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73" r:id="rId2"/>
    <p:sldId id="294" r:id="rId3"/>
    <p:sldId id="406" r:id="rId4"/>
    <p:sldId id="345" r:id="rId5"/>
    <p:sldId id="404" r:id="rId6"/>
    <p:sldId id="407" r:id="rId7"/>
    <p:sldId id="401" r:id="rId8"/>
    <p:sldId id="405" r:id="rId9"/>
    <p:sldId id="268" r:id="rId10"/>
    <p:sldId id="382" r:id="rId11"/>
    <p:sldId id="408" r:id="rId12"/>
    <p:sldId id="383" r:id="rId13"/>
    <p:sldId id="385" r:id="rId14"/>
    <p:sldId id="386" r:id="rId15"/>
    <p:sldId id="387" r:id="rId16"/>
    <p:sldId id="388" r:id="rId17"/>
    <p:sldId id="389" r:id="rId18"/>
    <p:sldId id="402" r:id="rId19"/>
    <p:sldId id="403" r:id="rId20"/>
    <p:sldId id="395" r:id="rId21"/>
    <p:sldId id="409" r:id="rId22"/>
    <p:sldId id="396" r:id="rId23"/>
    <p:sldId id="397" r:id="rId24"/>
    <p:sldId id="398" r:id="rId25"/>
    <p:sldId id="400" r:id="rId26"/>
  </p:sldIdLst>
  <p:sldSz cx="9144000" cy="6858000" type="screen4x3"/>
  <p:notesSz cx="6724650" cy="9774238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00CC"/>
    <a:srgbClr val="000066"/>
    <a:srgbClr val="FF0000"/>
    <a:srgbClr val="66FF33"/>
    <a:srgbClr val="777777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595" autoAdjust="0"/>
  </p:normalViewPr>
  <p:slideViewPr>
    <p:cSldViewPr>
      <p:cViewPr>
        <p:scale>
          <a:sx n="84" d="100"/>
          <a:sy n="84" d="100"/>
        </p:scale>
        <p:origin x="-235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5C802-A70B-4A0C-8B05-12AC7B7A64DA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0E116-DFAD-403A-AACD-15C4322F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E1C1-9966-4AB1-9BCA-F2C8C0181029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01E5-4237-4A5B-A5F5-D273FD879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A94-DFFB-42A6-BE60-97FC3DC91424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64A2-A293-43B0-AE3E-B61747950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18E3-1FBF-4CCD-A84A-EFB38EAAF5EE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E1CA-AAF9-4604-AF55-86F3D197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3EAB-7EDC-4B20-AF97-23B255D8CF60}" type="datetime1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5D7D-19DD-4418-92D0-AB519EE06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28DF-031C-484D-99CA-8D2B6D233B20}" type="datetime1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C239-AA89-44F2-A72B-2FDCC953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AE6F-824D-4CE1-880A-FE87C303A710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A6E4-FC55-4982-AA8E-1BA21E74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471A-A63F-4E57-B11B-792E90E6D75D}" type="datetime1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EBF7-3AAC-43A4-98D8-92B34A571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7886-B14C-4C52-8BCB-D4B4FDAA7CA0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F161-BE1D-4C4B-B098-324FFFBD2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1199-8367-4899-8807-1FAC202F8196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D989-8898-4244-8CA1-A818F4F1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FEA5-4D97-412B-9393-A0B4244BB33D}" type="datetime1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9B5-19E3-49CC-86D2-9C212BEE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AA98-C1A6-4970-87F2-294294AE77FF}" type="datetime1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22E4-AE19-4075-AE2A-A4DB9085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1CB3-7321-404A-B169-C7BF329F2742}" type="datetime1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5835-8F63-432C-B346-A651A033F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7AD4-190D-4FAA-907E-CEE6D450A039}" type="datetime1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6395-4A64-4C0F-A3EA-E7BE9EF4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AB83-3A7F-46F8-BC5C-79C4D7EFE325}" type="datetime1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BED9-5C60-4364-AA67-429769083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D9EC-9E10-4C45-8CA9-E99D6060E742}" type="datetime1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5609-3335-429E-8485-BB6B33F9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7E5FD-CB78-4FB1-A633-6A872F53F4EB}" type="datetime1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7A59C-6AA5-47C5-B0FA-2067919AA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127000" cmpd="thinThick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 flipH="1">
            <a:off x="304800" y="6248400"/>
            <a:ext cx="8610600" cy="0"/>
          </a:xfrm>
          <a:prstGeom prst="line">
            <a:avLst/>
          </a:prstGeom>
          <a:noFill/>
          <a:ln w="63500" cmpd="dbl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3.wmf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png"/><Relationship Id="rId1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6" Type="http://schemas.openxmlformats.org/officeDocument/2006/relationships/image" Target="../media/image11.png"/><Relationship Id="rId20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0.png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6.w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10" Type="http://schemas.openxmlformats.org/officeDocument/2006/relationships/image" Target="../media/image5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905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Seismic Radar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Sherif M. Hanafy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Sources/Receivers Layout</a:t>
            </a:r>
            <a:endParaRPr lang="en-US" dirty="0"/>
          </a:p>
        </p:txBody>
      </p:sp>
      <p:pic>
        <p:nvPicPr>
          <p:cNvPr id="102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t="11475" r="742"/>
          <a:stretch/>
        </p:blipFill>
        <p:spPr bwMode="auto">
          <a:xfrm>
            <a:off x="1110546" y="1785055"/>
            <a:ext cx="6986764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42"/>
          <a:stretch/>
        </p:blipFill>
        <p:spPr bwMode="auto">
          <a:xfrm>
            <a:off x="1110546" y="1775178"/>
            <a:ext cx="6986763" cy="42262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body" idx="1"/>
          </p:nvPr>
        </p:nvSpPr>
        <p:spPr>
          <a:xfrm>
            <a:off x="1295400" y="2133600"/>
            <a:ext cx="7010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Field </a:t>
            </a:r>
            <a:r>
              <a:rPr lang="en-US" sz="3600" dirty="0" smtClean="0"/>
              <a:t>Example</a:t>
            </a:r>
            <a:endParaRPr lang="en-US" sz="3600" dirty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Conclusions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3175" y="228600"/>
            <a:ext cx="9140825" cy="6858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Outline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07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191000" cy="4724400"/>
          </a:xfrm>
        </p:spPr>
        <p:txBody>
          <a:bodyPr/>
          <a:lstStyle/>
          <a:p>
            <a:r>
              <a:rPr lang="en-US" dirty="0" smtClean="0"/>
              <a:t>Data are collected at Tucson, AZ., USA.</a:t>
            </a:r>
          </a:p>
          <a:p>
            <a:r>
              <a:rPr lang="en-US" dirty="0" smtClean="0"/>
              <a:t>120 Green’s functions are recorded</a:t>
            </a:r>
          </a:p>
          <a:p>
            <a:r>
              <a:rPr lang="en-US" dirty="0" smtClean="0"/>
              <a:t>5 parallel lines with inline offset = 5 m and </a:t>
            </a:r>
            <a:r>
              <a:rPr lang="en-US" dirty="0" err="1" smtClean="0"/>
              <a:t>crossline</a:t>
            </a:r>
            <a:r>
              <a:rPr lang="en-US" dirty="0" smtClean="0"/>
              <a:t> offset = 15 m.</a:t>
            </a:r>
          </a:p>
          <a:p>
            <a:r>
              <a:rPr lang="en-US" dirty="0" smtClean="0"/>
              <a:t>Each line contains 24 station.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697" y="2267244"/>
            <a:ext cx="4265836" cy="2590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Example</a:t>
            </a:r>
            <a:endParaRPr lang="en-US" dirty="0"/>
          </a:p>
        </p:txBody>
      </p:sp>
      <p:pic>
        <p:nvPicPr>
          <p:cNvPr id="4" name="Picture 3" descr="IMG_3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6324600" cy="4216400"/>
          </a:xfrm>
          <a:prstGeom prst="rect">
            <a:avLst/>
          </a:prstGeom>
        </p:spPr>
      </p:pic>
      <p:pic>
        <p:nvPicPr>
          <p:cNvPr id="5" name="Picture 4" descr="IMG_3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828800"/>
            <a:ext cx="2804160" cy="4206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Different Routes</a:t>
            </a:r>
            <a:endParaRPr lang="en-US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09700"/>
            <a:ext cx="7019925" cy="4533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Different Routes</a:t>
            </a:r>
            <a:endParaRPr lang="en-U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409700"/>
            <a:ext cx="7019925" cy="4533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Different Routes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9" y="1371600"/>
            <a:ext cx="6911571" cy="45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Different Routes</a:t>
            </a:r>
            <a:endParaRPr 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409700"/>
            <a:ext cx="7019925" cy="4533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1409700"/>
            <a:ext cx="7019925" cy="4533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Route 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340" y="33494"/>
            <a:ext cx="2779705" cy="17953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4" name="Result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854757"/>
            <a:ext cx="6096000" cy="34030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Route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1409700"/>
            <a:ext cx="7019925" cy="4533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429"/>
            <a:ext cx="2728127" cy="17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ult_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5240" y="1890768"/>
            <a:ext cx="6096000" cy="33670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body" idx="1"/>
          </p:nvPr>
        </p:nvSpPr>
        <p:spPr>
          <a:xfrm>
            <a:off x="1295400" y="2133600"/>
            <a:ext cx="7010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Field </a:t>
            </a:r>
            <a:r>
              <a:rPr lang="en-US" sz="3600" dirty="0" smtClean="0"/>
              <a:t>Example</a:t>
            </a:r>
            <a:endParaRPr lang="en-US" sz="3600" dirty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Conclusions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3175" y="228600"/>
            <a:ext cx="9140825" cy="6858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Outline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Calculation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62000" y="1524000"/>
            <a:ext cx="8179191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Route # 2 (Walking)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 to 11 is 45 m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17.7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45/17.7 = 2.5 m/s.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Route # 3 (Running)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Stations 87 to 74 is 65 m 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is 11.9 s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 = 65/11.9 = 5.5 m/s.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body" idx="1"/>
          </p:nvPr>
        </p:nvSpPr>
        <p:spPr>
          <a:xfrm>
            <a:off x="1295400" y="2133600"/>
            <a:ext cx="7010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rgbClr val="000099"/>
                </a:solidFill>
              </a:rPr>
              <a:t>Field </a:t>
            </a:r>
            <a:r>
              <a:rPr lang="en-US" sz="3600" dirty="0" smtClean="0">
                <a:solidFill>
                  <a:srgbClr val="000099"/>
                </a:solidFill>
              </a:rPr>
              <a:t>Example</a:t>
            </a:r>
            <a:endParaRPr lang="en-US" sz="36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Conclusions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3175" y="228600"/>
            <a:ext cx="9140825" cy="6858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Outline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07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" y="1981200"/>
            <a:ext cx="8077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Seismic data can be used to track moving objects in almost real time.</a:t>
            </a:r>
          </a:p>
          <a:p>
            <a:pPr marL="457200" indent="-45720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ocation and velocity of the moving object can be found.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field experiment is made to test the accuracy of the proposed method.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" y="2667000"/>
            <a:ext cx="80772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Secure important areas and buildings.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 hydro-fracture and trace movement of injected fluids in the subsurface.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does not work?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600" y="3048000"/>
            <a:ext cx="8077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 area of interest has many activities, such as in cities, near road; simply where many moving objects are expected.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body" idx="1"/>
          </p:nvPr>
        </p:nvSpPr>
        <p:spPr>
          <a:xfrm>
            <a:off x="1295400" y="2133600"/>
            <a:ext cx="7010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rgbClr val="000099"/>
                </a:solidFill>
              </a:rPr>
              <a:t>Field </a:t>
            </a:r>
            <a:r>
              <a:rPr lang="en-US" sz="3600" dirty="0" smtClean="0">
                <a:solidFill>
                  <a:srgbClr val="000099"/>
                </a:solidFill>
              </a:rPr>
              <a:t>Example</a:t>
            </a:r>
            <a:endParaRPr lang="en-US" sz="36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Conclusions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3175" y="228600"/>
            <a:ext cx="9140825" cy="6858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Outline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07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1" name="Rectangle 3"/>
          <p:cNvSpPr txBox="1">
            <a:spLocks/>
          </p:cNvSpPr>
          <p:nvPr/>
        </p:nvSpPr>
        <p:spPr bwMode="auto">
          <a:xfrm>
            <a:off x="3175" y="22860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en-US" sz="4800" dirty="0" smtClean="0"/>
              <a:t>Motivation</a:t>
            </a:r>
            <a:endParaRPr lang="en-US" sz="40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876800" y="2522757"/>
            <a:ext cx="3893379" cy="2582643"/>
            <a:chOff x="5022021" y="3030366"/>
            <a:chExt cx="3893379" cy="2582643"/>
          </a:xfrm>
        </p:grpSpPr>
        <p:sp>
          <p:nvSpPr>
            <p:cNvPr id="2" name="Rectangle 1"/>
            <p:cNvSpPr/>
            <p:nvPr/>
          </p:nvSpPr>
          <p:spPr>
            <a:xfrm>
              <a:off x="5029200" y="3030366"/>
              <a:ext cx="3886200" cy="2561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022021" y="3643532"/>
              <a:ext cx="3882683" cy="1969477"/>
            </a:xfrm>
            <a:custGeom>
              <a:avLst/>
              <a:gdLst>
                <a:gd name="connsiteX0" fmla="*/ 14068 w 3882683"/>
                <a:gd name="connsiteY0" fmla="*/ 0 h 1969477"/>
                <a:gd name="connsiteX1" fmla="*/ 407963 w 3882683"/>
                <a:gd name="connsiteY1" fmla="*/ 42203 h 1969477"/>
                <a:gd name="connsiteX2" fmla="*/ 1252024 w 3882683"/>
                <a:gd name="connsiteY2" fmla="*/ 295422 h 1969477"/>
                <a:gd name="connsiteX3" fmla="*/ 2025748 w 3882683"/>
                <a:gd name="connsiteY3" fmla="*/ 450166 h 1969477"/>
                <a:gd name="connsiteX4" fmla="*/ 2813538 w 3882683"/>
                <a:gd name="connsiteY4" fmla="*/ 436099 h 1969477"/>
                <a:gd name="connsiteX5" fmla="*/ 3432517 w 3882683"/>
                <a:gd name="connsiteY5" fmla="*/ 267286 h 1969477"/>
                <a:gd name="connsiteX6" fmla="*/ 3882683 w 3882683"/>
                <a:gd name="connsiteY6" fmla="*/ 225083 h 1969477"/>
                <a:gd name="connsiteX7" fmla="*/ 3868615 w 3882683"/>
                <a:gd name="connsiteY7" fmla="*/ 1969477 h 1969477"/>
                <a:gd name="connsiteX8" fmla="*/ 14068 w 3882683"/>
                <a:gd name="connsiteY8" fmla="*/ 1955410 h 1969477"/>
                <a:gd name="connsiteX9" fmla="*/ 0 w 3882683"/>
                <a:gd name="connsiteY9" fmla="*/ 309490 h 196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2683" h="1969477">
                  <a:moveTo>
                    <a:pt x="14068" y="0"/>
                  </a:moveTo>
                  <a:lnTo>
                    <a:pt x="407963" y="42203"/>
                  </a:lnTo>
                  <a:lnTo>
                    <a:pt x="1252024" y="295422"/>
                  </a:lnTo>
                  <a:lnTo>
                    <a:pt x="2025748" y="450166"/>
                  </a:lnTo>
                  <a:lnTo>
                    <a:pt x="2813538" y="436099"/>
                  </a:lnTo>
                  <a:lnTo>
                    <a:pt x="3432517" y="267286"/>
                  </a:lnTo>
                  <a:lnTo>
                    <a:pt x="3882683" y="225083"/>
                  </a:lnTo>
                  <a:lnTo>
                    <a:pt x="3868615" y="1969477"/>
                  </a:lnTo>
                  <a:lnTo>
                    <a:pt x="14068" y="1955410"/>
                  </a:lnTo>
                  <a:lnTo>
                    <a:pt x="0" y="30949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036089" y="4501661"/>
              <a:ext cx="3868615" cy="1111348"/>
            </a:xfrm>
            <a:custGeom>
              <a:avLst/>
              <a:gdLst>
                <a:gd name="connsiteX0" fmla="*/ 0 w 3868615"/>
                <a:gd name="connsiteY0" fmla="*/ 323557 h 1111348"/>
                <a:gd name="connsiteX1" fmla="*/ 337624 w 3868615"/>
                <a:gd name="connsiteY1" fmla="*/ 337625 h 1111348"/>
                <a:gd name="connsiteX2" fmla="*/ 717452 w 3868615"/>
                <a:gd name="connsiteY2" fmla="*/ 295422 h 1111348"/>
                <a:gd name="connsiteX3" fmla="*/ 900332 w 3868615"/>
                <a:gd name="connsiteY3" fmla="*/ 309489 h 1111348"/>
                <a:gd name="connsiteX4" fmla="*/ 1294227 w 3868615"/>
                <a:gd name="connsiteY4" fmla="*/ 393896 h 1111348"/>
                <a:gd name="connsiteX5" fmla="*/ 1674055 w 3868615"/>
                <a:gd name="connsiteY5" fmla="*/ 478302 h 1111348"/>
                <a:gd name="connsiteX6" fmla="*/ 2194560 w 3868615"/>
                <a:gd name="connsiteY6" fmla="*/ 590843 h 1111348"/>
                <a:gd name="connsiteX7" fmla="*/ 2518116 w 3868615"/>
                <a:gd name="connsiteY7" fmla="*/ 604911 h 1111348"/>
                <a:gd name="connsiteX8" fmla="*/ 2757267 w 3868615"/>
                <a:gd name="connsiteY8" fmla="*/ 506437 h 1111348"/>
                <a:gd name="connsiteX9" fmla="*/ 3179298 w 3868615"/>
                <a:gd name="connsiteY9" fmla="*/ 407963 h 1111348"/>
                <a:gd name="connsiteX10" fmla="*/ 3545058 w 3868615"/>
                <a:gd name="connsiteY10" fmla="*/ 196948 h 1111348"/>
                <a:gd name="connsiteX11" fmla="*/ 3854547 w 3868615"/>
                <a:gd name="connsiteY11" fmla="*/ 0 h 1111348"/>
                <a:gd name="connsiteX12" fmla="*/ 3868615 w 3868615"/>
                <a:gd name="connsiteY12" fmla="*/ 0 h 1111348"/>
                <a:gd name="connsiteX13" fmla="*/ 3868615 w 3868615"/>
                <a:gd name="connsiteY13" fmla="*/ 1111348 h 1111348"/>
                <a:gd name="connsiteX14" fmla="*/ 0 w 3868615"/>
                <a:gd name="connsiteY14" fmla="*/ 1097280 h 1111348"/>
                <a:gd name="connsiteX15" fmla="*/ 0 w 3868615"/>
                <a:gd name="connsiteY15" fmla="*/ 323557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8615" h="1111348">
                  <a:moveTo>
                    <a:pt x="0" y="323557"/>
                  </a:moveTo>
                  <a:lnTo>
                    <a:pt x="337624" y="337625"/>
                  </a:lnTo>
                  <a:lnTo>
                    <a:pt x="717452" y="295422"/>
                  </a:lnTo>
                  <a:lnTo>
                    <a:pt x="900332" y="309489"/>
                  </a:lnTo>
                  <a:lnTo>
                    <a:pt x="1294227" y="393896"/>
                  </a:lnTo>
                  <a:lnTo>
                    <a:pt x="1674055" y="478302"/>
                  </a:lnTo>
                  <a:lnTo>
                    <a:pt x="2194560" y="590843"/>
                  </a:lnTo>
                  <a:lnTo>
                    <a:pt x="2518116" y="604911"/>
                  </a:lnTo>
                  <a:lnTo>
                    <a:pt x="2757267" y="506437"/>
                  </a:lnTo>
                  <a:lnTo>
                    <a:pt x="3179298" y="407963"/>
                  </a:lnTo>
                  <a:lnTo>
                    <a:pt x="3545058" y="196948"/>
                  </a:lnTo>
                  <a:lnTo>
                    <a:pt x="3854547" y="0"/>
                  </a:lnTo>
                  <a:lnTo>
                    <a:pt x="3868615" y="0"/>
                  </a:lnTo>
                  <a:lnTo>
                    <a:pt x="3868615" y="1111348"/>
                  </a:lnTo>
                  <a:lnTo>
                    <a:pt x="0" y="1097280"/>
                  </a:lnTo>
                  <a:lnTo>
                    <a:pt x="0" y="32355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5729799" y="4224411"/>
            <a:ext cx="2655570" cy="381000"/>
          </a:xfrm>
          <a:custGeom>
            <a:avLst/>
            <a:gdLst>
              <a:gd name="connsiteX0" fmla="*/ 0 w 2655570"/>
              <a:gd name="connsiteY0" fmla="*/ 76200 h 381000"/>
              <a:gd name="connsiteX1" fmla="*/ 922020 w 2655570"/>
              <a:gd name="connsiteY1" fmla="*/ 60960 h 381000"/>
              <a:gd name="connsiteX2" fmla="*/ 1310640 w 2655570"/>
              <a:gd name="connsiteY2" fmla="*/ 64770 h 381000"/>
              <a:gd name="connsiteX3" fmla="*/ 2179320 w 2655570"/>
              <a:gd name="connsiteY3" fmla="*/ 19050 h 381000"/>
              <a:gd name="connsiteX4" fmla="*/ 2655570 w 2655570"/>
              <a:gd name="connsiteY4" fmla="*/ 0 h 381000"/>
              <a:gd name="connsiteX5" fmla="*/ 2369820 w 2655570"/>
              <a:gd name="connsiteY5" fmla="*/ 171450 h 381000"/>
              <a:gd name="connsiteX6" fmla="*/ 2118360 w 2655570"/>
              <a:gd name="connsiteY6" fmla="*/ 224790 h 381000"/>
              <a:gd name="connsiteX7" fmla="*/ 1962150 w 2655570"/>
              <a:gd name="connsiteY7" fmla="*/ 270510 h 381000"/>
              <a:gd name="connsiteX8" fmla="*/ 1824990 w 2655570"/>
              <a:gd name="connsiteY8" fmla="*/ 312420 h 381000"/>
              <a:gd name="connsiteX9" fmla="*/ 1687830 w 2655570"/>
              <a:gd name="connsiteY9" fmla="*/ 381000 h 381000"/>
              <a:gd name="connsiteX10" fmla="*/ 1360170 w 2655570"/>
              <a:gd name="connsiteY10" fmla="*/ 369570 h 381000"/>
              <a:gd name="connsiteX11" fmla="*/ 0 w 2655570"/>
              <a:gd name="connsiteY11" fmla="*/ 762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5570" h="381000">
                <a:moveTo>
                  <a:pt x="0" y="76200"/>
                </a:moveTo>
                <a:lnTo>
                  <a:pt x="922020" y="60960"/>
                </a:lnTo>
                <a:lnTo>
                  <a:pt x="1310640" y="64770"/>
                </a:lnTo>
                <a:lnTo>
                  <a:pt x="2179320" y="19050"/>
                </a:lnTo>
                <a:lnTo>
                  <a:pt x="2655570" y="0"/>
                </a:lnTo>
                <a:lnTo>
                  <a:pt x="2369820" y="171450"/>
                </a:lnTo>
                <a:lnTo>
                  <a:pt x="2118360" y="224790"/>
                </a:lnTo>
                <a:lnTo>
                  <a:pt x="1962150" y="270510"/>
                </a:lnTo>
                <a:lnTo>
                  <a:pt x="1824990" y="312420"/>
                </a:lnTo>
                <a:lnTo>
                  <a:pt x="1687830" y="381000"/>
                </a:lnTo>
                <a:lnTo>
                  <a:pt x="1360170" y="36957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91" name="Group 16390"/>
          <p:cNvGrpSpPr/>
          <p:nvPr/>
        </p:nvGrpSpPr>
        <p:grpSpPr>
          <a:xfrm>
            <a:off x="5341179" y="2175386"/>
            <a:ext cx="2368627" cy="2263414"/>
            <a:chOff x="5341179" y="1642810"/>
            <a:chExt cx="2368627" cy="22634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179" y="1642810"/>
              <a:ext cx="152399" cy="34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5394869" y="2011488"/>
              <a:ext cx="2314937" cy="1894736"/>
            </a:xfrm>
            <a:custGeom>
              <a:avLst/>
              <a:gdLst>
                <a:gd name="connsiteX0" fmla="*/ 42909 w 2664924"/>
                <a:gd name="connsiteY0" fmla="*/ 0 h 1883885"/>
                <a:gd name="connsiteX1" fmla="*/ 307314 w 2664924"/>
                <a:gd name="connsiteY1" fmla="*/ 1498294 h 1883885"/>
                <a:gd name="connsiteX2" fmla="*/ 2334418 w 2664924"/>
                <a:gd name="connsiteY2" fmla="*/ 1883885 h 1883885"/>
                <a:gd name="connsiteX3" fmla="*/ 2334418 w 2664924"/>
                <a:gd name="connsiteY3" fmla="*/ 1883885 h 1883885"/>
                <a:gd name="connsiteX4" fmla="*/ 2664924 w 2664924"/>
                <a:gd name="connsiteY4" fmla="*/ 1090670 h 1883885"/>
                <a:gd name="connsiteX0" fmla="*/ 42909 w 2683897"/>
                <a:gd name="connsiteY0" fmla="*/ 0 h 1883885"/>
                <a:gd name="connsiteX1" fmla="*/ 307314 w 2683897"/>
                <a:gd name="connsiteY1" fmla="*/ 1498294 h 1883885"/>
                <a:gd name="connsiteX2" fmla="*/ 2334418 w 2683897"/>
                <a:gd name="connsiteY2" fmla="*/ 1883885 h 1883885"/>
                <a:gd name="connsiteX3" fmla="*/ 2334418 w 2683897"/>
                <a:gd name="connsiteY3" fmla="*/ 1883885 h 1883885"/>
                <a:gd name="connsiteX4" fmla="*/ 2664924 w 2683897"/>
                <a:gd name="connsiteY4" fmla="*/ 1090670 h 1883885"/>
                <a:gd name="connsiteX5" fmla="*/ 2642890 w 2683897"/>
                <a:gd name="connsiteY5" fmla="*/ 1090670 h 1883885"/>
                <a:gd name="connsiteX0" fmla="*/ 42909 w 2683897"/>
                <a:gd name="connsiteY0" fmla="*/ 0 h 1883885"/>
                <a:gd name="connsiteX1" fmla="*/ 307314 w 2683897"/>
                <a:gd name="connsiteY1" fmla="*/ 1498294 h 1883885"/>
                <a:gd name="connsiteX2" fmla="*/ 2334418 w 2683897"/>
                <a:gd name="connsiteY2" fmla="*/ 1883885 h 1883885"/>
                <a:gd name="connsiteX3" fmla="*/ 2334418 w 2683897"/>
                <a:gd name="connsiteY3" fmla="*/ 1883885 h 1883885"/>
                <a:gd name="connsiteX4" fmla="*/ 2664924 w 2683897"/>
                <a:gd name="connsiteY4" fmla="*/ 1090670 h 1883885"/>
                <a:gd name="connsiteX5" fmla="*/ 2642890 w 2683897"/>
                <a:gd name="connsiteY5" fmla="*/ 1090670 h 1883885"/>
                <a:gd name="connsiteX6" fmla="*/ 2642890 w 2683897"/>
                <a:gd name="connsiteY6" fmla="*/ 1057620 h 1883885"/>
                <a:gd name="connsiteX0" fmla="*/ 42909 w 2683897"/>
                <a:gd name="connsiteY0" fmla="*/ 0 h 1883885"/>
                <a:gd name="connsiteX1" fmla="*/ 307314 w 2683897"/>
                <a:gd name="connsiteY1" fmla="*/ 1498294 h 1883885"/>
                <a:gd name="connsiteX2" fmla="*/ 2334418 w 2683897"/>
                <a:gd name="connsiteY2" fmla="*/ 1883885 h 1883885"/>
                <a:gd name="connsiteX3" fmla="*/ 2334418 w 2683897"/>
                <a:gd name="connsiteY3" fmla="*/ 1883885 h 1883885"/>
                <a:gd name="connsiteX4" fmla="*/ 2664924 w 2683897"/>
                <a:gd name="connsiteY4" fmla="*/ 1090670 h 1883885"/>
                <a:gd name="connsiteX5" fmla="*/ 2642890 w 2683897"/>
                <a:gd name="connsiteY5" fmla="*/ 1090670 h 1883885"/>
                <a:gd name="connsiteX0" fmla="*/ 42909 w 2664924"/>
                <a:gd name="connsiteY0" fmla="*/ 0 h 1883885"/>
                <a:gd name="connsiteX1" fmla="*/ 307314 w 2664924"/>
                <a:gd name="connsiteY1" fmla="*/ 1498294 h 1883885"/>
                <a:gd name="connsiteX2" fmla="*/ 2334418 w 2664924"/>
                <a:gd name="connsiteY2" fmla="*/ 1883885 h 1883885"/>
                <a:gd name="connsiteX3" fmla="*/ 2334418 w 2664924"/>
                <a:gd name="connsiteY3" fmla="*/ 1883885 h 1883885"/>
                <a:gd name="connsiteX4" fmla="*/ 2664924 w 2664924"/>
                <a:gd name="connsiteY4" fmla="*/ 1090670 h 1883885"/>
                <a:gd name="connsiteX0" fmla="*/ 42909 w 2334418"/>
                <a:gd name="connsiteY0" fmla="*/ 0 h 1883885"/>
                <a:gd name="connsiteX1" fmla="*/ 307314 w 2334418"/>
                <a:gd name="connsiteY1" fmla="*/ 1498294 h 1883885"/>
                <a:gd name="connsiteX2" fmla="*/ 2334418 w 2334418"/>
                <a:gd name="connsiteY2" fmla="*/ 1883885 h 1883885"/>
                <a:gd name="connsiteX3" fmla="*/ 2334418 w 2334418"/>
                <a:gd name="connsiteY3" fmla="*/ 1883885 h 1883885"/>
                <a:gd name="connsiteX0" fmla="*/ 23428 w 2314937"/>
                <a:gd name="connsiteY0" fmla="*/ 0 h 1890967"/>
                <a:gd name="connsiteX1" fmla="*/ 375968 w 2314937"/>
                <a:gd name="connsiteY1" fmla="*/ 1685580 h 1890967"/>
                <a:gd name="connsiteX2" fmla="*/ 2314937 w 2314937"/>
                <a:gd name="connsiteY2" fmla="*/ 1883885 h 1890967"/>
                <a:gd name="connsiteX3" fmla="*/ 2314937 w 2314937"/>
                <a:gd name="connsiteY3" fmla="*/ 1883885 h 1890967"/>
                <a:gd name="connsiteX0" fmla="*/ 23428 w 2700527"/>
                <a:gd name="connsiteY0" fmla="*/ 0 h 1894736"/>
                <a:gd name="connsiteX1" fmla="*/ 375968 w 2700527"/>
                <a:gd name="connsiteY1" fmla="*/ 1685580 h 1894736"/>
                <a:gd name="connsiteX2" fmla="*/ 2314937 w 2700527"/>
                <a:gd name="connsiteY2" fmla="*/ 1883885 h 1894736"/>
                <a:gd name="connsiteX3" fmla="*/ 2700527 w 2700527"/>
                <a:gd name="connsiteY3" fmla="*/ 1828801 h 1894736"/>
                <a:gd name="connsiteX0" fmla="*/ 23428 w 2314937"/>
                <a:gd name="connsiteY0" fmla="*/ 0 h 1894736"/>
                <a:gd name="connsiteX1" fmla="*/ 375968 w 2314937"/>
                <a:gd name="connsiteY1" fmla="*/ 1685580 h 1894736"/>
                <a:gd name="connsiteX2" fmla="*/ 2314937 w 2314937"/>
                <a:gd name="connsiteY2" fmla="*/ 1883885 h 189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4937" h="1894736">
                  <a:moveTo>
                    <a:pt x="23428" y="0"/>
                  </a:moveTo>
                  <a:cubicBezTo>
                    <a:pt x="-35329" y="592156"/>
                    <a:pt x="-5950" y="1371599"/>
                    <a:pt x="375968" y="1685580"/>
                  </a:cubicBezTo>
                  <a:cubicBezTo>
                    <a:pt x="757886" y="1999561"/>
                    <a:pt x="1927511" y="1860015"/>
                    <a:pt x="2314937" y="1883885"/>
                  </a:cubicBez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5-Point Star 7"/>
          <p:cNvSpPr/>
          <p:nvPr/>
        </p:nvSpPr>
        <p:spPr>
          <a:xfrm>
            <a:off x="6893778" y="4369191"/>
            <a:ext cx="116205" cy="1243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04446" y="2514600"/>
            <a:ext cx="1722120" cy="1935195"/>
            <a:chOff x="6109870" y="2476998"/>
            <a:chExt cx="1722120" cy="1935195"/>
          </a:xfrm>
        </p:grpSpPr>
        <p:cxnSp>
          <p:nvCxnSpPr>
            <p:cNvPr id="91" name="Straight Arrow Connector 90"/>
            <p:cNvCxnSpPr>
              <a:endCxn id="98" idx="0"/>
            </p:cNvCxnSpPr>
            <p:nvPr/>
          </p:nvCxnSpPr>
          <p:spPr>
            <a:xfrm flipH="1" flipV="1">
              <a:off x="6109870" y="2530276"/>
              <a:ext cx="851513" cy="188191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9" idx="0"/>
            </p:cNvCxnSpPr>
            <p:nvPr/>
          </p:nvCxnSpPr>
          <p:spPr>
            <a:xfrm flipH="1" flipV="1">
              <a:off x="6390540" y="2530276"/>
              <a:ext cx="570842" cy="188191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100" idx="0"/>
            </p:cNvCxnSpPr>
            <p:nvPr/>
          </p:nvCxnSpPr>
          <p:spPr>
            <a:xfrm flipH="1" flipV="1">
              <a:off x="6671210" y="2530276"/>
              <a:ext cx="290171" cy="188191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101" idx="0"/>
            </p:cNvCxnSpPr>
            <p:nvPr/>
          </p:nvCxnSpPr>
          <p:spPr>
            <a:xfrm flipH="1" flipV="1">
              <a:off x="6951880" y="2530276"/>
              <a:ext cx="9501" cy="188191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102" idx="0"/>
            </p:cNvCxnSpPr>
            <p:nvPr/>
          </p:nvCxnSpPr>
          <p:spPr>
            <a:xfrm flipV="1">
              <a:off x="6961381" y="2530276"/>
              <a:ext cx="271169" cy="188191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03" idx="5"/>
            </p:cNvCxnSpPr>
            <p:nvPr/>
          </p:nvCxnSpPr>
          <p:spPr>
            <a:xfrm flipV="1">
              <a:off x="6961381" y="2476998"/>
              <a:ext cx="513739" cy="193519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104" idx="1"/>
            </p:cNvCxnSpPr>
            <p:nvPr/>
          </p:nvCxnSpPr>
          <p:spPr>
            <a:xfrm flipV="1">
              <a:off x="6961381" y="2476998"/>
              <a:ext cx="870609" cy="193519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33670" y="2423720"/>
            <a:ext cx="1836420" cy="106556"/>
            <a:chOff x="6178891" y="2931329"/>
            <a:chExt cx="1836420" cy="106556"/>
          </a:xfrm>
        </p:grpSpPr>
        <p:sp>
          <p:nvSpPr>
            <p:cNvPr id="98" name="Isosceles Triangle 97"/>
            <p:cNvSpPr/>
            <p:nvPr/>
          </p:nvSpPr>
          <p:spPr>
            <a:xfrm rot="10800000">
              <a:off x="617889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/>
          </p:nvSpPr>
          <p:spPr>
            <a:xfrm rot="10800000">
              <a:off x="645956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>
            <a:xfrm rot="10800000">
              <a:off x="674023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702090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/>
          </p:nvSpPr>
          <p:spPr>
            <a:xfrm rot="10800000">
              <a:off x="730157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 rot="10800000">
              <a:off x="758224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/>
          </p:nvSpPr>
          <p:spPr>
            <a:xfrm rot="10800000">
              <a:off x="786291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Cube 112"/>
          <p:cNvSpPr/>
          <p:nvPr/>
        </p:nvSpPr>
        <p:spPr bwMode="auto">
          <a:xfrm>
            <a:off x="230187" y="3081432"/>
            <a:ext cx="4343400" cy="1781175"/>
          </a:xfrm>
          <a:prstGeom prst="cube">
            <a:avLst>
              <a:gd name="adj" fmla="val 75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89" name="Group 16388"/>
          <p:cNvGrpSpPr/>
          <p:nvPr/>
        </p:nvGrpSpPr>
        <p:grpSpPr>
          <a:xfrm>
            <a:off x="940973" y="3200194"/>
            <a:ext cx="3160506" cy="950098"/>
            <a:chOff x="940973" y="4038394"/>
            <a:chExt cx="3160506" cy="950098"/>
          </a:xfrm>
        </p:grpSpPr>
        <p:sp>
          <p:nvSpPr>
            <p:cNvPr id="115" name="AutoShape 30"/>
            <p:cNvSpPr>
              <a:spLocks noChangeArrowheads="1"/>
            </p:cNvSpPr>
            <p:nvPr/>
          </p:nvSpPr>
          <p:spPr bwMode="auto">
            <a:xfrm>
              <a:off x="1306858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AutoShape 31"/>
            <p:cNvSpPr>
              <a:spLocks noChangeArrowheads="1"/>
            </p:cNvSpPr>
            <p:nvPr/>
          </p:nvSpPr>
          <p:spPr bwMode="auto">
            <a:xfrm>
              <a:off x="1856339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32"/>
            <p:cNvSpPr>
              <a:spLocks noChangeArrowheads="1"/>
            </p:cNvSpPr>
            <p:nvPr/>
          </p:nvSpPr>
          <p:spPr bwMode="auto">
            <a:xfrm>
              <a:off x="2405822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33"/>
            <p:cNvSpPr>
              <a:spLocks noChangeArrowheads="1"/>
            </p:cNvSpPr>
            <p:nvPr/>
          </p:nvSpPr>
          <p:spPr bwMode="auto">
            <a:xfrm>
              <a:off x="2955303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AutoShape 36"/>
            <p:cNvSpPr>
              <a:spLocks noChangeArrowheads="1"/>
            </p:cNvSpPr>
            <p:nvPr/>
          </p:nvSpPr>
          <p:spPr bwMode="auto">
            <a:xfrm>
              <a:off x="940973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37"/>
            <p:cNvSpPr>
              <a:spLocks noChangeArrowheads="1"/>
            </p:cNvSpPr>
            <p:nvPr/>
          </p:nvSpPr>
          <p:spPr bwMode="auto">
            <a:xfrm>
              <a:off x="1489144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AutoShape 38"/>
            <p:cNvSpPr>
              <a:spLocks noChangeArrowheads="1"/>
            </p:cNvSpPr>
            <p:nvPr/>
          </p:nvSpPr>
          <p:spPr bwMode="auto">
            <a:xfrm>
              <a:off x="2038626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AutoShape 39"/>
            <p:cNvSpPr>
              <a:spLocks noChangeArrowheads="1"/>
            </p:cNvSpPr>
            <p:nvPr/>
          </p:nvSpPr>
          <p:spPr bwMode="auto">
            <a:xfrm>
              <a:off x="2588108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AutoShape 40"/>
            <p:cNvSpPr>
              <a:spLocks noChangeArrowheads="1"/>
            </p:cNvSpPr>
            <p:nvPr/>
          </p:nvSpPr>
          <p:spPr bwMode="auto">
            <a:xfrm>
              <a:off x="1123260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AutoShape 41"/>
            <p:cNvSpPr>
              <a:spLocks noChangeArrowheads="1"/>
            </p:cNvSpPr>
            <p:nvPr/>
          </p:nvSpPr>
          <p:spPr bwMode="auto">
            <a:xfrm>
              <a:off x="1672741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42"/>
            <p:cNvSpPr>
              <a:spLocks noChangeArrowheads="1"/>
            </p:cNvSpPr>
            <p:nvPr/>
          </p:nvSpPr>
          <p:spPr bwMode="auto">
            <a:xfrm>
              <a:off x="2222224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43"/>
            <p:cNvSpPr>
              <a:spLocks noChangeArrowheads="1"/>
            </p:cNvSpPr>
            <p:nvPr/>
          </p:nvSpPr>
          <p:spPr bwMode="auto">
            <a:xfrm>
              <a:off x="2771705" y="4869730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utoShape 56"/>
            <p:cNvSpPr>
              <a:spLocks noChangeArrowheads="1"/>
            </p:cNvSpPr>
            <p:nvPr/>
          </p:nvSpPr>
          <p:spPr bwMode="auto">
            <a:xfrm>
              <a:off x="1823554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AutoShape 57"/>
            <p:cNvSpPr>
              <a:spLocks noChangeArrowheads="1"/>
            </p:cNvSpPr>
            <p:nvPr/>
          </p:nvSpPr>
          <p:spPr bwMode="auto">
            <a:xfrm>
              <a:off x="2373036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utoShape 58"/>
            <p:cNvSpPr>
              <a:spLocks noChangeArrowheads="1"/>
            </p:cNvSpPr>
            <p:nvPr/>
          </p:nvSpPr>
          <p:spPr bwMode="auto">
            <a:xfrm>
              <a:off x="2922518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AutoShape 59"/>
            <p:cNvSpPr>
              <a:spLocks noChangeArrowheads="1"/>
            </p:cNvSpPr>
            <p:nvPr/>
          </p:nvSpPr>
          <p:spPr bwMode="auto">
            <a:xfrm>
              <a:off x="3472000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AutoShape 60"/>
            <p:cNvSpPr>
              <a:spLocks noChangeArrowheads="1"/>
            </p:cNvSpPr>
            <p:nvPr/>
          </p:nvSpPr>
          <p:spPr bwMode="auto">
            <a:xfrm>
              <a:off x="1457670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utoShape 61"/>
            <p:cNvSpPr>
              <a:spLocks noChangeArrowheads="1"/>
            </p:cNvSpPr>
            <p:nvPr/>
          </p:nvSpPr>
          <p:spPr bwMode="auto">
            <a:xfrm>
              <a:off x="2005840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62"/>
            <p:cNvSpPr>
              <a:spLocks noChangeArrowheads="1"/>
            </p:cNvSpPr>
            <p:nvPr/>
          </p:nvSpPr>
          <p:spPr bwMode="auto">
            <a:xfrm>
              <a:off x="2555323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AutoShape 63"/>
            <p:cNvSpPr>
              <a:spLocks noChangeArrowheads="1"/>
            </p:cNvSpPr>
            <p:nvPr/>
          </p:nvSpPr>
          <p:spPr bwMode="auto">
            <a:xfrm>
              <a:off x="3104804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AutoShape 64"/>
            <p:cNvSpPr>
              <a:spLocks noChangeArrowheads="1"/>
            </p:cNvSpPr>
            <p:nvPr/>
          </p:nvSpPr>
          <p:spPr bwMode="auto">
            <a:xfrm>
              <a:off x="1639956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AutoShape 65"/>
            <p:cNvSpPr>
              <a:spLocks noChangeArrowheads="1"/>
            </p:cNvSpPr>
            <p:nvPr/>
          </p:nvSpPr>
          <p:spPr bwMode="auto">
            <a:xfrm>
              <a:off x="2189438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AutoShape 66"/>
            <p:cNvSpPr>
              <a:spLocks noChangeArrowheads="1"/>
            </p:cNvSpPr>
            <p:nvPr/>
          </p:nvSpPr>
          <p:spPr bwMode="auto">
            <a:xfrm>
              <a:off x="2738921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AutoShape 67"/>
            <p:cNvSpPr>
              <a:spLocks noChangeArrowheads="1"/>
            </p:cNvSpPr>
            <p:nvPr/>
          </p:nvSpPr>
          <p:spPr bwMode="auto">
            <a:xfrm>
              <a:off x="3288402" y="4454062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AutoShape 69"/>
            <p:cNvSpPr>
              <a:spLocks noChangeArrowheads="1"/>
            </p:cNvSpPr>
            <p:nvPr/>
          </p:nvSpPr>
          <p:spPr bwMode="auto">
            <a:xfrm>
              <a:off x="2327137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70"/>
            <p:cNvSpPr>
              <a:spLocks noChangeArrowheads="1"/>
            </p:cNvSpPr>
            <p:nvPr/>
          </p:nvSpPr>
          <p:spPr bwMode="auto">
            <a:xfrm>
              <a:off x="2876619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71"/>
            <p:cNvSpPr>
              <a:spLocks noChangeArrowheads="1"/>
            </p:cNvSpPr>
            <p:nvPr/>
          </p:nvSpPr>
          <p:spPr bwMode="auto">
            <a:xfrm>
              <a:off x="3426101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AutoShape 72"/>
            <p:cNvSpPr>
              <a:spLocks noChangeArrowheads="1"/>
            </p:cNvSpPr>
            <p:nvPr/>
          </p:nvSpPr>
          <p:spPr bwMode="auto">
            <a:xfrm>
              <a:off x="3975583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AutoShape 73"/>
            <p:cNvSpPr>
              <a:spLocks noChangeArrowheads="1"/>
            </p:cNvSpPr>
            <p:nvPr/>
          </p:nvSpPr>
          <p:spPr bwMode="auto">
            <a:xfrm>
              <a:off x="1961252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AutoShape 74"/>
            <p:cNvSpPr>
              <a:spLocks noChangeArrowheads="1"/>
            </p:cNvSpPr>
            <p:nvPr/>
          </p:nvSpPr>
          <p:spPr bwMode="auto">
            <a:xfrm>
              <a:off x="2509423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AutoShape 75"/>
            <p:cNvSpPr>
              <a:spLocks noChangeArrowheads="1"/>
            </p:cNvSpPr>
            <p:nvPr/>
          </p:nvSpPr>
          <p:spPr bwMode="auto">
            <a:xfrm>
              <a:off x="3058905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AutoShape 76"/>
            <p:cNvSpPr>
              <a:spLocks noChangeArrowheads="1"/>
            </p:cNvSpPr>
            <p:nvPr/>
          </p:nvSpPr>
          <p:spPr bwMode="auto">
            <a:xfrm>
              <a:off x="3608387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AutoShape 77"/>
            <p:cNvSpPr>
              <a:spLocks noChangeArrowheads="1"/>
            </p:cNvSpPr>
            <p:nvPr/>
          </p:nvSpPr>
          <p:spPr bwMode="auto">
            <a:xfrm>
              <a:off x="2143539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AutoShape 78"/>
            <p:cNvSpPr>
              <a:spLocks noChangeArrowheads="1"/>
            </p:cNvSpPr>
            <p:nvPr/>
          </p:nvSpPr>
          <p:spPr bwMode="auto">
            <a:xfrm>
              <a:off x="2693021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79"/>
            <p:cNvSpPr>
              <a:spLocks noChangeArrowheads="1"/>
            </p:cNvSpPr>
            <p:nvPr/>
          </p:nvSpPr>
          <p:spPr bwMode="auto">
            <a:xfrm>
              <a:off x="3242503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utoShape 80"/>
            <p:cNvSpPr>
              <a:spLocks noChangeArrowheads="1"/>
            </p:cNvSpPr>
            <p:nvPr/>
          </p:nvSpPr>
          <p:spPr bwMode="auto">
            <a:xfrm>
              <a:off x="3791985" y="4038394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AutoShape 82"/>
            <p:cNvSpPr>
              <a:spLocks noChangeArrowheads="1"/>
            </p:cNvSpPr>
            <p:nvPr/>
          </p:nvSpPr>
          <p:spPr bwMode="auto">
            <a:xfrm>
              <a:off x="2075346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AutoShape 83"/>
            <p:cNvSpPr>
              <a:spLocks noChangeArrowheads="1"/>
            </p:cNvSpPr>
            <p:nvPr/>
          </p:nvSpPr>
          <p:spPr bwMode="auto">
            <a:xfrm>
              <a:off x="2624827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AutoShape 84"/>
            <p:cNvSpPr>
              <a:spLocks noChangeArrowheads="1"/>
            </p:cNvSpPr>
            <p:nvPr/>
          </p:nvSpPr>
          <p:spPr bwMode="auto">
            <a:xfrm>
              <a:off x="3174310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AutoShape 85"/>
            <p:cNvSpPr>
              <a:spLocks noChangeArrowheads="1"/>
            </p:cNvSpPr>
            <p:nvPr/>
          </p:nvSpPr>
          <p:spPr bwMode="auto">
            <a:xfrm>
              <a:off x="3723791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AutoShape 86"/>
            <p:cNvSpPr>
              <a:spLocks noChangeArrowheads="1"/>
            </p:cNvSpPr>
            <p:nvPr/>
          </p:nvSpPr>
          <p:spPr bwMode="auto">
            <a:xfrm>
              <a:off x="1709461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utoShape 87"/>
            <p:cNvSpPr>
              <a:spLocks noChangeArrowheads="1"/>
            </p:cNvSpPr>
            <p:nvPr/>
          </p:nvSpPr>
          <p:spPr bwMode="auto">
            <a:xfrm>
              <a:off x="2257632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AutoShape 88"/>
            <p:cNvSpPr>
              <a:spLocks noChangeArrowheads="1"/>
            </p:cNvSpPr>
            <p:nvPr/>
          </p:nvSpPr>
          <p:spPr bwMode="auto">
            <a:xfrm>
              <a:off x="2807114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AutoShape 89"/>
            <p:cNvSpPr>
              <a:spLocks noChangeArrowheads="1"/>
            </p:cNvSpPr>
            <p:nvPr/>
          </p:nvSpPr>
          <p:spPr bwMode="auto">
            <a:xfrm>
              <a:off x="3356596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AutoShape 90"/>
            <p:cNvSpPr>
              <a:spLocks noChangeArrowheads="1"/>
            </p:cNvSpPr>
            <p:nvPr/>
          </p:nvSpPr>
          <p:spPr bwMode="auto">
            <a:xfrm>
              <a:off x="1891748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AutoShape 91"/>
            <p:cNvSpPr>
              <a:spLocks noChangeArrowheads="1"/>
            </p:cNvSpPr>
            <p:nvPr/>
          </p:nvSpPr>
          <p:spPr bwMode="auto">
            <a:xfrm>
              <a:off x="2441229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AutoShape 92"/>
            <p:cNvSpPr>
              <a:spLocks noChangeArrowheads="1"/>
            </p:cNvSpPr>
            <p:nvPr/>
          </p:nvSpPr>
          <p:spPr bwMode="auto">
            <a:xfrm>
              <a:off x="2990712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AutoShape 93"/>
            <p:cNvSpPr>
              <a:spLocks noChangeArrowheads="1"/>
            </p:cNvSpPr>
            <p:nvPr/>
          </p:nvSpPr>
          <p:spPr bwMode="auto">
            <a:xfrm>
              <a:off x="3540194" y="4236331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95"/>
            <p:cNvSpPr>
              <a:spLocks noChangeArrowheads="1"/>
            </p:cNvSpPr>
            <p:nvPr/>
          </p:nvSpPr>
          <p:spPr bwMode="auto">
            <a:xfrm>
              <a:off x="1571763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AutoShape 96"/>
            <p:cNvSpPr>
              <a:spLocks noChangeArrowheads="1"/>
            </p:cNvSpPr>
            <p:nvPr/>
          </p:nvSpPr>
          <p:spPr bwMode="auto">
            <a:xfrm>
              <a:off x="2121245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AutoShape 97"/>
            <p:cNvSpPr>
              <a:spLocks noChangeArrowheads="1"/>
            </p:cNvSpPr>
            <p:nvPr/>
          </p:nvSpPr>
          <p:spPr bwMode="auto">
            <a:xfrm>
              <a:off x="2670727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AutoShape 98"/>
            <p:cNvSpPr>
              <a:spLocks noChangeArrowheads="1"/>
            </p:cNvSpPr>
            <p:nvPr/>
          </p:nvSpPr>
          <p:spPr bwMode="auto">
            <a:xfrm>
              <a:off x="3220209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AutoShape 99"/>
            <p:cNvSpPr>
              <a:spLocks noChangeArrowheads="1"/>
            </p:cNvSpPr>
            <p:nvPr/>
          </p:nvSpPr>
          <p:spPr bwMode="auto">
            <a:xfrm>
              <a:off x="1205878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100"/>
            <p:cNvSpPr>
              <a:spLocks noChangeArrowheads="1"/>
            </p:cNvSpPr>
            <p:nvPr/>
          </p:nvSpPr>
          <p:spPr bwMode="auto">
            <a:xfrm>
              <a:off x="1754049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AutoShape 101"/>
            <p:cNvSpPr>
              <a:spLocks noChangeArrowheads="1"/>
            </p:cNvSpPr>
            <p:nvPr/>
          </p:nvSpPr>
          <p:spPr bwMode="auto">
            <a:xfrm>
              <a:off x="2303531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AutoShape 102"/>
            <p:cNvSpPr>
              <a:spLocks noChangeArrowheads="1"/>
            </p:cNvSpPr>
            <p:nvPr/>
          </p:nvSpPr>
          <p:spPr bwMode="auto">
            <a:xfrm>
              <a:off x="2853013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AutoShape 103"/>
            <p:cNvSpPr>
              <a:spLocks noChangeArrowheads="1"/>
            </p:cNvSpPr>
            <p:nvPr/>
          </p:nvSpPr>
          <p:spPr bwMode="auto">
            <a:xfrm>
              <a:off x="1388165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AutoShape 104"/>
            <p:cNvSpPr>
              <a:spLocks noChangeArrowheads="1"/>
            </p:cNvSpPr>
            <p:nvPr/>
          </p:nvSpPr>
          <p:spPr bwMode="auto">
            <a:xfrm>
              <a:off x="1937647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105"/>
            <p:cNvSpPr>
              <a:spLocks noChangeArrowheads="1"/>
            </p:cNvSpPr>
            <p:nvPr/>
          </p:nvSpPr>
          <p:spPr bwMode="auto">
            <a:xfrm>
              <a:off x="2487129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AutoShape 106"/>
            <p:cNvSpPr>
              <a:spLocks noChangeArrowheads="1"/>
            </p:cNvSpPr>
            <p:nvPr/>
          </p:nvSpPr>
          <p:spPr bwMode="auto">
            <a:xfrm>
              <a:off x="3036611" y="4651999"/>
              <a:ext cx="125896" cy="118762"/>
            </a:xfrm>
            <a:prstGeom prst="downArrow">
              <a:avLst>
                <a:gd name="adj1" fmla="val 52778"/>
                <a:gd name="adj2" fmla="val 97222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3" name="Freeform 16392"/>
          <p:cNvSpPr/>
          <p:nvPr/>
        </p:nvSpPr>
        <p:spPr>
          <a:xfrm>
            <a:off x="6618660" y="4276093"/>
            <a:ext cx="579939" cy="144217"/>
          </a:xfrm>
          <a:custGeom>
            <a:avLst/>
            <a:gdLst>
              <a:gd name="connsiteX0" fmla="*/ 331394 w 579939"/>
              <a:gd name="connsiteY0" fmla="*/ 144217 h 144217"/>
              <a:gd name="connsiteX1" fmla="*/ 260819 w 579939"/>
              <a:gd name="connsiteY1" fmla="*/ 128875 h 144217"/>
              <a:gd name="connsiteX2" fmla="*/ 181039 w 579939"/>
              <a:gd name="connsiteY2" fmla="*/ 104327 h 144217"/>
              <a:gd name="connsiteX3" fmla="*/ 64438 w 579939"/>
              <a:gd name="connsiteY3" fmla="*/ 42958 h 144217"/>
              <a:gd name="connsiteX4" fmla="*/ 0 w 579939"/>
              <a:gd name="connsiteY4" fmla="*/ 3068 h 144217"/>
              <a:gd name="connsiteX5" fmla="*/ 236272 w 579939"/>
              <a:gd name="connsiteY5" fmla="*/ 6137 h 144217"/>
              <a:gd name="connsiteX6" fmla="*/ 380489 w 579939"/>
              <a:gd name="connsiteY6" fmla="*/ 9205 h 144217"/>
              <a:gd name="connsiteX7" fmla="*/ 579939 w 579939"/>
              <a:gd name="connsiteY7" fmla="*/ 0 h 144217"/>
              <a:gd name="connsiteX8" fmla="*/ 558459 w 579939"/>
              <a:gd name="connsiteY8" fmla="*/ 21479 h 144217"/>
              <a:gd name="connsiteX9" fmla="*/ 429584 w 579939"/>
              <a:gd name="connsiteY9" fmla="*/ 98190 h 144217"/>
              <a:gd name="connsiteX10" fmla="*/ 331394 w 579939"/>
              <a:gd name="connsiteY10" fmla="*/ 144217 h 14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939" h="144217">
                <a:moveTo>
                  <a:pt x="331394" y="144217"/>
                </a:moveTo>
                <a:lnTo>
                  <a:pt x="260819" y="128875"/>
                </a:lnTo>
                <a:lnTo>
                  <a:pt x="181039" y="104327"/>
                </a:lnTo>
                <a:lnTo>
                  <a:pt x="64438" y="42958"/>
                </a:lnTo>
                <a:lnTo>
                  <a:pt x="0" y="3068"/>
                </a:lnTo>
                <a:lnTo>
                  <a:pt x="236272" y="6137"/>
                </a:lnTo>
                <a:lnTo>
                  <a:pt x="380489" y="9205"/>
                </a:lnTo>
                <a:lnTo>
                  <a:pt x="579939" y="0"/>
                </a:lnTo>
                <a:lnTo>
                  <a:pt x="558459" y="21479"/>
                </a:lnTo>
                <a:lnTo>
                  <a:pt x="429584" y="98190"/>
                </a:lnTo>
                <a:lnTo>
                  <a:pt x="331394" y="1442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1467957"/>
            <a:ext cx="388268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Subsurface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1683" y="1463268"/>
            <a:ext cx="388268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33" y="3096069"/>
            <a:ext cx="981375" cy="9143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3" grpId="0" animBg="1"/>
      <p:bldP spid="16393" grpId="0" animBg="1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1" name="Rectangle 3"/>
          <p:cNvSpPr txBox="1">
            <a:spLocks/>
          </p:cNvSpPr>
          <p:nvPr/>
        </p:nvSpPr>
        <p:spPr bwMode="auto">
          <a:xfrm>
            <a:off x="3175" y="22860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00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en-US" sz="4800" dirty="0" smtClean="0"/>
              <a:t>Motivation</a:t>
            </a:r>
            <a:endParaRPr lang="en-US" sz="40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876800" y="3254594"/>
            <a:ext cx="3893379" cy="2582643"/>
            <a:chOff x="5022021" y="3030366"/>
            <a:chExt cx="3893379" cy="2582643"/>
          </a:xfrm>
        </p:grpSpPr>
        <p:sp>
          <p:nvSpPr>
            <p:cNvPr id="2" name="Rectangle 1"/>
            <p:cNvSpPr/>
            <p:nvPr/>
          </p:nvSpPr>
          <p:spPr>
            <a:xfrm>
              <a:off x="5029200" y="3030366"/>
              <a:ext cx="3886200" cy="2561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022021" y="3643532"/>
              <a:ext cx="3882683" cy="1969477"/>
            </a:xfrm>
            <a:custGeom>
              <a:avLst/>
              <a:gdLst>
                <a:gd name="connsiteX0" fmla="*/ 14068 w 3882683"/>
                <a:gd name="connsiteY0" fmla="*/ 0 h 1969477"/>
                <a:gd name="connsiteX1" fmla="*/ 407963 w 3882683"/>
                <a:gd name="connsiteY1" fmla="*/ 42203 h 1969477"/>
                <a:gd name="connsiteX2" fmla="*/ 1252024 w 3882683"/>
                <a:gd name="connsiteY2" fmla="*/ 295422 h 1969477"/>
                <a:gd name="connsiteX3" fmla="*/ 2025748 w 3882683"/>
                <a:gd name="connsiteY3" fmla="*/ 450166 h 1969477"/>
                <a:gd name="connsiteX4" fmla="*/ 2813538 w 3882683"/>
                <a:gd name="connsiteY4" fmla="*/ 436099 h 1969477"/>
                <a:gd name="connsiteX5" fmla="*/ 3432517 w 3882683"/>
                <a:gd name="connsiteY5" fmla="*/ 267286 h 1969477"/>
                <a:gd name="connsiteX6" fmla="*/ 3882683 w 3882683"/>
                <a:gd name="connsiteY6" fmla="*/ 225083 h 1969477"/>
                <a:gd name="connsiteX7" fmla="*/ 3868615 w 3882683"/>
                <a:gd name="connsiteY7" fmla="*/ 1969477 h 1969477"/>
                <a:gd name="connsiteX8" fmla="*/ 14068 w 3882683"/>
                <a:gd name="connsiteY8" fmla="*/ 1955410 h 1969477"/>
                <a:gd name="connsiteX9" fmla="*/ 0 w 3882683"/>
                <a:gd name="connsiteY9" fmla="*/ 309490 h 196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2683" h="1969477">
                  <a:moveTo>
                    <a:pt x="14068" y="0"/>
                  </a:moveTo>
                  <a:lnTo>
                    <a:pt x="407963" y="42203"/>
                  </a:lnTo>
                  <a:lnTo>
                    <a:pt x="1252024" y="295422"/>
                  </a:lnTo>
                  <a:lnTo>
                    <a:pt x="2025748" y="450166"/>
                  </a:lnTo>
                  <a:lnTo>
                    <a:pt x="2813538" y="436099"/>
                  </a:lnTo>
                  <a:lnTo>
                    <a:pt x="3432517" y="267286"/>
                  </a:lnTo>
                  <a:lnTo>
                    <a:pt x="3882683" y="225083"/>
                  </a:lnTo>
                  <a:lnTo>
                    <a:pt x="3868615" y="1969477"/>
                  </a:lnTo>
                  <a:lnTo>
                    <a:pt x="14068" y="1955410"/>
                  </a:lnTo>
                  <a:lnTo>
                    <a:pt x="0" y="30949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036089" y="4501661"/>
              <a:ext cx="3868615" cy="1111348"/>
            </a:xfrm>
            <a:custGeom>
              <a:avLst/>
              <a:gdLst>
                <a:gd name="connsiteX0" fmla="*/ 0 w 3868615"/>
                <a:gd name="connsiteY0" fmla="*/ 323557 h 1111348"/>
                <a:gd name="connsiteX1" fmla="*/ 337624 w 3868615"/>
                <a:gd name="connsiteY1" fmla="*/ 337625 h 1111348"/>
                <a:gd name="connsiteX2" fmla="*/ 717452 w 3868615"/>
                <a:gd name="connsiteY2" fmla="*/ 295422 h 1111348"/>
                <a:gd name="connsiteX3" fmla="*/ 900332 w 3868615"/>
                <a:gd name="connsiteY3" fmla="*/ 309489 h 1111348"/>
                <a:gd name="connsiteX4" fmla="*/ 1294227 w 3868615"/>
                <a:gd name="connsiteY4" fmla="*/ 393896 h 1111348"/>
                <a:gd name="connsiteX5" fmla="*/ 1674055 w 3868615"/>
                <a:gd name="connsiteY5" fmla="*/ 478302 h 1111348"/>
                <a:gd name="connsiteX6" fmla="*/ 2194560 w 3868615"/>
                <a:gd name="connsiteY6" fmla="*/ 590843 h 1111348"/>
                <a:gd name="connsiteX7" fmla="*/ 2518116 w 3868615"/>
                <a:gd name="connsiteY7" fmla="*/ 604911 h 1111348"/>
                <a:gd name="connsiteX8" fmla="*/ 2757267 w 3868615"/>
                <a:gd name="connsiteY8" fmla="*/ 506437 h 1111348"/>
                <a:gd name="connsiteX9" fmla="*/ 3179298 w 3868615"/>
                <a:gd name="connsiteY9" fmla="*/ 407963 h 1111348"/>
                <a:gd name="connsiteX10" fmla="*/ 3545058 w 3868615"/>
                <a:gd name="connsiteY10" fmla="*/ 196948 h 1111348"/>
                <a:gd name="connsiteX11" fmla="*/ 3854547 w 3868615"/>
                <a:gd name="connsiteY11" fmla="*/ 0 h 1111348"/>
                <a:gd name="connsiteX12" fmla="*/ 3868615 w 3868615"/>
                <a:gd name="connsiteY12" fmla="*/ 0 h 1111348"/>
                <a:gd name="connsiteX13" fmla="*/ 3868615 w 3868615"/>
                <a:gd name="connsiteY13" fmla="*/ 1111348 h 1111348"/>
                <a:gd name="connsiteX14" fmla="*/ 0 w 3868615"/>
                <a:gd name="connsiteY14" fmla="*/ 1097280 h 1111348"/>
                <a:gd name="connsiteX15" fmla="*/ 0 w 3868615"/>
                <a:gd name="connsiteY15" fmla="*/ 323557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8615" h="1111348">
                  <a:moveTo>
                    <a:pt x="0" y="323557"/>
                  </a:moveTo>
                  <a:lnTo>
                    <a:pt x="337624" y="337625"/>
                  </a:lnTo>
                  <a:lnTo>
                    <a:pt x="717452" y="295422"/>
                  </a:lnTo>
                  <a:lnTo>
                    <a:pt x="900332" y="309489"/>
                  </a:lnTo>
                  <a:lnTo>
                    <a:pt x="1294227" y="393896"/>
                  </a:lnTo>
                  <a:lnTo>
                    <a:pt x="1674055" y="478302"/>
                  </a:lnTo>
                  <a:lnTo>
                    <a:pt x="2194560" y="590843"/>
                  </a:lnTo>
                  <a:lnTo>
                    <a:pt x="2518116" y="604911"/>
                  </a:lnTo>
                  <a:lnTo>
                    <a:pt x="2757267" y="506437"/>
                  </a:lnTo>
                  <a:lnTo>
                    <a:pt x="3179298" y="407963"/>
                  </a:lnTo>
                  <a:lnTo>
                    <a:pt x="3545058" y="196948"/>
                  </a:lnTo>
                  <a:lnTo>
                    <a:pt x="3854547" y="0"/>
                  </a:lnTo>
                  <a:lnTo>
                    <a:pt x="3868615" y="0"/>
                  </a:lnTo>
                  <a:lnTo>
                    <a:pt x="3868615" y="1111348"/>
                  </a:lnTo>
                  <a:lnTo>
                    <a:pt x="0" y="1097280"/>
                  </a:lnTo>
                  <a:lnTo>
                    <a:pt x="0" y="32355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5729799" y="4956248"/>
            <a:ext cx="2655570" cy="381000"/>
          </a:xfrm>
          <a:custGeom>
            <a:avLst/>
            <a:gdLst>
              <a:gd name="connsiteX0" fmla="*/ 0 w 2655570"/>
              <a:gd name="connsiteY0" fmla="*/ 76200 h 381000"/>
              <a:gd name="connsiteX1" fmla="*/ 922020 w 2655570"/>
              <a:gd name="connsiteY1" fmla="*/ 60960 h 381000"/>
              <a:gd name="connsiteX2" fmla="*/ 1310640 w 2655570"/>
              <a:gd name="connsiteY2" fmla="*/ 64770 h 381000"/>
              <a:gd name="connsiteX3" fmla="*/ 2179320 w 2655570"/>
              <a:gd name="connsiteY3" fmla="*/ 19050 h 381000"/>
              <a:gd name="connsiteX4" fmla="*/ 2655570 w 2655570"/>
              <a:gd name="connsiteY4" fmla="*/ 0 h 381000"/>
              <a:gd name="connsiteX5" fmla="*/ 2369820 w 2655570"/>
              <a:gd name="connsiteY5" fmla="*/ 171450 h 381000"/>
              <a:gd name="connsiteX6" fmla="*/ 2118360 w 2655570"/>
              <a:gd name="connsiteY6" fmla="*/ 224790 h 381000"/>
              <a:gd name="connsiteX7" fmla="*/ 1962150 w 2655570"/>
              <a:gd name="connsiteY7" fmla="*/ 270510 h 381000"/>
              <a:gd name="connsiteX8" fmla="*/ 1824990 w 2655570"/>
              <a:gd name="connsiteY8" fmla="*/ 312420 h 381000"/>
              <a:gd name="connsiteX9" fmla="*/ 1687830 w 2655570"/>
              <a:gd name="connsiteY9" fmla="*/ 381000 h 381000"/>
              <a:gd name="connsiteX10" fmla="*/ 1360170 w 2655570"/>
              <a:gd name="connsiteY10" fmla="*/ 369570 h 381000"/>
              <a:gd name="connsiteX11" fmla="*/ 0 w 2655570"/>
              <a:gd name="connsiteY11" fmla="*/ 762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5570" h="381000">
                <a:moveTo>
                  <a:pt x="0" y="76200"/>
                </a:moveTo>
                <a:lnTo>
                  <a:pt x="922020" y="60960"/>
                </a:lnTo>
                <a:lnTo>
                  <a:pt x="1310640" y="64770"/>
                </a:lnTo>
                <a:lnTo>
                  <a:pt x="2179320" y="19050"/>
                </a:lnTo>
                <a:lnTo>
                  <a:pt x="2655570" y="0"/>
                </a:lnTo>
                <a:lnTo>
                  <a:pt x="2369820" y="171450"/>
                </a:lnTo>
                <a:lnTo>
                  <a:pt x="2118360" y="224790"/>
                </a:lnTo>
                <a:lnTo>
                  <a:pt x="1962150" y="270510"/>
                </a:lnTo>
                <a:lnTo>
                  <a:pt x="1824990" y="312420"/>
                </a:lnTo>
                <a:lnTo>
                  <a:pt x="1687830" y="381000"/>
                </a:lnTo>
                <a:lnTo>
                  <a:pt x="1360170" y="36957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91" name="Group 16390"/>
          <p:cNvGrpSpPr/>
          <p:nvPr/>
        </p:nvGrpSpPr>
        <p:grpSpPr>
          <a:xfrm>
            <a:off x="5341179" y="2907223"/>
            <a:ext cx="2368627" cy="2263414"/>
            <a:chOff x="5341179" y="1642810"/>
            <a:chExt cx="2368627" cy="22634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179" y="1642810"/>
              <a:ext cx="152399" cy="34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5394869" y="2011488"/>
              <a:ext cx="2314937" cy="1894736"/>
            </a:xfrm>
            <a:custGeom>
              <a:avLst/>
              <a:gdLst>
                <a:gd name="connsiteX0" fmla="*/ 42909 w 2664924"/>
                <a:gd name="connsiteY0" fmla="*/ 0 h 1883885"/>
                <a:gd name="connsiteX1" fmla="*/ 307314 w 2664924"/>
                <a:gd name="connsiteY1" fmla="*/ 1498294 h 1883885"/>
                <a:gd name="connsiteX2" fmla="*/ 2334418 w 2664924"/>
                <a:gd name="connsiteY2" fmla="*/ 1883885 h 1883885"/>
                <a:gd name="connsiteX3" fmla="*/ 2334418 w 2664924"/>
                <a:gd name="connsiteY3" fmla="*/ 1883885 h 1883885"/>
                <a:gd name="connsiteX4" fmla="*/ 2664924 w 2664924"/>
                <a:gd name="connsiteY4" fmla="*/ 1090670 h 1883885"/>
                <a:gd name="connsiteX0" fmla="*/ 42909 w 2683897"/>
                <a:gd name="connsiteY0" fmla="*/ 0 h 1883885"/>
                <a:gd name="connsiteX1" fmla="*/ 307314 w 2683897"/>
                <a:gd name="connsiteY1" fmla="*/ 1498294 h 1883885"/>
                <a:gd name="connsiteX2" fmla="*/ 2334418 w 2683897"/>
                <a:gd name="connsiteY2" fmla="*/ 1883885 h 1883885"/>
                <a:gd name="connsiteX3" fmla="*/ 2334418 w 2683897"/>
                <a:gd name="connsiteY3" fmla="*/ 1883885 h 1883885"/>
                <a:gd name="connsiteX4" fmla="*/ 2664924 w 2683897"/>
                <a:gd name="connsiteY4" fmla="*/ 1090670 h 1883885"/>
                <a:gd name="connsiteX5" fmla="*/ 2642890 w 2683897"/>
                <a:gd name="connsiteY5" fmla="*/ 1090670 h 1883885"/>
                <a:gd name="connsiteX0" fmla="*/ 42909 w 2683897"/>
                <a:gd name="connsiteY0" fmla="*/ 0 h 1883885"/>
                <a:gd name="connsiteX1" fmla="*/ 307314 w 2683897"/>
                <a:gd name="connsiteY1" fmla="*/ 1498294 h 1883885"/>
                <a:gd name="connsiteX2" fmla="*/ 2334418 w 2683897"/>
                <a:gd name="connsiteY2" fmla="*/ 1883885 h 1883885"/>
                <a:gd name="connsiteX3" fmla="*/ 2334418 w 2683897"/>
                <a:gd name="connsiteY3" fmla="*/ 1883885 h 1883885"/>
                <a:gd name="connsiteX4" fmla="*/ 2664924 w 2683897"/>
                <a:gd name="connsiteY4" fmla="*/ 1090670 h 1883885"/>
                <a:gd name="connsiteX5" fmla="*/ 2642890 w 2683897"/>
                <a:gd name="connsiteY5" fmla="*/ 1090670 h 1883885"/>
                <a:gd name="connsiteX6" fmla="*/ 2642890 w 2683897"/>
                <a:gd name="connsiteY6" fmla="*/ 1057620 h 1883885"/>
                <a:gd name="connsiteX0" fmla="*/ 42909 w 2683897"/>
                <a:gd name="connsiteY0" fmla="*/ 0 h 1883885"/>
                <a:gd name="connsiteX1" fmla="*/ 307314 w 2683897"/>
                <a:gd name="connsiteY1" fmla="*/ 1498294 h 1883885"/>
                <a:gd name="connsiteX2" fmla="*/ 2334418 w 2683897"/>
                <a:gd name="connsiteY2" fmla="*/ 1883885 h 1883885"/>
                <a:gd name="connsiteX3" fmla="*/ 2334418 w 2683897"/>
                <a:gd name="connsiteY3" fmla="*/ 1883885 h 1883885"/>
                <a:gd name="connsiteX4" fmla="*/ 2664924 w 2683897"/>
                <a:gd name="connsiteY4" fmla="*/ 1090670 h 1883885"/>
                <a:gd name="connsiteX5" fmla="*/ 2642890 w 2683897"/>
                <a:gd name="connsiteY5" fmla="*/ 1090670 h 1883885"/>
                <a:gd name="connsiteX0" fmla="*/ 42909 w 2664924"/>
                <a:gd name="connsiteY0" fmla="*/ 0 h 1883885"/>
                <a:gd name="connsiteX1" fmla="*/ 307314 w 2664924"/>
                <a:gd name="connsiteY1" fmla="*/ 1498294 h 1883885"/>
                <a:gd name="connsiteX2" fmla="*/ 2334418 w 2664924"/>
                <a:gd name="connsiteY2" fmla="*/ 1883885 h 1883885"/>
                <a:gd name="connsiteX3" fmla="*/ 2334418 w 2664924"/>
                <a:gd name="connsiteY3" fmla="*/ 1883885 h 1883885"/>
                <a:gd name="connsiteX4" fmla="*/ 2664924 w 2664924"/>
                <a:gd name="connsiteY4" fmla="*/ 1090670 h 1883885"/>
                <a:gd name="connsiteX0" fmla="*/ 42909 w 2334418"/>
                <a:gd name="connsiteY0" fmla="*/ 0 h 1883885"/>
                <a:gd name="connsiteX1" fmla="*/ 307314 w 2334418"/>
                <a:gd name="connsiteY1" fmla="*/ 1498294 h 1883885"/>
                <a:gd name="connsiteX2" fmla="*/ 2334418 w 2334418"/>
                <a:gd name="connsiteY2" fmla="*/ 1883885 h 1883885"/>
                <a:gd name="connsiteX3" fmla="*/ 2334418 w 2334418"/>
                <a:gd name="connsiteY3" fmla="*/ 1883885 h 1883885"/>
                <a:gd name="connsiteX0" fmla="*/ 23428 w 2314937"/>
                <a:gd name="connsiteY0" fmla="*/ 0 h 1890967"/>
                <a:gd name="connsiteX1" fmla="*/ 375968 w 2314937"/>
                <a:gd name="connsiteY1" fmla="*/ 1685580 h 1890967"/>
                <a:gd name="connsiteX2" fmla="*/ 2314937 w 2314937"/>
                <a:gd name="connsiteY2" fmla="*/ 1883885 h 1890967"/>
                <a:gd name="connsiteX3" fmla="*/ 2314937 w 2314937"/>
                <a:gd name="connsiteY3" fmla="*/ 1883885 h 1890967"/>
                <a:gd name="connsiteX0" fmla="*/ 23428 w 2700527"/>
                <a:gd name="connsiteY0" fmla="*/ 0 h 1894736"/>
                <a:gd name="connsiteX1" fmla="*/ 375968 w 2700527"/>
                <a:gd name="connsiteY1" fmla="*/ 1685580 h 1894736"/>
                <a:gd name="connsiteX2" fmla="*/ 2314937 w 2700527"/>
                <a:gd name="connsiteY2" fmla="*/ 1883885 h 1894736"/>
                <a:gd name="connsiteX3" fmla="*/ 2700527 w 2700527"/>
                <a:gd name="connsiteY3" fmla="*/ 1828801 h 1894736"/>
                <a:gd name="connsiteX0" fmla="*/ 23428 w 2314937"/>
                <a:gd name="connsiteY0" fmla="*/ 0 h 1894736"/>
                <a:gd name="connsiteX1" fmla="*/ 375968 w 2314937"/>
                <a:gd name="connsiteY1" fmla="*/ 1685580 h 1894736"/>
                <a:gd name="connsiteX2" fmla="*/ 2314937 w 2314937"/>
                <a:gd name="connsiteY2" fmla="*/ 1883885 h 189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4937" h="1894736">
                  <a:moveTo>
                    <a:pt x="23428" y="0"/>
                  </a:moveTo>
                  <a:cubicBezTo>
                    <a:pt x="-35329" y="592156"/>
                    <a:pt x="-5950" y="1371599"/>
                    <a:pt x="375968" y="1685580"/>
                  </a:cubicBezTo>
                  <a:cubicBezTo>
                    <a:pt x="757886" y="1999561"/>
                    <a:pt x="1927511" y="1860015"/>
                    <a:pt x="2314937" y="1883885"/>
                  </a:cubicBez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5-Point Star 7"/>
          <p:cNvSpPr/>
          <p:nvPr/>
        </p:nvSpPr>
        <p:spPr>
          <a:xfrm>
            <a:off x="6893778" y="5101028"/>
            <a:ext cx="116205" cy="1243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094197" y="3235442"/>
            <a:ext cx="1722120" cy="1935195"/>
            <a:chOff x="6109870" y="3208835"/>
            <a:chExt cx="1722120" cy="1935195"/>
          </a:xfrm>
        </p:grpSpPr>
        <p:cxnSp>
          <p:nvCxnSpPr>
            <p:cNvPr id="91" name="Straight Arrow Connector 90"/>
            <p:cNvCxnSpPr>
              <a:endCxn id="98" idx="0"/>
            </p:cNvCxnSpPr>
            <p:nvPr/>
          </p:nvCxnSpPr>
          <p:spPr>
            <a:xfrm flipH="1" flipV="1">
              <a:off x="6109870" y="3262113"/>
              <a:ext cx="851513" cy="188191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9" idx="0"/>
            </p:cNvCxnSpPr>
            <p:nvPr/>
          </p:nvCxnSpPr>
          <p:spPr>
            <a:xfrm flipH="1" flipV="1">
              <a:off x="6390540" y="3262113"/>
              <a:ext cx="570842" cy="188191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100" idx="0"/>
            </p:cNvCxnSpPr>
            <p:nvPr/>
          </p:nvCxnSpPr>
          <p:spPr>
            <a:xfrm flipH="1" flipV="1">
              <a:off x="6671210" y="3262113"/>
              <a:ext cx="290171" cy="188191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101" idx="0"/>
            </p:cNvCxnSpPr>
            <p:nvPr/>
          </p:nvCxnSpPr>
          <p:spPr>
            <a:xfrm flipH="1" flipV="1">
              <a:off x="6951880" y="3262113"/>
              <a:ext cx="9501" cy="188191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102" idx="0"/>
            </p:cNvCxnSpPr>
            <p:nvPr/>
          </p:nvCxnSpPr>
          <p:spPr>
            <a:xfrm flipV="1">
              <a:off x="6961381" y="3262113"/>
              <a:ext cx="271169" cy="188191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103" idx="5"/>
            </p:cNvCxnSpPr>
            <p:nvPr/>
          </p:nvCxnSpPr>
          <p:spPr>
            <a:xfrm flipV="1">
              <a:off x="6961381" y="3208835"/>
              <a:ext cx="513739" cy="193519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104" idx="1"/>
            </p:cNvCxnSpPr>
            <p:nvPr/>
          </p:nvCxnSpPr>
          <p:spPr>
            <a:xfrm flipV="1">
              <a:off x="6961381" y="3208835"/>
              <a:ext cx="870609" cy="193519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33670" y="3155557"/>
            <a:ext cx="1836420" cy="106556"/>
            <a:chOff x="6178891" y="2931329"/>
            <a:chExt cx="1836420" cy="106556"/>
          </a:xfrm>
        </p:grpSpPr>
        <p:sp>
          <p:nvSpPr>
            <p:cNvPr id="98" name="Isosceles Triangle 97"/>
            <p:cNvSpPr/>
            <p:nvPr/>
          </p:nvSpPr>
          <p:spPr>
            <a:xfrm rot="10800000">
              <a:off x="617889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/>
          </p:nvSpPr>
          <p:spPr>
            <a:xfrm rot="10800000">
              <a:off x="645956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>
            <a:xfrm rot="10800000">
              <a:off x="674023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702090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/>
          </p:nvSpPr>
          <p:spPr>
            <a:xfrm rot="10800000">
              <a:off x="730157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 rot="10800000">
              <a:off x="758224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/>
          </p:nvSpPr>
          <p:spPr>
            <a:xfrm rot="10800000">
              <a:off x="7862911" y="2931329"/>
              <a:ext cx="152400" cy="106556"/>
            </a:xfrm>
            <a:prstGeom prst="triangl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5-Point Star 104"/>
          <p:cNvSpPr/>
          <p:nvPr/>
        </p:nvSpPr>
        <p:spPr>
          <a:xfrm>
            <a:off x="5435475" y="4473294"/>
            <a:ext cx="116205" cy="1243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791200" y="4956248"/>
            <a:ext cx="116205" cy="1243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6256237" y="5080611"/>
            <a:ext cx="116205" cy="1243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7473215" y="5101027"/>
            <a:ext cx="116205" cy="1243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07" name="Group 16406"/>
          <p:cNvGrpSpPr/>
          <p:nvPr/>
        </p:nvGrpSpPr>
        <p:grpSpPr>
          <a:xfrm>
            <a:off x="5507910" y="3230967"/>
            <a:ext cx="2291588" cy="1303449"/>
            <a:chOff x="5507910" y="3230967"/>
            <a:chExt cx="2291588" cy="1303449"/>
          </a:xfrm>
        </p:grpSpPr>
        <p:cxnSp>
          <p:nvCxnSpPr>
            <p:cNvPr id="110" name="Straight Arrow Connector 109"/>
            <p:cNvCxnSpPr>
              <a:endCxn id="98" idx="0"/>
            </p:cNvCxnSpPr>
            <p:nvPr/>
          </p:nvCxnSpPr>
          <p:spPr>
            <a:xfrm flipV="1">
              <a:off x="5507913" y="3230967"/>
              <a:ext cx="595360" cy="1273363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9" idx="0"/>
            </p:cNvCxnSpPr>
            <p:nvPr/>
          </p:nvCxnSpPr>
          <p:spPr>
            <a:xfrm flipV="1">
              <a:off x="5507911" y="3230967"/>
              <a:ext cx="876032" cy="1273361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endCxn id="100" idx="0"/>
            </p:cNvCxnSpPr>
            <p:nvPr/>
          </p:nvCxnSpPr>
          <p:spPr>
            <a:xfrm flipV="1">
              <a:off x="5507911" y="3230967"/>
              <a:ext cx="1156702" cy="1273359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endCxn id="101" idx="0"/>
            </p:cNvCxnSpPr>
            <p:nvPr/>
          </p:nvCxnSpPr>
          <p:spPr>
            <a:xfrm flipV="1">
              <a:off x="5507911" y="3230967"/>
              <a:ext cx="1437372" cy="1273359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02" idx="0"/>
            </p:cNvCxnSpPr>
            <p:nvPr/>
          </p:nvCxnSpPr>
          <p:spPr>
            <a:xfrm flipV="1">
              <a:off x="5507910" y="3230967"/>
              <a:ext cx="1718043" cy="1273359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03" idx="0"/>
            </p:cNvCxnSpPr>
            <p:nvPr/>
          </p:nvCxnSpPr>
          <p:spPr>
            <a:xfrm flipV="1">
              <a:off x="5507910" y="3230967"/>
              <a:ext cx="1998713" cy="1273359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5520115" y="3261057"/>
              <a:ext cx="2279383" cy="1273359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06" name="Group 16405"/>
          <p:cNvGrpSpPr/>
          <p:nvPr/>
        </p:nvGrpSpPr>
        <p:grpSpPr>
          <a:xfrm>
            <a:off x="5854529" y="3203954"/>
            <a:ext cx="1954137" cy="1794219"/>
            <a:chOff x="5854529" y="3203954"/>
            <a:chExt cx="1954137" cy="1794219"/>
          </a:xfrm>
        </p:grpSpPr>
        <p:cxnSp>
          <p:nvCxnSpPr>
            <p:cNvPr id="123" name="Straight Arrow Connector 122"/>
            <p:cNvCxnSpPr>
              <a:endCxn id="98" idx="0"/>
            </p:cNvCxnSpPr>
            <p:nvPr/>
          </p:nvCxnSpPr>
          <p:spPr>
            <a:xfrm flipV="1">
              <a:off x="5854532" y="3245875"/>
              <a:ext cx="270114" cy="1752298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endCxn id="99" idx="0"/>
            </p:cNvCxnSpPr>
            <p:nvPr/>
          </p:nvCxnSpPr>
          <p:spPr>
            <a:xfrm flipV="1">
              <a:off x="5854530" y="3245875"/>
              <a:ext cx="550786" cy="175229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endCxn id="100" idx="0"/>
            </p:cNvCxnSpPr>
            <p:nvPr/>
          </p:nvCxnSpPr>
          <p:spPr>
            <a:xfrm flipV="1">
              <a:off x="5854530" y="3245875"/>
              <a:ext cx="831456" cy="175229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endCxn id="101" idx="0"/>
            </p:cNvCxnSpPr>
            <p:nvPr/>
          </p:nvCxnSpPr>
          <p:spPr>
            <a:xfrm flipV="1">
              <a:off x="5854530" y="3245875"/>
              <a:ext cx="1112126" cy="175229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5865649" y="3203954"/>
              <a:ext cx="1392797" cy="175229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103" idx="0"/>
            </p:cNvCxnSpPr>
            <p:nvPr/>
          </p:nvCxnSpPr>
          <p:spPr>
            <a:xfrm flipV="1">
              <a:off x="5854529" y="3245875"/>
              <a:ext cx="1673467" cy="175229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endCxn id="104" idx="0"/>
            </p:cNvCxnSpPr>
            <p:nvPr/>
          </p:nvCxnSpPr>
          <p:spPr>
            <a:xfrm flipV="1">
              <a:off x="5854529" y="3245875"/>
              <a:ext cx="1954137" cy="175229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01" name="Group 16400"/>
          <p:cNvGrpSpPr/>
          <p:nvPr/>
        </p:nvGrpSpPr>
        <p:grpSpPr>
          <a:xfrm>
            <a:off x="6098467" y="3221821"/>
            <a:ext cx="1684020" cy="1879206"/>
            <a:chOff x="6109870" y="3262113"/>
            <a:chExt cx="1684020" cy="1879206"/>
          </a:xfrm>
        </p:grpSpPr>
        <p:cxnSp>
          <p:nvCxnSpPr>
            <p:cNvPr id="187" name="Straight Arrow Connector 186"/>
            <p:cNvCxnSpPr>
              <a:endCxn id="98" idx="0"/>
            </p:cNvCxnSpPr>
            <p:nvPr/>
          </p:nvCxnSpPr>
          <p:spPr>
            <a:xfrm flipH="1" flipV="1">
              <a:off x="6109870" y="3262113"/>
              <a:ext cx="207761" cy="187920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99" idx="0"/>
            </p:cNvCxnSpPr>
            <p:nvPr/>
          </p:nvCxnSpPr>
          <p:spPr>
            <a:xfrm flipV="1">
              <a:off x="6317629" y="3262113"/>
              <a:ext cx="72911" cy="1879204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endCxn id="100" idx="0"/>
            </p:cNvCxnSpPr>
            <p:nvPr/>
          </p:nvCxnSpPr>
          <p:spPr>
            <a:xfrm flipV="1">
              <a:off x="6317629" y="3262113"/>
              <a:ext cx="353581" cy="187920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endCxn id="101" idx="0"/>
            </p:cNvCxnSpPr>
            <p:nvPr/>
          </p:nvCxnSpPr>
          <p:spPr>
            <a:xfrm flipV="1">
              <a:off x="6317629" y="3262113"/>
              <a:ext cx="634251" cy="187920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endCxn id="102" idx="0"/>
            </p:cNvCxnSpPr>
            <p:nvPr/>
          </p:nvCxnSpPr>
          <p:spPr>
            <a:xfrm flipV="1">
              <a:off x="6317628" y="3262113"/>
              <a:ext cx="914922" cy="187920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endCxn id="103" idx="0"/>
            </p:cNvCxnSpPr>
            <p:nvPr/>
          </p:nvCxnSpPr>
          <p:spPr>
            <a:xfrm flipV="1">
              <a:off x="6317628" y="3262113"/>
              <a:ext cx="1195592" cy="187920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104" idx="0"/>
            </p:cNvCxnSpPr>
            <p:nvPr/>
          </p:nvCxnSpPr>
          <p:spPr>
            <a:xfrm flipV="1">
              <a:off x="6317628" y="3262113"/>
              <a:ext cx="1476262" cy="1879202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02" name="Group 16401"/>
          <p:cNvGrpSpPr/>
          <p:nvPr/>
        </p:nvGrpSpPr>
        <p:grpSpPr>
          <a:xfrm>
            <a:off x="6116184" y="3262300"/>
            <a:ext cx="1684020" cy="1897040"/>
            <a:chOff x="6109870" y="3262113"/>
            <a:chExt cx="1684020" cy="1897040"/>
          </a:xfrm>
        </p:grpSpPr>
        <p:cxnSp>
          <p:nvCxnSpPr>
            <p:cNvPr id="195" name="Straight Arrow Connector 194"/>
            <p:cNvCxnSpPr>
              <a:endCxn id="99" idx="0"/>
            </p:cNvCxnSpPr>
            <p:nvPr/>
          </p:nvCxnSpPr>
          <p:spPr>
            <a:xfrm flipH="1" flipV="1">
              <a:off x="6390540" y="3262113"/>
              <a:ext cx="1136760" cy="1897040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endCxn id="98" idx="0"/>
            </p:cNvCxnSpPr>
            <p:nvPr/>
          </p:nvCxnSpPr>
          <p:spPr>
            <a:xfrm flipH="1" flipV="1">
              <a:off x="6109870" y="3262113"/>
              <a:ext cx="1417428" cy="1897038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endCxn id="100" idx="0"/>
            </p:cNvCxnSpPr>
            <p:nvPr/>
          </p:nvCxnSpPr>
          <p:spPr>
            <a:xfrm flipH="1" flipV="1">
              <a:off x="6671210" y="3262113"/>
              <a:ext cx="856088" cy="189703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endCxn id="101" idx="0"/>
            </p:cNvCxnSpPr>
            <p:nvPr/>
          </p:nvCxnSpPr>
          <p:spPr>
            <a:xfrm flipH="1" flipV="1">
              <a:off x="6951880" y="3262113"/>
              <a:ext cx="575418" cy="189703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endCxn id="102" idx="0"/>
            </p:cNvCxnSpPr>
            <p:nvPr/>
          </p:nvCxnSpPr>
          <p:spPr>
            <a:xfrm flipH="1" flipV="1">
              <a:off x="7232550" y="3262113"/>
              <a:ext cx="294747" cy="189703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endCxn id="103" idx="0"/>
            </p:cNvCxnSpPr>
            <p:nvPr/>
          </p:nvCxnSpPr>
          <p:spPr>
            <a:xfrm flipH="1" flipV="1">
              <a:off x="7513220" y="3262113"/>
              <a:ext cx="14077" cy="189703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endCxn id="104" idx="0"/>
            </p:cNvCxnSpPr>
            <p:nvPr/>
          </p:nvCxnSpPr>
          <p:spPr>
            <a:xfrm flipV="1">
              <a:off x="7527297" y="3262113"/>
              <a:ext cx="266593" cy="189703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03" name="TextBox 16402"/>
          <p:cNvSpPr txBox="1"/>
          <p:nvPr/>
        </p:nvSpPr>
        <p:spPr>
          <a:xfrm>
            <a:off x="521413" y="1820795"/>
            <a:ext cx="4191000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Step 1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 reference Green’s functions while drilling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Listen for any passive seismic signals due to hydro-fracture activity</a:t>
            </a:r>
          </a:p>
        </p:txBody>
      </p:sp>
      <p:graphicFrame>
        <p:nvGraphicFramePr>
          <p:cNvPr id="16404" name="Object 164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232089"/>
              </p:ext>
            </p:extLst>
          </p:nvPr>
        </p:nvGraphicFramePr>
        <p:xfrm>
          <a:off x="2438400" y="3048000"/>
          <a:ext cx="1219200" cy="35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4" imgW="774360" imgH="228600" progId="Equation.3">
                  <p:embed/>
                </p:oleObj>
              </mc:Choice>
              <mc:Fallback>
                <p:oleObj name="Equation" r:id="rId4" imgW="77436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1219200" cy="357024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164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31519"/>
              </p:ext>
            </p:extLst>
          </p:nvPr>
        </p:nvGraphicFramePr>
        <p:xfrm>
          <a:off x="1868114" y="5471025"/>
          <a:ext cx="1497597" cy="35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6" imgW="952200" imgH="228600" progId="Equation.3">
                  <p:embed/>
                </p:oleObj>
              </mc:Choice>
              <mc:Fallback>
                <p:oleObj name="Equation" r:id="rId6" imgW="9522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114" y="5471025"/>
                        <a:ext cx="1497597" cy="356616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2" name="Picture 39" descr="UofUG2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6163" y="1369619"/>
            <a:ext cx="177499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40" descr="UofUG1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6163" y="1369619"/>
            <a:ext cx="177499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43" descr="UofUG5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6163" y="1369619"/>
            <a:ext cx="177499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40" descr="UofUG1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6163" y="1369619"/>
            <a:ext cx="177499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46" descr="UofUG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6163" y="1369619"/>
            <a:ext cx="1774996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9" descr="UofUG2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53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0" descr="UofUG1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606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3" descr="UofUG5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868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0" descr="UofUG15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9756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6" descr="UofUG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083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7" descr="UofUSOS_Raw"/>
          <p:cNvPicPr>
            <a:picLocks noChangeArrowheads="1"/>
          </p:cNvPicPr>
          <p:nvPr/>
        </p:nvPicPr>
        <p:blipFill>
          <a:blip r:embed="rId12" cstate="print"/>
          <a:srcRect l="19756" t="8940" r="6586" b="15260"/>
          <a:stretch>
            <a:fillRect/>
          </a:stretch>
        </p:blipFill>
        <p:spPr bwMode="auto">
          <a:xfrm>
            <a:off x="6098467" y="1387931"/>
            <a:ext cx="1684020" cy="16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7" descr="UofUSOS_Raw"/>
          <p:cNvPicPr>
            <a:picLocks noChangeArrowheads="1"/>
          </p:cNvPicPr>
          <p:nvPr/>
        </p:nvPicPr>
        <p:blipFill>
          <a:blip r:embed="rId12" cstate="print"/>
          <a:srcRect l="19756" t="8940" r="6586" b="15260"/>
          <a:stretch>
            <a:fillRect/>
          </a:stretch>
        </p:blipFill>
        <p:spPr bwMode="auto">
          <a:xfrm>
            <a:off x="8269695" y="1087007"/>
            <a:ext cx="656817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56912"/>
              </p:ext>
            </p:extLst>
          </p:nvPr>
        </p:nvGraphicFramePr>
        <p:xfrm>
          <a:off x="1687449" y="712180"/>
          <a:ext cx="1219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3" imgW="774360" imgH="228600" progId="Equation.3">
                  <p:embed/>
                </p:oleObj>
              </mc:Choice>
              <mc:Fallback>
                <p:oleObj name="Equation" r:id="rId13" imgW="774360" imgH="228600" progId="Equation.3">
                  <p:embed/>
                  <p:pic>
                    <p:nvPicPr>
                      <p:cNvPr id="0" name="Object 16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449" y="712180"/>
                        <a:ext cx="1219200" cy="35718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95359"/>
              </p:ext>
            </p:extLst>
          </p:nvPr>
        </p:nvGraphicFramePr>
        <p:xfrm>
          <a:off x="7608727" y="714579"/>
          <a:ext cx="14970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5" imgW="952200" imgH="228600" progId="Equation.3">
                  <p:embed/>
                </p:oleObj>
              </mc:Choice>
              <mc:Fallback>
                <p:oleObj name="Equation" r:id="rId15" imgW="952200" imgH="228600" progId="Equation.3">
                  <p:embed/>
                  <p:pic>
                    <p:nvPicPr>
                      <p:cNvPr id="0" name="Object 16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727" y="714579"/>
                        <a:ext cx="1497012" cy="35718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534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5" grpId="0" animBg="1"/>
      <p:bldP spid="105" grpId="1" animBg="1"/>
      <p:bldP spid="106" grpId="0" animBg="1"/>
      <p:bldP spid="106" grpId="1" animBg="1"/>
      <p:bldP spid="106" grpId="2" animBg="1"/>
      <p:bldP spid="107" grpId="0" animBg="1"/>
      <p:bldP spid="107" grpId="1" animBg="1"/>
      <p:bldP spid="108" grpId="0" animBg="1"/>
      <p:bldP spid="1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body" idx="1"/>
          </p:nvPr>
        </p:nvSpPr>
        <p:spPr>
          <a:xfrm>
            <a:off x="1295400" y="2133600"/>
            <a:ext cx="7010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rgbClr val="000099"/>
                </a:solidFill>
              </a:rPr>
              <a:t>Field </a:t>
            </a:r>
            <a:r>
              <a:rPr lang="en-US" sz="3600" dirty="0" smtClean="0">
                <a:solidFill>
                  <a:srgbClr val="000099"/>
                </a:solidFill>
              </a:rPr>
              <a:t>Example</a:t>
            </a:r>
            <a:endParaRPr lang="en-US" sz="36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99"/>
                </a:solidFill>
              </a:rPr>
              <a:t>Conclusions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3175" y="228600"/>
            <a:ext cx="9140825" cy="6858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Outline</a:t>
            </a: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07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8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91391"/>
              </p:ext>
            </p:extLst>
          </p:nvPr>
        </p:nvGraphicFramePr>
        <p:xfrm>
          <a:off x="381000" y="2590800"/>
          <a:ext cx="66500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4" imgW="2527200" imgH="355320" progId="Equation.3">
                  <p:embed/>
                </p:oleObj>
              </mc:Choice>
              <mc:Fallback>
                <p:oleObj name="Equation" r:id="rId4" imgW="2527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6650038" cy="9271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9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16888"/>
              </p:ext>
            </p:extLst>
          </p:nvPr>
        </p:nvGraphicFramePr>
        <p:xfrm>
          <a:off x="381000" y="3878792"/>
          <a:ext cx="1270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6" imgW="482391" imgH="228501" progId="Equation.3">
                  <p:embed/>
                </p:oleObj>
              </mc:Choice>
              <mc:Fallback>
                <p:oleObj name="Equation" r:id="rId6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78792"/>
                        <a:ext cx="1270000" cy="600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035349"/>
              </p:ext>
            </p:extLst>
          </p:nvPr>
        </p:nvGraphicFramePr>
        <p:xfrm>
          <a:off x="381000" y="4711965"/>
          <a:ext cx="25066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8" imgW="952087" imgH="228501" progId="Equation.3">
                  <p:embed/>
                </p:oleObj>
              </mc:Choice>
              <mc:Fallback>
                <p:oleObj name="Equation" r:id="rId8" imgW="95208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11965"/>
                        <a:ext cx="2506663" cy="59848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9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51219"/>
              </p:ext>
            </p:extLst>
          </p:nvPr>
        </p:nvGraphicFramePr>
        <p:xfrm>
          <a:off x="381000" y="5543550"/>
          <a:ext cx="22082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10" imgW="838080" imgH="228600" progId="Equation.3">
                  <p:embed/>
                </p:oleObj>
              </mc:Choice>
              <mc:Fallback>
                <p:oleObj name="Equation" r:id="rId10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43550"/>
                        <a:ext cx="2208213" cy="6000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3048000" y="3919273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Cross-correlation </a:t>
            </a:r>
            <a:r>
              <a:rPr lang="en-US" dirty="0">
                <a:latin typeface="Times New Roman" pitchFamily="18" charset="0"/>
                <a:cs typeface="Arial" charset="0"/>
              </a:rPr>
              <a:t>results</a:t>
            </a: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>
            <a:off x="0" y="1824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We use a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gather-to-gather cross-correlation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9" name="Rectangle 38"/>
          <p:cNvSpPr>
            <a:spLocks/>
          </p:cNvSpPr>
          <p:nvPr/>
        </p:nvSpPr>
        <p:spPr bwMode="auto">
          <a:xfrm>
            <a:off x="0" y="45720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Method</a:t>
            </a:r>
            <a:endParaRPr lang="en-US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048000" y="4748572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Signal from unknown source</a:t>
            </a:r>
            <a:endParaRPr 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048000" y="5581977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itchFamily="18" charset="0"/>
                <a:cs typeface="Arial" charset="0"/>
              </a:rPr>
              <a:t>Band-limited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reference Green’s </a:t>
            </a:r>
            <a:r>
              <a:rPr lang="en-US" dirty="0">
                <a:latin typeface="Times New Roman" pitchFamily="18" charset="0"/>
                <a:cs typeface="Arial" charset="0"/>
              </a:rPr>
              <a:t>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Picture 39" descr="UofUG25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653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UofUG1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7606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3" descr="UofUG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6868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0" descr="UofUG1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9756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6" descr="UofUG1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083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7" descr="UofUSOS_Raw"/>
          <p:cNvPicPr>
            <a:picLocks noChangeArrowheads="1"/>
          </p:cNvPicPr>
          <p:nvPr/>
        </p:nvPicPr>
        <p:blipFill>
          <a:blip r:embed="rId16" cstate="print"/>
          <a:srcRect l="19756" t="8940" r="6586" b="15260"/>
          <a:stretch>
            <a:fillRect/>
          </a:stretch>
        </p:blipFill>
        <p:spPr bwMode="auto">
          <a:xfrm>
            <a:off x="8269695" y="1087007"/>
            <a:ext cx="656817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323425"/>
              </p:ext>
            </p:extLst>
          </p:nvPr>
        </p:nvGraphicFramePr>
        <p:xfrm>
          <a:off x="1687449" y="712180"/>
          <a:ext cx="1219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17" imgW="774360" imgH="228600" progId="Equation.3">
                  <p:embed/>
                </p:oleObj>
              </mc:Choice>
              <mc:Fallback>
                <p:oleObj name="Equation" r:id="rId17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449" y="712180"/>
                        <a:ext cx="1219200" cy="35718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10446"/>
              </p:ext>
            </p:extLst>
          </p:nvPr>
        </p:nvGraphicFramePr>
        <p:xfrm>
          <a:off x="7608727" y="714579"/>
          <a:ext cx="14970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19" imgW="952200" imgH="228600" progId="Equation.3">
                  <p:embed/>
                </p:oleObj>
              </mc:Choice>
              <mc:Fallback>
                <p:oleObj name="Equation" r:id="rId19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727" y="714579"/>
                        <a:ext cx="1497012" cy="35718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5413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7" grpId="0"/>
      <p:bldP spid="164900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2700" y="1685037"/>
            <a:ext cx="915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itchFamily="18" charset="0"/>
                <a:cs typeface="Arial" charset="0"/>
              </a:rPr>
              <a:t>Gather-to-gather no-shift cross-correlation</a:t>
            </a:r>
            <a:endParaRPr lang="en-US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20483" name="Picture 39" descr="UofUG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152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0" descr="UofUG1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09800"/>
            <a:ext cx="152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3" descr="UofUG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209800"/>
            <a:ext cx="152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6" descr="UofUG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740" y="2209800"/>
            <a:ext cx="152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49"/>
          <p:cNvSpPr txBox="1">
            <a:spLocks noChangeArrowheads="1"/>
          </p:cNvSpPr>
          <p:nvPr/>
        </p:nvSpPr>
        <p:spPr bwMode="auto">
          <a:xfrm>
            <a:off x="762000" y="39481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itchFamily="18" charset="0"/>
                <a:cs typeface="Arial" charset="0"/>
              </a:rPr>
              <a:t>G</a:t>
            </a:r>
            <a:r>
              <a:rPr lang="en-US" sz="2000" b="1" baseline="-25000"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0488" name="Text Box 50"/>
          <p:cNvSpPr txBox="1">
            <a:spLocks noChangeArrowheads="1"/>
          </p:cNvSpPr>
          <p:nvPr/>
        </p:nvSpPr>
        <p:spPr bwMode="auto">
          <a:xfrm>
            <a:off x="2438400" y="39481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itchFamily="18" charset="0"/>
                <a:cs typeface="Arial" charset="0"/>
              </a:rPr>
              <a:t>G</a:t>
            </a:r>
            <a:r>
              <a:rPr lang="en-US" sz="2000" b="1" baseline="-25000"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0489" name="Text Box 51"/>
          <p:cNvSpPr txBox="1">
            <a:spLocks noChangeArrowheads="1"/>
          </p:cNvSpPr>
          <p:nvPr/>
        </p:nvSpPr>
        <p:spPr bwMode="auto">
          <a:xfrm>
            <a:off x="4038600" y="39481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itchFamily="18" charset="0"/>
                <a:cs typeface="Arial" charset="0"/>
              </a:rPr>
              <a:t>G</a:t>
            </a:r>
            <a:r>
              <a:rPr lang="en-US" sz="2000" b="1" baseline="-25000"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20490" name="Text Box 52"/>
          <p:cNvSpPr txBox="1">
            <a:spLocks noChangeArrowheads="1"/>
          </p:cNvSpPr>
          <p:nvPr/>
        </p:nvSpPr>
        <p:spPr bwMode="auto">
          <a:xfrm>
            <a:off x="4876800" y="394811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itchFamily="18" charset="0"/>
                <a:cs typeface="Arial" charset="0"/>
              </a:rPr>
              <a:t>……….</a:t>
            </a:r>
            <a:endParaRPr lang="en-US" sz="2000" b="1" baseline="-25000">
              <a:latin typeface="Times New Roman" pitchFamily="18" charset="0"/>
              <a:cs typeface="Arial" charset="0"/>
            </a:endParaRPr>
          </a:p>
        </p:txBody>
      </p:sp>
      <p:sp>
        <p:nvSpPr>
          <p:cNvPr id="20491" name="Text Box 53"/>
          <p:cNvSpPr txBox="1">
            <a:spLocks noChangeArrowheads="1"/>
          </p:cNvSpPr>
          <p:nvPr/>
        </p:nvSpPr>
        <p:spPr bwMode="auto">
          <a:xfrm>
            <a:off x="6166340" y="39481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itchFamily="18" charset="0"/>
                <a:cs typeface="Arial" charset="0"/>
              </a:rPr>
              <a:t>G</a:t>
            </a:r>
            <a:r>
              <a:rPr lang="en-US" sz="2000" b="1" baseline="-25000">
                <a:latin typeface="Times New Roman" pitchFamily="18" charset="0"/>
                <a:cs typeface="Arial" charset="0"/>
              </a:rPr>
              <a:t>n</a:t>
            </a:r>
          </a:p>
        </p:txBody>
      </p:sp>
      <p:pic>
        <p:nvPicPr>
          <p:cNvPr id="161846" name="Picture 54" descr="UofUSOS_Raw"/>
          <p:cNvPicPr>
            <a:picLocks noChangeArrowheads="1"/>
          </p:cNvPicPr>
          <p:nvPr/>
        </p:nvPicPr>
        <p:blipFill>
          <a:blip r:embed="rId8" cstate="print"/>
          <a:srcRect l="19756" t="8940" r="6586" b="15260"/>
          <a:stretch>
            <a:fillRect/>
          </a:stretch>
        </p:blipFill>
        <p:spPr bwMode="auto">
          <a:xfrm>
            <a:off x="381000" y="4340225"/>
            <a:ext cx="152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47" name="Text Box 55"/>
          <p:cNvSpPr txBox="1">
            <a:spLocks noChangeArrowheads="1"/>
          </p:cNvSpPr>
          <p:nvPr/>
        </p:nvSpPr>
        <p:spPr bwMode="auto">
          <a:xfrm>
            <a:off x="1959194" y="4431695"/>
            <a:ext cx="1393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Arial" charset="0"/>
              </a:rPr>
              <a:t>Passive data</a:t>
            </a:r>
            <a:endParaRPr lang="en-US" sz="1600" b="1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1855" name="Text Box 63"/>
          <p:cNvSpPr txBox="1">
            <a:spLocks noChangeArrowheads="1"/>
          </p:cNvSpPr>
          <p:nvPr/>
        </p:nvSpPr>
        <p:spPr bwMode="auto">
          <a:xfrm>
            <a:off x="381000" y="5418277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The location of the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seismic source is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the location of the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biggest correlation value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03" name="Rectangle 66"/>
          <p:cNvSpPr>
            <a:spLocks/>
          </p:cNvSpPr>
          <p:nvPr/>
        </p:nvSpPr>
        <p:spPr bwMode="auto">
          <a:xfrm>
            <a:off x="0" y="45720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Method</a:t>
            </a:r>
            <a:endParaRPr lang="en-US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59700" y="4540250"/>
            <a:ext cx="76200" cy="538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75600" y="3771454"/>
            <a:ext cx="76200" cy="538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191500" y="4311650"/>
            <a:ext cx="723900" cy="385525"/>
            <a:chOff x="8191500" y="4311650"/>
            <a:chExt cx="723900" cy="385525"/>
          </a:xfrm>
        </p:grpSpPr>
        <p:sp>
          <p:nvSpPr>
            <p:cNvPr id="32" name="Oval 31"/>
            <p:cNvSpPr/>
            <p:nvPr/>
          </p:nvSpPr>
          <p:spPr>
            <a:xfrm>
              <a:off x="8191500" y="4311650"/>
              <a:ext cx="76200" cy="538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407400" y="4643359"/>
              <a:ext cx="76200" cy="538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623300" y="4535570"/>
              <a:ext cx="76200" cy="538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839200" y="4594066"/>
              <a:ext cx="76200" cy="538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54959" y="3763617"/>
            <a:ext cx="1349282" cy="944748"/>
            <a:chOff x="7554959" y="3085654"/>
            <a:chExt cx="1349282" cy="944748"/>
          </a:xfrm>
        </p:grpSpPr>
        <p:cxnSp>
          <p:nvCxnSpPr>
            <p:cNvPr id="13" name="Straight Connector 12"/>
            <p:cNvCxnSpPr>
              <a:stCxn id="7" idx="3"/>
              <a:endCxn id="30" idx="7"/>
            </p:cNvCxnSpPr>
            <p:nvPr/>
          </p:nvCxnSpPr>
          <p:spPr>
            <a:xfrm flipV="1">
              <a:off x="7554959" y="3862331"/>
              <a:ext cx="269782" cy="16807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0" idx="7"/>
              <a:endCxn id="31" idx="0"/>
            </p:cNvCxnSpPr>
            <p:nvPr/>
          </p:nvCxnSpPr>
          <p:spPr>
            <a:xfrm flipV="1">
              <a:off x="7824741" y="3085654"/>
              <a:ext cx="188959" cy="776677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1" idx="0"/>
              <a:endCxn id="32" idx="4"/>
            </p:cNvCxnSpPr>
            <p:nvPr/>
          </p:nvCxnSpPr>
          <p:spPr>
            <a:xfrm>
              <a:off x="8013700" y="3085654"/>
              <a:ext cx="215900" cy="59401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2" idx="4"/>
              <a:endCxn id="33" idx="4"/>
            </p:cNvCxnSpPr>
            <p:nvPr/>
          </p:nvCxnSpPr>
          <p:spPr>
            <a:xfrm>
              <a:off x="8229600" y="3679666"/>
              <a:ext cx="215900" cy="33170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4" idx="0"/>
            </p:cNvCxnSpPr>
            <p:nvPr/>
          </p:nvCxnSpPr>
          <p:spPr>
            <a:xfrm flipV="1">
              <a:off x="8445500" y="3849770"/>
              <a:ext cx="215900" cy="16160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4" idx="0"/>
              <a:endCxn id="35" idx="5"/>
            </p:cNvCxnSpPr>
            <p:nvPr/>
          </p:nvCxnSpPr>
          <p:spPr>
            <a:xfrm>
              <a:off x="8661400" y="3849770"/>
              <a:ext cx="242841" cy="10443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8013700" y="3402409"/>
            <a:ext cx="0" cy="2996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9" descr="UofUG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3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0" descr="UofUG1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7606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3" descr="UofUG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868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UofUG1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9756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6" descr="UofUG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0831" y="1087007"/>
            <a:ext cx="656736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7" descr="UofUSOS_Raw"/>
          <p:cNvPicPr>
            <a:picLocks noChangeArrowheads="1"/>
          </p:cNvPicPr>
          <p:nvPr/>
        </p:nvPicPr>
        <p:blipFill>
          <a:blip r:embed="rId8" cstate="print"/>
          <a:srcRect l="19756" t="8940" r="6586" b="15260"/>
          <a:stretch>
            <a:fillRect/>
          </a:stretch>
        </p:blipFill>
        <p:spPr bwMode="auto">
          <a:xfrm>
            <a:off x="8269695" y="1087007"/>
            <a:ext cx="656817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96608"/>
              </p:ext>
            </p:extLst>
          </p:nvPr>
        </p:nvGraphicFramePr>
        <p:xfrm>
          <a:off x="1687449" y="712180"/>
          <a:ext cx="1219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9" imgW="774360" imgH="228600" progId="Equation.3">
                  <p:embed/>
                </p:oleObj>
              </mc:Choice>
              <mc:Fallback>
                <p:oleObj name="Equation" r:id="rId9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449" y="712180"/>
                        <a:ext cx="1219200" cy="35718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1236"/>
              </p:ext>
            </p:extLst>
          </p:nvPr>
        </p:nvGraphicFramePr>
        <p:xfrm>
          <a:off x="7608727" y="714579"/>
          <a:ext cx="14970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1" imgW="952200" imgH="228600" progId="Equation.3">
                  <p:embed/>
                </p:oleObj>
              </mc:Choice>
              <mc:Fallback>
                <p:oleObj name="Equation" r:id="rId1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727" y="714579"/>
                        <a:ext cx="1497012" cy="357188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061335" y="3266804"/>
            <a:ext cx="2006465" cy="2072846"/>
            <a:chOff x="7061335" y="3266804"/>
            <a:chExt cx="2006465" cy="2072846"/>
          </a:xfrm>
        </p:grpSpPr>
        <p:grpSp>
          <p:nvGrpSpPr>
            <p:cNvPr id="44" name="Group 43"/>
            <p:cNvGrpSpPr/>
            <p:nvPr/>
          </p:nvGrpSpPr>
          <p:grpSpPr>
            <a:xfrm>
              <a:off x="7467600" y="3702050"/>
              <a:ext cx="1600200" cy="1174750"/>
              <a:chOff x="7467600" y="3702050"/>
              <a:chExt cx="1600200" cy="117475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7467600" y="4876800"/>
                <a:ext cx="1600200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7467600" y="3702050"/>
                <a:ext cx="0" cy="117475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7543800" y="4670267"/>
                <a:ext cx="76200" cy="5381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065270" y="4951852"/>
              <a:ext cx="27228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61335" y="3266804"/>
              <a:ext cx="406265" cy="177030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Correlation Value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42353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75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1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00371 L 0.35 0.003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35 0.00348 L 0.56701 0.006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47" grpId="0"/>
      <p:bldP spid="161855" grpId="0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1600200"/>
            <a:ext cx="6629400" cy="4570413"/>
            <a:chOff x="1371600" y="1600200"/>
            <a:chExt cx="6629400" cy="4570413"/>
          </a:xfrm>
        </p:grpSpPr>
        <p:pic>
          <p:nvPicPr>
            <p:cNvPr id="25628" name="Picture 2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600200"/>
              <a:ext cx="6400800" cy="457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828800" y="4802188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-0.25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4267200" y="5807075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0.25</a:t>
              </a: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4572000" y="5840413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1928813" y="4573588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-1</a:t>
              </a: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1990725" y="2306638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6096000" y="5640388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X (m)</a:t>
              </a:r>
            </a:p>
          </p:txBody>
        </p:sp>
        <p:sp>
          <p:nvSpPr>
            <p:cNvPr id="25626" name="Text Box 26"/>
            <p:cNvSpPr txBox="1">
              <a:spLocks noChangeArrowheads="1"/>
            </p:cNvSpPr>
            <p:nvPr/>
          </p:nvSpPr>
          <p:spPr bwMode="auto">
            <a:xfrm>
              <a:off x="2057400" y="5487988"/>
              <a:ext cx="1828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Time Shift (ms)</a:t>
              </a:r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 rot="-5400000">
              <a:off x="762000" y="3149600"/>
              <a:ext cx="1828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Normalized Amplitude</a:t>
              </a:r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7543800" y="5106988"/>
              <a:ext cx="4572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45</a:t>
              </a:r>
            </a:p>
          </p:txBody>
        </p:sp>
      </p:grpSp>
      <p:sp>
        <p:nvSpPr>
          <p:cNvPr id="38915" name="Rectang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0825" cy="685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Method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3328988" y="2563813"/>
            <a:ext cx="15525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895850" y="2559050"/>
            <a:ext cx="120491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328988" y="2978150"/>
            <a:ext cx="1587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096000" y="3063875"/>
            <a:ext cx="1588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352800" y="2287588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Excitation Time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105400" y="2287588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Location of 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Source</a:t>
            </a:r>
            <a:endParaRPr lang="en-US" sz="1400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F161-BE1D-4C4B-B098-324FFFBD2A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219200"/>
            <a:ext cx="6400800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about excitation time?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  <p:bldP spid="25610" grpId="0" animBg="1"/>
      <p:bldP spid="25611" grpId="0"/>
      <p:bldP spid="256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.2|1.9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.2|1.9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.2|1.9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|2.1|0.8|0.8|0.6|0.5|0.5|5|0.5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.2|1.9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.2|1.9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7445</TotalTime>
  <Words>363</Words>
  <Application>Microsoft Office PowerPoint</Application>
  <PresentationFormat>On-screen Show (4:3)</PresentationFormat>
  <Paragraphs>123</Paragraphs>
  <Slides>25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Seismic Radar</vt:lpstr>
      <vt:lpstr>Outline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Method</vt:lpstr>
      <vt:lpstr>Sources/Receivers Layout</vt:lpstr>
      <vt:lpstr>Outline</vt:lpstr>
      <vt:lpstr>Field Example</vt:lpstr>
      <vt:lpstr>Field Example</vt:lpstr>
      <vt:lpstr>Four Different Routes</vt:lpstr>
      <vt:lpstr>Four Different Routes</vt:lpstr>
      <vt:lpstr>Four Different Routes</vt:lpstr>
      <vt:lpstr>Four Different Routes</vt:lpstr>
      <vt:lpstr>Results of Route 2</vt:lpstr>
      <vt:lpstr>Results of Route 3</vt:lpstr>
      <vt:lpstr>Velocity Calculation</vt:lpstr>
      <vt:lpstr>Outline</vt:lpstr>
      <vt:lpstr>Conclusions</vt:lpstr>
      <vt:lpstr>Application</vt:lpstr>
      <vt:lpstr>When it does not work?</vt:lpstr>
      <vt:lpstr>Thank You</vt:lpstr>
    </vt:vector>
  </TitlesOfParts>
  <Company>Home Laptop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</dc:creator>
  <cp:lastModifiedBy>Windows User</cp:lastModifiedBy>
  <cp:revision>244</cp:revision>
  <cp:lastPrinted>2010-12-11T09:49:57Z</cp:lastPrinted>
  <dcterms:created xsi:type="dcterms:W3CDTF">2008-01-21T21:59:25Z</dcterms:created>
  <dcterms:modified xsi:type="dcterms:W3CDTF">2017-05-21T10:40:49Z</dcterms:modified>
</cp:coreProperties>
</file>