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315" r:id="rId4"/>
    <p:sldId id="308" r:id="rId5"/>
    <p:sldId id="316" r:id="rId6"/>
    <p:sldId id="285" r:id="rId7"/>
    <p:sldId id="317" r:id="rId8"/>
    <p:sldId id="323" r:id="rId9"/>
    <p:sldId id="324" r:id="rId10"/>
    <p:sldId id="298" r:id="rId11"/>
    <p:sldId id="299" r:id="rId12"/>
    <p:sldId id="325" r:id="rId13"/>
    <p:sldId id="318" r:id="rId14"/>
    <p:sldId id="320" r:id="rId15"/>
    <p:sldId id="326" r:id="rId16"/>
    <p:sldId id="327" r:id="rId17"/>
    <p:sldId id="328" r:id="rId18"/>
    <p:sldId id="329" r:id="rId19"/>
    <p:sldId id="330" r:id="rId20"/>
    <p:sldId id="331" r:id="rId21"/>
    <p:sldId id="309" r:id="rId22"/>
    <p:sldId id="310" r:id="rId23"/>
    <p:sldId id="311" r:id="rId24"/>
    <p:sldId id="312" r:id="rId25"/>
    <p:sldId id="319" r:id="rId26"/>
    <p:sldId id="279" r:id="rId27"/>
    <p:sldId id="332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35" d="100"/>
          <a:sy n="35" d="100"/>
        </p:scale>
        <p:origin x="-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244B5-C186-4E08-8CC9-DD1F49DAC255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67F1-DAB6-435E-A254-F920A1AE7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24C31-F1B1-471D-B662-FDA4ED835C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67F1-DAB6-435E-A254-F920A1AE77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29" tIns="45715" rIns="91429" bIns="45715"/>
          <a:lstStyle/>
          <a:p>
            <a:fld id="{102F1C00-DD7C-4DE8-B997-A8BE751D1FD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29" tIns="45715" rIns="91429" bIns="45715"/>
          <a:lstStyle/>
          <a:p>
            <a:fld id="{102F1C00-DD7C-4DE8-B997-A8BE751D1FD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29" tIns="45715" rIns="91429" bIns="45715"/>
          <a:lstStyle/>
          <a:p>
            <a:fld id="{102F1C00-DD7C-4DE8-B997-A8BE751D1FD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29" tIns="45715" rIns="91429" bIns="45715"/>
          <a:lstStyle/>
          <a:p>
            <a:fld id="{102F1C00-DD7C-4DE8-B997-A8BE751D1FD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F3DF-9C28-4D4C-9B03-49AF10244CCA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A6C1-A1BA-40D6-ABE7-3A2ADC56E9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730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10.png"/><Relationship Id="rId4" Type="http://schemas.openxmlformats.org/officeDocument/2006/relationships/image" Target="../media/image14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Seismic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Scanning Tunneling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Macroscope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86" y="4343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Gerard T. Schuster,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Sherif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M. 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Hanafy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Yunsong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Huang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814"/>
            <a:ext cx="17049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09663" cy="8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Point Scatterer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800" y="4525381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914399" y="3109741"/>
            <a:ext cx="1650696" cy="1187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98562" y="3109741"/>
            <a:ext cx="1568638" cy="1187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76499" y="3756395"/>
                <a:ext cx="1319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99" y="3756395"/>
                <a:ext cx="1319528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88695" y="2997125"/>
            <a:ext cx="1587804" cy="121564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43199" y="2997125"/>
            <a:ext cx="1572988" cy="121564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90041" y="2718031"/>
                <a:ext cx="5884431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p>
                        <m:e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𝒅𝒈𝒅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41" y="2718031"/>
                <a:ext cx="5884431" cy="720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2182659"/>
                <a:ext cx="500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122714"/>
            <a:ext cx="4724400" cy="584775"/>
            <a:chOff x="304800" y="2122714"/>
            <a:chExt cx="4724400" cy="5847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38200" y="2438400"/>
              <a:ext cx="4191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47"/>
            <p:cNvSpPr txBox="1">
              <a:spLocks noChangeArrowheads="1"/>
            </p:cNvSpPr>
            <p:nvPr/>
          </p:nvSpPr>
          <p:spPr bwMode="auto">
            <a:xfrm>
              <a:off x="304800" y="2122714"/>
              <a:ext cx="7264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FF"/>
                  </a:solidFill>
                </a:rPr>
                <a:t>Image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Plane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3008" y="2242517"/>
            <a:ext cx="4038600" cy="2282864"/>
            <a:chOff x="877808" y="2242517"/>
            <a:chExt cx="4038600" cy="2282864"/>
          </a:xfrm>
        </p:grpSpPr>
        <p:grpSp>
          <p:nvGrpSpPr>
            <p:cNvPr id="30" name="Group 29"/>
            <p:cNvGrpSpPr/>
            <p:nvPr/>
          </p:nvGrpSpPr>
          <p:grpSpPr>
            <a:xfrm>
              <a:off x="877808" y="4362095"/>
              <a:ext cx="4038600" cy="163286"/>
              <a:chOff x="2503714" y="3722914"/>
              <a:chExt cx="4038600" cy="16328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503714" y="3886200"/>
                <a:ext cx="4038600" cy="0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rapezoid 17"/>
              <p:cNvSpPr/>
              <p:nvPr/>
            </p:nvSpPr>
            <p:spPr bwMode="auto">
              <a:xfrm flipV="1">
                <a:off x="35118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rapezoid 18"/>
              <p:cNvSpPr/>
              <p:nvPr/>
            </p:nvSpPr>
            <p:spPr bwMode="auto">
              <a:xfrm flipV="1">
                <a:off x="30641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rapezoid 19"/>
              <p:cNvSpPr/>
              <p:nvPr/>
            </p:nvSpPr>
            <p:spPr bwMode="auto">
              <a:xfrm flipV="1">
                <a:off x="39595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 bwMode="auto">
              <a:xfrm flipV="1">
                <a:off x="440720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rapezoid 21"/>
              <p:cNvSpPr/>
              <p:nvPr/>
            </p:nvSpPr>
            <p:spPr bwMode="auto">
              <a:xfrm flipV="1">
                <a:off x="485488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rapezoid 22"/>
              <p:cNvSpPr/>
              <p:nvPr/>
            </p:nvSpPr>
            <p:spPr bwMode="auto">
              <a:xfrm flipV="1">
                <a:off x="5750230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rapezoid 23"/>
              <p:cNvSpPr/>
              <p:nvPr/>
            </p:nvSpPr>
            <p:spPr bwMode="auto">
              <a:xfrm flipV="1">
                <a:off x="5302555" y="3733800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 bwMode="auto">
              <a:xfrm flipV="1">
                <a:off x="6197906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rapezoid 25"/>
              <p:cNvSpPr/>
              <p:nvPr/>
            </p:nvSpPr>
            <p:spPr bwMode="auto">
              <a:xfrm flipV="1">
                <a:off x="2616505" y="3722914"/>
                <a:ext cx="228600" cy="1524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5-Point Star 30"/>
            <p:cNvSpPr/>
            <p:nvPr/>
          </p:nvSpPr>
          <p:spPr>
            <a:xfrm>
              <a:off x="2744919" y="2242517"/>
              <a:ext cx="279268" cy="23641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971800" y="2590800"/>
                  <a:ext cx="5500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590800"/>
                  <a:ext cx="55008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11"/>
          <p:cNvSpPr/>
          <p:nvPr/>
        </p:nvSpPr>
        <p:spPr>
          <a:xfrm>
            <a:off x="2438399" y="2748829"/>
            <a:ext cx="304800" cy="248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553582" y="2487267"/>
            <a:ext cx="0" cy="2307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628900" y="2478927"/>
            <a:ext cx="0" cy="22856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317265" y="1763546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265" y="1763546"/>
                <a:ext cx="40748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35685" y="2475851"/>
                <a:ext cx="1265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5" y="2475851"/>
                <a:ext cx="126502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44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13048" y="6354181"/>
                <a:ext cx="24159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48" y="6354181"/>
                <a:ext cx="241591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069797" y="2937516"/>
            <a:ext cx="1635803" cy="959818"/>
            <a:chOff x="5069797" y="2937516"/>
            <a:chExt cx="1635803" cy="959818"/>
          </a:xfrm>
        </p:grpSpPr>
        <p:sp>
          <p:nvSpPr>
            <p:cNvPr id="53" name="TextBox 147"/>
            <p:cNvSpPr txBox="1">
              <a:spLocks noChangeArrowheads="1"/>
            </p:cNvSpPr>
            <p:nvPr/>
          </p:nvSpPr>
          <p:spPr bwMode="auto">
            <a:xfrm>
              <a:off x="5069797" y="3312559"/>
              <a:ext cx="16325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Target   Location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12001" y="2937516"/>
              <a:ext cx="1593599" cy="95981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05600" y="2937268"/>
            <a:ext cx="1801368" cy="959818"/>
            <a:chOff x="6705600" y="2937268"/>
            <a:chExt cx="1801368" cy="959818"/>
          </a:xfrm>
        </p:grpSpPr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6882026" y="3312560"/>
              <a:ext cx="1507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Trial   Location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05600" y="2937268"/>
              <a:ext cx="1801368" cy="95981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0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1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Point Scatterer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2000" y="1024163"/>
                <a:ext cx="5884431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p>
                        <m:e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𝒅𝒈𝒅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24163"/>
                <a:ext cx="5884431" cy="720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000" y="1771982"/>
                <a:ext cx="2286075" cy="737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1982"/>
                <a:ext cx="2286075" cy="737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2000" y="2537242"/>
                <a:ext cx="5373266" cy="7548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𝒔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𝒐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𝒐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)/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𝒐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𝒅𝒈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37242"/>
                <a:ext cx="5373266" cy="754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0" y="3319429"/>
                <a:ext cx="7586885" cy="71917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𝒅𝒈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19429"/>
                <a:ext cx="7586885" cy="7191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605048"/>
                <a:ext cx="1535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05048"/>
                <a:ext cx="153516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42"/>
          <p:cNvGrpSpPr>
            <a:grpSpLocks/>
          </p:cNvGrpSpPr>
          <p:nvPr/>
        </p:nvGrpSpPr>
        <p:grpSpPr bwMode="auto">
          <a:xfrm>
            <a:off x="7188200" y="4038600"/>
            <a:ext cx="1878013" cy="2616200"/>
            <a:chOff x="7239000" y="3886200"/>
            <a:chExt cx="1877437" cy="2616974"/>
          </a:xfrm>
        </p:grpSpPr>
        <p:sp>
          <p:nvSpPr>
            <p:cNvPr id="82" name="TextBox 27"/>
            <p:cNvSpPr txBox="1">
              <a:spLocks noChangeArrowheads="1"/>
            </p:cNvSpPr>
            <p:nvPr/>
          </p:nvSpPr>
          <p:spPr bwMode="auto">
            <a:xfrm>
              <a:off x="7239000" y="6172200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0.2                                  0.7</a:t>
              </a:r>
            </a:p>
          </p:txBody>
        </p:sp>
        <p:sp>
          <p:nvSpPr>
            <p:cNvPr id="83" name="TextBox 29"/>
            <p:cNvSpPr txBox="1">
              <a:spLocks noChangeArrowheads="1"/>
            </p:cNvSpPr>
            <p:nvPr/>
          </p:nvSpPr>
          <p:spPr bwMode="auto">
            <a:xfrm>
              <a:off x="8064247" y="6226867"/>
              <a:ext cx="320577" cy="27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431029" y="4184738"/>
              <a:ext cx="1490205" cy="990893"/>
            </a:xfrm>
            <a:custGeom>
              <a:avLst/>
              <a:gdLst>
                <a:gd name="connsiteX0" fmla="*/ 0 w 1490134"/>
                <a:gd name="connsiteY0" fmla="*/ 980252 h 991541"/>
                <a:gd name="connsiteX1" fmla="*/ 361245 w 1490134"/>
                <a:gd name="connsiteY1" fmla="*/ 652874 h 991541"/>
                <a:gd name="connsiteX2" fmla="*/ 677334 w 1490134"/>
                <a:gd name="connsiteY2" fmla="*/ 122296 h 991541"/>
                <a:gd name="connsiteX3" fmla="*/ 790223 w 1490134"/>
                <a:gd name="connsiteY3" fmla="*/ 43274 h 991541"/>
                <a:gd name="connsiteX4" fmla="*/ 993423 w 1490134"/>
                <a:gd name="connsiteY4" fmla="*/ 381941 h 991541"/>
                <a:gd name="connsiteX5" fmla="*/ 1320800 w 1490134"/>
                <a:gd name="connsiteY5" fmla="*/ 810918 h 991541"/>
                <a:gd name="connsiteX6" fmla="*/ 1490134 w 1490134"/>
                <a:gd name="connsiteY6" fmla="*/ 991541 h 9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134" h="991541">
                  <a:moveTo>
                    <a:pt x="0" y="980252"/>
                  </a:moveTo>
                  <a:cubicBezTo>
                    <a:pt x="124178" y="888059"/>
                    <a:pt x="248356" y="795867"/>
                    <a:pt x="361245" y="652874"/>
                  </a:cubicBezTo>
                  <a:cubicBezTo>
                    <a:pt x="474134" y="509881"/>
                    <a:pt x="605838" y="223896"/>
                    <a:pt x="677334" y="122296"/>
                  </a:cubicBezTo>
                  <a:cubicBezTo>
                    <a:pt x="748830" y="20696"/>
                    <a:pt x="737542" y="0"/>
                    <a:pt x="790223" y="43274"/>
                  </a:cubicBezTo>
                  <a:cubicBezTo>
                    <a:pt x="842904" y="86548"/>
                    <a:pt x="904994" y="254000"/>
                    <a:pt x="993423" y="381941"/>
                  </a:cubicBezTo>
                  <a:cubicBezTo>
                    <a:pt x="1081852" y="509882"/>
                    <a:pt x="1238015" y="709318"/>
                    <a:pt x="1320800" y="810918"/>
                  </a:cubicBezTo>
                  <a:cubicBezTo>
                    <a:pt x="1403585" y="912518"/>
                    <a:pt x="1446859" y="952029"/>
                    <a:pt x="1490134" y="99154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7442138" y="4194266"/>
              <a:ext cx="1502902" cy="2065949"/>
            </a:xfrm>
            <a:custGeom>
              <a:avLst/>
              <a:gdLst>
                <a:gd name="connsiteX0" fmla="*/ 0 w 1501422"/>
                <a:gd name="connsiteY0" fmla="*/ 1715910 h 2065866"/>
                <a:gd name="connsiteX1" fmla="*/ 101600 w 1501422"/>
                <a:gd name="connsiteY1" fmla="*/ 1975555 h 2065866"/>
                <a:gd name="connsiteX2" fmla="*/ 169334 w 1501422"/>
                <a:gd name="connsiteY2" fmla="*/ 1952977 h 2065866"/>
                <a:gd name="connsiteX3" fmla="*/ 316089 w 1501422"/>
                <a:gd name="connsiteY3" fmla="*/ 1298221 h 2065866"/>
                <a:gd name="connsiteX4" fmla="*/ 451556 w 1501422"/>
                <a:gd name="connsiteY4" fmla="*/ 451555 h 2065866"/>
                <a:gd name="connsiteX5" fmla="*/ 609600 w 1501422"/>
                <a:gd name="connsiteY5" fmla="*/ 67733 h 2065866"/>
                <a:gd name="connsiteX6" fmla="*/ 835378 w 1501422"/>
                <a:gd name="connsiteY6" fmla="*/ 45155 h 2065866"/>
                <a:gd name="connsiteX7" fmla="*/ 970845 w 1501422"/>
                <a:gd name="connsiteY7" fmla="*/ 135466 h 2065866"/>
                <a:gd name="connsiteX8" fmla="*/ 1083734 w 1501422"/>
                <a:gd name="connsiteY8" fmla="*/ 699910 h 2065866"/>
                <a:gd name="connsiteX9" fmla="*/ 1253067 w 1501422"/>
                <a:gd name="connsiteY9" fmla="*/ 1817510 h 2065866"/>
                <a:gd name="connsiteX10" fmla="*/ 1399822 w 1501422"/>
                <a:gd name="connsiteY10" fmla="*/ 1964266 h 2065866"/>
                <a:gd name="connsiteX11" fmla="*/ 1501422 w 1501422"/>
                <a:gd name="connsiteY11" fmla="*/ 1715910 h 20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1422" h="2065866">
                  <a:moveTo>
                    <a:pt x="0" y="1715910"/>
                  </a:moveTo>
                  <a:cubicBezTo>
                    <a:pt x="36689" y="1825977"/>
                    <a:pt x="73378" y="1936044"/>
                    <a:pt x="101600" y="1975555"/>
                  </a:cubicBezTo>
                  <a:cubicBezTo>
                    <a:pt x="129822" y="2015066"/>
                    <a:pt x="133586" y="2065866"/>
                    <a:pt x="169334" y="1952977"/>
                  </a:cubicBezTo>
                  <a:cubicBezTo>
                    <a:pt x="205082" y="1840088"/>
                    <a:pt x="269052" y="1548458"/>
                    <a:pt x="316089" y="1298221"/>
                  </a:cubicBezTo>
                  <a:cubicBezTo>
                    <a:pt x="363126" y="1047984"/>
                    <a:pt x="402638" y="656636"/>
                    <a:pt x="451556" y="451555"/>
                  </a:cubicBezTo>
                  <a:cubicBezTo>
                    <a:pt x="500474" y="246474"/>
                    <a:pt x="545630" y="135466"/>
                    <a:pt x="609600" y="67733"/>
                  </a:cubicBezTo>
                  <a:cubicBezTo>
                    <a:pt x="673570" y="0"/>
                    <a:pt x="775170" y="33866"/>
                    <a:pt x="835378" y="45155"/>
                  </a:cubicBezTo>
                  <a:cubicBezTo>
                    <a:pt x="895586" y="56444"/>
                    <a:pt x="929452" y="26340"/>
                    <a:pt x="970845" y="135466"/>
                  </a:cubicBezTo>
                  <a:cubicBezTo>
                    <a:pt x="1012238" y="244592"/>
                    <a:pt x="1036697" y="419569"/>
                    <a:pt x="1083734" y="699910"/>
                  </a:cubicBezTo>
                  <a:cubicBezTo>
                    <a:pt x="1130771" y="980251"/>
                    <a:pt x="1200386" y="1606784"/>
                    <a:pt x="1253067" y="1817510"/>
                  </a:cubicBezTo>
                  <a:cubicBezTo>
                    <a:pt x="1305748" y="2028236"/>
                    <a:pt x="1358430" y="1981199"/>
                    <a:pt x="1399822" y="1964266"/>
                  </a:cubicBezTo>
                  <a:cubicBezTo>
                    <a:pt x="1441215" y="1947333"/>
                    <a:pt x="1471318" y="1831621"/>
                    <a:pt x="1501422" y="171591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19919" y="4191090"/>
              <a:ext cx="1525120" cy="1981786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Box 34"/>
            <p:cNvSpPr txBox="1">
              <a:spLocks noChangeArrowheads="1"/>
            </p:cNvSpPr>
            <p:nvPr/>
          </p:nvSpPr>
          <p:spPr bwMode="auto">
            <a:xfrm>
              <a:off x="7592437" y="3886200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|s-s</a:t>
              </a:r>
              <a:r>
                <a:rPr lang="en-US" sz="600">
                  <a:solidFill>
                    <a:srgbClr val="FFFFFF"/>
                  </a:solidFill>
                </a:rPr>
                <a:t>0</a:t>
              </a:r>
              <a:r>
                <a:rPr lang="en-US" sz="1400">
                  <a:solidFill>
                    <a:srgbClr val="FFFFFF"/>
                  </a:solidFill>
                </a:rPr>
                <a:t>| ~ </a:t>
              </a:r>
              <a:r>
                <a:rPr lang="en-US" sz="140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83200" y="4038599"/>
            <a:ext cx="1800225" cy="2638426"/>
            <a:chOff x="5283200" y="4038599"/>
            <a:chExt cx="1800225" cy="2638426"/>
          </a:xfrm>
        </p:grpSpPr>
        <p:sp>
          <p:nvSpPr>
            <p:cNvPr id="89" name="TextBox 25"/>
            <p:cNvSpPr txBox="1">
              <a:spLocks noChangeArrowheads="1"/>
            </p:cNvSpPr>
            <p:nvPr/>
          </p:nvSpPr>
          <p:spPr bwMode="auto">
            <a:xfrm>
              <a:off x="6045200" y="6400800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grpSp>
          <p:nvGrpSpPr>
            <p:cNvPr id="90" name="Group 180"/>
            <p:cNvGrpSpPr>
              <a:grpSpLocks/>
            </p:cNvGrpSpPr>
            <p:nvPr/>
          </p:nvGrpSpPr>
          <p:grpSpPr bwMode="auto">
            <a:xfrm>
              <a:off x="5283200" y="4038599"/>
              <a:ext cx="1800225" cy="2486024"/>
              <a:chOff x="5334000" y="3886200"/>
              <a:chExt cx="1800493" cy="2486799"/>
            </a:xfrm>
          </p:grpSpPr>
          <p:sp>
            <p:nvSpPr>
              <p:cNvPr id="93" name="Freeform 92"/>
              <p:cNvSpPr/>
              <p:nvPr/>
            </p:nvSpPr>
            <p:spPr bwMode="auto">
              <a:xfrm>
                <a:off x="5543581" y="4164099"/>
                <a:ext cx="1411498" cy="1657866"/>
              </a:xfrm>
              <a:custGeom>
                <a:avLst/>
                <a:gdLst>
                  <a:gd name="connsiteX0" fmla="*/ 0 w 1411111"/>
                  <a:gd name="connsiteY0" fmla="*/ 1644414 h 1657584"/>
                  <a:gd name="connsiteX1" fmla="*/ 361244 w 1411111"/>
                  <a:gd name="connsiteY1" fmla="*/ 1633125 h 1657584"/>
                  <a:gd name="connsiteX2" fmla="*/ 654755 w 1411111"/>
                  <a:gd name="connsiteY2" fmla="*/ 1497659 h 1657584"/>
                  <a:gd name="connsiteX3" fmla="*/ 699911 w 1411111"/>
                  <a:gd name="connsiteY3" fmla="*/ 809037 h 1657584"/>
                  <a:gd name="connsiteX4" fmla="*/ 722489 w 1411111"/>
                  <a:gd name="connsiteY4" fmla="*/ 97837 h 1657584"/>
                  <a:gd name="connsiteX5" fmla="*/ 790222 w 1411111"/>
                  <a:gd name="connsiteY5" fmla="*/ 1396059 h 1657584"/>
                  <a:gd name="connsiteX6" fmla="*/ 1016000 w 1411111"/>
                  <a:gd name="connsiteY6" fmla="*/ 1610548 h 1657584"/>
                  <a:gd name="connsiteX7" fmla="*/ 1411111 w 1411111"/>
                  <a:gd name="connsiteY7" fmla="*/ 1644414 h 165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111" h="1657584">
                    <a:moveTo>
                      <a:pt x="0" y="1644414"/>
                    </a:moveTo>
                    <a:cubicBezTo>
                      <a:pt x="126059" y="1650999"/>
                      <a:pt x="252118" y="1657584"/>
                      <a:pt x="361244" y="1633125"/>
                    </a:cubicBezTo>
                    <a:cubicBezTo>
                      <a:pt x="470370" y="1608666"/>
                      <a:pt x="598311" y="1635007"/>
                      <a:pt x="654755" y="1497659"/>
                    </a:cubicBezTo>
                    <a:cubicBezTo>
                      <a:pt x="711199" y="1360311"/>
                      <a:pt x="688622" y="1042341"/>
                      <a:pt x="699911" y="809037"/>
                    </a:cubicBezTo>
                    <a:cubicBezTo>
                      <a:pt x="711200" y="575733"/>
                      <a:pt x="707437" y="0"/>
                      <a:pt x="722489" y="97837"/>
                    </a:cubicBezTo>
                    <a:cubicBezTo>
                      <a:pt x="737541" y="195674"/>
                      <a:pt x="741304" y="1143941"/>
                      <a:pt x="790222" y="1396059"/>
                    </a:cubicBezTo>
                    <a:cubicBezTo>
                      <a:pt x="839140" y="1648177"/>
                      <a:pt x="912519" y="1569156"/>
                      <a:pt x="1016000" y="1610548"/>
                    </a:cubicBezTo>
                    <a:cubicBezTo>
                      <a:pt x="1119481" y="1651940"/>
                      <a:pt x="1265296" y="1648177"/>
                      <a:pt x="1411111" y="164441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5532468" y="4199035"/>
                <a:ext cx="1479770" cy="2010401"/>
              </a:xfrm>
              <a:custGeom>
                <a:avLst/>
                <a:gdLst>
                  <a:gd name="connsiteX0" fmla="*/ 0 w 1478844"/>
                  <a:gd name="connsiteY0" fmla="*/ 1608666 h 2009422"/>
                  <a:gd name="connsiteX1" fmla="*/ 67733 w 1478844"/>
                  <a:gd name="connsiteY1" fmla="*/ 1450622 h 2009422"/>
                  <a:gd name="connsiteX2" fmla="*/ 112889 w 1478844"/>
                  <a:gd name="connsiteY2" fmla="*/ 1428044 h 2009422"/>
                  <a:gd name="connsiteX3" fmla="*/ 259644 w 1478844"/>
                  <a:gd name="connsiteY3" fmla="*/ 1766711 h 2009422"/>
                  <a:gd name="connsiteX4" fmla="*/ 349955 w 1478844"/>
                  <a:gd name="connsiteY4" fmla="*/ 1981200 h 2009422"/>
                  <a:gd name="connsiteX5" fmla="*/ 462844 w 1478844"/>
                  <a:gd name="connsiteY5" fmla="*/ 1631244 h 2009422"/>
                  <a:gd name="connsiteX6" fmla="*/ 598311 w 1478844"/>
                  <a:gd name="connsiteY6" fmla="*/ 479777 h 2009422"/>
                  <a:gd name="connsiteX7" fmla="*/ 711200 w 1478844"/>
                  <a:gd name="connsiteY7" fmla="*/ 28222 h 2009422"/>
                  <a:gd name="connsiteX8" fmla="*/ 824089 w 1478844"/>
                  <a:gd name="connsiteY8" fmla="*/ 310444 h 2009422"/>
                  <a:gd name="connsiteX9" fmla="*/ 914400 w 1478844"/>
                  <a:gd name="connsiteY9" fmla="*/ 987777 h 2009422"/>
                  <a:gd name="connsiteX10" fmla="*/ 993422 w 1478844"/>
                  <a:gd name="connsiteY10" fmla="*/ 1665111 h 2009422"/>
                  <a:gd name="connsiteX11" fmla="*/ 1061155 w 1478844"/>
                  <a:gd name="connsiteY11" fmla="*/ 1969911 h 2009422"/>
                  <a:gd name="connsiteX12" fmla="*/ 1174044 w 1478844"/>
                  <a:gd name="connsiteY12" fmla="*/ 1902177 h 2009422"/>
                  <a:gd name="connsiteX13" fmla="*/ 1264355 w 1478844"/>
                  <a:gd name="connsiteY13" fmla="*/ 1574800 h 2009422"/>
                  <a:gd name="connsiteX14" fmla="*/ 1332089 w 1478844"/>
                  <a:gd name="connsiteY14" fmla="*/ 1439333 h 2009422"/>
                  <a:gd name="connsiteX15" fmla="*/ 1478844 w 1478844"/>
                  <a:gd name="connsiteY15" fmla="*/ 1608666 h 200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78844" h="2009422">
                    <a:moveTo>
                      <a:pt x="0" y="1608666"/>
                    </a:moveTo>
                    <a:cubicBezTo>
                      <a:pt x="24459" y="1544696"/>
                      <a:pt x="48918" y="1480726"/>
                      <a:pt x="67733" y="1450622"/>
                    </a:cubicBezTo>
                    <a:cubicBezTo>
                      <a:pt x="86548" y="1420518"/>
                      <a:pt x="80904" y="1375363"/>
                      <a:pt x="112889" y="1428044"/>
                    </a:cubicBezTo>
                    <a:cubicBezTo>
                      <a:pt x="144874" y="1480726"/>
                      <a:pt x="220133" y="1674518"/>
                      <a:pt x="259644" y="1766711"/>
                    </a:cubicBezTo>
                    <a:cubicBezTo>
                      <a:pt x="299155" y="1858904"/>
                      <a:pt x="316088" y="2003778"/>
                      <a:pt x="349955" y="1981200"/>
                    </a:cubicBezTo>
                    <a:cubicBezTo>
                      <a:pt x="383822" y="1958622"/>
                      <a:pt x="421451" y="1881481"/>
                      <a:pt x="462844" y="1631244"/>
                    </a:cubicBezTo>
                    <a:cubicBezTo>
                      <a:pt x="504237" y="1381007"/>
                      <a:pt x="556918" y="746947"/>
                      <a:pt x="598311" y="479777"/>
                    </a:cubicBezTo>
                    <a:cubicBezTo>
                      <a:pt x="639704" y="212607"/>
                      <a:pt x="673570" y="56444"/>
                      <a:pt x="711200" y="28222"/>
                    </a:cubicBezTo>
                    <a:cubicBezTo>
                      <a:pt x="748830" y="0"/>
                      <a:pt x="790222" y="150518"/>
                      <a:pt x="824089" y="310444"/>
                    </a:cubicBezTo>
                    <a:cubicBezTo>
                      <a:pt x="857956" y="470370"/>
                      <a:pt x="886178" y="761999"/>
                      <a:pt x="914400" y="987777"/>
                    </a:cubicBezTo>
                    <a:cubicBezTo>
                      <a:pt x="942622" y="1213555"/>
                      <a:pt x="968963" y="1501422"/>
                      <a:pt x="993422" y="1665111"/>
                    </a:cubicBezTo>
                    <a:cubicBezTo>
                      <a:pt x="1017881" y="1828800"/>
                      <a:pt x="1031051" y="1930400"/>
                      <a:pt x="1061155" y="1969911"/>
                    </a:cubicBezTo>
                    <a:cubicBezTo>
                      <a:pt x="1091259" y="2009422"/>
                      <a:pt x="1140177" y="1968029"/>
                      <a:pt x="1174044" y="1902177"/>
                    </a:cubicBezTo>
                    <a:cubicBezTo>
                      <a:pt x="1207911" y="1836325"/>
                      <a:pt x="1238014" y="1651941"/>
                      <a:pt x="1264355" y="1574800"/>
                    </a:cubicBezTo>
                    <a:cubicBezTo>
                      <a:pt x="1290696" y="1497659"/>
                      <a:pt x="1296341" y="1433689"/>
                      <a:pt x="1332089" y="1439333"/>
                    </a:cubicBezTo>
                    <a:cubicBezTo>
                      <a:pt x="1367837" y="1444977"/>
                      <a:pt x="1423340" y="1526821"/>
                      <a:pt x="1478844" y="1608666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TextBox 26"/>
              <p:cNvSpPr txBox="1">
                <a:spLocks noChangeArrowheads="1"/>
              </p:cNvSpPr>
              <p:nvPr/>
            </p:nvSpPr>
            <p:spPr bwMode="auto">
              <a:xfrm>
                <a:off x="5334000" y="6096000"/>
                <a:ext cx="18004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0.2                               0.7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5459432" y="4191095"/>
                <a:ext cx="1524227" cy="1981817"/>
              </a:xfrm>
              <a:prstGeom prst="rect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TextBox 33"/>
              <p:cNvSpPr txBox="1">
                <a:spLocks noChangeArrowheads="1"/>
              </p:cNvSpPr>
              <p:nvPr/>
            </p:nvSpPr>
            <p:spPr bwMode="auto">
              <a:xfrm>
                <a:off x="5763673" y="3886200"/>
                <a:ext cx="1031137" cy="30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dirty="0">
                    <a:solidFill>
                      <a:srgbClr val="FFFFFF"/>
                    </a:solidFill>
                  </a:rPr>
                  <a:t>|s-s</a:t>
                </a:r>
                <a:r>
                  <a:rPr lang="en-US" sz="600" dirty="0">
                    <a:solidFill>
                      <a:srgbClr val="FFFFFF"/>
                    </a:solidFill>
                  </a:rPr>
                  <a:t>0</a:t>
                </a:r>
                <a:r>
                  <a:rPr lang="en-US" sz="1400" dirty="0">
                    <a:solidFill>
                      <a:srgbClr val="FFFFFF"/>
                    </a:solidFill>
                  </a:rPr>
                  <a:t>| ~ </a:t>
                </a:r>
                <a:r>
                  <a:rPr lang="en-US" sz="1400" dirty="0">
                    <a:solidFill>
                      <a:srgbClr val="FFFFFF"/>
                    </a:solidFill>
                    <a:latin typeface="Symbol" pitchFamily="18" charset="2"/>
                  </a:rPr>
                  <a:t>l</a:t>
                </a:r>
                <a:r>
                  <a:rPr lang="en-US" sz="1400" dirty="0">
                    <a:solidFill>
                      <a:srgbClr val="FFFFFF"/>
                    </a:solidFill>
                  </a:rPr>
                  <a:t>/40</a:t>
                </a:r>
              </a:p>
            </p:txBody>
          </p:sp>
        </p:grpSp>
      </p:grpSp>
      <p:grpSp>
        <p:nvGrpSpPr>
          <p:cNvPr id="99" name="Group 198"/>
          <p:cNvGrpSpPr>
            <a:grpSpLocks/>
          </p:cNvGrpSpPr>
          <p:nvPr/>
        </p:nvGrpSpPr>
        <p:grpSpPr bwMode="auto">
          <a:xfrm>
            <a:off x="5105403" y="6520542"/>
            <a:ext cx="4115744" cy="276999"/>
            <a:chOff x="5080397" y="6400603"/>
            <a:chExt cx="4115334" cy="277178"/>
          </a:xfrm>
        </p:grpSpPr>
        <p:sp>
          <p:nvSpPr>
            <p:cNvPr id="100" name="TextBox 196"/>
            <p:cNvSpPr txBox="1">
              <a:spLocks noChangeArrowheads="1"/>
            </p:cNvSpPr>
            <p:nvPr/>
          </p:nvSpPr>
          <p:spPr bwMode="auto">
            <a:xfrm>
              <a:off x="5080397" y="6400603"/>
              <a:ext cx="1967009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dirty="0" smtClean="0">
                  <a:solidFill>
                    <a:srgbClr val="FFFFFF"/>
                  </a:solidFill>
                </a:rPr>
                <a:t>Near-field: super-resolution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1" name="TextBox 197"/>
            <p:cNvSpPr txBox="1">
              <a:spLocks noChangeArrowheads="1"/>
            </p:cNvSpPr>
            <p:nvPr/>
          </p:nvSpPr>
          <p:spPr bwMode="auto">
            <a:xfrm>
              <a:off x="7102096" y="6400603"/>
              <a:ext cx="2093635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dirty="0" smtClean="0">
                  <a:solidFill>
                    <a:srgbClr val="FFFFFF"/>
                  </a:solidFill>
                </a:rPr>
                <a:t>Far-field: Rayleigh </a:t>
              </a:r>
              <a:r>
                <a:rPr lang="en-US" sz="1200" dirty="0">
                  <a:solidFill>
                    <a:srgbClr val="FFFFFF"/>
                  </a:solidFill>
                </a:rPr>
                <a:t>resolution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6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5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TRM Profile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47"/>
          <p:cNvSpPr txBox="1">
            <a:spLocks noChangeArrowheads="1"/>
          </p:cNvSpPr>
          <p:nvPr/>
        </p:nvSpPr>
        <p:spPr bwMode="auto">
          <a:xfrm>
            <a:off x="815787" y="1367722"/>
            <a:ext cx="2685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1. Near Field Case</a:t>
            </a:r>
            <a:r>
              <a:rPr lang="en-US" sz="1600" dirty="0">
                <a:solidFill>
                  <a:srgbClr val="FFFFFF"/>
                </a:solidFill>
              </a:rPr>
              <a:t>, |s-s</a:t>
            </a:r>
            <a:r>
              <a:rPr lang="en-US" sz="700" dirty="0">
                <a:solidFill>
                  <a:srgbClr val="FFFFFF"/>
                </a:solidFill>
              </a:rPr>
              <a:t>0</a:t>
            </a:r>
            <a:r>
              <a:rPr lang="en-US" sz="1600" dirty="0">
                <a:solidFill>
                  <a:srgbClr val="FFFFFF"/>
                </a:solidFill>
              </a:rPr>
              <a:t>| </a:t>
            </a:r>
            <a:r>
              <a:rPr lang="en-US" sz="1600" dirty="0" smtClean="0">
                <a:solidFill>
                  <a:srgbClr val="FFFFFF"/>
                </a:solidFill>
              </a:rPr>
              <a:t>&lt;&lt; </a:t>
            </a:r>
            <a:r>
              <a:rPr lang="en-US" sz="1600" dirty="0" smtClean="0">
                <a:solidFill>
                  <a:srgbClr val="FFFFFF"/>
                </a:solidFill>
                <a:latin typeface="Symbol" pitchFamily="18" charset="2"/>
              </a:rPr>
              <a:t>l</a:t>
            </a:r>
            <a:endParaRPr lang="en-US" sz="16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93372" y="1684190"/>
                <a:ext cx="995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𝑶𝒏𝒍𝒚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2" y="1684190"/>
                <a:ext cx="99578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1674087"/>
                <a:ext cx="981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𝑶𝒏𝒍𝒚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74087"/>
                <a:ext cx="98135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4688" y="1684190"/>
                <a:ext cx="1688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88" y="1684190"/>
                <a:ext cx="168868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1" y="2075608"/>
            <a:ext cx="709200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96993" y="4055657"/>
            <a:ext cx="7194898" cy="2345143"/>
            <a:chOff x="696993" y="4055657"/>
            <a:chExt cx="7194898" cy="2345143"/>
          </a:xfrm>
        </p:grpSpPr>
        <p:sp>
          <p:nvSpPr>
            <p:cNvPr id="12" name="TextBox 147"/>
            <p:cNvSpPr txBox="1">
              <a:spLocks noChangeArrowheads="1"/>
            </p:cNvSpPr>
            <p:nvPr/>
          </p:nvSpPr>
          <p:spPr bwMode="auto">
            <a:xfrm>
              <a:off x="696993" y="4055657"/>
              <a:ext cx="24657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2</a:t>
              </a:r>
              <a:r>
                <a:rPr lang="en-US" sz="1600" dirty="0" smtClean="0">
                  <a:solidFill>
                    <a:srgbClr val="FFFFFF"/>
                  </a:solidFill>
                </a:rPr>
                <a:t>. Far Field Case</a:t>
              </a:r>
              <a:r>
                <a:rPr lang="en-US" sz="1600" dirty="0">
                  <a:solidFill>
                    <a:srgbClr val="FFFFFF"/>
                  </a:solidFill>
                </a:rPr>
                <a:t>, |s-s</a:t>
              </a:r>
              <a:r>
                <a:rPr lang="en-US" sz="700" dirty="0">
                  <a:solidFill>
                    <a:srgbClr val="FFFFFF"/>
                  </a:solidFill>
                </a:rPr>
                <a:t>0</a:t>
              </a:r>
              <a:r>
                <a:rPr lang="en-US" sz="1600" dirty="0">
                  <a:solidFill>
                    <a:srgbClr val="FFFFFF"/>
                  </a:solidFill>
                </a:rPr>
                <a:t>| =</a:t>
              </a:r>
              <a:r>
                <a:rPr lang="en-US" sz="1600" dirty="0" smtClean="0">
                  <a:solidFill>
                    <a:srgbClr val="FFFFFF"/>
                  </a:solidFill>
                </a:rPr>
                <a:t> </a:t>
              </a:r>
              <a:r>
                <a:rPr lang="en-US" sz="1600" dirty="0" smtClean="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93372" y="4372125"/>
                  <a:ext cx="9957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𝑶𝒏𝒍𝒚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72" y="4372125"/>
                  <a:ext cx="99578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95442" y="4394211"/>
                  <a:ext cx="981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𝑶𝒏𝒍𝒚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442" y="4394211"/>
                  <a:ext cx="98135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24688" y="4372125"/>
                  <a:ext cx="1688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688" y="4372125"/>
                  <a:ext cx="168868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91" y="4708800"/>
              <a:ext cx="7092000" cy="16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2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Time Reversal Mirrors (TRM)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Test.         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Qademah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Site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3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Test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1032" y="3124200"/>
            <a:ext cx="5191668" cy="1905000"/>
            <a:chOff x="401844" y="2667000"/>
            <a:chExt cx="5191668" cy="1905000"/>
          </a:xfrm>
        </p:grpSpPr>
        <p:sp>
          <p:nvSpPr>
            <p:cNvPr id="15" name="Cube 14"/>
            <p:cNvSpPr/>
            <p:nvPr/>
          </p:nvSpPr>
          <p:spPr>
            <a:xfrm>
              <a:off x="401844" y="2667000"/>
              <a:ext cx="5191668" cy="1905000"/>
            </a:xfrm>
            <a:prstGeom prst="cube">
              <a:avLst>
                <a:gd name="adj" fmla="val 725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66800" y="3733800"/>
              <a:ext cx="2667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5-Point Star 8"/>
            <p:cNvSpPr/>
            <p:nvPr/>
          </p:nvSpPr>
          <p:spPr>
            <a:xfrm>
              <a:off x="1168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549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930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2311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2692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3454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905000" y="3048000"/>
              <a:ext cx="2667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 flipV="1">
              <a:off x="1999889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flipV="1">
              <a:off x="2386880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flipV="1">
              <a:off x="2773871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flipV="1">
              <a:off x="3160862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3547853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flipV="1">
              <a:off x="4321835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073878" y="3640348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flipV="1">
              <a:off x="3934844" y="2971800"/>
              <a:ext cx="152400" cy="152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5-Point Star 30"/>
          <p:cNvSpPr/>
          <p:nvPr/>
        </p:nvSpPr>
        <p:spPr>
          <a:xfrm>
            <a:off x="2374662" y="4094692"/>
            <a:ext cx="152400" cy="152400"/>
          </a:xfrm>
          <a:prstGeom prst="star5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91170" y="3713672"/>
            <a:ext cx="2889853" cy="1219200"/>
            <a:chOff x="1949568" y="2371186"/>
            <a:chExt cx="2889853" cy="1219200"/>
          </a:xfrm>
        </p:grpSpPr>
        <p:sp>
          <p:nvSpPr>
            <p:cNvPr id="41" name="Oval 40"/>
            <p:cNvSpPr/>
            <p:nvPr/>
          </p:nvSpPr>
          <p:spPr>
            <a:xfrm>
              <a:off x="4528630" y="2599786"/>
              <a:ext cx="310791" cy="1344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095151" y="3285586"/>
              <a:ext cx="92975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49568" y="2371186"/>
              <a:ext cx="117896" cy="228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>
            <a:off x="2374662" y="3892944"/>
            <a:ext cx="310791" cy="13442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375458" y="1241439"/>
            <a:ext cx="2246823" cy="1512436"/>
            <a:chOff x="6314894" y="814719"/>
            <a:chExt cx="2246823" cy="1512436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580517" y="1195657"/>
              <a:ext cx="0" cy="109728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580517" y="1195657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6659592" y="1348360"/>
              <a:ext cx="1526876" cy="474561"/>
            </a:xfrm>
            <a:custGeom>
              <a:avLst/>
              <a:gdLst>
                <a:gd name="connsiteX0" fmla="*/ 0 w 1526876"/>
                <a:gd name="connsiteY0" fmla="*/ 474561 h 474561"/>
                <a:gd name="connsiteX1" fmla="*/ 690114 w 1526876"/>
                <a:gd name="connsiteY1" fmla="*/ 108 h 474561"/>
                <a:gd name="connsiteX2" fmla="*/ 1526876 w 1526876"/>
                <a:gd name="connsiteY2" fmla="*/ 440055 h 47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876" h="474561">
                  <a:moveTo>
                    <a:pt x="0" y="474561"/>
                  </a:moveTo>
                  <a:cubicBezTo>
                    <a:pt x="217817" y="240210"/>
                    <a:pt x="435635" y="5859"/>
                    <a:pt x="690114" y="108"/>
                  </a:cubicBezTo>
                  <a:cubicBezTo>
                    <a:pt x="944593" y="-5643"/>
                    <a:pt x="1235734" y="217206"/>
                    <a:pt x="1526876" y="44005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45855" y="1670659"/>
              <a:ext cx="1302589" cy="475341"/>
            </a:xfrm>
            <a:custGeom>
              <a:avLst/>
              <a:gdLst>
                <a:gd name="connsiteX0" fmla="*/ 0 w 1302589"/>
                <a:gd name="connsiteY0" fmla="*/ 475341 h 475341"/>
                <a:gd name="connsiteX1" fmla="*/ 586597 w 1302589"/>
                <a:gd name="connsiteY1" fmla="*/ 889 h 475341"/>
                <a:gd name="connsiteX2" fmla="*/ 1302589 w 1302589"/>
                <a:gd name="connsiteY2" fmla="*/ 380451 h 4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589" h="475341">
                  <a:moveTo>
                    <a:pt x="0" y="475341"/>
                  </a:moveTo>
                  <a:cubicBezTo>
                    <a:pt x="184749" y="246022"/>
                    <a:pt x="369499" y="16704"/>
                    <a:pt x="586597" y="889"/>
                  </a:cubicBezTo>
                  <a:cubicBezTo>
                    <a:pt x="803695" y="-14926"/>
                    <a:pt x="1053142" y="182762"/>
                    <a:pt x="1302589" y="38045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858000" y="2076647"/>
              <a:ext cx="207034" cy="250508"/>
            </a:xfrm>
            <a:custGeom>
              <a:avLst/>
              <a:gdLst>
                <a:gd name="connsiteX0" fmla="*/ 0 w 207034"/>
                <a:gd name="connsiteY0" fmla="*/ 250508 h 250508"/>
                <a:gd name="connsiteX1" fmla="*/ 86264 w 207034"/>
                <a:gd name="connsiteY1" fmla="*/ 342 h 250508"/>
                <a:gd name="connsiteX2" fmla="*/ 207034 w 207034"/>
                <a:gd name="connsiteY2" fmla="*/ 207376 h 2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50508">
                  <a:moveTo>
                    <a:pt x="0" y="250508"/>
                  </a:moveTo>
                  <a:cubicBezTo>
                    <a:pt x="25879" y="129019"/>
                    <a:pt x="51758" y="7531"/>
                    <a:pt x="86264" y="342"/>
                  </a:cubicBezTo>
                  <a:cubicBezTo>
                    <a:pt x="120770" y="-6847"/>
                    <a:pt x="163902" y="100264"/>
                    <a:pt x="207034" y="20737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71117" y="1822921"/>
              <a:ext cx="207034" cy="250508"/>
            </a:xfrm>
            <a:custGeom>
              <a:avLst/>
              <a:gdLst>
                <a:gd name="connsiteX0" fmla="*/ 0 w 207034"/>
                <a:gd name="connsiteY0" fmla="*/ 250508 h 250508"/>
                <a:gd name="connsiteX1" fmla="*/ 86264 w 207034"/>
                <a:gd name="connsiteY1" fmla="*/ 342 h 250508"/>
                <a:gd name="connsiteX2" fmla="*/ 207034 w 207034"/>
                <a:gd name="connsiteY2" fmla="*/ 207376 h 2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50508">
                  <a:moveTo>
                    <a:pt x="0" y="250508"/>
                  </a:moveTo>
                  <a:cubicBezTo>
                    <a:pt x="25879" y="129019"/>
                    <a:pt x="51758" y="7531"/>
                    <a:pt x="86264" y="342"/>
                  </a:cubicBezTo>
                  <a:cubicBezTo>
                    <a:pt x="120770" y="-6847"/>
                    <a:pt x="163902" y="100264"/>
                    <a:pt x="207034" y="20737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96530" y="944493"/>
              <a:ext cx="2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14894" y="1932625"/>
              <a:ext cx="2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80517" y="814719"/>
              <a:ext cx="1981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SET 1: Raw </a:t>
              </a:r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75458" y="3158211"/>
            <a:ext cx="2246823" cy="1512436"/>
            <a:chOff x="6436022" y="2641862"/>
            <a:chExt cx="2246823" cy="1512436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6701645" y="3022800"/>
              <a:ext cx="0" cy="109728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701645" y="30228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6780720" y="3175503"/>
              <a:ext cx="1526876" cy="474561"/>
            </a:xfrm>
            <a:custGeom>
              <a:avLst/>
              <a:gdLst>
                <a:gd name="connsiteX0" fmla="*/ 0 w 1526876"/>
                <a:gd name="connsiteY0" fmla="*/ 474561 h 474561"/>
                <a:gd name="connsiteX1" fmla="*/ 690114 w 1526876"/>
                <a:gd name="connsiteY1" fmla="*/ 108 h 474561"/>
                <a:gd name="connsiteX2" fmla="*/ 1526876 w 1526876"/>
                <a:gd name="connsiteY2" fmla="*/ 440055 h 47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876" h="474561">
                  <a:moveTo>
                    <a:pt x="0" y="474561"/>
                  </a:moveTo>
                  <a:cubicBezTo>
                    <a:pt x="217817" y="240210"/>
                    <a:pt x="435635" y="5859"/>
                    <a:pt x="690114" y="108"/>
                  </a:cubicBezTo>
                  <a:cubicBezTo>
                    <a:pt x="944593" y="-5643"/>
                    <a:pt x="1235734" y="217206"/>
                    <a:pt x="1526876" y="44005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66983" y="3497802"/>
              <a:ext cx="1302589" cy="475341"/>
            </a:xfrm>
            <a:custGeom>
              <a:avLst/>
              <a:gdLst>
                <a:gd name="connsiteX0" fmla="*/ 0 w 1302589"/>
                <a:gd name="connsiteY0" fmla="*/ 475341 h 475341"/>
                <a:gd name="connsiteX1" fmla="*/ 586597 w 1302589"/>
                <a:gd name="connsiteY1" fmla="*/ 889 h 475341"/>
                <a:gd name="connsiteX2" fmla="*/ 1302589 w 1302589"/>
                <a:gd name="connsiteY2" fmla="*/ 380451 h 4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589" h="475341">
                  <a:moveTo>
                    <a:pt x="0" y="475341"/>
                  </a:moveTo>
                  <a:cubicBezTo>
                    <a:pt x="184749" y="246022"/>
                    <a:pt x="369499" y="16704"/>
                    <a:pt x="586597" y="889"/>
                  </a:cubicBezTo>
                  <a:cubicBezTo>
                    <a:pt x="803695" y="-14926"/>
                    <a:pt x="1053142" y="182762"/>
                    <a:pt x="1302589" y="38045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979128" y="3903790"/>
              <a:ext cx="207034" cy="250508"/>
            </a:xfrm>
            <a:custGeom>
              <a:avLst/>
              <a:gdLst>
                <a:gd name="connsiteX0" fmla="*/ 0 w 207034"/>
                <a:gd name="connsiteY0" fmla="*/ 250508 h 250508"/>
                <a:gd name="connsiteX1" fmla="*/ 86264 w 207034"/>
                <a:gd name="connsiteY1" fmla="*/ 342 h 250508"/>
                <a:gd name="connsiteX2" fmla="*/ 207034 w 207034"/>
                <a:gd name="connsiteY2" fmla="*/ 207376 h 2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50508">
                  <a:moveTo>
                    <a:pt x="0" y="250508"/>
                  </a:moveTo>
                  <a:cubicBezTo>
                    <a:pt x="25879" y="129019"/>
                    <a:pt x="51758" y="7531"/>
                    <a:pt x="86264" y="342"/>
                  </a:cubicBezTo>
                  <a:cubicBezTo>
                    <a:pt x="120770" y="-6847"/>
                    <a:pt x="163902" y="100264"/>
                    <a:pt x="207034" y="20737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692245" y="3650064"/>
              <a:ext cx="207034" cy="250508"/>
            </a:xfrm>
            <a:custGeom>
              <a:avLst/>
              <a:gdLst>
                <a:gd name="connsiteX0" fmla="*/ 0 w 207034"/>
                <a:gd name="connsiteY0" fmla="*/ 250508 h 250508"/>
                <a:gd name="connsiteX1" fmla="*/ 86264 w 207034"/>
                <a:gd name="connsiteY1" fmla="*/ 342 h 250508"/>
                <a:gd name="connsiteX2" fmla="*/ 207034 w 207034"/>
                <a:gd name="connsiteY2" fmla="*/ 207376 h 2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50508">
                  <a:moveTo>
                    <a:pt x="0" y="250508"/>
                  </a:moveTo>
                  <a:cubicBezTo>
                    <a:pt x="25879" y="129019"/>
                    <a:pt x="51758" y="7531"/>
                    <a:pt x="86264" y="342"/>
                  </a:cubicBezTo>
                  <a:cubicBezTo>
                    <a:pt x="120770" y="-6847"/>
                    <a:pt x="163902" y="100264"/>
                    <a:pt x="207034" y="20737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317658" y="2771636"/>
              <a:ext cx="2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36022" y="3759768"/>
              <a:ext cx="2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68833" y="2641862"/>
              <a:ext cx="2114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SET 2: Raw </a:t>
              </a:r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Data + Scat.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7386005" y="3530090"/>
              <a:ext cx="207034" cy="250508"/>
            </a:xfrm>
            <a:custGeom>
              <a:avLst/>
              <a:gdLst>
                <a:gd name="connsiteX0" fmla="*/ 0 w 207034"/>
                <a:gd name="connsiteY0" fmla="*/ 250508 h 250508"/>
                <a:gd name="connsiteX1" fmla="*/ 86264 w 207034"/>
                <a:gd name="connsiteY1" fmla="*/ 342 h 250508"/>
                <a:gd name="connsiteX2" fmla="*/ 207034 w 207034"/>
                <a:gd name="connsiteY2" fmla="*/ 207376 h 2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50508">
                  <a:moveTo>
                    <a:pt x="0" y="250508"/>
                  </a:moveTo>
                  <a:cubicBezTo>
                    <a:pt x="25879" y="129019"/>
                    <a:pt x="51758" y="7531"/>
                    <a:pt x="86264" y="342"/>
                  </a:cubicBezTo>
                  <a:cubicBezTo>
                    <a:pt x="120770" y="-6847"/>
                    <a:pt x="163902" y="100264"/>
                    <a:pt x="207034" y="20737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75458" y="5074982"/>
            <a:ext cx="2246823" cy="1478218"/>
            <a:chOff x="6436021" y="4648262"/>
            <a:chExt cx="2246823" cy="1478218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6701644" y="5029200"/>
              <a:ext cx="0" cy="109728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701644" y="50292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317657" y="4778036"/>
              <a:ext cx="2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36021" y="5766168"/>
              <a:ext cx="2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01644" y="4648262"/>
              <a:ext cx="1981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SET 3: Scattered </a:t>
              </a:r>
              <a:r>
                <a: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386004" y="5536490"/>
              <a:ext cx="207034" cy="250508"/>
            </a:xfrm>
            <a:custGeom>
              <a:avLst/>
              <a:gdLst>
                <a:gd name="connsiteX0" fmla="*/ 0 w 207034"/>
                <a:gd name="connsiteY0" fmla="*/ 250508 h 250508"/>
                <a:gd name="connsiteX1" fmla="*/ 86264 w 207034"/>
                <a:gd name="connsiteY1" fmla="*/ 342 h 250508"/>
                <a:gd name="connsiteX2" fmla="*/ 207034 w 207034"/>
                <a:gd name="connsiteY2" fmla="*/ 207376 h 2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50508">
                  <a:moveTo>
                    <a:pt x="0" y="250508"/>
                  </a:moveTo>
                  <a:cubicBezTo>
                    <a:pt x="25879" y="129019"/>
                    <a:pt x="51758" y="7531"/>
                    <a:pt x="86264" y="342"/>
                  </a:cubicBezTo>
                  <a:cubicBezTo>
                    <a:pt x="120770" y="-6847"/>
                    <a:pt x="163902" y="100264"/>
                    <a:pt x="207034" y="20737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1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4126548" y="5780862"/>
            <a:ext cx="1188185" cy="369332"/>
            <a:chOff x="4126548" y="5193267"/>
            <a:chExt cx="1188185" cy="369332"/>
          </a:xfrm>
        </p:grpSpPr>
        <p:sp>
          <p:nvSpPr>
            <p:cNvPr id="10296" name="Oval 113"/>
            <p:cNvSpPr>
              <a:spLocks noChangeArrowheads="1"/>
            </p:cNvSpPr>
            <p:nvPr/>
          </p:nvSpPr>
          <p:spPr bwMode="auto">
            <a:xfrm>
              <a:off x="4126548" y="5316707"/>
              <a:ext cx="231690" cy="23206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4347802" y="5193267"/>
              <a:ext cx="9669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aseline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scatterer</a:t>
              </a:r>
              <a:endParaRPr lang="en-US" baseline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527893" y="6094965"/>
            <a:ext cx="3429000" cy="293688"/>
            <a:chOff x="2124739" y="5507370"/>
            <a:chExt cx="3429000" cy="293688"/>
          </a:xfrm>
        </p:grpSpPr>
        <p:cxnSp>
          <p:nvCxnSpPr>
            <p:cNvPr id="10258" name="Straight Connector 104"/>
            <p:cNvCxnSpPr>
              <a:cxnSpLocks noChangeShapeType="1"/>
            </p:cNvCxnSpPr>
            <p:nvPr/>
          </p:nvCxnSpPr>
          <p:spPr bwMode="auto">
            <a:xfrm>
              <a:off x="2124739" y="5672470"/>
              <a:ext cx="3429000" cy="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10259" name="AutoShape 43"/>
            <p:cNvSpPr>
              <a:spLocks noChangeArrowheads="1"/>
            </p:cNvSpPr>
            <p:nvPr/>
          </p:nvSpPr>
          <p:spPr bwMode="auto">
            <a:xfrm>
              <a:off x="2505739" y="5507370"/>
              <a:ext cx="228600" cy="28098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0" name="AutoShape 43"/>
            <p:cNvSpPr>
              <a:spLocks noChangeArrowheads="1"/>
            </p:cNvSpPr>
            <p:nvPr/>
          </p:nvSpPr>
          <p:spPr bwMode="auto">
            <a:xfrm>
              <a:off x="5325139" y="5520070"/>
              <a:ext cx="228600" cy="28098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1" name="AutoShape 43"/>
            <p:cNvSpPr>
              <a:spLocks noChangeArrowheads="1"/>
            </p:cNvSpPr>
            <p:nvPr/>
          </p:nvSpPr>
          <p:spPr bwMode="auto">
            <a:xfrm>
              <a:off x="2124739" y="5520070"/>
              <a:ext cx="228600" cy="28098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66" name="Group 65"/>
          <p:cNvGrpSpPr>
            <a:grpSpLocks/>
          </p:cNvGrpSpPr>
          <p:nvPr/>
        </p:nvGrpSpPr>
        <p:grpSpPr bwMode="auto">
          <a:xfrm>
            <a:off x="2527893" y="5584084"/>
            <a:ext cx="3429000" cy="228600"/>
            <a:chOff x="838200" y="4648200"/>
            <a:chExt cx="3429000" cy="228600"/>
          </a:xfrm>
        </p:grpSpPr>
        <p:cxnSp>
          <p:nvCxnSpPr>
            <p:cNvPr id="10290" name="Straight Connector 104"/>
            <p:cNvCxnSpPr>
              <a:cxnSpLocks noChangeShapeType="1"/>
            </p:cNvCxnSpPr>
            <p:nvPr/>
          </p:nvCxnSpPr>
          <p:spPr bwMode="auto">
            <a:xfrm>
              <a:off x="838200" y="4800600"/>
              <a:ext cx="3429000" cy="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10291" name="AutoShape 36"/>
            <p:cNvSpPr>
              <a:spLocks noChangeArrowheads="1"/>
            </p:cNvSpPr>
            <p:nvPr/>
          </p:nvSpPr>
          <p:spPr bwMode="auto">
            <a:xfrm>
              <a:off x="4038600" y="464820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2" name="AutoShape 36"/>
            <p:cNvSpPr>
              <a:spLocks noChangeArrowheads="1"/>
            </p:cNvSpPr>
            <p:nvPr/>
          </p:nvSpPr>
          <p:spPr bwMode="auto">
            <a:xfrm>
              <a:off x="1219200" y="464820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3" name="AutoShape 36"/>
            <p:cNvSpPr>
              <a:spLocks noChangeArrowheads="1"/>
            </p:cNvSpPr>
            <p:nvPr/>
          </p:nvSpPr>
          <p:spPr bwMode="auto">
            <a:xfrm>
              <a:off x="838200" y="464820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26561" y="1650851"/>
            <a:ext cx="7010400" cy="228600"/>
            <a:chOff x="723014" y="1063256"/>
            <a:chExt cx="7010400" cy="228600"/>
          </a:xfrm>
        </p:grpSpPr>
        <p:cxnSp>
          <p:nvCxnSpPr>
            <p:cNvPr id="10269" name="Straight Connector 104"/>
            <p:cNvCxnSpPr>
              <a:cxnSpLocks noChangeShapeType="1"/>
            </p:cNvCxnSpPr>
            <p:nvPr/>
          </p:nvCxnSpPr>
          <p:spPr bwMode="auto">
            <a:xfrm>
              <a:off x="723014" y="1215656"/>
              <a:ext cx="6934200" cy="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10270" name="AutoShape 36"/>
            <p:cNvSpPr>
              <a:spLocks noChangeArrowheads="1"/>
            </p:cNvSpPr>
            <p:nvPr/>
          </p:nvSpPr>
          <p:spPr bwMode="auto">
            <a:xfrm>
              <a:off x="7504814" y="1063256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6819014" y="1063256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2" name="AutoShape 36"/>
            <p:cNvSpPr>
              <a:spLocks noChangeArrowheads="1"/>
            </p:cNvSpPr>
            <p:nvPr/>
          </p:nvSpPr>
          <p:spPr bwMode="auto">
            <a:xfrm>
              <a:off x="875414" y="1063256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 bwMode="auto">
          <a:xfrm>
            <a:off x="1945389" y="1727051"/>
            <a:ext cx="20377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geophones / line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527893" y="4562320"/>
            <a:ext cx="3429000" cy="228600"/>
            <a:chOff x="2124739" y="3691270"/>
            <a:chExt cx="3429000" cy="228600"/>
          </a:xfrm>
        </p:grpSpPr>
        <p:grpSp>
          <p:nvGrpSpPr>
            <p:cNvPr id="10267" name="Group 66"/>
            <p:cNvGrpSpPr>
              <a:grpSpLocks/>
            </p:cNvGrpSpPr>
            <p:nvPr/>
          </p:nvGrpSpPr>
          <p:grpSpPr bwMode="auto">
            <a:xfrm>
              <a:off x="2124739" y="3691270"/>
              <a:ext cx="3429000" cy="228600"/>
              <a:chOff x="838200" y="4648200"/>
              <a:chExt cx="3429000" cy="228600"/>
            </a:xfrm>
          </p:grpSpPr>
          <p:cxnSp>
            <p:nvCxnSpPr>
              <p:cNvPr id="10286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838200" y="4800600"/>
                <a:ext cx="3429000" cy="0"/>
              </a:xfrm>
              <a:prstGeom prst="line">
                <a:avLst/>
              </a:prstGeom>
              <a:noFill/>
              <a:ln w="9525" algn="ctr">
                <a:solidFill>
                  <a:srgbClr val="FFFF00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10287" name="AutoShape 36"/>
              <p:cNvSpPr>
                <a:spLocks noChangeArrowheads="1"/>
              </p:cNvSpPr>
              <p:nvPr/>
            </p:nvSpPr>
            <p:spPr bwMode="auto">
              <a:xfrm>
                <a:off x="4038600" y="4648200"/>
                <a:ext cx="228600" cy="228600"/>
              </a:xfrm>
              <a:custGeom>
                <a:avLst/>
                <a:gdLst>
                  <a:gd name="T0" fmla="*/ 163041991 w 21600"/>
                  <a:gd name="T1" fmla="*/ 0 h 21600"/>
                  <a:gd name="T2" fmla="*/ 0 w 21600"/>
                  <a:gd name="T3" fmla="*/ 16304199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88" name="AutoShape 36"/>
              <p:cNvSpPr>
                <a:spLocks noChangeArrowheads="1"/>
              </p:cNvSpPr>
              <p:nvPr/>
            </p:nvSpPr>
            <p:spPr bwMode="auto">
              <a:xfrm>
                <a:off x="1219200" y="4648200"/>
                <a:ext cx="228600" cy="228600"/>
              </a:xfrm>
              <a:custGeom>
                <a:avLst/>
                <a:gdLst>
                  <a:gd name="T0" fmla="*/ 163041991 w 21600"/>
                  <a:gd name="T1" fmla="*/ 0 h 21600"/>
                  <a:gd name="T2" fmla="*/ 0 w 21600"/>
                  <a:gd name="T3" fmla="*/ 16304199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89" name="AutoShape 36"/>
              <p:cNvSpPr>
                <a:spLocks noChangeArrowheads="1"/>
              </p:cNvSpPr>
              <p:nvPr/>
            </p:nvSpPr>
            <p:spPr bwMode="auto">
              <a:xfrm>
                <a:off x="838200" y="4648200"/>
                <a:ext cx="228600" cy="228600"/>
              </a:xfrm>
              <a:custGeom>
                <a:avLst/>
                <a:gdLst>
                  <a:gd name="T0" fmla="*/ 163041991 w 21600"/>
                  <a:gd name="T1" fmla="*/ 0 h 21600"/>
                  <a:gd name="T2" fmla="*/ 0 w 21600"/>
                  <a:gd name="T3" fmla="*/ 16304199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279" name="AutoShape 36"/>
            <p:cNvSpPr>
              <a:spLocks noChangeArrowheads="1"/>
            </p:cNvSpPr>
            <p:nvPr/>
          </p:nvSpPr>
          <p:spPr bwMode="auto">
            <a:xfrm>
              <a:off x="4029739" y="369127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27893" y="5073202"/>
            <a:ext cx="3429000" cy="228600"/>
            <a:chOff x="2117651" y="2822944"/>
            <a:chExt cx="3429000" cy="228600"/>
          </a:xfrm>
        </p:grpSpPr>
        <p:grpSp>
          <p:nvGrpSpPr>
            <p:cNvPr id="58" name="Group 66"/>
            <p:cNvGrpSpPr>
              <a:grpSpLocks/>
            </p:cNvGrpSpPr>
            <p:nvPr/>
          </p:nvGrpSpPr>
          <p:grpSpPr bwMode="auto">
            <a:xfrm>
              <a:off x="2117651" y="2822944"/>
              <a:ext cx="3429000" cy="228600"/>
              <a:chOff x="838200" y="4648200"/>
              <a:chExt cx="3429000" cy="228600"/>
            </a:xfrm>
          </p:grpSpPr>
          <p:cxnSp>
            <p:nvCxnSpPr>
              <p:cNvPr id="59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838200" y="4800600"/>
                <a:ext cx="3429000" cy="0"/>
              </a:xfrm>
              <a:prstGeom prst="line">
                <a:avLst/>
              </a:prstGeom>
              <a:noFill/>
              <a:ln w="9525" algn="ctr">
                <a:solidFill>
                  <a:srgbClr val="FFFF00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4038600" y="4648200"/>
                <a:ext cx="228600" cy="228600"/>
              </a:xfrm>
              <a:custGeom>
                <a:avLst/>
                <a:gdLst>
                  <a:gd name="T0" fmla="*/ 163041991 w 21600"/>
                  <a:gd name="T1" fmla="*/ 0 h 21600"/>
                  <a:gd name="T2" fmla="*/ 0 w 21600"/>
                  <a:gd name="T3" fmla="*/ 16304199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1219200" y="4648200"/>
                <a:ext cx="228600" cy="228600"/>
              </a:xfrm>
              <a:custGeom>
                <a:avLst/>
                <a:gdLst>
                  <a:gd name="T0" fmla="*/ 163041991 w 21600"/>
                  <a:gd name="T1" fmla="*/ 0 h 21600"/>
                  <a:gd name="T2" fmla="*/ 0 w 21600"/>
                  <a:gd name="T3" fmla="*/ 16304199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838200" y="4648200"/>
                <a:ext cx="228600" cy="228600"/>
              </a:xfrm>
              <a:custGeom>
                <a:avLst/>
                <a:gdLst>
                  <a:gd name="T0" fmla="*/ 163041991 w 21600"/>
                  <a:gd name="T1" fmla="*/ 0 h 21600"/>
                  <a:gd name="T2" fmla="*/ 0 w 21600"/>
                  <a:gd name="T3" fmla="*/ 16304199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AutoShape 36"/>
            <p:cNvSpPr>
              <a:spLocks noChangeArrowheads="1"/>
            </p:cNvSpPr>
            <p:nvPr/>
          </p:nvSpPr>
          <p:spPr bwMode="auto">
            <a:xfrm>
              <a:off x="4022651" y="2822944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05296" y="3432974"/>
            <a:ext cx="7010400" cy="228600"/>
            <a:chOff x="730109" y="1981200"/>
            <a:chExt cx="7010400" cy="228600"/>
          </a:xfrm>
        </p:grpSpPr>
        <p:cxnSp>
          <p:nvCxnSpPr>
            <p:cNvPr id="75" name="Straight Connector 104"/>
            <p:cNvCxnSpPr>
              <a:cxnSpLocks noChangeShapeType="1"/>
            </p:cNvCxnSpPr>
            <p:nvPr/>
          </p:nvCxnSpPr>
          <p:spPr bwMode="auto">
            <a:xfrm>
              <a:off x="730109" y="2133600"/>
              <a:ext cx="6934200" cy="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76" name="AutoShape 36"/>
            <p:cNvSpPr>
              <a:spLocks noChangeArrowheads="1"/>
            </p:cNvSpPr>
            <p:nvPr/>
          </p:nvSpPr>
          <p:spPr bwMode="auto">
            <a:xfrm>
              <a:off x="7511909" y="198120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AutoShape 36"/>
            <p:cNvSpPr>
              <a:spLocks noChangeArrowheads="1"/>
            </p:cNvSpPr>
            <p:nvPr/>
          </p:nvSpPr>
          <p:spPr bwMode="auto">
            <a:xfrm>
              <a:off x="6826109" y="198120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AutoShape 36"/>
            <p:cNvSpPr>
              <a:spLocks noChangeArrowheads="1"/>
            </p:cNvSpPr>
            <p:nvPr/>
          </p:nvSpPr>
          <p:spPr bwMode="auto">
            <a:xfrm>
              <a:off x="882509" y="1981200"/>
              <a:ext cx="228600" cy="228600"/>
            </a:xfrm>
            <a:custGeom>
              <a:avLst/>
              <a:gdLst>
                <a:gd name="T0" fmla="*/ 163041991 w 21600"/>
                <a:gd name="T1" fmla="*/ 0 h 21600"/>
                <a:gd name="T2" fmla="*/ 0 w 21600"/>
                <a:gd name="T3" fmla="*/ 16304199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21987" y="1512812"/>
            <a:ext cx="2985145" cy="4299834"/>
            <a:chOff x="6121987" y="925217"/>
            <a:chExt cx="2985145" cy="4299834"/>
          </a:xfrm>
        </p:grpSpPr>
        <p:sp>
          <p:nvSpPr>
            <p:cNvPr id="10280" name="TextBox 97"/>
            <p:cNvSpPr txBox="1">
              <a:spLocks noChangeArrowheads="1"/>
            </p:cNvSpPr>
            <p:nvPr/>
          </p:nvSpPr>
          <p:spPr bwMode="auto">
            <a:xfrm>
              <a:off x="6121987" y="4855719"/>
              <a:ext cx="1255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Rec. Line 1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7"/>
            <p:cNvSpPr txBox="1">
              <a:spLocks noChangeArrowheads="1"/>
            </p:cNvSpPr>
            <p:nvPr/>
          </p:nvSpPr>
          <p:spPr bwMode="auto">
            <a:xfrm>
              <a:off x="6121987" y="4327628"/>
              <a:ext cx="1255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Rec. Line 2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7"/>
            <p:cNvSpPr txBox="1">
              <a:spLocks noChangeArrowheads="1"/>
            </p:cNvSpPr>
            <p:nvPr/>
          </p:nvSpPr>
          <p:spPr bwMode="auto">
            <a:xfrm>
              <a:off x="6121987" y="3817269"/>
              <a:ext cx="1255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Rec. Line 3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7"/>
            <p:cNvSpPr txBox="1">
              <a:spLocks noChangeArrowheads="1"/>
            </p:cNvSpPr>
            <p:nvPr/>
          </p:nvSpPr>
          <p:spPr bwMode="auto">
            <a:xfrm>
              <a:off x="7851660" y="2690218"/>
              <a:ext cx="1255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Rec. Line 4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7"/>
            <p:cNvSpPr txBox="1">
              <a:spLocks noChangeArrowheads="1"/>
            </p:cNvSpPr>
            <p:nvPr/>
          </p:nvSpPr>
          <p:spPr bwMode="auto">
            <a:xfrm>
              <a:off x="7851660" y="925217"/>
              <a:ext cx="1255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Rec. Line 5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88434" y="1895398"/>
            <a:ext cx="5168780" cy="2636876"/>
            <a:chOff x="2488434" y="1307803"/>
            <a:chExt cx="5168780" cy="2636876"/>
          </a:xfrm>
        </p:grpSpPr>
        <p:cxnSp>
          <p:nvCxnSpPr>
            <p:cNvPr id="10276" name="Straight Arrow Connector 86"/>
            <p:cNvCxnSpPr>
              <a:cxnSpLocks noChangeShapeType="1"/>
            </p:cNvCxnSpPr>
            <p:nvPr/>
          </p:nvCxnSpPr>
          <p:spPr bwMode="auto">
            <a:xfrm>
              <a:off x="6895214" y="1392865"/>
              <a:ext cx="7620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5" name="Straight Arrow Connector 86"/>
            <p:cNvCxnSpPr>
              <a:cxnSpLocks noChangeShapeType="1"/>
            </p:cNvCxnSpPr>
            <p:nvPr/>
          </p:nvCxnSpPr>
          <p:spPr bwMode="auto">
            <a:xfrm>
              <a:off x="6866860" y="3140148"/>
              <a:ext cx="7620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277" name="TextBox 88"/>
            <p:cNvSpPr txBox="1">
              <a:spLocks noChangeArrowheads="1"/>
            </p:cNvSpPr>
            <p:nvPr/>
          </p:nvSpPr>
          <p:spPr bwMode="auto">
            <a:xfrm>
              <a:off x="6918667" y="1307803"/>
              <a:ext cx="729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0.5 m</a:t>
              </a:r>
            </a:p>
          </p:txBody>
        </p:sp>
        <p:sp>
          <p:nvSpPr>
            <p:cNvPr id="96" name="TextBox 88"/>
            <p:cNvSpPr txBox="1">
              <a:spLocks noChangeArrowheads="1"/>
            </p:cNvSpPr>
            <p:nvPr/>
          </p:nvSpPr>
          <p:spPr bwMode="auto">
            <a:xfrm>
              <a:off x="6890313" y="3055086"/>
              <a:ext cx="729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0.5 m</a:t>
              </a:r>
            </a:p>
          </p:txBody>
        </p:sp>
        <p:cxnSp>
          <p:nvCxnSpPr>
            <p:cNvPr id="97" name="Straight Arrow Connector 86"/>
            <p:cNvCxnSpPr>
              <a:cxnSpLocks noChangeShapeType="1"/>
            </p:cNvCxnSpPr>
            <p:nvPr/>
          </p:nvCxnSpPr>
          <p:spPr bwMode="auto">
            <a:xfrm>
              <a:off x="2560674" y="3937591"/>
              <a:ext cx="533400" cy="70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8" name="TextBox 88"/>
            <p:cNvSpPr txBox="1">
              <a:spLocks noChangeArrowheads="1"/>
            </p:cNvSpPr>
            <p:nvPr/>
          </p:nvSpPr>
          <p:spPr bwMode="auto">
            <a:xfrm>
              <a:off x="2488434" y="3491022"/>
              <a:ext cx="729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0.2 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045610" y="1810338"/>
            <a:ext cx="3313200" cy="4447657"/>
            <a:chOff x="2045610" y="1222743"/>
            <a:chExt cx="3313200" cy="4447657"/>
          </a:xfrm>
        </p:grpSpPr>
        <p:cxnSp>
          <p:nvCxnSpPr>
            <p:cNvPr id="10294" name="Straight Arrow Connector 56"/>
            <p:cNvCxnSpPr>
              <a:cxnSpLocks noChangeShapeType="1"/>
            </p:cNvCxnSpPr>
            <p:nvPr/>
          </p:nvCxnSpPr>
          <p:spPr bwMode="auto">
            <a:xfrm rot="5400000">
              <a:off x="2228805" y="5381359"/>
              <a:ext cx="473147" cy="275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295" name="TextBox 60"/>
            <p:cNvSpPr txBox="1">
              <a:spLocks noChangeArrowheads="1"/>
            </p:cNvSpPr>
            <p:nvPr/>
          </p:nvSpPr>
          <p:spPr bwMode="auto">
            <a:xfrm rot="16200000">
              <a:off x="1961612" y="5217071"/>
              <a:ext cx="537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 m</a:t>
              </a:r>
            </a:p>
          </p:txBody>
        </p:sp>
        <p:cxnSp>
          <p:nvCxnSpPr>
            <p:cNvPr id="101" name="Straight Arrow Connector 56"/>
            <p:cNvCxnSpPr>
              <a:cxnSpLocks noChangeShapeType="1"/>
            </p:cNvCxnSpPr>
            <p:nvPr/>
          </p:nvCxnSpPr>
          <p:spPr bwMode="auto">
            <a:xfrm rot="5400000">
              <a:off x="2242982" y="4885173"/>
              <a:ext cx="473147" cy="275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2" name="TextBox 60"/>
            <p:cNvSpPr txBox="1">
              <a:spLocks noChangeArrowheads="1"/>
            </p:cNvSpPr>
            <p:nvPr/>
          </p:nvSpPr>
          <p:spPr bwMode="auto">
            <a:xfrm rot="16200000">
              <a:off x="1975789" y="4720885"/>
              <a:ext cx="537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 m</a:t>
              </a:r>
            </a:p>
          </p:txBody>
        </p:sp>
        <p:cxnSp>
          <p:nvCxnSpPr>
            <p:cNvPr id="103" name="Straight Arrow Connector 56"/>
            <p:cNvCxnSpPr>
              <a:cxnSpLocks noChangeShapeType="1"/>
            </p:cNvCxnSpPr>
            <p:nvPr/>
          </p:nvCxnSpPr>
          <p:spPr bwMode="auto">
            <a:xfrm rot="5400000">
              <a:off x="2274879" y="4353545"/>
              <a:ext cx="473147" cy="275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4" name="TextBox 60"/>
            <p:cNvSpPr txBox="1">
              <a:spLocks noChangeArrowheads="1"/>
            </p:cNvSpPr>
            <p:nvPr/>
          </p:nvSpPr>
          <p:spPr bwMode="auto">
            <a:xfrm rot="16200000">
              <a:off x="2007686" y="4189257"/>
              <a:ext cx="537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 m</a:t>
              </a:r>
            </a:p>
          </p:txBody>
        </p:sp>
        <p:cxnSp>
          <p:nvCxnSpPr>
            <p:cNvPr id="105" name="Straight Arrow Connector 56"/>
            <p:cNvCxnSpPr>
              <a:cxnSpLocks noChangeShapeType="1"/>
            </p:cNvCxnSpPr>
            <p:nvPr/>
          </p:nvCxnSpPr>
          <p:spPr bwMode="auto">
            <a:xfrm rot="5400000">
              <a:off x="3482163" y="3567223"/>
              <a:ext cx="1137684" cy="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6" name="TextBox 60"/>
            <p:cNvSpPr txBox="1">
              <a:spLocks noChangeArrowheads="1"/>
            </p:cNvSpPr>
            <p:nvPr/>
          </p:nvSpPr>
          <p:spPr bwMode="auto">
            <a:xfrm rot="16200000">
              <a:off x="3528143" y="3382558"/>
              <a:ext cx="537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cxnSp>
          <p:nvCxnSpPr>
            <p:cNvPr id="109" name="Straight Arrow Connector 56"/>
            <p:cNvCxnSpPr>
              <a:cxnSpLocks noChangeShapeType="1"/>
            </p:cNvCxnSpPr>
            <p:nvPr/>
          </p:nvCxnSpPr>
          <p:spPr bwMode="auto">
            <a:xfrm rot="5400000">
              <a:off x="4470991" y="2110562"/>
              <a:ext cx="1775637" cy="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10" name="TextBox 60"/>
            <p:cNvSpPr txBox="1">
              <a:spLocks noChangeArrowheads="1"/>
            </p:cNvSpPr>
            <p:nvPr/>
          </p:nvSpPr>
          <p:spPr bwMode="auto">
            <a:xfrm rot="16200000">
              <a:off x="4771152" y="1925897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m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85136" y="5935952"/>
            <a:ext cx="4998735" cy="769648"/>
            <a:chOff x="2385136" y="5348357"/>
            <a:chExt cx="4998735" cy="769648"/>
          </a:xfrm>
        </p:grpSpPr>
        <p:cxnSp>
          <p:nvCxnSpPr>
            <p:cNvPr id="10262" name="Straight Arrow Connector 50"/>
            <p:cNvCxnSpPr>
              <a:cxnSpLocks noChangeShapeType="1"/>
            </p:cNvCxnSpPr>
            <p:nvPr/>
          </p:nvCxnSpPr>
          <p:spPr bwMode="auto">
            <a:xfrm>
              <a:off x="2562446" y="5839047"/>
              <a:ext cx="457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263" name="TextBox 51"/>
            <p:cNvSpPr txBox="1">
              <a:spLocks noChangeArrowheads="1"/>
            </p:cNvSpPr>
            <p:nvPr/>
          </p:nvSpPr>
          <p:spPr bwMode="auto">
            <a:xfrm>
              <a:off x="2385136" y="5723847"/>
              <a:ext cx="710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0.2 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503464" y="5748673"/>
              <a:ext cx="120000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24 sources</a:t>
              </a:r>
            </a:p>
          </p:txBody>
        </p:sp>
        <p:sp>
          <p:nvSpPr>
            <p:cNvPr id="113" name="TextBox 97"/>
            <p:cNvSpPr txBox="1">
              <a:spLocks noChangeArrowheads="1"/>
            </p:cNvSpPr>
            <p:nvPr/>
          </p:nvSpPr>
          <p:spPr bwMode="auto">
            <a:xfrm>
              <a:off x="6301523" y="5348357"/>
              <a:ext cx="108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Rec. Line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175" y="38100"/>
            <a:ext cx="9140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Experimental Setup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C:\Temp\Sherif\Sherif\DSC002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 b="26039"/>
          <a:stretch/>
        </p:blipFill>
        <p:spPr bwMode="auto">
          <a:xfrm>
            <a:off x="380942" y="1733910"/>
            <a:ext cx="8399367" cy="39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-27709" y="10886"/>
            <a:ext cx="9143999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Site Photos</a:t>
            </a:r>
          </a:p>
        </p:txBody>
      </p:sp>
      <p:pic>
        <p:nvPicPr>
          <p:cNvPr id="72" name="Picture 71" descr="DSC00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8467" y="1373358"/>
            <a:ext cx="3284316" cy="2463237"/>
          </a:xfrm>
          <a:prstGeom prst="rect">
            <a:avLst/>
          </a:prstGeom>
        </p:spPr>
      </p:pic>
      <p:pic>
        <p:nvPicPr>
          <p:cNvPr id="74" name="Picture 73" descr="DSC00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725983"/>
            <a:ext cx="3581399" cy="2014538"/>
          </a:xfrm>
          <a:prstGeom prst="rect">
            <a:avLst/>
          </a:prstGeom>
        </p:spPr>
      </p:pic>
      <p:pic>
        <p:nvPicPr>
          <p:cNvPr id="82" name="Picture 81" descr="DSC002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3851" y="4312797"/>
            <a:ext cx="3236965" cy="24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Temp\Sherif\Sherif\DSC002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 b="26039"/>
          <a:stretch/>
        </p:blipFill>
        <p:spPr bwMode="auto">
          <a:xfrm>
            <a:off x="384048" y="1737360"/>
            <a:ext cx="8399367" cy="39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 bwMode="auto">
          <a:xfrm>
            <a:off x="415530" y="4291926"/>
            <a:ext cx="8361274" cy="1164566"/>
          </a:xfrm>
          <a:custGeom>
            <a:avLst/>
            <a:gdLst>
              <a:gd name="connsiteX0" fmla="*/ 0 w 4002656"/>
              <a:gd name="connsiteY0" fmla="*/ 1112807 h 1164566"/>
              <a:gd name="connsiteX1" fmla="*/ 163902 w 4002656"/>
              <a:gd name="connsiteY1" fmla="*/ 1164566 h 1164566"/>
              <a:gd name="connsiteX2" fmla="*/ 327803 w 4002656"/>
              <a:gd name="connsiteY2" fmla="*/ 690113 h 1164566"/>
              <a:gd name="connsiteX3" fmla="*/ 491705 w 4002656"/>
              <a:gd name="connsiteY3" fmla="*/ 534838 h 1164566"/>
              <a:gd name="connsiteX4" fmla="*/ 664234 w 4002656"/>
              <a:gd name="connsiteY4" fmla="*/ 43132 h 1164566"/>
              <a:gd name="connsiteX5" fmla="*/ 828136 w 4002656"/>
              <a:gd name="connsiteY5" fmla="*/ 0 h 1164566"/>
              <a:gd name="connsiteX6" fmla="*/ 1000664 w 4002656"/>
              <a:gd name="connsiteY6" fmla="*/ 34506 h 1164566"/>
              <a:gd name="connsiteX7" fmla="*/ 1155939 w 4002656"/>
              <a:gd name="connsiteY7" fmla="*/ 327804 h 1164566"/>
              <a:gd name="connsiteX8" fmla="*/ 1319841 w 4002656"/>
              <a:gd name="connsiteY8" fmla="*/ 491706 h 1164566"/>
              <a:gd name="connsiteX9" fmla="*/ 1492369 w 4002656"/>
              <a:gd name="connsiteY9" fmla="*/ 655607 h 1164566"/>
              <a:gd name="connsiteX10" fmla="*/ 1647645 w 4002656"/>
              <a:gd name="connsiteY10" fmla="*/ 750498 h 1164566"/>
              <a:gd name="connsiteX11" fmla="*/ 1811547 w 4002656"/>
              <a:gd name="connsiteY11" fmla="*/ 767751 h 1164566"/>
              <a:gd name="connsiteX12" fmla="*/ 1984075 w 4002656"/>
              <a:gd name="connsiteY12" fmla="*/ 733245 h 1164566"/>
              <a:gd name="connsiteX13" fmla="*/ 2156603 w 4002656"/>
              <a:gd name="connsiteY13" fmla="*/ 810883 h 1164566"/>
              <a:gd name="connsiteX14" fmla="*/ 2303253 w 4002656"/>
              <a:gd name="connsiteY14" fmla="*/ 871268 h 1164566"/>
              <a:gd name="connsiteX15" fmla="*/ 2467154 w 4002656"/>
              <a:gd name="connsiteY15" fmla="*/ 931653 h 1164566"/>
              <a:gd name="connsiteX16" fmla="*/ 2665562 w 4002656"/>
              <a:gd name="connsiteY16" fmla="*/ 940279 h 1164566"/>
              <a:gd name="connsiteX17" fmla="*/ 2812211 w 4002656"/>
              <a:gd name="connsiteY17" fmla="*/ 888521 h 1164566"/>
              <a:gd name="connsiteX18" fmla="*/ 2976113 w 4002656"/>
              <a:gd name="connsiteY18" fmla="*/ 836762 h 1164566"/>
              <a:gd name="connsiteX19" fmla="*/ 3131388 w 4002656"/>
              <a:gd name="connsiteY19" fmla="*/ 854015 h 1164566"/>
              <a:gd name="connsiteX20" fmla="*/ 3312543 w 4002656"/>
              <a:gd name="connsiteY20" fmla="*/ 957532 h 1164566"/>
              <a:gd name="connsiteX21" fmla="*/ 3459192 w 4002656"/>
              <a:gd name="connsiteY21" fmla="*/ 940279 h 1164566"/>
              <a:gd name="connsiteX22" fmla="*/ 3640347 w 4002656"/>
              <a:gd name="connsiteY22" fmla="*/ 940279 h 1164566"/>
              <a:gd name="connsiteX23" fmla="*/ 3786996 w 4002656"/>
              <a:gd name="connsiteY23" fmla="*/ 966158 h 1164566"/>
              <a:gd name="connsiteX24" fmla="*/ 3786996 w 4002656"/>
              <a:gd name="connsiteY24" fmla="*/ 966158 h 1164566"/>
              <a:gd name="connsiteX25" fmla="*/ 4002656 w 4002656"/>
              <a:gd name="connsiteY25" fmla="*/ 759124 h 1164566"/>
              <a:gd name="connsiteX0" fmla="*/ 0 w 3786996"/>
              <a:gd name="connsiteY0" fmla="*/ 1112807 h 1164566"/>
              <a:gd name="connsiteX1" fmla="*/ 163902 w 3786996"/>
              <a:gd name="connsiteY1" fmla="*/ 1164566 h 1164566"/>
              <a:gd name="connsiteX2" fmla="*/ 327803 w 3786996"/>
              <a:gd name="connsiteY2" fmla="*/ 690113 h 1164566"/>
              <a:gd name="connsiteX3" fmla="*/ 491705 w 3786996"/>
              <a:gd name="connsiteY3" fmla="*/ 534838 h 1164566"/>
              <a:gd name="connsiteX4" fmla="*/ 664234 w 3786996"/>
              <a:gd name="connsiteY4" fmla="*/ 43132 h 1164566"/>
              <a:gd name="connsiteX5" fmla="*/ 828136 w 3786996"/>
              <a:gd name="connsiteY5" fmla="*/ 0 h 1164566"/>
              <a:gd name="connsiteX6" fmla="*/ 1000664 w 3786996"/>
              <a:gd name="connsiteY6" fmla="*/ 34506 h 1164566"/>
              <a:gd name="connsiteX7" fmla="*/ 1155939 w 3786996"/>
              <a:gd name="connsiteY7" fmla="*/ 327804 h 1164566"/>
              <a:gd name="connsiteX8" fmla="*/ 1319841 w 3786996"/>
              <a:gd name="connsiteY8" fmla="*/ 491706 h 1164566"/>
              <a:gd name="connsiteX9" fmla="*/ 1492369 w 3786996"/>
              <a:gd name="connsiteY9" fmla="*/ 655607 h 1164566"/>
              <a:gd name="connsiteX10" fmla="*/ 1647645 w 3786996"/>
              <a:gd name="connsiteY10" fmla="*/ 750498 h 1164566"/>
              <a:gd name="connsiteX11" fmla="*/ 1811547 w 3786996"/>
              <a:gd name="connsiteY11" fmla="*/ 767751 h 1164566"/>
              <a:gd name="connsiteX12" fmla="*/ 1984075 w 3786996"/>
              <a:gd name="connsiteY12" fmla="*/ 733245 h 1164566"/>
              <a:gd name="connsiteX13" fmla="*/ 2156603 w 3786996"/>
              <a:gd name="connsiteY13" fmla="*/ 810883 h 1164566"/>
              <a:gd name="connsiteX14" fmla="*/ 2303253 w 3786996"/>
              <a:gd name="connsiteY14" fmla="*/ 871268 h 1164566"/>
              <a:gd name="connsiteX15" fmla="*/ 2467154 w 3786996"/>
              <a:gd name="connsiteY15" fmla="*/ 931653 h 1164566"/>
              <a:gd name="connsiteX16" fmla="*/ 2665562 w 3786996"/>
              <a:gd name="connsiteY16" fmla="*/ 940279 h 1164566"/>
              <a:gd name="connsiteX17" fmla="*/ 2812211 w 3786996"/>
              <a:gd name="connsiteY17" fmla="*/ 888521 h 1164566"/>
              <a:gd name="connsiteX18" fmla="*/ 2976113 w 3786996"/>
              <a:gd name="connsiteY18" fmla="*/ 836762 h 1164566"/>
              <a:gd name="connsiteX19" fmla="*/ 3131388 w 3786996"/>
              <a:gd name="connsiteY19" fmla="*/ 854015 h 1164566"/>
              <a:gd name="connsiteX20" fmla="*/ 3312543 w 3786996"/>
              <a:gd name="connsiteY20" fmla="*/ 957532 h 1164566"/>
              <a:gd name="connsiteX21" fmla="*/ 3459192 w 3786996"/>
              <a:gd name="connsiteY21" fmla="*/ 940279 h 1164566"/>
              <a:gd name="connsiteX22" fmla="*/ 3640347 w 3786996"/>
              <a:gd name="connsiteY22" fmla="*/ 940279 h 1164566"/>
              <a:gd name="connsiteX23" fmla="*/ 3786996 w 3786996"/>
              <a:gd name="connsiteY23" fmla="*/ 966158 h 1164566"/>
              <a:gd name="connsiteX24" fmla="*/ 3786996 w 3786996"/>
              <a:gd name="connsiteY24" fmla="*/ 966158 h 11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6996" h="1164566">
                <a:moveTo>
                  <a:pt x="0" y="1112807"/>
                </a:moveTo>
                <a:lnTo>
                  <a:pt x="163902" y="1164566"/>
                </a:lnTo>
                <a:lnTo>
                  <a:pt x="327803" y="690113"/>
                </a:lnTo>
                <a:lnTo>
                  <a:pt x="491705" y="534838"/>
                </a:lnTo>
                <a:lnTo>
                  <a:pt x="664234" y="43132"/>
                </a:lnTo>
                <a:lnTo>
                  <a:pt x="828136" y="0"/>
                </a:lnTo>
                <a:lnTo>
                  <a:pt x="1000664" y="34506"/>
                </a:lnTo>
                <a:lnTo>
                  <a:pt x="1155939" y="327804"/>
                </a:lnTo>
                <a:lnTo>
                  <a:pt x="1319841" y="491706"/>
                </a:lnTo>
                <a:lnTo>
                  <a:pt x="1492369" y="655607"/>
                </a:lnTo>
                <a:lnTo>
                  <a:pt x="1647645" y="750498"/>
                </a:lnTo>
                <a:lnTo>
                  <a:pt x="1811547" y="767751"/>
                </a:lnTo>
                <a:lnTo>
                  <a:pt x="1984075" y="733245"/>
                </a:lnTo>
                <a:lnTo>
                  <a:pt x="2156603" y="810883"/>
                </a:lnTo>
                <a:lnTo>
                  <a:pt x="2303253" y="871268"/>
                </a:lnTo>
                <a:lnTo>
                  <a:pt x="2467154" y="931653"/>
                </a:lnTo>
                <a:lnTo>
                  <a:pt x="2665562" y="940279"/>
                </a:lnTo>
                <a:lnTo>
                  <a:pt x="2812211" y="888521"/>
                </a:lnTo>
                <a:lnTo>
                  <a:pt x="2976113" y="836762"/>
                </a:lnTo>
                <a:lnTo>
                  <a:pt x="3131388" y="854015"/>
                </a:lnTo>
                <a:lnTo>
                  <a:pt x="3312543" y="957532"/>
                </a:lnTo>
                <a:lnTo>
                  <a:pt x="3459192" y="940279"/>
                </a:lnTo>
                <a:lnTo>
                  <a:pt x="3640347" y="940279"/>
                </a:lnTo>
                <a:lnTo>
                  <a:pt x="3786996" y="966158"/>
                </a:lnTo>
                <a:lnTo>
                  <a:pt x="3786996" y="966158"/>
                </a:ln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81000" y="4662862"/>
            <a:ext cx="8456507" cy="707366"/>
          </a:xfrm>
          <a:custGeom>
            <a:avLst/>
            <a:gdLst>
              <a:gd name="connsiteX0" fmla="*/ 0 w 3830129"/>
              <a:gd name="connsiteY0" fmla="*/ 698739 h 707366"/>
              <a:gd name="connsiteX1" fmla="*/ 181155 w 3830129"/>
              <a:gd name="connsiteY1" fmla="*/ 690113 h 707366"/>
              <a:gd name="connsiteX2" fmla="*/ 345057 w 3830129"/>
              <a:gd name="connsiteY2" fmla="*/ 655607 h 707366"/>
              <a:gd name="connsiteX3" fmla="*/ 508959 w 3830129"/>
              <a:gd name="connsiteY3" fmla="*/ 586596 h 707366"/>
              <a:gd name="connsiteX4" fmla="*/ 681487 w 3830129"/>
              <a:gd name="connsiteY4" fmla="*/ 431321 h 707366"/>
              <a:gd name="connsiteX5" fmla="*/ 845389 w 3830129"/>
              <a:gd name="connsiteY5" fmla="*/ 422694 h 707366"/>
              <a:gd name="connsiteX6" fmla="*/ 1000664 w 3830129"/>
              <a:gd name="connsiteY6" fmla="*/ 543464 h 707366"/>
              <a:gd name="connsiteX7" fmla="*/ 1164566 w 3830129"/>
              <a:gd name="connsiteY7" fmla="*/ 457200 h 707366"/>
              <a:gd name="connsiteX8" fmla="*/ 1328468 w 3830129"/>
              <a:gd name="connsiteY8" fmla="*/ 534838 h 707366"/>
              <a:gd name="connsiteX9" fmla="*/ 1500996 w 3830129"/>
              <a:gd name="connsiteY9" fmla="*/ 500332 h 707366"/>
              <a:gd name="connsiteX10" fmla="*/ 1656272 w 3830129"/>
              <a:gd name="connsiteY10" fmla="*/ 422694 h 707366"/>
              <a:gd name="connsiteX11" fmla="*/ 1828800 w 3830129"/>
              <a:gd name="connsiteY11" fmla="*/ 603849 h 707366"/>
              <a:gd name="connsiteX12" fmla="*/ 1984076 w 3830129"/>
              <a:gd name="connsiteY12" fmla="*/ 552090 h 707366"/>
              <a:gd name="connsiteX13" fmla="*/ 2165230 w 3830129"/>
              <a:gd name="connsiteY13" fmla="*/ 690113 h 707366"/>
              <a:gd name="connsiteX14" fmla="*/ 2311880 w 3830129"/>
              <a:gd name="connsiteY14" fmla="*/ 500332 h 707366"/>
              <a:gd name="connsiteX15" fmla="*/ 2484408 w 3830129"/>
              <a:gd name="connsiteY15" fmla="*/ 250166 h 707366"/>
              <a:gd name="connsiteX16" fmla="*/ 2665563 w 3830129"/>
              <a:gd name="connsiteY16" fmla="*/ 0 h 707366"/>
              <a:gd name="connsiteX17" fmla="*/ 2820838 w 3830129"/>
              <a:gd name="connsiteY17" fmla="*/ 327804 h 707366"/>
              <a:gd name="connsiteX18" fmla="*/ 2993366 w 3830129"/>
              <a:gd name="connsiteY18" fmla="*/ 379562 h 707366"/>
              <a:gd name="connsiteX19" fmla="*/ 3148642 w 3830129"/>
              <a:gd name="connsiteY19" fmla="*/ 396815 h 707366"/>
              <a:gd name="connsiteX20" fmla="*/ 3312544 w 3830129"/>
              <a:gd name="connsiteY20" fmla="*/ 405441 h 707366"/>
              <a:gd name="connsiteX21" fmla="*/ 3467819 w 3830129"/>
              <a:gd name="connsiteY21" fmla="*/ 586596 h 707366"/>
              <a:gd name="connsiteX22" fmla="*/ 3623095 w 3830129"/>
              <a:gd name="connsiteY22" fmla="*/ 681487 h 707366"/>
              <a:gd name="connsiteX23" fmla="*/ 3830129 w 3830129"/>
              <a:gd name="connsiteY23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30129" h="707366">
                <a:moveTo>
                  <a:pt x="0" y="698739"/>
                </a:moveTo>
                <a:lnTo>
                  <a:pt x="181155" y="690113"/>
                </a:lnTo>
                <a:lnTo>
                  <a:pt x="345057" y="655607"/>
                </a:lnTo>
                <a:lnTo>
                  <a:pt x="508959" y="586596"/>
                </a:lnTo>
                <a:lnTo>
                  <a:pt x="681487" y="431321"/>
                </a:lnTo>
                <a:lnTo>
                  <a:pt x="845389" y="422694"/>
                </a:lnTo>
                <a:lnTo>
                  <a:pt x="1000664" y="543464"/>
                </a:lnTo>
                <a:lnTo>
                  <a:pt x="1164566" y="457200"/>
                </a:lnTo>
                <a:lnTo>
                  <a:pt x="1328468" y="534838"/>
                </a:lnTo>
                <a:lnTo>
                  <a:pt x="1500996" y="500332"/>
                </a:lnTo>
                <a:lnTo>
                  <a:pt x="1656272" y="422694"/>
                </a:lnTo>
                <a:lnTo>
                  <a:pt x="1828800" y="603849"/>
                </a:lnTo>
                <a:lnTo>
                  <a:pt x="1984076" y="552090"/>
                </a:lnTo>
                <a:lnTo>
                  <a:pt x="2165230" y="690113"/>
                </a:lnTo>
                <a:lnTo>
                  <a:pt x="2311880" y="500332"/>
                </a:lnTo>
                <a:lnTo>
                  <a:pt x="2484408" y="250166"/>
                </a:lnTo>
                <a:lnTo>
                  <a:pt x="2665563" y="0"/>
                </a:lnTo>
                <a:lnTo>
                  <a:pt x="2820838" y="327804"/>
                </a:lnTo>
                <a:lnTo>
                  <a:pt x="2993366" y="379562"/>
                </a:lnTo>
                <a:lnTo>
                  <a:pt x="3148642" y="396815"/>
                </a:lnTo>
                <a:lnTo>
                  <a:pt x="3312544" y="405441"/>
                </a:lnTo>
                <a:lnTo>
                  <a:pt x="3467819" y="586596"/>
                </a:lnTo>
                <a:lnTo>
                  <a:pt x="3623095" y="681487"/>
                </a:lnTo>
                <a:lnTo>
                  <a:pt x="3830129" y="707366"/>
                </a:ln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07178" y="2859941"/>
            <a:ext cx="8420634" cy="2510287"/>
          </a:xfrm>
          <a:custGeom>
            <a:avLst/>
            <a:gdLst>
              <a:gd name="connsiteX0" fmla="*/ 0 w 3804249"/>
              <a:gd name="connsiteY0" fmla="*/ 2398143 h 2510287"/>
              <a:gd name="connsiteX1" fmla="*/ 181155 w 3804249"/>
              <a:gd name="connsiteY1" fmla="*/ 2380891 h 2510287"/>
              <a:gd name="connsiteX2" fmla="*/ 336430 w 3804249"/>
              <a:gd name="connsiteY2" fmla="*/ 2475781 h 2510287"/>
              <a:gd name="connsiteX3" fmla="*/ 500332 w 3804249"/>
              <a:gd name="connsiteY3" fmla="*/ 2432649 h 2510287"/>
              <a:gd name="connsiteX4" fmla="*/ 672861 w 3804249"/>
              <a:gd name="connsiteY4" fmla="*/ 2467155 h 2510287"/>
              <a:gd name="connsiteX5" fmla="*/ 819510 w 3804249"/>
              <a:gd name="connsiteY5" fmla="*/ 2294626 h 2510287"/>
              <a:gd name="connsiteX6" fmla="*/ 1000664 w 3804249"/>
              <a:gd name="connsiteY6" fmla="*/ 2225615 h 2510287"/>
              <a:gd name="connsiteX7" fmla="*/ 1155940 w 3804249"/>
              <a:gd name="connsiteY7" fmla="*/ 1984076 h 2510287"/>
              <a:gd name="connsiteX8" fmla="*/ 1328468 w 3804249"/>
              <a:gd name="connsiteY8" fmla="*/ 1768415 h 2510287"/>
              <a:gd name="connsiteX9" fmla="*/ 1492370 w 3804249"/>
              <a:gd name="connsiteY9" fmla="*/ 1466491 h 2510287"/>
              <a:gd name="connsiteX10" fmla="*/ 1656272 w 3804249"/>
              <a:gd name="connsiteY10" fmla="*/ 845389 h 2510287"/>
              <a:gd name="connsiteX11" fmla="*/ 1828800 w 3804249"/>
              <a:gd name="connsiteY11" fmla="*/ 0 h 2510287"/>
              <a:gd name="connsiteX12" fmla="*/ 1992702 w 3804249"/>
              <a:gd name="connsiteY12" fmla="*/ 707366 h 2510287"/>
              <a:gd name="connsiteX13" fmla="*/ 2156604 w 3804249"/>
              <a:gd name="connsiteY13" fmla="*/ 2009955 h 2510287"/>
              <a:gd name="connsiteX14" fmla="*/ 2337759 w 3804249"/>
              <a:gd name="connsiteY14" fmla="*/ 2510287 h 2510287"/>
              <a:gd name="connsiteX15" fmla="*/ 2458529 w 3804249"/>
              <a:gd name="connsiteY15" fmla="*/ 2337759 h 2510287"/>
              <a:gd name="connsiteX16" fmla="*/ 2648310 w 3804249"/>
              <a:gd name="connsiteY16" fmla="*/ 2173857 h 2510287"/>
              <a:gd name="connsiteX17" fmla="*/ 2803585 w 3804249"/>
              <a:gd name="connsiteY17" fmla="*/ 2182483 h 2510287"/>
              <a:gd name="connsiteX18" fmla="*/ 2976113 w 3804249"/>
              <a:gd name="connsiteY18" fmla="*/ 2182483 h 2510287"/>
              <a:gd name="connsiteX19" fmla="*/ 3148642 w 3804249"/>
              <a:gd name="connsiteY19" fmla="*/ 2268747 h 2510287"/>
              <a:gd name="connsiteX20" fmla="*/ 3312544 w 3804249"/>
              <a:gd name="connsiteY20" fmla="*/ 2286000 h 2510287"/>
              <a:gd name="connsiteX21" fmla="*/ 3476446 w 3804249"/>
              <a:gd name="connsiteY21" fmla="*/ 2156604 h 2510287"/>
              <a:gd name="connsiteX22" fmla="*/ 3631721 w 3804249"/>
              <a:gd name="connsiteY22" fmla="*/ 2061713 h 2510287"/>
              <a:gd name="connsiteX23" fmla="*/ 3804249 w 3804249"/>
              <a:gd name="connsiteY23" fmla="*/ 2337759 h 2510287"/>
              <a:gd name="connsiteX0" fmla="*/ 0 w 3857222"/>
              <a:gd name="connsiteY0" fmla="*/ 2387511 h 2510287"/>
              <a:gd name="connsiteX1" fmla="*/ 234128 w 3857222"/>
              <a:gd name="connsiteY1" fmla="*/ 2380891 h 2510287"/>
              <a:gd name="connsiteX2" fmla="*/ 389403 w 3857222"/>
              <a:gd name="connsiteY2" fmla="*/ 2475781 h 2510287"/>
              <a:gd name="connsiteX3" fmla="*/ 553305 w 3857222"/>
              <a:gd name="connsiteY3" fmla="*/ 2432649 h 2510287"/>
              <a:gd name="connsiteX4" fmla="*/ 725834 w 3857222"/>
              <a:gd name="connsiteY4" fmla="*/ 2467155 h 2510287"/>
              <a:gd name="connsiteX5" fmla="*/ 872483 w 3857222"/>
              <a:gd name="connsiteY5" fmla="*/ 2294626 h 2510287"/>
              <a:gd name="connsiteX6" fmla="*/ 1053637 w 3857222"/>
              <a:gd name="connsiteY6" fmla="*/ 2225615 h 2510287"/>
              <a:gd name="connsiteX7" fmla="*/ 1208913 w 3857222"/>
              <a:gd name="connsiteY7" fmla="*/ 1984076 h 2510287"/>
              <a:gd name="connsiteX8" fmla="*/ 1381441 w 3857222"/>
              <a:gd name="connsiteY8" fmla="*/ 1768415 h 2510287"/>
              <a:gd name="connsiteX9" fmla="*/ 1545343 w 3857222"/>
              <a:gd name="connsiteY9" fmla="*/ 1466491 h 2510287"/>
              <a:gd name="connsiteX10" fmla="*/ 1709245 w 3857222"/>
              <a:gd name="connsiteY10" fmla="*/ 845389 h 2510287"/>
              <a:gd name="connsiteX11" fmla="*/ 1881773 w 3857222"/>
              <a:gd name="connsiteY11" fmla="*/ 0 h 2510287"/>
              <a:gd name="connsiteX12" fmla="*/ 2045675 w 3857222"/>
              <a:gd name="connsiteY12" fmla="*/ 707366 h 2510287"/>
              <a:gd name="connsiteX13" fmla="*/ 2209577 w 3857222"/>
              <a:gd name="connsiteY13" fmla="*/ 2009955 h 2510287"/>
              <a:gd name="connsiteX14" fmla="*/ 2390732 w 3857222"/>
              <a:gd name="connsiteY14" fmla="*/ 2510287 h 2510287"/>
              <a:gd name="connsiteX15" fmla="*/ 2511502 w 3857222"/>
              <a:gd name="connsiteY15" fmla="*/ 2337759 h 2510287"/>
              <a:gd name="connsiteX16" fmla="*/ 2701283 w 3857222"/>
              <a:gd name="connsiteY16" fmla="*/ 2173857 h 2510287"/>
              <a:gd name="connsiteX17" fmla="*/ 2856558 w 3857222"/>
              <a:gd name="connsiteY17" fmla="*/ 2182483 h 2510287"/>
              <a:gd name="connsiteX18" fmla="*/ 3029086 w 3857222"/>
              <a:gd name="connsiteY18" fmla="*/ 2182483 h 2510287"/>
              <a:gd name="connsiteX19" fmla="*/ 3201615 w 3857222"/>
              <a:gd name="connsiteY19" fmla="*/ 2268747 h 2510287"/>
              <a:gd name="connsiteX20" fmla="*/ 3365517 w 3857222"/>
              <a:gd name="connsiteY20" fmla="*/ 2286000 h 2510287"/>
              <a:gd name="connsiteX21" fmla="*/ 3529419 w 3857222"/>
              <a:gd name="connsiteY21" fmla="*/ 2156604 h 2510287"/>
              <a:gd name="connsiteX22" fmla="*/ 3684694 w 3857222"/>
              <a:gd name="connsiteY22" fmla="*/ 2061713 h 2510287"/>
              <a:gd name="connsiteX23" fmla="*/ 3857222 w 3857222"/>
              <a:gd name="connsiteY23" fmla="*/ 2337759 h 2510287"/>
              <a:gd name="connsiteX0" fmla="*/ 0 w 3813881"/>
              <a:gd name="connsiteY0" fmla="*/ 2387511 h 2510287"/>
              <a:gd name="connsiteX1" fmla="*/ 234128 w 3813881"/>
              <a:gd name="connsiteY1" fmla="*/ 2380891 h 2510287"/>
              <a:gd name="connsiteX2" fmla="*/ 389403 w 3813881"/>
              <a:gd name="connsiteY2" fmla="*/ 2475781 h 2510287"/>
              <a:gd name="connsiteX3" fmla="*/ 553305 w 3813881"/>
              <a:gd name="connsiteY3" fmla="*/ 2432649 h 2510287"/>
              <a:gd name="connsiteX4" fmla="*/ 725834 w 3813881"/>
              <a:gd name="connsiteY4" fmla="*/ 2467155 h 2510287"/>
              <a:gd name="connsiteX5" fmla="*/ 872483 w 3813881"/>
              <a:gd name="connsiteY5" fmla="*/ 2294626 h 2510287"/>
              <a:gd name="connsiteX6" fmla="*/ 1053637 w 3813881"/>
              <a:gd name="connsiteY6" fmla="*/ 2225615 h 2510287"/>
              <a:gd name="connsiteX7" fmla="*/ 1208913 w 3813881"/>
              <a:gd name="connsiteY7" fmla="*/ 1984076 h 2510287"/>
              <a:gd name="connsiteX8" fmla="*/ 1381441 w 3813881"/>
              <a:gd name="connsiteY8" fmla="*/ 1768415 h 2510287"/>
              <a:gd name="connsiteX9" fmla="*/ 1545343 w 3813881"/>
              <a:gd name="connsiteY9" fmla="*/ 1466491 h 2510287"/>
              <a:gd name="connsiteX10" fmla="*/ 1709245 w 3813881"/>
              <a:gd name="connsiteY10" fmla="*/ 845389 h 2510287"/>
              <a:gd name="connsiteX11" fmla="*/ 1881773 w 3813881"/>
              <a:gd name="connsiteY11" fmla="*/ 0 h 2510287"/>
              <a:gd name="connsiteX12" fmla="*/ 2045675 w 3813881"/>
              <a:gd name="connsiteY12" fmla="*/ 707366 h 2510287"/>
              <a:gd name="connsiteX13" fmla="*/ 2209577 w 3813881"/>
              <a:gd name="connsiteY13" fmla="*/ 2009955 h 2510287"/>
              <a:gd name="connsiteX14" fmla="*/ 2390732 w 3813881"/>
              <a:gd name="connsiteY14" fmla="*/ 2510287 h 2510287"/>
              <a:gd name="connsiteX15" fmla="*/ 2511502 w 3813881"/>
              <a:gd name="connsiteY15" fmla="*/ 2337759 h 2510287"/>
              <a:gd name="connsiteX16" fmla="*/ 2701283 w 3813881"/>
              <a:gd name="connsiteY16" fmla="*/ 2173857 h 2510287"/>
              <a:gd name="connsiteX17" fmla="*/ 2856558 w 3813881"/>
              <a:gd name="connsiteY17" fmla="*/ 2182483 h 2510287"/>
              <a:gd name="connsiteX18" fmla="*/ 3029086 w 3813881"/>
              <a:gd name="connsiteY18" fmla="*/ 2182483 h 2510287"/>
              <a:gd name="connsiteX19" fmla="*/ 3201615 w 3813881"/>
              <a:gd name="connsiteY19" fmla="*/ 2268747 h 2510287"/>
              <a:gd name="connsiteX20" fmla="*/ 3365517 w 3813881"/>
              <a:gd name="connsiteY20" fmla="*/ 2286000 h 2510287"/>
              <a:gd name="connsiteX21" fmla="*/ 3529419 w 3813881"/>
              <a:gd name="connsiteY21" fmla="*/ 2156604 h 2510287"/>
              <a:gd name="connsiteX22" fmla="*/ 3684694 w 3813881"/>
              <a:gd name="connsiteY22" fmla="*/ 2061713 h 2510287"/>
              <a:gd name="connsiteX23" fmla="*/ 3813881 w 3813881"/>
              <a:gd name="connsiteY23" fmla="*/ 2327126 h 251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13881" h="2510287">
                <a:moveTo>
                  <a:pt x="0" y="2387511"/>
                </a:moveTo>
                <a:lnTo>
                  <a:pt x="234128" y="2380891"/>
                </a:lnTo>
                <a:lnTo>
                  <a:pt x="389403" y="2475781"/>
                </a:lnTo>
                <a:lnTo>
                  <a:pt x="553305" y="2432649"/>
                </a:lnTo>
                <a:lnTo>
                  <a:pt x="725834" y="2467155"/>
                </a:lnTo>
                <a:lnTo>
                  <a:pt x="872483" y="2294626"/>
                </a:lnTo>
                <a:lnTo>
                  <a:pt x="1053637" y="2225615"/>
                </a:lnTo>
                <a:lnTo>
                  <a:pt x="1208913" y="1984076"/>
                </a:lnTo>
                <a:lnTo>
                  <a:pt x="1381441" y="1768415"/>
                </a:lnTo>
                <a:lnTo>
                  <a:pt x="1545343" y="1466491"/>
                </a:lnTo>
                <a:lnTo>
                  <a:pt x="1709245" y="845389"/>
                </a:lnTo>
                <a:lnTo>
                  <a:pt x="1881773" y="0"/>
                </a:lnTo>
                <a:lnTo>
                  <a:pt x="2045675" y="707366"/>
                </a:lnTo>
                <a:lnTo>
                  <a:pt x="2209577" y="2009955"/>
                </a:lnTo>
                <a:lnTo>
                  <a:pt x="2390732" y="2510287"/>
                </a:lnTo>
                <a:lnTo>
                  <a:pt x="2511502" y="2337759"/>
                </a:lnTo>
                <a:lnTo>
                  <a:pt x="2701283" y="2173857"/>
                </a:lnTo>
                <a:lnTo>
                  <a:pt x="2856558" y="2182483"/>
                </a:lnTo>
                <a:lnTo>
                  <a:pt x="3029086" y="2182483"/>
                </a:lnTo>
                <a:lnTo>
                  <a:pt x="3201615" y="2268747"/>
                </a:lnTo>
                <a:lnTo>
                  <a:pt x="3365517" y="2286000"/>
                </a:lnTo>
                <a:lnTo>
                  <a:pt x="3529419" y="2156604"/>
                </a:lnTo>
                <a:lnTo>
                  <a:pt x="3684694" y="2061713"/>
                </a:lnTo>
                <a:lnTo>
                  <a:pt x="3813881" y="2327126"/>
                </a:ln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6542" y="5457543"/>
            <a:ext cx="8399367" cy="280988"/>
            <a:chOff x="380942" y="5417002"/>
            <a:chExt cx="8399367" cy="280988"/>
          </a:xfrm>
        </p:grpSpPr>
        <p:cxnSp>
          <p:nvCxnSpPr>
            <p:cNvPr id="87" name="Straight Connector 104"/>
            <p:cNvCxnSpPr>
              <a:cxnSpLocks noChangeShapeType="1"/>
            </p:cNvCxnSpPr>
            <p:nvPr/>
          </p:nvCxnSpPr>
          <p:spPr bwMode="auto">
            <a:xfrm>
              <a:off x="380942" y="5557496"/>
              <a:ext cx="8399367" cy="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>
              <a:off x="933905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43"/>
            <p:cNvSpPr>
              <a:spLocks noChangeArrowheads="1"/>
            </p:cNvSpPr>
            <p:nvPr/>
          </p:nvSpPr>
          <p:spPr bwMode="auto">
            <a:xfrm>
              <a:off x="7635937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43"/>
            <p:cNvSpPr>
              <a:spLocks noChangeArrowheads="1"/>
            </p:cNvSpPr>
            <p:nvPr/>
          </p:nvSpPr>
          <p:spPr bwMode="auto">
            <a:xfrm>
              <a:off x="515028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3"/>
            <p:cNvSpPr>
              <a:spLocks noChangeArrowheads="1"/>
            </p:cNvSpPr>
            <p:nvPr/>
          </p:nvSpPr>
          <p:spPr bwMode="auto">
            <a:xfrm>
              <a:off x="1771659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>
              <a:off x="2609413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3"/>
            <p:cNvSpPr>
              <a:spLocks noChangeArrowheads="1"/>
            </p:cNvSpPr>
            <p:nvPr/>
          </p:nvSpPr>
          <p:spPr bwMode="auto">
            <a:xfrm>
              <a:off x="3447167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43"/>
            <p:cNvSpPr>
              <a:spLocks noChangeArrowheads="1"/>
            </p:cNvSpPr>
            <p:nvPr/>
          </p:nvSpPr>
          <p:spPr bwMode="auto">
            <a:xfrm>
              <a:off x="4284921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43"/>
            <p:cNvSpPr>
              <a:spLocks noChangeArrowheads="1"/>
            </p:cNvSpPr>
            <p:nvPr/>
          </p:nvSpPr>
          <p:spPr bwMode="auto">
            <a:xfrm>
              <a:off x="5122675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43"/>
            <p:cNvSpPr>
              <a:spLocks noChangeArrowheads="1"/>
            </p:cNvSpPr>
            <p:nvPr/>
          </p:nvSpPr>
          <p:spPr bwMode="auto">
            <a:xfrm>
              <a:off x="5960429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43"/>
            <p:cNvSpPr>
              <a:spLocks noChangeArrowheads="1"/>
            </p:cNvSpPr>
            <p:nvPr/>
          </p:nvSpPr>
          <p:spPr bwMode="auto">
            <a:xfrm>
              <a:off x="6798183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43"/>
            <p:cNvSpPr>
              <a:spLocks noChangeArrowheads="1"/>
            </p:cNvSpPr>
            <p:nvPr/>
          </p:nvSpPr>
          <p:spPr bwMode="auto">
            <a:xfrm>
              <a:off x="2190536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43"/>
            <p:cNvSpPr>
              <a:spLocks noChangeArrowheads="1"/>
            </p:cNvSpPr>
            <p:nvPr/>
          </p:nvSpPr>
          <p:spPr bwMode="auto">
            <a:xfrm>
              <a:off x="8473694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1352782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43"/>
            <p:cNvSpPr>
              <a:spLocks noChangeArrowheads="1"/>
            </p:cNvSpPr>
            <p:nvPr/>
          </p:nvSpPr>
          <p:spPr bwMode="auto">
            <a:xfrm>
              <a:off x="3028290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3"/>
            <p:cNvSpPr>
              <a:spLocks noChangeArrowheads="1"/>
            </p:cNvSpPr>
            <p:nvPr/>
          </p:nvSpPr>
          <p:spPr bwMode="auto">
            <a:xfrm>
              <a:off x="3866044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3"/>
            <p:cNvSpPr>
              <a:spLocks noChangeArrowheads="1"/>
            </p:cNvSpPr>
            <p:nvPr/>
          </p:nvSpPr>
          <p:spPr bwMode="auto">
            <a:xfrm>
              <a:off x="4703798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43"/>
            <p:cNvSpPr>
              <a:spLocks noChangeArrowheads="1"/>
            </p:cNvSpPr>
            <p:nvPr/>
          </p:nvSpPr>
          <p:spPr bwMode="auto">
            <a:xfrm>
              <a:off x="5541552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43"/>
            <p:cNvSpPr>
              <a:spLocks noChangeArrowheads="1"/>
            </p:cNvSpPr>
            <p:nvPr/>
          </p:nvSpPr>
          <p:spPr bwMode="auto">
            <a:xfrm>
              <a:off x="6379306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43"/>
            <p:cNvSpPr>
              <a:spLocks noChangeArrowheads="1"/>
            </p:cNvSpPr>
            <p:nvPr/>
          </p:nvSpPr>
          <p:spPr bwMode="auto">
            <a:xfrm>
              <a:off x="7217060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AutoShape 43"/>
            <p:cNvSpPr>
              <a:spLocks noChangeArrowheads="1"/>
            </p:cNvSpPr>
            <p:nvPr/>
          </p:nvSpPr>
          <p:spPr bwMode="auto">
            <a:xfrm>
              <a:off x="8054814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4009240" y="4099937"/>
            <a:ext cx="106635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4009240" y="4099937"/>
            <a:ext cx="1066838" cy="1175362"/>
            <a:chOff x="3993640" y="3318962"/>
            <a:chExt cx="1066838" cy="1915796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993640" y="3318962"/>
              <a:ext cx="0" cy="186972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5060478" y="3365032"/>
              <a:ext cx="0" cy="186972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4" name="AutoShape 43"/>
          <p:cNvSpPr>
            <a:spLocks noChangeArrowheads="1"/>
          </p:cNvSpPr>
          <p:nvPr/>
        </p:nvSpPr>
        <p:spPr bwMode="auto">
          <a:xfrm>
            <a:off x="4304059" y="5726906"/>
            <a:ext cx="228600" cy="280988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AutoShape 43"/>
          <p:cNvSpPr>
            <a:spLocks noChangeArrowheads="1"/>
          </p:cNvSpPr>
          <p:nvPr/>
        </p:nvSpPr>
        <p:spPr bwMode="auto">
          <a:xfrm>
            <a:off x="2206136" y="5738812"/>
            <a:ext cx="228600" cy="280988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AutoShape 43"/>
          <p:cNvSpPr>
            <a:spLocks noChangeArrowheads="1"/>
          </p:cNvSpPr>
          <p:nvPr/>
        </p:nvSpPr>
        <p:spPr bwMode="auto">
          <a:xfrm>
            <a:off x="5976029" y="5738812"/>
            <a:ext cx="228600" cy="280988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Text Box 4"/>
          <p:cNvSpPr txBox="1">
            <a:spLocks noChangeArrowheads="1"/>
          </p:cNvSpPr>
          <p:nvPr/>
        </p:nvSpPr>
        <p:spPr bwMode="auto">
          <a:xfrm>
            <a:off x="-42879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TRM Profiles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" y="1127760"/>
            <a:ext cx="91439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Using SET 3 CSGs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04" grpId="0" animBg="1"/>
      <p:bldP spid="107" grpId="0" animBg="1"/>
      <p:bldP spid="107" grpId="1" animBg="1"/>
      <p:bldP spid="110" grpId="0" animBg="1"/>
      <p:bldP spid="1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4"/>
          <p:cNvSpPr txBox="1">
            <a:spLocks noChangeArrowheads="1"/>
          </p:cNvSpPr>
          <p:nvPr/>
        </p:nvSpPr>
        <p:spPr bwMode="auto">
          <a:xfrm>
            <a:off x="0" y="0"/>
            <a:ext cx="9143999" cy="14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TRM Profiles</a:t>
            </a:r>
          </a:p>
          <a:p>
            <a:pPr algn="ctr">
              <a:defRPr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Before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vs. After Scatterer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0280"/>
            <a:ext cx="8991600" cy="3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3657600" y="3669836"/>
            <a:ext cx="1981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324350" y="3669836"/>
            <a:ext cx="8572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09135" y="4876800"/>
            <a:ext cx="1358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SET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19800" y="3654596"/>
            <a:ext cx="1358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SET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2240280"/>
            <a:ext cx="8988552" cy="385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3999" cy="14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TRM Profiles</a:t>
            </a:r>
          </a:p>
          <a:p>
            <a:pPr algn="ctr">
              <a:defRPr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Bandpass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test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990600" y="3581400"/>
            <a:ext cx="7391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171950" y="3581400"/>
            <a:ext cx="8572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09135" y="4876800"/>
            <a:ext cx="1358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SET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71135" y="2819400"/>
            <a:ext cx="1358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SET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Method.            Time Reversal Mirrors (TRM)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Test.         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Qademah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Site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Field Experiment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5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7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Data Set # 1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1600200"/>
            <a:ext cx="8534400" cy="480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41810" b="6333"/>
          <a:stretch/>
        </p:blipFill>
        <p:spPr>
          <a:xfrm>
            <a:off x="342900" y="1600201"/>
            <a:ext cx="8534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Data Set # 2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1600200"/>
            <a:ext cx="8534400" cy="480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-285" r="281" b="14797"/>
          <a:stretch/>
        </p:blipFill>
        <p:spPr>
          <a:xfrm>
            <a:off x="342900" y="16002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600200"/>
            <a:ext cx="8534400" cy="480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0886" y="0"/>
            <a:ext cx="9154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Data Set #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32685" b="2545"/>
          <a:stretch/>
        </p:blipFill>
        <p:spPr>
          <a:xfrm>
            <a:off x="342900" y="16002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TRM Profiles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622" r="833" b="3781"/>
          <a:stretch/>
        </p:blipFill>
        <p:spPr bwMode="auto">
          <a:xfrm>
            <a:off x="152400" y="1480457"/>
            <a:ext cx="891540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605" r="1029" b="10937"/>
          <a:stretch/>
        </p:blipFill>
        <p:spPr bwMode="auto">
          <a:xfrm>
            <a:off x="152400" y="4343400"/>
            <a:ext cx="891540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57600" y="4495800"/>
                <a:ext cx="457201" cy="378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457201" cy="378180"/>
              </a:xfrm>
              <a:prstGeom prst="rect">
                <a:avLst/>
              </a:prstGeom>
              <a:blipFill rotWithShape="1">
                <a:blip r:embed="rId4"/>
                <a:stretch>
                  <a:fillRect l="-48052" t="-100000" r="-81818" b="-16093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4801" y="5105400"/>
                <a:ext cx="495299" cy="378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5105400"/>
                <a:ext cx="495299" cy="378180"/>
              </a:xfrm>
              <a:prstGeom prst="rect">
                <a:avLst/>
              </a:prstGeom>
              <a:blipFill rotWithShape="1">
                <a:blip r:embed="rId5"/>
                <a:stretch>
                  <a:fillRect l="-44578" t="-100000" r="-75904" b="-1609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00200" y="1981200"/>
                <a:ext cx="457201" cy="378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457201" cy="378180"/>
              </a:xfrm>
              <a:prstGeom prst="rect">
                <a:avLst/>
              </a:prstGeom>
              <a:blipFill rotWithShape="1">
                <a:blip r:embed="rId6"/>
                <a:stretch>
                  <a:fillRect l="-49351" t="-100000" r="-81818" b="-1625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22022" y="2590800"/>
                <a:ext cx="495299" cy="378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22" y="2590800"/>
                <a:ext cx="495299" cy="378180"/>
              </a:xfrm>
              <a:prstGeom prst="rect">
                <a:avLst/>
              </a:prstGeom>
              <a:blipFill rotWithShape="1">
                <a:blip r:embed="rId7"/>
                <a:stretch>
                  <a:fillRect l="-42169" t="-100000" r="-79518" b="-16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49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Time Reversal Mirrors (TRM)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Qademah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Site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02919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TRM profiles have the shape of a sink curve if no scatterer in the near-field of the shot point</a:t>
            </a:r>
          </a:p>
          <a:p>
            <a:pPr algn="just"/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TRM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profiles have the shape of a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spike if scatterer exists in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near-field of the shot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</a:p>
          <a:p>
            <a:pPr algn="just"/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data shows that super resolution can be achieved if scatter points exists in the source near field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54302" y="1371600"/>
            <a:ext cx="1878013" cy="2616200"/>
            <a:chOff x="7254302" y="1676400"/>
            <a:chExt cx="1878013" cy="2616200"/>
          </a:xfrm>
        </p:grpSpPr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7254302" y="3961724"/>
              <a:ext cx="1878013" cy="276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0.2                                  0.7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8079802" y="4016375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457502" y="1984375"/>
              <a:ext cx="1503363" cy="2065338"/>
            </a:xfrm>
            <a:custGeom>
              <a:avLst/>
              <a:gdLst>
                <a:gd name="connsiteX0" fmla="*/ 0 w 1501422"/>
                <a:gd name="connsiteY0" fmla="*/ 1715910 h 2065866"/>
                <a:gd name="connsiteX1" fmla="*/ 101600 w 1501422"/>
                <a:gd name="connsiteY1" fmla="*/ 1975555 h 2065866"/>
                <a:gd name="connsiteX2" fmla="*/ 169334 w 1501422"/>
                <a:gd name="connsiteY2" fmla="*/ 1952977 h 2065866"/>
                <a:gd name="connsiteX3" fmla="*/ 316089 w 1501422"/>
                <a:gd name="connsiteY3" fmla="*/ 1298221 h 2065866"/>
                <a:gd name="connsiteX4" fmla="*/ 451556 w 1501422"/>
                <a:gd name="connsiteY4" fmla="*/ 451555 h 2065866"/>
                <a:gd name="connsiteX5" fmla="*/ 609600 w 1501422"/>
                <a:gd name="connsiteY5" fmla="*/ 67733 h 2065866"/>
                <a:gd name="connsiteX6" fmla="*/ 835378 w 1501422"/>
                <a:gd name="connsiteY6" fmla="*/ 45155 h 2065866"/>
                <a:gd name="connsiteX7" fmla="*/ 970845 w 1501422"/>
                <a:gd name="connsiteY7" fmla="*/ 135466 h 2065866"/>
                <a:gd name="connsiteX8" fmla="*/ 1083734 w 1501422"/>
                <a:gd name="connsiteY8" fmla="*/ 699910 h 2065866"/>
                <a:gd name="connsiteX9" fmla="*/ 1253067 w 1501422"/>
                <a:gd name="connsiteY9" fmla="*/ 1817510 h 2065866"/>
                <a:gd name="connsiteX10" fmla="*/ 1399822 w 1501422"/>
                <a:gd name="connsiteY10" fmla="*/ 1964266 h 2065866"/>
                <a:gd name="connsiteX11" fmla="*/ 1501422 w 1501422"/>
                <a:gd name="connsiteY11" fmla="*/ 1715910 h 20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1422" h="2065866">
                  <a:moveTo>
                    <a:pt x="0" y="1715910"/>
                  </a:moveTo>
                  <a:cubicBezTo>
                    <a:pt x="36689" y="1825977"/>
                    <a:pt x="73378" y="1936044"/>
                    <a:pt x="101600" y="1975555"/>
                  </a:cubicBezTo>
                  <a:cubicBezTo>
                    <a:pt x="129822" y="2015066"/>
                    <a:pt x="133586" y="2065866"/>
                    <a:pt x="169334" y="1952977"/>
                  </a:cubicBezTo>
                  <a:cubicBezTo>
                    <a:pt x="205082" y="1840088"/>
                    <a:pt x="269052" y="1548458"/>
                    <a:pt x="316089" y="1298221"/>
                  </a:cubicBezTo>
                  <a:cubicBezTo>
                    <a:pt x="363126" y="1047984"/>
                    <a:pt x="402638" y="656636"/>
                    <a:pt x="451556" y="451555"/>
                  </a:cubicBezTo>
                  <a:cubicBezTo>
                    <a:pt x="500474" y="246474"/>
                    <a:pt x="545630" y="135466"/>
                    <a:pt x="609600" y="67733"/>
                  </a:cubicBezTo>
                  <a:cubicBezTo>
                    <a:pt x="673570" y="0"/>
                    <a:pt x="775170" y="33866"/>
                    <a:pt x="835378" y="45155"/>
                  </a:cubicBezTo>
                  <a:cubicBezTo>
                    <a:pt x="895586" y="56444"/>
                    <a:pt x="929452" y="26340"/>
                    <a:pt x="970845" y="135466"/>
                  </a:cubicBezTo>
                  <a:cubicBezTo>
                    <a:pt x="1012238" y="244592"/>
                    <a:pt x="1036697" y="419569"/>
                    <a:pt x="1083734" y="699910"/>
                  </a:cubicBezTo>
                  <a:cubicBezTo>
                    <a:pt x="1130771" y="980251"/>
                    <a:pt x="1200386" y="1606784"/>
                    <a:pt x="1253067" y="1817510"/>
                  </a:cubicBezTo>
                  <a:cubicBezTo>
                    <a:pt x="1305748" y="2028236"/>
                    <a:pt x="1358430" y="1981199"/>
                    <a:pt x="1399822" y="1964266"/>
                  </a:cubicBezTo>
                  <a:cubicBezTo>
                    <a:pt x="1441215" y="1947333"/>
                    <a:pt x="1471318" y="1831621"/>
                    <a:pt x="1501422" y="171591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435277" y="1981200"/>
              <a:ext cx="1525588" cy="1981200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4"/>
            <p:cNvSpPr txBox="1">
              <a:spLocks noChangeArrowheads="1"/>
            </p:cNvSpPr>
            <p:nvPr/>
          </p:nvSpPr>
          <p:spPr bwMode="auto">
            <a:xfrm>
              <a:off x="7607847" y="1676400"/>
              <a:ext cx="808483" cy="30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|s-s</a:t>
              </a:r>
              <a:r>
                <a:rPr lang="en-US" sz="600">
                  <a:solidFill>
                    <a:srgbClr val="FFFFFF"/>
                  </a:solidFill>
                </a:rPr>
                <a:t>0</a:t>
              </a:r>
              <a:r>
                <a:rPr lang="en-US" sz="1400">
                  <a:solidFill>
                    <a:srgbClr val="FFFFFF"/>
                  </a:solidFill>
                </a:rPr>
                <a:t>| ~ </a:t>
              </a:r>
              <a:r>
                <a:rPr lang="en-US" sz="140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49302" y="1371600"/>
            <a:ext cx="1800225" cy="2638425"/>
            <a:chOff x="5349302" y="1676400"/>
            <a:chExt cx="1800225" cy="2638425"/>
          </a:xfrm>
        </p:grpSpPr>
        <p:sp>
          <p:nvSpPr>
            <p:cNvPr id="35" name="TextBox 25"/>
            <p:cNvSpPr txBox="1">
              <a:spLocks noChangeArrowheads="1"/>
            </p:cNvSpPr>
            <p:nvPr/>
          </p:nvSpPr>
          <p:spPr bwMode="auto">
            <a:xfrm>
              <a:off x="6111302" y="4038600"/>
              <a:ext cx="320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S’</a:t>
              </a: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558852" y="1954213"/>
              <a:ext cx="1411288" cy="1657350"/>
            </a:xfrm>
            <a:custGeom>
              <a:avLst/>
              <a:gdLst>
                <a:gd name="connsiteX0" fmla="*/ 0 w 1411111"/>
                <a:gd name="connsiteY0" fmla="*/ 1644414 h 1657584"/>
                <a:gd name="connsiteX1" fmla="*/ 361244 w 1411111"/>
                <a:gd name="connsiteY1" fmla="*/ 1633125 h 1657584"/>
                <a:gd name="connsiteX2" fmla="*/ 654755 w 1411111"/>
                <a:gd name="connsiteY2" fmla="*/ 1497659 h 1657584"/>
                <a:gd name="connsiteX3" fmla="*/ 699911 w 1411111"/>
                <a:gd name="connsiteY3" fmla="*/ 809037 h 1657584"/>
                <a:gd name="connsiteX4" fmla="*/ 722489 w 1411111"/>
                <a:gd name="connsiteY4" fmla="*/ 97837 h 1657584"/>
                <a:gd name="connsiteX5" fmla="*/ 790222 w 1411111"/>
                <a:gd name="connsiteY5" fmla="*/ 1396059 h 1657584"/>
                <a:gd name="connsiteX6" fmla="*/ 1016000 w 1411111"/>
                <a:gd name="connsiteY6" fmla="*/ 1610548 h 1657584"/>
                <a:gd name="connsiteX7" fmla="*/ 1411111 w 1411111"/>
                <a:gd name="connsiteY7" fmla="*/ 1644414 h 165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1111" h="1657584">
                  <a:moveTo>
                    <a:pt x="0" y="1644414"/>
                  </a:moveTo>
                  <a:cubicBezTo>
                    <a:pt x="126059" y="1650999"/>
                    <a:pt x="252118" y="1657584"/>
                    <a:pt x="361244" y="1633125"/>
                  </a:cubicBezTo>
                  <a:cubicBezTo>
                    <a:pt x="470370" y="1608666"/>
                    <a:pt x="598311" y="1635007"/>
                    <a:pt x="654755" y="1497659"/>
                  </a:cubicBezTo>
                  <a:cubicBezTo>
                    <a:pt x="711199" y="1360311"/>
                    <a:pt x="688622" y="1042341"/>
                    <a:pt x="699911" y="809037"/>
                  </a:cubicBezTo>
                  <a:cubicBezTo>
                    <a:pt x="711200" y="575733"/>
                    <a:pt x="707437" y="0"/>
                    <a:pt x="722489" y="97837"/>
                  </a:cubicBezTo>
                  <a:cubicBezTo>
                    <a:pt x="737541" y="195674"/>
                    <a:pt x="741304" y="1143941"/>
                    <a:pt x="790222" y="1396059"/>
                  </a:cubicBezTo>
                  <a:cubicBezTo>
                    <a:pt x="839140" y="1648177"/>
                    <a:pt x="912519" y="1569156"/>
                    <a:pt x="1016000" y="1610548"/>
                  </a:cubicBezTo>
                  <a:cubicBezTo>
                    <a:pt x="1119481" y="1651940"/>
                    <a:pt x="1265296" y="1648177"/>
                    <a:pt x="1411111" y="164441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26"/>
            <p:cNvSpPr txBox="1">
              <a:spLocks noChangeArrowheads="1"/>
            </p:cNvSpPr>
            <p:nvPr/>
          </p:nvSpPr>
          <p:spPr bwMode="auto">
            <a:xfrm>
              <a:off x="5349302" y="3885512"/>
              <a:ext cx="1800225" cy="27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dirty="0">
                  <a:solidFill>
                    <a:srgbClr val="FFFFFF"/>
                  </a:solidFill>
                </a:rPr>
                <a:t>0.2                               0.7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474715" y="1981200"/>
              <a:ext cx="1524000" cy="1981200"/>
            </a:xfrm>
            <a:prstGeom prst="rect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33"/>
            <p:cNvSpPr txBox="1">
              <a:spLocks noChangeArrowheads="1"/>
            </p:cNvSpPr>
            <p:nvPr/>
          </p:nvSpPr>
          <p:spPr bwMode="auto">
            <a:xfrm>
              <a:off x="5778911" y="1676400"/>
              <a:ext cx="1030984" cy="30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|s-s</a:t>
              </a:r>
              <a:r>
                <a:rPr lang="en-US" sz="600">
                  <a:solidFill>
                    <a:srgbClr val="FFFFFF"/>
                  </a:solidFill>
                </a:rPr>
                <a:t>0</a:t>
              </a:r>
              <a:r>
                <a:rPr lang="en-US" sz="1400">
                  <a:solidFill>
                    <a:srgbClr val="FFFFFF"/>
                  </a:solidFill>
                </a:rPr>
                <a:t>| ~ </a:t>
              </a:r>
              <a:r>
                <a:rPr lang="en-US" sz="140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r>
                <a:rPr lang="en-US" sz="1400">
                  <a:solidFill>
                    <a:srgbClr val="FFFFFF"/>
                  </a:solidFill>
                </a:rPr>
                <a:t>/40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Points for future research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4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What if scatter points are at the far field of both sources and receivers?</a:t>
            </a: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Can we increase the resolution of migration images?</a:t>
            </a:r>
          </a:p>
          <a:p>
            <a:pPr algn="just"/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Can we use SSP data?</a:t>
            </a: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Time Reversal Mirrors (TRM)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Qademah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Resolution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Beaco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89096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eacon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325"/>
            <a:ext cx="389096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eacon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6213"/>
            <a:ext cx="3890963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54925" y="2274888"/>
            <a:ext cx="152400" cy="1295400"/>
            <a:chOff x="6902138" y="3200400"/>
            <a:chExt cx="152400" cy="1295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967226" y="3200400"/>
              <a:ext cx="0" cy="129540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2" name="TextBox 32"/>
            <p:cNvSpPr txBox="1">
              <a:spLocks noChangeArrowheads="1"/>
            </p:cNvSpPr>
            <p:nvPr/>
          </p:nvSpPr>
          <p:spPr bwMode="auto">
            <a:xfrm>
              <a:off x="6902138" y="3788230"/>
              <a:ext cx="152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sp>
        <p:nvSpPr>
          <p:cNvPr id="5133" name="TextBox 44"/>
          <p:cNvSpPr txBox="1">
            <a:spLocks noChangeArrowheads="1"/>
          </p:cNvSpPr>
          <p:nvPr/>
        </p:nvSpPr>
        <p:spPr bwMode="auto">
          <a:xfrm>
            <a:off x="5401972" y="6097588"/>
            <a:ext cx="210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Resolution ?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681147" y="1143000"/>
            <a:ext cx="3615253" cy="2743200"/>
            <a:chOff x="5681147" y="1143000"/>
            <a:chExt cx="3615253" cy="2743200"/>
          </a:xfrm>
        </p:grpSpPr>
        <p:grpSp>
          <p:nvGrpSpPr>
            <p:cNvPr id="28" name="Group 27"/>
            <p:cNvGrpSpPr/>
            <p:nvPr/>
          </p:nvGrpSpPr>
          <p:grpSpPr>
            <a:xfrm>
              <a:off x="5681147" y="1143000"/>
              <a:ext cx="3615253" cy="2743200"/>
              <a:chOff x="5681147" y="1143000"/>
              <a:chExt cx="3615253" cy="2743200"/>
            </a:xfrm>
          </p:grpSpPr>
          <p:pic>
            <p:nvPicPr>
              <p:cNvPr id="512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1375" y="1143000"/>
                <a:ext cx="3063875" cy="10541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37"/>
              <p:cNvGrpSpPr/>
              <p:nvPr/>
            </p:nvGrpSpPr>
            <p:grpSpPr>
              <a:xfrm>
                <a:off x="6258096" y="2118251"/>
                <a:ext cx="1328652" cy="320149"/>
                <a:chOff x="6291348" y="3124200"/>
                <a:chExt cx="1328652" cy="320149"/>
              </a:xfrm>
              <a:solidFill>
                <a:srgbClr val="FFFF00"/>
              </a:solidFill>
            </p:grpSpPr>
            <p:grpSp>
              <p:nvGrpSpPr>
                <p:cNvPr id="13" name="Group 27"/>
                <p:cNvGrpSpPr/>
                <p:nvPr/>
              </p:nvGrpSpPr>
              <p:grpSpPr>
                <a:xfrm>
                  <a:off x="6316287" y="3124200"/>
                  <a:ext cx="1295400" cy="76200"/>
                  <a:chOff x="6316287" y="3124200"/>
                  <a:chExt cx="1295400" cy="76200"/>
                </a:xfrm>
                <a:grpFill/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 flipV="1">
                    <a:off x="63162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 flipV="1">
                    <a:off x="64686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 flipV="1">
                    <a:off x="66210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 flipV="1">
                    <a:off x="67734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>
                  <a:xfrm flipV="1">
                    <a:off x="69258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" name="Isosceles Triangle 23"/>
                  <p:cNvSpPr/>
                  <p:nvPr/>
                </p:nvSpPr>
                <p:spPr>
                  <a:xfrm flipV="1">
                    <a:off x="70782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flipV="1">
                    <a:off x="72306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 flipV="1">
                    <a:off x="73830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 flipV="1">
                    <a:off x="7535487" y="3124200"/>
                    <a:ext cx="76200" cy="76200"/>
                  </a:xfrm>
                  <a:prstGeom prst="triangle">
                    <a:avLst/>
                  </a:prstGeom>
                  <a:grpFill/>
                  <a:ln w="127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6291348" y="3352800"/>
                  <a:ext cx="1328652" cy="0"/>
                </a:xfrm>
                <a:prstGeom prst="straightConnector1">
                  <a:avLst/>
                </a:prstGeom>
                <a:grpFill/>
                <a:ln w="12700">
                  <a:solidFill>
                    <a:srgbClr val="FFFF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913024" y="3259683"/>
                  <a:ext cx="152400" cy="1846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FFFF00"/>
                  </a:solidFill>
                </a:ln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dirty="0"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</a:p>
              </p:txBody>
            </p:sp>
          </p:grpSp>
          <p:grpSp>
            <p:nvGrpSpPr>
              <p:cNvPr id="16" name="Group 38"/>
              <p:cNvGrpSpPr/>
              <p:nvPr/>
            </p:nvGrpSpPr>
            <p:grpSpPr>
              <a:xfrm>
                <a:off x="6740235" y="3429000"/>
                <a:ext cx="389313" cy="457200"/>
                <a:chOff x="6773487" y="4419600"/>
                <a:chExt cx="389313" cy="457200"/>
              </a:xfrm>
              <a:solidFill>
                <a:srgbClr val="FF0000"/>
              </a:solidFill>
            </p:grpSpPr>
            <p:sp>
              <p:nvSpPr>
                <p:cNvPr id="7" name="Oval 6"/>
                <p:cNvSpPr/>
                <p:nvPr/>
              </p:nvSpPr>
              <p:spPr>
                <a:xfrm>
                  <a:off x="6781800" y="4419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010400" y="4419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6773487" y="4656513"/>
                  <a:ext cx="389313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FF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899565" y="4692134"/>
                  <a:ext cx="228600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l-GR" sz="1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Δ</a:t>
                  </a:r>
                  <a:r>
                    <a:rPr lang="en-US" sz="1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5130" name="Group 36"/>
              <p:cNvGrpSpPr>
                <a:grpSpLocks/>
              </p:cNvGrpSpPr>
              <p:nvPr/>
            </p:nvGrpSpPr>
            <p:grpSpPr bwMode="auto">
              <a:xfrm>
                <a:off x="5681147" y="2209800"/>
                <a:ext cx="3615253" cy="1627187"/>
                <a:chOff x="5714484" y="3172989"/>
                <a:chExt cx="3615168" cy="1627611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5943595" y="3172989"/>
                  <a:ext cx="3386057" cy="26994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5943595" y="3199983"/>
                  <a:ext cx="0" cy="1600617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5714484" y="3809742"/>
                  <a:ext cx="184662" cy="5541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vert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Depth</a:t>
                  </a:r>
                </a:p>
              </p:txBody>
            </p:sp>
          </p:grpSp>
        </p:grpSp>
        <p:grpSp>
          <p:nvGrpSpPr>
            <p:cNvPr id="5138" name="Group 58"/>
            <p:cNvGrpSpPr>
              <a:grpSpLocks/>
            </p:cNvGrpSpPr>
            <p:nvPr/>
          </p:nvGrpSpPr>
          <p:grpSpPr bwMode="auto">
            <a:xfrm>
              <a:off x="6359525" y="1363663"/>
              <a:ext cx="1093788" cy="833437"/>
              <a:chOff x="1339432" y="2895604"/>
              <a:chExt cx="1094293" cy="330452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1339432" y="2895604"/>
                <a:ext cx="794116" cy="3052754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23" idx="3"/>
              </p:cNvCxnSpPr>
              <p:nvPr/>
            </p:nvCxnSpPr>
            <p:spPr>
              <a:xfrm flipV="1">
                <a:off x="1911196" y="2908193"/>
                <a:ext cx="343058" cy="2977222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2320960" y="2971136"/>
                <a:ext cx="112765" cy="3228996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54" name="Group 91"/>
          <p:cNvGrpSpPr>
            <a:grpSpLocks/>
          </p:cNvGrpSpPr>
          <p:nvPr/>
        </p:nvGrpSpPr>
        <p:grpSpPr bwMode="auto">
          <a:xfrm>
            <a:off x="6213475" y="2057400"/>
            <a:ext cx="1022350" cy="1393825"/>
            <a:chOff x="6213765" y="2057400"/>
            <a:chExt cx="1021770" cy="1393918"/>
          </a:xfrm>
        </p:grpSpPr>
        <p:cxnSp>
          <p:nvCxnSpPr>
            <p:cNvPr id="85" name="Straight Arrow Connector 84"/>
            <p:cNvCxnSpPr>
              <a:stCxn id="83" idx="0"/>
              <a:endCxn id="7" idx="1"/>
            </p:cNvCxnSpPr>
            <p:nvPr/>
          </p:nvCxnSpPr>
          <p:spPr>
            <a:xfrm>
              <a:off x="6307375" y="2057400"/>
              <a:ext cx="463287" cy="139391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" idx="0"/>
            </p:cNvCxnSpPr>
            <p:nvPr/>
          </p:nvCxnSpPr>
          <p:spPr>
            <a:xfrm flipV="1">
              <a:off x="6824606" y="2209810"/>
              <a:ext cx="410929" cy="121928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5-Point Star 82"/>
            <p:cNvSpPr/>
            <p:nvPr/>
          </p:nvSpPr>
          <p:spPr>
            <a:xfrm>
              <a:off x="6213765" y="2057400"/>
              <a:ext cx="187219" cy="15717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155" name="Group 99"/>
          <p:cNvGrpSpPr>
            <a:grpSpLocks/>
          </p:cNvGrpSpPr>
          <p:nvPr/>
        </p:nvGrpSpPr>
        <p:grpSpPr bwMode="auto">
          <a:xfrm>
            <a:off x="1447800" y="4178300"/>
            <a:ext cx="228600" cy="546100"/>
            <a:chOff x="1447800" y="4178069"/>
            <a:chExt cx="228600" cy="546331"/>
          </a:xfrm>
        </p:grpSpPr>
        <p:sp>
          <p:nvSpPr>
            <p:cNvPr id="5147" name="TextBox 92"/>
            <p:cNvSpPr txBox="1">
              <a:spLocks noChangeArrowheads="1"/>
            </p:cNvSpPr>
            <p:nvPr/>
          </p:nvSpPr>
          <p:spPr bwMode="auto">
            <a:xfrm>
              <a:off x="1447800" y="4178069"/>
              <a:ext cx="228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1200" b="1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95" name="Straight Arrow Connector 94"/>
            <p:cNvCxnSpPr>
              <a:stCxn id="5147" idx="2"/>
            </p:cNvCxnSpPr>
            <p:nvPr/>
          </p:nvCxnSpPr>
          <p:spPr>
            <a:xfrm>
              <a:off x="1562100" y="4362297"/>
              <a:ext cx="114300" cy="362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562100" y="4362297"/>
              <a:ext cx="0" cy="3541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53" name="Group 5152"/>
          <p:cNvGrpSpPr/>
          <p:nvPr/>
        </p:nvGrpSpPr>
        <p:grpSpPr>
          <a:xfrm>
            <a:off x="5401972" y="4210503"/>
            <a:ext cx="3359150" cy="616515"/>
            <a:chOff x="5401972" y="4210503"/>
            <a:chExt cx="3359150" cy="616515"/>
          </a:xfrm>
        </p:grpSpPr>
        <p:sp>
          <p:nvSpPr>
            <p:cNvPr id="5131" name="TextBox 40"/>
            <p:cNvSpPr txBox="1">
              <a:spLocks noChangeArrowheads="1"/>
            </p:cNvSpPr>
            <p:nvPr/>
          </p:nvSpPr>
          <p:spPr bwMode="auto">
            <a:xfrm>
              <a:off x="5401972" y="4364773"/>
              <a:ext cx="240535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Rayleigh  Resolution: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52" name="TextBox 5151"/>
                <p:cNvSpPr txBox="1"/>
                <p:nvPr/>
              </p:nvSpPr>
              <p:spPr>
                <a:xfrm>
                  <a:off x="7697497" y="4210503"/>
                  <a:ext cx="1063625" cy="616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52" name="TextBox 5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497" y="4210503"/>
                  <a:ext cx="1063625" cy="61651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697497" y="5943318"/>
                <a:ext cx="935449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497" y="5943318"/>
                <a:ext cx="935449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56" name="Group 5155"/>
          <p:cNvGrpSpPr/>
          <p:nvPr/>
        </p:nvGrpSpPr>
        <p:grpSpPr>
          <a:xfrm>
            <a:off x="5401972" y="5054037"/>
            <a:ext cx="3230973" cy="616515"/>
            <a:chOff x="5401972" y="5054037"/>
            <a:chExt cx="3230973" cy="616515"/>
          </a:xfrm>
        </p:grpSpPr>
        <p:sp>
          <p:nvSpPr>
            <p:cNvPr id="5132" name="TextBox 42"/>
            <p:cNvSpPr txBox="1">
              <a:spLocks noChangeArrowheads="1"/>
            </p:cNvSpPr>
            <p:nvPr/>
          </p:nvSpPr>
          <p:spPr bwMode="auto">
            <a:xfrm>
              <a:off x="5401972" y="5208307"/>
              <a:ext cx="2339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Abbe Resolution: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697497" y="5054037"/>
                  <a:ext cx="935448" cy="616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497" y="5054037"/>
                  <a:ext cx="935448" cy="61651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57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Method.            Time Reversal Mirrors (TRM)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Qademah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Achieve super resolution</a:t>
            </a:r>
          </a:p>
          <a:p>
            <a:pPr lvl="2">
              <a:buNone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IBM, 1986, Scanning Tunneling Microscope</a:t>
            </a:r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Source and receiver need to be in the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near-field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  <a:r>
              <a:rPr lang="en-US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scatterer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218957" y="3269238"/>
            <a:ext cx="2057400" cy="634663"/>
          </a:xfrm>
          <a:prstGeom prst="cube">
            <a:avLst>
              <a:gd name="adj" fmla="val 46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1357" y="2930553"/>
            <a:ext cx="1454244" cy="1015663"/>
          </a:xfrm>
          <a:prstGeom prst="rect">
            <a:avLst/>
          </a:prstGeom>
          <a:noFill/>
          <a:scene3d>
            <a:camera prst="orthographicFront">
              <a:rot lat="18684567" lon="2946408" rev="19146376"/>
            </a:camera>
            <a:lightRig rig="threePt" dir="t"/>
          </a:scene3d>
          <a:sp3d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n-lt"/>
                <a:cs typeface="+mn-cs"/>
              </a:rPr>
              <a:t>IBM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01258" y="3540153"/>
            <a:ext cx="13943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159125" y="2209800"/>
            <a:ext cx="346075" cy="1223991"/>
            <a:chOff x="2286000" y="1665516"/>
            <a:chExt cx="838200" cy="2677884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514600" y="1665516"/>
              <a:ext cx="609600" cy="2677884"/>
              <a:chOff x="2514600" y="1676400"/>
              <a:chExt cx="609600" cy="2677884"/>
            </a:xfrm>
          </p:grpSpPr>
          <p:sp>
            <p:nvSpPr>
              <p:cNvPr id="12" name="Isosceles Triangle 11"/>
              <p:cNvSpPr/>
              <p:nvPr/>
            </p:nvSpPr>
            <p:spPr>
              <a:xfrm rot="10800000">
                <a:off x="2514600" y="3681301"/>
                <a:ext cx="609600" cy="672983"/>
              </a:xfrm>
              <a:prstGeom prst="triangle">
                <a:avLst/>
              </a:prstGeom>
              <a:solidFill>
                <a:srgbClr val="FF0000"/>
              </a:solidFill>
              <a:effectLst>
                <a:glow rad="127000">
                  <a:schemeClr val="accent1">
                    <a:alpha val="93000"/>
                  </a:schemeClr>
                </a:glow>
              </a:effectLst>
              <a:scene3d>
                <a:camera prst="orthographicFront"/>
                <a:lightRig rig="sunset" dir="t"/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Flowchart: Magnetic Disk 12"/>
              <p:cNvSpPr/>
              <p:nvPr/>
            </p:nvSpPr>
            <p:spPr>
              <a:xfrm>
                <a:off x="2514600" y="3047883"/>
                <a:ext cx="609600" cy="76193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2514600" y="2590722"/>
                <a:ext cx="609600" cy="76193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2514600" y="1676400"/>
                <a:ext cx="609600" cy="761935"/>
              </a:xfrm>
              <a:prstGeom prst="flowChartMagneticDisk">
                <a:avLst/>
              </a:prstGeom>
              <a:solidFill>
                <a:srgbClr val="FF0000"/>
              </a:solidFill>
              <a:ln w="31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Flowchart: Magnetic Disk 15"/>
              <p:cNvSpPr/>
              <p:nvPr/>
            </p:nvSpPr>
            <p:spPr>
              <a:xfrm>
                <a:off x="2514600" y="2133561"/>
                <a:ext cx="609600" cy="76193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3124200" y="1802029"/>
              <a:ext cx="0" cy="191753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14600" y="1816316"/>
              <a:ext cx="0" cy="191753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286000" y="2122677"/>
              <a:ext cx="228600" cy="154768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TextBox 91"/>
          <p:cNvSpPr txBox="1">
            <a:spLocks noChangeArrowheads="1"/>
          </p:cNvSpPr>
          <p:nvPr/>
        </p:nvSpPr>
        <p:spPr bwMode="auto">
          <a:xfrm>
            <a:off x="304800" y="4599162"/>
            <a:ext cx="8583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Key Idea: slight changes in sample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topography lead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to enormous changes in Amps, as long 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as stylus is within 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/2 of surface</a:t>
            </a: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295157" y="3292503"/>
            <a:ext cx="1835150" cy="247650"/>
            <a:chOff x="1669956" y="4191000"/>
            <a:chExt cx="1835244" cy="247028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2050976" y="4191000"/>
              <a:ext cx="1454224" cy="1108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974772" y="4238505"/>
              <a:ext cx="1454224" cy="1108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98568" y="4284428"/>
              <a:ext cx="1454224" cy="1266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822364" y="4331933"/>
              <a:ext cx="1454224" cy="1266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746160" y="4379439"/>
              <a:ext cx="1454224" cy="1108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69956" y="4426944"/>
              <a:ext cx="1454224" cy="1108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999757" y="2778153"/>
            <a:ext cx="1597025" cy="723900"/>
            <a:chOff x="597499" y="3619821"/>
            <a:chExt cx="1596078" cy="724039"/>
          </a:xfrm>
        </p:grpSpPr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597499" y="3619821"/>
              <a:ext cx="15960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Scanning paths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898477" y="3886572"/>
              <a:ext cx="295100" cy="2286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98477" y="3886572"/>
              <a:ext cx="76155" cy="4572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5545899" y="2252147"/>
            <a:ext cx="1593850" cy="1102166"/>
            <a:chOff x="5715000" y="2542401"/>
            <a:chExt cx="2412791" cy="1930233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542401"/>
              <a:ext cx="2412791" cy="193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5867387" y="2713977"/>
              <a:ext cx="2133415" cy="15235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867387" y="2947512"/>
              <a:ext cx="20572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67387" y="3200110"/>
              <a:ext cx="20572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67387" y="3454297"/>
              <a:ext cx="20572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67387" y="3706896"/>
              <a:ext cx="20572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67387" y="3961083"/>
              <a:ext cx="20572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67387" y="4213680"/>
              <a:ext cx="205722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691949" y="2401998"/>
            <a:ext cx="13276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dirty="0">
                <a:latin typeface="Calibri" pitchFamily="34" charset="0"/>
              </a:rPr>
              <a:t>IBM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54293" y="3730653"/>
            <a:ext cx="3170507" cy="855662"/>
            <a:chOff x="4516536" y="4133977"/>
            <a:chExt cx="3170507" cy="855662"/>
          </a:xfrm>
        </p:grpSpPr>
        <p:pic>
          <p:nvPicPr>
            <p:cNvPr id="42" name="Picture 2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353" b="77353" l="2600" r="97800"/>
                      </a14:imgEffect>
                    </a14:imgLayer>
                  </a14:imgProps>
                </a:ext>
              </a:extLst>
            </a:blip>
            <a:srcRect t="33609" b="23590"/>
            <a:stretch/>
          </p:blipFill>
          <p:spPr bwMode="auto">
            <a:xfrm>
              <a:off x="4565028" y="4138366"/>
              <a:ext cx="3118125" cy="841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3" name="Freeform 42"/>
            <p:cNvSpPr/>
            <p:nvPr/>
          </p:nvSpPr>
          <p:spPr>
            <a:xfrm>
              <a:off x="4516536" y="4133977"/>
              <a:ext cx="3170507" cy="855662"/>
            </a:xfrm>
            <a:custGeom>
              <a:avLst/>
              <a:gdLst>
                <a:gd name="connsiteX0" fmla="*/ 129396 w 4382218"/>
                <a:gd name="connsiteY0" fmla="*/ 1293962 h 1293962"/>
                <a:gd name="connsiteX1" fmla="*/ 612475 w 4382218"/>
                <a:gd name="connsiteY1" fmla="*/ 51759 h 1293962"/>
                <a:gd name="connsiteX2" fmla="*/ 3778369 w 4382218"/>
                <a:gd name="connsiteY2" fmla="*/ 51759 h 1293962"/>
                <a:gd name="connsiteX3" fmla="*/ 4278701 w 4382218"/>
                <a:gd name="connsiteY3" fmla="*/ 1285336 h 1293962"/>
                <a:gd name="connsiteX4" fmla="*/ 4382218 w 4382218"/>
                <a:gd name="connsiteY4" fmla="*/ 1285336 h 1293962"/>
                <a:gd name="connsiteX5" fmla="*/ 4373592 w 4382218"/>
                <a:gd name="connsiteY5" fmla="*/ 8626 h 1293962"/>
                <a:gd name="connsiteX6" fmla="*/ 0 w 4382218"/>
                <a:gd name="connsiteY6" fmla="*/ 0 h 1293962"/>
                <a:gd name="connsiteX7" fmla="*/ 17252 w 4382218"/>
                <a:gd name="connsiteY7" fmla="*/ 1276710 h 1293962"/>
                <a:gd name="connsiteX8" fmla="*/ 129396 w 4382218"/>
                <a:gd name="connsiteY8" fmla="*/ 1293962 h 1293962"/>
                <a:gd name="connsiteX0" fmla="*/ 172582 w 4425404"/>
                <a:gd name="connsiteY0" fmla="*/ 1293962 h 1293962"/>
                <a:gd name="connsiteX1" fmla="*/ 655661 w 4425404"/>
                <a:gd name="connsiteY1" fmla="*/ 51759 h 1293962"/>
                <a:gd name="connsiteX2" fmla="*/ 3821555 w 4425404"/>
                <a:gd name="connsiteY2" fmla="*/ 51759 h 1293962"/>
                <a:gd name="connsiteX3" fmla="*/ 4321887 w 4425404"/>
                <a:gd name="connsiteY3" fmla="*/ 1285336 h 1293962"/>
                <a:gd name="connsiteX4" fmla="*/ 4425404 w 4425404"/>
                <a:gd name="connsiteY4" fmla="*/ 1285336 h 1293962"/>
                <a:gd name="connsiteX5" fmla="*/ 4416778 w 4425404"/>
                <a:gd name="connsiteY5" fmla="*/ 8626 h 1293962"/>
                <a:gd name="connsiteX6" fmla="*/ 43186 w 4425404"/>
                <a:gd name="connsiteY6" fmla="*/ 0 h 1293962"/>
                <a:gd name="connsiteX7" fmla="*/ 0 w 4425404"/>
                <a:gd name="connsiteY7" fmla="*/ 1263666 h 1293962"/>
                <a:gd name="connsiteX8" fmla="*/ 172582 w 4425404"/>
                <a:gd name="connsiteY8" fmla="*/ 1293962 h 1293962"/>
                <a:gd name="connsiteX0" fmla="*/ 189834 w 4442656"/>
                <a:gd name="connsiteY0" fmla="*/ 1293962 h 1293962"/>
                <a:gd name="connsiteX1" fmla="*/ 672913 w 4442656"/>
                <a:gd name="connsiteY1" fmla="*/ 51759 h 1293962"/>
                <a:gd name="connsiteX2" fmla="*/ 3838807 w 4442656"/>
                <a:gd name="connsiteY2" fmla="*/ 51759 h 1293962"/>
                <a:gd name="connsiteX3" fmla="*/ 4339139 w 4442656"/>
                <a:gd name="connsiteY3" fmla="*/ 1285336 h 1293962"/>
                <a:gd name="connsiteX4" fmla="*/ 4442656 w 4442656"/>
                <a:gd name="connsiteY4" fmla="*/ 1285336 h 1293962"/>
                <a:gd name="connsiteX5" fmla="*/ 4434030 w 4442656"/>
                <a:gd name="connsiteY5" fmla="*/ 8626 h 1293962"/>
                <a:gd name="connsiteX6" fmla="*/ 0 w 4442656"/>
                <a:gd name="connsiteY6" fmla="*/ 0 h 1293962"/>
                <a:gd name="connsiteX7" fmla="*/ 17252 w 4442656"/>
                <a:gd name="connsiteY7" fmla="*/ 1263666 h 1293962"/>
                <a:gd name="connsiteX8" fmla="*/ 189834 w 4442656"/>
                <a:gd name="connsiteY8" fmla="*/ 1293962 h 129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56" h="1293962">
                  <a:moveTo>
                    <a:pt x="189834" y="1293962"/>
                  </a:moveTo>
                  <a:lnTo>
                    <a:pt x="672913" y="51759"/>
                  </a:lnTo>
                  <a:lnTo>
                    <a:pt x="3838807" y="51759"/>
                  </a:lnTo>
                  <a:lnTo>
                    <a:pt x="4339139" y="1285336"/>
                  </a:lnTo>
                  <a:lnTo>
                    <a:pt x="4442656" y="1285336"/>
                  </a:lnTo>
                  <a:cubicBezTo>
                    <a:pt x="4439781" y="859766"/>
                    <a:pt x="4436905" y="434196"/>
                    <a:pt x="4434030" y="8626"/>
                  </a:cubicBezTo>
                  <a:lnTo>
                    <a:pt x="0" y="0"/>
                  </a:lnTo>
                  <a:lnTo>
                    <a:pt x="17252" y="1263666"/>
                  </a:lnTo>
                  <a:lnTo>
                    <a:pt x="189834" y="12939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0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2642E-9 C -0.02865 -0.00047 -0.05729 4.62642E-9 -0.08594 -0.00162 C -0.08733 -0.00162 -0.08368 -0.00394 -0.08246 -0.00486 C -0.08021 -0.00625 -0.07778 -0.00764 -0.07535 -0.00787 C -0.05816 -0.00879 -0.0408 -0.00902 -0.02361 -0.00949 C -0.0059 -0.00879 0.0382 -0.00602 0.05764 -0.00949 C 0.06094 -0.01018 0.04931 -0.01735 0.04931 -0.01735 C 0.00695 -0.01689 -0.03542 -0.01573 -0.07778 -0.01573 " pathEditMode="relative" ptsTypes="fffffff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Motivation.       Get super resolution by TRM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Method.            Time Reversal Mirrors (TRM)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Test.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Qademah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Reversal Mirrors (TRM)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79753" y="41910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8352" y="2217610"/>
            <a:ext cx="3352801" cy="1744790"/>
            <a:chOff x="914399" y="2551991"/>
            <a:chExt cx="3352801" cy="1744790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914399" y="2551991"/>
              <a:ext cx="1676400" cy="174479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592308" y="2551991"/>
              <a:ext cx="1674892" cy="174479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893953" y="1446471"/>
            <a:ext cx="5112001" cy="2744529"/>
            <a:chOff x="0" y="1780852"/>
            <a:chExt cx="5112001" cy="2744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4611608" y="2182659"/>
                  <a:ext cx="5003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608" y="2182659"/>
                  <a:ext cx="50039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0" y="2122714"/>
              <a:ext cx="4724400" cy="584775"/>
              <a:chOff x="304800" y="2122714"/>
              <a:chExt cx="4724400" cy="58477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38200" y="2438400"/>
                <a:ext cx="4191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147"/>
              <p:cNvSpPr txBox="1">
                <a:spLocks noChangeArrowheads="1"/>
              </p:cNvSpPr>
              <p:nvPr/>
            </p:nvSpPr>
            <p:spPr bwMode="auto">
              <a:xfrm>
                <a:off x="304800" y="2122714"/>
                <a:ext cx="72648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i="1">
                    <a:solidFill>
                      <a:schemeClr val="hlink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Image</a:t>
                </a:r>
              </a:p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Plane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573008" y="4525381"/>
              <a:ext cx="4038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/>
            <p:cNvSpPr/>
            <p:nvPr/>
          </p:nvSpPr>
          <p:spPr bwMode="auto">
            <a:xfrm flipV="1">
              <a:off x="1581149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flipV="1">
              <a:off x="1133474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rapezoid 19"/>
            <p:cNvSpPr/>
            <p:nvPr/>
          </p:nvSpPr>
          <p:spPr bwMode="auto">
            <a:xfrm flipV="1">
              <a:off x="2028824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rapezoid 20"/>
            <p:cNvSpPr/>
            <p:nvPr/>
          </p:nvSpPr>
          <p:spPr bwMode="auto">
            <a:xfrm flipV="1">
              <a:off x="2476499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rapezoid 21"/>
            <p:cNvSpPr/>
            <p:nvPr/>
          </p:nvSpPr>
          <p:spPr bwMode="auto">
            <a:xfrm flipV="1">
              <a:off x="2924174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rapezoid 22"/>
            <p:cNvSpPr/>
            <p:nvPr/>
          </p:nvSpPr>
          <p:spPr bwMode="auto">
            <a:xfrm flipV="1">
              <a:off x="3819524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rapezoid 23"/>
            <p:cNvSpPr/>
            <p:nvPr/>
          </p:nvSpPr>
          <p:spPr bwMode="auto">
            <a:xfrm flipV="1">
              <a:off x="3371849" y="4372981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rapezoid 24"/>
            <p:cNvSpPr/>
            <p:nvPr/>
          </p:nvSpPr>
          <p:spPr bwMode="auto">
            <a:xfrm flipV="1">
              <a:off x="4267200" y="4362095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rapezoid 25"/>
            <p:cNvSpPr/>
            <p:nvPr/>
          </p:nvSpPr>
          <p:spPr bwMode="auto">
            <a:xfrm flipV="1">
              <a:off x="685799" y="4362095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440119" y="2242517"/>
              <a:ext cx="279268" cy="23641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339656" y="1780852"/>
                  <a:ext cx="5500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656" y="1780852"/>
                  <a:ext cx="55008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81261" y="4196509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590984" y="3985709"/>
            <a:ext cx="3835335" cy="236410"/>
            <a:chOff x="685799" y="4340323"/>
            <a:chExt cx="3835335" cy="236410"/>
          </a:xfrm>
        </p:grpSpPr>
        <p:sp>
          <p:nvSpPr>
            <p:cNvPr id="58" name="5-Point Star 57"/>
            <p:cNvSpPr/>
            <p:nvPr/>
          </p:nvSpPr>
          <p:spPr>
            <a:xfrm>
              <a:off x="685799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1130307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1574815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2019323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2463831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2908339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3352847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3797355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4241866" y="4340323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 bwMode="auto">
          <a:xfrm>
            <a:off x="2499863" y="1149387"/>
            <a:ext cx="4136573" cy="1122815"/>
          </a:xfrm>
          <a:custGeom>
            <a:avLst/>
            <a:gdLst>
              <a:gd name="connsiteX0" fmla="*/ 0 w 1478844"/>
              <a:gd name="connsiteY0" fmla="*/ 1608666 h 2009422"/>
              <a:gd name="connsiteX1" fmla="*/ 67733 w 1478844"/>
              <a:gd name="connsiteY1" fmla="*/ 1450622 h 2009422"/>
              <a:gd name="connsiteX2" fmla="*/ 112889 w 1478844"/>
              <a:gd name="connsiteY2" fmla="*/ 1428044 h 2009422"/>
              <a:gd name="connsiteX3" fmla="*/ 259644 w 1478844"/>
              <a:gd name="connsiteY3" fmla="*/ 1766711 h 2009422"/>
              <a:gd name="connsiteX4" fmla="*/ 349955 w 1478844"/>
              <a:gd name="connsiteY4" fmla="*/ 1981200 h 2009422"/>
              <a:gd name="connsiteX5" fmla="*/ 462844 w 1478844"/>
              <a:gd name="connsiteY5" fmla="*/ 1631244 h 2009422"/>
              <a:gd name="connsiteX6" fmla="*/ 598311 w 1478844"/>
              <a:gd name="connsiteY6" fmla="*/ 479777 h 2009422"/>
              <a:gd name="connsiteX7" fmla="*/ 711200 w 1478844"/>
              <a:gd name="connsiteY7" fmla="*/ 28222 h 2009422"/>
              <a:gd name="connsiteX8" fmla="*/ 824089 w 1478844"/>
              <a:gd name="connsiteY8" fmla="*/ 310444 h 2009422"/>
              <a:gd name="connsiteX9" fmla="*/ 914400 w 1478844"/>
              <a:gd name="connsiteY9" fmla="*/ 987777 h 2009422"/>
              <a:gd name="connsiteX10" fmla="*/ 993422 w 1478844"/>
              <a:gd name="connsiteY10" fmla="*/ 1665111 h 2009422"/>
              <a:gd name="connsiteX11" fmla="*/ 1061155 w 1478844"/>
              <a:gd name="connsiteY11" fmla="*/ 1969911 h 2009422"/>
              <a:gd name="connsiteX12" fmla="*/ 1174044 w 1478844"/>
              <a:gd name="connsiteY12" fmla="*/ 1902177 h 2009422"/>
              <a:gd name="connsiteX13" fmla="*/ 1264355 w 1478844"/>
              <a:gd name="connsiteY13" fmla="*/ 1574800 h 2009422"/>
              <a:gd name="connsiteX14" fmla="*/ 1332089 w 1478844"/>
              <a:gd name="connsiteY14" fmla="*/ 1439333 h 2009422"/>
              <a:gd name="connsiteX15" fmla="*/ 1478844 w 1478844"/>
              <a:gd name="connsiteY15" fmla="*/ 1608666 h 2009422"/>
              <a:gd name="connsiteX0" fmla="*/ 0 w 2090779"/>
              <a:gd name="connsiteY0" fmla="*/ 1716927 h 1960540"/>
              <a:gd name="connsiteX1" fmla="*/ 679668 w 2090779"/>
              <a:gd name="connsiteY1" fmla="*/ 1425831 h 1960540"/>
              <a:gd name="connsiteX2" fmla="*/ 724824 w 2090779"/>
              <a:gd name="connsiteY2" fmla="*/ 1403253 h 1960540"/>
              <a:gd name="connsiteX3" fmla="*/ 871579 w 2090779"/>
              <a:gd name="connsiteY3" fmla="*/ 1741920 h 1960540"/>
              <a:gd name="connsiteX4" fmla="*/ 961890 w 2090779"/>
              <a:gd name="connsiteY4" fmla="*/ 1956409 h 1960540"/>
              <a:gd name="connsiteX5" fmla="*/ 1074779 w 2090779"/>
              <a:gd name="connsiteY5" fmla="*/ 1606453 h 1960540"/>
              <a:gd name="connsiteX6" fmla="*/ 1210246 w 2090779"/>
              <a:gd name="connsiteY6" fmla="*/ 454986 h 1960540"/>
              <a:gd name="connsiteX7" fmla="*/ 1323135 w 2090779"/>
              <a:gd name="connsiteY7" fmla="*/ 3431 h 1960540"/>
              <a:gd name="connsiteX8" fmla="*/ 1436024 w 2090779"/>
              <a:gd name="connsiteY8" fmla="*/ 285653 h 1960540"/>
              <a:gd name="connsiteX9" fmla="*/ 1526335 w 2090779"/>
              <a:gd name="connsiteY9" fmla="*/ 962986 h 1960540"/>
              <a:gd name="connsiteX10" fmla="*/ 1605357 w 2090779"/>
              <a:gd name="connsiteY10" fmla="*/ 1640320 h 1960540"/>
              <a:gd name="connsiteX11" fmla="*/ 1673090 w 2090779"/>
              <a:gd name="connsiteY11" fmla="*/ 1945120 h 1960540"/>
              <a:gd name="connsiteX12" fmla="*/ 1785979 w 2090779"/>
              <a:gd name="connsiteY12" fmla="*/ 1877386 h 1960540"/>
              <a:gd name="connsiteX13" fmla="*/ 1876290 w 2090779"/>
              <a:gd name="connsiteY13" fmla="*/ 1550009 h 1960540"/>
              <a:gd name="connsiteX14" fmla="*/ 1944024 w 2090779"/>
              <a:gd name="connsiteY14" fmla="*/ 1414542 h 1960540"/>
              <a:gd name="connsiteX15" fmla="*/ 2090779 w 2090779"/>
              <a:gd name="connsiteY15" fmla="*/ 1583875 h 1960540"/>
              <a:gd name="connsiteX0" fmla="*/ 0 w 2054355"/>
              <a:gd name="connsiteY0" fmla="*/ 1716927 h 1960542"/>
              <a:gd name="connsiteX1" fmla="*/ 643244 w 2054355"/>
              <a:gd name="connsiteY1" fmla="*/ 1425831 h 1960542"/>
              <a:gd name="connsiteX2" fmla="*/ 688400 w 2054355"/>
              <a:gd name="connsiteY2" fmla="*/ 1403253 h 1960542"/>
              <a:gd name="connsiteX3" fmla="*/ 835155 w 2054355"/>
              <a:gd name="connsiteY3" fmla="*/ 1741920 h 1960542"/>
              <a:gd name="connsiteX4" fmla="*/ 925466 w 2054355"/>
              <a:gd name="connsiteY4" fmla="*/ 1956409 h 1960542"/>
              <a:gd name="connsiteX5" fmla="*/ 1038355 w 2054355"/>
              <a:gd name="connsiteY5" fmla="*/ 1606453 h 1960542"/>
              <a:gd name="connsiteX6" fmla="*/ 1173822 w 2054355"/>
              <a:gd name="connsiteY6" fmla="*/ 454986 h 1960542"/>
              <a:gd name="connsiteX7" fmla="*/ 1286711 w 2054355"/>
              <a:gd name="connsiteY7" fmla="*/ 3431 h 1960542"/>
              <a:gd name="connsiteX8" fmla="*/ 1399600 w 2054355"/>
              <a:gd name="connsiteY8" fmla="*/ 285653 h 1960542"/>
              <a:gd name="connsiteX9" fmla="*/ 1489911 w 2054355"/>
              <a:gd name="connsiteY9" fmla="*/ 962986 h 1960542"/>
              <a:gd name="connsiteX10" fmla="*/ 1568933 w 2054355"/>
              <a:gd name="connsiteY10" fmla="*/ 1640320 h 1960542"/>
              <a:gd name="connsiteX11" fmla="*/ 1636666 w 2054355"/>
              <a:gd name="connsiteY11" fmla="*/ 1945120 h 1960542"/>
              <a:gd name="connsiteX12" fmla="*/ 1749555 w 2054355"/>
              <a:gd name="connsiteY12" fmla="*/ 1877386 h 1960542"/>
              <a:gd name="connsiteX13" fmla="*/ 1839866 w 2054355"/>
              <a:gd name="connsiteY13" fmla="*/ 1550009 h 1960542"/>
              <a:gd name="connsiteX14" fmla="*/ 1907600 w 2054355"/>
              <a:gd name="connsiteY14" fmla="*/ 1414542 h 1960542"/>
              <a:gd name="connsiteX15" fmla="*/ 2054355 w 2054355"/>
              <a:gd name="connsiteY15" fmla="*/ 1583875 h 1960542"/>
              <a:gd name="connsiteX0" fmla="*/ 0 w 2054355"/>
              <a:gd name="connsiteY0" fmla="*/ 1716927 h 1960540"/>
              <a:gd name="connsiteX1" fmla="*/ 395965 w 2054355"/>
              <a:gd name="connsiteY1" fmla="*/ 1471430 h 1960540"/>
              <a:gd name="connsiteX2" fmla="*/ 643244 w 2054355"/>
              <a:gd name="connsiteY2" fmla="*/ 1425831 h 1960540"/>
              <a:gd name="connsiteX3" fmla="*/ 688400 w 2054355"/>
              <a:gd name="connsiteY3" fmla="*/ 1403253 h 1960540"/>
              <a:gd name="connsiteX4" fmla="*/ 835155 w 2054355"/>
              <a:gd name="connsiteY4" fmla="*/ 1741920 h 1960540"/>
              <a:gd name="connsiteX5" fmla="*/ 925466 w 2054355"/>
              <a:gd name="connsiteY5" fmla="*/ 1956409 h 1960540"/>
              <a:gd name="connsiteX6" fmla="*/ 1038355 w 2054355"/>
              <a:gd name="connsiteY6" fmla="*/ 1606453 h 1960540"/>
              <a:gd name="connsiteX7" fmla="*/ 1173822 w 2054355"/>
              <a:gd name="connsiteY7" fmla="*/ 454986 h 1960540"/>
              <a:gd name="connsiteX8" fmla="*/ 1286711 w 2054355"/>
              <a:gd name="connsiteY8" fmla="*/ 3431 h 1960540"/>
              <a:gd name="connsiteX9" fmla="*/ 1399600 w 2054355"/>
              <a:gd name="connsiteY9" fmla="*/ 285653 h 1960540"/>
              <a:gd name="connsiteX10" fmla="*/ 1489911 w 2054355"/>
              <a:gd name="connsiteY10" fmla="*/ 962986 h 1960540"/>
              <a:gd name="connsiteX11" fmla="*/ 1568933 w 2054355"/>
              <a:gd name="connsiteY11" fmla="*/ 1640320 h 1960540"/>
              <a:gd name="connsiteX12" fmla="*/ 1636666 w 2054355"/>
              <a:gd name="connsiteY12" fmla="*/ 1945120 h 1960540"/>
              <a:gd name="connsiteX13" fmla="*/ 1749555 w 2054355"/>
              <a:gd name="connsiteY13" fmla="*/ 1877386 h 1960540"/>
              <a:gd name="connsiteX14" fmla="*/ 1839866 w 2054355"/>
              <a:gd name="connsiteY14" fmla="*/ 1550009 h 1960540"/>
              <a:gd name="connsiteX15" fmla="*/ 1907600 w 2054355"/>
              <a:gd name="connsiteY15" fmla="*/ 1414542 h 1960540"/>
              <a:gd name="connsiteX16" fmla="*/ 2054355 w 2054355"/>
              <a:gd name="connsiteY16" fmla="*/ 1583875 h 1960540"/>
              <a:gd name="connsiteX0" fmla="*/ 0 w 2054355"/>
              <a:gd name="connsiteY0" fmla="*/ 1716927 h 1960542"/>
              <a:gd name="connsiteX1" fmla="*/ 468815 w 2054355"/>
              <a:gd name="connsiteY1" fmla="*/ 1642496 h 1960542"/>
              <a:gd name="connsiteX2" fmla="*/ 643244 w 2054355"/>
              <a:gd name="connsiteY2" fmla="*/ 1425831 h 1960542"/>
              <a:gd name="connsiteX3" fmla="*/ 688400 w 2054355"/>
              <a:gd name="connsiteY3" fmla="*/ 1403253 h 1960542"/>
              <a:gd name="connsiteX4" fmla="*/ 835155 w 2054355"/>
              <a:gd name="connsiteY4" fmla="*/ 1741920 h 1960542"/>
              <a:gd name="connsiteX5" fmla="*/ 925466 w 2054355"/>
              <a:gd name="connsiteY5" fmla="*/ 1956409 h 1960542"/>
              <a:gd name="connsiteX6" fmla="*/ 1038355 w 2054355"/>
              <a:gd name="connsiteY6" fmla="*/ 1606453 h 1960542"/>
              <a:gd name="connsiteX7" fmla="*/ 1173822 w 2054355"/>
              <a:gd name="connsiteY7" fmla="*/ 454986 h 1960542"/>
              <a:gd name="connsiteX8" fmla="*/ 1286711 w 2054355"/>
              <a:gd name="connsiteY8" fmla="*/ 3431 h 1960542"/>
              <a:gd name="connsiteX9" fmla="*/ 1399600 w 2054355"/>
              <a:gd name="connsiteY9" fmla="*/ 285653 h 1960542"/>
              <a:gd name="connsiteX10" fmla="*/ 1489911 w 2054355"/>
              <a:gd name="connsiteY10" fmla="*/ 962986 h 1960542"/>
              <a:gd name="connsiteX11" fmla="*/ 1568933 w 2054355"/>
              <a:gd name="connsiteY11" fmla="*/ 1640320 h 1960542"/>
              <a:gd name="connsiteX12" fmla="*/ 1636666 w 2054355"/>
              <a:gd name="connsiteY12" fmla="*/ 1945120 h 1960542"/>
              <a:gd name="connsiteX13" fmla="*/ 1749555 w 2054355"/>
              <a:gd name="connsiteY13" fmla="*/ 1877386 h 1960542"/>
              <a:gd name="connsiteX14" fmla="*/ 1839866 w 2054355"/>
              <a:gd name="connsiteY14" fmla="*/ 1550009 h 1960542"/>
              <a:gd name="connsiteX15" fmla="*/ 1907600 w 2054355"/>
              <a:gd name="connsiteY15" fmla="*/ 1414542 h 1960542"/>
              <a:gd name="connsiteX16" fmla="*/ 2054355 w 2054355"/>
              <a:gd name="connsiteY16" fmla="*/ 1583875 h 1960542"/>
              <a:gd name="connsiteX0" fmla="*/ 0 w 2768280"/>
              <a:gd name="connsiteY0" fmla="*/ 1716927 h 1960540"/>
              <a:gd name="connsiteX1" fmla="*/ 468815 w 2768280"/>
              <a:gd name="connsiteY1" fmla="*/ 1642496 h 1960540"/>
              <a:gd name="connsiteX2" fmla="*/ 643244 w 2768280"/>
              <a:gd name="connsiteY2" fmla="*/ 1425831 h 1960540"/>
              <a:gd name="connsiteX3" fmla="*/ 688400 w 2768280"/>
              <a:gd name="connsiteY3" fmla="*/ 1403253 h 1960540"/>
              <a:gd name="connsiteX4" fmla="*/ 835155 w 2768280"/>
              <a:gd name="connsiteY4" fmla="*/ 1741920 h 1960540"/>
              <a:gd name="connsiteX5" fmla="*/ 925466 w 2768280"/>
              <a:gd name="connsiteY5" fmla="*/ 1956409 h 1960540"/>
              <a:gd name="connsiteX6" fmla="*/ 1038355 w 2768280"/>
              <a:gd name="connsiteY6" fmla="*/ 1606453 h 1960540"/>
              <a:gd name="connsiteX7" fmla="*/ 1173822 w 2768280"/>
              <a:gd name="connsiteY7" fmla="*/ 454986 h 1960540"/>
              <a:gd name="connsiteX8" fmla="*/ 1286711 w 2768280"/>
              <a:gd name="connsiteY8" fmla="*/ 3431 h 1960540"/>
              <a:gd name="connsiteX9" fmla="*/ 1399600 w 2768280"/>
              <a:gd name="connsiteY9" fmla="*/ 285653 h 1960540"/>
              <a:gd name="connsiteX10" fmla="*/ 1489911 w 2768280"/>
              <a:gd name="connsiteY10" fmla="*/ 962986 h 1960540"/>
              <a:gd name="connsiteX11" fmla="*/ 1568933 w 2768280"/>
              <a:gd name="connsiteY11" fmla="*/ 1640320 h 1960540"/>
              <a:gd name="connsiteX12" fmla="*/ 1636666 w 2768280"/>
              <a:gd name="connsiteY12" fmla="*/ 1945120 h 1960540"/>
              <a:gd name="connsiteX13" fmla="*/ 1749555 w 2768280"/>
              <a:gd name="connsiteY13" fmla="*/ 1877386 h 1960540"/>
              <a:gd name="connsiteX14" fmla="*/ 1839866 w 2768280"/>
              <a:gd name="connsiteY14" fmla="*/ 1550009 h 1960540"/>
              <a:gd name="connsiteX15" fmla="*/ 1907600 w 2768280"/>
              <a:gd name="connsiteY15" fmla="*/ 1414542 h 1960540"/>
              <a:gd name="connsiteX16" fmla="*/ 2768280 w 2768280"/>
              <a:gd name="connsiteY16" fmla="*/ 1735935 h 1960540"/>
              <a:gd name="connsiteX0" fmla="*/ 0 w 2768280"/>
              <a:gd name="connsiteY0" fmla="*/ 1716927 h 1960542"/>
              <a:gd name="connsiteX1" fmla="*/ 468815 w 2768280"/>
              <a:gd name="connsiteY1" fmla="*/ 1642496 h 1960542"/>
              <a:gd name="connsiteX2" fmla="*/ 643244 w 2768280"/>
              <a:gd name="connsiteY2" fmla="*/ 1425831 h 1960542"/>
              <a:gd name="connsiteX3" fmla="*/ 688400 w 2768280"/>
              <a:gd name="connsiteY3" fmla="*/ 1403253 h 1960542"/>
              <a:gd name="connsiteX4" fmla="*/ 835155 w 2768280"/>
              <a:gd name="connsiteY4" fmla="*/ 1741920 h 1960542"/>
              <a:gd name="connsiteX5" fmla="*/ 925466 w 2768280"/>
              <a:gd name="connsiteY5" fmla="*/ 1956409 h 1960542"/>
              <a:gd name="connsiteX6" fmla="*/ 1038355 w 2768280"/>
              <a:gd name="connsiteY6" fmla="*/ 1606453 h 1960542"/>
              <a:gd name="connsiteX7" fmla="*/ 1173822 w 2768280"/>
              <a:gd name="connsiteY7" fmla="*/ 454986 h 1960542"/>
              <a:gd name="connsiteX8" fmla="*/ 1286711 w 2768280"/>
              <a:gd name="connsiteY8" fmla="*/ 3431 h 1960542"/>
              <a:gd name="connsiteX9" fmla="*/ 1399600 w 2768280"/>
              <a:gd name="connsiteY9" fmla="*/ 285653 h 1960542"/>
              <a:gd name="connsiteX10" fmla="*/ 1489911 w 2768280"/>
              <a:gd name="connsiteY10" fmla="*/ 962986 h 1960542"/>
              <a:gd name="connsiteX11" fmla="*/ 1568933 w 2768280"/>
              <a:gd name="connsiteY11" fmla="*/ 1640320 h 1960542"/>
              <a:gd name="connsiteX12" fmla="*/ 1636666 w 2768280"/>
              <a:gd name="connsiteY12" fmla="*/ 1945120 h 1960542"/>
              <a:gd name="connsiteX13" fmla="*/ 1749555 w 2768280"/>
              <a:gd name="connsiteY13" fmla="*/ 1877386 h 1960542"/>
              <a:gd name="connsiteX14" fmla="*/ 1839866 w 2768280"/>
              <a:gd name="connsiteY14" fmla="*/ 1550009 h 1960542"/>
              <a:gd name="connsiteX15" fmla="*/ 1907600 w 2768280"/>
              <a:gd name="connsiteY15" fmla="*/ 1414542 h 1960542"/>
              <a:gd name="connsiteX16" fmla="*/ 2282765 w 2768280"/>
              <a:gd name="connsiteY16" fmla="*/ 1547461 h 1960542"/>
              <a:gd name="connsiteX17" fmla="*/ 2768280 w 2768280"/>
              <a:gd name="connsiteY17" fmla="*/ 1735935 h 1960542"/>
              <a:gd name="connsiteX0" fmla="*/ 0 w 2768280"/>
              <a:gd name="connsiteY0" fmla="*/ 1716927 h 1960540"/>
              <a:gd name="connsiteX1" fmla="*/ 468815 w 2768280"/>
              <a:gd name="connsiteY1" fmla="*/ 1642496 h 1960540"/>
              <a:gd name="connsiteX2" fmla="*/ 643244 w 2768280"/>
              <a:gd name="connsiteY2" fmla="*/ 1425831 h 1960540"/>
              <a:gd name="connsiteX3" fmla="*/ 688400 w 2768280"/>
              <a:gd name="connsiteY3" fmla="*/ 1403253 h 1960540"/>
              <a:gd name="connsiteX4" fmla="*/ 835155 w 2768280"/>
              <a:gd name="connsiteY4" fmla="*/ 1741920 h 1960540"/>
              <a:gd name="connsiteX5" fmla="*/ 925466 w 2768280"/>
              <a:gd name="connsiteY5" fmla="*/ 1956409 h 1960540"/>
              <a:gd name="connsiteX6" fmla="*/ 1038355 w 2768280"/>
              <a:gd name="connsiteY6" fmla="*/ 1606453 h 1960540"/>
              <a:gd name="connsiteX7" fmla="*/ 1173822 w 2768280"/>
              <a:gd name="connsiteY7" fmla="*/ 454986 h 1960540"/>
              <a:gd name="connsiteX8" fmla="*/ 1286711 w 2768280"/>
              <a:gd name="connsiteY8" fmla="*/ 3431 h 1960540"/>
              <a:gd name="connsiteX9" fmla="*/ 1399600 w 2768280"/>
              <a:gd name="connsiteY9" fmla="*/ 285653 h 1960540"/>
              <a:gd name="connsiteX10" fmla="*/ 1489911 w 2768280"/>
              <a:gd name="connsiteY10" fmla="*/ 962986 h 1960540"/>
              <a:gd name="connsiteX11" fmla="*/ 1568933 w 2768280"/>
              <a:gd name="connsiteY11" fmla="*/ 1640320 h 1960540"/>
              <a:gd name="connsiteX12" fmla="*/ 1636666 w 2768280"/>
              <a:gd name="connsiteY12" fmla="*/ 1945120 h 1960540"/>
              <a:gd name="connsiteX13" fmla="*/ 1749555 w 2768280"/>
              <a:gd name="connsiteY13" fmla="*/ 1877386 h 1960540"/>
              <a:gd name="connsiteX14" fmla="*/ 1839866 w 2768280"/>
              <a:gd name="connsiteY14" fmla="*/ 1550009 h 1960540"/>
              <a:gd name="connsiteX15" fmla="*/ 1907600 w 2768280"/>
              <a:gd name="connsiteY15" fmla="*/ 1414542 h 1960540"/>
              <a:gd name="connsiteX16" fmla="*/ 2180776 w 2768280"/>
              <a:gd name="connsiteY16" fmla="*/ 1642500 h 1960540"/>
              <a:gd name="connsiteX17" fmla="*/ 2768280 w 2768280"/>
              <a:gd name="connsiteY17" fmla="*/ 1735935 h 19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8280" h="1960540">
                <a:moveTo>
                  <a:pt x="0" y="1716927"/>
                </a:moveTo>
                <a:cubicBezTo>
                  <a:pt x="65994" y="1676011"/>
                  <a:pt x="361608" y="1691012"/>
                  <a:pt x="468815" y="1642496"/>
                </a:cubicBezTo>
                <a:cubicBezTo>
                  <a:pt x="576022" y="1593980"/>
                  <a:pt x="606647" y="1465705"/>
                  <a:pt x="643244" y="1425831"/>
                </a:cubicBezTo>
                <a:cubicBezTo>
                  <a:pt x="679841" y="1385957"/>
                  <a:pt x="656415" y="1350572"/>
                  <a:pt x="688400" y="1403253"/>
                </a:cubicBezTo>
                <a:cubicBezTo>
                  <a:pt x="720385" y="1455935"/>
                  <a:pt x="795644" y="1649727"/>
                  <a:pt x="835155" y="1741920"/>
                </a:cubicBezTo>
                <a:cubicBezTo>
                  <a:pt x="874666" y="1834113"/>
                  <a:pt x="891599" y="1978987"/>
                  <a:pt x="925466" y="1956409"/>
                </a:cubicBezTo>
                <a:cubicBezTo>
                  <a:pt x="959333" y="1933831"/>
                  <a:pt x="996962" y="1856690"/>
                  <a:pt x="1038355" y="1606453"/>
                </a:cubicBezTo>
                <a:cubicBezTo>
                  <a:pt x="1079748" y="1356216"/>
                  <a:pt x="1132429" y="722156"/>
                  <a:pt x="1173822" y="454986"/>
                </a:cubicBezTo>
                <a:cubicBezTo>
                  <a:pt x="1215215" y="187816"/>
                  <a:pt x="1249081" y="31653"/>
                  <a:pt x="1286711" y="3431"/>
                </a:cubicBezTo>
                <a:cubicBezTo>
                  <a:pt x="1324341" y="-24791"/>
                  <a:pt x="1365733" y="125727"/>
                  <a:pt x="1399600" y="285653"/>
                </a:cubicBezTo>
                <a:cubicBezTo>
                  <a:pt x="1433467" y="445579"/>
                  <a:pt x="1461689" y="737208"/>
                  <a:pt x="1489911" y="962986"/>
                </a:cubicBezTo>
                <a:cubicBezTo>
                  <a:pt x="1518133" y="1188764"/>
                  <a:pt x="1544474" y="1476631"/>
                  <a:pt x="1568933" y="1640320"/>
                </a:cubicBezTo>
                <a:cubicBezTo>
                  <a:pt x="1593392" y="1804009"/>
                  <a:pt x="1606562" y="1905609"/>
                  <a:pt x="1636666" y="1945120"/>
                </a:cubicBezTo>
                <a:cubicBezTo>
                  <a:pt x="1666770" y="1984631"/>
                  <a:pt x="1715688" y="1943238"/>
                  <a:pt x="1749555" y="1877386"/>
                </a:cubicBezTo>
                <a:cubicBezTo>
                  <a:pt x="1783422" y="1811534"/>
                  <a:pt x="1813525" y="1627150"/>
                  <a:pt x="1839866" y="1550009"/>
                </a:cubicBezTo>
                <a:cubicBezTo>
                  <a:pt x="1866207" y="1472868"/>
                  <a:pt x="1833784" y="1414967"/>
                  <a:pt x="1907600" y="1414542"/>
                </a:cubicBezTo>
                <a:cubicBezTo>
                  <a:pt x="1981416" y="1414117"/>
                  <a:pt x="2037329" y="1588935"/>
                  <a:pt x="2180776" y="1642500"/>
                </a:cubicBezTo>
                <a:cubicBezTo>
                  <a:pt x="2324223" y="1696066"/>
                  <a:pt x="2687361" y="1704523"/>
                  <a:pt x="2768280" y="1735935"/>
                </a:cubicBezTo>
              </a:path>
            </a:pathLst>
          </a:cu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819400" y="2217610"/>
            <a:ext cx="1518556" cy="151619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93608" y="2217610"/>
            <a:ext cx="1572988" cy="166859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Reversal Mirrors (TRM)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800" y="4525381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5208948"/>
                <a:ext cx="1319528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147"/>
          <p:cNvSpPr txBox="1">
            <a:spLocks noChangeArrowheads="1"/>
          </p:cNvSpPr>
          <p:nvPr/>
        </p:nvSpPr>
        <p:spPr bwMode="auto">
          <a:xfrm>
            <a:off x="5753726" y="2816478"/>
            <a:ext cx="2318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</a:rPr>
              <a:t>Migration </a:t>
            </a:r>
            <a:r>
              <a:rPr lang="en-US" sz="2000" dirty="0">
                <a:solidFill>
                  <a:srgbClr val="FFFFFF"/>
                </a:solidFill>
              </a:rPr>
              <a:t>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26101" y="3261241"/>
                <a:ext cx="4173515" cy="1035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101" y="3261241"/>
                <a:ext cx="4173515" cy="1035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11608" y="2602305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08" y="2602305"/>
                <a:ext cx="50039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2542360"/>
            <a:ext cx="4724400" cy="584775"/>
            <a:chOff x="304800" y="2122714"/>
            <a:chExt cx="4724400" cy="5847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38200" y="2438400"/>
              <a:ext cx="4191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47"/>
            <p:cNvSpPr txBox="1">
              <a:spLocks noChangeArrowheads="1"/>
            </p:cNvSpPr>
            <p:nvPr/>
          </p:nvSpPr>
          <p:spPr bwMode="auto">
            <a:xfrm>
              <a:off x="304800" y="2122714"/>
              <a:ext cx="7264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 smtClean="0">
                  <a:solidFill>
                    <a:srgbClr val="FFFFFF"/>
                  </a:solidFill>
                </a:rPr>
                <a:t>Image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Plane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3008" y="4362095"/>
            <a:ext cx="4038600" cy="163286"/>
            <a:chOff x="2503714" y="3722914"/>
            <a:chExt cx="4038600" cy="16328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503714" y="3886200"/>
              <a:ext cx="40386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/>
            <p:cNvSpPr/>
            <p:nvPr/>
          </p:nvSpPr>
          <p:spPr bwMode="auto">
            <a:xfrm flipV="1">
              <a:off x="3511855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flipV="1">
              <a:off x="306418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rapezoid 19"/>
            <p:cNvSpPr/>
            <p:nvPr/>
          </p:nvSpPr>
          <p:spPr bwMode="auto">
            <a:xfrm flipV="1">
              <a:off x="395953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rapezoid 20"/>
            <p:cNvSpPr/>
            <p:nvPr/>
          </p:nvSpPr>
          <p:spPr bwMode="auto">
            <a:xfrm flipV="1">
              <a:off x="4407205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rapezoid 21"/>
            <p:cNvSpPr/>
            <p:nvPr/>
          </p:nvSpPr>
          <p:spPr bwMode="auto">
            <a:xfrm flipV="1">
              <a:off x="485488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rapezoid 22"/>
            <p:cNvSpPr/>
            <p:nvPr/>
          </p:nvSpPr>
          <p:spPr bwMode="auto">
            <a:xfrm flipV="1">
              <a:off x="5750230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rapezoid 23"/>
            <p:cNvSpPr/>
            <p:nvPr/>
          </p:nvSpPr>
          <p:spPr bwMode="auto">
            <a:xfrm flipV="1">
              <a:off x="5302555" y="3733800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rapezoid 24"/>
            <p:cNvSpPr/>
            <p:nvPr/>
          </p:nvSpPr>
          <p:spPr bwMode="auto">
            <a:xfrm flipV="1">
              <a:off x="6197906" y="3722914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rapezoid 25"/>
            <p:cNvSpPr/>
            <p:nvPr/>
          </p:nvSpPr>
          <p:spPr bwMode="auto">
            <a:xfrm flipV="1">
              <a:off x="2616505" y="3722914"/>
              <a:ext cx="228600" cy="152400"/>
            </a:xfrm>
            <a:prstGeom prst="trapezoi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317265" y="2909458"/>
                <a:ext cx="550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265" y="2909458"/>
                <a:ext cx="55008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60538" y="3918727"/>
            <a:ext cx="2093361" cy="584775"/>
            <a:chOff x="6750845" y="3918727"/>
            <a:chExt cx="2093361" cy="584775"/>
          </a:xfrm>
        </p:grpSpPr>
        <p:sp>
          <p:nvSpPr>
            <p:cNvPr id="53" name="TextBox 147"/>
            <p:cNvSpPr txBox="1">
              <a:spLocks noChangeArrowheads="1"/>
            </p:cNvSpPr>
            <p:nvPr/>
          </p:nvSpPr>
          <p:spPr bwMode="auto">
            <a:xfrm>
              <a:off x="7814757" y="3918727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147"/>
            <p:cNvSpPr txBox="1">
              <a:spLocks noChangeArrowheads="1"/>
            </p:cNvSpPr>
            <p:nvPr/>
          </p:nvSpPr>
          <p:spPr bwMode="auto">
            <a:xfrm>
              <a:off x="6750845" y="3918727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Measured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5-Point Star 30"/>
          <p:cNvSpPr/>
          <p:nvPr/>
        </p:nvSpPr>
        <p:spPr>
          <a:xfrm>
            <a:off x="2440119" y="2662163"/>
            <a:ext cx="279268" cy="23641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685799" y="2662163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1130307" y="2662163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1574815" y="2662163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019323" y="2662163"/>
            <a:ext cx="279268" cy="23641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6282" y="2920331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2" y="2920331"/>
                <a:ext cx="48763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55801" y="2248446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00169" y="2248446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644537" y="2385061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88905" y="2385061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533273" y="1295400"/>
            <a:ext cx="139264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08339" y="2172246"/>
            <a:ext cx="1612795" cy="726327"/>
            <a:chOff x="2908339" y="1752600"/>
            <a:chExt cx="1612795" cy="726327"/>
          </a:xfrm>
        </p:grpSpPr>
        <p:sp>
          <p:nvSpPr>
            <p:cNvPr id="65" name="5-Point Star 64"/>
            <p:cNvSpPr/>
            <p:nvPr/>
          </p:nvSpPr>
          <p:spPr>
            <a:xfrm>
              <a:off x="2908339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3352847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3797355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4241866" y="2242517"/>
              <a:ext cx="279268" cy="23641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977641" y="2050868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422009" y="175260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866377" y="186309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10744" y="1828800"/>
              <a:ext cx="139264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>
            <a:off x="827314" y="1355817"/>
            <a:ext cx="3570515" cy="1186543"/>
          </a:xfrm>
          <a:custGeom>
            <a:avLst/>
            <a:gdLst>
              <a:gd name="connsiteX0" fmla="*/ 0 w 3570515"/>
              <a:gd name="connsiteY0" fmla="*/ 957943 h 1186543"/>
              <a:gd name="connsiteX1" fmla="*/ 478972 w 3570515"/>
              <a:gd name="connsiteY1" fmla="*/ 979715 h 1186543"/>
              <a:gd name="connsiteX2" fmla="*/ 903515 w 3570515"/>
              <a:gd name="connsiteY2" fmla="*/ 1121229 h 1186543"/>
              <a:gd name="connsiteX3" fmla="*/ 1338943 w 3570515"/>
              <a:gd name="connsiteY3" fmla="*/ 1153886 h 1186543"/>
              <a:gd name="connsiteX4" fmla="*/ 1502229 w 3570515"/>
              <a:gd name="connsiteY4" fmla="*/ 1110343 h 1186543"/>
              <a:gd name="connsiteX5" fmla="*/ 1578429 w 3570515"/>
              <a:gd name="connsiteY5" fmla="*/ 1012372 h 1186543"/>
              <a:gd name="connsiteX6" fmla="*/ 1774372 w 3570515"/>
              <a:gd name="connsiteY6" fmla="*/ 0 h 1186543"/>
              <a:gd name="connsiteX7" fmla="*/ 1894115 w 3570515"/>
              <a:gd name="connsiteY7" fmla="*/ 1012372 h 1186543"/>
              <a:gd name="connsiteX8" fmla="*/ 1981200 w 3570515"/>
              <a:gd name="connsiteY8" fmla="*/ 1099458 h 1186543"/>
              <a:gd name="connsiteX9" fmla="*/ 2198915 w 3570515"/>
              <a:gd name="connsiteY9" fmla="*/ 1186543 h 1186543"/>
              <a:gd name="connsiteX10" fmla="*/ 2645229 w 3570515"/>
              <a:gd name="connsiteY10" fmla="*/ 914400 h 1186543"/>
              <a:gd name="connsiteX11" fmla="*/ 3091543 w 3570515"/>
              <a:gd name="connsiteY11" fmla="*/ 1001486 h 1186543"/>
              <a:gd name="connsiteX12" fmla="*/ 3570515 w 3570515"/>
              <a:gd name="connsiteY12" fmla="*/ 979715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0515" h="1186543">
                <a:moveTo>
                  <a:pt x="0" y="957943"/>
                </a:moveTo>
                <a:lnTo>
                  <a:pt x="478972" y="979715"/>
                </a:lnTo>
                <a:lnTo>
                  <a:pt x="903515" y="1121229"/>
                </a:lnTo>
                <a:lnTo>
                  <a:pt x="1338943" y="1153886"/>
                </a:lnTo>
                <a:lnTo>
                  <a:pt x="1502229" y="1110343"/>
                </a:lnTo>
                <a:lnTo>
                  <a:pt x="1578429" y="1012372"/>
                </a:lnTo>
                <a:lnTo>
                  <a:pt x="1774372" y="0"/>
                </a:lnTo>
                <a:lnTo>
                  <a:pt x="1894115" y="1012372"/>
                </a:lnTo>
                <a:lnTo>
                  <a:pt x="1981200" y="1099458"/>
                </a:lnTo>
                <a:lnTo>
                  <a:pt x="2198915" y="1186543"/>
                </a:lnTo>
                <a:lnTo>
                  <a:pt x="2645229" y="914400"/>
                </a:lnTo>
                <a:lnTo>
                  <a:pt x="3091543" y="1001486"/>
                </a:lnTo>
                <a:lnTo>
                  <a:pt x="3570515" y="97971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591608" y="4038600"/>
            <a:ext cx="1098379" cy="995356"/>
            <a:chOff x="6591608" y="4038600"/>
            <a:chExt cx="1098379" cy="995356"/>
          </a:xfrm>
        </p:grpSpPr>
        <p:sp>
          <p:nvSpPr>
            <p:cNvPr id="63" name="TextBox 147"/>
            <p:cNvSpPr txBox="1">
              <a:spLocks noChangeArrowheads="1"/>
            </p:cNvSpPr>
            <p:nvPr/>
          </p:nvSpPr>
          <p:spPr bwMode="auto">
            <a:xfrm>
              <a:off x="6591608" y="4449181"/>
              <a:ext cx="10983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Calculated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Data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858000" y="4038600"/>
              <a:ext cx="685800" cy="4433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858000" y="4038600"/>
              <a:ext cx="685800" cy="378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147"/>
          <p:cNvSpPr txBox="1">
            <a:spLocks noChangeArrowheads="1"/>
          </p:cNvSpPr>
          <p:nvPr/>
        </p:nvSpPr>
        <p:spPr bwMode="auto">
          <a:xfrm>
            <a:off x="2966214" y="1617075"/>
            <a:ext cx="1529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</a:rPr>
              <a:t>TRM Profile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1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45" grpId="0"/>
      <p:bldP spid="46" grpId="0" animBg="1"/>
      <p:bldP spid="48" grpId="0" animBg="1"/>
      <p:bldP spid="49" grpId="0" animBg="1"/>
      <p:bldP spid="50" grpId="0" animBg="1"/>
      <p:bldP spid="51" grpId="0" animBg="1"/>
      <p:bldP spid="14" grpId="0" animBg="1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8022</TotalTime>
  <Words>980</Words>
  <Application>Microsoft Office PowerPoint</Application>
  <PresentationFormat>On-screen Show (4:3)</PresentationFormat>
  <Paragraphs>199</Paragraphs>
  <Slides>28</Slides>
  <Notes>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Seismic Scanning Tunneling Macroscope</vt:lpstr>
      <vt:lpstr>Outline</vt:lpstr>
      <vt:lpstr>Outline</vt:lpstr>
      <vt:lpstr>Resolution</vt:lpstr>
      <vt:lpstr>Outline</vt:lpstr>
      <vt:lpstr>Motivation</vt:lpstr>
      <vt:lpstr>Outline</vt:lpstr>
      <vt:lpstr>Time Reversal Mirrors (TRM)</vt:lpstr>
      <vt:lpstr>Time Reversal Mirrors (TRM)</vt:lpstr>
      <vt:lpstr>Point Scatterer</vt:lpstr>
      <vt:lpstr>Point Scatterer</vt:lpstr>
      <vt:lpstr>TRM Profile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Conclusions</vt:lpstr>
      <vt:lpstr>Points for future research</vt:lpstr>
      <vt:lpstr>Thank You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Detection by a Seismic Scanning Tunneling Macroscope</dc:title>
  <dc:creator>user</dc:creator>
  <cp:lastModifiedBy>speaker</cp:lastModifiedBy>
  <cp:revision>341</cp:revision>
  <dcterms:created xsi:type="dcterms:W3CDTF">2011-11-02T08:40:53Z</dcterms:created>
  <dcterms:modified xsi:type="dcterms:W3CDTF">2012-11-06T16:06:48Z</dcterms:modified>
</cp:coreProperties>
</file>