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9" r:id="rId4"/>
    <p:sldId id="258" r:id="rId5"/>
    <p:sldId id="280" r:id="rId6"/>
    <p:sldId id="287" r:id="rId7"/>
    <p:sldId id="291" r:id="rId8"/>
    <p:sldId id="293" r:id="rId9"/>
    <p:sldId id="292" r:id="rId10"/>
    <p:sldId id="285" r:id="rId11"/>
    <p:sldId id="262" r:id="rId12"/>
    <p:sldId id="281" r:id="rId13"/>
    <p:sldId id="266" r:id="rId14"/>
    <p:sldId id="286" r:id="rId15"/>
    <p:sldId id="267" r:id="rId16"/>
    <p:sldId id="268" r:id="rId17"/>
    <p:sldId id="282" r:id="rId18"/>
    <p:sldId id="269" r:id="rId19"/>
    <p:sldId id="270" r:id="rId20"/>
    <p:sldId id="271" r:id="rId21"/>
    <p:sldId id="272" r:id="rId22"/>
    <p:sldId id="295" r:id="rId23"/>
    <p:sldId id="273" r:id="rId24"/>
    <p:sldId id="274" r:id="rId25"/>
    <p:sldId id="283" r:id="rId26"/>
    <p:sldId id="276" r:id="rId27"/>
    <p:sldId id="294" r:id="rId28"/>
    <p:sldId id="284" r:id="rId29"/>
    <p:sldId id="278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54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B2281-92B0-41C2-8B34-F97C7E255510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E3A5-C1E0-49C3-91D3-29E093B6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578"/>
            <a:ext cx="5028787" cy="411550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578"/>
            <a:ext cx="5028787" cy="411550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578"/>
            <a:ext cx="5028787" cy="411550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578"/>
            <a:ext cx="5028787" cy="411550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/>
          <a:lstStyle>
            <a:lvl1pPr algn="l">
              <a:defRPr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45222"/>
            <a:ext cx="9144000" cy="0"/>
          </a:xfrm>
          <a:prstGeom prst="line">
            <a:avLst/>
          </a:prstGeom>
          <a:ln w="381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4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2EFC-1283-495E-827F-7ECCD8369689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60DD-52E4-4174-8C5E-14E0B57E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90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15400" cy="3200400"/>
          </a:xfrm>
        </p:spPr>
        <p:txBody>
          <a:bodyPr/>
          <a:lstStyle/>
          <a:p>
            <a:r>
              <a:rPr lang="en-US" dirty="0" smtClean="0">
                <a:effectLst/>
              </a:rPr>
              <a:t>Fault Detection by Surface Scanning Tunneling </a:t>
            </a:r>
            <a:r>
              <a:rPr lang="en-US" dirty="0" err="1" smtClean="0">
                <a:effectLst/>
              </a:rPr>
              <a:t>Macroscope</a:t>
            </a:r>
            <a:r>
              <a:rPr lang="en-US" dirty="0" smtClean="0">
                <a:effectLst/>
              </a:rPr>
              <a:t>: Field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Sherif M. </a:t>
            </a:r>
            <a:r>
              <a:rPr lang="en-US" sz="2400" dirty="0" err="1" smtClean="0">
                <a:solidFill>
                  <a:schemeClr val="bg1"/>
                </a:solidFill>
              </a:rPr>
              <a:t>Hanafy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chemeClr val="bg1"/>
                </a:solidFill>
              </a:rPr>
              <a:t>27 October 2014</a:t>
            </a:r>
          </a:p>
          <a:p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2540033" cy="76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0" y="5524500"/>
            <a:ext cx="9271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352" y="6438900"/>
            <a:ext cx="278664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059" y="1165366"/>
            <a:ext cx="2514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 SSTM profiles</a:t>
            </a:r>
            <a:endParaRPr lang="en-US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8272" y="3275353"/>
            <a:ext cx="3199928" cy="365774"/>
            <a:chOff x="1448272" y="3275353"/>
            <a:chExt cx="3199928" cy="365774"/>
          </a:xfrm>
        </p:grpSpPr>
        <p:sp>
          <p:nvSpPr>
            <p:cNvPr id="65" name="Rectangle 64"/>
            <p:cNvSpPr/>
            <p:nvPr/>
          </p:nvSpPr>
          <p:spPr>
            <a:xfrm>
              <a:off x="1448272" y="3275353"/>
              <a:ext cx="9144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0"/>
            <a:stretch/>
          </p:blipFill>
          <p:spPr bwMode="auto">
            <a:xfrm>
              <a:off x="1493562" y="3275367"/>
              <a:ext cx="31546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447578" y="3667417"/>
            <a:ext cx="3200622" cy="365760"/>
            <a:chOff x="1447578" y="3645645"/>
            <a:chExt cx="3200622" cy="365760"/>
          </a:xfrm>
        </p:grpSpPr>
        <p:sp>
          <p:nvSpPr>
            <p:cNvPr id="67" name="Rectangle 66"/>
            <p:cNvSpPr/>
            <p:nvPr/>
          </p:nvSpPr>
          <p:spPr>
            <a:xfrm>
              <a:off x="1447578" y="3645645"/>
              <a:ext cx="152622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2"/>
            <a:stretch/>
          </p:blipFill>
          <p:spPr bwMode="auto">
            <a:xfrm>
              <a:off x="1556658" y="3645645"/>
              <a:ext cx="309154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450710" y="4074796"/>
            <a:ext cx="3190965" cy="367106"/>
            <a:chOff x="1450710" y="4074796"/>
            <a:chExt cx="3190965" cy="367106"/>
          </a:xfrm>
        </p:grpSpPr>
        <p:sp>
          <p:nvSpPr>
            <p:cNvPr id="68" name="Rectangle 67"/>
            <p:cNvSpPr/>
            <p:nvPr/>
          </p:nvSpPr>
          <p:spPr>
            <a:xfrm>
              <a:off x="1450710" y="4074796"/>
              <a:ext cx="211421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0"/>
            <a:stretch/>
          </p:blipFill>
          <p:spPr bwMode="auto">
            <a:xfrm>
              <a:off x="1657948" y="4076142"/>
              <a:ext cx="298372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442008" y="5457705"/>
            <a:ext cx="3199667" cy="365760"/>
            <a:chOff x="1442008" y="5457705"/>
            <a:chExt cx="3199667" cy="365760"/>
          </a:xfrm>
        </p:grpSpPr>
        <p:sp>
          <p:nvSpPr>
            <p:cNvPr id="5" name="Rectangle 4"/>
            <p:cNvSpPr/>
            <p:nvPr/>
          </p:nvSpPr>
          <p:spPr>
            <a:xfrm>
              <a:off x="4550235" y="5457705"/>
              <a:ext cx="9144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"/>
            <a:stretch/>
          </p:blipFill>
          <p:spPr bwMode="auto">
            <a:xfrm>
              <a:off x="1442008" y="5457705"/>
              <a:ext cx="313220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331023" y="2831068"/>
            <a:ext cx="3812977" cy="3975532"/>
            <a:chOff x="5331023" y="2831068"/>
            <a:chExt cx="3812977" cy="3975532"/>
          </a:xfrm>
        </p:grpSpPr>
        <p:sp>
          <p:nvSpPr>
            <p:cNvPr id="109" name="TextBox 108"/>
            <p:cNvSpPr txBox="1"/>
            <p:nvPr/>
          </p:nvSpPr>
          <p:spPr>
            <a:xfrm>
              <a:off x="5331023" y="3310745"/>
              <a:ext cx="307777" cy="3188077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Location (s)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11012" y="6498823"/>
              <a:ext cx="32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 Location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2831068"/>
              <a:ext cx="36576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Pre-stack SSTM Profiles</a:t>
              </a:r>
              <a:endParaRPr lang="en-US" sz="20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-56263" y="3273581"/>
                <a:ext cx="1513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=10)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63" y="3273581"/>
                <a:ext cx="151323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56263" y="3665631"/>
                <a:ext cx="1514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=50)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63" y="3665631"/>
                <a:ext cx="151483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56263" y="4074356"/>
                <a:ext cx="1643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63" y="4074356"/>
                <a:ext cx="164307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-56263" y="5455919"/>
                <a:ext cx="1643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63" y="5455919"/>
                <a:ext cx="164307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12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92775"/>
          <a:stretch/>
        </p:blipFill>
        <p:spPr bwMode="auto">
          <a:xfrm>
            <a:off x="1447800" y="3374571"/>
            <a:ext cx="3200400" cy="1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 b="81394"/>
          <a:stretch/>
        </p:blipFill>
        <p:spPr bwMode="auto">
          <a:xfrm>
            <a:off x="1447800" y="3766457"/>
            <a:ext cx="3200400" cy="1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2" b="67943"/>
          <a:stretch/>
        </p:blipFill>
        <p:spPr bwMode="auto">
          <a:xfrm>
            <a:off x="1447800" y="4212771"/>
            <a:ext cx="3200400" cy="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9" b="24774"/>
          <a:stretch/>
        </p:blipFill>
        <p:spPr bwMode="auto">
          <a:xfrm>
            <a:off x="1447800" y="5584370"/>
            <a:ext cx="3200400" cy="9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2" y="3275367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2080260" y="2141677"/>
            <a:ext cx="4724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491740" y="2050237"/>
            <a:ext cx="3901440" cy="182880"/>
            <a:chOff x="2590800" y="2194560"/>
            <a:chExt cx="3901440" cy="182880"/>
          </a:xfrm>
          <a:solidFill>
            <a:schemeClr val="bg1"/>
          </a:solidFill>
        </p:grpSpPr>
        <p:sp>
          <p:nvSpPr>
            <p:cNvPr id="62" name="Isosceles Triangle 61"/>
            <p:cNvSpPr/>
            <p:nvPr/>
          </p:nvSpPr>
          <p:spPr>
            <a:xfrm rot="10800000">
              <a:off x="259080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305562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352044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398526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45008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491490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537972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 rot="10800000">
              <a:off x="584454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 rot="10800000">
              <a:off x="6309360" y="2194560"/>
              <a:ext cx="182880" cy="18288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Arrow Connector 92"/>
          <p:cNvCxnSpPr>
            <a:stCxn id="112" idx="3"/>
            <a:endCxn id="99" idx="0"/>
          </p:cNvCxnSpPr>
          <p:nvPr/>
        </p:nvCxnSpPr>
        <p:spPr>
          <a:xfrm>
            <a:off x="3134780" y="2207726"/>
            <a:ext cx="1307680" cy="51815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674620" y="2233118"/>
            <a:ext cx="3535680" cy="594359"/>
            <a:chOff x="2727960" y="2377441"/>
            <a:chExt cx="3535680" cy="594359"/>
          </a:xfrm>
        </p:grpSpPr>
        <p:cxnSp>
          <p:nvCxnSpPr>
            <p:cNvPr id="95" name="Straight Arrow Connector 94"/>
            <p:cNvCxnSpPr/>
            <p:nvPr/>
          </p:nvCxnSpPr>
          <p:spPr>
            <a:xfrm flipH="1" flipV="1">
              <a:off x="2727960" y="2377441"/>
              <a:ext cx="1767840" cy="59435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3657600" y="2438400"/>
              <a:ext cx="838200" cy="5334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495800" y="2438400"/>
              <a:ext cx="929640" cy="5334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4495800" y="2438400"/>
              <a:ext cx="1767840" cy="5334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/>
          <p:cNvSpPr/>
          <p:nvPr/>
        </p:nvSpPr>
        <p:spPr>
          <a:xfrm>
            <a:off x="4366260" y="272587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828800" y="1893213"/>
            <a:ext cx="3429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5-Point Star 105"/>
          <p:cNvSpPr/>
          <p:nvPr/>
        </p:nvSpPr>
        <p:spPr>
          <a:xfrm>
            <a:off x="2474322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/>
          <p:cNvSpPr/>
          <p:nvPr/>
        </p:nvSpPr>
        <p:spPr>
          <a:xfrm>
            <a:off x="2937509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/>
          <p:cNvSpPr/>
          <p:nvPr/>
        </p:nvSpPr>
        <p:spPr>
          <a:xfrm>
            <a:off x="3400696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3863883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4327070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4790257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5253444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5716631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6179820" y="1979127"/>
            <a:ext cx="24384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64990" y="2131003"/>
            <a:ext cx="5250702" cy="315446"/>
            <a:chOff x="1964990" y="2131003"/>
            <a:chExt cx="5250702" cy="315446"/>
          </a:xfrm>
        </p:grpSpPr>
        <p:sp>
          <p:nvSpPr>
            <p:cNvPr id="120" name="TextBox 119"/>
            <p:cNvSpPr txBox="1"/>
            <p:nvPr/>
          </p:nvSpPr>
          <p:spPr>
            <a:xfrm>
              <a:off x="1964990" y="2231005"/>
              <a:ext cx="24656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42314" y="2231005"/>
              <a:ext cx="6733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 m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792474" y="2131003"/>
              <a:ext cx="2315" cy="8932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087376" y="2131658"/>
              <a:ext cx="2315" cy="8932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297302" y="2904249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SSTM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64" idx="0"/>
          </p:cNvCxnSpPr>
          <p:nvPr/>
        </p:nvCxnSpPr>
        <p:spPr>
          <a:xfrm>
            <a:off x="3512820" y="2233117"/>
            <a:ext cx="909675" cy="4927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66" idx="0"/>
          </p:cNvCxnSpPr>
          <p:nvPr/>
        </p:nvCxnSpPr>
        <p:spPr>
          <a:xfrm>
            <a:off x="3977640" y="2233117"/>
            <a:ext cx="443354" cy="48831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2" idx="0"/>
          </p:cNvCxnSpPr>
          <p:nvPr/>
        </p:nvCxnSpPr>
        <p:spPr>
          <a:xfrm flipH="1">
            <a:off x="4431880" y="2233117"/>
            <a:ext cx="1405040" cy="4948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49199" y="914400"/>
                <a:ext cx="3694601" cy="809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99" y="914400"/>
                <a:ext cx="3694601" cy="8097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667 -0.0018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9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6667 -0.00138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69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46667 0.0013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6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6667 0.0006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106" grpId="0" animBg="1"/>
      <p:bldP spid="106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3" grpId="1" animBg="1"/>
      <p:bldP spid="113" grpId="2" animBg="1"/>
      <p:bldP spid="113" grpId="3" animBg="1"/>
      <p:bldP spid="114" grpId="0" animBg="1"/>
      <p:bldP spid="114" grpId="1" animBg="1"/>
      <p:bldP spid="114" grpId="2" animBg="1"/>
      <p:bldP spid="114" grpId="3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486400" y="2831068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 SSTM Profiles</a:t>
            </a:r>
            <a:endParaRPr lang="en-US" sz="2000" b="1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1023" y="3275367"/>
            <a:ext cx="3580389" cy="3531233"/>
            <a:chOff x="5331023" y="3275367"/>
            <a:chExt cx="3580389" cy="3531233"/>
          </a:xfrm>
        </p:grpSpPr>
        <p:sp>
          <p:nvSpPr>
            <p:cNvPr id="39" name="TextBox 38"/>
            <p:cNvSpPr txBox="1"/>
            <p:nvPr/>
          </p:nvSpPr>
          <p:spPr>
            <a:xfrm>
              <a:off x="5331023" y="3310745"/>
              <a:ext cx="307777" cy="3188077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Location (s)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11012" y="6498823"/>
              <a:ext cx="32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 Location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012" y="3275367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33600" y="3581400"/>
                <a:ext cx="987899" cy="70128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81400"/>
                <a:ext cx="987899" cy="7012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33600" y="5310717"/>
            <a:ext cx="3254828" cy="1463226"/>
            <a:chOff x="617863" y="4328986"/>
            <a:chExt cx="3254828" cy="1463226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6" r="17773"/>
            <a:stretch/>
          </p:blipFill>
          <p:spPr bwMode="auto">
            <a:xfrm>
              <a:off x="617863" y="4328986"/>
              <a:ext cx="320040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72291" y="5484435"/>
              <a:ext cx="32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 Location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715000" y="5686187"/>
            <a:ext cx="3200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SSTM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38698 -0.3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Introduction to SSTM</a:t>
            </a:r>
          </a:p>
          <a:p>
            <a:r>
              <a:rPr lang="en-US" dirty="0" smtClean="0"/>
              <a:t>Numerical Tests</a:t>
            </a:r>
          </a:p>
          <a:p>
            <a:pPr lvl="1"/>
            <a:r>
              <a:rPr lang="en-US" dirty="0" smtClean="0"/>
              <a:t>Elastic synthetic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Field 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Tests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1700" y="1219223"/>
            <a:ext cx="457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3-Scatterers Velocity Model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214" y="4941094"/>
            <a:ext cx="299697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to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scatterer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# 1: 0.1 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#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0.3 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#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0.4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2098"/>
            <a:ext cx="5257800" cy="30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2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Gather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 and Mute Early-arrivals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905000"/>
            <a:ext cx="5157324" cy="4483934"/>
            <a:chOff x="1143000" y="1477242"/>
            <a:chExt cx="5157324" cy="44839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77352"/>
              <a:ext cx="4437154" cy="3520525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43000" y="1877352"/>
              <a:ext cx="307777" cy="3520525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(s)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5653399"/>
              <a:ext cx="443715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(m)</a:t>
              </a:r>
              <a:endParaRPr lang="en-US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4032" y="5489586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en-US" sz="11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1724" y="5489586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endParaRPr lang="en-US" sz="11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4996" y="1785019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en-US" sz="11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4996" y="52240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0.7</a:t>
              </a:r>
              <a:endParaRPr lang="en-US" sz="11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74495" y="1477242"/>
              <a:ext cx="443715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Common Shot Gather # 200</a:t>
              </a:r>
              <a:endPara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9520" y="297485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7325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97900" y="2292971"/>
            <a:ext cx="990600" cy="3532663"/>
            <a:chOff x="3966316" y="2305110"/>
            <a:chExt cx="990600" cy="3262210"/>
          </a:xfrm>
        </p:grpSpPr>
        <p:sp>
          <p:nvSpPr>
            <p:cNvPr id="18" name="Rectangle 17"/>
            <p:cNvSpPr/>
            <p:nvPr/>
          </p:nvSpPr>
          <p:spPr>
            <a:xfrm>
              <a:off x="4004416" y="2305110"/>
              <a:ext cx="914400" cy="32622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6316" y="2971800"/>
              <a:ext cx="9906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Halo</a:t>
              </a:r>
              <a:endPara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4426" y="2286000"/>
            <a:ext cx="4437549" cy="3269182"/>
            <a:chOff x="2242842" y="2298138"/>
            <a:chExt cx="4437549" cy="3269182"/>
          </a:xfrm>
        </p:grpSpPr>
        <p:sp>
          <p:nvSpPr>
            <p:cNvPr id="21" name="Freeform 20"/>
            <p:cNvSpPr/>
            <p:nvPr/>
          </p:nvSpPr>
          <p:spPr>
            <a:xfrm>
              <a:off x="2242842" y="2298138"/>
              <a:ext cx="4437549" cy="3269182"/>
            </a:xfrm>
            <a:custGeom>
              <a:avLst/>
              <a:gdLst>
                <a:gd name="connsiteX0" fmla="*/ 3114 w 4437549"/>
                <a:gd name="connsiteY0" fmla="*/ 0 h 3269182"/>
                <a:gd name="connsiteX1" fmla="*/ 4437549 w 4437549"/>
                <a:gd name="connsiteY1" fmla="*/ 0 h 3269182"/>
                <a:gd name="connsiteX2" fmla="*/ 4437549 w 4437549"/>
                <a:gd name="connsiteY2" fmla="*/ 3107342 h 3269182"/>
                <a:gd name="connsiteX3" fmla="*/ 2220331 w 4437549"/>
                <a:gd name="connsiteY3" fmla="*/ 825388 h 3269182"/>
                <a:gd name="connsiteX4" fmla="*/ 3114 w 4437549"/>
                <a:gd name="connsiteY4" fmla="*/ 3269182 h 3269182"/>
                <a:gd name="connsiteX5" fmla="*/ 3114 w 4437549"/>
                <a:gd name="connsiteY5" fmla="*/ 0 h 326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7549" h="3269182">
                  <a:moveTo>
                    <a:pt x="3114" y="0"/>
                  </a:moveTo>
                  <a:lnTo>
                    <a:pt x="4437549" y="0"/>
                  </a:lnTo>
                  <a:lnTo>
                    <a:pt x="4437549" y="3107342"/>
                  </a:lnTo>
                  <a:lnTo>
                    <a:pt x="2220331" y="825388"/>
                  </a:lnTo>
                  <a:lnTo>
                    <a:pt x="3114" y="3269182"/>
                  </a:lnTo>
                  <a:cubicBezTo>
                    <a:pt x="417" y="2179455"/>
                    <a:pt x="-2281" y="1089727"/>
                    <a:pt x="311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8116" y="2438400"/>
              <a:ext cx="2667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Mute early-arrivals</a:t>
              </a:r>
              <a:endPara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8400" y="3458926"/>
            <a:ext cx="28956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problems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and near offset traces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arrivals</a:t>
            </a:r>
          </a:p>
        </p:txBody>
      </p:sp>
    </p:spTree>
    <p:extLst>
      <p:ext uri="{BB962C8B-B14F-4D97-AF65-F5344CB8AC3E}">
        <p14:creationId xmlns:p14="http://schemas.microsoft.com/office/powerpoint/2010/main" val="184275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3668" r="3297" b="19112"/>
          <a:stretch/>
        </p:blipFill>
        <p:spPr bwMode="auto">
          <a:xfrm>
            <a:off x="1828800" y="1143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7302" r="4960" b="35964"/>
          <a:stretch/>
        </p:blipFill>
        <p:spPr bwMode="auto">
          <a:xfrm>
            <a:off x="1810512" y="5358384"/>
            <a:ext cx="3657600" cy="122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 Test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62844" y="1403040"/>
            <a:ext cx="555172" cy="4987385"/>
            <a:chOff x="2062844" y="1403040"/>
            <a:chExt cx="555172" cy="4987385"/>
          </a:xfrm>
        </p:grpSpPr>
        <p:sp>
          <p:nvSpPr>
            <p:cNvPr id="3" name="Oval 2"/>
            <p:cNvSpPr/>
            <p:nvPr/>
          </p:nvSpPr>
          <p:spPr>
            <a:xfrm>
              <a:off x="2084616" y="1403040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62844" y="5941678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26956" y="2797630"/>
            <a:ext cx="557214" cy="3566797"/>
            <a:chOff x="3426956" y="2797630"/>
            <a:chExt cx="557214" cy="3566797"/>
          </a:xfrm>
        </p:grpSpPr>
        <p:sp>
          <p:nvSpPr>
            <p:cNvPr id="19" name="Oval 18"/>
            <p:cNvSpPr/>
            <p:nvPr/>
          </p:nvSpPr>
          <p:spPr>
            <a:xfrm>
              <a:off x="3450770" y="2797630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26956" y="5915680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7941" y="4102697"/>
            <a:ext cx="542246" cy="2318433"/>
            <a:chOff x="4767941" y="4102697"/>
            <a:chExt cx="542246" cy="2318433"/>
          </a:xfrm>
        </p:grpSpPr>
        <p:sp>
          <p:nvSpPr>
            <p:cNvPr id="29" name="Oval 28"/>
            <p:cNvSpPr/>
            <p:nvPr/>
          </p:nvSpPr>
          <p:spPr>
            <a:xfrm>
              <a:off x="4776787" y="4102697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67941" y="5972383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80957" y="2362200"/>
            <a:ext cx="35922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1188" y="5789669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1594756"/>
            <a:ext cx="307777" cy="273231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Location (s)</a:t>
            </a:r>
            <a:endParaRPr lang="en-US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2306" y="4800600"/>
            <a:ext cx="27323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Location</a:t>
            </a:r>
            <a:endParaRPr lang="en-US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" y="1063196"/>
            <a:ext cx="1233153" cy="97840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41568" y="1062727"/>
            <a:ext cx="274511" cy="979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89883" y="3548699"/>
            <a:ext cx="35922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Scatterers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not clearly shown on the SSTM profiles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82" y="1017502"/>
            <a:ext cx="1530261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5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3977" r="3951" b="19631"/>
          <a:stretch/>
        </p:blipFill>
        <p:spPr bwMode="auto">
          <a:xfrm>
            <a:off x="1810512" y="1133856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8563" r="5524" b="36633"/>
          <a:stretch/>
        </p:blipFill>
        <p:spPr bwMode="auto">
          <a:xfrm>
            <a:off x="1810512" y="5358384"/>
            <a:ext cx="36576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Mute Early-arrivals Test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62844" y="1403040"/>
            <a:ext cx="555172" cy="5018090"/>
            <a:chOff x="2062844" y="1403040"/>
            <a:chExt cx="555172" cy="5018090"/>
          </a:xfrm>
        </p:grpSpPr>
        <p:sp>
          <p:nvSpPr>
            <p:cNvPr id="32" name="Oval 31"/>
            <p:cNvSpPr/>
            <p:nvPr/>
          </p:nvSpPr>
          <p:spPr>
            <a:xfrm>
              <a:off x="2084616" y="1403040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62844" y="5358384"/>
              <a:ext cx="533400" cy="10627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26956" y="2797630"/>
            <a:ext cx="557214" cy="3566797"/>
            <a:chOff x="3426956" y="2797630"/>
            <a:chExt cx="557214" cy="3566797"/>
          </a:xfrm>
        </p:grpSpPr>
        <p:sp>
          <p:nvSpPr>
            <p:cNvPr id="35" name="Oval 34"/>
            <p:cNvSpPr/>
            <p:nvPr/>
          </p:nvSpPr>
          <p:spPr>
            <a:xfrm>
              <a:off x="3450770" y="2797630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26956" y="5715000"/>
              <a:ext cx="533400" cy="6494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7941" y="4102697"/>
            <a:ext cx="542246" cy="2318433"/>
            <a:chOff x="4767941" y="4102697"/>
            <a:chExt cx="542246" cy="2318433"/>
          </a:xfrm>
        </p:grpSpPr>
        <p:sp>
          <p:nvSpPr>
            <p:cNvPr id="38" name="Oval 37"/>
            <p:cNvSpPr/>
            <p:nvPr/>
          </p:nvSpPr>
          <p:spPr>
            <a:xfrm>
              <a:off x="4776787" y="4102697"/>
              <a:ext cx="533400" cy="448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67941" y="5889757"/>
              <a:ext cx="533400" cy="5313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480957" y="2362200"/>
            <a:ext cx="35922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91188" y="5789669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47800" y="1594756"/>
            <a:ext cx="307777" cy="273231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Location (s)</a:t>
            </a:r>
            <a:endParaRPr lang="en-US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2306" y="4800600"/>
            <a:ext cx="27323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Location</a:t>
            </a:r>
            <a:endParaRPr lang="en-US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" y="1063196"/>
            <a:ext cx="1233153" cy="97840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489883" y="3548699"/>
            <a:ext cx="35922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Scatterers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shown on both the pre-stacked and the stacked SSTM profiles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2247" y="1063196"/>
            <a:ext cx="1233153" cy="908475"/>
          </a:xfrm>
          <a:custGeom>
            <a:avLst/>
            <a:gdLst>
              <a:gd name="connsiteX0" fmla="*/ 3114 w 4437549"/>
              <a:gd name="connsiteY0" fmla="*/ 0 h 3269182"/>
              <a:gd name="connsiteX1" fmla="*/ 4437549 w 4437549"/>
              <a:gd name="connsiteY1" fmla="*/ 0 h 3269182"/>
              <a:gd name="connsiteX2" fmla="*/ 4437549 w 4437549"/>
              <a:gd name="connsiteY2" fmla="*/ 3107342 h 3269182"/>
              <a:gd name="connsiteX3" fmla="*/ 2220331 w 4437549"/>
              <a:gd name="connsiteY3" fmla="*/ 825388 h 3269182"/>
              <a:gd name="connsiteX4" fmla="*/ 3114 w 4437549"/>
              <a:gd name="connsiteY4" fmla="*/ 3269182 h 3269182"/>
              <a:gd name="connsiteX5" fmla="*/ 3114 w 4437549"/>
              <a:gd name="connsiteY5" fmla="*/ 0 h 326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7549" h="3269182">
                <a:moveTo>
                  <a:pt x="3114" y="0"/>
                </a:moveTo>
                <a:lnTo>
                  <a:pt x="4437549" y="0"/>
                </a:lnTo>
                <a:lnTo>
                  <a:pt x="4437549" y="3107342"/>
                </a:lnTo>
                <a:lnTo>
                  <a:pt x="2220331" y="825388"/>
                </a:lnTo>
                <a:lnTo>
                  <a:pt x="3114" y="3269182"/>
                </a:lnTo>
                <a:cubicBezTo>
                  <a:pt x="417" y="2179455"/>
                  <a:pt x="-2281" y="1089727"/>
                  <a:pt x="311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82" y="1017502"/>
            <a:ext cx="1530261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2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Introduction to SSTM</a:t>
            </a:r>
          </a:p>
          <a:p>
            <a:r>
              <a:rPr lang="en-US" dirty="0" smtClean="0"/>
              <a:t>Numerical Tests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Elastic synthetic examples</a:t>
            </a:r>
          </a:p>
          <a:p>
            <a:pPr lvl="1"/>
            <a:r>
              <a:rPr lang="en-US" dirty="0" smtClean="0"/>
              <a:t>Field 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1"/>
          <a:stretch/>
        </p:blipFill>
        <p:spPr>
          <a:xfrm>
            <a:off x="533400" y="2438400"/>
            <a:ext cx="6771785" cy="39436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6034617" cy="452596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268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9218" name="Picture 2" descr="X:\MyTomofs\Research\Super_Resolution\Text\Annual_2013\eps\Aqaba_Phot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1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Theory: Introduction to SSTM</a:t>
            </a:r>
          </a:p>
          <a:p>
            <a:r>
              <a:rPr lang="en-US" dirty="0" smtClean="0"/>
              <a:t>Numerical Tests</a:t>
            </a:r>
          </a:p>
          <a:p>
            <a:pPr lvl="1"/>
            <a:r>
              <a:rPr lang="en-US" dirty="0" smtClean="0"/>
              <a:t>Elastic synthetic examples</a:t>
            </a:r>
          </a:p>
          <a:p>
            <a:pPr lvl="1"/>
            <a:r>
              <a:rPr lang="en-US" dirty="0" smtClean="0"/>
              <a:t>Field example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Gather Sample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3308"/>
            <a:ext cx="721495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8366" y="1066800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 Gather # 1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0827" y="5629870"/>
            <a:ext cx="457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of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 no. of rec. =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 rec. int. =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200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weight drop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8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2356661"/>
            <a:ext cx="9252856" cy="3053539"/>
            <a:chOff x="0" y="2356661"/>
            <a:chExt cx="9252856" cy="305353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53" b="54412" l="10182" r="975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4" t="7982" r="2180" b="45602"/>
            <a:stretch/>
          </p:blipFill>
          <p:spPr bwMode="auto">
            <a:xfrm>
              <a:off x="609600" y="2555762"/>
              <a:ext cx="8351480" cy="1740521"/>
            </a:xfrm>
            <a:prstGeom prst="rect">
              <a:avLst/>
            </a:prstGeom>
            <a:noFill/>
            <a:ln w="476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86318" y="4392640"/>
              <a:ext cx="2465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79478" y="4392640"/>
              <a:ext cx="6733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4567" y="4471522"/>
              <a:ext cx="132154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Offset 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9482" y="2356661"/>
              <a:ext cx="2465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503" y="4106929"/>
              <a:ext cx="6733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3092842"/>
              <a:ext cx="646331" cy="666360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sz="1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2000" y="4769298"/>
              <a:ext cx="2316329" cy="640902"/>
              <a:chOff x="1362683" y="4612254"/>
              <a:chExt cx="2316329" cy="640902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54" t="81432" r="60237" b="13682"/>
              <a:stretch/>
            </p:blipFill>
            <p:spPr bwMode="auto">
              <a:xfrm>
                <a:off x="1393012" y="4907416"/>
                <a:ext cx="2286000" cy="13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362683" y="4612254"/>
                <a:ext cx="2316329" cy="640902"/>
                <a:chOff x="1362683" y="4612254"/>
                <a:chExt cx="2316329" cy="64090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362683" y="4612254"/>
                  <a:ext cx="228599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Velocity (m/s)</a:t>
                  </a:r>
                  <a:endParaRPr lang="en-US" sz="16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93012" y="5037712"/>
                  <a:ext cx="35738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400</a:t>
                  </a:r>
                  <a:endParaRPr lang="en-US" sz="12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321624" y="5037712"/>
                  <a:ext cx="35738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2800</a:t>
                  </a:r>
                  <a:endParaRPr lang="en-US" sz="12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Traveltime</a:t>
            </a:r>
            <a:r>
              <a:rPr lang="en-US" dirty="0" smtClean="0"/>
              <a:t> Tomogram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81299" y="3092842"/>
            <a:ext cx="533399" cy="754843"/>
            <a:chOff x="3048984" y="2805904"/>
            <a:chExt cx="533399" cy="754843"/>
          </a:xfrm>
        </p:grpSpPr>
        <p:sp>
          <p:nvSpPr>
            <p:cNvPr id="8" name="Oval 7"/>
            <p:cNvSpPr/>
            <p:nvPr/>
          </p:nvSpPr>
          <p:spPr>
            <a:xfrm rot="19629326">
              <a:off x="3048984" y="2805904"/>
              <a:ext cx="533399" cy="4016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15683" y="325297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426" y="2923905"/>
            <a:ext cx="1229955" cy="1183024"/>
            <a:chOff x="3875617" y="2743200"/>
            <a:chExt cx="1229955" cy="118302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751786" y="2743200"/>
              <a:ext cx="222986" cy="1183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19629326">
              <a:off x="3875617" y="2878866"/>
              <a:ext cx="1229955" cy="5479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5874" y="3397718"/>
              <a:ext cx="162317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7493" y="3060937"/>
            <a:ext cx="401696" cy="945066"/>
            <a:chOff x="6943590" y="2755414"/>
            <a:chExt cx="401696" cy="945066"/>
          </a:xfrm>
        </p:grpSpPr>
        <p:sp>
          <p:nvSpPr>
            <p:cNvPr id="9" name="Oval 8"/>
            <p:cNvSpPr/>
            <p:nvPr/>
          </p:nvSpPr>
          <p:spPr>
            <a:xfrm rot="17857622">
              <a:off x="6816588" y="2882416"/>
              <a:ext cx="655699" cy="4016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7551" y="3392703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93682" y="2633660"/>
            <a:ext cx="546603" cy="880353"/>
            <a:chOff x="7495529" y="2526506"/>
            <a:chExt cx="546603" cy="880353"/>
          </a:xfrm>
        </p:grpSpPr>
        <p:sp>
          <p:nvSpPr>
            <p:cNvPr id="11" name="Oval 10"/>
            <p:cNvSpPr/>
            <p:nvPr/>
          </p:nvSpPr>
          <p:spPr>
            <a:xfrm rot="19629326">
              <a:off x="7495529" y="2526506"/>
              <a:ext cx="546603" cy="5802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8906" y="3099082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58047" y="2657120"/>
            <a:ext cx="401696" cy="871443"/>
            <a:chOff x="8004845" y="2535416"/>
            <a:chExt cx="401696" cy="871443"/>
          </a:xfrm>
        </p:grpSpPr>
        <p:sp>
          <p:nvSpPr>
            <p:cNvPr id="10" name="Oval 9"/>
            <p:cNvSpPr/>
            <p:nvPr/>
          </p:nvSpPr>
          <p:spPr>
            <a:xfrm rot="18049050">
              <a:off x="7892659" y="2647602"/>
              <a:ext cx="626068" cy="4016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84717" y="3099082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76145" y="1741108"/>
            <a:ext cx="321839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truth: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1995 fault rupture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409683" y="2356661"/>
            <a:ext cx="162317" cy="5671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1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Gather Sample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3308"/>
            <a:ext cx="721495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8366" y="1066800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 Gather # 1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79600" y="1623808"/>
            <a:ext cx="6076950" cy="984250"/>
          </a:xfrm>
          <a:custGeom>
            <a:avLst/>
            <a:gdLst>
              <a:gd name="connsiteX0" fmla="*/ 6350 w 6083300"/>
              <a:gd name="connsiteY0" fmla="*/ 0 h 984250"/>
              <a:gd name="connsiteX1" fmla="*/ 6083300 w 6083300"/>
              <a:gd name="connsiteY1" fmla="*/ 0 h 984250"/>
              <a:gd name="connsiteX2" fmla="*/ 6083300 w 6083300"/>
              <a:gd name="connsiteY2" fmla="*/ 984250 h 984250"/>
              <a:gd name="connsiteX3" fmla="*/ 5461000 w 6083300"/>
              <a:gd name="connsiteY3" fmla="*/ 882650 h 984250"/>
              <a:gd name="connsiteX4" fmla="*/ 5073650 w 6083300"/>
              <a:gd name="connsiteY4" fmla="*/ 844550 h 984250"/>
              <a:gd name="connsiteX5" fmla="*/ 4610100 w 6083300"/>
              <a:gd name="connsiteY5" fmla="*/ 800100 h 984250"/>
              <a:gd name="connsiteX6" fmla="*/ 4095750 w 6083300"/>
              <a:gd name="connsiteY6" fmla="*/ 762000 h 984250"/>
              <a:gd name="connsiteX7" fmla="*/ 3638550 w 6083300"/>
              <a:gd name="connsiteY7" fmla="*/ 736600 h 984250"/>
              <a:gd name="connsiteX8" fmla="*/ 3016250 w 6083300"/>
              <a:gd name="connsiteY8" fmla="*/ 685800 h 984250"/>
              <a:gd name="connsiteX9" fmla="*/ 2387600 w 6083300"/>
              <a:gd name="connsiteY9" fmla="*/ 603250 h 984250"/>
              <a:gd name="connsiteX10" fmla="*/ 1752600 w 6083300"/>
              <a:gd name="connsiteY10" fmla="*/ 527050 h 984250"/>
              <a:gd name="connsiteX11" fmla="*/ 1066800 w 6083300"/>
              <a:gd name="connsiteY11" fmla="*/ 457200 h 984250"/>
              <a:gd name="connsiteX12" fmla="*/ 692150 w 6083300"/>
              <a:gd name="connsiteY12" fmla="*/ 355600 h 984250"/>
              <a:gd name="connsiteX13" fmla="*/ 355600 w 6083300"/>
              <a:gd name="connsiteY13" fmla="*/ 254000 h 984250"/>
              <a:gd name="connsiteX14" fmla="*/ 158750 w 6083300"/>
              <a:gd name="connsiteY14" fmla="*/ 120650 h 984250"/>
              <a:gd name="connsiteX15" fmla="*/ 0 w 6083300"/>
              <a:gd name="connsiteY15" fmla="*/ 88900 h 984250"/>
              <a:gd name="connsiteX16" fmla="*/ 6350 w 6083300"/>
              <a:gd name="connsiteY16" fmla="*/ 0 h 984250"/>
              <a:gd name="connsiteX0" fmla="*/ 0 w 6076950"/>
              <a:gd name="connsiteY0" fmla="*/ 0 h 984250"/>
              <a:gd name="connsiteX1" fmla="*/ 6076950 w 6076950"/>
              <a:gd name="connsiteY1" fmla="*/ 0 h 984250"/>
              <a:gd name="connsiteX2" fmla="*/ 6076950 w 6076950"/>
              <a:gd name="connsiteY2" fmla="*/ 984250 h 984250"/>
              <a:gd name="connsiteX3" fmla="*/ 5454650 w 6076950"/>
              <a:gd name="connsiteY3" fmla="*/ 882650 h 984250"/>
              <a:gd name="connsiteX4" fmla="*/ 5067300 w 6076950"/>
              <a:gd name="connsiteY4" fmla="*/ 844550 h 984250"/>
              <a:gd name="connsiteX5" fmla="*/ 4603750 w 6076950"/>
              <a:gd name="connsiteY5" fmla="*/ 800100 h 984250"/>
              <a:gd name="connsiteX6" fmla="*/ 4089400 w 6076950"/>
              <a:gd name="connsiteY6" fmla="*/ 762000 h 984250"/>
              <a:gd name="connsiteX7" fmla="*/ 3632200 w 6076950"/>
              <a:gd name="connsiteY7" fmla="*/ 736600 h 984250"/>
              <a:gd name="connsiteX8" fmla="*/ 3009900 w 6076950"/>
              <a:gd name="connsiteY8" fmla="*/ 685800 h 984250"/>
              <a:gd name="connsiteX9" fmla="*/ 2381250 w 6076950"/>
              <a:gd name="connsiteY9" fmla="*/ 603250 h 984250"/>
              <a:gd name="connsiteX10" fmla="*/ 1746250 w 6076950"/>
              <a:gd name="connsiteY10" fmla="*/ 527050 h 984250"/>
              <a:gd name="connsiteX11" fmla="*/ 1060450 w 6076950"/>
              <a:gd name="connsiteY11" fmla="*/ 457200 h 984250"/>
              <a:gd name="connsiteX12" fmla="*/ 685800 w 6076950"/>
              <a:gd name="connsiteY12" fmla="*/ 355600 h 984250"/>
              <a:gd name="connsiteX13" fmla="*/ 349250 w 6076950"/>
              <a:gd name="connsiteY13" fmla="*/ 254000 h 984250"/>
              <a:gd name="connsiteX14" fmla="*/ 152400 w 6076950"/>
              <a:gd name="connsiteY14" fmla="*/ 120650 h 984250"/>
              <a:gd name="connsiteX15" fmla="*/ 5080 w 6076950"/>
              <a:gd name="connsiteY15" fmla="*/ 92710 h 984250"/>
              <a:gd name="connsiteX16" fmla="*/ 0 w 6076950"/>
              <a:gd name="connsiteY16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6950" h="984250">
                <a:moveTo>
                  <a:pt x="0" y="0"/>
                </a:moveTo>
                <a:lnTo>
                  <a:pt x="6076950" y="0"/>
                </a:lnTo>
                <a:lnTo>
                  <a:pt x="6076950" y="984250"/>
                </a:lnTo>
                <a:lnTo>
                  <a:pt x="5454650" y="882650"/>
                </a:lnTo>
                <a:lnTo>
                  <a:pt x="5067300" y="844550"/>
                </a:lnTo>
                <a:lnTo>
                  <a:pt x="4603750" y="800100"/>
                </a:lnTo>
                <a:lnTo>
                  <a:pt x="4089400" y="762000"/>
                </a:lnTo>
                <a:lnTo>
                  <a:pt x="3632200" y="736600"/>
                </a:lnTo>
                <a:lnTo>
                  <a:pt x="3009900" y="685800"/>
                </a:lnTo>
                <a:lnTo>
                  <a:pt x="2381250" y="603250"/>
                </a:lnTo>
                <a:lnTo>
                  <a:pt x="1746250" y="527050"/>
                </a:lnTo>
                <a:lnTo>
                  <a:pt x="1060450" y="457200"/>
                </a:lnTo>
                <a:lnTo>
                  <a:pt x="685800" y="355600"/>
                </a:lnTo>
                <a:lnTo>
                  <a:pt x="349250" y="254000"/>
                </a:lnTo>
                <a:lnTo>
                  <a:pt x="152400" y="120650"/>
                </a:lnTo>
                <a:lnTo>
                  <a:pt x="5080" y="927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012" y="5638475"/>
            <a:ext cx="2743200" cy="777170"/>
            <a:chOff x="5434012" y="5638475"/>
            <a:chExt cx="2743200" cy="777170"/>
          </a:xfrm>
        </p:grpSpPr>
        <p:grpSp>
          <p:nvGrpSpPr>
            <p:cNvPr id="39" name="Group 38"/>
            <p:cNvGrpSpPr/>
            <p:nvPr/>
          </p:nvGrpSpPr>
          <p:grpSpPr>
            <a:xfrm>
              <a:off x="5434012" y="5638475"/>
              <a:ext cx="2743200" cy="686125"/>
              <a:chOff x="1371600" y="4952675"/>
              <a:chExt cx="2743200" cy="686125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7" t="7134" r="1918" b="44219"/>
              <a:stretch/>
            </p:blipFill>
            <p:spPr bwMode="auto">
              <a:xfrm>
                <a:off x="1371600" y="4952675"/>
                <a:ext cx="2743200" cy="6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 rot="19629326">
                <a:off x="2067639" y="5126332"/>
                <a:ext cx="193684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2711578" y="5093253"/>
                <a:ext cx="55338" cy="4238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 rot="19629326">
                <a:off x="2407905" y="5147649"/>
                <a:ext cx="387368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7857622">
                <a:off x="3381797" y="5199718"/>
                <a:ext cx="345905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9629326">
                <a:off x="3682234" y="4978939"/>
                <a:ext cx="198478" cy="306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8049050">
                <a:off x="3774967" y="5075846"/>
                <a:ext cx="330273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178135" y="60316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35335" y="61078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49735" y="61078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8335" y="59554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06935" y="59554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6425" y="5638475"/>
            <a:ext cx="2743200" cy="765302"/>
            <a:chOff x="1876425" y="5638475"/>
            <a:chExt cx="2743200" cy="765302"/>
          </a:xfrm>
        </p:grpSpPr>
        <p:grpSp>
          <p:nvGrpSpPr>
            <p:cNvPr id="5" name="Group 4"/>
            <p:cNvGrpSpPr/>
            <p:nvPr/>
          </p:nvGrpSpPr>
          <p:grpSpPr>
            <a:xfrm>
              <a:off x="1876425" y="5638475"/>
              <a:ext cx="2743200" cy="686125"/>
              <a:chOff x="1371600" y="4952675"/>
              <a:chExt cx="2743200" cy="686125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7" t="7134" r="1918" b="44219"/>
              <a:stretch/>
            </p:blipFill>
            <p:spPr bwMode="auto">
              <a:xfrm>
                <a:off x="1371600" y="4952675"/>
                <a:ext cx="2743200" cy="6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 rot="19629326">
                <a:off x="2067639" y="5126332"/>
                <a:ext cx="193684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2711578" y="5093253"/>
                <a:ext cx="55338" cy="4238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 rot="19629326">
                <a:off x="2407905" y="5147649"/>
                <a:ext cx="387368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7857622">
                <a:off x="3381797" y="5199718"/>
                <a:ext cx="345905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9629326">
                <a:off x="3682234" y="4978939"/>
                <a:ext cx="198478" cy="306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8049050">
                <a:off x="3774967" y="5075846"/>
                <a:ext cx="330273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590800" y="60198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60960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62400" y="60960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91000" y="59436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19600" y="59436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SSTM Profiles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162175"/>
            <a:ext cx="3609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2174"/>
            <a:ext cx="3095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8314" y="1772721"/>
            <a:ext cx="35922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773112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171730" y="3624944"/>
            <a:ext cx="0" cy="21899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49311" y="3124200"/>
            <a:ext cx="0" cy="26471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86225" y="4572000"/>
            <a:ext cx="0" cy="11993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297695" y="4719942"/>
            <a:ext cx="0" cy="97525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543425" y="4953000"/>
            <a:ext cx="0" cy="7421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46741" y="4310744"/>
            <a:ext cx="0" cy="156737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206898" y="4191000"/>
            <a:ext cx="1861456" cy="1687120"/>
            <a:chOff x="6206898" y="3505200"/>
            <a:chExt cx="1861456" cy="1687120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729317" y="3505200"/>
              <a:ext cx="0" cy="16239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206898" y="3761998"/>
              <a:ext cx="0" cy="132359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643812" y="3886200"/>
              <a:ext cx="0" cy="1199396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7843885" y="3886200"/>
              <a:ext cx="0" cy="112319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8068354" y="3505200"/>
              <a:ext cx="0" cy="150419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404328" y="3886200"/>
              <a:ext cx="0" cy="130612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09600" y="3170872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endParaRPr lang="en-US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0" y="3276600"/>
            <a:ext cx="228600" cy="1271664"/>
            <a:chOff x="381000" y="3276600"/>
            <a:chExt cx="228600" cy="1271664"/>
          </a:xfrm>
        </p:grpSpPr>
        <p:sp>
          <p:nvSpPr>
            <p:cNvPr id="3" name="Right Arrow 2"/>
            <p:cNvSpPr/>
            <p:nvPr/>
          </p:nvSpPr>
          <p:spPr>
            <a:xfrm>
              <a:off x="381000" y="3276600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381000" y="4138536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81000" y="4395864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3181471"/>
            <a:ext cx="228600" cy="927395"/>
            <a:chOff x="609600" y="3181471"/>
            <a:chExt cx="228600" cy="927395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3181471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" y="3462535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42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SSTM Profiles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162175"/>
            <a:ext cx="3609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2174"/>
            <a:ext cx="3095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8314" y="1772721"/>
            <a:ext cx="35922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773112"/>
            <a:ext cx="3171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SSTM</a:t>
            </a:r>
            <a:endParaRPr 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164080"/>
            <a:ext cx="3609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4080"/>
            <a:ext cx="3095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17" y="2307770"/>
            <a:ext cx="2712071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70536" y="2286000"/>
            <a:ext cx="1502731" cy="2743200"/>
            <a:chOff x="6570536" y="1905000"/>
            <a:chExt cx="1502731" cy="27432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570536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664001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709934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778324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073267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7942136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735974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348060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463677" y="1905000"/>
              <a:ext cx="0" cy="27432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03490" y="1066800"/>
            <a:ext cx="73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pass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est, 5 – 15 Hz pass, peak freq. = 35 Hz.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434012" y="5638475"/>
            <a:ext cx="2743200" cy="777170"/>
            <a:chOff x="5434012" y="5638475"/>
            <a:chExt cx="2743200" cy="777170"/>
          </a:xfrm>
        </p:grpSpPr>
        <p:grpSp>
          <p:nvGrpSpPr>
            <p:cNvPr id="56" name="Group 55"/>
            <p:cNvGrpSpPr/>
            <p:nvPr/>
          </p:nvGrpSpPr>
          <p:grpSpPr>
            <a:xfrm>
              <a:off x="5434012" y="5638475"/>
              <a:ext cx="2743200" cy="686125"/>
              <a:chOff x="1371600" y="4952675"/>
              <a:chExt cx="2743200" cy="686125"/>
            </a:xfrm>
          </p:grpSpPr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7" t="7134" r="1918" b="44219"/>
              <a:stretch/>
            </p:blipFill>
            <p:spPr bwMode="auto">
              <a:xfrm>
                <a:off x="1371600" y="4952675"/>
                <a:ext cx="2743200" cy="6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Oval 62"/>
              <p:cNvSpPr/>
              <p:nvPr/>
            </p:nvSpPr>
            <p:spPr>
              <a:xfrm rot="19629326">
                <a:off x="2067639" y="5126332"/>
                <a:ext cx="193684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2711578" y="5093253"/>
                <a:ext cx="55338" cy="4238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 rot="19629326">
                <a:off x="2407905" y="5147649"/>
                <a:ext cx="387368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7857622">
                <a:off x="3381797" y="5199718"/>
                <a:ext cx="345905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9629326">
                <a:off x="3682234" y="4978939"/>
                <a:ext cx="198478" cy="306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8049050">
                <a:off x="3774967" y="5075846"/>
                <a:ext cx="330273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178135" y="60316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35335" y="61078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549735" y="61078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78335" y="59554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06935" y="5955468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76425" y="5638475"/>
            <a:ext cx="2743200" cy="765302"/>
            <a:chOff x="1876425" y="5638475"/>
            <a:chExt cx="2743200" cy="765302"/>
          </a:xfrm>
        </p:grpSpPr>
        <p:grpSp>
          <p:nvGrpSpPr>
            <p:cNvPr id="70" name="Group 69"/>
            <p:cNvGrpSpPr/>
            <p:nvPr/>
          </p:nvGrpSpPr>
          <p:grpSpPr>
            <a:xfrm>
              <a:off x="1876425" y="5638475"/>
              <a:ext cx="2743200" cy="686125"/>
              <a:chOff x="1371600" y="4952675"/>
              <a:chExt cx="2743200" cy="686125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7" t="7134" r="1918" b="44219"/>
              <a:stretch/>
            </p:blipFill>
            <p:spPr bwMode="auto">
              <a:xfrm>
                <a:off x="1371600" y="4952675"/>
                <a:ext cx="2743200" cy="6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Oval 76"/>
              <p:cNvSpPr/>
              <p:nvPr/>
            </p:nvSpPr>
            <p:spPr>
              <a:xfrm rot="19629326">
                <a:off x="2067639" y="5126332"/>
                <a:ext cx="193684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2711578" y="5093253"/>
                <a:ext cx="55338" cy="4238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 rot="19629326">
                <a:off x="2407905" y="5147649"/>
                <a:ext cx="387368" cy="211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7857622">
                <a:off x="3381797" y="5199718"/>
                <a:ext cx="345905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9629326">
                <a:off x="3682234" y="4978939"/>
                <a:ext cx="198478" cy="306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18049050">
                <a:off x="3774967" y="5075846"/>
                <a:ext cx="330273" cy="1458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590800" y="60198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0" y="60960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2400" y="60960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91000" y="59436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9600" y="59436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09600" y="3170872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endParaRPr lang="en-US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81000" y="3276600"/>
            <a:ext cx="228600" cy="1271664"/>
            <a:chOff x="381000" y="3276600"/>
            <a:chExt cx="228600" cy="1271664"/>
          </a:xfrm>
        </p:grpSpPr>
        <p:sp>
          <p:nvSpPr>
            <p:cNvPr id="85" name="Right Arrow 84"/>
            <p:cNvSpPr/>
            <p:nvPr/>
          </p:nvSpPr>
          <p:spPr>
            <a:xfrm>
              <a:off x="381000" y="3276600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381000" y="4138536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381000" y="4395864"/>
              <a:ext cx="2286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09600" y="3181471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9600" y="3462535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04009" y="3124200"/>
            <a:ext cx="1827283" cy="1867989"/>
            <a:chOff x="2904009" y="3124200"/>
            <a:chExt cx="1827283" cy="1867989"/>
          </a:xfrm>
        </p:grpSpPr>
        <p:sp>
          <p:nvSpPr>
            <p:cNvPr id="26" name="Oval 25"/>
            <p:cNvSpPr/>
            <p:nvPr/>
          </p:nvSpPr>
          <p:spPr>
            <a:xfrm rot="2248096">
              <a:off x="2904009" y="3448833"/>
              <a:ext cx="557213" cy="272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248096">
              <a:off x="3679181" y="4130869"/>
              <a:ext cx="361565" cy="272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2248096">
              <a:off x="4174079" y="4720045"/>
              <a:ext cx="557213" cy="272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00400" y="31242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886200" y="38100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419600" y="4343400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39150" y="4077445"/>
            <a:ext cx="361565" cy="593013"/>
            <a:chOff x="3939150" y="4077445"/>
            <a:chExt cx="361565" cy="593013"/>
          </a:xfrm>
        </p:grpSpPr>
        <p:sp>
          <p:nvSpPr>
            <p:cNvPr id="95" name="Oval 94"/>
            <p:cNvSpPr/>
            <p:nvPr/>
          </p:nvSpPr>
          <p:spPr>
            <a:xfrm rot="2248096">
              <a:off x="3939150" y="4398314"/>
              <a:ext cx="361565" cy="272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46169" y="4077445"/>
              <a:ext cx="12688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39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Introduction to SSTM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Numerical Tests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Elastic synthetic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Field example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SSTM can be used to locate near-surface impedance anomalies and </a:t>
            </a:r>
            <a:r>
              <a:rPr lang="en-US" b="0" dirty="0" smtClean="0">
                <a:solidFill>
                  <a:schemeClr val="bg1"/>
                </a:solidFill>
              </a:rPr>
              <a:t>faults.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Elastic Synthetic examples show that </a:t>
            </a:r>
            <a:r>
              <a:rPr lang="en-US" b="0" dirty="0" err="1" smtClean="0">
                <a:solidFill>
                  <a:schemeClr val="bg1"/>
                </a:solidFill>
              </a:rPr>
              <a:t>scatterers</a:t>
            </a:r>
            <a:r>
              <a:rPr lang="en-US" b="0" dirty="0" smtClean="0">
                <a:solidFill>
                  <a:schemeClr val="bg1"/>
                </a:solidFill>
              </a:rPr>
              <a:t> need to be very close to source line.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SSTM tested on a field data, where fault and </a:t>
            </a:r>
            <a:r>
              <a:rPr lang="en-US" b="0" dirty="0" err="1" smtClean="0">
                <a:solidFill>
                  <a:schemeClr val="bg1"/>
                </a:solidFill>
              </a:rPr>
              <a:t>colluvial</a:t>
            </a:r>
            <a:r>
              <a:rPr lang="en-US" b="0" dirty="0" smtClean="0">
                <a:solidFill>
                  <a:schemeClr val="bg1"/>
                </a:solidFill>
              </a:rPr>
              <a:t> wedges can be located with SSTM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5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r>
              <a:rPr lang="en-US" dirty="0" smtClean="0"/>
              <a:t>Near-surface fault detection</a:t>
            </a:r>
          </a:p>
          <a:p>
            <a:r>
              <a:rPr lang="en-US" dirty="0" smtClean="0"/>
              <a:t>Near-surface local anomaly detection</a:t>
            </a:r>
          </a:p>
          <a:p>
            <a:r>
              <a:rPr lang="en-US" dirty="0" smtClean="0"/>
              <a:t>QC for velocity tomograms</a:t>
            </a:r>
          </a:p>
          <a:p>
            <a:r>
              <a:rPr lang="en-US" dirty="0" smtClean="0"/>
              <a:t>Locate near-surface bodies such as pipes, archeology,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Introduction to SSTM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Numerical Tests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Elastic synthetic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Field 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r>
              <a:rPr lang="en-US" dirty="0" smtClean="0"/>
              <a:t>Synthetic tests using more complex velocity model</a:t>
            </a:r>
          </a:p>
          <a:p>
            <a:endParaRPr lang="en-US" dirty="0"/>
          </a:p>
          <a:p>
            <a:r>
              <a:rPr lang="en-US" dirty="0" smtClean="0"/>
              <a:t>Apply f-k filter to isolate </a:t>
            </a:r>
            <a:r>
              <a:rPr lang="en-US" dirty="0" err="1" smtClean="0"/>
              <a:t>scatterer</a:t>
            </a:r>
            <a:r>
              <a:rPr lang="en-US" dirty="0" smtClean="0"/>
              <a:t> effect on the shot gathers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2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Introduction to SSTM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Numerical Tests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Elastic synthetic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Field 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I would like to thank 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he CSIM sponsors for their support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he students of the ‘Geophysical Field Methods’ class for their help in data collection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4000" dirty="0" smtClean="0"/>
              <a:t>Thank You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15" y="2845961"/>
            <a:ext cx="5247785" cy="39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12230"/>
          <a:stretch/>
        </p:blipFill>
        <p:spPr>
          <a:xfrm>
            <a:off x="5105400" y="1531511"/>
            <a:ext cx="3897086" cy="5078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648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Problem:</a:t>
            </a:r>
          </a:p>
          <a:p>
            <a:pPr marL="0" indent="0" algn="just">
              <a:buNone/>
            </a:pPr>
            <a:r>
              <a:rPr lang="en-US" b="0" dirty="0" smtClean="0">
                <a:solidFill>
                  <a:schemeClr val="bg1"/>
                </a:solidFill>
              </a:rPr>
              <a:t>   Detection of the </a:t>
            </a:r>
            <a:r>
              <a:rPr lang="en-US" b="0" dirty="0">
                <a:solidFill>
                  <a:schemeClr val="bg1"/>
                </a:solidFill>
              </a:rPr>
              <a:t>presence of </a:t>
            </a:r>
            <a:r>
              <a:rPr lang="en-US" b="0" dirty="0" smtClean="0">
                <a:solidFill>
                  <a:schemeClr val="bg1"/>
                </a:solidFill>
              </a:rPr>
              <a:t>near-surface impedance </a:t>
            </a:r>
            <a:r>
              <a:rPr lang="en-US" b="0" dirty="0">
                <a:solidFill>
                  <a:schemeClr val="bg1"/>
                </a:solidFill>
              </a:rPr>
              <a:t>anomalies and </a:t>
            </a:r>
            <a:r>
              <a:rPr lang="en-US" b="0" dirty="0" smtClean="0">
                <a:solidFill>
                  <a:schemeClr val="bg1"/>
                </a:solidFill>
              </a:rPr>
              <a:t>faults</a:t>
            </a:r>
          </a:p>
          <a:p>
            <a:pPr marL="0" indent="0" algn="just">
              <a:buNone/>
            </a:pPr>
            <a:endParaRPr lang="en-US" b="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/>
              <a:t>Solution: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</a:rPr>
              <a:t>   Seismic scanning tunneling </a:t>
            </a:r>
            <a:r>
              <a:rPr lang="en-US" b="0" dirty="0" err="1" smtClean="0">
                <a:solidFill>
                  <a:schemeClr val="bg1"/>
                </a:solidFill>
              </a:rPr>
              <a:t>macroscope</a:t>
            </a:r>
            <a:r>
              <a:rPr lang="en-US" b="0" dirty="0" smtClean="0">
                <a:solidFill>
                  <a:schemeClr val="bg1"/>
                </a:solidFill>
              </a:rPr>
              <a:t> (SSTM) method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94676" y="2667000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153400" y="4285809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5029200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441134">
            <a:off x="7015994" y="3591065"/>
            <a:ext cx="609600" cy="1143000"/>
            <a:chOff x="6781800" y="3766131"/>
            <a:chExt cx="609600" cy="114300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781800" y="3766131"/>
              <a:ext cx="609600" cy="1143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958263" y="4066674"/>
              <a:ext cx="152400" cy="304800"/>
            </a:xfrm>
            <a:custGeom>
              <a:avLst/>
              <a:gdLst>
                <a:gd name="connsiteX0" fmla="*/ 152400 w 152400"/>
                <a:gd name="connsiteY0" fmla="*/ 0 h 304800"/>
                <a:gd name="connsiteX1" fmla="*/ 0 w 152400"/>
                <a:gd name="connsiteY1" fmla="*/ 304800 h 304800"/>
                <a:gd name="connsiteX2" fmla="*/ 8021 w 152400"/>
                <a:gd name="connsiteY2" fmla="*/ 160421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304800">
                  <a:moveTo>
                    <a:pt x="152400" y="0"/>
                  </a:moveTo>
                  <a:lnTo>
                    <a:pt x="0" y="304800"/>
                  </a:lnTo>
                  <a:lnTo>
                    <a:pt x="8021" y="16042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34726" y="4154905"/>
              <a:ext cx="164432" cy="312821"/>
            </a:xfrm>
            <a:custGeom>
              <a:avLst/>
              <a:gdLst>
                <a:gd name="connsiteX0" fmla="*/ 0 w 164432"/>
                <a:gd name="connsiteY0" fmla="*/ 312821 h 312821"/>
                <a:gd name="connsiteX1" fmla="*/ 164432 w 164432"/>
                <a:gd name="connsiteY1" fmla="*/ 0 h 312821"/>
                <a:gd name="connsiteX2" fmla="*/ 152400 w 164432"/>
                <a:gd name="connsiteY2" fmla="*/ 128337 h 312821"/>
                <a:gd name="connsiteX3" fmla="*/ 152400 w 164432"/>
                <a:gd name="connsiteY3" fmla="*/ 128337 h 3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32" h="312821">
                  <a:moveTo>
                    <a:pt x="0" y="312821"/>
                  </a:moveTo>
                  <a:lnTo>
                    <a:pt x="164432" y="0"/>
                  </a:lnTo>
                  <a:lnTo>
                    <a:pt x="152400" y="128337"/>
                  </a:lnTo>
                  <a:lnTo>
                    <a:pt x="152400" y="128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1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</a:t>
            </a:r>
          </a:p>
          <a:p>
            <a:r>
              <a:rPr lang="en-US" dirty="0" smtClean="0"/>
              <a:t>Theory: Introduction to SSTM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Numerical Tests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Elastic synthetic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Field 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982663"/>
            <a:ext cx="7272148" cy="809709"/>
            <a:chOff x="590550" y="5805196"/>
            <a:chExt cx="7272148" cy="809709"/>
          </a:xfrm>
        </p:grpSpPr>
        <p:sp>
          <p:nvSpPr>
            <p:cNvPr id="62" name="TextBox 61"/>
            <p:cNvSpPr txBox="1"/>
            <p:nvPr/>
          </p:nvSpPr>
          <p:spPr>
            <a:xfrm>
              <a:off x="590550" y="5979218"/>
              <a:ext cx="31432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Prestack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 Migration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: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𝑑𝑔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633787"/>
            <a:ext cx="48053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817937" y="4672012"/>
            <a:ext cx="2667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543050" y="3563937"/>
            <a:ext cx="5160962" cy="1165225"/>
          </a:xfrm>
          <a:custGeom>
            <a:avLst/>
            <a:gdLst>
              <a:gd name="connsiteX0" fmla="*/ 0 w 5160689"/>
              <a:gd name="connsiteY0" fmla="*/ 1165432 h 1165432"/>
              <a:gd name="connsiteX1" fmla="*/ 1342663 w 5160689"/>
              <a:gd name="connsiteY1" fmla="*/ 1130708 h 1165432"/>
              <a:gd name="connsiteX2" fmla="*/ 2187615 w 5160689"/>
              <a:gd name="connsiteY2" fmla="*/ 1049685 h 1165432"/>
              <a:gd name="connsiteX3" fmla="*/ 2673752 w 5160689"/>
              <a:gd name="connsiteY3" fmla="*/ 656146 h 1165432"/>
              <a:gd name="connsiteX4" fmla="*/ 4942390 w 5160689"/>
              <a:gd name="connsiteY4" fmla="*/ 54262 h 1165432"/>
              <a:gd name="connsiteX5" fmla="*/ 4942390 w 5160689"/>
              <a:gd name="connsiteY5" fmla="*/ 65837 h 116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689" h="1165432">
                <a:moveTo>
                  <a:pt x="0" y="1165432"/>
                </a:moveTo>
                <a:cubicBezTo>
                  <a:pt x="489030" y="1157715"/>
                  <a:pt x="978060" y="1149999"/>
                  <a:pt x="1342663" y="1130708"/>
                </a:cubicBezTo>
                <a:cubicBezTo>
                  <a:pt x="1707266" y="1111417"/>
                  <a:pt x="1965767" y="1128779"/>
                  <a:pt x="2187615" y="1049685"/>
                </a:cubicBezTo>
                <a:cubicBezTo>
                  <a:pt x="2409463" y="970591"/>
                  <a:pt x="2214623" y="822050"/>
                  <a:pt x="2673752" y="656146"/>
                </a:cubicBezTo>
                <a:cubicBezTo>
                  <a:pt x="3132881" y="490242"/>
                  <a:pt x="4564284" y="152647"/>
                  <a:pt x="4942390" y="54262"/>
                </a:cubicBezTo>
                <a:cubicBezTo>
                  <a:pt x="5320496" y="-44123"/>
                  <a:pt x="5131443" y="10857"/>
                  <a:pt x="4942390" y="65837"/>
                </a:cubicBezTo>
              </a:path>
            </a:pathLst>
          </a:custGeom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150" y="3910012"/>
            <a:ext cx="4421187" cy="2027238"/>
            <a:chOff x="1828800" y="3429000"/>
            <a:chExt cx="4421188" cy="2027237"/>
          </a:xfrm>
        </p:grpSpPr>
        <p:sp>
          <p:nvSpPr>
            <p:cNvPr id="39" name="Freeform 38"/>
            <p:cNvSpPr/>
            <p:nvPr/>
          </p:nvSpPr>
          <p:spPr>
            <a:xfrm>
              <a:off x="1852612" y="3819525"/>
              <a:ext cx="4397376" cy="50958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49437" y="3683000"/>
              <a:ext cx="4398964" cy="25558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49437" y="4419600"/>
              <a:ext cx="4398964" cy="254000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flipV="1">
              <a:off x="1849437" y="5029199"/>
              <a:ext cx="4398964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flipV="1">
              <a:off x="1849437" y="5410199"/>
              <a:ext cx="4398964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1828800" y="3429000"/>
              <a:ext cx="4398963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61137" y="4090987"/>
            <a:ext cx="25874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image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en-US" sz="20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x,s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207963" y="-228600"/>
            <a:ext cx="914400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Prestack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Migration 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</a:p>
        </p:txBody>
      </p:sp>
      <p:grpSp>
        <p:nvGrpSpPr>
          <p:cNvPr id="2085" name="Group 13"/>
          <p:cNvGrpSpPr>
            <a:grpSpLocks/>
          </p:cNvGrpSpPr>
          <p:nvPr/>
        </p:nvGrpSpPr>
        <p:grpSpPr bwMode="auto">
          <a:xfrm>
            <a:off x="4108450" y="304800"/>
            <a:ext cx="2479677" cy="1311956"/>
            <a:chOff x="3809352" y="32612"/>
            <a:chExt cx="2480287" cy="131217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721170" y="32612"/>
              <a:ext cx="376330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564881" y="997066"/>
              <a:ext cx="188958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102268" y="990715"/>
              <a:ext cx="187371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809352" y="982776"/>
              <a:ext cx="187371" cy="347720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951037" y="3108325"/>
            <a:ext cx="304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81062" y="2081212"/>
            <a:ext cx="6405563" cy="2643188"/>
            <a:chOff x="796725" y="1600200"/>
            <a:chExt cx="6406526" cy="2643188"/>
          </a:xfrm>
        </p:grpSpPr>
        <p:grpSp>
          <p:nvGrpSpPr>
            <p:cNvPr id="2066" name="Group 4"/>
            <p:cNvGrpSpPr>
              <a:grpSpLocks/>
            </p:cNvGrpSpPr>
            <p:nvPr/>
          </p:nvGrpSpPr>
          <p:grpSpPr bwMode="auto">
            <a:xfrm>
              <a:off x="2133600" y="3124200"/>
              <a:ext cx="4114800" cy="1119188"/>
              <a:chOff x="2133600" y="3124200"/>
              <a:chExt cx="4114800" cy="1119188"/>
            </a:xfrm>
          </p:grpSpPr>
          <p:cxnSp>
            <p:nvCxnSpPr>
              <p:cNvPr id="2078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2133600" y="3124200"/>
                <a:ext cx="165735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79" name="Straight Arrow Connector 7"/>
              <p:cNvCxnSpPr>
                <a:cxnSpLocks noChangeShapeType="1"/>
              </p:cNvCxnSpPr>
              <p:nvPr/>
            </p:nvCxnSpPr>
            <p:spPr bwMode="auto">
              <a:xfrm flipV="1">
                <a:off x="3867150" y="3176588"/>
                <a:ext cx="184785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0" name="Straight Arrow Connector 16"/>
              <p:cNvCxnSpPr>
                <a:cxnSpLocks noChangeShapeType="1"/>
              </p:cNvCxnSpPr>
              <p:nvPr/>
            </p:nvCxnSpPr>
            <p:spPr bwMode="auto">
              <a:xfrm flipV="1">
                <a:off x="3867150" y="3176588"/>
                <a:ext cx="866775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1" name="Straight Arrow Connector 17"/>
              <p:cNvCxnSpPr>
                <a:cxnSpLocks noChangeShapeType="1"/>
              </p:cNvCxnSpPr>
              <p:nvPr/>
            </p:nvCxnSpPr>
            <p:spPr bwMode="auto">
              <a:xfrm flipH="1" flipV="1">
                <a:off x="3800475" y="3176588"/>
                <a:ext cx="66675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2" name="Straight Arrow Connector 18"/>
              <p:cNvCxnSpPr>
                <a:cxnSpLocks noChangeShapeType="1"/>
              </p:cNvCxnSpPr>
              <p:nvPr/>
            </p:nvCxnSpPr>
            <p:spPr bwMode="auto">
              <a:xfrm flipV="1">
                <a:off x="3867150" y="3176588"/>
                <a:ext cx="238125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3" name="Straight Arrow Connector 19"/>
              <p:cNvCxnSpPr>
                <a:cxnSpLocks noChangeShapeType="1"/>
              </p:cNvCxnSpPr>
              <p:nvPr/>
            </p:nvCxnSpPr>
            <p:spPr bwMode="auto">
              <a:xfrm flipH="1" flipV="1">
                <a:off x="3200400" y="3176588"/>
                <a:ext cx="66675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4" name="Straight Arrow Connector 40"/>
              <p:cNvCxnSpPr>
                <a:cxnSpLocks noChangeShapeType="1"/>
              </p:cNvCxnSpPr>
              <p:nvPr/>
            </p:nvCxnSpPr>
            <p:spPr bwMode="auto">
              <a:xfrm flipH="1" flipV="1">
                <a:off x="2667000" y="3176588"/>
                <a:ext cx="120015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67" name="Group 18"/>
            <p:cNvGrpSpPr>
              <a:grpSpLocks/>
            </p:cNvGrpSpPr>
            <p:nvPr/>
          </p:nvGrpSpPr>
          <p:grpSpPr bwMode="auto">
            <a:xfrm>
              <a:off x="796725" y="1600200"/>
              <a:ext cx="6406526" cy="1524000"/>
              <a:chOff x="796725" y="1600200"/>
              <a:chExt cx="6406526" cy="1524000"/>
            </a:xfrm>
          </p:grpSpPr>
          <p:cxnSp>
            <p:nvCxnSpPr>
              <p:cNvPr id="2069" name="Straight Connector 2"/>
              <p:cNvCxnSpPr>
                <a:cxnSpLocks noChangeShapeType="1"/>
              </p:cNvCxnSpPr>
              <p:nvPr/>
            </p:nvCxnSpPr>
            <p:spPr bwMode="auto">
              <a:xfrm>
                <a:off x="1295400" y="3124200"/>
                <a:ext cx="5715000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70" name="Group 11"/>
              <p:cNvGrpSpPr>
                <a:grpSpLocks/>
              </p:cNvGrpSpPr>
              <p:nvPr/>
            </p:nvGrpSpPr>
            <p:grpSpPr bwMode="auto">
              <a:xfrm>
                <a:off x="796725" y="1600200"/>
                <a:ext cx="6406526" cy="1487488"/>
                <a:chOff x="796725" y="1600200"/>
                <a:chExt cx="6406526" cy="1487488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796725" y="1843088"/>
                  <a:ext cx="5453263" cy="1244600"/>
                  <a:chOff x="796725" y="1843088"/>
                  <a:chExt cx="5453263" cy="1244600"/>
                </a:xfrm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2095495" y="1843088"/>
                    <a:ext cx="3912188" cy="730250"/>
                  </a:xfrm>
                  <a:custGeom>
                    <a:avLst/>
                    <a:gdLst>
                      <a:gd name="connsiteX0" fmla="*/ 0 w 3912243"/>
                      <a:gd name="connsiteY0" fmla="*/ 0 h 729205"/>
                      <a:gd name="connsiteX1" fmla="*/ 1782501 w 3912243"/>
                      <a:gd name="connsiteY1" fmla="*/ 729205 h 729205"/>
                      <a:gd name="connsiteX2" fmla="*/ 3912243 w 3912243"/>
                      <a:gd name="connsiteY2" fmla="*/ 0 h 729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12243" h="729205">
                        <a:moveTo>
                          <a:pt x="0" y="0"/>
                        </a:moveTo>
                        <a:cubicBezTo>
                          <a:pt x="565230" y="364602"/>
                          <a:pt x="1130461" y="729205"/>
                          <a:pt x="1782501" y="729205"/>
                        </a:cubicBezTo>
                        <a:cubicBezTo>
                          <a:pt x="2434541" y="729205"/>
                          <a:pt x="3173392" y="364602"/>
                          <a:pt x="3912243" y="0"/>
                        </a:cubicBezTo>
                      </a:path>
                    </a:pathLst>
                  </a:custGeom>
                  <a:ln w="38100">
                    <a:solidFill>
                      <a:srgbClr val="FFFF00"/>
                    </a:solidFill>
                  </a:ln>
                </p:spPr>
                <p:txBody>
                  <a:bodyPr wrap="none"/>
                  <a:lstStyle/>
                  <a:p>
                    <a:pPr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</a:endParaRPr>
                  </a:p>
                </p:txBody>
              </p:sp>
              <p:cxnSp>
                <p:nvCxnSpPr>
                  <p:cNvPr id="2076" name="Straight Connector 42"/>
                  <p:cNvCxnSpPr>
                    <a:cxnSpLocks noChangeShapeType="1"/>
                    <a:stCxn id="33" idx="4"/>
                  </p:cNvCxnSpPr>
                  <p:nvPr/>
                </p:nvCxnSpPr>
                <p:spPr bwMode="auto">
                  <a:xfrm flipV="1">
                    <a:off x="2362200" y="2325688"/>
                    <a:ext cx="3887788" cy="76200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77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6725" y="2683538"/>
                    <a:ext cx="1219200" cy="401256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07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400800" y="2150715"/>
                  <a:ext cx="72327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rgbClr val="FFFFFF"/>
                      </a:solidFill>
                    </a:rPr>
                    <a:t>direct</a:t>
                  </a:r>
                </a:p>
              </p:txBody>
            </p:sp>
            <p:sp>
              <p:nvSpPr>
                <p:cNvPr id="207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600200"/>
                  <a:ext cx="103105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rgbClr val="FFFFFF"/>
                      </a:solidFill>
                    </a:rPr>
                    <a:t>scattered</a:t>
                  </a: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866861" y="2625725"/>
                <a:ext cx="304846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33" name="5-Point Star 32"/>
            <p:cNvSpPr/>
            <p:nvPr/>
          </p:nvSpPr>
          <p:spPr bwMode="auto">
            <a:xfrm>
              <a:off x="1981178" y="2971800"/>
              <a:ext cx="381057" cy="3048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cxnSp>
        <p:nvCxnSpPr>
          <p:cNvPr id="2061" name="Straight Connector 2"/>
          <p:cNvCxnSpPr>
            <a:cxnSpLocks noChangeShapeType="1"/>
          </p:cNvCxnSpPr>
          <p:nvPr/>
        </p:nvCxnSpPr>
        <p:spPr bwMode="auto">
          <a:xfrm>
            <a:off x="1379537" y="3605212"/>
            <a:ext cx="5715000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5-Point Star 55"/>
          <p:cNvSpPr/>
          <p:nvPr/>
        </p:nvSpPr>
        <p:spPr bwMode="auto">
          <a:xfrm>
            <a:off x="2079625" y="3452812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0068" y="4569023"/>
            <a:ext cx="190500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Migration profiles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41400" y="3421062"/>
            <a:ext cx="3145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57800" y="1254805"/>
            <a:ext cx="1752600" cy="732877"/>
            <a:chOff x="5257800" y="1254805"/>
            <a:chExt cx="1752600" cy="732877"/>
          </a:xfrm>
        </p:grpSpPr>
        <p:sp>
          <p:nvSpPr>
            <p:cNvPr id="60" name="Rounded Rectangle 59"/>
            <p:cNvSpPr/>
            <p:nvPr/>
          </p:nvSpPr>
          <p:spPr>
            <a:xfrm>
              <a:off x="5257800" y="1254805"/>
              <a:ext cx="1752600" cy="36354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/>
            <p:cNvSpPr txBox="1">
              <a:spLocks noChangeArrowheads="1"/>
            </p:cNvSpPr>
            <p:nvPr/>
          </p:nvSpPr>
          <p:spPr bwMode="auto">
            <a:xfrm>
              <a:off x="5442972" y="161835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 err="1" smtClean="0">
                  <a:solidFill>
                    <a:srgbClr val="FFFFFF"/>
                  </a:solidFill>
                </a:rPr>
                <a:t>Mig</a:t>
              </a:r>
              <a:r>
                <a:rPr lang="en-US" altLang="en-US" sz="1800" dirty="0" smtClean="0">
                  <a:solidFill>
                    <a:srgbClr val="FFFFFF"/>
                  </a:solidFill>
                </a:rPr>
                <a:t>. Kernel</a:t>
              </a:r>
              <a:endParaRPr lang="en-US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9374" y="1262744"/>
            <a:ext cx="809226" cy="724938"/>
            <a:chOff x="7039374" y="1262744"/>
            <a:chExt cx="809226" cy="724938"/>
          </a:xfrm>
        </p:grpSpPr>
        <p:sp>
          <p:nvSpPr>
            <p:cNvPr id="63" name="TextBox 8"/>
            <p:cNvSpPr txBox="1">
              <a:spLocks noChangeArrowheads="1"/>
            </p:cNvSpPr>
            <p:nvPr/>
          </p:nvSpPr>
          <p:spPr bwMode="auto">
            <a:xfrm>
              <a:off x="7039374" y="161835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 smtClean="0">
                  <a:solidFill>
                    <a:srgbClr val="FFFFFF"/>
                  </a:solidFill>
                </a:rPr>
                <a:t>Data</a:t>
              </a:r>
              <a:endParaRPr lang="en-US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039374" y="1262744"/>
              <a:ext cx="809226" cy="36354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281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982663"/>
            <a:ext cx="7272148" cy="809709"/>
            <a:chOff x="590550" y="5805196"/>
            <a:chExt cx="7272148" cy="809709"/>
          </a:xfrm>
        </p:grpSpPr>
        <p:sp>
          <p:nvSpPr>
            <p:cNvPr id="62" name="TextBox 61"/>
            <p:cNvSpPr txBox="1"/>
            <p:nvPr/>
          </p:nvSpPr>
          <p:spPr>
            <a:xfrm>
              <a:off x="590550" y="5979218"/>
              <a:ext cx="31432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Prestack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 Migration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: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𝑑𝑔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633787"/>
            <a:ext cx="48053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817937" y="4672012"/>
            <a:ext cx="2667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543050" y="3563937"/>
            <a:ext cx="5160962" cy="1165225"/>
          </a:xfrm>
          <a:custGeom>
            <a:avLst/>
            <a:gdLst>
              <a:gd name="connsiteX0" fmla="*/ 0 w 5160689"/>
              <a:gd name="connsiteY0" fmla="*/ 1165432 h 1165432"/>
              <a:gd name="connsiteX1" fmla="*/ 1342663 w 5160689"/>
              <a:gd name="connsiteY1" fmla="*/ 1130708 h 1165432"/>
              <a:gd name="connsiteX2" fmla="*/ 2187615 w 5160689"/>
              <a:gd name="connsiteY2" fmla="*/ 1049685 h 1165432"/>
              <a:gd name="connsiteX3" fmla="*/ 2673752 w 5160689"/>
              <a:gd name="connsiteY3" fmla="*/ 656146 h 1165432"/>
              <a:gd name="connsiteX4" fmla="*/ 4942390 w 5160689"/>
              <a:gd name="connsiteY4" fmla="*/ 54262 h 1165432"/>
              <a:gd name="connsiteX5" fmla="*/ 4942390 w 5160689"/>
              <a:gd name="connsiteY5" fmla="*/ 65837 h 116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689" h="1165432">
                <a:moveTo>
                  <a:pt x="0" y="1165432"/>
                </a:moveTo>
                <a:cubicBezTo>
                  <a:pt x="489030" y="1157715"/>
                  <a:pt x="978060" y="1149999"/>
                  <a:pt x="1342663" y="1130708"/>
                </a:cubicBezTo>
                <a:cubicBezTo>
                  <a:pt x="1707266" y="1111417"/>
                  <a:pt x="1965767" y="1128779"/>
                  <a:pt x="2187615" y="1049685"/>
                </a:cubicBezTo>
                <a:cubicBezTo>
                  <a:pt x="2409463" y="970591"/>
                  <a:pt x="2214623" y="822050"/>
                  <a:pt x="2673752" y="656146"/>
                </a:cubicBezTo>
                <a:cubicBezTo>
                  <a:pt x="3132881" y="490242"/>
                  <a:pt x="4564284" y="152647"/>
                  <a:pt x="4942390" y="54262"/>
                </a:cubicBezTo>
                <a:cubicBezTo>
                  <a:pt x="5320496" y="-44123"/>
                  <a:pt x="5131443" y="10857"/>
                  <a:pt x="4942390" y="65837"/>
                </a:cubicBezTo>
              </a:path>
            </a:pathLst>
          </a:custGeom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855787" y="4164012"/>
            <a:ext cx="4398963" cy="255588"/>
          </a:xfrm>
          <a:custGeom>
            <a:avLst/>
            <a:gdLst>
              <a:gd name="connsiteX0" fmla="*/ 0 w 4398380"/>
              <a:gd name="connsiteY0" fmla="*/ 462987 h 509286"/>
              <a:gd name="connsiteX1" fmla="*/ 92598 w 4398380"/>
              <a:gd name="connsiteY1" fmla="*/ 486136 h 509286"/>
              <a:gd name="connsiteX2" fmla="*/ 173621 w 4398380"/>
              <a:gd name="connsiteY2" fmla="*/ 509286 h 509286"/>
              <a:gd name="connsiteX3" fmla="*/ 405114 w 4398380"/>
              <a:gd name="connsiteY3" fmla="*/ 486136 h 509286"/>
              <a:gd name="connsiteX4" fmla="*/ 474562 w 4398380"/>
              <a:gd name="connsiteY4" fmla="*/ 474562 h 509286"/>
              <a:gd name="connsiteX5" fmla="*/ 555585 w 4398380"/>
              <a:gd name="connsiteY5" fmla="*/ 462987 h 509286"/>
              <a:gd name="connsiteX6" fmla="*/ 648183 w 4398380"/>
              <a:gd name="connsiteY6" fmla="*/ 462987 h 509286"/>
              <a:gd name="connsiteX7" fmla="*/ 810228 w 4398380"/>
              <a:gd name="connsiteY7" fmla="*/ 474562 h 509286"/>
              <a:gd name="connsiteX8" fmla="*/ 902826 w 4398380"/>
              <a:gd name="connsiteY8" fmla="*/ 486136 h 509286"/>
              <a:gd name="connsiteX9" fmla="*/ 1250066 w 4398380"/>
              <a:gd name="connsiteY9" fmla="*/ 497711 h 509286"/>
              <a:gd name="connsiteX10" fmla="*/ 1284790 w 4398380"/>
              <a:gd name="connsiteY10" fmla="*/ 509286 h 509286"/>
              <a:gd name="connsiteX11" fmla="*/ 1539433 w 4398380"/>
              <a:gd name="connsiteY11" fmla="*/ 497711 h 509286"/>
              <a:gd name="connsiteX12" fmla="*/ 1585732 w 4398380"/>
              <a:gd name="connsiteY12" fmla="*/ 486136 h 509286"/>
              <a:gd name="connsiteX13" fmla="*/ 1643605 w 4398380"/>
              <a:gd name="connsiteY13" fmla="*/ 474562 h 509286"/>
              <a:gd name="connsiteX14" fmla="*/ 1701479 w 4398380"/>
              <a:gd name="connsiteY14" fmla="*/ 439838 h 509286"/>
              <a:gd name="connsiteX15" fmla="*/ 1747778 w 4398380"/>
              <a:gd name="connsiteY15" fmla="*/ 381964 h 509286"/>
              <a:gd name="connsiteX16" fmla="*/ 1759352 w 4398380"/>
              <a:gd name="connsiteY16" fmla="*/ 347240 h 509286"/>
              <a:gd name="connsiteX17" fmla="*/ 1805651 w 4398380"/>
              <a:gd name="connsiteY17" fmla="*/ 300941 h 509286"/>
              <a:gd name="connsiteX18" fmla="*/ 1851950 w 4398380"/>
              <a:gd name="connsiteY18" fmla="*/ 231493 h 509286"/>
              <a:gd name="connsiteX19" fmla="*/ 1898248 w 4398380"/>
              <a:gd name="connsiteY19" fmla="*/ 162045 h 509286"/>
              <a:gd name="connsiteX20" fmla="*/ 1944547 w 4398380"/>
              <a:gd name="connsiteY20" fmla="*/ 104172 h 509286"/>
              <a:gd name="connsiteX21" fmla="*/ 1967697 w 4398380"/>
              <a:gd name="connsiteY21" fmla="*/ 81022 h 509286"/>
              <a:gd name="connsiteX22" fmla="*/ 2025570 w 4398380"/>
              <a:gd name="connsiteY22" fmla="*/ 11574 h 509286"/>
              <a:gd name="connsiteX23" fmla="*/ 2060294 w 4398380"/>
              <a:gd name="connsiteY23" fmla="*/ 0 h 509286"/>
              <a:gd name="connsiteX24" fmla="*/ 2129742 w 4398380"/>
              <a:gd name="connsiteY24" fmla="*/ 23149 h 509286"/>
              <a:gd name="connsiteX25" fmla="*/ 2199190 w 4398380"/>
              <a:gd name="connsiteY25" fmla="*/ 104172 h 509286"/>
              <a:gd name="connsiteX26" fmla="*/ 2222340 w 4398380"/>
              <a:gd name="connsiteY26" fmla="*/ 127321 h 509286"/>
              <a:gd name="connsiteX27" fmla="*/ 2245489 w 4398380"/>
              <a:gd name="connsiteY27" fmla="*/ 162045 h 509286"/>
              <a:gd name="connsiteX28" fmla="*/ 2268638 w 4398380"/>
              <a:gd name="connsiteY28" fmla="*/ 185195 h 509286"/>
              <a:gd name="connsiteX29" fmla="*/ 2291788 w 4398380"/>
              <a:gd name="connsiteY29" fmla="*/ 219919 h 509286"/>
              <a:gd name="connsiteX30" fmla="*/ 2326512 w 4398380"/>
              <a:gd name="connsiteY30" fmla="*/ 254643 h 509286"/>
              <a:gd name="connsiteX31" fmla="*/ 2349661 w 4398380"/>
              <a:gd name="connsiteY31" fmla="*/ 289367 h 509286"/>
              <a:gd name="connsiteX32" fmla="*/ 2419109 w 4398380"/>
              <a:gd name="connsiteY32" fmla="*/ 347240 h 509286"/>
              <a:gd name="connsiteX33" fmla="*/ 2453833 w 4398380"/>
              <a:gd name="connsiteY33" fmla="*/ 358815 h 509286"/>
              <a:gd name="connsiteX34" fmla="*/ 2476983 w 4398380"/>
              <a:gd name="connsiteY34" fmla="*/ 381964 h 509286"/>
              <a:gd name="connsiteX35" fmla="*/ 2615879 w 4398380"/>
              <a:gd name="connsiteY35" fmla="*/ 416688 h 509286"/>
              <a:gd name="connsiteX36" fmla="*/ 2696902 w 4398380"/>
              <a:gd name="connsiteY36" fmla="*/ 428263 h 509286"/>
              <a:gd name="connsiteX37" fmla="*/ 2777924 w 4398380"/>
              <a:gd name="connsiteY37" fmla="*/ 451412 h 509286"/>
              <a:gd name="connsiteX38" fmla="*/ 3183038 w 4398380"/>
              <a:gd name="connsiteY38" fmla="*/ 439838 h 509286"/>
              <a:gd name="connsiteX39" fmla="*/ 3298785 w 4398380"/>
              <a:gd name="connsiteY39" fmla="*/ 416688 h 509286"/>
              <a:gd name="connsiteX40" fmla="*/ 3368233 w 4398380"/>
              <a:gd name="connsiteY40" fmla="*/ 405113 h 509286"/>
              <a:gd name="connsiteX41" fmla="*/ 3414532 w 4398380"/>
              <a:gd name="connsiteY41" fmla="*/ 393539 h 509286"/>
              <a:gd name="connsiteX42" fmla="*/ 3784922 w 4398380"/>
              <a:gd name="connsiteY42" fmla="*/ 370389 h 509286"/>
              <a:gd name="connsiteX43" fmla="*/ 3865945 w 4398380"/>
              <a:gd name="connsiteY43" fmla="*/ 358815 h 509286"/>
              <a:gd name="connsiteX44" fmla="*/ 3912243 w 4398380"/>
              <a:gd name="connsiteY44" fmla="*/ 347240 h 509286"/>
              <a:gd name="connsiteX45" fmla="*/ 4213185 w 4398380"/>
              <a:gd name="connsiteY45" fmla="*/ 358815 h 509286"/>
              <a:gd name="connsiteX46" fmla="*/ 4398380 w 4398380"/>
              <a:gd name="connsiteY46" fmla="*/ 370389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8380" h="509286">
                <a:moveTo>
                  <a:pt x="0" y="462987"/>
                </a:moveTo>
                <a:cubicBezTo>
                  <a:pt x="117655" y="486518"/>
                  <a:pt x="9556" y="462410"/>
                  <a:pt x="92598" y="486136"/>
                </a:cubicBezTo>
                <a:cubicBezTo>
                  <a:pt x="194308" y="515196"/>
                  <a:pt x="90385" y="481540"/>
                  <a:pt x="173621" y="509286"/>
                </a:cubicBezTo>
                <a:cubicBezTo>
                  <a:pt x="242129" y="503058"/>
                  <a:pt x="335330" y="495440"/>
                  <a:pt x="405114" y="486136"/>
                </a:cubicBezTo>
                <a:cubicBezTo>
                  <a:pt x="428377" y="483034"/>
                  <a:pt x="451366" y="478131"/>
                  <a:pt x="474562" y="474562"/>
                </a:cubicBezTo>
                <a:cubicBezTo>
                  <a:pt x="501527" y="470414"/>
                  <a:pt x="528577" y="466845"/>
                  <a:pt x="555585" y="462987"/>
                </a:cubicBezTo>
                <a:cubicBezTo>
                  <a:pt x="618328" y="442072"/>
                  <a:pt x="563260" y="454048"/>
                  <a:pt x="648183" y="462987"/>
                </a:cubicBezTo>
                <a:cubicBezTo>
                  <a:pt x="702038" y="468656"/>
                  <a:pt x="756298" y="469659"/>
                  <a:pt x="810228" y="474562"/>
                </a:cubicBezTo>
                <a:cubicBezTo>
                  <a:pt x="841206" y="477378"/>
                  <a:pt x="871763" y="484501"/>
                  <a:pt x="902826" y="486136"/>
                </a:cubicBezTo>
                <a:cubicBezTo>
                  <a:pt x="1018477" y="492223"/>
                  <a:pt x="1134319" y="493853"/>
                  <a:pt x="1250066" y="497711"/>
                </a:cubicBezTo>
                <a:cubicBezTo>
                  <a:pt x="1261641" y="501569"/>
                  <a:pt x="1272589" y="509286"/>
                  <a:pt x="1284790" y="509286"/>
                </a:cubicBezTo>
                <a:cubicBezTo>
                  <a:pt x="1369759" y="509286"/>
                  <a:pt x="1454715" y="504228"/>
                  <a:pt x="1539433" y="497711"/>
                </a:cubicBezTo>
                <a:cubicBezTo>
                  <a:pt x="1555294" y="496491"/>
                  <a:pt x="1570203" y="489587"/>
                  <a:pt x="1585732" y="486136"/>
                </a:cubicBezTo>
                <a:cubicBezTo>
                  <a:pt x="1604937" y="481868"/>
                  <a:pt x="1624314" y="478420"/>
                  <a:pt x="1643605" y="474562"/>
                </a:cubicBezTo>
                <a:cubicBezTo>
                  <a:pt x="1702264" y="415903"/>
                  <a:pt x="1626348" y="484917"/>
                  <a:pt x="1701479" y="439838"/>
                </a:cubicBezTo>
                <a:cubicBezTo>
                  <a:pt x="1719802" y="428844"/>
                  <a:pt x="1737266" y="397732"/>
                  <a:pt x="1747778" y="381964"/>
                </a:cubicBezTo>
                <a:cubicBezTo>
                  <a:pt x="1751636" y="370389"/>
                  <a:pt x="1752261" y="357168"/>
                  <a:pt x="1759352" y="347240"/>
                </a:cubicBezTo>
                <a:cubicBezTo>
                  <a:pt x="1772038" y="329480"/>
                  <a:pt x="1805651" y="300941"/>
                  <a:pt x="1805651" y="300941"/>
                </a:cubicBezTo>
                <a:cubicBezTo>
                  <a:pt x="1827788" y="234531"/>
                  <a:pt x="1801373" y="296521"/>
                  <a:pt x="1851950" y="231493"/>
                </a:cubicBezTo>
                <a:cubicBezTo>
                  <a:pt x="1869031" y="209532"/>
                  <a:pt x="1878575" y="181718"/>
                  <a:pt x="1898248" y="162045"/>
                </a:cubicBezTo>
                <a:cubicBezTo>
                  <a:pt x="1954140" y="106155"/>
                  <a:pt x="1886146" y="177173"/>
                  <a:pt x="1944547" y="104172"/>
                </a:cubicBezTo>
                <a:cubicBezTo>
                  <a:pt x="1951364" y="95650"/>
                  <a:pt x="1960880" y="89544"/>
                  <a:pt x="1967697" y="81022"/>
                </a:cubicBezTo>
                <a:cubicBezTo>
                  <a:pt x="1992099" y="50519"/>
                  <a:pt x="1990219" y="35141"/>
                  <a:pt x="2025570" y="11574"/>
                </a:cubicBezTo>
                <a:cubicBezTo>
                  <a:pt x="2035722" y="4806"/>
                  <a:pt x="2048719" y="3858"/>
                  <a:pt x="2060294" y="0"/>
                </a:cubicBezTo>
                <a:cubicBezTo>
                  <a:pt x="2083443" y="7716"/>
                  <a:pt x="2112488" y="5895"/>
                  <a:pt x="2129742" y="23149"/>
                </a:cubicBezTo>
                <a:cubicBezTo>
                  <a:pt x="2241204" y="134611"/>
                  <a:pt x="2128671" y="16025"/>
                  <a:pt x="2199190" y="104172"/>
                </a:cubicBezTo>
                <a:cubicBezTo>
                  <a:pt x="2206007" y="112693"/>
                  <a:pt x="2215523" y="118800"/>
                  <a:pt x="2222340" y="127321"/>
                </a:cubicBezTo>
                <a:cubicBezTo>
                  <a:pt x="2231030" y="138184"/>
                  <a:pt x="2236799" y="151182"/>
                  <a:pt x="2245489" y="162045"/>
                </a:cubicBezTo>
                <a:cubicBezTo>
                  <a:pt x="2252306" y="170567"/>
                  <a:pt x="2261821" y="176674"/>
                  <a:pt x="2268638" y="185195"/>
                </a:cubicBezTo>
                <a:cubicBezTo>
                  <a:pt x="2277328" y="196058"/>
                  <a:pt x="2282882" y="209232"/>
                  <a:pt x="2291788" y="219919"/>
                </a:cubicBezTo>
                <a:cubicBezTo>
                  <a:pt x="2302267" y="232494"/>
                  <a:pt x="2316033" y="242068"/>
                  <a:pt x="2326512" y="254643"/>
                </a:cubicBezTo>
                <a:cubicBezTo>
                  <a:pt x="2335418" y="265330"/>
                  <a:pt x="2340755" y="278680"/>
                  <a:pt x="2349661" y="289367"/>
                </a:cubicBezTo>
                <a:cubicBezTo>
                  <a:pt x="2367946" y="311309"/>
                  <a:pt x="2393095" y="334233"/>
                  <a:pt x="2419109" y="347240"/>
                </a:cubicBezTo>
                <a:cubicBezTo>
                  <a:pt x="2430022" y="352696"/>
                  <a:pt x="2442258" y="354957"/>
                  <a:pt x="2453833" y="358815"/>
                </a:cubicBezTo>
                <a:cubicBezTo>
                  <a:pt x="2461550" y="366531"/>
                  <a:pt x="2468461" y="375147"/>
                  <a:pt x="2476983" y="381964"/>
                </a:cubicBezTo>
                <a:cubicBezTo>
                  <a:pt x="2529143" y="423691"/>
                  <a:pt x="2527100" y="405590"/>
                  <a:pt x="2615879" y="416688"/>
                </a:cubicBezTo>
                <a:cubicBezTo>
                  <a:pt x="2642950" y="420072"/>
                  <a:pt x="2670060" y="423383"/>
                  <a:pt x="2696902" y="428263"/>
                </a:cubicBezTo>
                <a:cubicBezTo>
                  <a:pt x="2728870" y="434075"/>
                  <a:pt x="2748178" y="441497"/>
                  <a:pt x="2777924" y="451412"/>
                </a:cubicBezTo>
                <a:cubicBezTo>
                  <a:pt x="2912962" y="447554"/>
                  <a:pt x="3048244" y="448824"/>
                  <a:pt x="3183038" y="439838"/>
                </a:cubicBezTo>
                <a:cubicBezTo>
                  <a:pt x="3222297" y="437221"/>
                  <a:pt x="3259974" y="423157"/>
                  <a:pt x="3298785" y="416688"/>
                </a:cubicBezTo>
                <a:cubicBezTo>
                  <a:pt x="3321934" y="412830"/>
                  <a:pt x="3345220" y="409716"/>
                  <a:pt x="3368233" y="405113"/>
                </a:cubicBezTo>
                <a:cubicBezTo>
                  <a:pt x="3383832" y="401993"/>
                  <a:pt x="3398721" y="395296"/>
                  <a:pt x="3414532" y="393539"/>
                </a:cubicBezTo>
                <a:cubicBezTo>
                  <a:pt x="3480658" y="386192"/>
                  <a:pt x="3734820" y="373173"/>
                  <a:pt x="3784922" y="370389"/>
                </a:cubicBezTo>
                <a:cubicBezTo>
                  <a:pt x="3811930" y="366531"/>
                  <a:pt x="3839103" y="363695"/>
                  <a:pt x="3865945" y="358815"/>
                </a:cubicBezTo>
                <a:cubicBezTo>
                  <a:pt x="3881596" y="355969"/>
                  <a:pt x="3896335" y="347240"/>
                  <a:pt x="3912243" y="347240"/>
                </a:cubicBezTo>
                <a:cubicBezTo>
                  <a:pt x="4012631" y="347240"/>
                  <a:pt x="4112871" y="354957"/>
                  <a:pt x="4213185" y="358815"/>
                </a:cubicBezTo>
                <a:cubicBezTo>
                  <a:pt x="4336410" y="374217"/>
                  <a:pt x="4274677" y="370389"/>
                  <a:pt x="4398380" y="370389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35150" y="3910012"/>
            <a:ext cx="4421187" cy="2027238"/>
            <a:chOff x="1835150" y="3910012"/>
            <a:chExt cx="4421187" cy="2027238"/>
          </a:xfrm>
        </p:grpSpPr>
        <p:sp>
          <p:nvSpPr>
            <p:cNvPr id="39" name="Freeform 38"/>
            <p:cNvSpPr/>
            <p:nvPr/>
          </p:nvSpPr>
          <p:spPr bwMode="auto">
            <a:xfrm>
              <a:off x="1858962" y="4300537"/>
              <a:ext cx="4397375" cy="50958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855787" y="4900612"/>
              <a:ext cx="4398963" cy="254000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flipV="1">
              <a:off x="1855787" y="5510212"/>
              <a:ext cx="4398963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 flipV="1">
              <a:off x="1855787" y="5891212"/>
              <a:ext cx="4398963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 flipV="1">
              <a:off x="1835150" y="3910012"/>
              <a:ext cx="4398962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207963" y="-228600"/>
            <a:ext cx="914400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Prestack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Migration 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</a:p>
        </p:txBody>
      </p:sp>
      <p:grpSp>
        <p:nvGrpSpPr>
          <p:cNvPr id="2085" name="Group 13"/>
          <p:cNvGrpSpPr>
            <a:grpSpLocks/>
          </p:cNvGrpSpPr>
          <p:nvPr/>
        </p:nvGrpSpPr>
        <p:grpSpPr bwMode="auto">
          <a:xfrm>
            <a:off x="4108450" y="304800"/>
            <a:ext cx="2479677" cy="1311956"/>
            <a:chOff x="3809352" y="32612"/>
            <a:chExt cx="2480287" cy="131217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721170" y="32612"/>
              <a:ext cx="376330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564880" y="997066"/>
              <a:ext cx="188958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102268" y="990715"/>
              <a:ext cx="187371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809352" y="982776"/>
              <a:ext cx="187371" cy="347720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grpSp>
        <p:nvGrpSpPr>
          <p:cNvPr id="2066" name="Group 4"/>
          <p:cNvGrpSpPr>
            <a:grpSpLocks/>
          </p:cNvGrpSpPr>
          <p:nvPr/>
        </p:nvGrpSpPr>
        <p:grpSpPr bwMode="auto">
          <a:xfrm>
            <a:off x="2217736" y="3605212"/>
            <a:ext cx="4114181" cy="1119188"/>
            <a:chOff x="2133600" y="3124200"/>
            <a:chExt cx="4114800" cy="1119188"/>
          </a:xfrm>
        </p:grpSpPr>
        <p:cxnSp>
          <p:nvCxnSpPr>
            <p:cNvPr id="2078" name="Straight Arrow Connector 5"/>
            <p:cNvCxnSpPr>
              <a:cxnSpLocks noChangeShapeType="1"/>
            </p:cNvCxnSpPr>
            <p:nvPr/>
          </p:nvCxnSpPr>
          <p:spPr bwMode="auto">
            <a:xfrm>
              <a:off x="2133600" y="3124200"/>
              <a:ext cx="16573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9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18478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0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866775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1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3800475" y="3176588"/>
              <a:ext cx="66675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23812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3200400" y="3176588"/>
              <a:ext cx="6667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2667000" y="3176588"/>
              <a:ext cx="12001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619875" y="4033838"/>
            <a:ext cx="232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FFFF"/>
                </a:solidFill>
              </a:rPr>
              <a:t>1. Eliminate green image</a:t>
            </a:r>
          </a:p>
          <a:p>
            <a:pPr eaLnBrk="1" hangingPunct="1"/>
            <a:r>
              <a:rPr lang="en-US" altLang="en-US" sz="1600">
                <a:solidFill>
                  <a:srgbClr val="FFFFFF"/>
                </a:solidFill>
              </a:rPr>
              <a:t>  and keep profiles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1062" y="2081212"/>
            <a:ext cx="6405563" cy="1709182"/>
            <a:chOff x="881062" y="2081212"/>
            <a:chExt cx="6405563" cy="1709182"/>
          </a:xfrm>
        </p:grpSpPr>
        <p:grpSp>
          <p:nvGrpSpPr>
            <p:cNvPr id="2067" name="Group 18"/>
            <p:cNvGrpSpPr>
              <a:grpSpLocks/>
            </p:cNvGrpSpPr>
            <p:nvPr/>
          </p:nvGrpSpPr>
          <p:grpSpPr bwMode="auto">
            <a:xfrm>
              <a:off x="881062" y="2081212"/>
              <a:ext cx="6405563" cy="1524000"/>
              <a:chOff x="796725" y="1600200"/>
              <a:chExt cx="6406526" cy="1524000"/>
            </a:xfrm>
          </p:grpSpPr>
          <p:cxnSp>
            <p:nvCxnSpPr>
              <p:cNvPr id="2069" name="Straight Connector 2"/>
              <p:cNvCxnSpPr>
                <a:cxnSpLocks noChangeShapeType="1"/>
              </p:cNvCxnSpPr>
              <p:nvPr/>
            </p:nvCxnSpPr>
            <p:spPr bwMode="auto">
              <a:xfrm>
                <a:off x="1295400" y="3124200"/>
                <a:ext cx="5715000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70" name="Group 11"/>
              <p:cNvGrpSpPr>
                <a:grpSpLocks/>
              </p:cNvGrpSpPr>
              <p:nvPr/>
            </p:nvGrpSpPr>
            <p:grpSpPr bwMode="auto">
              <a:xfrm>
                <a:off x="796725" y="1600200"/>
                <a:ext cx="6406526" cy="1487488"/>
                <a:chOff x="796725" y="1600200"/>
                <a:chExt cx="6406526" cy="1487488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796725" y="1843088"/>
                  <a:ext cx="5453263" cy="1244600"/>
                  <a:chOff x="796725" y="1843088"/>
                  <a:chExt cx="5453263" cy="1244600"/>
                </a:xfrm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2095495" y="1843088"/>
                    <a:ext cx="3912188" cy="730250"/>
                  </a:xfrm>
                  <a:custGeom>
                    <a:avLst/>
                    <a:gdLst>
                      <a:gd name="connsiteX0" fmla="*/ 0 w 3912243"/>
                      <a:gd name="connsiteY0" fmla="*/ 0 h 729205"/>
                      <a:gd name="connsiteX1" fmla="*/ 1782501 w 3912243"/>
                      <a:gd name="connsiteY1" fmla="*/ 729205 h 729205"/>
                      <a:gd name="connsiteX2" fmla="*/ 3912243 w 3912243"/>
                      <a:gd name="connsiteY2" fmla="*/ 0 h 729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12243" h="729205">
                        <a:moveTo>
                          <a:pt x="0" y="0"/>
                        </a:moveTo>
                        <a:cubicBezTo>
                          <a:pt x="565230" y="364602"/>
                          <a:pt x="1130461" y="729205"/>
                          <a:pt x="1782501" y="729205"/>
                        </a:cubicBezTo>
                        <a:cubicBezTo>
                          <a:pt x="2434541" y="729205"/>
                          <a:pt x="3173392" y="364602"/>
                          <a:pt x="3912243" y="0"/>
                        </a:cubicBezTo>
                      </a:path>
                    </a:pathLst>
                  </a:custGeom>
                  <a:ln w="38100">
                    <a:solidFill>
                      <a:srgbClr val="FFFF00"/>
                    </a:solidFill>
                  </a:ln>
                </p:spPr>
                <p:txBody>
                  <a:bodyPr wrap="none"/>
                  <a:lstStyle/>
                  <a:p>
                    <a:pPr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</a:endParaRPr>
                  </a:p>
                </p:txBody>
              </p:sp>
              <p:cxnSp>
                <p:nvCxnSpPr>
                  <p:cNvPr id="2076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362200" y="2325688"/>
                    <a:ext cx="3887788" cy="76200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77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6725" y="2683538"/>
                    <a:ext cx="1219200" cy="401256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07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400800" y="2150715"/>
                  <a:ext cx="72327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rgbClr val="FFFFFF"/>
                      </a:solidFill>
                    </a:rPr>
                    <a:t>direct</a:t>
                  </a:r>
                </a:p>
              </p:txBody>
            </p:sp>
            <p:sp>
              <p:nvSpPr>
                <p:cNvPr id="207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600200"/>
                  <a:ext cx="103105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rgbClr val="FFFFFF"/>
                      </a:solidFill>
                    </a:rPr>
                    <a:t>scattered</a:t>
                  </a: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866861" y="2625725"/>
                <a:ext cx="304846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041400" y="3421062"/>
              <a:ext cx="3145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1" name="5-Point Star 60"/>
            <p:cNvSpPr/>
            <p:nvPr/>
          </p:nvSpPr>
          <p:spPr bwMode="auto">
            <a:xfrm>
              <a:off x="2079625" y="3452812"/>
              <a:ext cx="381000" cy="3048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342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3817937" y="4672012"/>
            <a:ext cx="2667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543050" y="3563937"/>
            <a:ext cx="5160962" cy="1165225"/>
          </a:xfrm>
          <a:custGeom>
            <a:avLst/>
            <a:gdLst>
              <a:gd name="connsiteX0" fmla="*/ 0 w 5160689"/>
              <a:gd name="connsiteY0" fmla="*/ 1165432 h 1165432"/>
              <a:gd name="connsiteX1" fmla="*/ 1342663 w 5160689"/>
              <a:gd name="connsiteY1" fmla="*/ 1130708 h 1165432"/>
              <a:gd name="connsiteX2" fmla="*/ 2187615 w 5160689"/>
              <a:gd name="connsiteY2" fmla="*/ 1049685 h 1165432"/>
              <a:gd name="connsiteX3" fmla="*/ 2673752 w 5160689"/>
              <a:gd name="connsiteY3" fmla="*/ 656146 h 1165432"/>
              <a:gd name="connsiteX4" fmla="*/ 4942390 w 5160689"/>
              <a:gd name="connsiteY4" fmla="*/ 54262 h 1165432"/>
              <a:gd name="connsiteX5" fmla="*/ 4942390 w 5160689"/>
              <a:gd name="connsiteY5" fmla="*/ 65837 h 116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689" h="1165432">
                <a:moveTo>
                  <a:pt x="0" y="1165432"/>
                </a:moveTo>
                <a:cubicBezTo>
                  <a:pt x="489030" y="1157715"/>
                  <a:pt x="978060" y="1149999"/>
                  <a:pt x="1342663" y="1130708"/>
                </a:cubicBezTo>
                <a:cubicBezTo>
                  <a:pt x="1707266" y="1111417"/>
                  <a:pt x="1965767" y="1128779"/>
                  <a:pt x="2187615" y="1049685"/>
                </a:cubicBezTo>
                <a:cubicBezTo>
                  <a:pt x="2409463" y="970591"/>
                  <a:pt x="2214623" y="822050"/>
                  <a:pt x="2673752" y="656146"/>
                </a:cubicBezTo>
                <a:cubicBezTo>
                  <a:pt x="3132881" y="490242"/>
                  <a:pt x="4564284" y="152647"/>
                  <a:pt x="4942390" y="54262"/>
                </a:cubicBezTo>
                <a:cubicBezTo>
                  <a:pt x="5320496" y="-44123"/>
                  <a:pt x="5131443" y="10857"/>
                  <a:pt x="4942390" y="65837"/>
                </a:cubicBezTo>
              </a:path>
            </a:pathLst>
          </a:custGeom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855787" y="4164012"/>
            <a:ext cx="4398963" cy="255588"/>
          </a:xfrm>
          <a:custGeom>
            <a:avLst/>
            <a:gdLst>
              <a:gd name="connsiteX0" fmla="*/ 0 w 4398380"/>
              <a:gd name="connsiteY0" fmla="*/ 462987 h 509286"/>
              <a:gd name="connsiteX1" fmla="*/ 92598 w 4398380"/>
              <a:gd name="connsiteY1" fmla="*/ 486136 h 509286"/>
              <a:gd name="connsiteX2" fmla="*/ 173621 w 4398380"/>
              <a:gd name="connsiteY2" fmla="*/ 509286 h 509286"/>
              <a:gd name="connsiteX3" fmla="*/ 405114 w 4398380"/>
              <a:gd name="connsiteY3" fmla="*/ 486136 h 509286"/>
              <a:gd name="connsiteX4" fmla="*/ 474562 w 4398380"/>
              <a:gd name="connsiteY4" fmla="*/ 474562 h 509286"/>
              <a:gd name="connsiteX5" fmla="*/ 555585 w 4398380"/>
              <a:gd name="connsiteY5" fmla="*/ 462987 h 509286"/>
              <a:gd name="connsiteX6" fmla="*/ 648183 w 4398380"/>
              <a:gd name="connsiteY6" fmla="*/ 462987 h 509286"/>
              <a:gd name="connsiteX7" fmla="*/ 810228 w 4398380"/>
              <a:gd name="connsiteY7" fmla="*/ 474562 h 509286"/>
              <a:gd name="connsiteX8" fmla="*/ 902826 w 4398380"/>
              <a:gd name="connsiteY8" fmla="*/ 486136 h 509286"/>
              <a:gd name="connsiteX9" fmla="*/ 1250066 w 4398380"/>
              <a:gd name="connsiteY9" fmla="*/ 497711 h 509286"/>
              <a:gd name="connsiteX10" fmla="*/ 1284790 w 4398380"/>
              <a:gd name="connsiteY10" fmla="*/ 509286 h 509286"/>
              <a:gd name="connsiteX11" fmla="*/ 1539433 w 4398380"/>
              <a:gd name="connsiteY11" fmla="*/ 497711 h 509286"/>
              <a:gd name="connsiteX12" fmla="*/ 1585732 w 4398380"/>
              <a:gd name="connsiteY12" fmla="*/ 486136 h 509286"/>
              <a:gd name="connsiteX13" fmla="*/ 1643605 w 4398380"/>
              <a:gd name="connsiteY13" fmla="*/ 474562 h 509286"/>
              <a:gd name="connsiteX14" fmla="*/ 1701479 w 4398380"/>
              <a:gd name="connsiteY14" fmla="*/ 439838 h 509286"/>
              <a:gd name="connsiteX15" fmla="*/ 1747778 w 4398380"/>
              <a:gd name="connsiteY15" fmla="*/ 381964 h 509286"/>
              <a:gd name="connsiteX16" fmla="*/ 1759352 w 4398380"/>
              <a:gd name="connsiteY16" fmla="*/ 347240 h 509286"/>
              <a:gd name="connsiteX17" fmla="*/ 1805651 w 4398380"/>
              <a:gd name="connsiteY17" fmla="*/ 300941 h 509286"/>
              <a:gd name="connsiteX18" fmla="*/ 1851950 w 4398380"/>
              <a:gd name="connsiteY18" fmla="*/ 231493 h 509286"/>
              <a:gd name="connsiteX19" fmla="*/ 1898248 w 4398380"/>
              <a:gd name="connsiteY19" fmla="*/ 162045 h 509286"/>
              <a:gd name="connsiteX20" fmla="*/ 1944547 w 4398380"/>
              <a:gd name="connsiteY20" fmla="*/ 104172 h 509286"/>
              <a:gd name="connsiteX21" fmla="*/ 1967697 w 4398380"/>
              <a:gd name="connsiteY21" fmla="*/ 81022 h 509286"/>
              <a:gd name="connsiteX22" fmla="*/ 2025570 w 4398380"/>
              <a:gd name="connsiteY22" fmla="*/ 11574 h 509286"/>
              <a:gd name="connsiteX23" fmla="*/ 2060294 w 4398380"/>
              <a:gd name="connsiteY23" fmla="*/ 0 h 509286"/>
              <a:gd name="connsiteX24" fmla="*/ 2129742 w 4398380"/>
              <a:gd name="connsiteY24" fmla="*/ 23149 h 509286"/>
              <a:gd name="connsiteX25" fmla="*/ 2199190 w 4398380"/>
              <a:gd name="connsiteY25" fmla="*/ 104172 h 509286"/>
              <a:gd name="connsiteX26" fmla="*/ 2222340 w 4398380"/>
              <a:gd name="connsiteY26" fmla="*/ 127321 h 509286"/>
              <a:gd name="connsiteX27" fmla="*/ 2245489 w 4398380"/>
              <a:gd name="connsiteY27" fmla="*/ 162045 h 509286"/>
              <a:gd name="connsiteX28" fmla="*/ 2268638 w 4398380"/>
              <a:gd name="connsiteY28" fmla="*/ 185195 h 509286"/>
              <a:gd name="connsiteX29" fmla="*/ 2291788 w 4398380"/>
              <a:gd name="connsiteY29" fmla="*/ 219919 h 509286"/>
              <a:gd name="connsiteX30" fmla="*/ 2326512 w 4398380"/>
              <a:gd name="connsiteY30" fmla="*/ 254643 h 509286"/>
              <a:gd name="connsiteX31" fmla="*/ 2349661 w 4398380"/>
              <a:gd name="connsiteY31" fmla="*/ 289367 h 509286"/>
              <a:gd name="connsiteX32" fmla="*/ 2419109 w 4398380"/>
              <a:gd name="connsiteY32" fmla="*/ 347240 h 509286"/>
              <a:gd name="connsiteX33" fmla="*/ 2453833 w 4398380"/>
              <a:gd name="connsiteY33" fmla="*/ 358815 h 509286"/>
              <a:gd name="connsiteX34" fmla="*/ 2476983 w 4398380"/>
              <a:gd name="connsiteY34" fmla="*/ 381964 h 509286"/>
              <a:gd name="connsiteX35" fmla="*/ 2615879 w 4398380"/>
              <a:gd name="connsiteY35" fmla="*/ 416688 h 509286"/>
              <a:gd name="connsiteX36" fmla="*/ 2696902 w 4398380"/>
              <a:gd name="connsiteY36" fmla="*/ 428263 h 509286"/>
              <a:gd name="connsiteX37" fmla="*/ 2777924 w 4398380"/>
              <a:gd name="connsiteY37" fmla="*/ 451412 h 509286"/>
              <a:gd name="connsiteX38" fmla="*/ 3183038 w 4398380"/>
              <a:gd name="connsiteY38" fmla="*/ 439838 h 509286"/>
              <a:gd name="connsiteX39" fmla="*/ 3298785 w 4398380"/>
              <a:gd name="connsiteY39" fmla="*/ 416688 h 509286"/>
              <a:gd name="connsiteX40" fmla="*/ 3368233 w 4398380"/>
              <a:gd name="connsiteY40" fmla="*/ 405113 h 509286"/>
              <a:gd name="connsiteX41" fmla="*/ 3414532 w 4398380"/>
              <a:gd name="connsiteY41" fmla="*/ 393539 h 509286"/>
              <a:gd name="connsiteX42" fmla="*/ 3784922 w 4398380"/>
              <a:gd name="connsiteY42" fmla="*/ 370389 h 509286"/>
              <a:gd name="connsiteX43" fmla="*/ 3865945 w 4398380"/>
              <a:gd name="connsiteY43" fmla="*/ 358815 h 509286"/>
              <a:gd name="connsiteX44" fmla="*/ 3912243 w 4398380"/>
              <a:gd name="connsiteY44" fmla="*/ 347240 h 509286"/>
              <a:gd name="connsiteX45" fmla="*/ 4213185 w 4398380"/>
              <a:gd name="connsiteY45" fmla="*/ 358815 h 509286"/>
              <a:gd name="connsiteX46" fmla="*/ 4398380 w 4398380"/>
              <a:gd name="connsiteY46" fmla="*/ 370389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8380" h="509286">
                <a:moveTo>
                  <a:pt x="0" y="462987"/>
                </a:moveTo>
                <a:cubicBezTo>
                  <a:pt x="117655" y="486518"/>
                  <a:pt x="9556" y="462410"/>
                  <a:pt x="92598" y="486136"/>
                </a:cubicBezTo>
                <a:cubicBezTo>
                  <a:pt x="194308" y="515196"/>
                  <a:pt x="90385" y="481540"/>
                  <a:pt x="173621" y="509286"/>
                </a:cubicBezTo>
                <a:cubicBezTo>
                  <a:pt x="242129" y="503058"/>
                  <a:pt x="335330" y="495440"/>
                  <a:pt x="405114" y="486136"/>
                </a:cubicBezTo>
                <a:cubicBezTo>
                  <a:pt x="428377" y="483034"/>
                  <a:pt x="451366" y="478131"/>
                  <a:pt x="474562" y="474562"/>
                </a:cubicBezTo>
                <a:cubicBezTo>
                  <a:pt x="501527" y="470414"/>
                  <a:pt x="528577" y="466845"/>
                  <a:pt x="555585" y="462987"/>
                </a:cubicBezTo>
                <a:cubicBezTo>
                  <a:pt x="618328" y="442072"/>
                  <a:pt x="563260" y="454048"/>
                  <a:pt x="648183" y="462987"/>
                </a:cubicBezTo>
                <a:cubicBezTo>
                  <a:pt x="702038" y="468656"/>
                  <a:pt x="756298" y="469659"/>
                  <a:pt x="810228" y="474562"/>
                </a:cubicBezTo>
                <a:cubicBezTo>
                  <a:pt x="841206" y="477378"/>
                  <a:pt x="871763" y="484501"/>
                  <a:pt x="902826" y="486136"/>
                </a:cubicBezTo>
                <a:cubicBezTo>
                  <a:pt x="1018477" y="492223"/>
                  <a:pt x="1134319" y="493853"/>
                  <a:pt x="1250066" y="497711"/>
                </a:cubicBezTo>
                <a:cubicBezTo>
                  <a:pt x="1261641" y="501569"/>
                  <a:pt x="1272589" y="509286"/>
                  <a:pt x="1284790" y="509286"/>
                </a:cubicBezTo>
                <a:cubicBezTo>
                  <a:pt x="1369759" y="509286"/>
                  <a:pt x="1454715" y="504228"/>
                  <a:pt x="1539433" y="497711"/>
                </a:cubicBezTo>
                <a:cubicBezTo>
                  <a:pt x="1555294" y="496491"/>
                  <a:pt x="1570203" y="489587"/>
                  <a:pt x="1585732" y="486136"/>
                </a:cubicBezTo>
                <a:cubicBezTo>
                  <a:pt x="1604937" y="481868"/>
                  <a:pt x="1624314" y="478420"/>
                  <a:pt x="1643605" y="474562"/>
                </a:cubicBezTo>
                <a:cubicBezTo>
                  <a:pt x="1702264" y="415903"/>
                  <a:pt x="1626348" y="484917"/>
                  <a:pt x="1701479" y="439838"/>
                </a:cubicBezTo>
                <a:cubicBezTo>
                  <a:pt x="1719802" y="428844"/>
                  <a:pt x="1737266" y="397732"/>
                  <a:pt x="1747778" y="381964"/>
                </a:cubicBezTo>
                <a:cubicBezTo>
                  <a:pt x="1751636" y="370389"/>
                  <a:pt x="1752261" y="357168"/>
                  <a:pt x="1759352" y="347240"/>
                </a:cubicBezTo>
                <a:cubicBezTo>
                  <a:pt x="1772038" y="329480"/>
                  <a:pt x="1805651" y="300941"/>
                  <a:pt x="1805651" y="300941"/>
                </a:cubicBezTo>
                <a:cubicBezTo>
                  <a:pt x="1827788" y="234531"/>
                  <a:pt x="1801373" y="296521"/>
                  <a:pt x="1851950" y="231493"/>
                </a:cubicBezTo>
                <a:cubicBezTo>
                  <a:pt x="1869031" y="209532"/>
                  <a:pt x="1878575" y="181718"/>
                  <a:pt x="1898248" y="162045"/>
                </a:cubicBezTo>
                <a:cubicBezTo>
                  <a:pt x="1954140" y="106155"/>
                  <a:pt x="1886146" y="177173"/>
                  <a:pt x="1944547" y="104172"/>
                </a:cubicBezTo>
                <a:cubicBezTo>
                  <a:pt x="1951364" y="95650"/>
                  <a:pt x="1960880" y="89544"/>
                  <a:pt x="1967697" y="81022"/>
                </a:cubicBezTo>
                <a:cubicBezTo>
                  <a:pt x="1992099" y="50519"/>
                  <a:pt x="1990219" y="35141"/>
                  <a:pt x="2025570" y="11574"/>
                </a:cubicBezTo>
                <a:cubicBezTo>
                  <a:pt x="2035722" y="4806"/>
                  <a:pt x="2048719" y="3858"/>
                  <a:pt x="2060294" y="0"/>
                </a:cubicBezTo>
                <a:cubicBezTo>
                  <a:pt x="2083443" y="7716"/>
                  <a:pt x="2112488" y="5895"/>
                  <a:pt x="2129742" y="23149"/>
                </a:cubicBezTo>
                <a:cubicBezTo>
                  <a:pt x="2241204" y="134611"/>
                  <a:pt x="2128671" y="16025"/>
                  <a:pt x="2199190" y="104172"/>
                </a:cubicBezTo>
                <a:cubicBezTo>
                  <a:pt x="2206007" y="112693"/>
                  <a:pt x="2215523" y="118800"/>
                  <a:pt x="2222340" y="127321"/>
                </a:cubicBezTo>
                <a:cubicBezTo>
                  <a:pt x="2231030" y="138184"/>
                  <a:pt x="2236799" y="151182"/>
                  <a:pt x="2245489" y="162045"/>
                </a:cubicBezTo>
                <a:cubicBezTo>
                  <a:pt x="2252306" y="170567"/>
                  <a:pt x="2261821" y="176674"/>
                  <a:pt x="2268638" y="185195"/>
                </a:cubicBezTo>
                <a:cubicBezTo>
                  <a:pt x="2277328" y="196058"/>
                  <a:pt x="2282882" y="209232"/>
                  <a:pt x="2291788" y="219919"/>
                </a:cubicBezTo>
                <a:cubicBezTo>
                  <a:pt x="2302267" y="232494"/>
                  <a:pt x="2316033" y="242068"/>
                  <a:pt x="2326512" y="254643"/>
                </a:cubicBezTo>
                <a:cubicBezTo>
                  <a:pt x="2335418" y="265330"/>
                  <a:pt x="2340755" y="278680"/>
                  <a:pt x="2349661" y="289367"/>
                </a:cubicBezTo>
                <a:cubicBezTo>
                  <a:pt x="2367946" y="311309"/>
                  <a:pt x="2393095" y="334233"/>
                  <a:pt x="2419109" y="347240"/>
                </a:cubicBezTo>
                <a:cubicBezTo>
                  <a:pt x="2430022" y="352696"/>
                  <a:pt x="2442258" y="354957"/>
                  <a:pt x="2453833" y="358815"/>
                </a:cubicBezTo>
                <a:cubicBezTo>
                  <a:pt x="2461550" y="366531"/>
                  <a:pt x="2468461" y="375147"/>
                  <a:pt x="2476983" y="381964"/>
                </a:cubicBezTo>
                <a:cubicBezTo>
                  <a:pt x="2529143" y="423691"/>
                  <a:pt x="2527100" y="405590"/>
                  <a:pt x="2615879" y="416688"/>
                </a:cubicBezTo>
                <a:cubicBezTo>
                  <a:pt x="2642950" y="420072"/>
                  <a:pt x="2670060" y="423383"/>
                  <a:pt x="2696902" y="428263"/>
                </a:cubicBezTo>
                <a:cubicBezTo>
                  <a:pt x="2728870" y="434075"/>
                  <a:pt x="2748178" y="441497"/>
                  <a:pt x="2777924" y="451412"/>
                </a:cubicBezTo>
                <a:cubicBezTo>
                  <a:pt x="2912962" y="447554"/>
                  <a:pt x="3048244" y="448824"/>
                  <a:pt x="3183038" y="439838"/>
                </a:cubicBezTo>
                <a:cubicBezTo>
                  <a:pt x="3222297" y="437221"/>
                  <a:pt x="3259974" y="423157"/>
                  <a:pt x="3298785" y="416688"/>
                </a:cubicBezTo>
                <a:cubicBezTo>
                  <a:pt x="3321934" y="412830"/>
                  <a:pt x="3345220" y="409716"/>
                  <a:pt x="3368233" y="405113"/>
                </a:cubicBezTo>
                <a:cubicBezTo>
                  <a:pt x="3383832" y="401993"/>
                  <a:pt x="3398721" y="395296"/>
                  <a:pt x="3414532" y="393539"/>
                </a:cubicBezTo>
                <a:cubicBezTo>
                  <a:pt x="3480658" y="386192"/>
                  <a:pt x="3734820" y="373173"/>
                  <a:pt x="3784922" y="370389"/>
                </a:cubicBezTo>
                <a:cubicBezTo>
                  <a:pt x="3811930" y="366531"/>
                  <a:pt x="3839103" y="363695"/>
                  <a:pt x="3865945" y="358815"/>
                </a:cubicBezTo>
                <a:cubicBezTo>
                  <a:pt x="3881596" y="355969"/>
                  <a:pt x="3896335" y="347240"/>
                  <a:pt x="3912243" y="347240"/>
                </a:cubicBezTo>
                <a:cubicBezTo>
                  <a:pt x="4012631" y="347240"/>
                  <a:pt x="4112871" y="354957"/>
                  <a:pt x="4213185" y="358815"/>
                </a:cubicBezTo>
                <a:cubicBezTo>
                  <a:pt x="4336410" y="374217"/>
                  <a:pt x="4274677" y="370389"/>
                  <a:pt x="4398380" y="370389"/>
                </a:cubicBezTo>
              </a:path>
            </a:pathLst>
          </a:custGeom>
          <a:ln>
            <a:solidFill>
              <a:srgbClr val="92D050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35150" y="3910012"/>
            <a:ext cx="4421187" cy="2027238"/>
            <a:chOff x="1835150" y="3910012"/>
            <a:chExt cx="4421187" cy="2027238"/>
          </a:xfrm>
        </p:grpSpPr>
        <p:sp>
          <p:nvSpPr>
            <p:cNvPr id="39" name="Freeform 38"/>
            <p:cNvSpPr/>
            <p:nvPr/>
          </p:nvSpPr>
          <p:spPr bwMode="auto">
            <a:xfrm>
              <a:off x="1858962" y="4300537"/>
              <a:ext cx="4397375" cy="50958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855787" y="4900612"/>
              <a:ext cx="4398963" cy="254000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flipV="1">
              <a:off x="1855787" y="5510212"/>
              <a:ext cx="4398963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 flipV="1">
              <a:off x="1855787" y="5891212"/>
              <a:ext cx="4398963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 flipV="1">
              <a:off x="1835150" y="3910012"/>
              <a:ext cx="4398962" cy="46038"/>
            </a:xfrm>
            <a:custGeom>
              <a:avLst/>
              <a:gdLst>
                <a:gd name="connsiteX0" fmla="*/ 0 w 4398380"/>
                <a:gd name="connsiteY0" fmla="*/ 462987 h 509286"/>
                <a:gd name="connsiteX1" fmla="*/ 92598 w 4398380"/>
                <a:gd name="connsiteY1" fmla="*/ 486136 h 509286"/>
                <a:gd name="connsiteX2" fmla="*/ 173621 w 4398380"/>
                <a:gd name="connsiteY2" fmla="*/ 509286 h 509286"/>
                <a:gd name="connsiteX3" fmla="*/ 405114 w 4398380"/>
                <a:gd name="connsiteY3" fmla="*/ 486136 h 509286"/>
                <a:gd name="connsiteX4" fmla="*/ 474562 w 4398380"/>
                <a:gd name="connsiteY4" fmla="*/ 474562 h 509286"/>
                <a:gd name="connsiteX5" fmla="*/ 555585 w 4398380"/>
                <a:gd name="connsiteY5" fmla="*/ 462987 h 509286"/>
                <a:gd name="connsiteX6" fmla="*/ 648183 w 4398380"/>
                <a:gd name="connsiteY6" fmla="*/ 462987 h 509286"/>
                <a:gd name="connsiteX7" fmla="*/ 810228 w 4398380"/>
                <a:gd name="connsiteY7" fmla="*/ 474562 h 509286"/>
                <a:gd name="connsiteX8" fmla="*/ 902826 w 4398380"/>
                <a:gd name="connsiteY8" fmla="*/ 486136 h 509286"/>
                <a:gd name="connsiteX9" fmla="*/ 1250066 w 4398380"/>
                <a:gd name="connsiteY9" fmla="*/ 497711 h 509286"/>
                <a:gd name="connsiteX10" fmla="*/ 1284790 w 4398380"/>
                <a:gd name="connsiteY10" fmla="*/ 509286 h 509286"/>
                <a:gd name="connsiteX11" fmla="*/ 1539433 w 4398380"/>
                <a:gd name="connsiteY11" fmla="*/ 497711 h 509286"/>
                <a:gd name="connsiteX12" fmla="*/ 1585732 w 4398380"/>
                <a:gd name="connsiteY12" fmla="*/ 486136 h 509286"/>
                <a:gd name="connsiteX13" fmla="*/ 1643605 w 4398380"/>
                <a:gd name="connsiteY13" fmla="*/ 474562 h 509286"/>
                <a:gd name="connsiteX14" fmla="*/ 1701479 w 4398380"/>
                <a:gd name="connsiteY14" fmla="*/ 439838 h 509286"/>
                <a:gd name="connsiteX15" fmla="*/ 1747778 w 4398380"/>
                <a:gd name="connsiteY15" fmla="*/ 381964 h 509286"/>
                <a:gd name="connsiteX16" fmla="*/ 1759352 w 4398380"/>
                <a:gd name="connsiteY16" fmla="*/ 347240 h 509286"/>
                <a:gd name="connsiteX17" fmla="*/ 1805651 w 4398380"/>
                <a:gd name="connsiteY17" fmla="*/ 300941 h 509286"/>
                <a:gd name="connsiteX18" fmla="*/ 1851950 w 4398380"/>
                <a:gd name="connsiteY18" fmla="*/ 231493 h 509286"/>
                <a:gd name="connsiteX19" fmla="*/ 1898248 w 4398380"/>
                <a:gd name="connsiteY19" fmla="*/ 162045 h 509286"/>
                <a:gd name="connsiteX20" fmla="*/ 1944547 w 4398380"/>
                <a:gd name="connsiteY20" fmla="*/ 104172 h 509286"/>
                <a:gd name="connsiteX21" fmla="*/ 1967697 w 4398380"/>
                <a:gd name="connsiteY21" fmla="*/ 81022 h 509286"/>
                <a:gd name="connsiteX22" fmla="*/ 2025570 w 4398380"/>
                <a:gd name="connsiteY22" fmla="*/ 11574 h 509286"/>
                <a:gd name="connsiteX23" fmla="*/ 2060294 w 4398380"/>
                <a:gd name="connsiteY23" fmla="*/ 0 h 509286"/>
                <a:gd name="connsiteX24" fmla="*/ 2129742 w 4398380"/>
                <a:gd name="connsiteY24" fmla="*/ 23149 h 509286"/>
                <a:gd name="connsiteX25" fmla="*/ 2199190 w 4398380"/>
                <a:gd name="connsiteY25" fmla="*/ 104172 h 509286"/>
                <a:gd name="connsiteX26" fmla="*/ 2222340 w 4398380"/>
                <a:gd name="connsiteY26" fmla="*/ 127321 h 509286"/>
                <a:gd name="connsiteX27" fmla="*/ 2245489 w 4398380"/>
                <a:gd name="connsiteY27" fmla="*/ 162045 h 509286"/>
                <a:gd name="connsiteX28" fmla="*/ 2268638 w 4398380"/>
                <a:gd name="connsiteY28" fmla="*/ 185195 h 509286"/>
                <a:gd name="connsiteX29" fmla="*/ 2291788 w 4398380"/>
                <a:gd name="connsiteY29" fmla="*/ 219919 h 509286"/>
                <a:gd name="connsiteX30" fmla="*/ 2326512 w 4398380"/>
                <a:gd name="connsiteY30" fmla="*/ 254643 h 509286"/>
                <a:gd name="connsiteX31" fmla="*/ 2349661 w 4398380"/>
                <a:gd name="connsiteY31" fmla="*/ 289367 h 509286"/>
                <a:gd name="connsiteX32" fmla="*/ 2419109 w 4398380"/>
                <a:gd name="connsiteY32" fmla="*/ 347240 h 509286"/>
                <a:gd name="connsiteX33" fmla="*/ 2453833 w 4398380"/>
                <a:gd name="connsiteY33" fmla="*/ 358815 h 509286"/>
                <a:gd name="connsiteX34" fmla="*/ 2476983 w 4398380"/>
                <a:gd name="connsiteY34" fmla="*/ 381964 h 509286"/>
                <a:gd name="connsiteX35" fmla="*/ 2615879 w 4398380"/>
                <a:gd name="connsiteY35" fmla="*/ 416688 h 509286"/>
                <a:gd name="connsiteX36" fmla="*/ 2696902 w 4398380"/>
                <a:gd name="connsiteY36" fmla="*/ 428263 h 509286"/>
                <a:gd name="connsiteX37" fmla="*/ 2777924 w 4398380"/>
                <a:gd name="connsiteY37" fmla="*/ 451412 h 509286"/>
                <a:gd name="connsiteX38" fmla="*/ 3183038 w 4398380"/>
                <a:gd name="connsiteY38" fmla="*/ 439838 h 509286"/>
                <a:gd name="connsiteX39" fmla="*/ 3298785 w 4398380"/>
                <a:gd name="connsiteY39" fmla="*/ 416688 h 509286"/>
                <a:gd name="connsiteX40" fmla="*/ 3368233 w 4398380"/>
                <a:gd name="connsiteY40" fmla="*/ 405113 h 509286"/>
                <a:gd name="connsiteX41" fmla="*/ 3414532 w 4398380"/>
                <a:gd name="connsiteY41" fmla="*/ 393539 h 509286"/>
                <a:gd name="connsiteX42" fmla="*/ 3784922 w 4398380"/>
                <a:gd name="connsiteY42" fmla="*/ 370389 h 509286"/>
                <a:gd name="connsiteX43" fmla="*/ 3865945 w 4398380"/>
                <a:gd name="connsiteY43" fmla="*/ 358815 h 509286"/>
                <a:gd name="connsiteX44" fmla="*/ 3912243 w 4398380"/>
                <a:gd name="connsiteY44" fmla="*/ 347240 h 509286"/>
                <a:gd name="connsiteX45" fmla="*/ 4213185 w 4398380"/>
                <a:gd name="connsiteY45" fmla="*/ 358815 h 509286"/>
                <a:gd name="connsiteX46" fmla="*/ 4398380 w 4398380"/>
                <a:gd name="connsiteY46" fmla="*/ 370389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98380" h="509286">
                  <a:moveTo>
                    <a:pt x="0" y="462987"/>
                  </a:moveTo>
                  <a:cubicBezTo>
                    <a:pt x="117655" y="486518"/>
                    <a:pt x="9556" y="462410"/>
                    <a:pt x="92598" y="486136"/>
                  </a:cubicBezTo>
                  <a:cubicBezTo>
                    <a:pt x="194308" y="515196"/>
                    <a:pt x="90385" y="481540"/>
                    <a:pt x="173621" y="509286"/>
                  </a:cubicBezTo>
                  <a:cubicBezTo>
                    <a:pt x="242129" y="503058"/>
                    <a:pt x="335330" y="495440"/>
                    <a:pt x="405114" y="486136"/>
                  </a:cubicBezTo>
                  <a:cubicBezTo>
                    <a:pt x="428377" y="483034"/>
                    <a:pt x="451366" y="478131"/>
                    <a:pt x="474562" y="474562"/>
                  </a:cubicBezTo>
                  <a:cubicBezTo>
                    <a:pt x="501527" y="470414"/>
                    <a:pt x="528577" y="466845"/>
                    <a:pt x="555585" y="462987"/>
                  </a:cubicBezTo>
                  <a:cubicBezTo>
                    <a:pt x="618328" y="442072"/>
                    <a:pt x="563260" y="454048"/>
                    <a:pt x="648183" y="462987"/>
                  </a:cubicBezTo>
                  <a:cubicBezTo>
                    <a:pt x="702038" y="468656"/>
                    <a:pt x="756298" y="469659"/>
                    <a:pt x="810228" y="474562"/>
                  </a:cubicBezTo>
                  <a:cubicBezTo>
                    <a:pt x="841206" y="477378"/>
                    <a:pt x="871763" y="484501"/>
                    <a:pt x="902826" y="486136"/>
                  </a:cubicBezTo>
                  <a:cubicBezTo>
                    <a:pt x="1018477" y="492223"/>
                    <a:pt x="1134319" y="493853"/>
                    <a:pt x="1250066" y="497711"/>
                  </a:cubicBezTo>
                  <a:cubicBezTo>
                    <a:pt x="1261641" y="501569"/>
                    <a:pt x="1272589" y="509286"/>
                    <a:pt x="1284790" y="509286"/>
                  </a:cubicBezTo>
                  <a:cubicBezTo>
                    <a:pt x="1369759" y="509286"/>
                    <a:pt x="1454715" y="504228"/>
                    <a:pt x="1539433" y="497711"/>
                  </a:cubicBezTo>
                  <a:cubicBezTo>
                    <a:pt x="1555294" y="496491"/>
                    <a:pt x="1570203" y="489587"/>
                    <a:pt x="1585732" y="486136"/>
                  </a:cubicBezTo>
                  <a:cubicBezTo>
                    <a:pt x="1604937" y="481868"/>
                    <a:pt x="1624314" y="478420"/>
                    <a:pt x="1643605" y="474562"/>
                  </a:cubicBezTo>
                  <a:cubicBezTo>
                    <a:pt x="1702264" y="415903"/>
                    <a:pt x="1626348" y="484917"/>
                    <a:pt x="1701479" y="439838"/>
                  </a:cubicBezTo>
                  <a:cubicBezTo>
                    <a:pt x="1719802" y="428844"/>
                    <a:pt x="1737266" y="397732"/>
                    <a:pt x="1747778" y="381964"/>
                  </a:cubicBezTo>
                  <a:cubicBezTo>
                    <a:pt x="1751636" y="370389"/>
                    <a:pt x="1752261" y="357168"/>
                    <a:pt x="1759352" y="347240"/>
                  </a:cubicBezTo>
                  <a:cubicBezTo>
                    <a:pt x="1772038" y="329480"/>
                    <a:pt x="1805651" y="300941"/>
                    <a:pt x="1805651" y="300941"/>
                  </a:cubicBezTo>
                  <a:cubicBezTo>
                    <a:pt x="1827788" y="234531"/>
                    <a:pt x="1801373" y="296521"/>
                    <a:pt x="1851950" y="231493"/>
                  </a:cubicBezTo>
                  <a:cubicBezTo>
                    <a:pt x="1869031" y="209532"/>
                    <a:pt x="1878575" y="181718"/>
                    <a:pt x="1898248" y="162045"/>
                  </a:cubicBezTo>
                  <a:cubicBezTo>
                    <a:pt x="1954140" y="106155"/>
                    <a:pt x="1886146" y="177173"/>
                    <a:pt x="1944547" y="104172"/>
                  </a:cubicBezTo>
                  <a:cubicBezTo>
                    <a:pt x="1951364" y="95650"/>
                    <a:pt x="1960880" y="89544"/>
                    <a:pt x="1967697" y="81022"/>
                  </a:cubicBezTo>
                  <a:cubicBezTo>
                    <a:pt x="1992099" y="50519"/>
                    <a:pt x="1990219" y="35141"/>
                    <a:pt x="2025570" y="11574"/>
                  </a:cubicBezTo>
                  <a:cubicBezTo>
                    <a:pt x="2035722" y="4806"/>
                    <a:pt x="2048719" y="3858"/>
                    <a:pt x="2060294" y="0"/>
                  </a:cubicBezTo>
                  <a:cubicBezTo>
                    <a:pt x="2083443" y="7716"/>
                    <a:pt x="2112488" y="5895"/>
                    <a:pt x="2129742" y="23149"/>
                  </a:cubicBezTo>
                  <a:cubicBezTo>
                    <a:pt x="2241204" y="134611"/>
                    <a:pt x="2128671" y="16025"/>
                    <a:pt x="2199190" y="104172"/>
                  </a:cubicBezTo>
                  <a:cubicBezTo>
                    <a:pt x="2206007" y="112693"/>
                    <a:pt x="2215523" y="118800"/>
                    <a:pt x="2222340" y="127321"/>
                  </a:cubicBezTo>
                  <a:cubicBezTo>
                    <a:pt x="2231030" y="138184"/>
                    <a:pt x="2236799" y="151182"/>
                    <a:pt x="2245489" y="162045"/>
                  </a:cubicBezTo>
                  <a:cubicBezTo>
                    <a:pt x="2252306" y="170567"/>
                    <a:pt x="2261821" y="176674"/>
                    <a:pt x="2268638" y="185195"/>
                  </a:cubicBezTo>
                  <a:cubicBezTo>
                    <a:pt x="2277328" y="196058"/>
                    <a:pt x="2282882" y="209232"/>
                    <a:pt x="2291788" y="219919"/>
                  </a:cubicBezTo>
                  <a:cubicBezTo>
                    <a:pt x="2302267" y="232494"/>
                    <a:pt x="2316033" y="242068"/>
                    <a:pt x="2326512" y="254643"/>
                  </a:cubicBezTo>
                  <a:cubicBezTo>
                    <a:pt x="2335418" y="265330"/>
                    <a:pt x="2340755" y="278680"/>
                    <a:pt x="2349661" y="289367"/>
                  </a:cubicBezTo>
                  <a:cubicBezTo>
                    <a:pt x="2367946" y="311309"/>
                    <a:pt x="2393095" y="334233"/>
                    <a:pt x="2419109" y="347240"/>
                  </a:cubicBezTo>
                  <a:cubicBezTo>
                    <a:pt x="2430022" y="352696"/>
                    <a:pt x="2442258" y="354957"/>
                    <a:pt x="2453833" y="358815"/>
                  </a:cubicBezTo>
                  <a:cubicBezTo>
                    <a:pt x="2461550" y="366531"/>
                    <a:pt x="2468461" y="375147"/>
                    <a:pt x="2476983" y="381964"/>
                  </a:cubicBezTo>
                  <a:cubicBezTo>
                    <a:pt x="2529143" y="423691"/>
                    <a:pt x="2527100" y="405590"/>
                    <a:pt x="2615879" y="416688"/>
                  </a:cubicBezTo>
                  <a:cubicBezTo>
                    <a:pt x="2642950" y="420072"/>
                    <a:pt x="2670060" y="423383"/>
                    <a:pt x="2696902" y="428263"/>
                  </a:cubicBezTo>
                  <a:cubicBezTo>
                    <a:pt x="2728870" y="434075"/>
                    <a:pt x="2748178" y="441497"/>
                    <a:pt x="2777924" y="451412"/>
                  </a:cubicBezTo>
                  <a:cubicBezTo>
                    <a:pt x="2912962" y="447554"/>
                    <a:pt x="3048244" y="448824"/>
                    <a:pt x="3183038" y="439838"/>
                  </a:cubicBezTo>
                  <a:cubicBezTo>
                    <a:pt x="3222297" y="437221"/>
                    <a:pt x="3259974" y="423157"/>
                    <a:pt x="3298785" y="416688"/>
                  </a:cubicBezTo>
                  <a:cubicBezTo>
                    <a:pt x="3321934" y="412830"/>
                    <a:pt x="3345220" y="409716"/>
                    <a:pt x="3368233" y="405113"/>
                  </a:cubicBezTo>
                  <a:cubicBezTo>
                    <a:pt x="3383832" y="401993"/>
                    <a:pt x="3398721" y="395296"/>
                    <a:pt x="3414532" y="393539"/>
                  </a:cubicBezTo>
                  <a:cubicBezTo>
                    <a:pt x="3480658" y="386192"/>
                    <a:pt x="3734820" y="373173"/>
                    <a:pt x="3784922" y="370389"/>
                  </a:cubicBezTo>
                  <a:cubicBezTo>
                    <a:pt x="3811930" y="366531"/>
                    <a:pt x="3839103" y="363695"/>
                    <a:pt x="3865945" y="358815"/>
                  </a:cubicBezTo>
                  <a:cubicBezTo>
                    <a:pt x="3881596" y="355969"/>
                    <a:pt x="3896335" y="347240"/>
                    <a:pt x="3912243" y="347240"/>
                  </a:cubicBezTo>
                  <a:cubicBezTo>
                    <a:pt x="4012631" y="347240"/>
                    <a:pt x="4112871" y="354957"/>
                    <a:pt x="4213185" y="358815"/>
                  </a:cubicBezTo>
                  <a:cubicBezTo>
                    <a:pt x="4336410" y="374217"/>
                    <a:pt x="4274677" y="370389"/>
                    <a:pt x="4398380" y="370389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207963" y="-228600"/>
            <a:ext cx="914400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Prestack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Migration 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</a:p>
        </p:txBody>
      </p:sp>
      <p:grpSp>
        <p:nvGrpSpPr>
          <p:cNvPr id="2066" name="Group 4"/>
          <p:cNvGrpSpPr>
            <a:grpSpLocks/>
          </p:cNvGrpSpPr>
          <p:nvPr/>
        </p:nvGrpSpPr>
        <p:grpSpPr bwMode="auto">
          <a:xfrm>
            <a:off x="2217736" y="3605212"/>
            <a:ext cx="4114181" cy="1119188"/>
            <a:chOff x="2133600" y="3124200"/>
            <a:chExt cx="4114800" cy="1119188"/>
          </a:xfrm>
        </p:grpSpPr>
        <p:cxnSp>
          <p:nvCxnSpPr>
            <p:cNvPr id="2078" name="Straight Arrow Connector 5"/>
            <p:cNvCxnSpPr>
              <a:cxnSpLocks noChangeShapeType="1"/>
            </p:cNvCxnSpPr>
            <p:nvPr/>
          </p:nvCxnSpPr>
          <p:spPr bwMode="auto">
            <a:xfrm>
              <a:off x="2133600" y="3124200"/>
              <a:ext cx="16573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9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18478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0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866775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1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3800475" y="3176588"/>
              <a:ext cx="66675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3867150" y="3176588"/>
              <a:ext cx="23812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3200400" y="3176588"/>
              <a:ext cx="6667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2667000" y="3176588"/>
              <a:ext cx="120015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619875" y="4033838"/>
            <a:ext cx="232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FFFF"/>
                </a:solidFill>
              </a:rPr>
              <a:t>1. Eliminate green image</a:t>
            </a:r>
          </a:p>
          <a:p>
            <a:pPr eaLnBrk="1" hangingPunct="1"/>
            <a:r>
              <a:rPr lang="en-US" altLang="en-US" sz="1600">
                <a:solidFill>
                  <a:srgbClr val="FFFFFF"/>
                </a:solidFill>
              </a:rPr>
              <a:t>  and keep profiles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4597400"/>
            <a:ext cx="237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2. Lower recording plane </a:t>
            </a:r>
          </a:p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to just above </a:t>
            </a:r>
            <a:r>
              <a:rPr lang="en-US" altLang="en-US" sz="1600" dirty="0" err="1">
                <a:solidFill>
                  <a:srgbClr val="FFFFFF"/>
                </a:solidFill>
              </a:rPr>
              <a:t>scatterer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661150" y="5207000"/>
            <a:ext cx="2274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3. Only keep profile on </a:t>
            </a:r>
            <a:r>
              <a:rPr lang="en-US" altLang="en-US" sz="1600" dirty="0" smtClean="0">
                <a:solidFill>
                  <a:srgbClr val="FFFFFF"/>
                </a:solidFill>
              </a:rPr>
              <a:t>recording </a:t>
            </a:r>
            <a:r>
              <a:rPr lang="en-US" altLang="en-US" sz="1600" dirty="0">
                <a:solidFill>
                  <a:srgbClr val="FFFFFF"/>
                </a:solidFill>
              </a:rPr>
              <a:t>plane </a:t>
            </a:r>
            <a:r>
              <a:rPr lang="en-US" altLang="en-US" sz="1600" dirty="0" err="1">
                <a:solidFill>
                  <a:srgbClr val="FF0000"/>
                </a:solidFill>
              </a:rPr>
              <a:t>s</a:t>
            </a:r>
            <a:r>
              <a:rPr lang="en-US" altLang="en-US" sz="1600" dirty="0" err="1">
                <a:solidFill>
                  <a:srgbClr val="FFFFFF"/>
                </a:solidFill>
                <a:latin typeface="Symbol" pitchFamily="18" charset="2"/>
              </a:rPr>
              <a:t>e</a:t>
            </a:r>
            <a:r>
              <a:rPr lang="en-US" altLang="en-US" sz="1600" dirty="0" err="1">
                <a:solidFill>
                  <a:srgbClr val="FF0000"/>
                </a:solidFill>
              </a:rPr>
              <a:t>B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1062" y="2081212"/>
            <a:ext cx="6405563" cy="1709182"/>
            <a:chOff x="881062" y="2081212"/>
            <a:chExt cx="6405563" cy="1709182"/>
          </a:xfrm>
        </p:grpSpPr>
        <p:grpSp>
          <p:nvGrpSpPr>
            <p:cNvPr id="2067" name="Group 18"/>
            <p:cNvGrpSpPr>
              <a:grpSpLocks/>
            </p:cNvGrpSpPr>
            <p:nvPr/>
          </p:nvGrpSpPr>
          <p:grpSpPr bwMode="auto">
            <a:xfrm>
              <a:off x="881062" y="2081212"/>
              <a:ext cx="6405563" cy="1524000"/>
              <a:chOff x="796725" y="1600200"/>
              <a:chExt cx="6406526" cy="1524000"/>
            </a:xfrm>
          </p:grpSpPr>
          <p:cxnSp>
            <p:nvCxnSpPr>
              <p:cNvPr id="2069" name="Straight Connector 2"/>
              <p:cNvCxnSpPr>
                <a:cxnSpLocks noChangeShapeType="1"/>
              </p:cNvCxnSpPr>
              <p:nvPr/>
            </p:nvCxnSpPr>
            <p:spPr bwMode="auto">
              <a:xfrm>
                <a:off x="1295400" y="3124200"/>
                <a:ext cx="5715000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70" name="Group 11"/>
              <p:cNvGrpSpPr>
                <a:grpSpLocks/>
              </p:cNvGrpSpPr>
              <p:nvPr/>
            </p:nvGrpSpPr>
            <p:grpSpPr bwMode="auto">
              <a:xfrm>
                <a:off x="796725" y="1600200"/>
                <a:ext cx="6406526" cy="1487488"/>
                <a:chOff x="796725" y="1600200"/>
                <a:chExt cx="6406526" cy="1487488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796725" y="1843088"/>
                  <a:ext cx="5453263" cy="1244600"/>
                  <a:chOff x="796725" y="1843088"/>
                  <a:chExt cx="5453263" cy="1244600"/>
                </a:xfrm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2095495" y="1843088"/>
                    <a:ext cx="3912188" cy="730250"/>
                  </a:xfrm>
                  <a:custGeom>
                    <a:avLst/>
                    <a:gdLst>
                      <a:gd name="connsiteX0" fmla="*/ 0 w 3912243"/>
                      <a:gd name="connsiteY0" fmla="*/ 0 h 729205"/>
                      <a:gd name="connsiteX1" fmla="*/ 1782501 w 3912243"/>
                      <a:gd name="connsiteY1" fmla="*/ 729205 h 729205"/>
                      <a:gd name="connsiteX2" fmla="*/ 3912243 w 3912243"/>
                      <a:gd name="connsiteY2" fmla="*/ 0 h 729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12243" h="729205">
                        <a:moveTo>
                          <a:pt x="0" y="0"/>
                        </a:moveTo>
                        <a:cubicBezTo>
                          <a:pt x="565230" y="364602"/>
                          <a:pt x="1130461" y="729205"/>
                          <a:pt x="1782501" y="729205"/>
                        </a:cubicBezTo>
                        <a:cubicBezTo>
                          <a:pt x="2434541" y="729205"/>
                          <a:pt x="3173392" y="364602"/>
                          <a:pt x="3912243" y="0"/>
                        </a:cubicBezTo>
                      </a:path>
                    </a:pathLst>
                  </a:custGeom>
                  <a:ln w="38100">
                    <a:solidFill>
                      <a:srgbClr val="FFFF00"/>
                    </a:solidFill>
                  </a:ln>
                </p:spPr>
                <p:txBody>
                  <a:bodyPr wrap="none"/>
                  <a:lstStyle/>
                  <a:p>
                    <a:pPr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</a:endParaRPr>
                  </a:p>
                </p:txBody>
              </p:sp>
              <p:cxnSp>
                <p:nvCxnSpPr>
                  <p:cNvPr id="2076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362200" y="2325688"/>
                    <a:ext cx="3887788" cy="76200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77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6725" y="2683538"/>
                    <a:ext cx="1219200" cy="401256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07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400800" y="2150715"/>
                  <a:ext cx="72327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rgbClr val="FFFFFF"/>
                      </a:solidFill>
                    </a:rPr>
                    <a:t>direct</a:t>
                  </a:r>
                </a:p>
              </p:txBody>
            </p:sp>
            <p:sp>
              <p:nvSpPr>
                <p:cNvPr id="207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600200"/>
                  <a:ext cx="103105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rgbClr val="FFFFFF"/>
                      </a:solidFill>
                    </a:rPr>
                    <a:t>scattered</a:t>
                  </a: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866861" y="2625725"/>
                <a:ext cx="304846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041400" y="3421062"/>
              <a:ext cx="3145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1" name="5-Point Star 60"/>
            <p:cNvSpPr/>
            <p:nvPr/>
          </p:nvSpPr>
          <p:spPr bwMode="auto">
            <a:xfrm>
              <a:off x="2079625" y="3452812"/>
              <a:ext cx="381000" cy="3048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90600" y="982663"/>
            <a:ext cx="7272148" cy="809709"/>
            <a:chOff x="590550" y="5805196"/>
            <a:chExt cx="7272148" cy="809709"/>
          </a:xfrm>
        </p:grpSpPr>
        <p:sp>
          <p:nvSpPr>
            <p:cNvPr id="63" name="TextBox 62"/>
            <p:cNvSpPr txBox="1"/>
            <p:nvPr/>
          </p:nvSpPr>
          <p:spPr>
            <a:xfrm>
              <a:off x="590550" y="5979218"/>
              <a:ext cx="31432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Prestack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 Migration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: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𝑑𝑔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13"/>
          <p:cNvGrpSpPr>
            <a:grpSpLocks/>
          </p:cNvGrpSpPr>
          <p:nvPr/>
        </p:nvGrpSpPr>
        <p:grpSpPr bwMode="auto">
          <a:xfrm>
            <a:off x="4108450" y="304800"/>
            <a:ext cx="2479677" cy="1311956"/>
            <a:chOff x="3809352" y="32612"/>
            <a:chExt cx="2480287" cy="1312175"/>
          </a:xfrm>
        </p:grpSpPr>
        <p:sp>
          <p:nvSpPr>
            <p:cNvPr id="69" name="Rectangle 68"/>
            <p:cNvSpPr/>
            <p:nvPr/>
          </p:nvSpPr>
          <p:spPr bwMode="auto">
            <a:xfrm>
              <a:off x="5721170" y="32612"/>
              <a:ext cx="376330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564880" y="997066"/>
              <a:ext cx="188958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102268" y="990715"/>
              <a:ext cx="187371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809352" y="982776"/>
              <a:ext cx="187371" cy="347720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808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486 0.116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0600" y="982663"/>
            <a:ext cx="7272148" cy="809709"/>
            <a:chOff x="590550" y="5805196"/>
            <a:chExt cx="7272148" cy="809709"/>
          </a:xfrm>
        </p:grpSpPr>
        <p:sp>
          <p:nvSpPr>
            <p:cNvPr id="45" name="TextBox 44"/>
            <p:cNvSpPr txBox="1"/>
            <p:nvPr/>
          </p:nvSpPr>
          <p:spPr>
            <a:xfrm>
              <a:off x="590550" y="5979218"/>
              <a:ext cx="31432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Prestack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 Migration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</a:rPr>
                <a:t>: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𝑑𝑔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789" y="5805196"/>
                  <a:ext cx="4584909" cy="8097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3"/>
          <p:cNvSpPr/>
          <p:nvPr/>
        </p:nvSpPr>
        <p:spPr bwMode="auto">
          <a:xfrm>
            <a:off x="3817937" y="4672012"/>
            <a:ext cx="2667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543050" y="3563937"/>
            <a:ext cx="5160962" cy="1165225"/>
          </a:xfrm>
          <a:custGeom>
            <a:avLst/>
            <a:gdLst>
              <a:gd name="connsiteX0" fmla="*/ 0 w 5160689"/>
              <a:gd name="connsiteY0" fmla="*/ 1165432 h 1165432"/>
              <a:gd name="connsiteX1" fmla="*/ 1342663 w 5160689"/>
              <a:gd name="connsiteY1" fmla="*/ 1130708 h 1165432"/>
              <a:gd name="connsiteX2" fmla="*/ 2187615 w 5160689"/>
              <a:gd name="connsiteY2" fmla="*/ 1049685 h 1165432"/>
              <a:gd name="connsiteX3" fmla="*/ 2673752 w 5160689"/>
              <a:gd name="connsiteY3" fmla="*/ 656146 h 1165432"/>
              <a:gd name="connsiteX4" fmla="*/ 4942390 w 5160689"/>
              <a:gd name="connsiteY4" fmla="*/ 54262 h 1165432"/>
              <a:gd name="connsiteX5" fmla="*/ 4942390 w 5160689"/>
              <a:gd name="connsiteY5" fmla="*/ 65837 h 116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689" h="1165432">
                <a:moveTo>
                  <a:pt x="0" y="1165432"/>
                </a:moveTo>
                <a:cubicBezTo>
                  <a:pt x="489030" y="1157715"/>
                  <a:pt x="978060" y="1149999"/>
                  <a:pt x="1342663" y="1130708"/>
                </a:cubicBezTo>
                <a:cubicBezTo>
                  <a:pt x="1707266" y="1111417"/>
                  <a:pt x="1965767" y="1128779"/>
                  <a:pt x="2187615" y="1049685"/>
                </a:cubicBezTo>
                <a:cubicBezTo>
                  <a:pt x="2409463" y="970591"/>
                  <a:pt x="2214623" y="822050"/>
                  <a:pt x="2673752" y="656146"/>
                </a:cubicBezTo>
                <a:cubicBezTo>
                  <a:pt x="3132881" y="490242"/>
                  <a:pt x="4564284" y="152647"/>
                  <a:pt x="4942390" y="54262"/>
                </a:cubicBezTo>
                <a:cubicBezTo>
                  <a:pt x="5320496" y="-44123"/>
                  <a:pt x="5131443" y="10857"/>
                  <a:pt x="4942390" y="65837"/>
                </a:cubicBezTo>
              </a:path>
            </a:pathLst>
          </a:custGeom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855787" y="4164012"/>
            <a:ext cx="4398963" cy="255588"/>
          </a:xfrm>
          <a:custGeom>
            <a:avLst/>
            <a:gdLst>
              <a:gd name="connsiteX0" fmla="*/ 0 w 4398380"/>
              <a:gd name="connsiteY0" fmla="*/ 462987 h 509286"/>
              <a:gd name="connsiteX1" fmla="*/ 92598 w 4398380"/>
              <a:gd name="connsiteY1" fmla="*/ 486136 h 509286"/>
              <a:gd name="connsiteX2" fmla="*/ 173621 w 4398380"/>
              <a:gd name="connsiteY2" fmla="*/ 509286 h 509286"/>
              <a:gd name="connsiteX3" fmla="*/ 405114 w 4398380"/>
              <a:gd name="connsiteY3" fmla="*/ 486136 h 509286"/>
              <a:gd name="connsiteX4" fmla="*/ 474562 w 4398380"/>
              <a:gd name="connsiteY4" fmla="*/ 474562 h 509286"/>
              <a:gd name="connsiteX5" fmla="*/ 555585 w 4398380"/>
              <a:gd name="connsiteY5" fmla="*/ 462987 h 509286"/>
              <a:gd name="connsiteX6" fmla="*/ 648183 w 4398380"/>
              <a:gd name="connsiteY6" fmla="*/ 462987 h 509286"/>
              <a:gd name="connsiteX7" fmla="*/ 810228 w 4398380"/>
              <a:gd name="connsiteY7" fmla="*/ 474562 h 509286"/>
              <a:gd name="connsiteX8" fmla="*/ 902826 w 4398380"/>
              <a:gd name="connsiteY8" fmla="*/ 486136 h 509286"/>
              <a:gd name="connsiteX9" fmla="*/ 1250066 w 4398380"/>
              <a:gd name="connsiteY9" fmla="*/ 497711 h 509286"/>
              <a:gd name="connsiteX10" fmla="*/ 1284790 w 4398380"/>
              <a:gd name="connsiteY10" fmla="*/ 509286 h 509286"/>
              <a:gd name="connsiteX11" fmla="*/ 1539433 w 4398380"/>
              <a:gd name="connsiteY11" fmla="*/ 497711 h 509286"/>
              <a:gd name="connsiteX12" fmla="*/ 1585732 w 4398380"/>
              <a:gd name="connsiteY12" fmla="*/ 486136 h 509286"/>
              <a:gd name="connsiteX13" fmla="*/ 1643605 w 4398380"/>
              <a:gd name="connsiteY13" fmla="*/ 474562 h 509286"/>
              <a:gd name="connsiteX14" fmla="*/ 1701479 w 4398380"/>
              <a:gd name="connsiteY14" fmla="*/ 439838 h 509286"/>
              <a:gd name="connsiteX15" fmla="*/ 1747778 w 4398380"/>
              <a:gd name="connsiteY15" fmla="*/ 381964 h 509286"/>
              <a:gd name="connsiteX16" fmla="*/ 1759352 w 4398380"/>
              <a:gd name="connsiteY16" fmla="*/ 347240 h 509286"/>
              <a:gd name="connsiteX17" fmla="*/ 1805651 w 4398380"/>
              <a:gd name="connsiteY17" fmla="*/ 300941 h 509286"/>
              <a:gd name="connsiteX18" fmla="*/ 1851950 w 4398380"/>
              <a:gd name="connsiteY18" fmla="*/ 231493 h 509286"/>
              <a:gd name="connsiteX19" fmla="*/ 1898248 w 4398380"/>
              <a:gd name="connsiteY19" fmla="*/ 162045 h 509286"/>
              <a:gd name="connsiteX20" fmla="*/ 1944547 w 4398380"/>
              <a:gd name="connsiteY20" fmla="*/ 104172 h 509286"/>
              <a:gd name="connsiteX21" fmla="*/ 1967697 w 4398380"/>
              <a:gd name="connsiteY21" fmla="*/ 81022 h 509286"/>
              <a:gd name="connsiteX22" fmla="*/ 2025570 w 4398380"/>
              <a:gd name="connsiteY22" fmla="*/ 11574 h 509286"/>
              <a:gd name="connsiteX23" fmla="*/ 2060294 w 4398380"/>
              <a:gd name="connsiteY23" fmla="*/ 0 h 509286"/>
              <a:gd name="connsiteX24" fmla="*/ 2129742 w 4398380"/>
              <a:gd name="connsiteY24" fmla="*/ 23149 h 509286"/>
              <a:gd name="connsiteX25" fmla="*/ 2199190 w 4398380"/>
              <a:gd name="connsiteY25" fmla="*/ 104172 h 509286"/>
              <a:gd name="connsiteX26" fmla="*/ 2222340 w 4398380"/>
              <a:gd name="connsiteY26" fmla="*/ 127321 h 509286"/>
              <a:gd name="connsiteX27" fmla="*/ 2245489 w 4398380"/>
              <a:gd name="connsiteY27" fmla="*/ 162045 h 509286"/>
              <a:gd name="connsiteX28" fmla="*/ 2268638 w 4398380"/>
              <a:gd name="connsiteY28" fmla="*/ 185195 h 509286"/>
              <a:gd name="connsiteX29" fmla="*/ 2291788 w 4398380"/>
              <a:gd name="connsiteY29" fmla="*/ 219919 h 509286"/>
              <a:gd name="connsiteX30" fmla="*/ 2326512 w 4398380"/>
              <a:gd name="connsiteY30" fmla="*/ 254643 h 509286"/>
              <a:gd name="connsiteX31" fmla="*/ 2349661 w 4398380"/>
              <a:gd name="connsiteY31" fmla="*/ 289367 h 509286"/>
              <a:gd name="connsiteX32" fmla="*/ 2419109 w 4398380"/>
              <a:gd name="connsiteY32" fmla="*/ 347240 h 509286"/>
              <a:gd name="connsiteX33" fmla="*/ 2453833 w 4398380"/>
              <a:gd name="connsiteY33" fmla="*/ 358815 h 509286"/>
              <a:gd name="connsiteX34" fmla="*/ 2476983 w 4398380"/>
              <a:gd name="connsiteY34" fmla="*/ 381964 h 509286"/>
              <a:gd name="connsiteX35" fmla="*/ 2615879 w 4398380"/>
              <a:gd name="connsiteY35" fmla="*/ 416688 h 509286"/>
              <a:gd name="connsiteX36" fmla="*/ 2696902 w 4398380"/>
              <a:gd name="connsiteY36" fmla="*/ 428263 h 509286"/>
              <a:gd name="connsiteX37" fmla="*/ 2777924 w 4398380"/>
              <a:gd name="connsiteY37" fmla="*/ 451412 h 509286"/>
              <a:gd name="connsiteX38" fmla="*/ 3183038 w 4398380"/>
              <a:gd name="connsiteY38" fmla="*/ 439838 h 509286"/>
              <a:gd name="connsiteX39" fmla="*/ 3298785 w 4398380"/>
              <a:gd name="connsiteY39" fmla="*/ 416688 h 509286"/>
              <a:gd name="connsiteX40" fmla="*/ 3368233 w 4398380"/>
              <a:gd name="connsiteY40" fmla="*/ 405113 h 509286"/>
              <a:gd name="connsiteX41" fmla="*/ 3414532 w 4398380"/>
              <a:gd name="connsiteY41" fmla="*/ 393539 h 509286"/>
              <a:gd name="connsiteX42" fmla="*/ 3784922 w 4398380"/>
              <a:gd name="connsiteY42" fmla="*/ 370389 h 509286"/>
              <a:gd name="connsiteX43" fmla="*/ 3865945 w 4398380"/>
              <a:gd name="connsiteY43" fmla="*/ 358815 h 509286"/>
              <a:gd name="connsiteX44" fmla="*/ 3912243 w 4398380"/>
              <a:gd name="connsiteY44" fmla="*/ 347240 h 509286"/>
              <a:gd name="connsiteX45" fmla="*/ 4213185 w 4398380"/>
              <a:gd name="connsiteY45" fmla="*/ 358815 h 509286"/>
              <a:gd name="connsiteX46" fmla="*/ 4398380 w 4398380"/>
              <a:gd name="connsiteY46" fmla="*/ 370389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8380" h="509286">
                <a:moveTo>
                  <a:pt x="0" y="462987"/>
                </a:moveTo>
                <a:cubicBezTo>
                  <a:pt x="117655" y="486518"/>
                  <a:pt x="9556" y="462410"/>
                  <a:pt x="92598" y="486136"/>
                </a:cubicBezTo>
                <a:cubicBezTo>
                  <a:pt x="194308" y="515196"/>
                  <a:pt x="90385" y="481540"/>
                  <a:pt x="173621" y="509286"/>
                </a:cubicBezTo>
                <a:cubicBezTo>
                  <a:pt x="242129" y="503058"/>
                  <a:pt x="335330" y="495440"/>
                  <a:pt x="405114" y="486136"/>
                </a:cubicBezTo>
                <a:cubicBezTo>
                  <a:pt x="428377" y="483034"/>
                  <a:pt x="451366" y="478131"/>
                  <a:pt x="474562" y="474562"/>
                </a:cubicBezTo>
                <a:cubicBezTo>
                  <a:pt x="501527" y="470414"/>
                  <a:pt x="528577" y="466845"/>
                  <a:pt x="555585" y="462987"/>
                </a:cubicBezTo>
                <a:cubicBezTo>
                  <a:pt x="618328" y="442072"/>
                  <a:pt x="563260" y="454048"/>
                  <a:pt x="648183" y="462987"/>
                </a:cubicBezTo>
                <a:cubicBezTo>
                  <a:pt x="702038" y="468656"/>
                  <a:pt x="756298" y="469659"/>
                  <a:pt x="810228" y="474562"/>
                </a:cubicBezTo>
                <a:cubicBezTo>
                  <a:pt x="841206" y="477378"/>
                  <a:pt x="871763" y="484501"/>
                  <a:pt x="902826" y="486136"/>
                </a:cubicBezTo>
                <a:cubicBezTo>
                  <a:pt x="1018477" y="492223"/>
                  <a:pt x="1134319" y="493853"/>
                  <a:pt x="1250066" y="497711"/>
                </a:cubicBezTo>
                <a:cubicBezTo>
                  <a:pt x="1261641" y="501569"/>
                  <a:pt x="1272589" y="509286"/>
                  <a:pt x="1284790" y="509286"/>
                </a:cubicBezTo>
                <a:cubicBezTo>
                  <a:pt x="1369759" y="509286"/>
                  <a:pt x="1454715" y="504228"/>
                  <a:pt x="1539433" y="497711"/>
                </a:cubicBezTo>
                <a:cubicBezTo>
                  <a:pt x="1555294" y="496491"/>
                  <a:pt x="1570203" y="489587"/>
                  <a:pt x="1585732" y="486136"/>
                </a:cubicBezTo>
                <a:cubicBezTo>
                  <a:pt x="1604937" y="481868"/>
                  <a:pt x="1624314" y="478420"/>
                  <a:pt x="1643605" y="474562"/>
                </a:cubicBezTo>
                <a:cubicBezTo>
                  <a:pt x="1702264" y="415903"/>
                  <a:pt x="1626348" y="484917"/>
                  <a:pt x="1701479" y="439838"/>
                </a:cubicBezTo>
                <a:cubicBezTo>
                  <a:pt x="1719802" y="428844"/>
                  <a:pt x="1737266" y="397732"/>
                  <a:pt x="1747778" y="381964"/>
                </a:cubicBezTo>
                <a:cubicBezTo>
                  <a:pt x="1751636" y="370389"/>
                  <a:pt x="1752261" y="357168"/>
                  <a:pt x="1759352" y="347240"/>
                </a:cubicBezTo>
                <a:cubicBezTo>
                  <a:pt x="1772038" y="329480"/>
                  <a:pt x="1805651" y="300941"/>
                  <a:pt x="1805651" y="300941"/>
                </a:cubicBezTo>
                <a:cubicBezTo>
                  <a:pt x="1827788" y="234531"/>
                  <a:pt x="1801373" y="296521"/>
                  <a:pt x="1851950" y="231493"/>
                </a:cubicBezTo>
                <a:cubicBezTo>
                  <a:pt x="1869031" y="209532"/>
                  <a:pt x="1878575" y="181718"/>
                  <a:pt x="1898248" y="162045"/>
                </a:cubicBezTo>
                <a:cubicBezTo>
                  <a:pt x="1954140" y="106155"/>
                  <a:pt x="1886146" y="177173"/>
                  <a:pt x="1944547" y="104172"/>
                </a:cubicBezTo>
                <a:cubicBezTo>
                  <a:pt x="1951364" y="95650"/>
                  <a:pt x="1960880" y="89544"/>
                  <a:pt x="1967697" y="81022"/>
                </a:cubicBezTo>
                <a:cubicBezTo>
                  <a:pt x="1992099" y="50519"/>
                  <a:pt x="1990219" y="35141"/>
                  <a:pt x="2025570" y="11574"/>
                </a:cubicBezTo>
                <a:cubicBezTo>
                  <a:pt x="2035722" y="4806"/>
                  <a:pt x="2048719" y="3858"/>
                  <a:pt x="2060294" y="0"/>
                </a:cubicBezTo>
                <a:cubicBezTo>
                  <a:pt x="2083443" y="7716"/>
                  <a:pt x="2112488" y="5895"/>
                  <a:pt x="2129742" y="23149"/>
                </a:cubicBezTo>
                <a:cubicBezTo>
                  <a:pt x="2241204" y="134611"/>
                  <a:pt x="2128671" y="16025"/>
                  <a:pt x="2199190" y="104172"/>
                </a:cubicBezTo>
                <a:cubicBezTo>
                  <a:pt x="2206007" y="112693"/>
                  <a:pt x="2215523" y="118800"/>
                  <a:pt x="2222340" y="127321"/>
                </a:cubicBezTo>
                <a:cubicBezTo>
                  <a:pt x="2231030" y="138184"/>
                  <a:pt x="2236799" y="151182"/>
                  <a:pt x="2245489" y="162045"/>
                </a:cubicBezTo>
                <a:cubicBezTo>
                  <a:pt x="2252306" y="170567"/>
                  <a:pt x="2261821" y="176674"/>
                  <a:pt x="2268638" y="185195"/>
                </a:cubicBezTo>
                <a:cubicBezTo>
                  <a:pt x="2277328" y="196058"/>
                  <a:pt x="2282882" y="209232"/>
                  <a:pt x="2291788" y="219919"/>
                </a:cubicBezTo>
                <a:cubicBezTo>
                  <a:pt x="2302267" y="232494"/>
                  <a:pt x="2316033" y="242068"/>
                  <a:pt x="2326512" y="254643"/>
                </a:cubicBezTo>
                <a:cubicBezTo>
                  <a:pt x="2335418" y="265330"/>
                  <a:pt x="2340755" y="278680"/>
                  <a:pt x="2349661" y="289367"/>
                </a:cubicBezTo>
                <a:cubicBezTo>
                  <a:pt x="2367946" y="311309"/>
                  <a:pt x="2393095" y="334233"/>
                  <a:pt x="2419109" y="347240"/>
                </a:cubicBezTo>
                <a:cubicBezTo>
                  <a:pt x="2430022" y="352696"/>
                  <a:pt x="2442258" y="354957"/>
                  <a:pt x="2453833" y="358815"/>
                </a:cubicBezTo>
                <a:cubicBezTo>
                  <a:pt x="2461550" y="366531"/>
                  <a:pt x="2468461" y="375147"/>
                  <a:pt x="2476983" y="381964"/>
                </a:cubicBezTo>
                <a:cubicBezTo>
                  <a:pt x="2529143" y="423691"/>
                  <a:pt x="2527100" y="405590"/>
                  <a:pt x="2615879" y="416688"/>
                </a:cubicBezTo>
                <a:cubicBezTo>
                  <a:pt x="2642950" y="420072"/>
                  <a:pt x="2670060" y="423383"/>
                  <a:pt x="2696902" y="428263"/>
                </a:cubicBezTo>
                <a:cubicBezTo>
                  <a:pt x="2728870" y="434075"/>
                  <a:pt x="2748178" y="441497"/>
                  <a:pt x="2777924" y="451412"/>
                </a:cubicBezTo>
                <a:cubicBezTo>
                  <a:pt x="2912962" y="447554"/>
                  <a:pt x="3048244" y="448824"/>
                  <a:pt x="3183038" y="439838"/>
                </a:cubicBezTo>
                <a:cubicBezTo>
                  <a:pt x="3222297" y="437221"/>
                  <a:pt x="3259974" y="423157"/>
                  <a:pt x="3298785" y="416688"/>
                </a:cubicBezTo>
                <a:cubicBezTo>
                  <a:pt x="3321934" y="412830"/>
                  <a:pt x="3345220" y="409716"/>
                  <a:pt x="3368233" y="405113"/>
                </a:cubicBezTo>
                <a:cubicBezTo>
                  <a:pt x="3383832" y="401993"/>
                  <a:pt x="3398721" y="395296"/>
                  <a:pt x="3414532" y="393539"/>
                </a:cubicBezTo>
                <a:cubicBezTo>
                  <a:pt x="3480658" y="386192"/>
                  <a:pt x="3734820" y="373173"/>
                  <a:pt x="3784922" y="370389"/>
                </a:cubicBezTo>
                <a:cubicBezTo>
                  <a:pt x="3811930" y="366531"/>
                  <a:pt x="3839103" y="363695"/>
                  <a:pt x="3865945" y="358815"/>
                </a:cubicBezTo>
                <a:cubicBezTo>
                  <a:pt x="3881596" y="355969"/>
                  <a:pt x="3896335" y="347240"/>
                  <a:pt x="3912243" y="347240"/>
                </a:cubicBezTo>
                <a:cubicBezTo>
                  <a:pt x="4012631" y="347240"/>
                  <a:pt x="4112871" y="354957"/>
                  <a:pt x="4213185" y="358815"/>
                </a:cubicBezTo>
                <a:cubicBezTo>
                  <a:pt x="4336410" y="374217"/>
                  <a:pt x="4274677" y="370389"/>
                  <a:pt x="4398380" y="370389"/>
                </a:cubicBezTo>
              </a:path>
            </a:pathLst>
          </a:custGeom>
          <a:ln>
            <a:solidFill>
              <a:srgbClr val="92D050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207963" y="-228600"/>
            <a:ext cx="914400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Prestack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Migration 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</a:p>
        </p:txBody>
      </p:sp>
      <p:cxnSp>
        <p:nvCxnSpPr>
          <p:cNvPr id="2069" name="Straight Connector 2"/>
          <p:cNvCxnSpPr>
            <a:cxnSpLocks noChangeShapeType="1"/>
          </p:cNvCxnSpPr>
          <p:nvPr/>
        </p:nvCxnSpPr>
        <p:spPr bwMode="auto">
          <a:xfrm>
            <a:off x="1336118" y="4397830"/>
            <a:ext cx="5714141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70" name="Group 11"/>
          <p:cNvGrpSpPr>
            <a:grpSpLocks/>
          </p:cNvGrpSpPr>
          <p:nvPr/>
        </p:nvGrpSpPr>
        <p:grpSpPr bwMode="auto">
          <a:xfrm>
            <a:off x="837518" y="2873830"/>
            <a:ext cx="6405563" cy="1487488"/>
            <a:chOff x="796725" y="1600200"/>
            <a:chExt cx="6406526" cy="148748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96725" y="1843088"/>
              <a:ext cx="5453263" cy="1244600"/>
              <a:chOff x="796725" y="1843088"/>
              <a:chExt cx="5453263" cy="124460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095495" y="1843088"/>
                <a:ext cx="3912188" cy="730250"/>
              </a:xfrm>
              <a:custGeom>
                <a:avLst/>
                <a:gdLst>
                  <a:gd name="connsiteX0" fmla="*/ 0 w 3912243"/>
                  <a:gd name="connsiteY0" fmla="*/ 0 h 729205"/>
                  <a:gd name="connsiteX1" fmla="*/ 1782501 w 3912243"/>
                  <a:gd name="connsiteY1" fmla="*/ 729205 h 729205"/>
                  <a:gd name="connsiteX2" fmla="*/ 3912243 w 3912243"/>
                  <a:gd name="connsiteY2" fmla="*/ 0 h 72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12243" h="729205">
                    <a:moveTo>
                      <a:pt x="0" y="0"/>
                    </a:moveTo>
                    <a:cubicBezTo>
                      <a:pt x="565230" y="364602"/>
                      <a:pt x="1130461" y="729205"/>
                      <a:pt x="1782501" y="729205"/>
                    </a:cubicBezTo>
                    <a:cubicBezTo>
                      <a:pt x="2434541" y="729205"/>
                      <a:pt x="3173392" y="364602"/>
                      <a:pt x="3912243" y="0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</a:endParaRPr>
              </a:p>
            </p:txBody>
          </p:sp>
          <p:cxnSp>
            <p:nvCxnSpPr>
              <p:cNvPr id="2076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2362200" y="2325688"/>
                <a:ext cx="3887788" cy="76200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77" name="Straight Connector 42"/>
              <p:cNvCxnSpPr>
                <a:cxnSpLocks noChangeShapeType="1"/>
              </p:cNvCxnSpPr>
              <p:nvPr/>
            </p:nvCxnSpPr>
            <p:spPr bwMode="auto">
              <a:xfrm flipH="1" flipV="1">
                <a:off x="796725" y="2683538"/>
                <a:ext cx="1219200" cy="401256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73" name="TextBox 8"/>
            <p:cNvSpPr txBox="1">
              <a:spLocks noChangeArrowheads="1"/>
            </p:cNvSpPr>
            <p:nvPr/>
          </p:nvSpPr>
          <p:spPr bwMode="auto">
            <a:xfrm>
              <a:off x="6400800" y="215071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FFFF"/>
                  </a:solidFill>
                </a:rPr>
                <a:t>direct</a:t>
              </a:r>
            </a:p>
          </p:txBody>
        </p:sp>
        <p:sp>
          <p:nvSpPr>
            <p:cNvPr id="2074" name="TextBox 33"/>
            <p:cNvSpPr txBox="1">
              <a:spLocks noChangeArrowheads="1"/>
            </p:cNvSpPr>
            <p:nvPr/>
          </p:nvSpPr>
          <p:spPr bwMode="auto">
            <a:xfrm>
              <a:off x="6172200" y="1600200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FFFF"/>
                  </a:solidFill>
                </a:rPr>
                <a:t>scattered</a:t>
              </a:r>
            </a:p>
          </p:txBody>
        </p:sp>
      </p:grpSp>
      <p:sp>
        <p:nvSpPr>
          <p:cNvPr id="47" name="TextBox 46"/>
          <p:cNvSpPr txBox="1"/>
          <p:nvPr/>
        </p:nvSpPr>
        <p:spPr bwMode="auto">
          <a:xfrm>
            <a:off x="1907493" y="3899355"/>
            <a:ext cx="304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7856" y="4213680"/>
            <a:ext cx="3145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5-Point Star 60"/>
          <p:cNvSpPr/>
          <p:nvPr/>
        </p:nvSpPr>
        <p:spPr bwMode="auto">
          <a:xfrm>
            <a:off x="2036081" y="424543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1850572" y="4164012"/>
            <a:ext cx="4398963" cy="255588"/>
          </a:xfrm>
          <a:custGeom>
            <a:avLst/>
            <a:gdLst>
              <a:gd name="connsiteX0" fmla="*/ 0 w 4398380"/>
              <a:gd name="connsiteY0" fmla="*/ 462987 h 509286"/>
              <a:gd name="connsiteX1" fmla="*/ 92598 w 4398380"/>
              <a:gd name="connsiteY1" fmla="*/ 486136 h 509286"/>
              <a:gd name="connsiteX2" fmla="*/ 173621 w 4398380"/>
              <a:gd name="connsiteY2" fmla="*/ 509286 h 509286"/>
              <a:gd name="connsiteX3" fmla="*/ 405114 w 4398380"/>
              <a:gd name="connsiteY3" fmla="*/ 486136 h 509286"/>
              <a:gd name="connsiteX4" fmla="*/ 474562 w 4398380"/>
              <a:gd name="connsiteY4" fmla="*/ 474562 h 509286"/>
              <a:gd name="connsiteX5" fmla="*/ 555585 w 4398380"/>
              <a:gd name="connsiteY5" fmla="*/ 462987 h 509286"/>
              <a:gd name="connsiteX6" fmla="*/ 648183 w 4398380"/>
              <a:gd name="connsiteY6" fmla="*/ 462987 h 509286"/>
              <a:gd name="connsiteX7" fmla="*/ 810228 w 4398380"/>
              <a:gd name="connsiteY7" fmla="*/ 474562 h 509286"/>
              <a:gd name="connsiteX8" fmla="*/ 902826 w 4398380"/>
              <a:gd name="connsiteY8" fmla="*/ 486136 h 509286"/>
              <a:gd name="connsiteX9" fmla="*/ 1250066 w 4398380"/>
              <a:gd name="connsiteY9" fmla="*/ 497711 h 509286"/>
              <a:gd name="connsiteX10" fmla="*/ 1284790 w 4398380"/>
              <a:gd name="connsiteY10" fmla="*/ 509286 h 509286"/>
              <a:gd name="connsiteX11" fmla="*/ 1539433 w 4398380"/>
              <a:gd name="connsiteY11" fmla="*/ 497711 h 509286"/>
              <a:gd name="connsiteX12" fmla="*/ 1585732 w 4398380"/>
              <a:gd name="connsiteY12" fmla="*/ 486136 h 509286"/>
              <a:gd name="connsiteX13" fmla="*/ 1643605 w 4398380"/>
              <a:gd name="connsiteY13" fmla="*/ 474562 h 509286"/>
              <a:gd name="connsiteX14" fmla="*/ 1701479 w 4398380"/>
              <a:gd name="connsiteY14" fmla="*/ 439838 h 509286"/>
              <a:gd name="connsiteX15" fmla="*/ 1747778 w 4398380"/>
              <a:gd name="connsiteY15" fmla="*/ 381964 h 509286"/>
              <a:gd name="connsiteX16" fmla="*/ 1759352 w 4398380"/>
              <a:gd name="connsiteY16" fmla="*/ 347240 h 509286"/>
              <a:gd name="connsiteX17" fmla="*/ 1805651 w 4398380"/>
              <a:gd name="connsiteY17" fmla="*/ 300941 h 509286"/>
              <a:gd name="connsiteX18" fmla="*/ 1851950 w 4398380"/>
              <a:gd name="connsiteY18" fmla="*/ 231493 h 509286"/>
              <a:gd name="connsiteX19" fmla="*/ 1898248 w 4398380"/>
              <a:gd name="connsiteY19" fmla="*/ 162045 h 509286"/>
              <a:gd name="connsiteX20" fmla="*/ 1944547 w 4398380"/>
              <a:gd name="connsiteY20" fmla="*/ 104172 h 509286"/>
              <a:gd name="connsiteX21" fmla="*/ 1967697 w 4398380"/>
              <a:gd name="connsiteY21" fmla="*/ 81022 h 509286"/>
              <a:gd name="connsiteX22" fmla="*/ 2025570 w 4398380"/>
              <a:gd name="connsiteY22" fmla="*/ 11574 h 509286"/>
              <a:gd name="connsiteX23" fmla="*/ 2060294 w 4398380"/>
              <a:gd name="connsiteY23" fmla="*/ 0 h 509286"/>
              <a:gd name="connsiteX24" fmla="*/ 2129742 w 4398380"/>
              <a:gd name="connsiteY24" fmla="*/ 23149 h 509286"/>
              <a:gd name="connsiteX25" fmla="*/ 2199190 w 4398380"/>
              <a:gd name="connsiteY25" fmla="*/ 104172 h 509286"/>
              <a:gd name="connsiteX26" fmla="*/ 2222340 w 4398380"/>
              <a:gd name="connsiteY26" fmla="*/ 127321 h 509286"/>
              <a:gd name="connsiteX27" fmla="*/ 2245489 w 4398380"/>
              <a:gd name="connsiteY27" fmla="*/ 162045 h 509286"/>
              <a:gd name="connsiteX28" fmla="*/ 2268638 w 4398380"/>
              <a:gd name="connsiteY28" fmla="*/ 185195 h 509286"/>
              <a:gd name="connsiteX29" fmla="*/ 2291788 w 4398380"/>
              <a:gd name="connsiteY29" fmla="*/ 219919 h 509286"/>
              <a:gd name="connsiteX30" fmla="*/ 2326512 w 4398380"/>
              <a:gd name="connsiteY30" fmla="*/ 254643 h 509286"/>
              <a:gd name="connsiteX31" fmla="*/ 2349661 w 4398380"/>
              <a:gd name="connsiteY31" fmla="*/ 289367 h 509286"/>
              <a:gd name="connsiteX32" fmla="*/ 2419109 w 4398380"/>
              <a:gd name="connsiteY32" fmla="*/ 347240 h 509286"/>
              <a:gd name="connsiteX33" fmla="*/ 2453833 w 4398380"/>
              <a:gd name="connsiteY33" fmla="*/ 358815 h 509286"/>
              <a:gd name="connsiteX34" fmla="*/ 2476983 w 4398380"/>
              <a:gd name="connsiteY34" fmla="*/ 381964 h 509286"/>
              <a:gd name="connsiteX35" fmla="*/ 2615879 w 4398380"/>
              <a:gd name="connsiteY35" fmla="*/ 416688 h 509286"/>
              <a:gd name="connsiteX36" fmla="*/ 2696902 w 4398380"/>
              <a:gd name="connsiteY36" fmla="*/ 428263 h 509286"/>
              <a:gd name="connsiteX37" fmla="*/ 2777924 w 4398380"/>
              <a:gd name="connsiteY37" fmla="*/ 451412 h 509286"/>
              <a:gd name="connsiteX38" fmla="*/ 3183038 w 4398380"/>
              <a:gd name="connsiteY38" fmla="*/ 439838 h 509286"/>
              <a:gd name="connsiteX39" fmla="*/ 3298785 w 4398380"/>
              <a:gd name="connsiteY39" fmla="*/ 416688 h 509286"/>
              <a:gd name="connsiteX40" fmla="*/ 3368233 w 4398380"/>
              <a:gd name="connsiteY40" fmla="*/ 405113 h 509286"/>
              <a:gd name="connsiteX41" fmla="*/ 3414532 w 4398380"/>
              <a:gd name="connsiteY41" fmla="*/ 393539 h 509286"/>
              <a:gd name="connsiteX42" fmla="*/ 3784922 w 4398380"/>
              <a:gd name="connsiteY42" fmla="*/ 370389 h 509286"/>
              <a:gd name="connsiteX43" fmla="*/ 3865945 w 4398380"/>
              <a:gd name="connsiteY43" fmla="*/ 358815 h 509286"/>
              <a:gd name="connsiteX44" fmla="*/ 3912243 w 4398380"/>
              <a:gd name="connsiteY44" fmla="*/ 347240 h 509286"/>
              <a:gd name="connsiteX45" fmla="*/ 4213185 w 4398380"/>
              <a:gd name="connsiteY45" fmla="*/ 358815 h 509286"/>
              <a:gd name="connsiteX46" fmla="*/ 4398380 w 4398380"/>
              <a:gd name="connsiteY46" fmla="*/ 370389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8380" h="509286">
                <a:moveTo>
                  <a:pt x="0" y="462987"/>
                </a:moveTo>
                <a:cubicBezTo>
                  <a:pt x="117655" y="486518"/>
                  <a:pt x="9556" y="462410"/>
                  <a:pt x="92598" y="486136"/>
                </a:cubicBezTo>
                <a:cubicBezTo>
                  <a:pt x="194308" y="515196"/>
                  <a:pt x="90385" y="481540"/>
                  <a:pt x="173621" y="509286"/>
                </a:cubicBezTo>
                <a:cubicBezTo>
                  <a:pt x="242129" y="503058"/>
                  <a:pt x="335330" y="495440"/>
                  <a:pt x="405114" y="486136"/>
                </a:cubicBezTo>
                <a:cubicBezTo>
                  <a:pt x="428377" y="483034"/>
                  <a:pt x="451366" y="478131"/>
                  <a:pt x="474562" y="474562"/>
                </a:cubicBezTo>
                <a:cubicBezTo>
                  <a:pt x="501527" y="470414"/>
                  <a:pt x="528577" y="466845"/>
                  <a:pt x="555585" y="462987"/>
                </a:cubicBezTo>
                <a:cubicBezTo>
                  <a:pt x="618328" y="442072"/>
                  <a:pt x="563260" y="454048"/>
                  <a:pt x="648183" y="462987"/>
                </a:cubicBezTo>
                <a:cubicBezTo>
                  <a:pt x="702038" y="468656"/>
                  <a:pt x="756298" y="469659"/>
                  <a:pt x="810228" y="474562"/>
                </a:cubicBezTo>
                <a:cubicBezTo>
                  <a:pt x="841206" y="477378"/>
                  <a:pt x="871763" y="484501"/>
                  <a:pt x="902826" y="486136"/>
                </a:cubicBezTo>
                <a:cubicBezTo>
                  <a:pt x="1018477" y="492223"/>
                  <a:pt x="1134319" y="493853"/>
                  <a:pt x="1250066" y="497711"/>
                </a:cubicBezTo>
                <a:cubicBezTo>
                  <a:pt x="1261641" y="501569"/>
                  <a:pt x="1272589" y="509286"/>
                  <a:pt x="1284790" y="509286"/>
                </a:cubicBezTo>
                <a:cubicBezTo>
                  <a:pt x="1369759" y="509286"/>
                  <a:pt x="1454715" y="504228"/>
                  <a:pt x="1539433" y="497711"/>
                </a:cubicBezTo>
                <a:cubicBezTo>
                  <a:pt x="1555294" y="496491"/>
                  <a:pt x="1570203" y="489587"/>
                  <a:pt x="1585732" y="486136"/>
                </a:cubicBezTo>
                <a:cubicBezTo>
                  <a:pt x="1604937" y="481868"/>
                  <a:pt x="1624314" y="478420"/>
                  <a:pt x="1643605" y="474562"/>
                </a:cubicBezTo>
                <a:cubicBezTo>
                  <a:pt x="1702264" y="415903"/>
                  <a:pt x="1626348" y="484917"/>
                  <a:pt x="1701479" y="439838"/>
                </a:cubicBezTo>
                <a:cubicBezTo>
                  <a:pt x="1719802" y="428844"/>
                  <a:pt x="1737266" y="397732"/>
                  <a:pt x="1747778" y="381964"/>
                </a:cubicBezTo>
                <a:cubicBezTo>
                  <a:pt x="1751636" y="370389"/>
                  <a:pt x="1752261" y="357168"/>
                  <a:pt x="1759352" y="347240"/>
                </a:cubicBezTo>
                <a:cubicBezTo>
                  <a:pt x="1772038" y="329480"/>
                  <a:pt x="1805651" y="300941"/>
                  <a:pt x="1805651" y="300941"/>
                </a:cubicBezTo>
                <a:cubicBezTo>
                  <a:pt x="1827788" y="234531"/>
                  <a:pt x="1801373" y="296521"/>
                  <a:pt x="1851950" y="231493"/>
                </a:cubicBezTo>
                <a:cubicBezTo>
                  <a:pt x="1869031" y="209532"/>
                  <a:pt x="1878575" y="181718"/>
                  <a:pt x="1898248" y="162045"/>
                </a:cubicBezTo>
                <a:cubicBezTo>
                  <a:pt x="1954140" y="106155"/>
                  <a:pt x="1886146" y="177173"/>
                  <a:pt x="1944547" y="104172"/>
                </a:cubicBezTo>
                <a:cubicBezTo>
                  <a:pt x="1951364" y="95650"/>
                  <a:pt x="1960880" y="89544"/>
                  <a:pt x="1967697" y="81022"/>
                </a:cubicBezTo>
                <a:cubicBezTo>
                  <a:pt x="1992099" y="50519"/>
                  <a:pt x="1990219" y="35141"/>
                  <a:pt x="2025570" y="11574"/>
                </a:cubicBezTo>
                <a:cubicBezTo>
                  <a:pt x="2035722" y="4806"/>
                  <a:pt x="2048719" y="3858"/>
                  <a:pt x="2060294" y="0"/>
                </a:cubicBezTo>
                <a:cubicBezTo>
                  <a:pt x="2083443" y="7716"/>
                  <a:pt x="2112488" y="5895"/>
                  <a:pt x="2129742" y="23149"/>
                </a:cubicBezTo>
                <a:cubicBezTo>
                  <a:pt x="2241204" y="134611"/>
                  <a:pt x="2128671" y="16025"/>
                  <a:pt x="2199190" y="104172"/>
                </a:cubicBezTo>
                <a:cubicBezTo>
                  <a:pt x="2206007" y="112693"/>
                  <a:pt x="2215523" y="118800"/>
                  <a:pt x="2222340" y="127321"/>
                </a:cubicBezTo>
                <a:cubicBezTo>
                  <a:pt x="2231030" y="138184"/>
                  <a:pt x="2236799" y="151182"/>
                  <a:pt x="2245489" y="162045"/>
                </a:cubicBezTo>
                <a:cubicBezTo>
                  <a:pt x="2252306" y="170567"/>
                  <a:pt x="2261821" y="176674"/>
                  <a:pt x="2268638" y="185195"/>
                </a:cubicBezTo>
                <a:cubicBezTo>
                  <a:pt x="2277328" y="196058"/>
                  <a:pt x="2282882" y="209232"/>
                  <a:pt x="2291788" y="219919"/>
                </a:cubicBezTo>
                <a:cubicBezTo>
                  <a:pt x="2302267" y="232494"/>
                  <a:pt x="2316033" y="242068"/>
                  <a:pt x="2326512" y="254643"/>
                </a:cubicBezTo>
                <a:cubicBezTo>
                  <a:pt x="2335418" y="265330"/>
                  <a:pt x="2340755" y="278680"/>
                  <a:pt x="2349661" y="289367"/>
                </a:cubicBezTo>
                <a:cubicBezTo>
                  <a:pt x="2367946" y="311309"/>
                  <a:pt x="2393095" y="334233"/>
                  <a:pt x="2419109" y="347240"/>
                </a:cubicBezTo>
                <a:cubicBezTo>
                  <a:pt x="2430022" y="352696"/>
                  <a:pt x="2442258" y="354957"/>
                  <a:pt x="2453833" y="358815"/>
                </a:cubicBezTo>
                <a:cubicBezTo>
                  <a:pt x="2461550" y="366531"/>
                  <a:pt x="2468461" y="375147"/>
                  <a:pt x="2476983" y="381964"/>
                </a:cubicBezTo>
                <a:cubicBezTo>
                  <a:pt x="2529143" y="423691"/>
                  <a:pt x="2527100" y="405590"/>
                  <a:pt x="2615879" y="416688"/>
                </a:cubicBezTo>
                <a:cubicBezTo>
                  <a:pt x="2642950" y="420072"/>
                  <a:pt x="2670060" y="423383"/>
                  <a:pt x="2696902" y="428263"/>
                </a:cubicBezTo>
                <a:cubicBezTo>
                  <a:pt x="2728870" y="434075"/>
                  <a:pt x="2748178" y="441497"/>
                  <a:pt x="2777924" y="451412"/>
                </a:cubicBezTo>
                <a:cubicBezTo>
                  <a:pt x="2912962" y="447554"/>
                  <a:pt x="3048244" y="448824"/>
                  <a:pt x="3183038" y="439838"/>
                </a:cubicBezTo>
                <a:cubicBezTo>
                  <a:pt x="3222297" y="437221"/>
                  <a:pt x="3259974" y="423157"/>
                  <a:pt x="3298785" y="416688"/>
                </a:cubicBezTo>
                <a:cubicBezTo>
                  <a:pt x="3321934" y="412830"/>
                  <a:pt x="3345220" y="409716"/>
                  <a:pt x="3368233" y="405113"/>
                </a:cubicBezTo>
                <a:cubicBezTo>
                  <a:pt x="3383832" y="401993"/>
                  <a:pt x="3398721" y="395296"/>
                  <a:pt x="3414532" y="393539"/>
                </a:cubicBezTo>
                <a:cubicBezTo>
                  <a:pt x="3480658" y="386192"/>
                  <a:pt x="3734820" y="373173"/>
                  <a:pt x="3784922" y="370389"/>
                </a:cubicBezTo>
                <a:cubicBezTo>
                  <a:pt x="3811930" y="366531"/>
                  <a:pt x="3839103" y="363695"/>
                  <a:pt x="3865945" y="358815"/>
                </a:cubicBezTo>
                <a:cubicBezTo>
                  <a:pt x="3881596" y="355969"/>
                  <a:pt x="3896335" y="347240"/>
                  <a:pt x="3912243" y="347240"/>
                </a:cubicBezTo>
                <a:cubicBezTo>
                  <a:pt x="4012631" y="347240"/>
                  <a:pt x="4112871" y="354957"/>
                  <a:pt x="4213185" y="358815"/>
                </a:cubicBezTo>
                <a:cubicBezTo>
                  <a:pt x="4336410" y="374217"/>
                  <a:pt x="4274677" y="370389"/>
                  <a:pt x="4398380" y="370389"/>
                </a:cubicBezTo>
              </a:path>
            </a:pathLst>
          </a:custGeom>
          <a:ln w="38100">
            <a:solidFill>
              <a:srgbClr val="92D050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19875" y="4033838"/>
            <a:ext cx="232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1. Eliminate green image</a:t>
            </a:r>
          </a:p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  and keep profiles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629400" y="4597400"/>
            <a:ext cx="237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2. Lower recording plane </a:t>
            </a:r>
          </a:p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to just above </a:t>
            </a:r>
            <a:r>
              <a:rPr lang="en-US" altLang="en-US" sz="1600" dirty="0" err="1">
                <a:solidFill>
                  <a:srgbClr val="FFFFFF"/>
                </a:solidFill>
              </a:rPr>
              <a:t>scatterer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661150" y="5207000"/>
            <a:ext cx="2279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3. Only keep profile </a:t>
            </a:r>
            <a:r>
              <a:rPr lang="en-US" altLang="en-US" sz="1600" dirty="0" smtClean="0">
                <a:solidFill>
                  <a:srgbClr val="FFFFFF"/>
                </a:solidFill>
              </a:rPr>
              <a:t>on </a:t>
            </a:r>
            <a:r>
              <a:rPr lang="en-US" altLang="en-US" sz="1600" dirty="0">
                <a:solidFill>
                  <a:srgbClr val="FFFFFF"/>
                </a:solidFill>
              </a:rPr>
              <a:t>recording plane </a:t>
            </a:r>
            <a:r>
              <a:rPr lang="en-US" altLang="en-US" sz="1600" dirty="0" err="1">
                <a:solidFill>
                  <a:srgbClr val="FF0000"/>
                </a:solidFill>
              </a:rPr>
              <a:t>s</a:t>
            </a:r>
            <a:r>
              <a:rPr lang="en-US" altLang="en-US" sz="1600" dirty="0" err="1">
                <a:solidFill>
                  <a:srgbClr val="FFFFFF"/>
                </a:solidFill>
                <a:latin typeface="Symbol" pitchFamily="18" charset="2"/>
              </a:rPr>
              <a:t>e</a:t>
            </a:r>
            <a:r>
              <a:rPr lang="en-US" altLang="en-US" sz="1600" dirty="0" err="1">
                <a:solidFill>
                  <a:srgbClr val="FF0000"/>
                </a:solidFill>
              </a:rPr>
              <a:t>B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TextBox 48"/>
          <p:cNvSpPr txBox="1">
            <a:spLocks noChangeArrowheads="1"/>
          </p:cNvSpPr>
          <p:nvPr/>
        </p:nvSpPr>
        <p:spPr bwMode="auto">
          <a:xfrm>
            <a:off x="6584950" y="5715000"/>
            <a:ext cx="2601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4. Eliminate data. Migration</a:t>
            </a:r>
          </a:p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     profile </a:t>
            </a:r>
            <a:r>
              <a:rPr lang="en-US" altLang="en-US" sz="1600" dirty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n-US" altLang="en-US" sz="1600" dirty="0" smtClean="0">
                <a:solidFill>
                  <a:srgbClr val="FFFFFF"/>
                </a:solidFill>
              </a:rPr>
              <a:t>SSTM m(</a:t>
            </a:r>
            <a:r>
              <a:rPr lang="en-US" altLang="en-US" sz="1600" dirty="0" err="1" smtClean="0">
                <a:solidFill>
                  <a:srgbClr val="FFFFFF"/>
                </a:solidFill>
              </a:rPr>
              <a:t>x,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s</a:t>
            </a:r>
            <a:r>
              <a:rPr lang="en-US" altLang="en-US" sz="1600" dirty="0" smtClean="0">
                <a:solidFill>
                  <a:srgbClr val="FFFFFF"/>
                </a:solidFill>
              </a:rPr>
              <a:t>)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FFFFFF"/>
                </a:solidFill>
              </a:rPr>
              <a:t>  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526338" y="6218238"/>
            <a:ext cx="12442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FFFF"/>
                </a:solidFill>
              </a:rPr>
              <a:t>m(</a:t>
            </a:r>
            <a:r>
              <a:rPr lang="en-US" altLang="en-US" sz="3200" dirty="0" err="1" smtClean="0">
                <a:solidFill>
                  <a:srgbClr val="FFFFFF"/>
                </a:solidFill>
              </a:rPr>
              <a:t>x,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s</a:t>
            </a:r>
            <a:r>
              <a:rPr lang="en-US" altLang="en-US" sz="3200" dirty="0" smtClean="0">
                <a:solidFill>
                  <a:srgbClr val="FFFFFF"/>
                </a:solidFill>
              </a:rPr>
              <a:t>)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FFFFFF"/>
                </a:solidFill>
              </a:rPr>
              <a:t> 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638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x </a:t>
            </a:r>
            <a:r>
              <a:rPr lang="el-GR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ε</a:t>
            </a:r>
            <a:r>
              <a:rPr lang="en-US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B so </a:t>
            </a:r>
            <a:r>
              <a:rPr lang="en-US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G(</a:t>
            </a:r>
            <a:r>
              <a:rPr lang="en-US" altLang="en-US" b="1" i="1" dirty="0" err="1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g|x</a:t>
            </a:r>
            <a:r>
              <a:rPr lang="en-US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)G(</a:t>
            </a:r>
            <a:r>
              <a:rPr lang="en-US" altLang="en-US" b="1" i="1" dirty="0" err="1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x|s</a:t>
            </a:r>
            <a:r>
              <a:rPr lang="en-US" altLang="en-US" b="1" i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)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 = recorded data and no migration </a:t>
            </a:r>
          </a:p>
          <a:p>
            <a:r>
              <a:rPr lang="en-US" altLang="en-US" b="1" dirty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    velocity needed</a:t>
            </a:r>
            <a:endParaRPr lang="en-US" altLang="en-US" b="1" dirty="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50" name="Group 13"/>
          <p:cNvGrpSpPr>
            <a:grpSpLocks/>
          </p:cNvGrpSpPr>
          <p:nvPr/>
        </p:nvGrpSpPr>
        <p:grpSpPr bwMode="auto">
          <a:xfrm>
            <a:off x="4108450" y="304800"/>
            <a:ext cx="2479677" cy="1311956"/>
            <a:chOff x="3809352" y="32612"/>
            <a:chExt cx="2480287" cy="1312175"/>
          </a:xfrm>
        </p:grpSpPr>
        <p:sp>
          <p:nvSpPr>
            <p:cNvPr id="53" name="Rectangle 52"/>
            <p:cNvSpPr/>
            <p:nvPr/>
          </p:nvSpPr>
          <p:spPr bwMode="auto">
            <a:xfrm>
              <a:off x="5721170" y="32612"/>
              <a:ext cx="376330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564880" y="997066"/>
              <a:ext cx="188958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02268" y="990715"/>
              <a:ext cx="187371" cy="347721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809352" y="982776"/>
              <a:ext cx="187371" cy="347720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5257800" y="1254805"/>
            <a:ext cx="1752600" cy="36354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"/>
          <p:cNvSpPr txBox="1">
            <a:spLocks noChangeArrowheads="1"/>
          </p:cNvSpPr>
          <p:nvPr/>
        </p:nvSpPr>
        <p:spPr bwMode="auto">
          <a:xfrm>
            <a:off x="5442972" y="161835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err="1" smtClean="0">
                <a:solidFill>
                  <a:srgbClr val="FFFFFF"/>
                </a:solidFill>
              </a:rPr>
              <a:t>Mig</a:t>
            </a:r>
            <a:r>
              <a:rPr lang="en-US" altLang="en-US" sz="1800" dirty="0" smtClean="0">
                <a:solidFill>
                  <a:srgbClr val="FFFFFF"/>
                </a:solidFill>
              </a:rPr>
              <a:t>. Kernel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039374" y="1262744"/>
            <a:ext cx="809226" cy="724938"/>
            <a:chOff x="7039374" y="1262744"/>
            <a:chExt cx="809226" cy="724938"/>
          </a:xfrm>
        </p:grpSpPr>
        <p:sp>
          <p:nvSpPr>
            <p:cNvPr id="73" name="TextBox 8"/>
            <p:cNvSpPr txBox="1">
              <a:spLocks noChangeArrowheads="1"/>
            </p:cNvSpPr>
            <p:nvPr/>
          </p:nvSpPr>
          <p:spPr bwMode="auto">
            <a:xfrm>
              <a:off x="7039374" y="161835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 smtClean="0">
                  <a:solidFill>
                    <a:srgbClr val="FFFFFF"/>
                  </a:solidFill>
                </a:rPr>
                <a:t>Data</a:t>
              </a:r>
              <a:endParaRPr lang="en-US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039374" y="1262744"/>
              <a:ext cx="809226" cy="36354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8"/>
          <p:cNvSpPr txBox="1">
            <a:spLocks noChangeArrowheads="1"/>
          </p:cNvSpPr>
          <p:nvPr/>
        </p:nvSpPr>
        <p:spPr bwMode="auto">
          <a:xfrm>
            <a:off x="5810934" y="162628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FFFF"/>
                </a:solidFill>
              </a:rPr>
              <a:t>Data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657600" y="1857291"/>
                <a:ext cx="3694601" cy="809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857291"/>
                <a:ext cx="3694601" cy="809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11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44914 -0.4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20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/>
      <p:bldP spid="54" grpId="0" animBg="1"/>
      <p:bldP spid="54" grpId="1" animBg="1"/>
      <p:bldP spid="63" grpId="0"/>
      <p:bldP spid="64" grpId="0"/>
      <p:bldP spid="64" grpId="1"/>
      <p:bldP spid="70" grpId="0" animBg="1"/>
      <p:bldP spid="71" grpId="0"/>
      <p:bldP spid="71" grpId="1"/>
      <p:bldP spid="75" grpId="0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1043</Words>
  <Application>Microsoft Macintosh PowerPoint</Application>
  <PresentationFormat>On-screen Show (4:3)</PresentationFormat>
  <Paragraphs>275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Fault Detection by Surface Scanning Tunneling Macroscope: Field Test</vt:lpstr>
      <vt:lpstr>Outline</vt:lpstr>
      <vt:lpstr>Outline</vt:lpstr>
      <vt:lpstr>Problem</vt:lpstr>
      <vt:lpstr>Outline</vt:lpstr>
      <vt:lpstr>PowerPoint Presentation</vt:lpstr>
      <vt:lpstr>PowerPoint Presentation</vt:lpstr>
      <vt:lpstr>PowerPoint Presentation</vt:lpstr>
      <vt:lpstr>PowerPoint Presentation</vt:lpstr>
      <vt:lpstr>Theory</vt:lpstr>
      <vt:lpstr>Theory</vt:lpstr>
      <vt:lpstr>Outline</vt:lpstr>
      <vt:lpstr>Numerical Tests</vt:lpstr>
      <vt:lpstr>Shot Gather Example</vt:lpstr>
      <vt:lpstr>Halo Test</vt:lpstr>
      <vt:lpstr>Mute Early-arrivals Test</vt:lpstr>
      <vt:lpstr>Outline</vt:lpstr>
      <vt:lpstr>Field Test</vt:lpstr>
      <vt:lpstr>Data Collection</vt:lpstr>
      <vt:lpstr>Shot Gather Sample</vt:lpstr>
      <vt:lpstr>Traveltime Tomogram</vt:lpstr>
      <vt:lpstr>Shot Gather Sample</vt:lpstr>
      <vt:lpstr>SSTM Profiles</vt:lpstr>
      <vt:lpstr>SSTM Profiles</vt:lpstr>
      <vt:lpstr>Outline</vt:lpstr>
      <vt:lpstr>Conclusions</vt:lpstr>
      <vt:lpstr>Possible Applications</vt:lpstr>
      <vt:lpstr>Outline</vt:lpstr>
      <vt:lpstr>Future Work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Scanning Tunnelling Macroscope (SSTM)  for Detection of  Near-Surface Faults: Field Test</dc:title>
  <dc:creator>Sherif</dc:creator>
  <cp:lastModifiedBy>Sherif M.</cp:lastModifiedBy>
  <cp:revision>88</cp:revision>
  <dcterms:created xsi:type="dcterms:W3CDTF">2014-02-01T04:07:02Z</dcterms:created>
  <dcterms:modified xsi:type="dcterms:W3CDTF">2014-10-27T14:23:38Z</dcterms:modified>
</cp:coreProperties>
</file>