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905" r:id="rId2"/>
  </p:sldIdLst>
  <p:sldSz cx="9144000" cy="6858000" type="screen4x3"/>
  <p:notesSz cx="7023100" cy="92694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b="1" i="1" kern="1200">
        <a:solidFill>
          <a:schemeClr val="hlink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chemeClr val="hlink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chemeClr val="hlink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chemeClr val="hlink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b="1" i="1" kern="1200">
        <a:solidFill>
          <a:schemeClr val="hlink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3600" b="1" i="1" kern="1200">
        <a:solidFill>
          <a:schemeClr val="hlink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3600" b="1" i="1" kern="1200">
        <a:solidFill>
          <a:schemeClr val="hlink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3600" b="1" i="1" kern="1200">
        <a:solidFill>
          <a:schemeClr val="hlink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3600" b="1" i="1" kern="1200">
        <a:solidFill>
          <a:schemeClr val="hlink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19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FF"/>
    <a:srgbClr val="02268A"/>
    <a:srgbClr val="043EE0"/>
    <a:srgbClr val="033BD9"/>
    <a:srgbClr val="011A61"/>
    <a:srgbClr val="E6F10D"/>
    <a:srgbClr val="CCFF33"/>
    <a:srgbClr val="CC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>
        <p:scale>
          <a:sx n="59" d="100"/>
          <a:sy n="59" d="100"/>
        </p:scale>
        <p:origin x="-1248" y="-11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762"/>
    </p:cViewPr>
  </p:sorterViewPr>
  <p:notesViewPr>
    <p:cSldViewPr>
      <p:cViewPr>
        <p:scale>
          <a:sx n="75" d="100"/>
          <a:sy n="75" d="100"/>
        </p:scale>
        <p:origin x="-240" y="1416"/>
      </p:cViewPr>
      <p:guideLst>
        <p:guide orient="horz" pos="2919"/>
        <p:guide pos="221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40545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03725"/>
            <a:ext cx="5149850" cy="4170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126" tIns="45255" rIns="92126" bIns="452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1675"/>
            <a:ext cx="4616450" cy="3462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="" xmlns:p14="http://schemas.microsoft.com/office/powerpoint/2010/main" val="31936603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3" name="Rectangle 5"/>
          <p:cNvSpPr>
            <a:spLocks noChangeArrowheads="1"/>
          </p:cNvSpPr>
          <p:nvPr/>
        </p:nvSpPr>
        <p:spPr bwMode="auto">
          <a:xfrm>
            <a:off x="457200" y="-304800"/>
            <a:ext cx="82296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sz="4800" i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Intuitive Preconditioning</a:t>
            </a:r>
            <a:endParaRPr lang="en-US" sz="4800" i="0">
              <a:solidFill>
                <a:srgbClr val="E6F10D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27110" y="1524000"/>
            <a:ext cx="6916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Slowness update in j</a:t>
            </a:r>
            <a:r>
              <a:rPr lang="en-US" sz="2400" i="0" baseline="30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cell for i</a:t>
            </a:r>
            <a:r>
              <a:rPr lang="en-US" sz="2400" i="0" baseline="30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ray: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dt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/l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</a:t>
            </a:r>
            <a:endParaRPr lang="en-US" sz="2400" i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4" name="Freeform 133"/>
          <p:cNvSpPr/>
          <p:nvPr/>
        </p:nvSpPr>
        <p:spPr bwMode="auto">
          <a:xfrm>
            <a:off x="3368842" y="990600"/>
            <a:ext cx="2711116" cy="395706"/>
          </a:xfrm>
          <a:custGeom>
            <a:avLst/>
            <a:gdLst>
              <a:gd name="connsiteX0" fmla="*/ 0 w 2711116"/>
              <a:gd name="connsiteY0" fmla="*/ 64168 h 395706"/>
              <a:gd name="connsiteX1" fmla="*/ 1251284 w 2711116"/>
              <a:gd name="connsiteY1" fmla="*/ 385011 h 395706"/>
              <a:gd name="connsiteX2" fmla="*/ 2711116 w 2711116"/>
              <a:gd name="connsiteY2" fmla="*/ 0 h 395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11116" h="395706">
                <a:moveTo>
                  <a:pt x="0" y="64168"/>
                </a:moveTo>
                <a:cubicBezTo>
                  <a:pt x="399715" y="229937"/>
                  <a:pt x="799431" y="395706"/>
                  <a:pt x="1251284" y="385011"/>
                </a:cubicBezTo>
                <a:cubicBezTo>
                  <a:pt x="1703137" y="374316"/>
                  <a:pt x="2207126" y="187158"/>
                  <a:pt x="2711116" y="0"/>
                </a:cubicBezTo>
              </a:path>
            </a:pathLst>
          </a:custGeom>
          <a:noFill/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1" u="none" strike="noStrike" cap="none" normalizeH="0" baseline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4267200" y="1066800"/>
            <a:ext cx="685800" cy="457200"/>
          </a:xfrm>
          <a:prstGeom prst="rect">
            <a:avLst/>
          </a:prstGeom>
          <a:noFill/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6324600" y="533400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FF"/>
                </a:solidFill>
              </a:rPr>
              <a:t>i</a:t>
            </a:r>
            <a:r>
              <a:rPr lang="en-US" baseline="30000" smtClean="0">
                <a:solidFill>
                  <a:srgbClr val="FFFFFF"/>
                </a:solidFill>
              </a:rPr>
              <a:t>th</a:t>
            </a:r>
            <a:r>
              <a:rPr lang="en-US" smtClean="0">
                <a:solidFill>
                  <a:srgbClr val="FFFFFF"/>
                </a:solidFill>
              </a:rPr>
              <a:t> ray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4191000" y="609600"/>
            <a:ext cx="830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rgbClr val="FFFFFF"/>
                </a:solidFill>
              </a:rPr>
              <a:t>j</a:t>
            </a:r>
            <a:r>
              <a:rPr lang="en-US" sz="2000" baseline="30000" smtClean="0">
                <a:solidFill>
                  <a:srgbClr val="FFFFFF"/>
                </a:solidFill>
              </a:rPr>
              <a:t>th</a:t>
            </a:r>
            <a:r>
              <a:rPr lang="en-US" sz="2000" smtClean="0">
                <a:solidFill>
                  <a:srgbClr val="FFFFFF"/>
                </a:solidFill>
              </a:rPr>
              <a:t> cell</a:t>
            </a:r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04800" y="2057400"/>
            <a:ext cx="755847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Slowness update should account for fact that</a:t>
            </a:r>
          </a:p>
          <a:p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j</a:t>
            </a:r>
            <a:r>
              <a:rPr lang="en-US" sz="2400" i="0" baseline="30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residual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 be evenly distributed </a:t>
            </a:r>
          </a:p>
          <a:p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among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cells visited by i</a:t>
            </a:r>
            <a:r>
              <a:rPr lang="en-US" sz="2400" i="0" baseline="30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ray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ds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dt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/(N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= l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dt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/(N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</a:t>
            </a:r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</a:t>
            </a:r>
          </a:p>
          <a:p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endParaRPr lang="en-US" sz="2400" i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04800" y="4114800"/>
            <a:ext cx="84137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If segment length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~l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roughly the same for all rays</a:t>
            </a:r>
          </a:p>
          <a:p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and assume any ray visits the same number M of cells so that</a:t>
            </a:r>
          </a:p>
          <a:p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M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ds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~ l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/(M l</a:t>
            </a:r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endParaRPr lang="en-US" sz="2400" i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304800" y="5575519"/>
            <a:ext cx="9420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If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rays visits the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cell then average slowness update of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</a:t>
            </a:r>
            <a:r>
              <a:rPr lang="en-US" sz="24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rays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ds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~ (M K l</a:t>
            </a:r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S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</a:t>
            </a:r>
            <a:r>
              <a:rPr lang="en-US" sz="24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 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  <a:endParaRPr lang="en-US" sz="2400" i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</a:t>
            </a:r>
            <a:r>
              <a:rPr lang="en-US" sz="2400" i="0" baseline="-25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endParaRPr lang="en-US" sz="2400" i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457200" y="6378714"/>
            <a:ext cx="9420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clear </a:t>
            </a:r>
            <a:r>
              <a:rPr lang="en-US" sz="20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</a:t>
            </a:r>
            <a:r>
              <a:rPr lang="en-US" sz="20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 K l</a:t>
            </a:r>
            <a:r>
              <a:rPr lang="en-US" sz="20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000" i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2000" i="0" baseline="300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  </a:t>
            </a:r>
            <a:r>
              <a:rPr lang="en-US" sz="20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approximates the j</a:t>
            </a:r>
            <a:r>
              <a:rPr lang="en-US" sz="2000" i="0" baseline="30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0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diagonal component of [L</a:t>
            </a:r>
            <a:r>
              <a:rPr lang="en-US" sz="2000" i="0" baseline="30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0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L]</a:t>
            </a:r>
            <a:r>
              <a:rPr lang="en-US" sz="2000" i="0" baseline="30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</a:t>
            </a:r>
            <a:r>
              <a:rPr lang="en-US" sz="2000" i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i="0" baseline="-25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endParaRPr lang="en-US" sz="2000" i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i="0" baseline="30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i="0" baseline="30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</a:t>
            </a:r>
            <a:r>
              <a:rPr lang="en-US" sz="2000" i="0" baseline="-25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endParaRPr lang="en-US" sz="2000" i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/>
      <p:bldP spid="138" grpId="0"/>
      <p:bldP spid="139" grpId="0"/>
      <p:bldP spid="140" grpId="0"/>
      <p:bldP spid="141" grpId="0"/>
    </p:bldLst>
  </p:timing>
</p:sld>
</file>

<file path=ppt/theme/theme1.xml><?xml version="1.0" encoding="utf-8"?>
<a:theme xmlns:a="http://schemas.openxmlformats.org/drawingml/2006/main" name="3d">
  <a:themeElements>
    <a:clrScheme name="">
      <a:dk1>
        <a:srgbClr val="000000"/>
      </a:dk1>
      <a:lt1>
        <a:srgbClr val="114F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AB2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3d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hlink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1" u="none" strike="noStrike" cap="none" normalizeH="0" baseline="0" smtClean="0">
            <a:ln>
              <a:noFill/>
            </a:ln>
            <a:solidFill>
              <a:schemeClr val="hlink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charset="0"/>
          </a:defRPr>
        </a:defPPr>
      </a:lstStyle>
    </a:lnDef>
  </a:objectDefaults>
  <a:extraClrSchemeLst>
    <a:extraClrScheme>
      <a:clrScheme name="3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d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18395</TotalTime>
  <Pages>55</Pages>
  <Words>158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3d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Migration Deconvolution</dc:title>
  <dc:creator>Jerry Schuster</dc:creator>
  <cp:lastModifiedBy>user1527</cp:lastModifiedBy>
  <cp:revision>326</cp:revision>
  <cp:lastPrinted>1999-10-29T21:11:52Z</cp:lastPrinted>
  <dcterms:created xsi:type="dcterms:W3CDTF">1998-01-24T06:53:02Z</dcterms:created>
  <dcterms:modified xsi:type="dcterms:W3CDTF">2015-10-04T10:56:24Z</dcterms:modified>
</cp:coreProperties>
</file>