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638" r:id="rId2"/>
    <p:sldId id="702" r:id="rId3"/>
    <p:sldId id="643" r:id="rId4"/>
    <p:sldId id="691" r:id="rId5"/>
    <p:sldId id="692" r:id="rId6"/>
    <p:sldId id="687" r:id="rId7"/>
    <p:sldId id="703" r:id="rId8"/>
    <p:sldId id="686" r:id="rId9"/>
    <p:sldId id="688" r:id="rId10"/>
    <p:sldId id="704" r:id="rId11"/>
    <p:sldId id="689" r:id="rId12"/>
    <p:sldId id="690" r:id="rId13"/>
    <p:sldId id="693" r:id="rId14"/>
    <p:sldId id="705" r:id="rId15"/>
    <p:sldId id="699" r:id="rId16"/>
    <p:sldId id="708" r:id="rId17"/>
    <p:sldId id="698" r:id="rId18"/>
    <p:sldId id="707" r:id="rId19"/>
    <p:sldId id="700" r:id="rId20"/>
    <p:sldId id="695" r:id="rId21"/>
    <p:sldId id="701" r:id="rId22"/>
    <p:sldId id="696" r:id="rId23"/>
    <p:sldId id="706" r:id="rId24"/>
    <p:sldId id="697" r:id="rId25"/>
    <p:sldId id="709" r:id="rId26"/>
  </p:sldIdLst>
  <p:sldSz cx="9144000" cy="6858000" type="screen4x3"/>
  <p:notesSz cx="7023100" cy="9269413"/>
  <p:kinsoku lang="ja-JP" invalStChars="、。，．・：；？！゛゜ヽヾゝゞ々ー’”）〕］｝〉》」』】°‰′″℃￠％ぁぃぅぇぉっゃゅょゎァィゥェォッャュョヮヵヶ!%),.:;?]}｡｣､･ｧｨｩｪｫｬｭｮｯｰﾞﾟ" invalEndChars="‘“（〔［｛〈《「『【￥＄$([\{｢￡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4000" b="1" i="1" kern="1200">
        <a:solidFill>
          <a:schemeClr val="hlink"/>
        </a:solidFill>
        <a:latin typeface="Mathematica4" pitchFamily="2" charset="2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4000" b="1" i="1" kern="1200">
        <a:solidFill>
          <a:schemeClr val="hlink"/>
        </a:solidFill>
        <a:latin typeface="Mathematica4" pitchFamily="2" charset="2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4000" b="1" i="1" kern="1200">
        <a:solidFill>
          <a:schemeClr val="hlink"/>
        </a:solidFill>
        <a:latin typeface="Mathematica4" pitchFamily="2" charset="2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4000" b="1" i="1" kern="1200">
        <a:solidFill>
          <a:schemeClr val="hlink"/>
        </a:solidFill>
        <a:latin typeface="Mathematica4" pitchFamily="2" charset="2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4000" b="1" i="1" kern="1200">
        <a:solidFill>
          <a:schemeClr val="hlink"/>
        </a:solidFill>
        <a:latin typeface="Mathematica4" pitchFamily="2" charset="2"/>
        <a:ea typeface="+mn-ea"/>
        <a:cs typeface="Arial" pitchFamily="34" charset="0"/>
      </a:defRPr>
    </a:lvl5pPr>
    <a:lvl6pPr marL="2286000" algn="l" defTabSz="914400" rtl="0" eaLnBrk="1" latinLnBrk="0" hangingPunct="1">
      <a:defRPr sz="4000" b="1" i="1" kern="1200">
        <a:solidFill>
          <a:schemeClr val="hlink"/>
        </a:solidFill>
        <a:latin typeface="Mathematica4" pitchFamily="2" charset="2"/>
        <a:ea typeface="+mn-ea"/>
        <a:cs typeface="Arial" pitchFamily="34" charset="0"/>
      </a:defRPr>
    </a:lvl6pPr>
    <a:lvl7pPr marL="2743200" algn="l" defTabSz="914400" rtl="0" eaLnBrk="1" latinLnBrk="0" hangingPunct="1">
      <a:defRPr sz="4000" b="1" i="1" kern="1200">
        <a:solidFill>
          <a:schemeClr val="hlink"/>
        </a:solidFill>
        <a:latin typeface="Mathematica4" pitchFamily="2" charset="2"/>
        <a:ea typeface="+mn-ea"/>
        <a:cs typeface="Arial" pitchFamily="34" charset="0"/>
      </a:defRPr>
    </a:lvl7pPr>
    <a:lvl8pPr marL="3200400" algn="l" defTabSz="914400" rtl="0" eaLnBrk="1" latinLnBrk="0" hangingPunct="1">
      <a:defRPr sz="4000" b="1" i="1" kern="1200">
        <a:solidFill>
          <a:schemeClr val="hlink"/>
        </a:solidFill>
        <a:latin typeface="Mathematica4" pitchFamily="2" charset="2"/>
        <a:ea typeface="+mn-ea"/>
        <a:cs typeface="Arial" pitchFamily="34" charset="0"/>
      </a:defRPr>
    </a:lvl8pPr>
    <a:lvl9pPr marL="3657600" algn="l" defTabSz="914400" rtl="0" eaLnBrk="1" latinLnBrk="0" hangingPunct="1">
      <a:defRPr sz="4000" b="1" i="1" kern="1200">
        <a:solidFill>
          <a:schemeClr val="hlink"/>
        </a:solidFill>
        <a:latin typeface="Mathematica4" pitchFamily="2" charset="2"/>
        <a:ea typeface="+mn-ea"/>
        <a:cs typeface="Arial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19">
          <p15:clr>
            <a:srgbClr val="A4A3A4"/>
          </p15:clr>
        </p15:guide>
        <p15:guide id="2" pos="2212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7"/>
    <a:srgbClr val="FFFF00"/>
    <a:srgbClr val="033BD9"/>
    <a:srgbClr val="E6F10D"/>
    <a:srgbClr val="02268A"/>
    <a:srgbClr val="043EE0"/>
    <a:srgbClr val="011A61"/>
    <a:srgbClr val="CCFF33"/>
    <a:srgbClr val="E1ED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7" autoAdjust="0"/>
    <p:restoredTop sz="94737" autoAdjust="0"/>
  </p:normalViewPr>
  <p:slideViewPr>
    <p:cSldViewPr>
      <p:cViewPr varScale="1">
        <p:scale>
          <a:sx n="53" d="100"/>
          <a:sy n="53" d="100"/>
        </p:scale>
        <p:origin x="293" y="2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0"/>
    </p:cViewPr>
  </p:sorterViewPr>
  <p:notesViewPr>
    <p:cSldViewPr>
      <p:cViewPr>
        <p:scale>
          <a:sx n="75" d="100"/>
          <a:sy n="75" d="100"/>
        </p:scale>
        <p:origin x="-240" y="1416"/>
      </p:cViewPr>
      <p:guideLst>
        <p:guide orient="horz" pos="2919"/>
        <p:guide pos="2212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8258661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03725"/>
            <a:ext cx="5149850" cy="4170363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vert="horz" wrap="square" lIns="92126" tIns="45255" rIns="92126" bIns="45255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25603" name="Rectangle 3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203325" y="701675"/>
            <a:ext cx="4616450" cy="3462338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</p:sp>
    </p:spTree>
    <p:extLst>
      <p:ext uri="{BB962C8B-B14F-4D97-AF65-F5344CB8AC3E}">
        <p14:creationId xmlns:p14="http://schemas.microsoft.com/office/powerpoint/2010/main" val="4164807237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2662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334256872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3584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3704157706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3686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253227527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3789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321099484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3891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143845032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3993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202913331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4096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167310483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4198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3483011489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4301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3611763600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4301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2857803902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4403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1339079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2765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4148391833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4505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204455614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4608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84001663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4710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3582289174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4813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277144456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4915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1907814203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4915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28319862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2867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27030657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2969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31359321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30723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17016122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3174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375900054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3277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177307137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33795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36651446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936625" y="4402138"/>
            <a:ext cx="5149850" cy="4171950"/>
          </a:xfrm>
          <a:noFill/>
          <a:ln w="9525"/>
        </p:spPr>
        <p:txBody>
          <a:bodyPr/>
          <a:lstStyle/>
          <a:p>
            <a:endParaRPr lang="en-US" smtClean="0"/>
          </a:p>
        </p:txBody>
      </p:sp>
      <p:sp>
        <p:nvSpPr>
          <p:cNvPr id="34819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93800" y="695325"/>
            <a:ext cx="4635500" cy="3476625"/>
          </a:xfrm>
          <a:ln cap="flat"/>
        </p:spPr>
      </p:sp>
    </p:spTree>
    <p:extLst>
      <p:ext uri="{BB962C8B-B14F-4D97-AF65-F5344CB8AC3E}">
        <p14:creationId xmlns:p14="http://schemas.microsoft.com/office/powerpoint/2010/main" val="258208322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8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microsoft.com/office/2007/relationships/hdphoto" Target="../media/hdphoto1.wdp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520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9144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sz="6000" b="1" i="1" dirty="0" smtClean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Elastic Stress Tensor</a:t>
            </a:r>
            <a:br>
              <a:rPr lang="en-US" sz="6000" b="1" i="1" dirty="0" smtClean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6000" b="1" i="1" dirty="0" smtClean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and 1</a:t>
            </a:r>
            <a:r>
              <a:rPr lang="en-US" sz="6000" b="1" i="1" baseline="30000" dirty="0" smtClean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</a:t>
            </a:r>
            <a:r>
              <a:rPr lang="en-US" sz="6000" b="1" i="1" dirty="0" smtClean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-order Wave Equation</a:t>
            </a:r>
            <a:endParaRPr lang="en-US" sz="6000" b="1" i="1" dirty="0" smtClean="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grpSp>
        <p:nvGrpSpPr>
          <p:cNvPr id="2051" name="Group 124"/>
          <p:cNvGrpSpPr>
            <a:grpSpLocks/>
          </p:cNvGrpSpPr>
          <p:nvPr/>
        </p:nvGrpSpPr>
        <p:grpSpPr bwMode="auto">
          <a:xfrm>
            <a:off x="2940050" y="3962400"/>
            <a:ext cx="3155950" cy="1371600"/>
            <a:chOff x="3354390" y="4114800"/>
            <a:chExt cx="3156021" cy="1371575"/>
          </a:xfrm>
        </p:grpSpPr>
        <p:sp>
          <p:nvSpPr>
            <p:cNvPr id="4" name="Text Box 61"/>
            <p:cNvSpPr txBox="1">
              <a:spLocks noChangeArrowheads="1"/>
            </p:cNvSpPr>
            <p:nvPr/>
          </p:nvSpPr>
          <p:spPr bwMode="auto">
            <a:xfrm>
              <a:off x="3406779" y="4114800"/>
              <a:ext cx="557225" cy="830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48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  <a:cs typeface="+mn-cs"/>
                </a:rPr>
                <a:t>s</a:t>
              </a:r>
            </a:p>
          </p:txBody>
        </p:sp>
        <p:sp>
          <p:nvSpPr>
            <p:cNvPr id="5" name="Text Box 62"/>
            <p:cNvSpPr txBox="1">
              <a:spLocks noChangeArrowheads="1"/>
            </p:cNvSpPr>
            <p:nvPr/>
          </p:nvSpPr>
          <p:spPr bwMode="auto">
            <a:xfrm>
              <a:off x="3795725" y="4587866"/>
              <a:ext cx="312745" cy="3698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 err="1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ij</a:t>
              </a:r>
              <a:endParaRPr lang="en-US" sz="1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endParaRPr>
            </a:p>
          </p:txBody>
        </p:sp>
        <p:sp>
          <p:nvSpPr>
            <p:cNvPr id="6" name="Freeform 5"/>
            <p:cNvSpPr/>
            <p:nvPr/>
          </p:nvSpPr>
          <p:spPr bwMode="auto">
            <a:xfrm>
              <a:off x="3354390" y="4283072"/>
              <a:ext cx="136528" cy="438142"/>
            </a:xfrm>
            <a:custGeom>
              <a:avLst/>
              <a:gdLst>
                <a:gd name="connsiteX0" fmla="*/ 0 w 135924"/>
                <a:gd name="connsiteY0" fmla="*/ 0 h 437857"/>
                <a:gd name="connsiteX1" fmla="*/ 74140 w 135924"/>
                <a:gd name="connsiteY1" fmla="*/ 111211 h 437857"/>
                <a:gd name="connsiteX2" fmla="*/ 98854 w 135924"/>
                <a:gd name="connsiteY2" fmla="*/ 148281 h 437857"/>
                <a:gd name="connsiteX3" fmla="*/ 123567 w 135924"/>
                <a:gd name="connsiteY3" fmla="*/ 222421 h 437857"/>
                <a:gd name="connsiteX4" fmla="*/ 135924 w 135924"/>
                <a:gd name="connsiteY4" fmla="*/ 259492 h 437857"/>
                <a:gd name="connsiteX5" fmla="*/ 123567 w 135924"/>
                <a:gd name="connsiteY5" fmla="*/ 395416 h 437857"/>
                <a:gd name="connsiteX6" fmla="*/ 98854 w 135924"/>
                <a:gd name="connsiteY6" fmla="*/ 432486 h 437857"/>
                <a:gd name="connsiteX7" fmla="*/ 49427 w 135924"/>
                <a:gd name="connsiteY7" fmla="*/ 420130 h 437857"/>
                <a:gd name="connsiteX8" fmla="*/ 49427 w 135924"/>
                <a:gd name="connsiteY8" fmla="*/ 308919 h 437857"/>
                <a:gd name="connsiteX9" fmla="*/ 111210 w 135924"/>
                <a:gd name="connsiteY9" fmla="*/ 271849 h 437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5924" h="437857">
                  <a:moveTo>
                    <a:pt x="0" y="0"/>
                  </a:moveTo>
                  <a:lnTo>
                    <a:pt x="74140" y="111211"/>
                  </a:lnTo>
                  <a:lnTo>
                    <a:pt x="98854" y="148281"/>
                  </a:lnTo>
                  <a:lnTo>
                    <a:pt x="123567" y="222421"/>
                  </a:lnTo>
                  <a:lnTo>
                    <a:pt x="135924" y="259492"/>
                  </a:lnTo>
                  <a:cubicBezTo>
                    <a:pt x="131805" y="304800"/>
                    <a:pt x="133099" y="350931"/>
                    <a:pt x="123567" y="395416"/>
                  </a:cubicBezTo>
                  <a:cubicBezTo>
                    <a:pt x="120455" y="409937"/>
                    <a:pt x="112943" y="427790"/>
                    <a:pt x="98854" y="432486"/>
                  </a:cubicBezTo>
                  <a:cubicBezTo>
                    <a:pt x="82743" y="437857"/>
                    <a:pt x="65903" y="424249"/>
                    <a:pt x="49427" y="420130"/>
                  </a:cubicBezTo>
                  <a:cubicBezTo>
                    <a:pt x="35177" y="377380"/>
                    <a:pt x="23330" y="361112"/>
                    <a:pt x="49427" y="308919"/>
                  </a:cubicBezTo>
                  <a:cubicBezTo>
                    <a:pt x="54398" y="298976"/>
                    <a:pt x="97872" y="278518"/>
                    <a:pt x="111210" y="271849"/>
                  </a:cubicBezTo>
                </a:path>
              </a:pathLst>
            </a:custGeom>
            <a:noFill/>
            <a:ln w="28575" cap="flat" cmpd="sng" algn="ctr">
              <a:solidFill>
                <a:srgbClr val="FFFFF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7" name="Freeform 6"/>
            <p:cNvSpPr/>
            <p:nvPr/>
          </p:nvSpPr>
          <p:spPr bwMode="auto">
            <a:xfrm>
              <a:off x="3414716" y="4987909"/>
              <a:ext cx="134941" cy="438142"/>
            </a:xfrm>
            <a:custGeom>
              <a:avLst/>
              <a:gdLst>
                <a:gd name="connsiteX0" fmla="*/ 0 w 135924"/>
                <a:gd name="connsiteY0" fmla="*/ 0 h 437857"/>
                <a:gd name="connsiteX1" fmla="*/ 74140 w 135924"/>
                <a:gd name="connsiteY1" fmla="*/ 111211 h 437857"/>
                <a:gd name="connsiteX2" fmla="*/ 98854 w 135924"/>
                <a:gd name="connsiteY2" fmla="*/ 148281 h 437857"/>
                <a:gd name="connsiteX3" fmla="*/ 123567 w 135924"/>
                <a:gd name="connsiteY3" fmla="*/ 222421 h 437857"/>
                <a:gd name="connsiteX4" fmla="*/ 135924 w 135924"/>
                <a:gd name="connsiteY4" fmla="*/ 259492 h 437857"/>
                <a:gd name="connsiteX5" fmla="*/ 123567 w 135924"/>
                <a:gd name="connsiteY5" fmla="*/ 395416 h 437857"/>
                <a:gd name="connsiteX6" fmla="*/ 98854 w 135924"/>
                <a:gd name="connsiteY6" fmla="*/ 432486 h 437857"/>
                <a:gd name="connsiteX7" fmla="*/ 49427 w 135924"/>
                <a:gd name="connsiteY7" fmla="*/ 420130 h 437857"/>
                <a:gd name="connsiteX8" fmla="*/ 49427 w 135924"/>
                <a:gd name="connsiteY8" fmla="*/ 308919 h 437857"/>
                <a:gd name="connsiteX9" fmla="*/ 111210 w 135924"/>
                <a:gd name="connsiteY9" fmla="*/ 271849 h 437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5924" h="437857">
                  <a:moveTo>
                    <a:pt x="0" y="0"/>
                  </a:moveTo>
                  <a:lnTo>
                    <a:pt x="74140" y="111211"/>
                  </a:lnTo>
                  <a:lnTo>
                    <a:pt x="98854" y="148281"/>
                  </a:lnTo>
                  <a:lnTo>
                    <a:pt x="123567" y="222421"/>
                  </a:lnTo>
                  <a:lnTo>
                    <a:pt x="135924" y="259492"/>
                  </a:lnTo>
                  <a:cubicBezTo>
                    <a:pt x="131805" y="304800"/>
                    <a:pt x="133099" y="350931"/>
                    <a:pt x="123567" y="395416"/>
                  </a:cubicBezTo>
                  <a:cubicBezTo>
                    <a:pt x="120455" y="409937"/>
                    <a:pt x="112943" y="427790"/>
                    <a:pt x="98854" y="432486"/>
                  </a:cubicBezTo>
                  <a:cubicBezTo>
                    <a:pt x="82743" y="437857"/>
                    <a:pt x="65903" y="424249"/>
                    <a:pt x="49427" y="420130"/>
                  </a:cubicBezTo>
                  <a:cubicBezTo>
                    <a:pt x="35177" y="377380"/>
                    <a:pt x="23330" y="361112"/>
                    <a:pt x="49427" y="308919"/>
                  </a:cubicBezTo>
                  <a:cubicBezTo>
                    <a:pt x="54398" y="298976"/>
                    <a:pt x="97872" y="278518"/>
                    <a:pt x="111210" y="271849"/>
                  </a:cubicBezTo>
                </a:path>
              </a:pathLst>
            </a:custGeom>
            <a:noFill/>
            <a:ln w="28575" cap="flat" cmpd="sng" algn="ctr">
              <a:solidFill>
                <a:srgbClr val="FFFFF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8" name="Text Box 62"/>
            <p:cNvSpPr txBox="1">
              <a:spLocks noChangeArrowheads="1"/>
            </p:cNvSpPr>
            <p:nvPr/>
          </p:nvSpPr>
          <p:spPr bwMode="auto">
            <a:xfrm>
              <a:off x="3643321" y="4964098"/>
              <a:ext cx="338146" cy="4619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x</a:t>
              </a:r>
            </a:p>
          </p:txBody>
        </p:sp>
        <p:sp>
          <p:nvSpPr>
            <p:cNvPr id="9" name="Text Box 62"/>
            <p:cNvSpPr txBox="1">
              <a:spLocks noChangeArrowheads="1"/>
            </p:cNvSpPr>
            <p:nvPr/>
          </p:nvSpPr>
          <p:spPr bwMode="auto">
            <a:xfrm>
              <a:off x="3795725" y="5116495"/>
              <a:ext cx="247656" cy="369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j</a:t>
              </a:r>
            </a:p>
          </p:txBody>
        </p:sp>
        <p:cxnSp>
          <p:nvCxnSpPr>
            <p:cNvPr id="2058" name="Straight Connector 53"/>
            <p:cNvCxnSpPr>
              <a:cxnSpLocks noChangeShapeType="1"/>
            </p:cNvCxnSpPr>
            <p:nvPr/>
          </p:nvCxnSpPr>
          <p:spPr bwMode="auto">
            <a:xfrm>
              <a:off x="3414060" y="4969133"/>
              <a:ext cx="685800" cy="0"/>
            </a:xfrm>
            <a:prstGeom prst="line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/>
            </a:ln>
          </p:spPr>
        </p:cxnSp>
        <p:sp>
          <p:nvSpPr>
            <p:cNvPr id="11" name="Text Box 62"/>
            <p:cNvSpPr txBox="1">
              <a:spLocks noChangeArrowheads="1"/>
            </p:cNvSpPr>
            <p:nvPr/>
          </p:nvSpPr>
          <p:spPr bwMode="auto">
            <a:xfrm>
              <a:off x="4286274" y="4595804"/>
              <a:ext cx="447685" cy="646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36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=</a:t>
              </a:r>
            </a:p>
          </p:txBody>
        </p:sp>
        <p:sp>
          <p:nvSpPr>
            <p:cNvPr id="12" name="Text Box 61"/>
            <p:cNvSpPr txBox="1">
              <a:spLocks noChangeArrowheads="1"/>
            </p:cNvSpPr>
            <p:nvPr/>
          </p:nvSpPr>
          <p:spPr bwMode="auto">
            <a:xfrm>
              <a:off x="4886362" y="4506906"/>
              <a:ext cx="411171" cy="585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32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  <a:cs typeface="+mn-cs"/>
                </a:rPr>
                <a:t>r</a:t>
              </a:r>
            </a:p>
          </p:txBody>
        </p:sp>
        <p:sp>
          <p:nvSpPr>
            <p:cNvPr id="13" name="Text Box 62"/>
            <p:cNvSpPr txBox="1">
              <a:spLocks noChangeArrowheads="1"/>
            </p:cNvSpPr>
            <p:nvPr/>
          </p:nvSpPr>
          <p:spPr bwMode="auto">
            <a:xfrm>
              <a:off x="5267371" y="4483093"/>
              <a:ext cx="447685" cy="646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36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u</a:t>
              </a:r>
            </a:p>
          </p:txBody>
        </p:sp>
        <p:sp>
          <p:nvSpPr>
            <p:cNvPr id="2062" name="Text Box 62"/>
            <p:cNvSpPr txBox="1">
              <a:spLocks noChangeArrowheads="1"/>
            </p:cNvSpPr>
            <p:nvPr/>
          </p:nvSpPr>
          <p:spPr bwMode="auto">
            <a:xfrm>
              <a:off x="5375702" y="4154269"/>
              <a:ext cx="41549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3600">
                  <a:solidFill>
                    <a:srgbClr val="FFFFF7"/>
                  </a:solidFill>
                  <a:latin typeface="Times New Roman" pitchFamily="18" charset="0"/>
                </a:rPr>
                <a:t>..</a:t>
              </a:r>
            </a:p>
          </p:txBody>
        </p:sp>
        <p:sp>
          <p:nvSpPr>
            <p:cNvPr id="15" name="Text Box 62"/>
            <p:cNvSpPr txBox="1">
              <a:spLocks noChangeArrowheads="1"/>
            </p:cNvSpPr>
            <p:nvPr/>
          </p:nvSpPr>
          <p:spPr bwMode="auto">
            <a:xfrm>
              <a:off x="5715056" y="4495793"/>
              <a:ext cx="795355" cy="584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32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+ F</a:t>
              </a:r>
            </a:p>
          </p:txBody>
        </p:sp>
        <p:sp>
          <p:nvSpPr>
            <p:cNvPr id="16" name="Text Box 62"/>
            <p:cNvSpPr txBox="1">
              <a:spLocks noChangeArrowheads="1"/>
            </p:cNvSpPr>
            <p:nvPr/>
          </p:nvSpPr>
          <p:spPr bwMode="auto">
            <a:xfrm>
              <a:off x="6197667" y="4791063"/>
              <a:ext cx="242892" cy="3397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600" dirty="0" err="1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i</a:t>
              </a:r>
              <a:endParaRPr lang="en-US" sz="16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endParaRPr>
            </a:p>
          </p:txBody>
        </p:sp>
        <p:sp>
          <p:nvSpPr>
            <p:cNvPr id="17" name="Text Box 62"/>
            <p:cNvSpPr txBox="1">
              <a:spLocks noChangeArrowheads="1"/>
            </p:cNvSpPr>
            <p:nvPr/>
          </p:nvSpPr>
          <p:spPr bwMode="auto">
            <a:xfrm>
              <a:off x="5486451" y="4876786"/>
              <a:ext cx="242892" cy="3381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600" dirty="0" err="1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i</a:t>
              </a:r>
              <a:endParaRPr lang="en-US" sz="16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3810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sz="6000" b="1" i="1" dirty="0" smtClean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Outline</a:t>
            </a:r>
            <a:endParaRPr lang="en-US" sz="6000" b="1" i="1" dirty="0" smtClean="0">
              <a:solidFill>
                <a:srgbClr val="FFFFF7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40707" name="Rectangle 3"/>
          <p:cNvSpPr>
            <a:spLocks noChangeArrowheads="1"/>
          </p:cNvSpPr>
          <p:nvPr/>
        </p:nvSpPr>
        <p:spPr bwMode="auto">
          <a:xfrm>
            <a:off x="838200" y="2362200"/>
            <a:ext cx="9144000" cy="2286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marL="742950" indent="-742950">
              <a:buFontTx/>
              <a:buAutoNum type="arabicPeriod"/>
              <a:defRPr/>
            </a:pP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Traction Paradox</a:t>
            </a:r>
            <a:endParaRPr lang="en-US" sz="3600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742950" indent="-742950">
              <a:buFontTx/>
              <a:buAutoNum type="arabicPeriod"/>
              <a:defRPr/>
            </a:pP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Stress Tensor</a:t>
            </a:r>
            <a:endParaRPr lang="en-US" sz="3600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742950" indent="-742950">
              <a:buFontTx/>
              <a:buAutoNum type="arabicPeriod"/>
              <a:defRPr/>
            </a:pP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Elastic Wave </a:t>
            </a:r>
            <a:r>
              <a:rPr lang="en-US" sz="3600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Equation</a:t>
            </a:r>
          </a:p>
          <a:p>
            <a:pPr marL="742950" indent="-742950">
              <a:buFontTx/>
              <a:buAutoNum type="arabicPeriod"/>
              <a:defRPr/>
            </a:pP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What Does </a:t>
            </a:r>
            <a:r>
              <a:rPr lang="en-US" sz="360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 n </a:t>
            </a: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mean?</a:t>
            </a:r>
            <a:endParaRPr lang="en-US" sz="3600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742950" indent="-742950">
              <a:buFontTx/>
              <a:buAutoNum type="arabicPeriod"/>
              <a:defRPr/>
            </a:pPr>
            <a:r>
              <a:rPr lang="en-US" sz="3600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Summary</a:t>
            </a:r>
          </a:p>
          <a:p>
            <a:pPr marL="742950" indent="-742950">
              <a:buFontTx/>
              <a:buAutoNum type="arabicPeriod"/>
              <a:defRPr/>
            </a:pPr>
            <a:r>
              <a:rPr lang="en-US" sz="3600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Appendix</a:t>
            </a:r>
            <a:endParaRPr lang="en-US" sz="3600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40711" name="Rectangle 7"/>
          <p:cNvSpPr>
            <a:spLocks noChangeArrowheads="1"/>
          </p:cNvSpPr>
          <p:nvPr/>
        </p:nvSpPr>
        <p:spPr bwMode="auto">
          <a:xfrm>
            <a:off x="1600200" y="2971800"/>
            <a:ext cx="4419600" cy="5334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1269" name="Straight Arrow Connector 5"/>
          <p:cNvCxnSpPr>
            <a:cxnSpLocks noChangeShapeType="1"/>
          </p:cNvCxnSpPr>
          <p:nvPr/>
        </p:nvCxnSpPr>
        <p:spPr bwMode="auto">
          <a:xfrm>
            <a:off x="3886200" y="3581400"/>
            <a:ext cx="304800" cy="1588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cxnSp>
        <p:nvCxnSpPr>
          <p:cNvPr id="11270" name="Straight Connector 7"/>
          <p:cNvCxnSpPr>
            <a:cxnSpLocks noChangeShapeType="1"/>
          </p:cNvCxnSpPr>
          <p:nvPr/>
        </p:nvCxnSpPr>
        <p:spPr bwMode="auto">
          <a:xfrm rot="5400000" flipH="1" flipV="1">
            <a:off x="4267200" y="3657600"/>
            <a:ext cx="76200" cy="7620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cxnSp>
        <p:nvCxnSpPr>
          <p:cNvPr id="11271" name="Straight Connector 8"/>
          <p:cNvCxnSpPr>
            <a:cxnSpLocks noChangeShapeType="1"/>
          </p:cNvCxnSpPr>
          <p:nvPr/>
        </p:nvCxnSpPr>
        <p:spPr bwMode="auto">
          <a:xfrm rot="16200000" flipV="1">
            <a:off x="4356100" y="3657600"/>
            <a:ext cx="76200" cy="7620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sp>
        <p:nvSpPr>
          <p:cNvPr id="11" name="TextBox 10"/>
          <p:cNvSpPr txBox="1"/>
          <p:nvPr/>
        </p:nvSpPr>
        <p:spPr>
          <a:xfrm>
            <a:off x="4038600" y="3581400"/>
            <a:ext cx="249238" cy="4000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FFF7"/>
                </a:solidFill>
                <a:latin typeface="+mj-lt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0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0711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" name="Group 41"/>
          <p:cNvGrpSpPr/>
          <p:nvPr/>
        </p:nvGrpSpPr>
        <p:grpSpPr>
          <a:xfrm>
            <a:off x="7286625" y="914400"/>
            <a:ext cx="1816099" cy="1271588"/>
            <a:chOff x="7286625" y="914400"/>
            <a:chExt cx="1816099" cy="1271588"/>
          </a:xfrm>
        </p:grpSpPr>
        <p:pic>
          <p:nvPicPr>
            <p:cNvPr id="43" name="Picture 42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91400" y="989012"/>
              <a:ext cx="1711324" cy="1162050"/>
            </a:xfrm>
            <a:prstGeom prst="rect">
              <a:avLst/>
            </a:prstGeom>
          </p:spPr>
        </p:pic>
        <p:sp>
          <p:nvSpPr>
            <p:cNvPr id="44" name="Rectangle 43"/>
            <p:cNvSpPr/>
            <p:nvPr/>
          </p:nvSpPr>
          <p:spPr bwMode="auto">
            <a:xfrm>
              <a:off x="7286625" y="914400"/>
              <a:ext cx="206375" cy="127158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</p:grpSp>
      <p:sp>
        <p:nvSpPr>
          <p:cNvPr id="818189" name="Rectangle 13"/>
          <p:cNvSpPr>
            <a:spLocks noChangeArrowheads="1"/>
          </p:cNvSpPr>
          <p:nvPr/>
        </p:nvSpPr>
        <p:spPr bwMode="auto">
          <a:xfrm>
            <a:off x="457200" y="1828800"/>
            <a:ext cx="56388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818190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0" y="-6096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sz="66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Elastic Wave Equation</a:t>
            </a:r>
            <a:br>
              <a:rPr lang="en-US" sz="66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0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(F=ma)</a:t>
            </a:r>
            <a:endParaRPr lang="en-US" sz="6600" b="1" i="1" dirty="0" smtClean="0">
              <a:solidFill>
                <a:srgbClr val="E6F10D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818278" name="Rectangle 102"/>
          <p:cNvSpPr>
            <a:spLocks noChangeArrowheads="1"/>
          </p:cNvSpPr>
          <p:nvPr/>
        </p:nvSpPr>
        <p:spPr bwMode="auto">
          <a:xfrm rot="365394" flipH="1">
            <a:off x="5791200" y="2133600"/>
            <a:ext cx="990600" cy="1143000"/>
          </a:xfrm>
          <a:prstGeom prst="rect">
            <a:avLst/>
          </a:prstGeom>
          <a:solidFill>
            <a:srgbClr val="E1ED71"/>
          </a:solidFill>
          <a:ln w="9525">
            <a:miter lim="800000"/>
            <a:headEnd/>
            <a:tailEnd/>
          </a:ln>
          <a:effectLst/>
          <a:scene3d>
            <a:camera prst="legacyPerspectiveFront">
              <a:rot lat="1500000" lon="1500000" rev="0"/>
            </a:camera>
            <a:lightRig rig="legacyFlat2" dir="b"/>
          </a:scene3d>
          <a:sp3d extrusionH="887400" prstMaterial="legacyMatte">
            <a:bevelT w="13500" h="13500" prst="angle"/>
            <a:bevelB w="13500" h="13500" prst="angle"/>
            <a:extrusionClr>
              <a:srgbClr val="E1ED71"/>
            </a:extrusionClr>
          </a:sp3d>
        </p:spPr>
        <p:txBody>
          <a:bodyPr wrap="none" anchor="ctr">
            <a:flatTx/>
          </a:bodyPr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818279" name="Rectangle 103"/>
          <p:cNvSpPr>
            <a:spLocks noChangeArrowheads="1"/>
          </p:cNvSpPr>
          <p:nvPr/>
        </p:nvSpPr>
        <p:spPr bwMode="auto">
          <a:xfrm>
            <a:off x="5638800" y="2057400"/>
            <a:ext cx="1752600" cy="1676400"/>
          </a:xfrm>
          <a:prstGeom prst="rect">
            <a:avLst/>
          </a:prstGeom>
          <a:solidFill>
            <a:srgbClr val="E6F10D"/>
          </a:solidFill>
          <a:ln w="9525">
            <a:miter lim="800000"/>
            <a:headEnd/>
            <a:tailEnd/>
          </a:ln>
          <a:effectLst/>
          <a:scene3d>
            <a:camera prst="legacyPerspectiveFront">
              <a:rot lat="1500000" lon="20099999" rev="0"/>
            </a:camera>
            <a:lightRig rig="legacyFlat4" dir="t"/>
          </a:scene3d>
          <a:sp3d extrusionH="887400" prstMaterial="legacyMatte">
            <a:bevelT w="13500" h="13500" prst="angle"/>
            <a:bevelB w="13500" h="13500" prst="angle"/>
            <a:extrusionClr>
              <a:srgbClr val="E6F10D"/>
            </a:extrusionClr>
          </a:sp3d>
        </p:spPr>
        <p:txBody>
          <a:bodyPr wrap="none" anchor="ctr">
            <a:flatTx/>
          </a:bodyPr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grpSp>
        <p:nvGrpSpPr>
          <p:cNvPr id="12294" name="Group 185"/>
          <p:cNvGrpSpPr>
            <a:grpSpLocks/>
          </p:cNvGrpSpPr>
          <p:nvPr/>
        </p:nvGrpSpPr>
        <p:grpSpPr bwMode="auto">
          <a:xfrm>
            <a:off x="5029200" y="1981200"/>
            <a:ext cx="1524000" cy="914400"/>
            <a:chOff x="3168" y="1248"/>
            <a:chExt cx="960" cy="576"/>
          </a:xfrm>
        </p:grpSpPr>
        <p:sp>
          <p:nvSpPr>
            <p:cNvPr id="818281" name="Line 105"/>
            <p:cNvSpPr>
              <a:spLocks noChangeShapeType="1"/>
            </p:cNvSpPr>
            <p:nvPr/>
          </p:nvSpPr>
          <p:spPr bwMode="auto">
            <a:xfrm flipH="1">
              <a:off x="3168" y="1776"/>
              <a:ext cx="336" cy="48"/>
            </a:xfrm>
            <a:prstGeom prst="line">
              <a:avLst/>
            </a:prstGeom>
            <a:noFill/>
            <a:ln w="9525">
              <a:solidFill>
                <a:srgbClr val="FFFFF7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89" name="Line 105"/>
            <p:cNvSpPr>
              <a:spLocks noChangeShapeType="1"/>
            </p:cNvSpPr>
            <p:nvPr/>
          </p:nvSpPr>
          <p:spPr bwMode="auto">
            <a:xfrm flipH="1">
              <a:off x="3792" y="1776"/>
              <a:ext cx="336" cy="48"/>
            </a:xfrm>
            <a:prstGeom prst="line">
              <a:avLst/>
            </a:prstGeom>
            <a:noFill/>
            <a:ln w="9525">
              <a:solidFill>
                <a:schemeClr val="accent2">
                  <a:lumMod val="60000"/>
                  <a:lumOff val="40000"/>
                </a:schemeClr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90" name="Line 105"/>
            <p:cNvSpPr>
              <a:spLocks noChangeShapeType="1"/>
            </p:cNvSpPr>
            <p:nvPr/>
          </p:nvSpPr>
          <p:spPr bwMode="auto">
            <a:xfrm flipH="1">
              <a:off x="3744" y="1248"/>
              <a:ext cx="336" cy="48"/>
            </a:xfrm>
            <a:prstGeom prst="line">
              <a:avLst/>
            </a:prstGeom>
            <a:noFill/>
            <a:ln w="9525">
              <a:solidFill>
                <a:srgbClr val="7030A0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</p:grpSp>
      <p:grpSp>
        <p:nvGrpSpPr>
          <p:cNvPr id="12295" name="Group 127"/>
          <p:cNvGrpSpPr>
            <a:grpSpLocks/>
          </p:cNvGrpSpPr>
          <p:nvPr/>
        </p:nvGrpSpPr>
        <p:grpSpPr bwMode="auto">
          <a:xfrm>
            <a:off x="2819400" y="1219200"/>
            <a:ext cx="1981200" cy="2438400"/>
            <a:chOff x="1584" y="1248"/>
            <a:chExt cx="1248" cy="1536"/>
          </a:xfrm>
        </p:grpSpPr>
        <p:sp>
          <p:nvSpPr>
            <p:cNvPr id="818292" name="Line 116"/>
            <p:cNvSpPr>
              <a:spLocks noChangeShapeType="1"/>
            </p:cNvSpPr>
            <p:nvPr/>
          </p:nvSpPr>
          <p:spPr bwMode="auto">
            <a:xfrm flipV="1">
              <a:off x="2400" y="1344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818293" name="Line 117"/>
            <p:cNvSpPr>
              <a:spLocks noChangeShapeType="1"/>
            </p:cNvSpPr>
            <p:nvPr/>
          </p:nvSpPr>
          <p:spPr bwMode="auto">
            <a:xfrm>
              <a:off x="2400" y="2208"/>
              <a:ext cx="43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818294" name="Line 118"/>
            <p:cNvSpPr>
              <a:spLocks noChangeShapeType="1"/>
            </p:cNvSpPr>
            <p:nvPr/>
          </p:nvSpPr>
          <p:spPr bwMode="auto">
            <a:xfrm flipH="1">
              <a:off x="1680" y="2208"/>
              <a:ext cx="72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818296" name="Text Box 120"/>
            <p:cNvSpPr txBox="1">
              <a:spLocks noChangeArrowheads="1"/>
            </p:cNvSpPr>
            <p:nvPr/>
          </p:nvSpPr>
          <p:spPr bwMode="auto">
            <a:xfrm>
              <a:off x="2164" y="1248"/>
              <a:ext cx="2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0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x </a:t>
              </a:r>
            </a:p>
          </p:txBody>
        </p:sp>
        <p:sp>
          <p:nvSpPr>
            <p:cNvPr id="818297" name="Text Box 121"/>
            <p:cNvSpPr txBox="1">
              <a:spLocks noChangeArrowheads="1"/>
            </p:cNvSpPr>
            <p:nvPr/>
          </p:nvSpPr>
          <p:spPr bwMode="auto">
            <a:xfrm>
              <a:off x="1584" y="2064"/>
              <a:ext cx="2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0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x </a:t>
              </a:r>
            </a:p>
          </p:txBody>
        </p:sp>
        <p:sp>
          <p:nvSpPr>
            <p:cNvPr id="818299" name="Text Box 123"/>
            <p:cNvSpPr txBox="1">
              <a:spLocks noChangeArrowheads="1"/>
            </p:cNvSpPr>
            <p:nvPr/>
          </p:nvSpPr>
          <p:spPr bwMode="auto">
            <a:xfrm>
              <a:off x="2233" y="1383"/>
              <a:ext cx="18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2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3 </a:t>
              </a:r>
            </a:p>
          </p:txBody>
        </p:sp>
        <p:grpSp>
          <p:nvGrpSpPr>
            <p:cNvPr id="12323" name="Group 126"/>
            <p:cNvGrpSpPr>
              <a:grpSpLocks/>
            </p:cNvGrpSpPr>
            <p:nvPr/>
          </p:nvGrpSpPr>
          <p:grpSpPr bwMode="auto">
            <a:xfrm>
              <a:off x="2500" y="2496"/>
              <a:ext cx="284" cy="288"/>
              <a:chOff x="2788" y="2544"/>
              <a:chExt cx="284" cy="288"/>
            </a:xfrm>
          </p:grpSpPr>
          <p:sp>
            <p:nvSpPr>
              <p:cNvPr id="818298" name="Text Box 122"/>
              <p:cNvSpPr txBox="1">
                <a:spLocks noChangeArrowheads="1"/>
              </p:cNvSpPr>
              <p:nvPr/>
            </p:nvSpPr>
            <p:spPr bwMode="auto">
              <a:xfrm>
                <a:off x="2788" y="2544"/>
                <a:ext cx="23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0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x </a:t>
                </a:r>
              </a:p>
            </p:txBody>
          </p:sp>
          <p:sp>
            <p:nvSpPr>
              <p:cNvPr id="818300" name="Text Box 124"/>
              <p:cNvSpPr txBox="1">
                <a:spLocks noChangeArrowheads="1"/>
              </p:cNvSpPr>
              <p:nvPr/>
            </p:nvSpPr>
            <p:spPr bwMode="auto">
              <a:xfrm>
                <a:off x="2884" y="2659"/>
                <a:ext cx="188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2 </a:t>
                </a:r>
              </a:p>
            </p:txBody>
          </p:sp>
        </p:grpSp>
        <p:sp>
          <p:nvSpPr>
            <p:cNvPr id="818301" name="Text Box 125"/>
            <p:cNvSpPr txBox="1">
              <a:spLocks noChangeArrowheads="1"/>
            </p:cNvSpPr>
            <p:nvPr/>
          </p:nvSpPr>
          <p:spPr bwMode="auto">
            <a:xfrm>
              <a:off x="1680" y="2179"/>
              <a:ext cx="18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2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1 </a:t>
              </a:r>
            </a:p>
          </p:txBody>
        </p:sp>
      </p:grpSp>
      <p:sp>
        <p:nvSpPr>
          <p:cNvPr id="134" name="Text Box 61"/>
          <p:cNvSpPr txBox="1">
            <a:spLocks noChangeArrowheads="1"/>
          </p:cNvSpPr>
          <p:nvPr/>
        </p:nvSpPr>
        <p:spPr bwMode="auto">
          <a:xfrm>
            <a:off x="1676400" y="4724400"/>
            <a:ext cx="5572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</a:p>
        </p:txBody>
      </p:sp>
      <p:sp>
        <p:nvSpPr>
          <p:cNvPr id="143" name="Text Box 62"/>
          <p:cNvSpPr txBox="1">
            <a:spLocks noChangeArrowheads="1"/>
          </p:cNvSpPr>
          <p:nvPr/>
        </p:nvSpPr>
        <p:spPr bwMode="auto">
          <a:xfrm>
            <a:off x="2049463" y="5249863"/>
            <a:ext cx="5889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xx,x</a:t>
            </a:r>
            <a:endParaRPr lang="en-US" sz="1800" dirty="0">
              <a:solidFill>
                <a:srgbClr val="FFFFF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144" name="Text Box 62"/>
          <p:cNvSpPr txBox="1">
            <a:spLocks noChangeArrowheads="1"/>
          </p:cNvSpPr>
          <p:nvPr/>
        </p:nvSpPr>
        <p:spPr bwMode="auto">
          <a:xfrm>
            <a:off x="6715125" y="4953000"/>
            <a:ext cx="447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6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=</a:t>
            </a:r>
          </a:p>
        </p:txBody>
      </p:sp>
      <p:sp>
        <p:nvSpPr>
          <p:cNvPr id="70" name="Text Box 62"/>
          <p:cNvSpPr txBox="1">
            <a:spLocks noChangeArrowheads="1"/>
          </p:cNvSpPr>
          <p:nvPr/>
        </p:nvSpPr>
        <p:spPr bwMode="auto">
          <a:xfrm>
            <a:off x="3930650" y="5268913"/>
            <a:ext cx="5635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y</a:t>
            </a:r>
            <a:r>
              <a:rPr lang="en-US" sz="180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x</a:t>
            </a:r>
            <a:r>
              <a:rPr lang="en-US" sz="180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,y</a:t>
            </a:r>
            <a:endParaRPr lang="en-US" sz="1800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71" name="Text Box 62"/>
          <p:cNvSpPr txBox="1">
            <a:spLocks noChangeArrowheads="1"/>
          </p:cNvSpPr>
          <p:nvPr/>
        </p:nvSpPr>
        <p:spPr bwMode="auto">
          <a:xfrm>
            <a:off x="5765800" y="5287963"/>
            <a:ext cx="5365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z</a:t>
            </a:r>
            <a:r>
              <a:rPr lang="en-US" sz="180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x</a:t>
            </a:r>
            <a:r>
              <a:rPr lang="en-US" sz="180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,z</a:t>
            </a:r>
            <a:endParaRPr lang="en-US" sz="1800" dirty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72" name="Text Box 61"/>
          <p:cNvSpPr txBox="1">
            <a:spLocks noChangeArrowheads="1"/>
          </p:cNvSpPr>
          <p:nvPr/>
        </p:nvSpPr>
        <p:spPr bwMode="auto">
          <a:xfrm>
            <a:off x="3581400" y="4724400"/>
            <a:ext cx="5572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</a:p>
        </p:txBody>
      </p:sp>
      <p:sp>
        <p:nvSpPr>
          <p:cNvPr id="73" name="Text Box 61"/>
          <p:cNvSpPr txBox="1">
            <a:spLocks noChangeArrowheads="1"/>
          </p:cNvSpPr>
          <p:nvPr/>
        </p:nvSpPr>
        <p:spPr bwMode="auto">
          <a:xfrm>
            <a:off x="5440363" y="4724400"/>
            <a:ext cx="5556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800" dirty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</a:p>
        </p:txBody>
      </p:sp>
      <p:sp>
        <p:nvSpPr>
          <p:cNvPr id="74" name="Text Box 62"/>
          <p:cNvSpPr txBox="1">
            <a:spLocks noChangeArrowheads="1"/>
          </p:cNvSpPr>
          <p:nvPr/>
        </p:nvSpPr>
        <p:spPr bwMode="auto">
          <a:xfrm>
            <a:off x="838200" y="5080000"/>
            <a:ext cx="838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dxdydz</a:t>
            </a:r>
            <a:endParaRPr lang="en-US" sz="1800" dirty="0">
              <a:solidFill>
                <a:srgbClr val="FFFFF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77" name="Text Box 61"/>
          <p:cNvSpPr txBox="1">
            <a:spLocks noChangeArrowheads="1"/>
          </p:cNvSpPr>
          <p:nvPr/>
        </p:nvSpPr>
        <p:spPr bwMode="auto">
          <a:xfrm>
            <a:off x="7315200" y="4902200"/>
            <a:ext cx="4111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2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r</a:t>
            </a:r>
          </a:p>
        </p:txBody>
      </p:sp>
      <p:sp>
        <p:nvSpPr>
          <p:cNvPr id="78" name="Text Box 62"/>
          <p:cNvSpPr txBox="1">
            <a:spLocks noChangeArrowheads="1"/>
          </p:cNvSpPr>
          <p:nvPr/>
        </p:nvSpPr>
        <p:spPr bwMode="auto">
          <a:xfrm>
            <a:off x="7696200" y="4876800"/>
            <a:ext cx="447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6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u</a:t>
            </a:r>
          </a:p>
        </p:txBody>
      </p:sp>
      <p:sp>
        <p:nvSpPr>
          <p:cNvPr id="12306" name="Text Box 62"/>
          <p:cNvSpPr txBox="1">
            <a:spLocks noChangeArrowheads="1"/>
          </p:cNvSpPr>
          <p:nvPr/>
        </p:nvSpPr>
        <p:spPr bwMode="auto">
          <a:xfrm>
            <a:off x="7772400" y="4572000"/>
            <a:ext cx="4159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600">
                <a:solidFill>
                  <a:srgbClr val="FFFFF7"/>
                </a:solidFill>
                <a:latin typeface="Times New Roman" pitchFamily="18" charset="0"/>
              </a:rPr>
              <a:t>..</a:t>
            </a:r>
          </a:p>
        </p:txBody>
      </p:sp>
      <p:sp>
        <p:nvSpPr>
          <p:cNvPr id="80" name="Text Box 62"/>
          <p:cNvSpPr txBox="1">
            <a:spLocks noChangeArrowheads="1"/>
          </p:cNvSpPr>
          <p:nvPr/>
        </p:nvSpPr>
        <p:spPr bwMode="auto">
          <a:xfrm>
            <a:off x="8053388" y="5029200"/>
            <a:ext cx="838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dxdydz</a:t>
            </a:r>
            <a:endParaRPr lang="en-US" sz="1800" dirty="0">
              <a:solidFill>
                <a:srgbClr val="FFFFF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cxnSp>
        <p:nvCxnSpPr>
          <p:cNvPr id="12308" name="Straight Arrow Connector 81"/>
          <p:cNvCxnSpPr>
            <a:cxnSpLocks noChangeShapeType="1"/>
          </p:cNvCxnSpPr>
          <p:nvPr/>
        </p:nvCxnSpPr>
        <p:spPr bwMode="auto">
          <a:xfrm rot="5400000">
            <a:off x="7658100" y="4381500"/>
            <a:ext cx="609600" cy="533400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cxnSp>
        <p:nvCxnSpPr>
          <p:cNvPr id="12309" name="Straight Arrow Connector 83"/>
          <p:cNvCxnSpPr>
            <a:cxnSpLocks noChangeShapeType="1"/>
            <a:endCxn id="80" idx="0"/>
          </p:cNvCxnSpPr>
          <p:nvPr/>
        </p:nvCxnSpPr>
        <p:spPr bwMode="auto">
          <a:xfrm rot="16200000" flipH="1">
            <a:off x="8008144" y="4564856"/>
            <a:ext cx="685800" cy="242888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sp>
        <p:nvSpPr>
          <p:cNvPr id="86" name="Text Box 62"/>
          <p:cNvSpPr txBox="1">
            <a:spLocks noChangeArrowheads="1"/>
          </p:cNvSpPr>
          <p:nvPr/>
        </p:nvSpPr>
        <p:spPr bwMode="auto">
          <a:xfrm>
            <a:off x="7086600" y="3973513"/>
            <a:ext cx="195262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Total mass in cube</a:t>
            </a:r>
          </a:p>
        </p:txBody>
      </p:sp>
      <p:sp>
        <p:nvSpPr>
          <p:cNvPr id="87" name="Text Box 62"/>
          <p:cNvSpPr txBox="1">
            <a:spLocks noChangeArrowheads="1"/>
          </p:cNvSpPr>
          <p:nvPr/>
        </p:nvSpPr>
        <p:spPr bwMode="auto">
          <a:xfrm>
            <a:off x="5105400" y="5029200"/>
            <a:ext cx="33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+</a:t>
            </a:r>
          </a:p>
        </p:txBody>
      </p:sp>
      <p:sp>
        <p:nvSpPr>
          <p:cNvPr id="88" name="Text Box 62"/>
          <p:cNvSpPr txBox="1">
            <a:spLocks noChangeArrowheads="1"/>
          </p:cNvSpPr>
          <p:nvPr/>
        </p:nvSpPr>
        <p:spPr bwMode="auto">
          <a:xfrm>
            <a:off x="3236913" y="5022850"/>
            <a:ext cx="3317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+</a:t>
            </a:r>
          </a:p>
        </p:txBody>
      </p:sp>
      <p:sp>
        <p:nvSpPr>
          <p:cNvPr id="91" name="Text Box 62"/>
          <p:cNvSpPr txBox="1">
            <a:spLocks noChangeArrowheads="1"/>
          </p:cNvSpPr>
          <p:nvPr/>
        </p:nvSpPr>
        <p:spPr bwMode="auto">
          <a:xfrm>
            <a:off x="1219200" y="5867400"/>
            <a:ext cx="786288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Sum of </a:t>
            </a:r>
            <a:r>
              <a:rPr lang="en-US" sz="24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xth</a:t>
            </a:r>
            <a:r>
              <a:rPr lang="en-US" sz="24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component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net </a:t>
            </a:r>
            <a:r>
              <a:rPr lang="en-US" sz="24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forces on cube    = inertial forces </a:t>
            </a:r>
          </a:p>
        </p:txBody>
      </p:sp>
      <p:sp>
        <p:nvSpPr>
          <p:cNvPr id="96" name="Text Box 62"/>
          <p:cNvSpPr txBox="1">
            <a:spLocks noChangeArrowheads="1"/>
          </p:cNvSpPr>
          <p:nvPr/>
        </p:nvSpPr>
        <p:spPr bwMode="auto">
          <a:xfrm>
            <a:off x="1563688" y="4889500"/>
            <a:ext cx="32067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2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(</a:t>
            </a:r>
          </a:p>
        </p:txBody>
      </p:sp>
      <p:sp>
        <p:nvSpPr>
          <p:cNvPr id="97" name="Text Box 62"/>
          <p:cNvSpPr txBox="1">
            <a:spLocks noChangeArrowheads="1"/>
          </p:cNvSpPr>
          <p:nvPr/>
        </p:nvSpPr>
        <p:spPr bwMode="auto">
          <a:xfrm flipH="1">
            <a:off x="6265863" y="4916488"/>
            <a:ext cx="592137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32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)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1066800" y="4343400"/>
            <a:ext cx="5945858" cy="400110"/>
          </a:xfrm>
          <a:prstGeom prst="rect">
            <a:avLst/>
          </a:prstGeom>
          <a:solidFill>
            <a:srgbClr val="FFFFF7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Note: Net force on </a:t>
            </a:r>
            <a:r>
              <a:rPr lang="en-US" sz="2000" dirty="0" smtClean="0">
                <a:latin typeface="+mn-lt"/>
              </a:rPr>
              <a:t>face, </a:t>
            </a:r>
            <a:r>
              <a:rPr lang="en-US" sz="2000" dirty="0">
                <a:latin typeface="+mn-lt"/>
              </a:rPr>
              <a:t>not </a:t>
            </a:r>
            <a:r>
              <a:rPr lang="en-US" sz="2000" dirty="0" smtClean="0">
                <a:latin typeface="+mn-lt"/>
              </a:rPr>
              <a:t>stress, </a:t>
            </a:r>
            <a:r>
              <a:rPr lang="en-US" sz="2000" dirty="0">
                <a:latin typeface="+mn-lt"/>
              </a:rPr>
              <a:t>causes acceleration</a:t>
            </a:r>
          </a:p>
        </p:txBody>
      </p:sp>
      <p:sp>
        <p:nvSpPr>
          <p:cNvPr id="45" name="Rectangle 44"/>
          <p:cNvSpPr/>
          <p:nvPr/>
        </p:nvSpPr>
        <p:spPr bwMode="auto">
          <a:xfrm>
            <a:off x="8915400" y="989012"/>
            <a:ext cx="457200" cy="68738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thematica4" pitchFamily="2" charset="2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6201" y="5541755"/>
            <a:ext cx="1447799" cy="338554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txBody>
          <a:bodyPr wrap="square" rtlCol="0">
            <a:spAutoFit/>
          </a:bodyPr>
          <a:lstStyle/>
          <a:p>
            <a:r>
              <a:rPr lang="en-US" sz="800" dirty="0" smtClean="0">
                <a:solidFill>
                  <a:srgbClr val="FFFFF7"/>
                </a:solidFill>
                <a:latin typeface="+mj-lt"/>
              </a:rPr>
              <a:t>Actually, we need to multiply</a:t>
            </a:r>
          </a:p>
          <a:p>
            <a:r>
              <a:rPr lang="en-US" sz="800" dirty="0" smtClean="0">
                <a:solidFill>
                  <a:srgbClr val="FFFFF7"/>
                </a:solidFill>
                <a:latin typeface="+mj-lt"/>
              </a:rPr>
              <a:t>by area </a:t>
            </a:r>
            <a:r>
              <a:rPr lang="en-US" sz="800" dirty="0" err="1" smtClean="0">
                <a:solidFill>
                  <a:srgbClr val="FFFFF7"/>
                </a:solidFill>
                <a:latin typeface="+mj-lt"/>
              </a:rPr>
              <a:t>dA</a:t>
            </a:r>
            <a:r>
              <a:rPr lang="en-US" sz="800" dirty="0" smtClean="0">
                <a:solidFill>
                  <a:srgbClr val="FFFFF7"/>
                </a:solidFill>
                <a:latin typeface="+mj-lt"/>
              </a:rPr>
              <a:t> to get net force!</a:t>
            </a:r>
            <a:endParaRPr lang="en-US" sz="800" dirty="0">
              <a:solidFill>
                <a:srgbClr val="FFFFF7"/>
              </a:solidFill>
              <a:latin typeface="+mj-l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066799" y="4352101"/>
            <a:ext cx="6051657" cy="400110"/>
          </a:xfrm>
          <a:prstGeom prst="rect">
            <a:avLst/>
          </a:prstGeom>
          <a:solidFill>
            <a:srgbClr val="FFFFF7"/>
          </a:solidFill>
          <a:ln>
            <a:solidFill>
              <a:srgbClr val="FF0000"/>
            </a:solidFill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>
                <a:latin typeface="+mn-lt"/>
              </a:rPr>
              <a:t>Note: Net force </a:t>
            </a:r>
            <a:r>
              <a:rPr lang="en-US" sz="2000" dirty="0" smtClean="0">
                <a:latin typeface="+mn-lt"/>
              </a:rPr>
              <a:t>gradient, </a:t>
            </a:r>
            <a:r>
              <a:rPr lang="en-US" sz="2000" dirty="0">
                <a:latin typeface="+mn-lt"/>
              </a:rPr>
              <a:t>not </a:t>
            </a:r>
            <a:r>
              <a:rPr lang="en-US" sz="2000" dirty="0" smtClean="0">
                <a:latin typeface="+mn-lt"/>
              </a:rPr>
              <a:t>stress, </a:t>
            </a:r>
            <a:r>
              <a:rPr lang="en-US" sz="2000" dirty="0">
                <a:latin typeface="+mn-lt"/>
              </a:rPr>
              <a:t>causes acceleration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" grpId="0" animBg="1"/>
      <p:bldP spid="46" grpId="0" animBg="1"/>
      <p:bldP spid="4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roup 80"/>
          <p:cNvGrpSpPr/>
          <p:nvPr/>
        </p:nvGrpSpPr>
        <p:grpSpPr>
          <a:xfrm>
            <a:off x="7488238" y="784362"/>
            <a:ext cx="1528761" cy="895075"/>
            <a:chOff x="7286625" y="914400"/>
            <a:chExt cx="1816099" cy="1271588"/>
          </a:xfrm>
        </p:grpSpPr>
        <p:pic>
          <p:nvPicPr>
            <p:cNvPr id="82" name="Picture 8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91400" y="989012"/>
              <a:ext cx="1711324" cy="1162050"/>
            </a:xfrm>
            <a:prstGeom prst="rect">
              <a:avLst/>
            </a:prstGeom>
          </p:spPr>
        </p:pic>
        <p:sp>
          <p:nvSpPr>
            <p:cNvPr id="84" name="Rectangle 83"/>
            <p:cNvSpPr/>
            <p:nvPr/>
          </p:nvSpPr>
          <p:spPr bwMode="auto">
            <a:xfrm>
              <a:off x="7286625" y="914400"/>
              <a:ext cx="206375" cy="127158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</p:grpSp>
      <p:sp>
        <p:nvSpPr>
          <p:cNvPr id="818190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0" y="-6096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sz="66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Elastic Wave Equation</a:t>
            </a:r>
            <a:br>
              <a:rPr lang="en-US" sz="66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0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(F=ma)</a:t>
            </a:r>
            <a:endParaRPr lang="en-US" sz="6600" b="1" i="1" dirty="0" smtClean="0">
              <a:solidFill>
                <a:srgbClr val="E6F10D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34" name="Text Box 61"/>
          <p:cNvSpPr txBox="1">
            <a:spLocks noChangeArrowheads="1"/>
          </p:cNvSpPr>
          <p:nvPr/>
        </p:nvSpPr>
        <p:spPr bwMode="auto">
          <a:xfrm>
            <a:off x="1371600" y="1447800"/>
            <a:ext cx="5572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</a:p>
        </p:txBody>
      </p:sp>
      <p:sp>
        <p:nvSpPr>
          <p:cNvPr id="143" name="Text Box 62"/>
          <p:cNvSpPr txBox="1">
            <a:spLocks noChangeArrowheads="1"/>
          </p:cNvSpPr>
          <p:nvPr/>
        </p:nvSpPr>
        <p:spPr bwMode="auto">
          <a:xfrm>
            <a:off x="1744663" y="1973263"/>
            <a:ext cx="588962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xx,x</a:t>
            </a:r>
            <a:endParaRPr lang="en-US" sz="1800" dirty="0">
              <a:solidFill>
                <a:srgbClr val="FFFFF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144" name="Text Box 62"/>
          <p:cNvSpPr txBox="1">
            <a:spLocks noChangeArrowheads="1"/>
          </p:cNvSpPr>
          <p:nvPr/>
        </p:nvSpPr>
        <p:spPr bwMode="auto">
          <a:xfrm>
            <a:off x="6410325" y="1676400"/>
            <a:ext cx="447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6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=</a:t>
            </a:r>
          </a:p>
        </p:txBody>
      </p:sp>
      <p:sp>
        <p:nvSpPr>
          <p:cNvPr id="70" name="Text Box 62"/>
          <p:cNvSpPr txBox="1">
            <a:spLocks noChangeArrowheads="1"/>
          </p:cNvSpPr>
          <p:nvPr/>
        </p:nvSpPr>
        <p:spPr bwMode="auto">
          <a:xfrm>
            <a:off x="3625850" y="1992313"/>
            <a:ext cx="563563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y</a:t>
            </a:r>
            <a:r>
              <a:rPr lang="en-US" sz="180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x</a:t>
            </a:r>
            <a:r>
              <a:rPr lang="en-US" sz="180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,y</a:t>
            </a:r>
            <a:endParaRPr lang="en-US" sz="1800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71" name="Text Box 62"/>
          <p:cNvSpPr txBox="1">
            <a:spLocks noChangeArrowheads="1"/>
          </p:cNvSpPr>
          <p:nvPr/>
        </p:nvSpPr>
        <p:spPr bwMode="auto">
          <a:xfrm>
            <a:off x="5461000" y="2011363"/>
            <a:ext cx="5365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z</a:t>
            </a:r>
            <a:r>
              <a:rPr lang="en-US" sz="180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x</a:t>
            </a:r>
            <a:r>
              <a:rPr lang="en-US" sz="180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,z</a:t>
            </a:r>
            <a:endParaRPr lang="en-US" sz="1800" dirty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72" name="Text Box 61"/>
          <p:cNvSpPr txBox="1">
            <a:spLocks noChangeArrowheads="1"/>
          </p:cNvSpPr>
          <p:nvPr/>
        </p:nvSpPr>
        <p:spPr bwMode="auto">
          <a:xfrm>
            <a:off x="3276600" y="1447800"/>
            <a:ext cx="5572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</a:p>
        </p:txBody>
      </p:sp>
      <p:sp>
        <p:nvSpPr>
          <p:cNvPr id="73" name="Text Box 61"/>
          <p:cNvSpPr txBox="1">
            <a:spLocks noChangeArrowheads="1"/>
          </p:cNvSpPr>
          <p:nvPr/>
        </p:nvSpPr>
        <p:spPr bwMode="auto">
          <a:xfrm>
            <a:off x="5135563" y="1447800"/>
            <a:ext cx="5556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800" dirty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</a:p>
        </p:txBody>
      </p:sp>
      <p:sp>
        <p:nvSpPr>
          <p:cNvPr id="77" name="Text Box 61"/>
          <p:cNvSpPr txBox="1">
            <a:spLocks noChangeArrowheads="1"/>
          </p:cNvSpPr>
          <p:nvPr/>
        </p:nvSpPr>
        <p:spPr bwMode="auto">
          <a:xfrm>
            <a:off x="7010400" y="1625600"/>
            <a:ext cx="4111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2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r</a:t>
            </a:r>
          </a:p>
        </p:txBody>
      </p:sp>
      <p:sp>
        <p:nvSpPr>
          <p:cNvPr id="78" name="Text Box 62"/>
          <p:cNvSpPr txBox="1">
            <a:spLocks noChangeArrowheads="1"/>
          </p:cNvSpPr>
          <p:nvPr/>
        </p:nvSpPr>
        <p:spPr bwMode="auto">
          <a:xfrm>
            <a:off x="7391400" y="1600200"/>
            <a:ext cx="447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6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u</a:t>
            </a:r>
          </a:p>
        </p:txBody>
      </p:sp>
      <p:sp>
        <p:nvSpPr>
          <p:cNvPr id="13324" name="Text Box 62"/>
          <p:cNvSpPr txBox="1">
            <a:spLocks noChangeArrowheads="1"/>
          </p:cNvSpPr>
          <p:nvPr/>
        </p:nvSpPr>
        <p:spPr bwMode="auto">
          <a:xfrm>
            <a:off x="7467600" y="1295400"/>
            <a:ext cx="4159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600">
                <a:solidFill>
                  <a:srgbClr val="FFFFF7"/>
                </a:solidFill>
                <a:latin typeface="Times New Roman" pitchFamily="18" charset="0"/>
              </a:rPr>
              <a:t>..</a:t>
            </a:r>
          </a:p>
        </p:txBody>
      </p:sp>
      <p:sp>
        <p:nvSpPr>
          <p:cNvPr id="87" name="Text Box 62"/>
          <p:cNvSpPr txBox="1">
            <a:spLocks noChangeArrowheads="1"/>
          </p:cNvSpPr>
          <p:nvPr/>
        </p:nvSpPr>
        <p:spPr bwMode="auto">
          <a:xfrm>
            <a:off x="4800600" y="1752600"/>
            <a:ext cx="33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+</a:t>
            </a:r>
          </a:p>
        </p:txBody>
      </p:sp>
      <p:sp>
        <p:nvSpPr>
          <p:cNvPr id="88" name="Text Box 62"/>
          <p:cNvSpPr txBox="1">
            <a:spLocks noChangeArrowheads="1"/>
          </p:cNvSpPr>
          <p:nvPr/>
        </p:nvSpPr>
        <p:spPr bwMode="auto">
          <a:xfrm>
            <a:off x="2932113" y="1746250"/>
            <a:ext cx="3317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+</a:t>
            </a:r>
          </a:p>
        </p:txBody>
      </p:sp>
      <p:sp>
        <p:nvSpPr>
          <p:cNvPr id="60" name="Text Box 61"/>
          <p:cNvSpPr txBox="1">
            <a:spLocks noChangeArrowheads="1"/>
          </p:cNvSpPr>
          <p:nvPr/>
        </p:nvSpPr>
        <p:spPr bwMode="auto">
          <a:xfrm>
            <a:off x="1371600" y="2190750"/>
            <a:ext cx="55721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</a:p>
        </p:txBody>
      </p:sp>
      <p:sp>
        <p:nvSpPr>
          <p:cNvPr id="61" name="Text Box 62"/>
          <p:cNvSpPr txBox="1">
            <a:spLocks noChangeArrowheads="1"/>
          </p:cNvSpPr>
          <p:nvPr/>
        </p:nvSpPr>
        <p:spPr bwMode="auto">
          <a:xfrm>
            <a:off x="1744663" y="2717800"/>
            <a:ext cx="5667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xy,x</a:t>
            </a:r>
            <a:endParaRPr lang="en-US" sz="1800" dirty="0">
              <a:solidFill>
                <a:srgbClr val="FFFFF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62" name="Text Box 62"/>
          <p:cNvSpPr txBox="1">
            <a:spLocks noChangeArrowheads="1"/>
          </p:cNvSpPr>
          <p:nvPr/>
        </p:nvSpPr>
        <p:spPr bwMode="auto">
          <a:xfrm>
            <a:off x="6410325" y="2419350"/>
            <a:ext cx="447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6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=</a:t>
            </a:r>
          </a:p>
        </p:txBody>
      </p:sp>
      <p:sp>
        <p:nvSpPr>
          <p:cNvPr id="63" name="Text Box 62"/>
          <p:cNvSpPr txBox="1">
            <a:spLocks noChangeArrowheads="1"/>
          </p:cNvSpPr>
          <p:nvPr/>
        </p:nvSpPr>
        <p:spPr bwMode="auto">
          <a:xfrm>
            <a:off x="3625850" y="2735263"/>
            <a:ext cx="5540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y</a:t>
            </a:r>
            <a:r>
              <a:rPr lang="en-US" sz="18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y</a:t>
            </a:r>
            <a:r>
              <a:rPr lang="en-US" sz="1800" dirty="0" err="1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,y</a:t>
            </a:r>
            <a:endParaRPr lang="en-US" sz="1800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64" name="Text Box 62"/>
          <p:cNvSpPr txBox="1">
            <a:spLocks noChangeArrowheads="1"/>
          </p:cNvSpPr>
          <p:nvPr/>
        </p:nvSpPr>
        <p:spPr bwMode="auto">
          <a:xfrm>
            <a:off x="5461000" y="2754313"/>
            <a:ext cx="5159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z</a:t>
            </a:r>
            <a:r>
              <a:rPr lang="en-US" sz="180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y,</a:t>
            </a:r>
            <a:r>
              <a:rPr lang="en-US" sz="180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z</a:t>
            </a:r>
            <a:endParaRPr lang="en-US" sz="1800" dirty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65" name="Text Box 61"/>
          <p:cNvSpPr txBox="1">
            <a:spLocks noChangeArrowheads="1"/>
          </p:cNvSpPr>
          <p:nvPr/>
        </p:nvSpPr>
        <p:spPr bwMode="auto">
          <a:xfrm>
            <a:off x="3276600" y="2190750"/>
            <a:ext cx="55721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</a:p>
        </p:txBody>
      </p:sp>
      <p:sp>
        <p:nvSpPr>
          <p:cNvPr id="66" name="Text Box 61"/>
          <p:cNvSpPr txBox="1">
            <a:spLocks noChangeArrowheads="1"/>
          </p:cNvSpPr>
          <p:nvPr/>
        </p:nvSpPr>
        <p:spPr bwMode="auto">
          <a:xfrm>
            <a:off x="5135563" y="2190750"/>
            <a:ext cx="5556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800" dirty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</a:p>
        </p:txBody>
      </p:sp>
      <p:sp>
        <p:nvSpPr>
          <p:cNvPr id="67" name="Text Box 61"/>
          <p:cNvSpPr txBox="1">
            <a:spLocks noChangeArrowheads="1"/>
          </p:cNvSpPr>
          <p:nvPr/>
        </p:nvSpPr>
        <p:spPr bwMode="auto">
          <a:xfrm>
            <a:off x="7010400" y="2368550"/>
            <a:ext cx="4111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2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r</a:t>
            </a:r>
          </a:p>
        </p:txBody>
      </p:sp>
      <p:sp>
        <p:nvSpPr>
          <p:cNvPr id="68" name="Text Box 62"/>
          <p:cNvSpPr txBox="1">
            <a:spLocks noChangeArrowheads="1"/>
          </p:cNvSpPr>
          <p:nvPr/>
        </p:nvSpPr>
        <p:spPr bwMode="auto">
          <a:xfrm>
            <a:off x="7391400" y="2343150"/>
            <a:ext cx="3905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6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v</a:t>
            </a:r>
          </a:p>
        </p:txBody>
      </p:sp>
      <p:sp>
        <p:nvSpPr>
          <p:cNvPr id="69" name="Text Box 62"/>
          <p:cNvSpPr txBox="1">
            <a:spLocks noChangeArrowheads="1"/>
          </p:cNvSpPr>
          <p:nvPr/>
        </p:nvSpPr>
        <p:spPr bwMode="auto">
          <a:xfrm>
            <a:off x="4800600" y="2495550"/>
            <a:ext cx="33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+</a:t>
            </a:r>
          </a:p>
        </p:txBody>
      </p:sp>
      <p:sp>
        <p:nvSpPr>
          <p:cNvPr id="75" name="Text Box 62"/>
          <p:cNvSpPr txBox="1">
            <a:spLocks noChangeArrowheads="1"/>
          </p:cNvSpPr>
          <p:nvPr/>
        </p:nvSpPr>
        <p:spPr bwMode="auto">
          <a:xfrm>
            <a:off x="2932113" y="2489200"/>
            <a:ext cx="3317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+</a:t>
            </a:r>
          </a:p>
        </p:txBody>
      </p:sp>
      <p:sp>
        <p:nvSpPr>
          <p:cNvPr id="13338" name="Text Box 62"/>
          <p:cNvSpPr txBox="1">
            <a:spLocks noChangeArrowheads="1"/>
          </p:cNvSpPr>
          <p:nvPr/>
        </p:nvSpPr>
        <p:spPr bwMode="auto">
          <a:xfrm>
            <a:off x="7432675" y="2057400"/>
            <a:ext cx="4159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600">
                <a:solidFill>
                  <a:srgbClr val="FFFFF7"/>
                </a:solidFill>
                <a:latin typeface="Times New Roman" pitchFamily="18" charset="0"/>
              </a:rPr>
              <a:t>..</a:t>
            </a:r>
          </a:p>
        </p:txBody>
      </p:sp>
      <p:sp>
        <p:nvSpPr>
          <p:cNvPr id="83" name="Text Box 61"/>
          <p:cNvSpPr txBox="1">
            <a:spLocks noChangeArrowheads="1"/>
          </p:cNvSpPr>
          <p:nvPr/>
        </p:nvSpPr>
        <p:spPr bwMode="auto">
          <a:xfrm>
            <a:off x="1371600" y="3028950"/>
            <a:ext cx="55721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</a:p>
        </p:txBody>
      </p:sp>
      <p:sp>
        <p:nvSpPr>
          <p:cNvPr id="85" name="Text Box 62"/>
          <p:cNvSpPr txBox="1">
            <a:spLocks noChangeArrowheads="1"/>
          </p:cNvSpPr>
          <p:nvPr/>
        </p:nvSpPr>
        <p:spPr bwMode="auto">
          <a:xfrm>
            <a:off x="1744663" y="3556000"/>
            <a:ext cx="56356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xz,x</a:t>
            </a:r>
            <a:endParaRPr lang="en-US" sz="1800" dirty="0">
              <a:solidFill>
                <a:srgbClr val="FFFFF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92" name="Text Box 62"/>
          <p:cNvSpPr txBox="1">
            <a:spLocks noChangeArrowheads="1"/>
          </p:cNvSpPr>
          <p:nvPr/>
        </p:nvSpPr>
        <p:spPr bwMode="auto">
          <a:xfrm>
            <a:off x="6410325" y="3257550"/>
            <a:ext cx="447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6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=</a:t>
            </a:r>
          </a:p>
        </p:txBody>
      </p:sp>
      <p:sp>
        <p:nvSpPr>
          <p:cNvPr id="93" name="Text Box 62"/>
          <p:cNvSpPr txBox="1">
            <a:spLocks noChangeArrowheads="1"/>
          </p:cNvSpPr>
          <p:nvPr/>
        </p:nvSpPr>
        <p:spPr bwMode="auto">
          <a:xfrm>
            <a:off x="3625850" y="3573463"/>
            <a:ext cx="5365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y</a:t>
            </a:r>
            <a:r>
              <a:rPr lang="en-US" sz="180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z</a:t>
            </a:r>
            <a:r>
              <a:rPr lang="en-US" sz="180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,y</a:t>
            </a:r>
            <a:endParaRPr lang="en-US" sz="1800" dirty="0">
              <a:solidFill>
                <a:schemeClr val="accent2">
                  <a:lumMod val="60000"/>
                  <a:lumOff val="40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94" name="Text Box 62"/>
          <p:cNvSpPr txBox="1">
            <a:spLocks noChangeArrowheads="1"/>
          </p:cNvSpPr>
          <p:nvPr/>
        </p:nvSpPr>
        <p:spPr bwMode="auto">
          <a:xfrm>
            <a:off x="5461000" y="3592513"/>
            <a:ext cx="5111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z</a:t>
            </a:r>
            <a:r>
              <a:rPr lang="en-US" sz="18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z</a:t>
            </a:r>
            <a:r>
              <a:rPr lang="en-US" sz="1800" dirty="0" err="1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,z</a:t>
            </a:r>
            <a:endParaRPr lang="en-US" sz="1800" dirty="0">
              <a:solidFill>
                <a:srgbClr val="7030A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95" name="Text Box 61"/>
          <p:cNvSpPr txBox="1">
            <a:spLocks noChangeArrowheads="1"/>
          </p:cNvSpPr>
          <p:nvPr/>
        </p:nvSpPr>
        <p:spPr bwMode="auto">
          <a:xfrm>
            <a:off x="3276600" y="3028950"/>
            <a:ext cx="557213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800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</a:p>
        </p:txBody>
      </p:sp>
      <p:sp>
        <p:nvSpPr>
          <p:cNvPr id="98" name="Text Box 61"/>
          <p:cNvSpPr txBox="1">
            <a:spLocks noChangeArrowheads="1"/>
          </p:cNvSpPr>
          <p:nvPr/>
        </p:nvSpPr>
        <p:spPr bwMode="auto">
          <a:xfrm>
            <a:off x="5135563" y="3028950"/>
            <a:ext cx="555625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800" dirty="0">
                <a:solidFill>
                  <a:srgbClr val="7030A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</a:p>
        </p:txBody>
      </p:sp>
      <p:sp>
        <p:nvSpPr>
          <p:cNvPr id="99" name="Text Box 61"/>
          <p:cNvSpPr txBox="1">
            <a:spLocks noChangeArrowheads="1"/>
          </p:cNvSpPr>
          <p:nvPr/>
        </p:nvSpPr>
        <p:spPr bwMode="auto">
          <a:xfrm>
            <a:off x="7010400" y="3206750"/>
            <a:ext cx="4111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2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r</a:t>
            </a:r>
          </a:p>
        </p:txBody>
      </p:sp>
      <p:sp>
        <p:nvSpPr>
          <p:cNvPr id="100" name="Text Box 62"/>
          <p:cNvSpPr txBox="1">
            <a:spLocks noChangeArrowheads="1"/>
          </p:cNvSpPr>
          <p:nvPr/>
        </p:nvSpPr>
        <p:spPr bwMode="auto">
          <a:xfrm>
            <a:off x="7391400" y="3181350"/>
            <a:ext cx="4921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6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w</a:t>
            </a:r>
          </a:p>
        </p:txBody>
      </p:sp>
      <p:sp>
        <p:nvSpPr>
          <p:cNvPr id="101" name="Text Box 62"/>
          <p:cNvSpPr txBox="1">
            <a:spLocks noChangeArrowheads="1"/>
          </p:cNvSpPr>
          <p:nvPr/>
        </p:nvSpPr>
        <p:spPr bwMode="auto">
          <a:xfrm>
            <a:off x="4800600" y="3333750"/>
            <a:ext cx="330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+</a:t>
            </a:r>
          </a:p>
        </p:txBody>
      </p:sp>
      <p:sp>
        <p:nvSpPr>
          <p:cNvPr id="102" name="Text Box 62"/>
          <p:cNvSpPr txBox="1">
            <a:spLocks noChangeArrowheads="1"/>
          </p:cNvSpPr>
          <p:nvPr/>
        </p:nvSpPr>
        <p:spPr bwMode="auto">
          <a:xfrm>
            <a:off x="2932113" y="3327400"/>
            <a:ext cx="331787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+</a:t>
            </a:r>
          </a:p>
        </p:txBody>
      </p:sp>
      <p:sp>
        <p:nvSpPr>
          <p:cNvPr id="13350" name="Text Box 62"/>
          <p:cNvSpPr txBox="1">
            <a:spLocks noChangeArrowheads="1"/>
          </p:cNvSpPr>
          <p:nvPr/>
        </p:nvSpPr>
        <p:spPr bwMode="auto">
          <a:xfrm>
            <a:off x="7432675" y="2895600"/>
            <a:ext cx="41592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600">
                <a:solidFill>
                  <a:srgbClr val="FFFFF7"/>
                </a:solidFill>
                <a:latin typeface="Times New Roman" pitchFamily="18" charset="0"/>
              </a:rPr>
              <a:t>..</a:t>
            </a:r>
          </a:p>
        </p:txBody>
      </p:sp>
      <p:sp>
        <p:nvSpPr>
          <p:cNvPr id="105" name="Text Box 61"/>
          <p:cNvSpPr txBox="1">
            <a:spLocks noChangeArrowheads="1"/>
          </p:cNvSpPr>
          <p:nvPr/>
        </p:nvSpPr>
        <p:spPr bwMode="auto">
          <a:xfrm>
            <a:off x="3495675" y="5526088"/>
            <a:ext cx="4667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6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cs typeface="+mn-cs"/>
              </a:rPr>
              <a:t>P</a:t>
            </a:r>
          </a:p>
        </p:txBody>
      </p:sp>
      <p:sp>
        <p:nvSpPr>
          <p:cNvPr id="108" name="Freeform 107"/>
          <p:cNvSpPr/>
          <p:nvPr/>
        </p:nvSpPr>
        <p:spPr bwMode="auto">
          <a:xfrm>
            <a:off x="3336925" y="6283325"/>
            <a:ext cx="134938" cy="438150"/>
          </a:xfrm>
          <a:custGeom>
            <a:avLst/>
            <a:gdLst>
              <a:gd name="connsiteX0" fmla="*/ 0 w 135924"/>
              <a:gd name="connsiteY0" fmla="*/ 0 h 437857"/>
              <a:gd name="connsiteX1" fmla="*/ 74140 w 135924"/>
              <a:gd name="connsiteY1" fmla="*/ 111211 h 437857"/>
              <a:gd name="connsiteX2" fmla="*/ 98854 w 135924"/>
              <a:gd name="connsiteY2" fmla="*/ 148281 h 437857"/>
              <a:gd name="connsiteX3" fmla="*/ 123567 w 135924"/>
              <a:gd name="connsiteY3" fmla="*/ 222421 h 437857"/>
              <a:gd name="connsiteX4" fmla="*/ 135924 w 135924"/>
              <a:gd name="connsiteY4" fmla="*/ 259492 h 437857"/>
              <a:gd name="connsiteX5" fmla="*/ 123567 w 135924"/>
              <a:gd name="connsiteY5" fmla="*/ 395416 h 437857"/>
              <a:gd name="connsiteX6" fmla="*/ 98854 w 135924"/>
              <a:gd name="connsiteY6" fmla="*/ 432486 h 437857"/>
              <a:gd name="connsiteX7" fmla="*/ 49427 w 135924"/>
              <a:gd name="connsiteY7" fmla="*/ 420130 h 437857"/>
              <a:gd name="connsiteX8" fmla="*/ 49427 w 135924"/>
              <a:gd name="connsiteY8" fmla="*/ 308919 h 437857"/>
              <a:gd name="connsiteX9" fmla="*/ 111210 w 135924"/>
              <a:gd name="connsiteY9" fmla="*/ 271849 h 437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5924" h="437857">
                <a:moveTo>
                  <a:pt x="0" y="0"/>
                </a:moveTo>
                <a:lnTo>
                  <a:pt x="74140" y="111211"/>
                </a:lnTo>
                <a:lnTo>
                  <a:pt x="98854" y="148281"/>
                </a:lnTo>
                <a:lnTo>
                  <a:pt x="123567" y="222421"/>
                </a:lnTo>
                <a:lnTo>
                  <a:pt x="135924" y="259492"/>
                </a:lnTo>
                <a:cubicBezTo>
                  <a:pt x="131805" y="304800"/>
                  <a:pt x="133099" y="350931"/>
                  <a:pt x="123567" y="395416"/>
                </a:cubicBezTo>
                <a:cubicBezTo>
                  <a:pt x="120455" y="409937"/>
                  <a:pt x="112943" y="427790"/>
                  <a:pt x="98854" y="432486"/>
                </a:cubicBezTo>
                <a:cubicBezTo>
                  <a:pt x="82743" y="437857"/>
                  <a:pt x="65903" y="424249"/>
                  <a:pt x="49427" y="420130"/>
                </a:cubicBezTo>
                <a:cubicBezTo>
                  <a:pt x="35177" y="377380"/>
                  <a:pt x="23330" y="361112"/>
                  <a:pt x="49427" y="308919"/>
                </a:cubicBezTo>
                <a:cubicBezTo>
                  <a:pt x="54398" y="298976"/>
                  <a:pt x="97872" y="278518"/>
                  <a:pt x="111210" y="271849"/>
                </a:cubicBezTo>
              </a:path>
            </a:pathLst>
          </a:custGeom>
          <a:noFill/>
          <a:ln w="28575" cap="flat" cmpd="sng" algn="ctr">
            <a:solidFill>
              <a:srgbClr val="FFFFF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09" name="Text Box 62"/>
          <p:cNvSpPr txBox="1">
            <a:spLocks noChangeArrowheads="1"/>
          </p:cNvSpPr>
          <p:nvPr/>
        </p:nvSpPr>
        <p:spPr bwMode="auto">
          <a:xfrm>
            <a:off x="3565525" y="6259513"/>
            <a:ext cx="338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x</a:t>
            </a:r>
          </a:p>
        </p:txBody>
      </p:sp>
      <p:sp>
        <p:nvSpPr>
          <p:cNvPr id="110" name="Text Box 62"/>
          <p:cNvSpPr txBox="1">
            <a:spLocks noChangeArrowheads="1"/>
          </p:cNvSpPr>
          <p:nvPr/>
        </p:nvSpPr>
        <p:spPr bwMode="auto">
          <a:xfrm>
            <a:off x="3733800" y="6488113"/>
            <a:ext cx="249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</a:t>
            </a:r>
          </a:p>
        </p:txBody>
      </p:sp>
      <p:cxnSp>
        <p:nvCxnSpPr>
          <p:cNvPr id="13355" name="Straight Connector 110"/>
          <p:cNvCxnSpPr>
            <a:cxnSpLocks noChangeShapeType="1"/>
          </p:cNvCxnSpPr>
          <p:nvPr/>
        </p:nvCxnSpPr>
        <p:spPr bwMode="auto">
          <a:xfrm>
            <a:off x="3336925" y="6264275"/>
            <a:ext cx="685800" cy="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sp>
        <p:nvSpPr>
          <p:cNvPr id="112" name="Text Box 62"/>
          <p:cNvSpPr txBox="1">
            <a:spLocks noChangeArrowheads="1"/>
          </p:cNvSpPr>
          <p:nvPr/>
        </p:nvSpPr>
        <p:spPr bwMode="auto">
          <a:xfrm>
            <a:off x="4208463" y="5891213"/>
            <a:ext cx="4476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6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=</a:t>
            </a:r>
          </a:p>
        </p:txBody>
      </p:sp>
      <p:sp>
        <p:nvSpPr>
          <p:cNvPr id="113" name="Text Box 61"/>
          <p:cNvSpPr txBox="1">
            <a:spLocks noChangeArrowheads="1"/>
          </p:cNvSpPr>
          <p:nvPr/>
        </p:nvSpPr>
        <p:spPr bwMode="auto">
          <a:xfrm>
            <a:off x="4808538" y="5802313"/>
            <a:ext cx="411162" cy="585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2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r</a:t>
            </a:r>
          </a:p>
        </p:txBody>
      </p:sp>
      <p:sp>
        <p:nvSpPr>
          <p:cNvPr id="114" name="Text Box 62"/>
          <p:cNvSpPr txBox="1">
            <a:spLocks noChangeArrowheads="1"/>
          </p:cNvSpPr>
          <p:nvPr/>
        </p:nvSpPr>
        <p:spPr bwMode="auto">
          <a:xfrm>
            <a:off x="5189538" y="5778500"/>
            <a:ext cx="447675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6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u</a:t>
            </a:r>
          </a:p>
        </p:txBody>
      </p:sp>
      <p:sp>
        <p:nvSpPr>
          <p:cNvPr id="13359" name="Text Box 62"/>
          <p:cNvSpPr txBox="1">
            <a:spLocks noChangeArrowheads="1"/>
          </p:cNvSpPr>
          <p:nvPr/>
        </p:nvSpPr>
        <p:spPr bwMode="auto">
          <a:xfrm>
            <a:off x="5297488" y="5449888"/>
            <a:ext cx="4159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3600">
                <a:solidFill>
                  <a:srgbClr val="FFFFF7"/>
                </a:solidFill>
                <a:latin typeface="Times New Roman" pitchFamily="18" charset="0"/>
              </a:rPr>
              <a:t>..</a:t>
            </a:r>
          </a:p>
        </p:txBody>
      </p:sp>
      <p:sp>
        <p:nvSpPr>
          <p:cNvPr id="116" name="Text Box 62"/>
          <p:cNvSpPr txBox="1">
            <a:spLocks noChangeArrowheads="1"/>
          </p:cNvSpPr>
          <p:nvPr/>
        </p:nvSpPr>
        <p:spPr bwMode="auto">
          <a:xfrm>
            <a:off x="5424488" y="6145213"/>
            <a:ext cx="242887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6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</a:t>
            </a:r>
          </a:p>
        </p:txBody>
      </p:sp>
      <p:sp>
        <p:nvSpPr>
          <p:cNvPr id="117" name="Text Box 62"/>
          <p:cNvSpPr txBox="1">
            <a:spLocks noChangeArrowheads="1"/>
          </p:cNvSpPr>
          <p:nvPr/>
        </p:nvSpPr>
        <p:spPr bwMode="auto">
          <a:xfrm>
            <a:off x="4648200" y="5943600"/>
            <a:ext cx="2619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-</a:t>
            </a:r>
          </a:p>
        </p:txBody>
      </p:sp>
      <p:sp>
        <p:nvSpPr>
          <p:cNvPr id="118" name="Rectangle 14"/>
          <p:cNvSpPr txBox="1">
            <a:spLocks noChangeArrowheads="1"/>
          </p:cNvSpPr>
          <p:nvPr/>
        </p:nvSpPr>
        <p:spPr bwMode="auto">
          <a:xfrm>
            <a:off x="2590800" y="5105400"/>
            <a:ext cx="9144000" cy="2286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000" kern="0" dirty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      Acoustic</a:t>
            </a:r>
            <a:br>
              <a:rPr lang="en-US" sz="2000" kern="0" dirty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</a:br>
            <a:endParaRPr lang="en-US" sz="2000" kern="0" dirty="0">
              <a:solidFill>
                <a:srgbClr val="E6F10D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119" name="Rectangle 14"/>
          <p:cNvSpPr txBox="1">
            <a:spLocks noChangeArrowheads="1"/>
          </p:cNvSpPr>
          <p:nvPr/>
        </p:nvSpPr>
        <p:spPr bwMode="auto">
          <a:xfrm>
            <a:off x="2286000" y="3810000"/>
            <a:ext cx="9144000" cy="2286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algn="ctr" eaLnBrk="0" hangingPunct="0">
              <a:defRPr/>
            </a:pPr>
            <a:r>
              <a:rPr lang="en-US" sz="2000" kern="0" dirty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        Elastic</a:t>
            </a:r>
          </a:p>
        </p:txBody>
      </p:sp>
      <p:sp>
        <p:nvSpPr>
          <p:cNvPr id="120" name="Text Box 62"/>
          <p:cNvSpPr txBox="1">
            <a:spLocks noChangeArrowheads="1"/>
          </p:cNvSpPr>
          <p:nvPr/>
        </p:nvSpPr>
        <p:spPr bwMode="auto">
          <a:xfrm>
            <a:off x="5724525" y="5865813"/>
            <a:ext cx="796925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2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+ F</a:t>
            </a:r>
          </a:p>
        </p:txBody>
      </p:sp>
      <p:grpSp>
        <p:nvGrpSpPr>
          <p:cNvPr id="13365" name="Group 124"/>
          <p:cNvGrpSpPr>
            <a:grpSpLocks/>
          </p:cNvGrpSpPr>
          <p:nvPr/>
        </p:nvGrpSpPr>
        <p:grpSpPr bwMode="auto">
          <a:xfrm>
            <a:off x="3276600" y="4117975"/>
            <a:ext cx="3233738" cy="1901825"/>
            <a:chOff x="3276600" y="4114800"/>
            <a:chExt cx="3233811" cy="1901790"/>
          </a:xfrm>
        </p:grpSpPr>
        <p:sp>
          <p:nvSpPr>
            <p:cNvPr id="48" name="Text Box 61"/>
            <p:cNvSpPr txBox="1">
              <a:spLocks noChangeArrowheads="1"/>
            </p:cNvSpPr>
            <p:nvPr/>
          </p:nvSpPr>
          <p:spPr bwMode="auto">
            <a:xfrm>
              <a:off x="3406778" y="4114800"/>
              <a:ext cx="557226" cy="830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48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  <a:cs typeface="+mn-cs"/>
                </a:rPr>
                <a:t>s</a:t>
              </a:r>
            </a:p>
          </p:txBody>
        </p:sp>
        <p:sp>
          <p:nvSpPr>
            <p:cNvPr id="49" name="Text Box 62"/>
            <p:cNvSpPr txBox="1">
              <a:spLocks noChangeArrowheads="1"/>
            </p:cNvSpPr>
            <p:nvPr/>
          </p:nvSpPr>
          <p:spPr bwMode="auto">
            <a:xfrm>
              <a:off x="3795725" y="4587866"/>
              <a:ext cx="312744" cy="3698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ji</a:t>
              </a:r>
              <a:endParaRPr lang="en-US" sz="1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endParaRPr>
            </a:p>
          </p:txBody>
        </p:sp>
        <p:sp>
          <p:nvSpPr>
            <p:cNvPr id="50" name="Freeform 49"/>
            <p:cNvSpPr/>
            <p:nvPr/>
          </p:nvSpPr>
          <p:spPr bwMode="auto">
            <a:xfrm>
              <a:off x="3354390" y="4283072"/>
              <a:ext cx="136528" cy="438142"/>
            </a:xfrm>
            <a:custGeom>
              <a:avLst/>
              <a:gdLst>
                <a:gd name="connsiteX0" fmla="*/ 0 w 135924"/>
                <a:gd name="connsiteY0" fmla="*/ 0 h 437857"/>
                <a:gd name="connsiteX1" fmla="*/ 74140 w 135924"/>
                <a:gd name="connsiteY1" fmla="*/ 111211 h 437857"/>
                <a:gd name="connsiteX2" fmla="*/ 98854 w 135924"/>
                <a:gd name="connsiteY2" fmla="*/ 148281 h 437857"/>
                <a:gd name="connsiteX3" fmla="*/ 123567 w 135924"/>
                <a:gd name="connsiteY3" fmla="*/ 222421 h 437857"/>
                <a:gd name="connsiteX4" fmla="*/ 135924 w 135924"/>
                <a:gd name="connsiteY4" fmla="*/ 259492 h 437857"/>
                <a:gd name="connsiteX5" fmla="*/ 123567 w 135924"/>
                <a:gd name="connsiteY5" fmla="*/ 395416 h 437857"/>
                <a:gd name="connsiteX6" fmla="*/ 98854 w 135924"/>
                <a:gd name="connsiteY6" fmla="*/ 432486 h 437857"/>
                <a:gd name="connsiteX7" fmla="*/ 49427 w 135924"/>
                <a:gd name="connsiteY7" fmla="*/ 420130 h 437857"/>
                <a:gd name="connsiteX8" fmla="*/ 49427 w 135924"/>
                <a:gd name="connsiteY8" fmla="*/ 308919 h 437857"/>
                <a:gd name="connsiteX9" fmla="*/ 111210 w 135924"/>
                <a:gd name="connsiteY9" fmla="*/ 271849 h 437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5924" h="437857">
                  <a:moveTo>
                    <a:pt x="0" y="0"/>
                  </a:moveTo>
                  <a:lnTo>
                    <a:pt x="74140" y="111211"/>
                  </a:lnTo>
                  <a:lnTo>
                    <a:pt x="98854" y="148281"/>
                  </a:lnTo>
                  <a:lnTo>
                    <a:pt x="123567" y="222421"/>
                  </a:lnTo>
                  <a:lnTo>
                    <a:pt x="135924" y="259492"/>
                  </a:lnTo>
                  <a:cubicBezTo>
                    <a:pt x="131805" y="304800"/>
                    <a:pt x="133099" y="350931"/>
                    <a:pt x="123567" y="395416"/>
                  </a:cubicBezTo>
                  <a:cubicBezTo>
                    <a:pt x="120455" y="409937"/>
                    <a:pt x="112943" y="427790"/>
                    <a:pt x="98854" y="432486"/>
                  </a:cubicBezTo>
                  <a:cubicBezTo>
                    <a:pt x="82743" y="437857"/>
                    <a:pt x="65903" y="424249"/>
                    <a:pt x="49427" y="420130"/>
                  </a:cubicBezTo>
                  <a:cubicBezTo>
                    <a:pt x="35177" y="377380"/>
                    <a:pt x="23330" y="361112"/>
                    <a:pt x="49427" y="308919"/>
                  </a:cubicBezTo>
                  <a:cubicBezTo>
                    <a:pt x="54398" y="298976"/>
                    <a:pt x="97872" y="278518"/>
                    <a:pt x="111210" y="271849"/>
                  </a:cubicBezTo>
                </a:path>
              </a:pathLst>
            </a:custGeom>
            <a:noFill/>
            <a:ln w="28575" cap="flat" cmpd="sng" algn="ctr">
              <a:solidFill>
                <a:srgbClr val="FFFFF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51" name="Freeform 50"/>
            <p:cNvSpPr/>
            <p:nvPr/>
          </p:nvSpPr>
          <p:spPr bwMode="auto">
            <a:xfrm>
              <a:off x="3414716" y="4987909"/>
              <a:ext cx="134940" cy="438142"/>
            </a:xfrm>
            <a:custGeom>
              <a:avLst/>
              <a:gdLst>
                <a:gd name="connsiteX0" fmla="*/ 0 w 135924"/>
                <a:gd name="connsiteY0" fmla="*/ 0 h 437857"/>
                <a:gd name="connsiteX1" fmla="*/ 74140 w 135924"/>
                <a:gd name="connsiteY1" fmla="*/ 111211 h 437857"/>
                <a:gd name="connsiteX2" fmla="*/ 98854 w 135924"/>
                <a:gd name="connsiteY2" fmla="*/ 148281 h 437857"/>
                <a:gd name="connsiteX3" fmla="*/ 123567 w 135924"/>
                <a:gd name="connsiteY3" fmla="*/ 222421 h 437857"/>
                <a:gd name="connsiteX4" fmla="*/ 135924 w 135924"/>
                <a:gd name="connsiteY4" fmla="*/ 259492 h 437857"/>
                <a:gd name="connsiteX5" fmla="*/ 123567 w 135924"/>
                <a:gd name="connsiteY5" fmla="*/ 395416 h 437857"/>
                <a:gd name="connsiteX6" fmla="*/ 98854 w 135924"/>
                <a:gd name="connsiteY6" fmla="*/ 432486 h 437857"/>
                <a:gd name="connsiteX7" fmla="*/ 49427 w 135924"/>
                <a:gd name="connsiteY7" fmla="*/ 420130 h 437857"/>
                <a:gd name="connsiteX8" fmla="*/ 49427 w 135924"/>
                <a:gd name="connsiteY8" fmla="*/ 308919 h 437857"/>
                <a:gd name="connsiteX9" fmla="*/ 111210 w 135924"/>
                <a:gd name="connsiteY9" fmla="*/ 271849 h 437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5924" h="437857">
                  <a:moveTo>
                    <a:pt x="0" y="0"/>
                  </a:moveTo>
                  <a:lnTo>
                    <a:pt x="74140" y="111211"/>
                  </a:lnTo>
                  <a:lnTo>
                    <a:pt x="98854" y="148281"/>
                  </a:lnTo>
                  <a:lnTo>
                    <a:pt x="123567" y="222421"/>
                  </a:lnTo>
                  <a:lnTo>
                    <a:pt x="135924" y="259492"/>
                  </a:lnTo>
                  <a:cubicBezTo>
                    <a:pt x="131805" y="304800"/>
                    <a:pt x="133099" y="350931"/>
                    <a:pt x="123567" y="395416"/>
                  </a:cubicBezTo>
                  <a:cubicBezTo>
                    <a:pt x="120455" y="409937"/>
                    <a:pt x="112943" y="427790"/>
                    <a:pt x="98854" y="432486"/>
                  </a:cubicBezTo>
                  <a:cubicBezTo>
                    <a:pt x="82743" y="437857"/>
                    <a:pt x="65903" y="424249"/>
                    <a:pt x="49427" y="420130"/>
                  </a:cubicBezTo>
                  <a:cubicBezTo>
                    <a:pt x="35177" y="377380"/>
                    <a:pt x="23330" y="361112"/>
                    <a:pt x="49427" y="308919"/>
                  </a:cubicBezTo>
                  <a:cubicBezTo>
                    <a:pt x="54398" y="298976"/>
                    <a:pt x="97872" y="278518"/>
                    <a:pt x="111210" y="271849"/>
                  </a:cubicBezTo>
                </a:path>
              </a:pathLst>
            </a:custGeom>
            <a:noFill/>
            <a:ln w="28575" cap="flat" cmpd="sng" algn="ctr">
              <a:solidFill>
                <a:srgbClr val="FFFFF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52" name="Text Box 62"/>
            <p:cNvSpPr txBox="1">
              <a:spLocks noChangeArrowheads="1"/>
            </p:cNvSpPr>
            <p:nvPr/>
          </p:nvSpPr>
          <p:spPr bwMode="auto">
            <a:xfrm>
              <a:off x="3643321" y="4964097"/>
              <a:ext cx="338145" cy="4619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x</a:t>
              </a:r>
            </a:p>
          </p:txBody>
        </p:sp>
        <p:sp>
          <p:nvSpPr>
            <p:cNvPr id="53" name="Text Box 62"/>
            <p:cNvSpPr txBox="1">
              <a:spLocks noChangeArrowheads="1"/>
            </p:cNvSpPr>
            <p:nvPr/>
          </p:nvSpPr>
          <p:spPr bwMode="auto">
            <a:xfrm>
              <a:off x="3795725" y="5116495"/>
              <a:ext cx="247656" cy="369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j</a:t>
              </a:r>
            </a:p>
          </p:txBody>
        </p:sp>
        <p:cxnSp>
          <p:nvCxnSpPr>
            <p:cNvPr id="13377" name="Straight Connector 53"/>
            <p:cNvCxnSpPr>
              <a:cxnSpLocks noChangeShapeType="1"/>
            </p:cNvCxnSpPr>
            <p:nvPr/>
          </p:nvCxnSpPr>
          <p:spPr bwMode="auto">
            <a:xfrm>
              <a:off x="3414060" y="4969133"/>
              <a:ext cx="685800" cy="0"/>
            </a:xfrm>
            <a:prstGeom prst="line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/>
            </a:ln>
          </p:spPr>
        </p:cxnSp>
        <p:sp>
          <p:nvSpPr>
            <p:cNvPr id="55" name="Text Box 62"/>
            <p:cNvSpPr txBox="1">
              <a:spLocks noChangeArrowheads="1"/>
            </p:cNvSpPr>
            <p:nvPr/>
          </p:nvSpPr>
          <p:spPr bwMode="auto">
            <a:xfrm>
              <a:off x="4286273" y="4595804"/>
              <a:ext cx="447685" cy="646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36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=</a:t>
              </a:r>
            </a:p>
          </p:txBody>
        </p:sp>
        <p:sp>
          <p:nvSpPr>
            <p:cNvPr id="58" name="Text Box 61"/>
            <p:cNvSpPr txBox="1">
              <a:spLocks noChangeArrowheads="1"/>
            </p:cNvSpPr>
            <p:nvPr/>
          </p:nvSpPr>
          <p:spPr bwMode="auto">
            <a:xfrm>
              <a:off x="4886361" y="4506906"/>
              <a:ext cx="411172" cy="585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32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  <a:cs typeface="+mn-cs"/>
                </a:rPr>
                <a:t>r</a:t>
              </a:r>
            </a:p>
          </p:txBody>
        </p:sp>
        <p:sp>
          <p:nvSpPr>
            <p:cNvPr id="59" name="Text Box 62"/>
            <p:cNvSpPr txBox="1">
              <a:spLocks noChangeArrowheads="1"/>
            </p:cNvSpPr>
            <p:nvPr/>
          </p:nvSpPr>
          <p:spPr bwMode="auto">
            <a:xfrm>
              <a:off x="5267370" y="4483093"/>
              <a:ext cx="447685" cy="646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36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u</a:t>
              </a:r>
            </a:p>
          </p:txBody>
        </p:sp>
        <p:sp>
          <p:nvSpPr>
            <p:cNvPr id="13381" name="Text Box 62"/>
            <p:cNvSpPr txBox="1">
              <a:spLocks noChangeArrowheads="1"/>
            </p:cNvSpPr>
            <p:nvPr/>
          </p:nvSpPr>
          <p:spPr bwMode="auto">
            <a:xfrm>
              <a:off x="5375702" y="4154269"/>
              <a:ext cx="41549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3600">
                  <a:solidFill>
                    <a:srgbClr val="FFFFF7"/>
                  </a:solidFill>
                  <a:latin typeface="Times New Roman" pitchFamily="18" charset="0"/>
                </a:rPr>
                <a:t>..</a:t>
              </a:r>
            </a:p>
          </p:txBody>
        </p:sp>
        <p:sp>
          <p:nvSpPr>
            <p:cNvPr id="107" name="Freeform 106"/>
            <p:cNvSpPr/>
            <p:nvPr/>
          </p:nvSpPr>
          <p:spPr bwMode="auto">
            <a:xfrm>
              <a:off x="3276600" y="5578448"/>
              <a:ext cx="136528" cy="438142"/>
            </a:xfrm>
            <a:custGeom>
              <a:avLst/>
              <a:gdLst>
                <a:gd name="connsiteX0" fmla="*/ 0 w 135924"/>
                <a:gd name="connsiteY0" fmla="*/ 0 h 437857"/>
                <a:gd name="connsiteX1" fmla="*/ 74140 w 135924"/>
                <a:gd name="connsiteY1" fmla="*/ 111211 h 437857"/>
                <a:gd name="connsiteX2" fmla="*/ 98854 w 135924"/>
                <a:gd name="connsiteY2" fmla="*/ 148281 h 437857"/>
                <a:gd name="connsiteX3" fmla="*/ 123567 w 135924"/>
                <a:gd name="connsiteY3" fmla="*/ 222421 h 437857"/>
                <a:gd name="connsiteX4" fmla="*/ 135924 w 135924"/>
                <a:gd name="connsiteY4" fmla="*/ 259492 h 437857"/>
                <a:gd name="connsiteX5" fmla="*/ 123567 w 135924"/>
                <a:gd name="connsiteY5" fmla="*/ 395416 h 437857"/>
                <a:gd name="connsiteX6" fmla="*/ 98854 w 135924"/>
                <a:gd name="connsiteY6" fmla="*/ 432486 h 437857"/>
                <a:gd name="connsiteX7" fmla="*/ 49427 w 135924"/>
                <a:gd name="connsiteY7" fmla="*/ 420130 h 437857"/>
                <a:gd name="connsiteX8" fmla="*/ 49427 w 135924"/>
                <a:gd name="connsiteY8" fmla="*/ 308919 h 437857"/>
                <a:gd name="connsiteX9" fmla="*/ 111210 w 135924"/>
                <a:gd name="connsiteY9" fmla="*/ 271849 h 437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5924" h="437857">
                  <a:moveTo>
                    <a:pt x="0" y="0"/>
                  </a:moveTo>
                  <a:lnTo>
                    <a:pt x="74140" y="111211"/>
                  </a:lnTo>
                  <a:lnTo>
                    <a:pt x="98854" y="148281"/>
                  </a:lnTo>
                  <a:lnTo>
                    <a:pt x="123567" y="222421"/>
                  </a:lnTo>
                  <a:lnTo>
                    <a:pt x="135924" y="259492"/>
                  </a:lnTo>
                  <a:cubicBezTo>
                    <a:pt x="131805" y="304800"/>
                    <a:pt x="133099" y="350931"/>
                    <a:pt x="123567" y="395416"/>
                  </a:cubicBezTo>
                  <a:cubicBezTo>
                    <a:pt x="120455" y="409937"/>
                    <a:pt x="112943" y="427790"/>
                    <a:pt x="98854" y="432486"/>
                  </a:cubicBezTo>
                  <a:cubicBezTo>
                    <a:pt x="82743" y="437857"/>
                    <a:pt x="65903" y="424249"/>
                    <a:pt x="49427" y="420130"/>
                  </a:cubicBezTo>
                  <a:cubicBezTo>
                    <a:pt x="35177" y="377380"/>
                    <a:pt x="23330" y="361112"/>
                    <a:pt x="49427" y="308919"/>
                  </a:cubicBezTo>
                  <a:cubicBezTo>
                    <a:pt x="54398" y="298976"/>
                    <a:pt x="97872" y="278518"/>
                    <a:pt x="111210" y="271849"/>
                  </a:cubicBezTo>
                </a:path>
              </a:pathLst>
            </a:custGeom>
            <a:noFill/>
            <a:ln w="28575" cap="flat" cmpd="sng" algn="ctr">
              <a:solidFill>
                <a:srgbClr val="FFFFF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21" name="Text Box 62"/>
            <p:cNvSpPr txBox="1">
              <a:spLocks noChangeArrowheads="1"/>
            </p:cNvSpPr>
            <p:nvPr/>
          </p:nvSpPr>
          <p:spPr bwMode="auto">
            <a:xfrm>
              <a:off x="5715055" y="4495793"/>
              <a:ext cx="795356" cy="584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32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+ F</a:t>
              </a:r>
            </a:p>
          </p:txBody>
        </p:sp>
        <p:sp>
          <p:nvSpPr>
            <p:cNvPr id="122" name="Text Box 62"/>
            <p:cNvSpPr txBox="1">
              <a:spLocks noChangeArrowheads="1"/>
            </p:cNvSpPr>
            <p:nvPr/>
          </p:nvSpPr>
          <p:spPr bwMode="auto">
            <a:xfrm>
              <a:off x="6197666" y="4791063"/>
              <a:ext cx="242893" cy="3397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600" dirty="0" err="1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i</a:t>
              </a:r>
              <a:endParaRPr lang="en-US" sz="16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endParaRPr>
            </a:p>
          </p:txBody>
        </p:sp>
        <p:sp>
          <p:nvSpPr>
            <p:cNvPr id="123" name="Text Box 62"/>
            <p:cNvSpPr txBox="1">
              <a:spLocks noChangeArrowheads="1"/>
            </p:cNvSpPr>
            <p:nvPr/>
          </p:nvSpPr>
          <p:spPr bwMode="auto">
            <a:xfrm>
              <a:off x="5486450" y="4876786"/>
              <a:ext cx="242893" cy="3381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600" dirty="0" err="1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i</a:t>
              </a:r>
              <a:endParaRPr lang="en-US" sz="16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endParaRPr>
            </a:p>
          </p:txBody>
        </p:sp>
      </p:grpSp>
      <p:sp>
        <p:nvSpPr>
          <p:cNvPr id="124" name="Text Box 62"/>
          <p:cNvSpPr txBox="1">
            <a:spLocks noChangeArrowheads="1"/>
          </p:cNvSpPr>
          <p:nvPr/>
        </p:nvSpPr>
        <p:spPr bwMode="auto">
          <a:xfrm>
            <a:off x="6248400" y="6172200"/>
            <a:ext cx="242888" cy="338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6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</a:t>
            </a:r>
            <a:endParaRPr lang="en-US" sz="1600" dirty="0">
              <a:solidFill>
                <a:srgbClr val="FFFFF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7315200" y="5102225"/>
            <a:ext cx="165100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j-lt"/>
                <a:cs typeface="+mn-cs"/>
              </a:rPr>
              <a:t>3 </a:t>
            </a:r>
            <a:r>
              <a:rPr lang="en-US" sz="1400" dirty="0" err="1">
                <a:solidFill>
                  <a:srgbClr val="FFFFF7"/>
                </a:solidFill>
                <a:latin typeface="+mj-lt"/>
                <a:cs typeface="+mn-cs"/>
              </a:rPr>
              <a:t>eqns</a:t>
            </a:r>
            <a:r>
              <a:rPr lang="en-US" sz="1400" dirty="0">
                <a:solidFill>
                  <a:srgbClr val="FFFFF7"/>
                </a:solidFill>
                <a:latin typeface="+mj-lt"/>
                <a:cs typeface="+mn-cs"/>
              </a:rPr>
              <a:t>, 9 unknowns</a:t>
            </a:r>
          </a:p>
        </p:txBody>
      </p:sp>
      <p:sp>
        <p:nvSpPr>
          <p:cNvPr id="76" name="TextBox 75"/>
          <p:cNvSpPr txBox="1"/>
          <p:nvPr/>
        </p:nvSpPr>
        <p:spPr>
          <a:xfrm>
            <a:off x="7467600" y="6169025"/>
            <a:ext cx="165100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j-lt"/>
                <a:cs typeface="+mn-cs"/>
              </a:rPr>
              <a:t>3 </a:t>
            </a:r>
            <a:r>
              <a:rPr lang="en-US" sz="1400" dirty="0" err="1">
                <a:solidFill>
                  <a:srgbClr val="FFFFF7"/>
                </a:solidFill>
                <a:latin typeface="+mj-lt"/>
                <a:cs typeface="+mn-cs"/>
              </a:rPr>
              <a:t>eqns</a:t>
            </a:r>
            <a:r>
              <a:rPr lang="en-US" sz="1400" dirty="0">
                <a:solidFill>
                  <a:srgbClr val="FFFFF7"/>
                </a:solidFill>
                <a:latin typeface="+mj-lt"/>
                <a:cs typeface="+mn-cs"/>
              </a:rPr>
              <a:t>, 4 unknowns</a:t>
            </a:r>
          </a:p>
        </p:txBody>
      </p:sp>
      <p:sp>
        <p:nvSpPr>
          <p:cNvPr id="79" name="Rectangle 78"/>
          <p:cNvSpPr/>
          <p:nvPr/>
        </p:nvSpPr>
        <p:spPr bwMode="auto">
          <a:xfrm>
            <a:off x="1752600" y="4114800"/>
            <a:ext cx="7620000" cy="1600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80" name="Rectangle 79"/>
          <p:cNvSpPr/>
          <p:nvPr/>
        </p:nvSpPr>
        <p:spPr bwMode="auto">
          <a:xfrm>
            <a:off x="1143000" y="5562600"/>
            <a:ext cx="7620000" cy="1600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86" name="Rectangle 85"/>
          <p:cNvSpPr/>
          <p:nvPr/>
        </p:nvSpPr>
        <p:spPr bwMode="auto">
          <a:xfrm>
            <a:off x="8876597" y="684213"/>
            <a:ext cx="457200" cy="68738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thematica4" pitchFamily="2" charset="2"/>
            </a:endParaRPr>
          </a:p>
        </p:txBody>
      </p:sp>
      <p:sp>
        <p:nvSpPr>
          <p:cNvPr id="2" name="Rectangle 1"/>
          <p:cNvSpPr/>
          <p:nvPr/>
        </p:nvSpPr>
        <p:spPr bwMode="auto">
          <a:xfrm>
            <a:off x="1447800" y="2362200"/>
            <a:ext cx="66294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thematica4" pitchFamily="2" charset="2"/>
            </a:endParaRPr>
          </a:p>
        </p:txBody>
      </p:sp>
      <p:sp>
        <p:nvSpPr>
          <p:cNvPr id="89" name="Rectangle 88"/>
          <p:cNvSpPr/>
          <p:nvPr/>
        </p:nvSpPr>
        <p:spPr bwMode="auto">
          <a:xfrm>
            <a:off x="1371600" y="3197348"/>
            <a:ext cx="66294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thematica4" pitchFamily="2" charset="2"/>
            </a:endParaRP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0840" y="1362681"/>
            <a:ext cx="1374071" cy="1241513"/>
          </a:xfrm>
          <a:prstGeom prst="rect">
            <a:avLst/>
          </a:prstGeom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9" grpId="0" animBg="1"/>
      <p:bldP spid="80" grpId="0" animBg="1"/>
      <p:bldP spid="2" grpId="0" animBg="1"/>
      <p:bldP spid="8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90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0" y="-1524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sz="66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Acoustic </a:t>
            </a:r>
            <a:r>
              <a:rPr lang="en-US" sz="6600" b="1" i="1" dirty="0" err="1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vs</a:t>
            </a:r>
            <a:r>
              <a:rPr lang="en-US" sz="66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Elastic Stress</a:t>
            </a:r>
          </a:p>
        </p:txBody>
      </p:sp>
      <p:pic>
        <p:nvPicPr>
          <p:cNvPr id="14339" name="Picture 5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43200"/>
            <a:ext cx="4648200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6" name="Rectangle 75"/>
          <p:cNvSpPr/>
          <p:nvPr/>
        </p:nvSpPr>
        <p:spPr bwMode="auto">
          <a:xfrm>
            <a:off x="-533400" y="2438400"/>
            <a:ext cx="2971800" cy="1752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79" name="TextBox 78"/>
          <p:cNvSpPr txBox="1"/>
          <p:nvPr/>
        </p:nvSpPr>
        <p:spPr>
          <a:xfrm>
            <a:off x="4953000" y="3048000"/>
            <a:ext cx="73342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dirty="0">
                <a:latin typeface="+mj-lt"/>
                <a:cs typeface="+mn-cs"/>
              </a:rPr>
              <a:t>=  </a:t>
            </a:r>
            <a:endParaRPr lang="en-US" dirty="0">
              <a:cs typeface="+mn-cs"/>
            </a:endParaRPr>
          </a:p>
        </p:txBody>
      </p:sp>
      <p:sp>
        <p:nvSpPr>
          <p:cNvPr id="80" name="TextBox 79"/>
          <p:cNvSpPr txBox="1"/>
          <p:nvPr/>
        </p:nvSpPr>
        <p:spPr>
          <a:xfrm>
            <a:off x="5791200" y="2724150"/>
            <a:ext cx="42703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-P</a:t>
            </a:r>
          </a:p>
        </p:txBody>
      </p:sp>
      <p:sp>
        <p:nvSpPr>
          <p:cNvPr id="82" name="TextBox 81"/>
          <p:cNvSpPr txBox="1"/>
          <p:nvPr/>
        </p:nvSpPr>
        <p:spPr>
          <a:xfrm>
            <a:off x="6202363" y="3105150"/>
            <a:ext cx="4270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-P</a:t>
            </a:r>
          </a:p>
        </p:txBody>
      </p:sp>
      <p:sp>
        <p:nvSpPr>
          <p:cNvPr id="84" name="TextBox 83"/>
          <p:cNvSpPr txBox="1"/>
          <p:nvPr/>
        </p:nvSpPr>
        <p:spPr>
          <a:xfrm>
            <a:off x="6613525" y="3486150"/>
            <a:ext cx="427038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-P</a:t>
            </a:r>
          </a:p>
        </p:txBody>
      </p:sp>
      <p:sp>
        <p:nvSpPr>
          <p:cNvPr id="86" name="TextBox 85"/>
          <p:cNvSpPr txBox="1"/>
          <p:nvPr/>
        </p:nvSpPr>
        <p:spPr>
          <a:xfrm>
            <a:off x="6316663" y="2724150"/>
            <a:ext cx="3127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0</a:t>
            </a:r>
          </a:p>
        </p:txBody>
      </p:sp>
      <p:sp>
        <p:nvSpPr>
          <p:cNvPr id="89" name="TextBox 88"/>
          <p:cNvSpPr txBox="1"/>
          <p:nvPr/>
        </p:nvSpPr>
        <p:spPr>
          <a:xfrm>
            <a:off x="6773863" y="2724150"/>
            <a:ext cx="3127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0</a:t>
            </a:r>
          </a:p>
        </p:txBody>
      </p:sp>
      <p:sp>
        <p:nvSpPr>
          <p:cNvPr id="90" name="TextBox 89"/>
          <p:cNvSpPr txBox="1"/>
          <p:nvPr/>
        </p:nvSpPr>
        <p:spPr>
          <a:xfrm>
            <a:off x="6773863" y="3105150"/>
            <a:ext cx="3127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0</a:t>
            </a:r>
          </a:p>
        </p:txBody>
      </p:sp>
      <p:sp>
        <p:nvSpPr>
          <p:cNvPr id="91" name="TextBox 90"/>
          <p:cNvSpPr txBox="1"/>
          <p:nvPr/>
        </p:nvSpPr>
        <p:spPr>
          <a:xfrm>
            <a:off x="5805488" y="3097213"/>
            <a:ext cx="3127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0</a:t>
            </a:r>
          </a:p>
        </p:txBody>
      </p:sp>
      <p:sp>
        <p:nvSpPr>
          <p:cNvPr id="96" name="TextBox 95"/>
          <p:cNvSpPr txBox="1"/>
          <p:nvPr/>
        </p:nvSpPr>
        <p:spPr>
          <a:xfrm>
            <a:off x="5805488" y="3505200"/>
            <a:ext cx="3127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0</a:t>
            </a:r>
          </a:p>
        </p:txBody>
      </p:sp>
      <p:sp>
        <p:nvSpPr>
          <p:cNvPr id="97" name="TextBox 96"/>
          <p:cNvSpPr txBox="1"/>
          <p:nvPr/>
        </p:nvSpPr>
        <p:spPr>
          <a:xfrm>
            <a:off x="6240463" y="3505200"/>
            <a:ext cx="3127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0</a:t>
            </a:r>
          </a:p>
        </p:txBody>
      </p:sp>
      <p:cxnSp>
        <p:nvCxnSpPr>
          <p:cNvPr id="14351" name="Straight Connector 103"/>
          <p:cNvCxnSpPr>
            <a:cxnSpLocks noChangeShapeType="1"/>
          </p:cNvCxnSpPr>
          <p:nvPr/>
        </p:nvCxnSpPr>
        <p:spPr bwMode="auto">
          <a:xfrm rot="5400000">
            <a:off x="5149850" y="3362325"/>
            <a:ext cx="1219200" cy="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cxnSp>
        <p:nvCxnSpPr>
          <p:cNvPr id="14352" name="Straight Connector 105"/>
          <p:cNvCxnSpPr>
            <a:cxnSpLocks noChangeShapeType="1"/>
          </p:cNvCxnSpPr>
          <p:nvPr/>
        </p:nvCxnSpPr>
        <p:spPr bwMode="auto">
          <a:xfrm rot="5400000">
            <a:off x="6553200" y="3357563"/>
            <a:ext cx="1219200" cy="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sp>
        <p:nvSpPr>
          <p:cNvPr id="111" name="TextBox 110"/>
          <p:cNvSpPr txBox="1"/>
          <p:nvPr/>
        </p:nvSpPr>
        <p:spPr>
          <a:xfrm>
            <a:off x="4641850" y="3048000"/>
            <a:ext cx="1225550" cy="261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100" dirty="0">
                <a:solidFill>
                  <a:srgbClr val="FFFFF7"/>
                </a:solidFill>
                <a:latin typeface="+mj-lt"/>
                <a:cs typeface="+mn-cs"/>
              </a:rPr>
              <a:t>No shear strength</a:t>
            </a:r>
          </a:p>
        </p:txBody>
      </p:sp>
      <p:pic>
        <p:nvPicPr>
          <p:cNvPr id="14354" name="Picture 5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" y="4959350"/>
            <a:ext cx="4648200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5" name="Rectangle 124"/>
          <p:cNvSpPr/>
          <p:nvPr/>
        </p:nvSpPr>
        <p:spPr bwMode="auto">
          <a:xfrm>
            <a:off x="-381000" y="4800600"/>
            <a:ext cx="2971800" cy="1752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 sz="44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4953000" y="4876800"/>
            <a:ext cx="35560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F7"/>
                </a:solidFill>
                <a:latin typeface="+mj-lt"/>
                <a:cs typeface="+mn-cs"/>
              </a:rPr>
              <a:t>n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4953000" y="5329238"/>
            <a:ext cx="35560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F7"/>
                </a:solidFill>
                <a:latin typeface="+mj-lt"/>
                <a:cs typeface="+mn-cs"/>
              </a:rPr>
              <a:t>n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4953000" y="5781675"/>
            <a:ext cx="35560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F7"/>
                </a:solidFill>
                <a:latin typeface="+mj-lt"/>
                <a:cs typeface="+mn-cs"/>
              </a:rPr>
              <a:t>n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5181600" y="5029200"/>
            <a:ext cx="1524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j-lt"/>
                <a:cs typeface="+mn-cs"/>
              </a:rPr>
              <a:t>x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181600" y="5486400"/>
            <a:ext cx="1524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j-lt"/>
                <a:cs typeface="+mn-cs"/>
              </a:rPr>
              <a:t>y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5181600" y="5943600"/>
            <a:ext cx="152400" cy="3079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j-lt"/>
                <a:cs typeface="+mn-cs"/>
              </a:rPr>
              <a:t>z</a:t>
            </a:r>
          </a:p>
        </p:txBody>
      </p:sp>
      <p:cxnSp>
        <p:nvCxnSpPr>
          <p:cNvPr id="14362" name="Straight Connector 132"/>
          <p:cNvCxnSpPr>
            <a:cxnSpLocks noChangeShapeType="1"/>
          </p:cNvCxnSpPr>
          <p:nvPr/>
        </p:nvCxnSpPr>
        <p:spPr bwMode="auto">
          <a:xfrm rot="5400000">
            <a:off x="4305300" y="5600700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4363" name="Straight Connector 134"/>
          <p:cNvCxnSpPr>
            <a:cxnSpLocks noChangeShapeType="1"/>
          </p:cNvCxnSpPr>
          <p:nvPr/>
        </p:nvCxnSpPr>
        <p:spPr bwMode="auto">
          <a:xfrm rot="5400000">
            <a:off x="4762500" y="5600700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4364" name="Straight Connector 136"/>
          <p:cNvCxnSpPr>
            <a:cxnSpLocks noChangeShapeType="1"/>
          </p:cNvCxnSpPr>
          <p:nvPr/>
        </p:nvCxnSpPr>
        <p:spPr bwMode="auto">
          <a:xfrm rot="5400000">
            <a:off x="6438900" y="5448300"/>
            <a:ext cx="1143000" cy="0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4365" name="Straight Connector 138"/>
          <p:cNvCxnSpPr>
            <a:cxnSpLocks noChangeShapeType="1"/>
          </p:cNvCxnSpPr>
          <p:nvPr/>
        </p:nvCxnSpPr>
        <p:spPr bwMode="auto">
          <a:xfrm>
            <a:off x="7010400" y="6019800"/>
            <a:ext cx="1066800" cy="533400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4366" name="Straight Connector 140"/>
          <p:cNvCxnSpPr>
            <a:cxnSpLocks noChangeShapeType="1"/>
          </p:cNvCxnSpPr>
          <p:nvPr/>
        </p:nvCxnSpPr>
        <p:spPr bwMode="auto">
          <a:xfrm rot="10800000" flipV="1">
            <a:off x="6122988" y="6032500"/>
            <a:ext cx="838200" cy="457200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4367" name="Straight Connector 144"/>
          <p:cNvCxnSpPr>
            <a:cxnSpLocks noChangeShapeType="1"/>
          </p:cNvCxnSpPr>
          <p:nvPr/>
        </p:nvCxnSpPr>
        <p:spPr bwMode="auto">
          <a:xfrm rot="16200000" flipH="1">
            <a:off x="6781800" y="5486400"/>
            <a:ext cx="1066800" cy="60960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cxnSp>
        <p:nvCxnSpPr>
          <p:cNvPr id="14368" name="Straight Arrow Connector 146"/>
          <p:cNvCxnSpPr>
            <a:cxnSpLocks noChangeShapeType="1"/>
          </p:cNvCxnSpPr>
          <p:nvPr/>
        </p:nvCxnSpPr>
        <p:spPr bwMode="auto">
          <a:xfrm flipV="1">
            <a:off x="7351713" y="5791200"/>
            <a:ext cx="228600" cy="76200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sp>
        <p:nvSpPr>
          <p:cNvPr id="148" name="TextBox 147"/>
          <p:cNvSpPr txBox="1"/>
          <p:nvPr/>
        </p:nvSpPr>
        <p:spPr>
          <a:xfrm>
            <a:off x="7467600" y="4495800"/>
            <a:ext cx="1125538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dirty="0">
                <a:solidFill>
                  <a:srgbClr val="FFFFF7"/>
                </a:solidFill>
                <a:latin typeface="+mj-lt"/>
                <a:cs typeface="+mn-cs"/>
              </a:rPr>
              <a:t>T(n)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7772400" y="5562600"/>
            <a:ext cx="46990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dirty="0">
                <a:solidFill>
                  <a:srgbClr val="FFFFF7"/>
                </a:solidFill>
                <a:latin typeface="+mj-lt"/>
                <a:cs typeface="+mn-cs"/>
              </a:rPr>
              <a:t>n</a:t>
            </a:r>
          </a:p>
        </p:txBody>
      </p:sp>
      <p:cxnSp>
        <p:nvCxnSpPr>
          <p:cNvPr id="14371" name="Straight Arrow Connector 150"/>
          <p:cNvCxnSpPr>
            <a:cxnSpLocks noChangeShapeType="1"/>
          </p:cNvCxnSpPr>
          <p:nvPr/>
        </p:nvCxnSpPr>
        <p:spPr bwMode="auto">
          <a:xfrm>
            <a:off x="8077200" y="4724400"/>
            <a:ext cx="228600" cy="1588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cxnSp>
        <p:nvCxnSpPr>
          <p:cNvPr id="14372" name="Straight Arrow Connector 152"/>
          <p:cNvCxnSpPr>
            <a:cxnSpLocks noChangeShapeType="1"/>
          </p:cNvCxnSpPr>
          <p:nvPr/>
        </p:nvCxnSpPr>
        <p:spPr bwMode="auto">
          <a:xfrm>
            <a:off x="7924800" y="5791200"/>
            <a:ext cx="228600" cy="1588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cxnSp>
        <p:nvCxnSpPr>
          <p:cNvPr id="14373" name="Straight Arrow Connector 154"/>
          <p:cNvCxnSpPr>
            <a:cxnSpLocks noChangeShapeType="1"/>
          </p:cNvCxnSpPr>
          <p:nvPr/>
        </p:nvCxnSpPr>
        <p:spPr bwMode="auto">
          <a:xfrm>
            <a:off x="7543800" y="4572000"/>
            <a:ext cx="381000" cy="1588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sp>
        <p:nvSpPr>
          <p:cNvPr id="157" name="TextBox 156"/>
          <p:cNvSpPr txBox="1"/>
          <p:nvPr/>
        </p:nvSpPr>
        <p:spPr>
          <a:xfrm>
            <a:off x="5861050" y="2286000"/>
            <a:ext cx="1173163" cy="261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100" dirty="0">
                <a:solidFill>
                  <a:srgbClr val="FFFFF7"/>
                </a:solidFill>
                <a:latin typeface="+mj-lt"/>
                <a:cs typeface="+mn-cs"/>
              </a:rPr>
              <a:t>Hydrostatic Case</a:t>
            </a:r>
          </a:p>
        </p:txBody>
      </p:sp>
      <p:grpSp>
        <p:nvGrpSpPr>
          <p:cNvPr id="39" name="Group 38"/>
          <p:cNvGrpSpPr/>
          <p:nvPr/>
        </p:nvGrpSpPr>
        <p:grpSpPr>
          <a:xfrm>
            <a:off x="7485063" y="1553643"/>
            <a:ext cx="1528761" cy="895075"/>
            <a:chOff x="7286625" y="914400"/>
            <a:chExt cx="1816099" cy="1271588"/>
          </a:xfrm>
        </p:grpSpPr>
        <p:pic>
          <p:nvPicPr>
            <p:cNvPr id="40" name="Picture 39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391400" y="989012"/>
              <a:ext cx="1711324" cy="1162050"/>
            </a:xfrm>
            <a:prstGeom prst="rect">
              <a:avLst/>
            </a:prstGeom>
          </p:spPr>
        </p:pic>
        <p:sp>
          <p:nvSpPr>
            <p:cNvPr id="41" name="Rectangle 40"/>
            <p:cNvSpPr/>
            <p:nvPr/>
          </p:nvSpPr>
          <p:spPr bwMode="auto">
            <a:xfrm>
              <a:off x="7286625" y="914400"/>
              <a:ext cx="206375" cy="127158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</p:grpSp>
      <p:sp>
        <p:nvSpPr>
          <p:cNvPr id="42" name="Rectangle 41"/>
          <p:cNvSpPr/>
          <p:nvPr/>
        </p:nvSpPr>
        <p:spPr bwMode="auto">
          <a:xfrm>
            <a:off x="8901112" y="1397795"/>
            <a:ext cx="457200" cy="68738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thematica4" pitchFamily="2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3810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sz="6000" b="1" i="1" dirty="0" smtClean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Outline</a:t>
            </a:r>
            <a:endParaRPr lang="en-US" sz="6000" b="1" i="1" dirty="0" smtClean="0">
              <a:solidFill>
                <a:srgbClr val="FFFFF7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40707" name="Rectangle 3"/>
          <p:cNvSpPr>
            <a:spLocks noChangeArrowheads="1"/>
          </p:cNvSpPr>
          <p:nvPr/>
        </p:nvSpPr>
        <p:spPr bwMode="auto">
          <a:xfrm>
            <a:off x="838200" y="2362200"/>
            <a:ext cx="9144000" cy="2286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marL="742950" indent="-742950">
              <a:buFontTx/>
              <a:buAutoNum type="arabicPeriod"/>
              <a:defRPr/>
            </a:pP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Traction Paradox</a:t>
            </a:r>
            <a:endParaRPr lang="en-US" sz="3600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742950" indent="-742950">
              <a:buFontTx/>
              <a:buAutoNum type="arabicPeriod"/>
              <a:defRPr/>
            </a:pP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Stress Tensor</a:t>
            </a:r>
            <a:endParaRPr lang="en-US" sz="3600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742950" indent="-742950">
              <a:buFontTx/>
              <a:buAutoNum type="arabicPeriod"/>
              <a:defRPr/>
            </a:pP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Elastic Wave </a:t>
            </a:r>
            <a:r>
              <a:rPr lang="en-US" sz="3600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Equation</a:t>
            </a:r>
          </a:p>
          <a:p>
            <a:pPr marL="742950" indent="-742950">
              <a:buFontTx/>
              <a:buAutoNum type="arabicPeriod"/>
              <a:defRPr/>
            </a:pP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What Does </a:t>
            </a:r>
            <a:r>
              <a:rPr lang="en-US" sz="360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 n </a:t>
            </a: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mean?</a:t>
            </a:r>
            <a:endParaRPr lang="en-US" sz="3600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742950" indent="-742950">
              <a:buFontTx/>
              <a:buAutoNum type="arabicPeriod"/>
              <a:defRPr/>
            </a:pPr>
            <a:r>
              <a:rPr lang="en-US" sz="3600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Summary</a:t>
            </a:r>
          </a:p>
          <a:p>
            <a:pPr marL="742950" indent="-742950">
              <a:buFontTx/>
              <a:buAutoNum type="arabicPeriod"/>
              <a:defRPr/>
            </a:pPr>
            <a:r>
              <a:rPr lang="en-US" sz="3600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Appendix</a:t>
            </a:r>
            <a:endParaRPr lang="en-US" sz="3600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40711" name="Rectangle 7"/>
          <p:cNvSpPr>
            <a:spLocks noChangeArrowheads="1"/>
          </p:cNvSpPr>
          <p:nvPr/>
        </p:nvSpPr>
        <p:spPr bwMode="auto">
          <a:xfrm>
            <a:off x="1524000" y="3581400"/>
            <a:ext cx="4419600" cy="5334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15365" name="Straight Arrow Connector 5"/>
          <p:cNvCxnSpPr>
            <a:cxnSpLocks noChangeShapeType="1"/>
          </p:cNvCxnSpPr>
          <p:nvPr/>
        </p:nvCxnSpPr>
        <p:spPr bwMode="auto">
          <a:xfrm>
            <a:off x="3886200" y="3581400"/>
            <a:ext cx="304800" cy="1588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cxnSp>
        <p:nvCxnSpPr>
          <p:cNvPr id="15366" name="Straight Connector 7"/>
          <p:cNvCxnSpPr>
            <a:cxnSpLocks noChangeShapeType="1"/>
          </p:cNvCxnSpPr>
          <p:nvPr/>
        </p:nvCxnSpPr>
        <p:spPr bwMode="auto">
          <a:xfrm rot="5400000" flipH="1" flipV="1">
            <a:off x="4267200" y="3657600"/>
            <a:ext cx="76200" cy="7620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cxnSp>
        <p:nvCxnSpPr>
          <p:cNvPr id="15367" name="Straight Connector 8"/>
          <p:cNvCxnSpPr>
            <a:cxnSpLocks noChangeShapeType="1"/>
          </p:cNvCxnSpPr>
          <p:nvPr/>
        </p:nvCxnSpPr>
        <p:spPr bwMode="auto">
          <a:xfrm rot="16200000" flipV="1">
            <a:off x="4356100" y="3657600"/>
            <a:ext cx="76200" cy="7620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sp>
        <p:nvSpPr>
          <p:cNvPr id="11" name="TextBox 10"/>
          <p:cNvSpPr txBox="1"/>
          <p:nvPr/>
        </p:nvSpPr>
        <p:spPr>
          <a:xfrm>
            <a:off x="4038600" y="3581400"/>
            <a:ext cx="249238" cy="4000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FFF7"/>
                </a:solidFill>
                <a:latin typeface="+mj-lt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0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07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90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0" y="-1524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sz="66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does </a:t>
            </a:r>
            <a:r>
              <a:rPr lang="en-US" sz="6600" b="1" i="1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anose="05050102010706020507" pitchFamily="18" charset="2"/>
              </a:rPr>
              <a:t>s</a:t>
            </a:r>
            <a:r>
              <a:rPr lang="en-US" sz="66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6600" b="1" i="1" dirty="0" smtClean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  <a:r>
              <a:rPr lang="en-US" sz="66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mean?</a:t>
            </a:r>
          </a:p>
        </p:txBody>
      </p:sp>
      <p:pic>
        <p:nvPicPr>
          <p:cNvPr id="16387" name="Picture 5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901950"/>
            <a:ext cx="4648200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5" name="Rectangle 124"/>
          <p:cNvSpPr/>
          <p:nvPr/>
        </p:nvSpPr>
        <p:spPr bwMode="auto">
          <a:xfrm>
            <a:off x="0" y="2743200"/>
            <a:ext cx="2971800" cy="1752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 sz="4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5334000" y="2819400"/>
            <a:ext cx="385763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800" dirty="0">
                <a:solidFill>
                  <a:srgbClr val="FFFFF7"/>
                </a:solidFill>
                <a:latin typeface="+mj-lt"/>
                <a:cs typeface="+mn-cs"/>
              </a:rPr>
              <a:t>n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334000" y="3271838"/>
            <a:ext cx="1218603" cy="5232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800" dirty="0" smtClean="0">
                <a:solidFill>
                  <a:srgbClr val="FFFFF7"/>
                </a:solidFill>
                <a:latin typeface="+mj-lt"/>
                <a:cs typeface="+mn-cs"/>
              </a:rPr>
              <a:t>n       =</a:t>
            </a:r>
            <a:endParaRPr lang="en-US" sz="2800" dirty="0">
              <a:solidFill>
                <a:srgbClr val="FFFFF7"/>
              </a:solidFill>
              <a:latin typeface="+mj-lt"/>
              <a:cs typeface="+mn-cs"/>
            </a:endParaRPr>
          </a:p>
        </p:txBody>
      </p:sp>
      <p:sp>
        <p:nvSpPr>
          <p:cNvPr id="128" name="TextBox 127"/>
          <p:cNvSpPr txBox="1"/>
          <p:nvPr/>
        </p:nvSpPr>
        <p:spPr>
          <a:xfrm>
            <a:off x="5334000" y="3724275"/>
            <a:ext cx="385763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800" dirty="0">
                <a:solidFill>
                  <a:srgbClr val="FFFFF7"/>
                </a:solidFill>
                <a:latin typeface="+mj-lt"/>
                <a:cs typeface="+mn-cs"/>
              </a:rPr>
              <a:t>n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5562600" y="2971800"/>
            <a:ext cx="152400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600" dirty="0">
                <a:solidFill>
                  <a:srgbClr val="FFFFF7"/>
                </a:solidFill>
                <a:latin typeface="+mj-lt"/>
                <a:cs typeface="+mn-cs"/>
              </a:rPr>
              <a:t>x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62600" y="3429000"/>
            <a:ext cx="152400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600" dirty="0">
                <a:solidFill>
                  <a:srgbClr val="FFFFF7"/>
                </a:solidFill>
                <a:latin typeface="+mj-lt"/>
                <a:cs typeface="+mn-cs"/>
              </a:rPr>
              <a:t>y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5562600" y="3886200"/>
            <a:ext cx="152400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600" dirty="0">
                <a:solidFill>
                  <a:srgbClr val="FFFFF7"/>
                </a:solidFill>
                <a:latin typeface="+mj-lt"/>
                <a:cs typeface="+mn-cs"/>
              </a:rPr>
              <a:t>z</a:t>
            </a:r>
          </a:p>
        </p:txBody>
      </p:sp>
      <p:cxnSp>
        <p:nvCxnSpPr>
          <p:cNvPr id="16395" name="Straight Connector 132"/>
          <p:cNvCxnSpPr>
            <a:cxnSpLocks noChangeShapeType="1"/>
          </p:cNvCxnSpPr>
          <p:nvPr/>
        </p:nvCxnSpPr>
        <p:spPr bwMode="auto">
          <a:xfrm rot="5400000">
            <a:off x="4686300" y="3543300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396" name="Straight Connector 134"/>
          <p:cNvCxnSpPr>
            <a:cxnSpLocks noChangeShapeType="1"/>
          </p:cNvCxnSpPr>
          <p:nvPr/>
        </p:nvCxnSpPr>
        <p:spPr bwMode="auto">
          <a:xfrm rot="5400000">
            <a:off x="5143500" y="3543300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6397" name="Straight Connector 136"/>
          <p:cNvCxnSpPr>
            <a:cxnSpLocks noChangeShapeType="1"/>
          </p:cNvCxnSpPr>
          <p:nvPr/>
        </p:nvCxnSpPr>
        <p:spPr bwMode="auto">
          <a:xfrm rot="5400000">
            <a:off x="6819900" y="3390900"/>
            <a:ext cx="1143000" cy="0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6398" name="Straight Connector 138"/>
          <p:cNvCxnSpPr>
            <a:cxnSpLocks noChangeShapeType="1"/>
          </p:cNvCxnSpPr>
          <p:nvPr/>
        </p:nvCxnSpPr>
        <p:spPr bwMode="auto">
          <a:xfrm>
            <a:off x="7391400" y="3962400"/>
            <a:ext cx="1066800" cy="533400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6399" name="Straight Connector 140"/>
          <p:cNvCxnSpPr>
            <a:cxnSpLocks noChangeShapeType="1"/>
          </p:cNvCxnSpPr>
          <p:nvPr/>
        </p:nvCxnSpPr>
        <p:spPr bwMode="auto">
          <a:xfrm rot="10800000" flipV="1">
            <a:off x="6503988" y="3975100"/>
            <a:ext cx="838200" cy="457200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6400" name="Straight Connector 144"/>
          <p:cNvCxnSpPr>
            <a:cxnSpLocks noChangeShapeType="1"/>
          </p:cNvCxnSpPr>
          <p:nvPr/>
        </p:nvCxnSpPr>
        <p:spPr bwMode="auto">
          <a:xfrm rot="16200000" flipH="1">
            <a:off x="7162800" y="3429000"/>
            <a:ext cx="1066800" cy="60960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cxnSp>
        <p:nvCxnSpPr>
          <p:cNvPr id="16401" name="Straight Arrow Connector 146"/>
          <p:cNvCxnSpPr>
            <a:cxnSpLocks noChangeShapeType="1"/>
          </p:cNvCxnSpPr>
          <p:nvPr/>
        </p:nvCxnSpPr>
        <p:spPr bwMode="auto">
          <a:xfrm flipV="1">
            <a:off x="7467600" y="3644900"/>
            <a:ext cx="417513" cy="241300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sp>
        <p:nvSpPr>
          <p:cNvPr id="148" name="TextBox 147"/>
          <p:cNvSpPr txBox="1"/>
          <p:nvPr/>
        </p:nvSpPr>
        <p:spPr>
          <a:xfrm>
            <a:off x="7848600" y="2438400"/>
            <a:ext cx="1219200" cy="769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400" dirty="0">
                <a:solidFill>
                  <a:srgbClr val="FFFFF7"/>
                </a:solidFill>
                <a:latin typeface="+mj-lt"/>
                <a:cs typeface="+mn-cs"/>
              </a:rPr>
              <a:t>T(n)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8001000" y="3276600"/>
            <a:ext cx="498475" cy="769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400" dirty="0">
                <a:solidFill>
                  <a:srgbClr val="FFFFF7"/>
                </a:solidFill>
                <a:latin typeface="+mj-lt"/>
                <a:cs typeface="+mn-cs"/>
              </a:rPr>
              <a:t>n</a:t>
            </a:r>
          </a:p>
        </p:txBody>
      </p:sp>
      <p:cxnSp>
        <p:nvCxnSpPr>
          <p:cNvPr id="16404" name="Straight Arrow Connector 150"/>
          <p:cNvCxnSpPr>
            <a:cxnSpLocks noChangeShapeType="1"/>
          </p:cNvCxnSpPr>
          <p:nvPr/>
        </p:nvCxnSpPr>
        <p:spPr bwMode="auto">
          <a:xfrm>
            <a:off x="8458200" y="2667000"/>
            <a:ext cx="228600" cy="1588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cxnSp>
        <p:nvCxnSpPr>
          <p:cNvPr id="16405" name="Straight Arrow Connector 152"/>
          <p:cNvCxnSpPr>
            <a:cxnSpLocks noChangeShapeType="1"/>
          </p:cNvCxnSpPr>
          <p:nvPr/>
        </p:nvCxnSpPr>
        <p:spPr bwMode="auto">
          <a:xfrm>
            <a:off x="8153400" y="3505200"/>
            <a:ext cx="228600" cy="1588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cxnSp>
        <p:nvCxnSpPr>
          <p:cNvPr id="16406" name="Straight Arrow Connector 154"/>
          <p:cNvCxnSpPr>
            <a:cxnSpLocks noChangeShapeType="1"/>
          </p:cNvCxnSpPr>
          <p:nvPr/>
        </p:nvCxnSpPr>
        <p:spPr bwMode="auto">
          <a:xfrm>
            <a:off x="7924800" y="2514600"/>
            <a:ext cx="381000" cy="1588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cxnSp>
        <p:nvCxnSpPr>
          <p:cNvPr id="16407" name="Straight Connector 39"/>
          <p:cNvCxnSpPr>
            <a:cxnSpLocks noChangeShapeType="1"/>
          </p:cNvCxnSpPr>
          <p:nvPr/>
        </p:nvCxnSpPr>
        <p:spPr bwMode="auto">
          <a:xfrm rot="5400000" flipH="1" flipV="1">
            <a:off x="5410200" y="609600"/>
            <a:ext cx="152400" cy="15240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cxnSp>
        <p:nvCxnSpPr>
          <p:cNvPr id="16408" name="Straight Connector 40"/>
          <p:cNvCxnSpPr>
            <a:cxnSpLocks noChangeShapeType="1"/>
          </p:cNvCxnSpPr>
          <p:nvPr/>
        </p:nvCxnSpPr>
        <p:spPr bwMode="auto">
          <a:xfrm rot="16200000" flipV="1">
            <a:off x="5597525" y="609600"/>
            <a:ext cx="152400" cy="15240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sp>
        <p:nvSpPr>
          <p:cNvPr id="26" name="Oval 25"/>
          <p:cNvSpPr/>
          <p:nvPr/>
        </p:nvSpPr>
        <p:spPr bwMode="auto">
          <a:xfrm>
            <a:off x="5181600" y="1066800"/>
            <a:ext cx="76200" cy="152400"/>
          </a:xfrm>
          <a:prstGeom prst="ellipse">
            <a:avLst/>
          </a:prstGeom>
          <a:solidFill>
            <a:srgbClr val="FFFFF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thematica4" pitchFamily="2" charset="2"/>
            </a:endParaRPr>
          </a:p>
        </p:txBody>
      </p:sp>
      <p:cxnSp>
        <p:nvCxnSpPr>
          <p:cNvPr id="27" name="Straight Connector 144"/>
          <p:cNvCxnSpPr>
            <a:cxnSpLocks noChangeShapeType="1"/>
          </p:cNvCxnSpPr>
          <p:nvPr/>
        </p:nvCxnSpPr>
        <p:spPr bwMode="auto">
          <a:xfrm flipH="1">
            <a:off x="6705600" y="3208338"/>
            <a:ext cx="685800" cy="1135062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cxnSp>
        <p:nvCxnSpPr>
          <p:cNvPr id="31" name="Straight Connector 144"/>
          <p:cNvCxnSpPr>
            <a:cxnSpLocks noChangeShapeType="1"/>
          </p:cNvCxnSpPr>
          <p:nvPr/>
        </p:nvCxnSpPr>
        <p:spPr bwMode="auto">
          <a:xfrm flipV="1">
            <a:off x="6705600" y="4275138"/>
            <a:ext cx="1255713" cy="68262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grpSp>
        <p:nvGrpSpPr>
          <p:cNvPr id="2" name="Group 1"/>
          <p:cNvGrpSpPr/>
          <p:nvPr/>
        </p:nvGrpSpPr>
        <p:grpSpPr>
          <a:xfrm>
            <a:off x="33168" y="5181600"/>
            <a:ext cx="8863324" cy="1200329"/>
            <a:chOff x="33168" y="5181600"/>
            <a:chExt cx="8863324" cy="1200329"/>
          </a:xfrm>
        </p:grpSpPr>
        <p:sp>
          <p:nvSpPr>
            <p:cNvPr id="11" name="TextBox 10"/>
            <p:cNvSpPr txBox="1"/>
            <p:nvPr/>
          </p:nvSpPr>
          <p:spPr>
            <a:xfrm>
              <a:off x="33168" y="5181600"/>
              <a:ext cx="8863324" cy="1200329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600" dirty="0" smtClean="0">
                  <a:solidFill>
                    <a:srgbClr val="FFFFF7"/>
                  </a:solidFill>
                  <a:latin typeface="+mn-lt"/>
                </a:rPr>
                <a:t>Note, if n=(1,0,0) then </a:t>
              </a:r>
              <a:r>
                <a:rPr lang="en-US" sz="3600" dirty="0" smtClean="0">
                  <a:solidFill>
                    <a:srgbClr val="FFFFF7"/>
                  </a:solidFill>
                  <a:latin typeface="Symbol" panose="05050102010706020507" pitchFamily="18" charset="2"/>
                </a:rPr>
                <a:t>s  </a:t>
              </a:r>
              <a:r>
                <a:rPr lang="en-US" sz="3600" dirty="0" smtClean="0">
                  <a:solidFill>
                    <a:srgbClr val="FFFFF7"/>
                  </a:solidFill>
                  <a:latin typeface="+mn-lt"/>
                </a:rPr>
                <a:t>n = (</a:t>
              </a:r>
              <a:r>
                <a:rPr lang="en-US" sz="3600" dirty="0" err="1" smtClean="0">
                  <a:solidFill>
                    <a:srgbClr val="FFFFF7"/>
                  </a:solidFill>
                  <a:latin typeface="Symbol" panose="05050102010706020507" pitchFamily="18" charset="2"/>
                </a:rPr>
                <a:t>s</a:t>
              </a:r>
              <a:r>
                <a:rPr lang="en-US" sz="3600" baseline="-25000" dirty="0" err="1" smtClean="0">
                  <a:solidFill>
                    <a:srgbClr val="FFFFF7"/>
                  </a:solidFill>
                  <a:latin typeface="+mn-lt"/>
                </a:rPr>
                <a:t>xx</a:t>
              </a:r>
              <a:r>
                <a:rPr lang="en-US" sz="3600" dirty="0" smtClean="0">
                  <a:solidFill>
                    <a:srgbClr val="FFFFF7"/>
                  </a:solidFill>
                  <a:latin typeface="+mn-lt"/>
                </a:rPr>
                <a:t> ,</a:t>
              </a:r>
              <a:r>
                <a:rPr lang="en-US" sz="3600" dirty="0" err="1" smtClean="0">
                  <a:solidFill>
                    <a:srgbClr val="FFFFF7"/>
                  </a:solidFill>
                  <a:latin typeface="Symbol" panose="05050102010706020507" pitchFamily="18" charset="2"/>
                </a:rPr>
                <a:t>s</a:t>
              </a:r>
              <a:r>
                <a:rPr lang="en-US" sz="3600" baseline="-25000" dirty="0" err="1" smtClean="0">
                  <a:solidFill>
                    <a:srgbClr val="FFFFF7"/>
                  </a:solidFill>
                  <a:latin typeface="+mn-lt"/>
                </a:rPr>
                <a:t>xy</a:t>
              </a:r>
              <a:r>
                <a:rPr lang="en-US" sz="3600" dirty="0" smtClean="0">
                  <a:solidFill>
                    <a:srgbClr val="FFFFF7"/>
                  </a:solidFill>
                  <a:latin typeface="+mn-lt"/>
                </a:rPr>
                <a:t> ,</a:t>
              </a:r>
              <a:r>
                <a:rPr lang="en-US" sz="3600" dirty="0" err="1" smtClean="0">
                  <a:solidFill>
                    <a:srgbClr val="FFFFF7"/>
                  </a:solidFill>
                  <a:latin typeface="Symbol" panose="05050102010706020507" pitchFamily="18" charset="2"/>
                </a:rPr>
                <a:t>s</a:t>
              </a:r>
              <a:r>
                <a:rPr lang="en-US" sz="3600" baseline="-25000" dirty="0" err="1" smtClean="0">
                  <a:solidFill>
                    <a:srgbClr val="FFFFF7"/>
                  </a:solidFill>
                  <a:latin typeface="+mn-lt"/>
                </a:rPr>
                <a:t>xz</a:t>
              </a:r>
              <a:r>
                <a:rPr lang="en-US" sz="3600" dirty="0" smtClean="0">
                  <a:solidFill>
                    <a:srgbClr val="FFFFF7"/>
                  </a:solidFill>
                  <a:latin typeface="+mn-lt"/>
                </a:rPr>
                <a:t> )</a:t>
              </a:r>
            </a:p>
            <a:p>
              <a:r>
                <a:rPr lang="en-US" sz="3600" dirty="0" smtClean="0">
                  <a:solidFill>
                    <a:srgbClr val="FFFFF7"/>
                  </a:solidFill>
                  <a:latin typeface="+mn-lt"/>
                  <a:sym typeface="Wingdings" panose="05000000000000000000" pitchFamily="2" charset="2"/>
                </a:rPr>
                <a:t> </a:t>
              </a:r>
              <a:r>
                <a:rPr lang="en-US" sz="3600" dirty="0" smtClean="0">
                  <a:solidFill>
                    <a:srgbClr val="FFFFF7"/>
                  </a:solidFill>
                  <a:latin typeface="+mn-lt"/>
                </a:rPr>
                <a:t>traction </a:t>
              </a:r>
              <a:r>
                <a:rPr lang="en-US" sz="3600" dirty="0" smtClean="0">
                  <a:solidFill>
                    <a:srgbClr val="FFFFF7"/>
                  </a:solidFill>
                  <a:latin typeface="+mn-lt"/>
                </a:rPr>
                <a:t>components along </a:t>
              </a:r>
              <a:r>
                <a:rPr lang="en-US" sz="3600" dirty="0" smtClean="0">
                  <a:solidFill>
                    <a:srgbClr val="FFFFF7"/>
                  </a:solidFill>
                  <a:latin typeface="+mn-lt"/>
                </a:rPr>
                <a:t>plane n=(1,0,0</a:t>
              </a:r>
              <a:r>
                <a:rPr lang="en-US" sz="3600" dirty="0" smtClean="0">
                  <a:solidFill>
                    <a:srgbClr val="FFFFF7"/>
                  </a:solidFill>
                  <a:latin typeface="+mn-lt"/>
                </a:rPr>
                <a:t>)</a:t>
              </a:r>
              <a:endParaRPr lang="en-US" sz="3600" dirty="0">
                <a:solidFill>
                  <a:srgbClr val="FFFFF7"/>
                </a:solidFill>
                <a:latin typeface="+mn-lt"/>
              </a:endParaRPr>
            </a:p>
          </p:txBody>
        </p:sp>
        <p:sp>
          <p:nvSpPr>
            <p:cNvPr id="38" name="Oval 37"/>
            <p:cNvSpPr/>
            <p:nvPr/>
          </p:nvSpPr>
          <p:spPr bwMode="auto">
            <a:xfrm>
              <a:off x="4800600" y="5486400"/>
              <a:ext cx="76200" cy="152400"/>
            </a:xfrm>
            <a:prstGeom prst="ellipse">
              <a:avLst/>
            </a:prstGeom>
            <a:solidFill>
              <a:srgbClr val="FFFFF7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  <p:cxnSp>
          <p:nvCxnSpPr>
            <p:cNvPr id="39" name="Straight Arrow Connector 152"/>
            <p:cNvCxnSpPr>
              <a:cxnSpLocks noChangeShapeType="1"/>
            </p:cNvCxnSpPr>
            <p:nvPr/>
          </p:nvCxnSpPr>
          <p:spPr bwMode="auto">
            <a:xfrm>
              <a:off x="1676400" y="5334000"/>
              <a:ext cx="228600" cy="1588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  <p:cxnSp>
          <p:nvCxnSpPr>
            <p:cNvPr id="40" name="Straight Arrow Connector 152"/>
            <p:cNvCxnSpPr>
              <a:cxnSpLocks noChangeShapeType="1"/>
            </p:cNvCxnSpPr>
            <p:nvPr/>
          </p:nvCxnSpPr>
          <p:spPr bwMode="auto">
            <a:xfrm>
              <a:off x="4953000" y="5410200"/>
              <a:ext cx="228600" cy="1588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  <p:cxnSp>
          <p:nvCxnSpPr>
            <p:cNvPr id="32" name="Straight Arrow Connector 152"/>
            <p:cNvCxnSpPr>
              <a:cxnSpLocks noChangeShapeType="1"/>
            </p:cNvCxnSpPr>
            <p:nvPr/>
          </p:nvCxnSpPr>
          <p:spPr bwMode="auto">
            <a:xfrm>
              <a:off x="7086600" y="5942012"/>
              <a:ext cx="228600" cy="1588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4196264" y="1987403"/>
            <a:ext cx="4953000" cy="1143000"/>
            <a:chOff x="4196264" y="1987403"/>
            <a:chExt cx="4953000" cy="1143000"/>
          </a:xfrm>
        </p:grpSpPr>
        <p:sp>
          <p:nvSpPr>
            <p:cNvPr id="17410" name="TextBox 128"/>
            <p:cNvSpPr txBox="1">
              <a:spLocks noChangeArrowheads="1"/>
            </p:cNvSpPr>
            <p:nvPr/>
          </p:nvSpPr>
          <p:spPr bwMode="auto">
            <a:xfrm>
              <a:off x="5292725" y="2376488"/>
              <a:ext cx="330200" cy="3683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>
                  <a:solidFill>
                    <a:srgbClr val="FFFFF7"/>
                  </a:solidFill>
                  <a:latin typeface="Symbol" pitchFamily="18" charset="2"/>
                </a:rPr>
                <a:t>a</a:t>
              </a:r>
            </a:p>
          </p:txBody>
        </p:sp>
        <p:sp>
          <p:nvSpPr>
            <p:cNvPr id="133" name="Rectangle 14"/>
            <p:cNvSpPr txBox="1">
              <a:spLocks noChangeArrowheads="1"/>
            </p:cNvSpPr>
            <p:nvPr/>
          </p:nvSpPr>
          <p:spPr bwMode="auto">
            <a:xfrm>
              <a:off x="4196264" y="1987403"/>
              <a:ext cx="4953000" cy="11430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 anchor="ctr"/>
            <a:lstStyle/>
            <a:p>
              <a:pPr algn="ctr" eaLnBrk="0" hangingPunct="0">
                <a:defRPr/>
              </a:pPr>
              <a:r>
                <a:rPr lang="en-US" sz="2400" kern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j-lt"/>
                  <a:ea typeface="+mj-ea"/>
                  <a:cs typeface="+mj-cs"/>
                </a:rPr>
                <a:t>n</a:t>
              </a:r>
              <a:r>
                <a:rPr lang="en-US" sz="2400" kern="0" dirty="0" smtClean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j-lt"/>
                  <a:ea typeface="+mj-ea"/>
                  <a:cs typeface="+mj-cs"/>
                </a:rPr>
                <a:t>=(cos   ,sin  </a:t>
              </a:r>
              <a:r>
                <a:rPr lang="en-US" sz="2400" kern="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j-lt"/>
                  <a:ea typeface="+mj-ea"/>
                  <a:cs typeface="+mj-cs"/>
                </a:rPr>
                <a:t>) = </a:t>
              </a:r>
              <a:r>
                <a:rPr lang="en-US" sz="2400" kern="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j-lt"/>
                  <a:ea typeface="+mj-ea"/>
                  <a:cs typeface="+mj-cs"/>
                </a:rPr>
                <a:t>(</a:t>
              </a:r>
              <a:r>
                <a:rPr lang="en-US" sz="2400" kern="0" dirty="0" smtClean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j-lt"/>
                  <a:ea typeface="+mj-ea"/>
                  <a:cs typeface="+mj-cs"/>
                </a:rPr>
                <a:t>AC/BC, AB/BC) </a:t>
              </a:r>
              <a:endParaRPr lang="en-US" sz="2400" kern="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endParaRPr>
            </a:p>
          </p:txBody>
        </p:sp>
        <p:sp>
          <p:nvSpPr>
            <p:cNvPr id="17412" name="TextBox 134"/>
            <p:cNvSpPr txBox="1">
              <a:spLocks noChangeArrowheads="1"/>
            </p:cNvSpPr>
            <p:nvPr/>
          </p:nvSpPr>
          <p:spPr bwMode="auto">
            <a:xfrm>
              <a:off x="5961230" y="2345738"/>
              <a:ext cx="330200" cy="369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1800" dirty="0">
                  <a:solidFill>
                    <a:srgbClr val="FFFFF7"/>
                  </a:solidFill>
                  <a:latin typeface="Symbol" pitchFamily="18" charset="2"/>
                </a:rPr>
                <a:t>a</a:t>
              </a:r>
            </a:p>
          </p:txBody>
        </p:sp>
      </p:grpSp>
      <p:sp>
        <p:nvSpPr>
          <p:cNvPr id="137" name="TextBox 136"/>
          <p:cNvSpPr txBox="1"/>
          <p:nvPr/>
        </p:nvSpPr>
        <p:spPr>
          <a:xfrm>
            <a:off x="4446588" y="2216150"/>
            <a:ext cx="3587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00"/>
                </a:solidFill>
                <a:latin typeface="+mn-lt"/>
                <a:cs typeface="+mn-cs"/>
              </a:rPr>
              <a:t>^</a:t>
            </a:r>
          </a:p>
        </p:txBody>
      </p:sp>
      <p:sp>
        <p:nvSpPr>
          <p:cNvPr id="818190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3200400" y="0"/>
            <a:ext cx="2133600" cy="1143000"/>
          </a:xfrm>
        </p:spPr>
        <p:txBody>
          <a:bodyPr/>
          <a:lstStyle/>
          <a:p>
            <a:pPr>
              <a:defRPr/>
            </a:pPr>
            <a:r>
              <a:rPr lang="en-US" sz="4800" b="1" i="1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Recall</a:t>
            </a:r>
            <a:endParaRPr lang="en-US" sz="4800" b="1" i="1" dirty="0" smtClean="0">
              <a:solidFill>
                <a:srgbClr val="E6F10D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1368425" y="620713"/>
            <a:ext cx="18415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solidFill>
                <a:srgbClr val="FFFF00"/>
              </a:solidFill>
              <a:latin typeface="+mj-lt"/>
              <a:cs typeface="+mn-cs"/>
            </a:endParaRPr>
          </a:p>
        </p:txBody>
      </p:sp>
      <p:cxnSp>
        <p:nvCxnSpPr>
          <p:cNvPr id="17416" name="Straight Connector 103"/>
          <p:cNvCxnSpPr>
            <a:cxnSpLocks noChangeShapeType="1"/>
          </p:cNvCxnSpPr>
          <p:nvPr/>
        </p:nvCxnSpPr>
        <p:spPr bwMode="auto">
          <a:xfrm rot="5400000">
            <a:off x="2019300" y="3390900"/>
            <a:ext cx="1600200" cy="0"/>
          </a:xfrm>
          <a:prstGeom prst="line">
            <a:avLst/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</p:cxnSp>
      <p:cxnSp>
        <p:nvCxnSpPr>
          <p:cNvPr id="17417" name="Straight Connector 113"/>
          <p:cNvCxnSpPr>
            <a:cxnSpLocks noChangeShapeType="1"/>
          </p:cNvCxnSpPr>
          <p:nvPr/>
        </p:nvCxnSpPr>
        <p:spPr bwMode="auto">
          <a:xfrm>
            <a:off x="2819400" y="4191000"/>
            <a:ext cx="1752600" cy="0"/>
          </a:xfrm>
          <a:prstGeom prst="line">
            <a:avLst/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</p:cxnSp>
      <p:cxnSp>
        <p:nvCxnSpPr>
          <p:cNvPr id="17418" name="Straight Connector 115"/>
          <p:cNvCxnSpPr>
            <a:cxnSpLocks noChangeShapeType="1"/>
          </p:cNvCxnSpPr>
          <p:nvPr/>
        </p:nvCxnSpPr>
        <p:spPr bwMode="auto">
          <a:xfrm>
            <a:off x="2819400" y="2590800"/>
            <a:ext cx="1752600" cy="1600200"/>
          </a:xfrm>
          <a:prstGeom prst="line">
            <a:avLst/>
          </a:prstGeom>
          <a:noFill/>
          <a:ln w="38100" algn="ctr">
            <a:solidFill>
              <a:srgbClr val="FFFF00"/>
            </a:solidFill>
            <a:round/>
            <a:headEnd/>
            <a:tailEnd/>
          </a:ln>
        </p:spPr>
      </p:cxnSp>
      <p:cxnSp>
        <p:nvCxnSpPr>
          <p:cNvPr id="17419" name="Straight Arrow Connector 118"/>
          <p:cNvCxnSpPr>
            <a:cxnSpLocks noChangeShapeType="1"/>
          </p:cNvCxnSpPr>
          <p:nvPr/>
        </p:nvCxnSpPr>
        <p:spPr bwMode="auto">
          <a:xfrm rot="5400000" flipH="1" flipV="1">
            <a:off x="3733800" y="2590800"/>
            <a:ext cx="762000" cy="762000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cxnSp>
        <p:nvCxnSpPr>
          <p:cNvPr id="17420" name="Straight Connector 123"/>
          <p:cNvCxnSpPr>
            <a:cxnSpLocks noChangeShapeType="1"/>
          </p:cNvCxnSpPr>
          <p:nvPr/>
        </p:nvCxnSpPr>
        <p:spPr bwMode="auto">
          <a:xfrm>
            <a:off x="3733800" y="3352800"/>
            <a:ext cx="762000" cy="0"/>
          </a:xfrm>
          <a:prstGeom prst="line">
            <a:avLst/>
          </a:prstGeom>
          <a:noFill/>
          <a:ln w="9525" algn="ctr">
            <a:solidFill>
              <a:srgbClr val="FFFFF7"/>
            </a:solidFill>
            <a:prstDash val="dash"/>
            <a:round/>
            <a:headEnd/>
            <a:tailEnd/>
          </a:ln>
        </p:spPr>
      </p:cxnSp>
      <p:cxnSp>
        <p:nvCxnSpPr>
          <p:cNvPr id="17421" name="Straight Connector 125"/>
          <p:cNvCxnSpPr>
            <a:cxnSpLocks noChangeShapeType="1"/>
          </p:cNvCxnSpPr>
          <p:nvPr/>
        </p:nvCxnSpPr>
        <p:spPr bwMode="auto">
          <a:xfrm rot="5400000" flipH="1" flipV="1">
            <a:off x="4114800" y="2971800"/>
            <a:ext cx="762000" cy="0"/>
          </a:xfrm>
          <a:prstGeom prst="line">
            <a:avLst/>
          </a:prstGeom>
          <a:noFill/>
          <a:ln w="9525" algn="ctr">
            <a:solidFill>
              <a:srgbClr val="FFFFF7"/>
            </a:solidFill>
            <a:prstDash val="dash"/>
            <a:round/>
            <a:headEnd/>
            <a:tailEnd/>
          </a:ln>
        </p:spPr>
      </p:cxnSp>
      <p:sp>
        <p:nvSpPr>
          <p:cNvPr id="17422" name="TextBox 129"/>
          <p:cNvSpPr txBox="1">
            <a:spLocks noChangeArrowheads="1"/>
          </p:cNvSpPr>
          <p:nvPr/>
        </p:nvSpPr>
        <p:spPr bwMode="auto">
          <a:xfrm>
            <a:off x="3810000" y="3810000"/>
            <a:ext cx="33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FFF7"/>
                </a:solidFill>
                <a:latin typeface="Symbol" pitchFamily="18" charset="2"/>
              </a:rPr>
              <a:t>a</a:t>
            </a:r>
          </a:p>
        </p:txBody>
      </p:sp>
      <p:sp>
        <p:nvSpPr>
          <p:cNvPr id="17423" name="TextBox 138"/>
          <p:cNvSpPr txBox="1">
            <a:spLocks noChangeArrowheads="1"/>
          </p:cNvSpPr>
          <p:nvPr/>
        </p:nvSpPr>
        <p:spPr bwMode="auto">
          <a:xfrm>
            <a:off x="3859213" y="3027363"/>
            <a:ext cx="330200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 dirty="0">
                <a:solidFill>
                  <a:srgbClr val="FFFFF7"/>
                </a:solidFill>
                <a:latin typeface="Symbol" pitchFamily="18" charset="2"/>
              </a:rPr>
              <a:t>a</a:t>
            </a:r>
          </a:p>
        </p:txBody>
      </p:sp>
      <p:sp>
        <p:nvSpPr>
          <p:cNvPr id="142" name="Arc 141"/>
          <p:cNvSpPr/>
          <p:nvPr/>
        </p:nvSpPr>
        <p:spPr bwMode="auto">
          <a:xfrm>
            <a:off x="3505200" y="2895600"/>
            <a:ext cx="914400" cy="914400"/>
          </a:xfrm>
          <a:prstGeom prst="arc">
            <a:avLst>
              <a:gd name="adj1" fmla="val 17666642"/>
              <a:gd name="adj2" fmla="val 0"/>
            </a:avLst>
          </a:prstGeom>
          <a:noFill/>
          <a:ln w="9525" cap="flat" cmpd="sng" algn="ctr">
            <a:solidFill>
              <a:srgbClr val="FFFFF7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7" name="TextBox 146"/>
          <p:cNvSpPr txBox="1"/>
          <p:nvPr/>
        </p:nvSpPr>
        <p:spPr>
          <a:xfrm>
            <a:off x="3525838" y="3851275"/>
            <a:ext cx="423862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400">
                <a:solidFill>
                  <a:srgbClr val="FFFFF7"/>
                </a:solidFill>
                <a:latin typeface="+mn-lt"/>
              </a:rPr>
              <a:t>90-</a:t>
            </a:r>
          </a:p>
        </p:txBody>
      </p:sp>
      <p:sp>
        <p:nvSpPr>
          <p:cNvPr id="149" name="Arc 148"/>
          <p:cNvSpPr/>
          <p:nvPr/>
        </p:nvSpPr>
        <p:spPr bwMode="auto">
          <a:xfrm>
            <a:off x="3429000" y="3546475"/>
            <a:ext cx="914400" cy="914400"/>
          </a:xfrm>
          <a:prstGeom prst="arc">
            <a:avLst>
              <a:gd name="adj1" fmla="val 9436213"/>
              <a:gd name="adj2" fmla="val 16200000"/>
            </a:avLst>
          </a:prstGeom>
          <a:noFill/>
          <a:ln w="9525" cap="flat" cmpd="sng" algn="ctr">
            <a:solidFill>
              <a:srgbClr val="FFFFF7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2590800" y="4191000"/>
            <a:ext cx="423863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FFF7"/>
                </a:solidFill>
                <a:latin typeface="+mn-lt"/>
              </a:rPr>
              <a:t>A</a:t>
            </a:r>
          </a:p>
        </p:txBody>
      </p:sp>
      <p:sp>
        <p:nvSpPr>
          <p:cNvPr id="152" name="TextBox 151"/>
          <p:cNvSpPr txBox="1"/>
          <p:nvPr/>
        </p:nvSpPr>
        <p:spPr>
          <a:xfrm>
            <a:off x="2471738" y="2133600"/>
            <a:ext cx="423862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>
                <a:solidFill>
                  <a:srgbClr val="FFFFF7"/>
                </a:solidFill>
                <a:latin typeface="+mn-lt"/>
              </a:rPr>
              <a:t>C</a:t>
            </a:r>
          </a:p>
        </p:txBody>
      </p:sp>
      <p:sp>
        <p:nvSpPr>
          <p:cNvPr id="153" name="TextBox 152"/>
          <p:cNvSpPr txBox="1"/>
          <p:nvPr/>
        </p:nvSpPr>
        <p:spPr>
          <a:xfrm>
            <a:off x="4760151" y="5029200"/>
            <a:ext cx="3164649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dirty="0" smtClean="0">
                <a:solidFill>
                  <a:srgbClr val="FFFFF7"/>
                </a:solidFill>
                <a:latin typeface="+mn-lt"/>
              </a:rPr>
              <a:t>AB=</a:t>
            </a:r>
            <a:r>
              <a:rPr lang="en-US" sz="2000" dirty="0" err="1" smtClean="0">
                <a:solidFill>
                  <a:srgbClr val="FFFFF7"/>
                </a:solidFill>
                <a:latin typeface="+mn-lt"/>
              </a:rPr>
              <a:t>BCcos</a:t>
            </a:r>
            <a:r>
              <a:rPr lang="en-US" sz="2000" dirty="0" smtClean="0">
                <a:solidFill>
                  <a:srgbClr val="FFFFF7"/>
                </a:solidFill>
                <a:latin typeface="+mn-lt"/>
              </a:rPr>
              <a:t>(90-</a:t>
            </a:r>
            <a:r>
              <a:rPr lang="en-US" sz="2000" dirty="0" smtClean="0">
                <a:solidFill>
                  <a:srgbClr val="FFFFF7"/>
                </a:solidFill>
                <a:latin typeface="Symbol" pitchFamily="18" charset="2"/>
              </a:rPr>
              <a:t>a</a:t>
            </a:r>
            <a:r>
              <a:rPr lang="en-US" sz="2000" dirty="0" smtClean="0">
                <a:solidFill>
                  <a:srgbClr val="FFFFF7"/>
                </a:solidFill>
                <a:latin typeface="+mn-lt"/>
              </a:rPr>
              <a:t>)=</a:t>
            </a:r>
            <a:r>
              <a:rPr lang="en-US" sz="2000" dirty="0" err="1" smtClean="0">
                <a:solidFill>
                  <a:srgbClr val="FFFFF7"/>
                </a:solidFill>
                <a:latin typeface="+mn-lt"/>
              </a:rPr>
              <a:t>BCsin</a:t>
            </a:r>
            <a:r>
              <a:rPr lang="en-US" sz="2000" dirty="0" smtClean="0">
                <a:solidFill>
                  <a:srgbClr val="FFFFF7"/>
                </a:solidFill>
                <a:latin typeface="+mn-lt"/>
              </a:rPr>
              <a:t>(</a:t>
            </a:r>
            <a:r>
              <a:rPr lang="en-US" sz="2000" dirty="0" smtClean="0">
                <a:solidFill>
                  <a:srgbClr val="FFFFF7"/>
                </a:solidFill>
                <a:latin typeface="Symbol" pitchFamily="18" charset="2"/>
              </a:rPr>
              <a:t>a</a:t>
            </a:r>
            <a:r>
              <a:rPr lang="en-US" sz="2000" dirty="0">
                <a:solidFill>
                  <a:srgbClr val="FFFFF7"/>
                </a:solidFill>
                <a:latin typeface="+mn-lt"/>
              </a:rPr>
              <a:t>)</a:t>
            </a:r>
          </a:p>
        </p:txBody>
      </p:sp>
      <p:sp>
        <p:nvSpPr>
          <p:cNvPr id="17432" name="TextBox 154"/>
          <p:cNvSpPr txBox="1">
            <a:spLocks noChangeArrowheads="1"/>
          </p:cNvSpPr>
          <p:nvPr/>
        </p:nvSpPr>
        <p:spPr bwMode="auto">
          <a:xfrm>
            <a:off x="2819400" y="2819400"/>
            <a:ext cx="3302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1800">
                <a:solidFill>
                  <a:srgbClr val="FFFFF7"/>
                </a:solidFill>
                <a:latin typeface="Symbol" pitchFamily="18" charset="2"/>
              </a:rPr>
              <a:t>a</a:t>
            </a:r>
          </a:p>
        </p:txBody>
      </p:sp>
      <p:sp>
        <p:nvSpPr>
          <p:cNvPr id="157" name="Arc 156"/>
          <p:cNvSpPr/>
          <p:nvPr/>
        </p:nvSpPr>
        <p:spPr bwMode="auto">
          <a:xfrm>
            <a:off x="2770188" y="2895600"/>
            <a:ext cx="582612" cy="457200"/>
          </a:xfrm>
          <a:prstGeom prst="arc">
            <a:avLst>
              <a:gd name="adj1" fmla="val 18634927"/>
              <a:gd name="adj2" fmla="val 8846021"/>
            </a:avLst>
          </a:prstGeom>
          <a:noFill/>
          <a:ln w="9525" cap="flat" cmpd="sng" algn="ctr">
            <a:solidFill>
              <a:srgbClr val="FFFFF7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8" name="TextBox 157"/>
          <p:cNvSpPr txBox="1"/>
          <p:nvPr/>
        </p:nvSpPr>
        <p:spPr>
          <a:xfrm>
            <a:off x="5181600" y="4800600"/>
            <a:ext cx="2355850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600">
                <a:solidFill>
                  <a:srgbClr val="FFFFF7"/>
                </a:solidFill>
                <a:latin typeface="+mj-lt"/>
              </a:rPr>
              <a:t>Projection of BC onto AB</a:t>
            </a:r>
          </a:p>
        </p:txBody>
      </p:sp>
      <p:grpSp>
        <p:nvGrpSpPr>
          <p:cNvPr id="12" name="Group 11"/>
          <p:cNvGrpSpPr/>
          <p:nvPr/>
        </p:nvGrpSpPr>
        <p:grpSpPr>
          <a:xfrm>
            <a:off x="101600" y="152400"/>
            <a:ext cx="8001000" cy="2239963"/>
            <a:chOff x="101600" y="152400"/>
            <a:chExt cx="8001000" cy="2239963"/>
          </a:xfrm>
        </p:grpSpPr>
        <p:grpSp>
          <p:nvGrpSpPr>
            <p:cNvPr id="2" name="Group 54"/>
            <p:cNvGrpSpPr>
              <a:grpSpLocks/>
            </p:cNvGrpSpPr>
            <p:nvPr/>
          </p:nvGrpSpPr>
          <p:grpSpPr bwMode="auto">
            <a:xfrm>
              <a:off x="101600" y="152400"/>
              <a:ext cx="2776538" cy="2239963"/>
              <a:chOff x="101600" y="152400"/>
              <a:chExt cx="2776538" cy="2239963"/>
            </a:xfrm>
          </p:grpSpPr>
          <p:sp>
            <p:nvSpPr>
              <p:cNvPr id="31" name="TextBox 30"/>
              <p:cNvSpPr txBox="1"/>
              <p:nvPr/>
            </p:nvSpPr>
            <p:spPr>
              <a:xfrm>
                <a:off x="2182813" y="228600"/>
                <a:ext cx="608012" cy="36988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800" dirty="0">
                    <a:solidFill>
                      <a:schemeClr val="tx2"/>
                    </a:solidFill>
                    <a:latin typeface="+mj-lt"/>
                    <a:cs typeface="+mn-cs"/>
                  </a:rPr>
                  <a:t>T(</a:t>
                </a:r>
                <a:r>
                  <a:rPr lang="en-US" sz="1800" dirty="0">
                    <a:solidFill>
                      <a:srgbClr val="FFFFF7"/>
                    </a:solidFill>
                    <a:latin typeface="+mj-lt"/>
                    <a:cs typeface="+mn-cs"/>
                  </a:rPr>
                  <a:t>n</a:t>
                </a:r>
                <a:r>
                  <a:rPr lang="en-US" sz="1800" dirty="0">
                    <a:solidFill>
                      <a:schemeClr val="tx2"/>
                    </a:solidFill>
                    <a:latin typeface="+mj-lt"/>
                    <a:cs typeface="+mn-cs"/>
                  </a:rPr>
                  <a:t>)</a:t>
                </a:r>
              </a:p>
            </p:txBody>
          </p:sp>
          <p:grpSp>
            <p:nvGrpSpPr>
              <p:cNvPr id="17442" name="Group 55"/>
              <p:cNvGrpSpPr>
                <a:grpSpLocks/>
              </p:cNvGrpSpPr>
              <p:nvPr/>
            </p:nvGrpSpPr>
            <p:grpSpPr bwMode="auto">
              <a:xfrm>
                <a:off x="685800" y="381000"/>
                <a:ext cx="1801813" cy="1676400"/>
                <a:chOff x="6122988" y="4876800"/>
                <a:chExt cx="1801812" cy="1676400"/>
              </a:xfrm>
            </p:grpSpPr>
            <p:cxnSp>
              <p:nvCxnSpPr>
                <p:cNvPr id="17456" name="Straight Connector 136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6438900" y="5448300"/>
                  <a:ext cx="1143000" cy="0"/>
                </a:xfrm>
                <a:prstGeom prst="line">
                  <a:avLst/>
                </a:prstGeom>
                <a:noFill/>
                <a:ln w="9525" algn="ctr">
                  <a:solidFill>
                    <a:srgbClr val="FF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7457" name="Straight Connector 138"/>
                <p:cNvCxnSpPr>
                  <a:cxnSpLocks noChangeShapeType="1"/>
                </p:cNvCxnSpPr>
                <p:nvPr/>
              </p:nvCxnSpPr>
              <p:spPr bwMode="auto">
                <a:xfrm>
                  <a:off x="7010400" y="6019800"/>
                  <a:ext cx="914400" cy="533400"/>
                </a:xfrm>
                <a:prstGeom prst="line">
                  <a:avLst/>
                </a:prstGeom>
                <a:noFill/>
                <a:ln w="9525" algn="ctr">
                  <a:solidFill>
                    <a:srgbClr val="FF0000"/>
                  </a:solidFill>
                  <a:round/>
                  <a:headEnd/>
                  <a:tailEnd/>
                </a:ln>
              </p:spPr>
            </p:cxnSp>
            <p:cxnSp>
              <p:nvCxnSpPr>
                <p:cNvPr id="17458" name="Straight Connector 140"/>
                <p:cNvCxnSpPr>
                  <a:cxnSpLocks noChangeShapeType="1"/>
                </p:cNvCxnSpPr>
                <p:nvPr/>
              </p:nvCxnSpPr>
              <p:spPr bwMode="auto">
                <a:xfrm rot="10800000" flipV="1">
                  <a:off x="6122988" y="6019800"/>
                  <a:ext cx="887412" cy="469900"/>
                </a:xfrm>
                <a:prstGeom prst="line">
                  <a:avLst/>
                </a:prstGeom>
                <a:noFill/>
                <a:ln w="9525" algn="ctr">
                  <a:solidFill>
                    <a:srgbClr val="FF0000"/>
                  </a:solidFill>
                  <a:round/>
                  <a:headEnd/>
                  <a:tailEnd/>
                </a:ln>
              </p:spPr>
            </p:cxnSp>
            <p:sp>
              <p:nvSpPr>
                <p:cNvPr id="36" name="TextBox 35"/>
                <p:cNvSpPr txBox="1"/>
                <p:nvPr/>
              </p:nvSpPr>
              <p:spPr>
                <a:xfrm>
                  <a:off x="6172201" y="6138863"/>
                  <a:ext cx="279400" cy="261937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1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A</a:t>
                  </a:r>
                </a:p>
              </p:txBody>
            </p:sp>
            <p:sp>
              <p:nvSpPr>
                <p:cNvPr id="37" name="TextBox 36"/>
                <p:cNvSpPr txBox="1"/>
                <p:nvPr/>
              </p:nvSpPr>
              <p:spPr>
                <a:xfrm>
                  <a:off x="7010401" y="5105400"/>
                  <a:ext cx="279400" cy="261938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1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B</a:t>
                  </a:r>
                </a:p>
              </p:txBody>
            </p:sp>
            <p:sp>
              <p:nvSpPr>
                <p:cNvPr id="38" name="TextBox 37"/>
                <p:cNvSpPr txBox="1"/>
                <p:nvPr/>
              </p:nvSpPr>
              <p:spPr>
                <a:xfrm>
                  <a:off x="6858001" y="5943600"/>
                  <a:ext cx="287337" cy="261938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1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O</a:t>
                  </a:r>
                </a:p>
              </p:txBody>
            </p:sp>
            <p:sp>
              <p:nvSpPr>
                <p:cNvPr id="39" name="TextBox 38"/>
                <p:cNvSpPr txBox="1"/>
                <p:nvPr/>
              </p:nvSpPr>
              <p:spPr>
                <a:xfrm>
                  <a:off x="7543800" y="6138863"/>
                  <a:ext cx="279400" cy="261937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1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C</a:t>
                  </a:r>
                </a:p>
              </p:txBody>
            </p:sp>
            <p:sp>
              <p:nvSpPr>
                <p:cNvPr id="40" name="Isosceles Triangle 39"/>
                <p:cNvSpPr/>
                <p:nvPr/>
              </p:nvSpPr>
              <p:spPr bwMode="auto">
                <a:xfrm>
                  <a:off x="6440488" y="5203825"/>
                  <a:ext cx="1142999" cy="1143000"/>
                </a:xfrm>
                <a:prstGeom prst="triangle">
                  <a:avLst/>
                </a:prstGeom>
                <a:solidFill>
                  <a:schemeClr val="accent1">
                    <a:alpha val="46000"/>
                  </a:schemeClr>
                </a:solidFill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/>
                <a:lstStyle/>
                <a:p>
                  <a:pPr eaLnBrk="0" hangingPunct="0"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  <p:cxnSp>
              <p:nvCxnSpPr>
                <p:cNvPr id="17464" name="Straight Arrow Connector 146"/>
                <p:cNvCxnSpPr>
                  <a:cxnSpLocks noChangeShapeType="1"/>
                </p:cNvCxnSpPr>
                <p:nvPr/>
              </p:nvCxnSpPr>
              <p:spPr bwMode="auto">
                <a:xfrm flipV="1">
                  <a:off x="7086602" y="5867400"/>
                  <a:ext cx="380998" cy="2"/>
                </a:xfrm>
                <a:prstGeom prst="straightConnector1">
                  <a:avLst/>
                </a:prstGeom>
                <a:noFill/>
                <a:ln w="9525" algn="ctr">
                  <a:solidFill>
                    <a:srgbClr val="FFFFF7"/>
                  </a:solidFill>
                  <a:round/>
                  <a:headEnd/>
                  <a:tailEnd type="arrow" w="med" len="med"/>
                </a:ln>
              </p:spPr>
            </p:cxnSp>
          </p:grpSp>
          <p:cxnSp>
            <p:nvCxnSpPr>
              <p:cNvPr id="17443" name="Straight Arrow Connector 57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1458913" y="647700"/>
                <a:ext cx="914400" cy="533400"/>
              </a:xfrm>
              <a:prstGeom prst="straightConnector1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43" name="TextBox 42"/>
              <p:cNvSpPr txBox="1"/>
              <p:nvPr/>
            </p:nvSpPr>
            <p:spPr>
              <a:xfrm>
                <a:off x="2030413" y="1143000"/>
                <a:ext cx="312737" cy="36988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800" dirty="0">
                    <a:solidFill>
                      <a:srgbClr val="FFFFF7"/>
                    </a:solidFill>
                    <a:latin typeface="+mj-lt"/>
                    <a:cs typeface="+mn-cs"/>
                  </a:rPr>
                  <a:t>n</a:t>
                </a:r>
              </a:p>
            </p:txBody>
          </p:sp>
          <p:sp>
            <p:nvSpPr>
              <p:cNvPr id="44" name="TextBox 43"/>
              <p:cNvSpPr txBox="1"/>
              <p:nvPr/>
            </p:nvSpPr>
            <p:spPr>
              <a:xfrm>
                <a:off x="2043113" y="1093788"/>
                <a:ext cx="287337" cy="30797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400" dirty="0">
                    <a:solidFill>
                      <a:srgbClr val="FFFFF7"/>
                    </a:solidFill>
                    <a:latin typeface="+mn-lt"/>
                    <a:cs typeface="+mn-cs"/>
                  </a:rPr>
                  <a:t>^</a:t>
                </a:r>
              </a:p>
            </p:txBody>
          </p:sp>
          <p:sp>
            <p:nvSpPr>
              <p:cNvPr id="45" name="TextBox 44"/>
              <p:cNvSpPr txBox="1"/>
              <p:nvPr/>
            </p:nvSpPr>
            <p:spPr>
              <a:xfrm>
                <a:off x="2411413" y="152400"/>
                <a:ext cx="287337" cy="30797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400" dirty="0">
                    <a:solidFill>
                      <a:srgbClr val="FFFFF7"/>
                    </a:solidFill>
                    <a:latin typeface="+mn-lt"/>
                    <a:cs typeface="+mn-cs"/>
                  </a:rPr>
                  <a:t>^</a:t>
                </a:r>
              </a:p>
            </p:txBody>
          </p:sp>
          <p:sp>
            <p:nvSpPr>
              <p:cNvPr id="46" name="TextBox 45"/>
              <p:cNvSpPr txBox="1"/>
              <p:nvPr/>
            </p:nvSpPr>
            <p:spPr>
              <a:xfrm>
                <a:off x="1143000" y="2022475"/>
                <a:ext cx="736600" cy="36988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800" dirty="0">
                    <a:solidFill>
                      <a:srgbClr val="FF0000"/>
                    </a:solidFill>
                    <a:latin typeface="+mj-lt"/>
                    <a:cs typeface="+mn-cs"/>
                  </a:rPr>
                  <a:t>T(-x</a:t>
                </a:r>
                <a:r>
                  <a:rPr lang="en-US" sz="1000" dirty="0">
                    <a:solidFill>
                      <a:srgbClr val="FF0000"/>
                    </a:solidFill>
                    <a:latin typeface="+mj-lt"/>
                    <a:cs typeface="+mn-cs"/>
                  </a:rPr>
                  <a:t>3</a:t>
                </a:r>
                <a:r>
                  <a:rPr lang="en-US" sz="1800" dirty="0">
                    <a:solidFill>
                      <a:srgbClr val="FF0000"/>
                    </a:solidFill>
                    <a:latin typeface="+mj-lt"/>
                    <a:cs typeface="+mn-cs"/>
                  </a:rPr>
                  <a:t>)</a:t>
                </a:r>
              </a:p>
            </p:txBody>
          </p:sp>
          <p:sp>
            <p:nvSpPr>
              <p:cNvPr id="47" name="TextBox 46"/>
              <p:cNvSpPr txBox="1"/>
              <p:nvPr/>
            </p:nvSpPr>
            <p:spPr>
              <a:xfrm>
                <a:off x="1447800" y="1978025"/>
                <a:ext cx="287338" cy="307975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400" dirty="0">
                    <a:solidFill>
                      <a:srgbClr val="FF0000"/>
                    </a:solidFill>
                    <a:latin typeface="+mn-lt"/>
                    <a:cs typeface="+mn-cs"/>
                  </a:rPr>
                  <a:t>^</a:t>
                </a:r>
              </a:p>
            </p:txBody>
          </p:sp>
          <p:cxnSp>
            <p:nvCxnSpPr>
              <p:cNvPr id="17449" name="Straight Arrow Connector 74"/>
              <p:cNvCxnSpPr>
                <a:cxnSpLocks noChangeShapeType="1"/>
              </p:cNvCxnSpPr>
              <p:nvPr/>
            </p:nvCxnSpPr>
            <p:spPr bwMode="auto">
              <a:xfrm rot="5400000">
                <a:off x="1447801" y="1828800"/>
                <a:ext cx="304800" cy="3175"/>
              </a:xfrm>
              <a:prstGeom prst="straightConnector1">
                <a:avLst/>
              </a:prstGeom>
              <a:noFill/>
              <a:ln w="9525" algn="ctr">
                <a:solidFill>
                  <a:srgbClr val="FF0000"/>
                </a:solidFill>
                <a:prstDash val="dash"/>
                <a:round/>
                <a:headEnd/>
                <a:tailEnd type="arrow" w="med" len="med"/>
              </a:ln>
            </p:spPr>
          </p:cxnSp>
          <p:sp>
            <p:nvSpPr>
              <p:cNvPr id="49" name="TextBox 48"/>
              <p:cNvSpPr txBox="1"/>
              <p:nvPr/>
            </p:nvSpPr>
            <p:spPr>
              <a:xfrm>
                <a:off x="101600" y="1108075"/>
                <a:ext cx="736600" cy="36988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8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latin typeface="+mj-lt"/>
                    <a:cs typeface="+mn-cs"/>
                  </a:rPr>
                  <a:t>T(-x</a:t>
                </a:r>
                <a:r>
                  <a:rPr lang="en-US" sz="10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latin typeface="+mj-lt"/>
                    <a:cs typeface="+mn-cs"/>
                  </a:rPr>
                  <a:t>2</a:t>
                </a:r>
                <a:r>
                  <a:rPr lang="en-US" sz="18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latin typeface="+mj-lt"/>
                    <a:cs typeface="+mn-cs"/>
                  </a:rPr>
                  <a:t>)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398463" y="1063625"/>
                <a:ext cx="287337" cy="30797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400" dirty="0">
                    <a:solidFill>
                      <a:srgbClr val="FFFFF7"/>
                    </a:solidFill>
                    <a:latin typeface="+mn-lt"/>
                    <a:cs typeface="+mn-cs"/>
                  </a:rPr>
                  <a:t>^</a:t>
                </a:r>
              </a:p>
            </p:txBody>
          </p:sp>
          <p:cxnSp>
            <p:nvCxnSpPr>
              <p:cNvPr id="51" name="Straight Arrow Connector 50"/>
              <p:cNvCxnSpPr/>
              <p:nvPr/>
            </p:nvCxnSpPr>
            <p:spPr bwMode="auto">
              <a:xfrm rot="10800000">
                <a:off x="990600" y="1219200"/>
                <a:ext cx="381000" cy="228600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accent2">
                    <a:lumMod val="20000"/>
                    <a:lumOff val="80000"/>
                  </a:schemeClr>
                </a:solidFill>
                <a:prstDash val="dash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52" name="TextBox 51"/>
              <p:cNvSpPr txBox="1"/>
              <p:nvPr/>
            </p:nvSpPr>
            <p:spPr>
              <a:xfrm>
                <a:off x="2514600" y="1981200"/>
                <a:ext cx="363538" cy="36988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8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latin typeface="+mj-lt"/>
                    <a:cs typeface="+mn-cs"/>
                  </a:rPr>
                  <a:t>x</a:t>
                </a:r>
                <a:r>
                  <a:rPr lang="en-US" sz="1000" dirty="0">
                    <a:solidFill>
                      <a:schemeClr val="accent2">
                        <a:lumMod val="20000"/>
                        <a:lumOff val="80000"/>
                      </a:schemeClr>
                    </a:solidFill>
                    <a:latin typeface="+mj-lt"/>
                    <a:cs typeface="+mn-cs"/>
                  </a:rPr>
                  <a:t>2</a:t>
                </a:r>
                <a:endParaRPr lang="en-US" sz="1800" dirty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53" name="TextBox 52"/>
              <p:cNvSpPr txBox="1"/>
              <p:nvPr/>
            </p:nvSpPr>
            <p:spPr>
              <a:xfrm>
                <a:off x="398463" y="1905000"/>
                <a:ext cx="363537" cy="36988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800" dirty="0">
                    <a:solidFill>
                      <a:srgbClr val="FFFFF7"/>
                    </a:solidFill>
                    <a:latin typeface="+mj-lt"/>
                    <a:cs typeface="+mn-cs"/>
                  </a:rPr>
                  <a:t>x</a:t>
                </a:r>
                <a:r>
                  <a:rPr lang="en-US" sz="1000" dirty="0">
                    <a:solidFill>
                      <a:srgbClr val="FFFFF7"/>
                    </a:solidFill>
                    <a:latin typeface="+mj-lt"/>
                    <a:cs typeface="+mn-cs"/>
                  </a:rPr>
                  <a:t>1</a:t>
                </a:r>
                <a:endParaRPr lang="en-US" sz="1800" dirty="0">
                  <a:solidFill>
                    <a:srgbClr val="FFFFF7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54" name="TextBox 53"/>
              <p:cNvSpPr txBox="1"/>
              <p:nvPr/>
            </p:nvSpPr>
            <p:spPr>
              <a:xfrm>
                <a:off x="1295400" y="152400"/>
                <a:ext cx="363538" cy="36988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800" dirty="0">
                    <a:solidFill>
                      <a:srgbClr val="FF0000"/>
                    </a:solidFill>
                    <a:latin typeface="+mj-lt"/>
                    <a:cs typeface="+mn-cs"/>
                  </a:rPr>
                  <a:t>x</a:t>
                </a:r>
                <a:r>
                  <a:rPr lang="en-US" sz="1000" dirty="0">
                    <a:solidFill>
                      <a:srgbClr val="FF0000"/>
                    </a:solidFill>
                    <a:latin typeface="+mj-lt"/>
                    <a:cs typeface="+mn-cs"/>
                  </a:rPr>
                  <a:t>3</a:t>
                </a:r>
                <a:endParaRPr lang="en-US" sz="1800" dirty="0">
                  <a:solidFill>
                    <a:srgbClr val="FF0000"/>
                  </a:solidFill>
                  <a:latin typeface="+mj-lt"/>
                  <a:cs typeface="+mn-cs"/>
                </a:endParaRPr>
              </a:p>
            </p:txBody>
          </p:sp>
        </p:grpSp>
        <p:sp>
          <p:nvSpPr>
            <p:cNvPr id="56" name="TextBox 55"/>
            <p:cNvSpPr txBox="1"/>
            <p:nvPr/>
          </p:nvSpPr>
          <p:spPr>
            <a:xfrm>
              <a:off x="2743200" y="1066800"/>
              <a:ext cx="5359400" cy="40005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>
                  <a:solidFill>
                    <a:srgbClr val="FFFFF7"/>
                  </a:solidFill>
                  <a:latin typeface="+mj-lt"/>
                </a:rPr>
                <a:t>What is projection (ABC/ABO) of ABC on ABO?</a:t>
              </a:r>
            </a:p>
          </p:txBody>
        </p:sp>
      </p:grpSp>
      <p:sp>
        <p:nvSpPr>
          <p:cNvPr id="58" name="TextBox 57"/>
          <p:cNvSpPr txBox="1"/>
          <p:nvPr/>
        </p:nvSpPr>
        <p:spPr>
          <a:xfrm>
            <a:off x="3389203" y="6372987"/>
            <a:ext cx="635110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 baseline="-25000" dirty="0" smtClean="0">
                <a:solidFill>
                  <a:srgbClr val="FFFFF7"/>
                </a:solidFill>
                <a:latin typeface="+mn-lt"/>
              </a:rPr>
              <a:t> </a:t>
            </a:r>
            <a:r>
              <a:rPr lang="en-US" sz="2000" dirty="0" smtClean="0">
                <a:solidFill>
                  <a:srgbClr val="FFFFF7"/>
                </a:solidFill>
                <a:latin typeface="+mn-lt"/>
              </a:rPr>
              <a:t>BC </a:t>
            </a:r>
            <a:endParaRPr lang="en-US" sz="2000" dirty="0">
              <a:solidFill>
                <a:srgbClr val="FFFFF7"/>
              </a:solidFill>
              <a:latin typeface="+mn-lt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169607" y="6019800"/>
            <a:ext cx="8898013" cy="707886"/>
            <a:chOff x="169607" y="6019800"/>
            <a:chExt cx="8898013" cy="707886"/>
          </a:xfrm>
        </p:grpSpPr>
        <p:sp>
          <p:nvSpPr>
            <p:cNvPr id="57" name="TextBox 56"/>
            <p:cNvSpPr txBox="1"/>
            <p:nvPr/>
          </p:nvSpPr>
          <p:spPr>
            <a:xfrm>
              <a:off x="169607" y="6019800"/>
              <a:ext cx="8898013" cy="70788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 smtClean="0">
                  <a:solidFill>
                    <a:srgbClr val="FFFFF7"/>
                  </a:solidFill>
                  <a:latin typeface="+mn-lt"/>
                </a:rPr>
                <a:t> total forces= T</a:t>
              </a:r>
              <a:r>
                <a:rPr lang="en-US" sz="2000" baseline="-25000" dirty="0" smtClean="0">
                  <a:solidFill>
                    <a:srgbClr val="FFFFF7"/>
                  </a:solidFill>
                  <a:latin typeface="+mn-lt"/>
                </a:rPr>
                <a:t>BC  </a:t>
              </a:r>
              <a:r>
                <a:rPr lang="en-US" sz="2000" dirty="0" smtClean="0">
                  <a:solidFill>
                    <a:srgbClr val="FFFFF7"/>
                  </a:solidFill>
                  <a:latin typeface="+mn-lt"/>
                </a:rPr>
                <a:t>BC+ T</a:t>
              </a:r>
              <a:r>
                <a:rPr lang="en-US" sz="2000" baseline="-25000" dirty="0" smtClean="0">
                  <a:solidFill>
                    <a:srgbClr val="FFFFF7"/>
                  </a:solidFill>
                  <a:latin typeface="+mn-lt"/>
                </a:rPr>
                <a:t>AB</a:t>
              </a:r>
              <a:r>
                <a:rPr lang="en-US" sz="2000" dirty="0" smtClean="0">
                  <a:solidFill>
                    <a:srgbClr val="FFFFF7"/>
                  </a:solidFill>
                  <a:latin typeface="+mn-lt"/>
                </a:rPr>
                <a:t> </a:t>
              </a:r>
              <a:r>
                <a:rPr lang="en-US" sz="2000" dirty="0" err="1" smtClean="0">
                  <a:solidFill>
                    <a:srgbClr val="FFFFF7"/>
                  </a:solidFill>
                  <a:latin typeface="+mn-lt"/>
                </a:rPr>
                <a:t>BCsin</a:t>
              </a:r>
              <a:r>
                <a:rPr lang="en-US" sz="2000" dirty="0" smtClean="0">
                  <a:solidFill>
                    <a:srgbClr val="FFFFF7"/>
                  </a:solidFill>
                  <a:latin typeface="+mn-lt"/>
                </a:rPr>
                <a:t>(</a:t>
              </a:r>
              <a:r>
                <a:rPr lang="en-US" sz="2000" dirty="0" smtClean="0">
                  <a:solidFill>
                    <a:srgbClr val="FFFFF7"/>
                  </a:solidFill>
                  <a:latin typeface="Symbol" pitchFamily="18" charset="2"/>
                </a:rPr>
                <a:t>a</a:t>
              </a:r>
              <a:r>
                <a:rPr lang="en-US" sz="2000" dirty="0" smtClean="0">
                  <a:solidFill>
                    <a:srgbClr val="FFFFF7"/>
                  </a:solidFill>
                  <a:latin typeface="+mn-lt"/>
                </a:rPr>
                <a:t>)+T</a:t>
              </a:r>
              <a:r>
                <a:rPr lang="en-US" sz="2000" baseline="-25000" dirty="0" smtClean="0">
                  <a:solidFill>
                    <a:srgbClr val="FFFFF7"/>
                  </a:solidFill>
                  <a:latin typeface="+mn-lt"/>
                </a:rPr>
                <a:t>AC</a:t>
              </a:r>
              <a:r>
                <a:rPr lang="en-US" sz="2000" dirty="0" smtClean="0">
                  <a:solidFill>
                    <a:srgbClr val="FFFFF7"/>
                  </a:solidFill>
                  <a:latin typeface="+mn-lt"/>
                </a:rPr>
                <a:t> </a:t>
              </a:r>
              <a:r>
                <a:rPr lang="en-US" sz="2000" dirty="0" err="1" smtClean="0">
                  <a:solidFill>
                    <a:srgbClr val="FFFFF7"/>
                  </a:solidFill>
                  <a:latin typeface="+mn-lt"/>
                </a:rPr>
                <a:t>BCcos</a:t>
              </a:r>
              <a:r>
                <a:rPr lang="en-US" sz="2000" dirty="0" smtClean="0">
                  <a:solidFill>
                    <a:srgbClr val="FFFFF7"/>
                  </a:solidFill>
                  <a:latin typeface="+mn-lt"/>
                </a:rPr>
                <a:t>(</a:t>
              </a:r>
              <a:r>
                <a:rPr lang="en-US" sz="2000" dirty="0" smtClean="0">
                  <a:solidFill>
                    <a:srgbClr val="FFFFF7"/>
                  </a:solidFill>
                  <a:latin typeface="Symbol" pitchFamily="18" charset="2"/>
                </a:rPr>
                <a:t>a</a:t>
              </a:r>
              <a:r>
                <a:rPr lang="en-US" sz="2000" dirty="0" smtClean="0">
                  <a:solidFill>
                    <a:srgbClr val="FFFFF7"/>
                  </a:solidFill>
                  <a:latin typeface="+mn-lt"/>
                </a:rPr>
                <a:t>)= T</a:t>
              </a:r>
              <a:r>
                <a:rPr lang="en-US" sz="2000" baseline="-25000" dirty="0" smtClean="0">
                  <a:solidFill>
                    <a:srgbClr val="FFFFF7"/>
                  </a:solidFill>
                  <a:latin typeface="+mn-lt"/>
                </a:rPr>
                <a:t>BC  </a:t>
              </a:r>
              <a:r>
                <a:rPr lang="en-US" sz="2000" dirty="0" smtClean="0">
                  <a:solidFill>
                    <a:srgbClr val="FFFFF7"/>
                  </a:solidFill>
                  <a:latin typeface="+mn-lt"/>
                </a:rPr>
                <a:t>+ </a:t>
              </a:r>
              <a:r>
                <a:rPr lang="en-US" sz="2000" dirty="0">
                  <a:solidFill>
                    <a:srgbClr val="FFFFF7"/>
                  </a:solidFill>
                  <a:latin typeface="+mn-lt"/>
                </a:rPr>
                <a:t>T</a:t>
              </a:r>
              <a:r>
                <a:rPr lang="en-US" sz="2000" baseline="-25000" dirty="0">
                  <a:solidFill>
                    <a:srgbClr val="FFFFF7"/>
                  </a:solidFill>
                  <a:latin typeface="+mn-lt"/>
                </a:rPr>
                <a:t>AB</a:t>
              </a:r>
              <a:r>
                <a:rPr lang="en-US" sz="2000" dirty="0">
                  <a:solidFill>
                    <a:srgbClr val="FFFFF7"/>
                  </a:solidFill>
                  <a:latin typeface="+mn-lt"/>
                </a:rPr>
                <a:t> </a:t>
              </a:r>
              <a:r>
                <a:rPr lang="en-US" sz="2000" dirty="0" smtClean="0">
                  <a:solidFill>
                    <a:srgbClr val="FFFFF7"/>
                  </a:solidFill>
                  <a:latin typeface="+mn-lt"/>
                </a:rPr>
                <a:t>sin(</a:t>
              </a:r>
              <a:r>
                <a:rPr lang="en-US" sz="2000" dirty="0" smtClean="0">
                  <a:solidFill>
                    <a:srgbClr val="FFFFF7"/>
                  </a:solidFill>
                  <a:latin typeface="Symbol" panose="05050102010706020507" pitchFamily="18" charset="2"/>
                </a:rPr>
                <a:t>a</a:t>
              </a:r>
              <a:r>
                <a:rPr lang="en-US" sz="2000" dirty="0">
                  <a:solidFill>
                    <a:srgbClr val="FFFFF7"/>
                  </a:solidFill>
                  <a:latin typeface="+mn-lt"/>
                </a:rPr>
                <a:t>)+T</a:t>
              </a:r>
              <a:r>
                <a:rPr lang="en-US" sz="2000" baseline="-25000" dirty="0">
                  <a:solidFill>
                    <a:srgbClr val="FFFFF7"/>
                  </a:solidFill>
                  <a:latin typeface="+mn-lt"/>
                </a:rPr>
                <a:t>AC</a:t>
              </a:r>
              <a:r>
                <a:rPr lang="en-US" sz="2000" dirty="0">
                  <a:solidFill>
                    <a:srgbClr val="FFFFF7"/>
                  </a:solidFill>
                  <a:latin typeface="+mn-lt"/>
                </a:rPr>
                <a:t> </a:t>
              </a:r>
              <a:r>
                <a:rPr lang="en-US" sz="2000" dirty="0" smtClean="0">
                  <a:solidFill>
                    <a:srgbClr val="FFFFF7"/>
                  </a:solidFill>
                  <a:latin typeface="+mn-lt"/>
                </a:rPr>
                <a:t>cos(</a:t>
              </a:r>
              <a:r>
                <a:rPr lang="en-US" sz="2000" dirty="0" smtClean="0">
                  <a:solidFill>
                    <a:srgbClr val="FFFFF7"/>
                  </a:solidFill>
                  <a:latin typeface="Symbol" panose="05050102010706020507" pitchFamily="18" charset="2"/>
                </a:rPr>
                <a:t>a</a:t>
              </a:r>
              <a:r>
                <a:rPr lang="en-US" sz="2000" dirty="0">
                  <a:solidFill>
                    <a:srgbClr val="FFFFF7"/>
                  </a:solidFill>
                  <a:latin typeface="+mn-lt"/>
                </a:rPr>
                <a:t>)</a:t>
              </a:r>
            </a:p>
            <a:p>
              <a:pPr>
                <a:defRPr/>
              </a:pPr>
              <a:endParaRPr lang="en-US" sz="2000" dirty="0">
                <a:solidFill>
                  <a:srgbClr val="FFFFF7"/>
                </a:solidFill>
                <a:latin typeface="+mn-lt"/>
              </a:endParaRPr>
            </a:p>
          </p:txBody>
        </p:sp>
        <p:cxnSp>
          <p:nvCxnSpPr>
            <p:cNvPr id="4" name="Straight Connector 3"/>
            <p:cNvCxnSpPr/>
            <p:nvPr/>
          </p:nvCxnSpPr>
          <p:spPr bwMode="auto">
            <a:xfrm>
              <a:off x="1720850" y="6414323"/>
              <a:ext cx="3902075" cy="0"/>
            </a:xfrm>
            <a:prstGeom prst="line">
              <a:avLst/>
            </a:prstGeom>
            <a:solidFill>
              <a:schemeClr val="accent1"/>
            </a:solidFill>
            <a:ln w="9525" cap="flat" cmpd="sng" algn="ctr">
              <a:solidFill>
                <a:srgbClr val="FFFFF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</p:cxnSp>
        <p:cxnSp>
          <p:nvCxnSpPr>
            <p:cNvPr id="6" name="Straight Arrow Connector 5"/>
            <p:cNvCxnSpPr/>
            <p:nvPr/>
          </p:nvCxnSpPr>
          <p:spPr bwMode="auto">
            <a:xfrm>
              <a:off x="1676400" y="6042660"/>
              <a:ext cx="3048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FFF7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64" name="Straight Arrow Connector 63"/>
            <p:cNvCxnSpPr/>
            <p:nvPr/>
          </p:nvCxnSpPr>
          <p:spPr bwMode="auto">
            <a:xfrm>
              <a:off x="2667000" y="6050280"/>
              <a:ext cx="3048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FFF7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65" name="Straight Arrow Connector 64"/>
            <p:cNvCxnSpPr/>
            <p:nvPr/>
          </p:nvCxnSpPr>
          <p:spPr bwMode="auto">
            <a:xfrm>
              <a:off x="4267200" y="6057900"/>
              <a:ext cx="304800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FFF7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cxnSp>
        <p:nvCxnSpPr>
          <p:cNvPr id="66" name="Straight Arrow Connector 65"/>
          <p:cNvCxnSpPr/>
          <p:nvPr/>
        </p:nvCxnSpPr>
        <p:spPr bwMode="auto">
          <a:xfrm>
            <a:off x="5867400" y="6065520"/>
            <a:ext cx="3048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FFF7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7" name="Straight Arrow Connector 66"/>
          <p:cNvCxnSpPr/>
          <p:nvPr/>
        </p:nvCxnSpPr>
        <p:spPr bwMode="auto">
          <a:xfrm>
            <a:off x="6553200" y="6073140"/>
            <a:ext cx="3048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FFF7"/>
            </a:solidFill>
            <a:prstDash val="solid"/>
            <a:round/>
            <a:headEnd type="none" w="med" len="med"/>
            <a:tailEnd type="triangle"/>
          </a:ln>
          <a:effectLst/>
        </p:spPr>
      </p:cxnSp>
      <p:cxnSp>
        <p:nvCxnSpPr>
          <p:cNvPr id="68" name="Straight Arrow Connector 67"/>
          <p:cNvCxnSpPr/>
          <p:nvPr/>
        </p:nvCxnSpPr>
        <p:spPr bwMode="auto">
          <a:xfrm>
            <a:off x="7772400" y="6080760"/>
            <a:ext cx="304800" cy="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FFF7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69" name="Rectangle 68"/>
          <p:cNvSpPr/>
          <p:nvPr/>
        </p:nvSpPr>
        <p:spPr bwMode="auto">
          <a:xfrm>
            <a:off x="5712440" y="5676810"/>
            <a:ext cx="4572000" cy="104618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0" name="Rectangle 69"/>
          <p:cNvSpPr/>
          <p:nvPr/>
        </p:nvSpPr>
        <p:spPr bwMode="auto">
          <a:xfrm>
            <a:off x="4536551" y="4546955"/>
            <a:ext cx="4572000" cy="1046181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71" name="Rectangle 70"/>
          <p:cNvSpPr/>
          <p:nvPr/>
        </p:nvSpPr>
        <p:spPr bwMode="auto">
          <a:xfrm>
            <a:off x="429476" y="7022482"/>
            <a:ext cx="8759794" cy="704125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6052361" y="2777615"/>
            <a:ext cx="2382383" cy="1524307"/>
            <a:chOff x="6052361" y="2777615"/>
            <a:chExt cx="2382383" cy="1524307"/>
          </a:xfrm>
        </p:grpSpPr>
        <p:sp>
          <p:nvSpPr>
            <p:cNvPr id="5" name="TextBox 4"/>
            <p:cNvSpPr txBox="1"/>
            <p:nvPr/>
          </p:nvSpPr>
          <p:spPr>
            <a:xfrm>
              <a:off x="6052361" y="3286259"/>
              <a:ext cx="2382383" cy="1015663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solidFill>
                    <a:srgbClr val="FFFFF7"/>
                  </a:solidFill>
                  <a:latin typeface="+mn-lt"/>
                </a:rPr>
                <a:t>Ratio of line lengths</a:t>
              </a:r>
            </a:p>
            <a:p>
              <a:r>
                <a:rPr lang="en-US" sz="2000" dirty="0" smtClean="0">
                  <a:solidFill>
                    <a:srgbClr val="FFFFF7"/>
                  </a:solidFill>
                  <a:latin typeface="+mn-lt"/>
                </a:rPr>
                <a:t>gives components of </a:t>
              </a:r>
            </a:p>
            <a:p>
              <a:r>
                <a:rPr lang="en-US" sz="2000" dirty="0" smtClean="0">
                  <a:solidFill>
                    <a:srgbClr val="FFFFF7"/>
                  </a:solidFill>
                  <a:latin typeface="+mn-lt"/>
                </a:rPr>
                <a:t>normal unit vector</a:t>
              </a:r>
              <a:endParaRPr lang="en-US" sz="2000" dirty="0">
                <a:solidFill>
                  <a:srgbClr val="FFFFF7"/>
                </a:solidFill>
                <a:latin typeface="+mn-lt"/>
              </a:endParaRPr>
            </a:p>
          </p:txBody>
        </p:sp>
        <p:cxnSp>
          <p:nvCxnSpPr>
            <p:cNvPr id="8" name="Straight Arrow Connector 7"/>
            <p:cNvCxnSpPr>
              <a:stCxn id="5" idx="0"/>
            </p:cNvCxnSpPr>
            <p:nvPr/>
          </p:nvCxnSpPr>
          <p:spPr bwMode="auto">
            <a:xfrm flipH="1" flipV="1">
              <a:off x="7162802" y="2793049"/>
              <a:ext cx="80751" cy="49321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FFF7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72" name="Straight Arrow Connector 71"/>
            <p:cNvCxnSpPr>
              <a:stCxn id="5" idx="0"/>
            </p:cNvCxnSpPr>
            <p:nvPr/>
          </p:nvCxnSpPr>
          <p:spPr bwMode="auto">
            <a:xfrm flipV="1">
              <a:off x="7243553" y="2777615"/>
              <a:ext cx="833647" cy="508644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FFF7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</p:grpSp>
      <p:sp>
        <p:nvSpPr>
          <p:cNvPr id="13" name="Freeform 12"/>
          <p:cNvSpPr/>
          <p:nvPr/>
        </p:nvSpPr>
        <p:spPr bwMode="auto">
          <a:xfrm>
            <a:off x="3581465" y="5280632"/>
            <a:ext cx="1227908" cy="822960"/>
          </a:xfrm>
          <a:custGeom>
            <a:avLst/>
            <a:gdLst>
              <a:gd name="connsiteX0" fmla="*/ 1227908 w 1227908"/>
              <a:gd name="connsiteY0" fmla="*/ 0 h 822960"/>
              <a:gd name="connsiteX1" fmla="*/ 326571 w 1227908"/>
              <a:gd name="connsiteY1" fmla="*/ 287383 h 822960"/>
              <a:gd name="connsiteX2" fmla="*/ 0 w 1227908"/>
              <a:gd name="connsiteY2" fmla="*/ 822960 h 82296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27908" h="822960">
                <a:moveTo>
                  <a:pt x="1227908" y="0"/>
                </a:moveTo>
                <a:cubicBezTo>
                  <a:pt x="879565" y="75111"/>
                  <a:pt x="531222" y="150223"/>
                  <a:pt x="326571" y="287383"/>
                </a:cubicBezTo>
                <a:cubicBezTo>
                  <a:pt x="121920" y="424543"/>
                  <a:pt x="60960" y="623751"/>
                  <a:pt x="0" y="822960"/>
                </a:cubicBezTo>
              </a:path>
            </a:pathLst>
          </a:custGeom>
          <a:noFill/>
          <a:ln w="9525" cap="flat" cmpd="sng" algn="ctr">
            <a:solidFill>
              <a:srgbClr val="FFFFF7"/>
            </a:solidFill>
            <a:prstDash val="solid"/>
            <a:round/>
            <a:headEnd type="none" w="med" len="med"/>
            <a:tailEnd type="triangl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thematica4" pitchFamily="2" charset="2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4683951" y="5562600"/>
            <a:ext cx="1689886" cy="532363"/>
            <a:chOff x="4683951" y="5562600"/>
            <a:chExt cx="1689886" cy="532363"/>
          </a:xfrm>
        </p:grpSpPr>
        <p:sp>
          <p:nvSpPr>
            <p:cNvPr id="154" name="TextBox 153"/>
            <p:cNvSpPr txBox="1"/>
            <p:nvPr/>
          </p:nvSpPr>
          <p:spPr>
            <a:xfrm>
              <a:off x="4683951" y="5562600"/>
              <a:ext cx="1689886" cy="400110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>
                <a:defRPr/>
              </a:pPr>
              <a:r>
                <a:rPr lang="en-US" sz="2000" dirty="0" smtClean="0">
                  <a:solidFill>
                    <a:srgbClr val="FFFFF7"/>
                  </a:solidFill>
                  <a:latin typeface="+mn-lt"/>
                </a:rPr>
                <a:t>AC=</a:t>
              </a:r>
              <a:r>
                <a:rPr lang="en-US" sz="2000" dirty="0" err="1" smtClean="0">
                  <a:solidFill>
                    <a:srgbClr val="FFFFF7"/>
                  </a:solidFill>
                  <a:latin typeface="+mn-lt"/>
                </a:rPr>
                <a:t>ABcos</a:t>
              </a:r>
              <a:r>
                <a:rPr lang="en-US" sz="2000" dirty="0" smtClean="0">
                  <a:solidFill>
                    <a:srgbClr val="FFFFF7"/>
                  </a:solidFill>
                  <a:latin typeface="+mn-lt"/>
                </a:rPr>
                <a:t>(</a:t>
              </a:r>
              <a:r>
                <a:rPr lang="en-US" sz="2000" dirty="0" smtClean="0">
                  <a:solidFill>
                    <a:srgbClr val="FFFFF7"/>
                  </a:solidFill>
                  <a:latin typeface="Symbol" pitchFamily="18" charset="2"/>
                </a:rPr>
                <a:t>a</a:t>
              </a:r>
              <a:r>
                <a:rPr lang="en-US" sz="2000" dirty="0">
                  <a:solidFill>
                    <a:srgbClr val="FFFFF7"/>
                  </a:solidFill>
                  <a:latin typeface="+mn-lt"/>
                </a:rPr>
                <a:t>)</a:t>
              </a:r>
            </a:p>
          </p:txBody>
        </p:sp>
        <p:sp>
          <p:nvSpPr>
            <p:cNvPr id="75" name="Freeform 74"/>
            <p:cNvSpPr/>
            <p:nvPr/>
          </p:nvSpPr>
          <p:spPr bwMode="auto">
            <a:xfrm>
              <a:off x="4800107" y="5881327"/>
              <a:ext cx="144119" cy="213636"/>
            </a:xfrm>
            <a:custGeom>
              <a:avLst/>
              <a:gdLst>
                <a:gd name="connsiteX0" fmla="*/ 1227908 w 1227908"/>
                <a:gd name="connsiteY0" fmla="*/ 0 h 822960"/>
                <a:gd name="connsiteX1" fmla="*/ 326571 w 1227908"/>
                <a:gd name="connsiteY1" fmla="*/ 287383 h 822960"/>
                <a:gd name="connsiteX2" fmla="*/ 0 w 1227908"/>
                <a:gd name="connsiteY2" fmla="*/ 822960 h 8229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227908" h="822960">
                  <a:moveTo>
                    <a:pt x="1227908" y="0"/>
                  </a:moveTo>
                  <a:cubicBezTo>
                    <a:pt x="879565" y="75111"/>
                    <a:pt x="531222" y="150223"/>
                    <a:pt x="326571" y="287383"/>
                  </a:cubicBezTo>
                  <a:cubicBezTo>
                    <a:pt x="121920" y="424543"/>
                    <a:pt x="60960" y="623751"/>
                    <a:pt x="0" y="822960"/>
                  </a:cubicBezTo>
                </a:path>
              </a:pathLst>
            </a:custGeom>
            <a:noFill/>
            <a:ln w="9525" cap="flat" cmpd="sng" algn="ctr">
              <a:solidFill>
                <a:srgbClr val="FFFFF7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</p:grpSp>
      <p:sp>
        <p:nvSpPr>
          <p:cNvPr id="76" name="TextBox 75"/>
          <p:cNvSpPr txBox="1"/>
          <p:nvPr/>
        </p:nvSpPr>
        <p:spPr bwMode="auto">
          <a:xfrm>
            <a:off x="2760592" y="1492000"/>
            <a:ext cx="4839786" cy="40011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 smtClean="0">
                <a:solidFill>
                  <a:srgbClr val="FFFFF7"/>
                </a:solidFill>
                <a:latin typeface="+mj-lt"/>
                <a:cs typeface="+mn-cs"/>
              </a:rPr>
              <a:t>Answer:  </a:t>
            </a: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(n</a:t>
            </a:r>
            <a:r>
              <a:rPr lang="en-US" sz="900" dirty="0">
                <a:solidFill>
                  <a:srgbClr val="FFFFF7"/>
                </a:solidFill>
                <a:latin typeface="+mj-lt"/>
                <a:cs typeface="+mn-cs"/>
              </a:rPr>
              <a:t>1</a:t>
            </a: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,n</a:t>
            </a:r>
            <a:r>
              <a:rPr lang="en-US" sz="900" dirty="0">
                <a:solidFill>
                  <a:srgbClr val="FFFFF7"/>
                </a:solidFill>
                <a:latin typeface="+mj-lt"/>
                <a:cs typeface="+mn-cs"/>
              </a:rPr>
              <a:t>2</a:t>
            </a: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,n</a:t>
            </a:r>
            <a:r>
              <a:rPr lang="en-US" sz="900" dirty="0">
                <a:solidFill>
                  <a:srgbClr val="FFFFF7"/>
                </a:solidFill>
                <a:latin typeface="+mj-lt"/>
                <a:cs typeface="+mn-cs"/>
              </a:rPr>
              <a:t>3</a:t>
            </a: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) = (OBC,OAB,OAC)/</a:t>
            </a:r>
            <a:r>
              <a:rPr lang="en-US" sz="2000" dirty="0" smtClean="0">
                <a:solidFill>
                  <a:srgbClr val="FFFFF7"/>
                </a:solidFill>
                <a:latin typeface="+mj-lt"/>
                <a:cs typeface="+mn-cs"/>
              </a:rPr>
              <a:t>ABC</a:t>
            </a:r>
            <a:endParaRPr lang="en-US" sz="2000" dirty="0">
              <a:solidFill>
                <a:srgbClr val="FFFFF7"/>
              </a:solidFill>
              <a:latin typeface="+mj-lt"/>
              <a:cs typeface="+mn-cs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4300538" y="4191000"/>
            <a:ext cx="423862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800" dirty="0">
                <a:solidFill>
                  <a:srgbClr val="FFFFF7"/>
                </a:solidFill>
                <a:latin typeface="+mn-lt"/>
              </a:rPr>
              <a:t>B</a:t>
            </a:r>
          </a:p>
        </p:txBody>
      </p:sp>
      <p:grpSp>
        <p:nvGrpSpPr>
          <p:cNvPr id="7" name="Group 6"/>
          <p:cNvGrpSpPr/>
          <p:nvPr/>
        </p:nvGrpSpPr>
        <p:grpSpPr>
          <a:xfrm>
            <a:off x="2843747" y="3426191"/>
            <a:ext cx="811187" cy="1103180"/>
            <a:chOff x="2843747" y="3426191"/>
            <a:chExt cx="811187" cy="1103180"/>
          </a:xfrm>
        </p:grpSpPr>
        <p:cxnSp>
          <p:nvCxnSpPr>
            <p:cNvPr id="73" name="Straight Arrow Connector 118"/>
            <p:cNvCxnSpPr>
              <a:cxnSpLocks noChangeShapeType="1"/>
            </p:cNvCxnSpPr>
            <p:nvPr/>
          </p:nvCxnSpPr>
          <p:spPr bwMode="auto">
            <a:xfrm rot="5400000" flipH="1" flipV="1">
              <a:off x="2892934" y="3426191"/>
              <a:ext cx="762000" cy="762000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  <p:grpSp>
          <p:nvGrpSpPr>
            <p:cNvPr id="3" name="Group 2"/>
            <p:cNvGrpSpPr/>
            <p:nvPr/>
          </p:nvGrpSpPr>
          <p:grpSpPr>
            <a:xfrm>
              <a:off x="2843747" y="3806381"/>
              <a:ext cx="491591" cy="722990"/>
              <a:chOff x="1069328" y="3318983"/>
              <a:chExt cx="491591" cy="722990"/>
            </a:xfrm>
          </p:grpSpPr>
          <p:sp>
            <p:nvSpPr>
              <p:cNvPr id="74" name="TextBox 138"/>
              <p:cNvSpPr txBox="1">
                <a:spLocks noChangeArrowheads="1"/>
              </p:cNvSpPr>
              <p:nvPr/>
            </p:nvSpPr>
            <p:spPr bwMode="auto">
              <a:xfrm>
                <a:off x="1178779" y="3392744"/>
                <a:ext cx="330200" cy="3698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1800" dirty="0">
                    <a:solidFill>
                      <a:srgbClr val="FFFFF7"/>
                    </a:solidFill>
                    <a:latin typeface="Symbol" pitchFamily="18" charset="2"/>
                  </a:rPr>
                  <a:t>a</a:t>
                </a:r>
              </a:p>
            </p:txBody>
          </p:sp>
          <p:sp>
            <p:nvSpPr>
              <p:cNvPr id="77" name="Arc 76"/>
              <p:cNvSpPr/>
              <p:nvPr/>
            </p:nvSpPr>
            <p:spPr bwMode="auto">
              <a:xfrm>
                <a:off x="1069328" y="3318983"/>
                <a:ext cx="491591" cy="722990"/>
              </a:xfrm>
              <a:prstGeom prst="arc">
                <a:avLst>
                  <a:gd name="adj1" fmla="val 17666642"/>
                  <a:gd name="adj2" fmla="val 0"/>
                </a:avLst>
              </a:prstGeom>
              <a:noFill/>
              <a:ln w="9525" cap="flat" cmpd="sng" algn="ctr">
                <a:solidFill>
                  <a:srgbClr val="FFFFF7"/>
                </a:solidFill>
                <a:prstDash val="dash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p:grpSp>
      </p:grpSp>
      <p:grpSp>
        <p:nvGrpSpPr>
          <p:cNvPr id="10" name="Group 9"/>
          <p:cNvGrpSpPr/>
          <p:nvPr/>
        </p:nvGrpSpPr>
        <p:grpSpPr>
          <a:xfrm>
            <a:off x="1598613" y="3178201"/>
            <a:ext cx="3249808" cy="3280804"/>
            <a:chOff x="1598613" y="3178201"/>
            <a:chExt cx="3249808" cy="3280804"/>
          </a:xfrm>
        </p:grpSpPr>
        <p:sp>
          <p:nvSpPr>
            <p:cNvPr id="9" name="Rectangle 8"/>
            <p:cNvSpPr/>
            <p:nvPr/>
          </p:nvSpPr>
          <p:spPr bwMode="auto">
            <a:xfrm>
              <a:off x="1598613" y="5759361"/>
              <a:ext cx="992187" cy="699644"/>
            </a:xfrm>
            <a:prstGeom prst="rect">
              <a:avLst/>
            </a:prstGeom>
            <a:solidFill>
              <a:srgbClr val="FFFF00">
                <a:alpha val="44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  <p:sp>
          <p:nvSpPr>
            <p:cNvPr id="79" name="Rectangle 78"/>
            <p:cNvSpPr/>
            <p:nvPr/>
          </p:nvSpPr>
          <p:spPr bwMode="auto">
            <a:xfrm rot="2649974">
              <a:off x="2644094" y="3178201"/>
              <a:ext cx="2204327" cy="336707"/>
            </a:xfrm>
            <a:prstGeom prst="rect">
              <a:avLst/>
            </a:prstGeom>
            <a:solidFill>
              <a:srgbClr val="FFFF00">
                <a:alpha val="44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</p:grpSp>
      <p:grpSp>
        <p:nvGrpSpPr>
          <p:cNvPr id="81" name="Group 80"/>
          <p:cNvGrpSpPr/>
          <p:nvPr/>
        </p:nvGrpSpPr>
        <p:grpSpPr>
          <a:xfrm>
            <a:off x="2628221" y="2525492"/>
            <a:ext cx="1496904" cy="3909568"/>
            <a:chOff x="1511129" y="2544830"/>
            <a:chExt cx="1496904" cy="3909568"/>
          </a:xfrm>
        </p:grpSpPr>
        <p:sp>
          <p:nvSpPr>
            <p:cNvPr id="82" name="Rectangle 81"/>
            <p:cNvSpPr/>
            <p:nvPr/>
          </p:nvSpPr>
          <p:spPr bwMode="auto">
            <a:xfrm>
              <a:off x="1566577" y="6014582"/>
              <a:ext cx="1441456" cy="439816"/>
            </a:xfrm>
            <a:prstGeom prst="rect">
              <a:avLst/>
            </a:prstGeom>
            <a:solidFill>
              <a:srgbClr val="FF0000">
                <a:alpha val="44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  <p:sp>
          <p:nvSpPr>
            <p:cNvPr id="83" name="Rectangle 82"/>
            <p:cNvSpPr/>
            <p:nvPr/>
          </p:nvSpPr>
          <p:spPr bwMode="auto">
            <a:xfrm rot="5400000">
              <a:off x="824607" y="3231352"/>
              <a:ext cx="1709751" cy="336707"/>
            </a:xfrm>
            <a:prstGeom prst="rect">
              <a:avLst/>
            </a:prstGeom>
            <a:solidFill>
              <a:srgbClr val="FF0000">
                <a:alpha val="44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</p:grpSp>
      <p:grpSp>
        <p:nvGrpSpPr>
          <p:cNvPr id="84" name="Group 83"/>
          <p:cNvGrpSpPr/>
          <p:nvPr/>
        </p:nvGrpSpPr>
        <p:grpSpPr>
          <a:xfrm>
            <a:off x="2855929" y="4004710"/>
            <a:ext cx="2827607" cy="2441506"/>
            <a:chOff x="180426" y="4012892"/>
            <a:chExt cx="2827607" cy="2441506"/>
          </a:xfrm>
        </p:grpSpPr>
        <p:sp>
          <p:nvSpPr>
            <p:cNvPr id="85" name="Rectangle 84"/>
            <p:cNvSpPr/>
            <p:nvPr/>
          </p:nvSpPr>
          <p:spPr bwMode="auto">
            <a:xfrm>
              <a:off x="1566577" y="6014582"/>
              <a:ext cx="1441456" cy="439816"/>
            </a:xfrm>
            <a:prstGeom prst="rect">
              <a:avLst/>
            </a:prstGeom>
            <a:solidFill>
              <a:schemeClr val="accent2">
                <a:alpha val="44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  <p:sp>
          <p:nvSpPr>
            <p:cNvPr id="86" name="Rectangle 85"/>
            <p:cNvSpPr/>
            <p:nvPr/>
          </p:nvSpPr>
          <p:spPr bwMode="auto">
            <a:xfrm rot="10800000">
              <a:off x="180426" y="4012892"/>
              <a:ext cx="1709751" cy="336707"/>
            </a:xfrm>
            <a:prstGeom prst="rect">
              <a:avLst/>
            </a:prstGeom>
            <a:solidFill>
              <a:schemeClr val="accent2">
                <a:alpha val="44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</p:grpSp>
      <p:sp>
        <p:nvSpPr>
          <p:cNvPr id="16" name="Rectangle 15"/>
          <p:cNvSpPr/>
          <p:nvPr/>
        </p:nvSpPr>
        <p:spPr bwMode="auto">
          <a:xfrm>
            <a:off x="6342475" y="2176687"/>
            <a:ext cx="2707002" cy="620712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thematica4" pitchFamily="2" charset="2"/>
            </a:endParaRPr>
          </a:p>
        </p:txBody>
      </p:sp>
      <p:sp>
        <p:nvSpPr>
          <p:cNvPr id="19" name="Rectangle 18"/>
          <p:cNvSpPr/>
          <p:nvPr/>
        </p:nvSpPr>
        <p:spPr bwMode="auto">
          <a:xfrm>
            <a:off x="3683979" y="2166926"/>
            <a:ext cx="1447735" cy="1260046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thematica4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185160585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8" grpId="0"/>
      <p:bldP spid="69" grpId="0" animBg="1"/>
      <p:bldP spid="70" grpId="0" animBg="1"/>
      <p:bldP spid="71" grpId="0" animBg="1"/>
      <p:bldP spid="13" grpId="0" animBg="1"/>
      <p:bldP spid="76" grpId="0"/>
      <p:bldP spid="16" grpId="0" animBg="1"/>
      <p:bldP spid="19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9" name="TextBox 168"/>
          <p:cNvSpPr txBox="1"/>
          <p:nvPr/>
        </p:nvSpPr>
        <p:spPr>
          <a:xfrm>
            <a:off x="8761413" y="4905375"/>
            <a:ext cx="34925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200">
                <a:solidFill>
                  <a:srgbClr val="FFFFF7"/>
                </a:solidFill>
                <a:latin typeface="+mn-lt"/>
                <a:cs typeface="+mn-cs"/>
              </a:rPr>
              <a:t>^  </a:t>
            </a:r>
            <a:endParaRPr lang="en-US" sz="1200" dirty="0">
              <a:solidFill>
                <a:srgbClr val="FFFFF7"/>
              </a:solidFill>
              <a:latin typeface="+mn-lt"/>
              <a:cs typeface="+mn-cs"/>
            </a:endParaRPr>
          </a:p>
        </p:txBody>
      </p:sp>
      <p:grpSp>
        <p:nvGrpSpPr>
          <p:cNvPr id="18435" name="Group 118"/>
          <p:cNvGrpSpPr>
            <a:grpSpLocks/>
          </p:cNvGrpSpPr>
          <p:nvPr/>
        </p:nvGrpSpPr>
        <p:grpSpPr bwMode="auto">
          <a:xfrm>
            <a:off x="2286000" y="4800600"/>
            <a:ext cx="5791200" cy="1752600"/>
            <a:chOff x="2743200" y="4800600"/>
            <a:chExt cx="5791200" cy="1752600"/>
          </a:xfrm>
        </p:grpSpPr>
        <p:grpSp>
          <p:nvGrpSpPr>
            <p:cNvPr id="18522" name="Group 114"/>
            <p:cNvGrpSpPr>
              <a:grpSpLocks/>
            </p:cNvGrpSpPr>
            <p:nvPr/>
          </p:nvGrpSpPr>
          <p:grpSpPr bwMode="auto">
            <a:xfrm>
              <a:off x="2743200" y="4800600"/>
              <a:ext cx="5791200" cy="1752600"/>
              <a:chOff x="2743200" y="4800600"/>
              <a:chExt cx="5791200" cy="1752600"/>
            </a:xfrm>
          </p:grpSpPr>
          <p:pic>
            <p:nvPicPr>
              <p:cNvPr id="18525" name="Picture 5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276600" y="4959350"/>
                <a:ext cx="4648200" cy="14414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105" name="Rectangle 104"/>
              <p:cNvSpPr/>
              <p:nvPr/>
            </p:nvSpPr>
            <p:spPr bwMode="auto">
              <a:xfrm>
                <a:off x="2743200" y="4800600"/>
                <a:ext cx="2971800" cy="1752600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 sz="440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06" name="TextBox 105"/>
              <p:cNvSpPr txBox="1"/>
              <p:nvPr/>
            </p:nvSpPr>
            <p:spPr>
              <a:xfrm>
                <a:off x="8077200" y="4876800"/>
                <a:ext cx="355600" cy="461963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FFF7"/>
                    </a:solidFill>
                    <a:latin typeface="+mj-lt"/>
                    <a:cs typeface="+mn-cs"/>
                  </a:rPr>
                  <a:t>n</a:t>
                </a:r>
              </a:p>
            </p:txBody>
          </p:sp>
          <p:sp>
            <p:nvSpPr>
              <p:cNvPr id="107" name="TextBox 106"/>
              <p:cNvSpPr txBox="1"/>
              <p:nvPr/>
            </p:nvSpPr>
            <p:spPr>
              <a:xfrm>
                <a:off x="8077200" y="5329238"/>
                <a:ext cx="355600" cy="461962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FFF7"/>
                    </a:solidFill>
                    <a:latin typeface="+mj-lt"/>
                    <a:cs typeface="+mn-cs"/>
                  </a:rPr>
                  <a:t>n</a:t>
                </a:r>
              </a:p>
            </p:txBody>
          </p:sp>
          <p:sp>
            <p:nvSpPr>
              <p:cNvPr id="108" name="TextBox 107"/>
              <p:cNvSpPr txBox="1"/>
              <p:nvPr/>
            </p:nvSpPr>
            <p:spPr>
              <a:xfrm>
                <a:off x="8077200" y="5781675"/>
                <a:ext cx="355600" cy="461963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FFF7"/>
                    </a:solidFill>
                    <a:latin typeface="+mj-lt"/>
                    <a:cs typeface="+mn-cs"/>
                  </a:rPr>
                  <a:t>n</a:t>
                </a:r>
              </a:p>
            </p:txBody>
          </p:sp>
          <p:sp>
            <p:nvSpPr>
              <p:cNvPr id="109" name="TextBox 108"/>
              <p:cNvSpPr txBox="1"/>
              <p:nvPr/>
            </p:nvSpPr>
            <p:spPr>
              <a:xfrm>
                <a:off x="8305800" y="5029200"/>
                <a:ext cx="152400" cy="30797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400" dirty="0">
                    <a:solidFill>
                      <a:srgbClr val="FFFFF7"/>
                    </a:solidFill>
                    <a:latin typeface="+mj-lt"/>
                    <a:cs typeface="+mn-cs"/>
                  </a:rPr>
                  <a:t>x</a:t>
                </a:r>
              </a:p>
            </p:txBody>
          </p:sp>
          <p:sp>
            <p:nvSpPr>
              <p:cNvPr id="110" name="TextBox 109"/>
              <p:cNvSpPr txBox="1"/>
              <p:nvPr/>
            </p:nvSpPr>
            <p:spPr>
              <a:xfrm>
                <a:off x="8305800" y="5486400"/>
                <a:ext cx="152400" cy="30797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400" dirty="0">
                    <a:solidFill>
                      <a:srgbClr val="FFFFF7"/>
                    </a:solidFill>
                    <a:latin typeface="+mj-lt"/>
                    <a:cs typeface="+mn-cs"/>
                  </a:rPr>
                  <a:t>y</a:t>
                </a:r>
              </a:p>
            </p:txBody>
          </p:sp>
          <p:sp>
            <p:nvSpPr>
              <p:cNvPr id="112" name="TextBox 111"/>
              <p:cNvSpPr txBox="1"/>
              <p:nvPr/>
            </p:nvSpPr>
            <p:spPr>
              <a:xfrm>
                <a:off x="8305800" y="5943600"/>
                <a:ext cx="152400" cy="307975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400" dirty="0">
                    <a:solidFill>
                      <a:srgbClr val="FFFFF7"/>
                    </a:solidFill>
                    <a:latin typeface="+mj-lt"/>
                    <a:cs typeface="+mn-cs"/>
                  </a:rPr>
                  <a:t>z</a:t>
                </a:r>
              </a:p>
            </p:txBody>
          </p:sp>
          <p:cxnSp>
            <p:nvCxnSpPr>
              <p:cNvPr id="18533" name="Straight Connector 132"/>
              <p:cNvCxnSpPr>
                <a:cxnSpLocks noChangeShapeType="1"/>
              </p:cNvCxnSpPr>
              <p:nvPr/>
            </p:nvCxnSpPr>
            <p:spPr bwMode="auto">
              <a:xfrm rot="5400000">
                <a:off x="7429500" y="5600700"/>
                <a:ext cx="1295400" cy="0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cxnSp>
            <p:nvCxnSpPr>
              <p:cNvPr id="18534" name="Straight Connector 134"/>
              <p:cNvCxnSpPr>
                <a:cxnSpLocks noChangeShapeType="1"/>
              </p:cNvCxnSpPr>
              <p:nvPr/>
            </p:nvCxnSpPr>
            <p:spPr bwMode="auto">
              <a:xfrm rot="5400000">
                <a:off x="7886700" y="5600700"/>
                <a:ext cx="1295400" cy="0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</p:cxnSp>
        </p:grpSp>
        <p:cxnSp>
          <p:nvCxnSpPr>
            <p:cNvPr id="18523" name="Straight Arrow Connector 116"/>
            <p:cNvCxnSpPr>
              <a:cxnSpLocks noChangeShapeType="1"/>
            </p:cNvCxnSpPr>
            <p:nvPr/>
          </p:nvCxnSpPr>
          <p:spPr bwMode="auto">
            <a:xfrm flipV="1">
              <a:off x="3505200" y="5867400"/>
              <a:ext cx="1676400" cy="381000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  <p:sp>
          <p:nvSpPr>
            <p:cNvPr id="118" name="TextBox 117"/>
            <p:cNvSpPr txBox="1"/>
            <p:nvPr/>
          </p:nvSpPr>
          <p:spPr>
            <a:xfrm>
              <a:off x="4038600" y="5791200"/>
              <a:ext cx="344488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dirty="0">
                  <a:solidFill>
                    <a:srgbClr val="FFFFF7"/>
                  </a:solidFill>
                  <a:latin typeface="+mj-lt"/>
                  <a:cs typeface="+mn-cs"/>
                </a:rPr>
                <a:t>or</a:t>
              </a:r>
            </a:p>
          </p:txBody>
        </p:sp>
      </p:grpSp>
      <p:sp>
        <p:nvSpPr>
          <p:cNvPr id="120" name="TextBox 119"/>
          <p:cNvSpPr txBox="1"/>
          <p:nvPr/>
        </p:nvSpPr>
        <p:spPr bwMode="auto">
          <a:xfrm>
            <a:off x="8580438" y="4953000"/>
            <a:ext cx="550151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 smtClean="0">
                <a:solidFill>
                  <a:srgbClr val="FFFFF7"/>
                </a:solidFill>
                <a:latin typeface="+mj-lt"/>
                <a:cs typeface="+mn-cs"/>
              </a:rPr>
              <a:t>T(n)</a:t>
            </a:r>
            <a:r>
              <a:rPr lang="en-US" sz="600" dirty="0" smtClean="0">
                <a:solidFill>
                  <a:srgbClr val="FFFFF7"/>
                </a:solidFill>
                <a:latin typeface="+mj-lt"/>
                <a:cs typeface="+mn-cs"/>
              </a:rPr>
              <a:t>x</a:t>
            </a:r>
            <a:endParaRPr lang="en-US" sz="600" dirty="0">
              <a:solidFill>
                <a:srgbClr val="FFFFF7"/>
              </a:solidFill>
              <a:latin typeface="+mj-lt"/>
              <a:cs typeface="+mn-cs"/>
            </a:endParaRPr>
          </a:p>
        </p:txBody>
      </p:sp>
      <p:sp>
        <p:nvSpPr>
          <p:cNvPr id="121" name="TextBox 120"/>
          <p:cNvSpPr txBox="1"/>
          <p:nvPr/>
        </p:nvSpPr>
        <p:spPr bwMode="auto">
          <a:xfrm>
            <a:off x="8580438" y="5483225"/>
            <a:ext cx="562975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 smtClean="0">
                <a:solidFill>
                  <a:srgbClr val="FFFFF7"/>
                </a:solidFill>
                <a:latin typeface="+mj-lt"/>
                <a:cs typeface="+mn-cs"/>
              </a:rPr>
              <a:t>T(n)</a:t>
            </a:r>
            <a:r>
              <a:rPr lang="en-US" sz="700" dirty="0" smtClean="0">
                <a:solidFill>
                  <a:srgbClr val="FFFFF7"/>
                </a:solidFill>
                <a:latin typeface="+mj-lt"/>
                <a:cs typeface="+mn-cs"/>
              </a:rPr>
              <a:t>y</a:t>
            </a:r>
            <a:endParaRPr lang="en-US" sz="700" dirty="0">
              <a:solidFill>
                <a:srgbClr val="FFFFF7"/>
              </a:solidFill>
              <a:latin typeface="+mj-lt"/>
              <a:cs typeface="+mn-cs"/>
            </a:endParaRPr>
          </a:p>
        </p:txBody>
      </p:sp>
      <p:sp>
        <p:nvSpPr>
          <p:cNvPr id="122" name="TextBox 121"/>
          <p:cNvSpPr txBox="1"/>
          <p:nvPr/>
        </p:nvSpPr>
        <p:spPr bwMode="auto">
          <a:xfrm>
            <a:off x="8580438" y="6013450"/>
            <a:ext cx="556563" cy="30777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 smtClean="0">
                <a:solidFill>
                  <a:srgbClr val="FFFFF7"/>
                </a:solidFill>
                <a:latin typeface="+mj-lt"/>
                <a:cs typeface="+mn-cs"/>
              </a:rPr>
              <a:t>T(n)</a:t>
            </a:r>
            <a:r>
              <a:rPr lang="en-US" sz="600" dirty="0" smtClean="0">
                <a:solidFill>
                  <a:srgbClr val="FFFFF7"/>
                </a:solidFill>
                <a:latin typeface="+mj-lt"/>
                <a:cs typeface="+mn-cs"/>
              </a:rPr>
              <a:t>z</a:t>
            </a:r>
            <a:endParaRPr lang="en-US" sz="600" dirty="0">
              <a:solidFill>
                <a:srgbClr val="FFFFF7"/>
              </a:solidFill>
              <a:latin typeface="+mj-lt"/>
              <a:cs typeface="+mn-cs"/>
            </a:endParaRPr>
          </a:p>
        </p:txBody>
      </p:sp>
      <p:cxnSp>
        <p:nvCxnSpPr>
          <p:cNvPr id="18439" name="Straight Connector 134"/>
          <p:cNvCxnSpPr>
            <a:cxnSpLocks noChangeShapeType="1"/>
          </p:cNvCxnSpPr>
          <p:nvPr/>
        </p:nvCxnSpPr>
        <p:spPr bwMode="auto">
          <a:xfrm rot="5400000">
            <a:off x="7940675" y="5613400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8440" name="Straight Connector 134"/>
          <p:cNvCxnSpPr>
            <a:cxnSpLocks noChangeShapeType="1"/>
          </p:cNvCxnSpPr>
          <p:nvPr/>
        </p:nvCxnSpPr>
        <p:spPr bwMode="auto">
          <a:xfrm rot="5400000">
            <a:off x="8388132" y="5636419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sp>
        <p:nvSpPr>
          <p:cNvPr id="132" name="TextBox 131"/>
          <p:cNvSpPr txBox="1"/>
          <p:nvPr/>
        </p:nvSpPr>
        <p:spPr bwMode="auto">
          <a:xfrm>
            <a:off x="8153400" y="5405438"/>
            <a:ext cx="358775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F7"/>
                </a:solidFill>
                <a:latin typeface="+mj-lt"/>
                <a:cs typeface="+mn-cs"/>
              </a:rPr>
              <a:t>=</a:t>
            </a:r>
          </a:p>
        </p:txBody>
      </p:sp>
      <p:sp>
        <p:nvSpPr>
          <p:cNvPr id="818190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0" y="-1524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sz="48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Stress Matrix  n = T(n)</a:t>
            </a:r>
          </a:p>
        </p:txBody>
      </p:sp>
      <p:sp>
        <p:nvSpPr>
          <p:cNvPr id="148" name="TextBox 147"/>
          <p:cNvSpPr txBox="1"/>
          <p:nvPr/>
        </p:nvSpPr>
        <p:spPr>
          <a:xfrm>
            <a:off x="2182813" y="3124200"/>
            <a:ext cx="608012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chemeClr val="tx2"/>
                </a:solidFill>
                <a:latin typeface="+mj-lt"/>
                <a:cs typeface="+mn-cs"/>
              </a:rPr>
              <a:t>T(</a:t>
            </a:r>
            <a:r>
              <a:rPr lang="en-US" sz="1800" dirty="0">
                <a:solidFill>
                  <a:srgbClr val="FFFFF7"/>
                </a:solidFill>
                <a:latin typeface="+mj-lt"/>
                <a:cs typeface="+mn-cs"/>
              </a:rPr>
              <a:t>n</a:t>
            </a:r>
            <a:r>
              <a:rPr lang="en-US" sz="1800" dirty="0">
                <a:solidFill>
                  <a:schemeClr val="tx2"/>
                </a:solidFill>
                <a:latin typeface="+mj-lt"/>
                <a:cs typeface="+mn-cs"/>
              </a:rPr>
              <a:t>)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838200" y="1981200"/>
            <a:ext cx="7859713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F7"/>
                </a:solidFill>
                <a:latin typeface="+mj-lt"/>
                <a:cs typeface="+mn-cs"/>
              </a:rPr>
              <a:t>T(n)ABC + T(-x</a:t>
            </a:r>
            <a:r>
              <a:rPr lang="en-US" sz="1100" dirty="0">
                <a:solidFill>
                  <a:srgbClr val="FFFFF7"/>
                </a:solidFill>
                <a:latin typeface="+mj-lt"/>
                <a:cs typeface="+mn-cs"/>
              </a:rPr>
              <a:t>1</a:t>
            </a:r>
            <a:r>
              <a:rPr lang="en-US" sz="2400" dirty="0">
                <a:solidFill>
                  <a:srgbClr val="FFFFF7"/>
                </a:solidFill>
                <a:latin typeface="+mj-lt"/>
                <a:cs typeface="+mn-cs"/>
              </a:rPr>
              <a:t>)OBC + </a:t>
            </a:r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+mj-lt"/>
                <a:cs typeface="+mn-cs"/>
              </a:rPr>
              <a:t>T(-x</a:t>
            </a:r>
            <a:r>
              <a:rPr lang="en-US" sz="1100" dirty="0">
                <a:solidFill>
                  <a:schemeClr val="accent2">
                    <a:lumMod val="20000"/>
                    <a:lumOff val="80000"/>
                  </a:schemeClr>
                </a:solidFill>
                <a:latin typeface="+mj-lt"/>
                <a:cs typeface="+mn-cs"/>
              </a:rPr>
              <a:t>2</a:t>
            </a:r>
            <a:r>
              <a:rPr lang="en-US" sz="2400" dirty="0">
                <a:solidFill>
                  <a:schemeClr val="accent2">
                    <a:lumMod val="20000"/>
                    <a:lumOff val="80000"/>
                  </a:schemeClr>
                </a:solidFill>
                <a:latin typeface="+mj-lt"/>
                <a:cs typeface="+mn-cs"/>
              </a:rPr>
              <a:t>)OAB</a:t>
            </a:r>
            <a:r>
              <a:rPr lang="en-US" sz="2400" dirty="0">
                <a:solidFill>
                  <a:srgbClr val="FFFFF7"/>
                </a:solidFill>
                <a:latin typeface="+mj-lt"/>
                <a:cs typeface="+mn-cs"/>
              </a:rPr>
              <a:t> + </a:t>
            </a:r>
            <a:r>
              <a:rPr lang="en-US" sz="2400" dirty="0">
                <a:solidFill>
                  <a:srgbClr val="FF0000"/>
                </a:solidFill>
                <a:latin typeface="+mj-lt"/>
                <a:cs typeface="+mn-cs"/>
              </a:rPr>
              <a:t>T(-x</a:t>
            </a:r>
            <a:r>
              <a:rPr lang="en-US" sz="1200" dirty="0">
                <a:solidFill>
                  <a:srgbClr val="FF0000"/>
                </a:solidFill>
                <a:latin typeface="+mj-lt"/>
                <a:cs typeface="+mn-cs"/>
              </a:rPr>
              <a:t>3</a:t>
            </a:r>
            <a:r>
              <a:rPr lang="en-US" sz="2400" dirty="0">
                <a:solidFill>
                  <a:srgbClr val="FF0000"/>
                </a:solidFill>
                <a:latin typeface="+mj-lt"/>
                <a:cs typeface="+mn-cs"/>
              </a:rPr>
              <a:t>)OAC</a:t>
            </a:r>
            <a:r>
              <a:rPr lang="en-US" sz="2400" dirty="0">
                <a:solidFill>
                  <a:srgbClr val="FFFFF7"/>
                </a:solidFill>
                <a:latin typeface="+mj-lt"/>
                <a:cs typeface="+mn-cs"/>
              </a:rPr>
              <a:t>                0</a:t>
            </a:r>
          </a:p>
        </p:txBody>
      </p:sp>
      <p:grpSp>
        <p:nvGrpSpPr>
          <p:cNvPr id="18445" name="Group 55"/>
          <p:cNvGrpSpPr>
            <a:grpSpLocks/>
          </p:cNvGrpSpPr>
          <p:nvPr/>
        </p:nvGrpSpPr>
        <p:grpSpPr bwMode="auto">
          <a:xfrm>
            <a:off x="685800" y="3276600"/>
            <a:ext cx="1801813" cy="1676400"/>
            <a:chOff x="6122988" y="4876800"/>
            <a:chExt cx="1801812" cy="1676400"/>
          </a:xfrm>
        </p:grpSpPr>
        <p:cxnSp>
          <p:nvCxnSpPr>
            <p:cNvPr id="18513" name="Straight Connector 136"/>
            <p:cNvCxnSpPr>
              <a:cxnSpLocks noChangeShapeType="1"/>
            </p:cNvCxnSpPr>
            <p:nvPr/>
          </p:nvCxnSpPr>
          <p:spPr bwMode="auto">
            <a:xfrm rot="5400000">
              <a:off x="6438900" y="5448300"/>
              <a:ext cx="1143000" cy="0"/>
            </a:xfrm>
            <a:prstGeom prst="line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8514" name="Straight Connector 138"/>
            <p:cNvCxnSpPr>
              <a:cxnSpLocks noChangeShapeType="1"/>
            </p:cNvCxnSpPr>
            <p:nvPr/>
          </p:nvCxnSpPr>
          <p:spPr bwMode="auto">
            <a:xfrm>
              <a:off x="7010400" y="6019800"/>
              <a:ext cx="914400" cy="533400"/>
            </a:xfrm>
            <a:prstGeom prst="line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18515" name="Straight Connector 140"/>
            <p:cNvCxnSpPr>
              <a:cxnSpLocks noChangeShapeType="1"/>
            </p:cNvCxnSpPr>
            <p:nvPr/>
          </p:nvCxnSpPr>
          <p:spPr bwMode="auto">
            <a:xfrm rot="10800000" flipV="1">
              <a:off x="6122988" y="6019800"/>
              <a:ext cx="887412" cy="469900"/>
            </a:xfrm>
            <a:prstGeom prst="line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/>
            </a:ln>
          </p:spPr>
        </p:cxnSp>
        <p:sp>
          <p:nvSpPr>
            <p:cNvPr id="47" name="TextBox 46"/>
            <p:cNvSpPr txBox="1"/>
            <p:nvPr/>
          </p:nvSpPr>
          <p:spPr>
            <a:xfrm>
              <a:off x="6172201" y="6138863"/>
              <a:ext cx="279400" cy="26193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100" dirty="0">
                  <a:solidFill>
                    <a:srgbClr val="FFFFF7"/>
                  </a:solidFill>
                  <a:latin typeface="+mj-lt"/>
                  <a:cs typeface="+mn-cs"/>
                </a:rPr>
                <a:t>A</a:t>
              </a: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7010401" y="5105400"/>
              <a:ext cx="279400" cy="26193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100" dirty="0">
                  <a:solidFill>
                    <a:srgbClr val="FFFFF7"/>
                  </a:solidFill>
                  <a:latin typeface="+mj-lt"/>
                  <a:cs typeface="+mn-cs"/>
                </a:rPr>
                <a:t>B</a:t>
              </a: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6858001" y="5943600"/>
              <a:ext cx="287337" cy="26193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100" dirty="0">
                  <a:solidFill>
                    <a:srgbClr val="FFFFF7"/>
                  </a:solidFill>
                  <a:latin typeface="+mj-lt"/>
                  <a:cs typeface="+mn-cs"/>
                </a:rPr>
                <a:t>O</a:t>
              </a:r>
            </a:p>
          </p:txBody>
        </p:sp>
        <p:sp>
          <p:nvSpPr>
            <p:cNvPr id="50" name="TextBox 49"/>
            <p:cNvSpPr txBox="1"/>
            <p:nvPr/>
          </p:nvSpPr>
          <p:spPr>
            <a:xfrm>
              <a:off x="7543800" y="6138863"/>
              <a:ext cx="279400" cy="26193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100" dirty="0">
                  <a:solidFill>
                    <a:srgbClr val="FFFFF7"/>
                  </a:solidFill>
                  <a:latin typeface="+mj-lt"/>
                  <a:cs typeface="+mn-cs"/>
                </a:rPr>
                <a:t>C</a:t>
              </a:r>
            </a:p>
          </p:txBody>
        </p:sp>
        <p:sp>
          <p:nvSpPr>
            <p:cNvPr id="53" name="Isosceles Triangle 52"/>
            <p:cNvSpPr/>
            <p:nvPr/>
          </p:nvSpPr>
          <p:spPr bwMode="auto">
            <a:xfrm>
              <a:off x="6440488" y="5203825"/>
              <a:ext cx="1142999" cy="1143000"/>
            </a:xfrm>
            <a:prstGeom prst="triangle">
              <a:avLst/>
            </a:prstGeom>
            <a:solidFill>
              <a:schemeClr val="accent1">
                <a:alpha val="46000"/>
              </a:scheme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cxnSp>
          <p:nvCxnSpPr>
            <p:cNvPr id="18521" name="Straight Arrow Connector 146"/>
            <p:cNvCxnSpPr>
              <a:cxnSpLocks noChangeShapeType="1"/>
            </p:cNvCxnSpPr>
            <p:nvPr/>
          </p:nvCxnSpPr>
          <p:spPr bwMode="auto">
            <a:xfrm flipV="1">
              <a:off x="7086602" y="5867400"/>
              <a:ext cx="380998" cy="2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</p:grpSp>
      <p:cxnSp>
        <p:nvCxnSpPr>
          <p:cNvPr id="18446" name="Straight Arrow Connector 57"/>
          <p:cNvCxnSpPr>
            <a:cxnSpLocks noChangeShapeType="1"/>
          </p:cNvCxnSpPr>
          <p:nvPr/>
        </p:nvCxnSpPr>
        <p:spPr bwMode="auto">
          <a:xfrm rot="5400000" flipH="1" flipV="1">
            <a:off x="1458913" y="3543300"/>
            <a:ext cx="914400" cy="53340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arrow" w="med" len="med"/>
          </a:ln>
        </p:spPr>
      </p:cxnSp>
      <p:sp>
        <p:nvSpPr>
          <p:cNvPr id="59" name="TextBox 58"/>
          <p:cNvSpPr txBox="1"/>
          <p:nvPr/>
        </p:nvSpPr>
        <p:spPr>
          <a:xfrm>
            <a:off x="2030413" y="4038600"/>
            <a:ext cx="3127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rgbClr val="FFFFF7"/>
                </a:solidFill>
                <a:latin typeface="+mj-lt"/>
                <a:cs typeface="+mn-cs"/>
              </a:rPr>
              <a:t>n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2043113" y="3989388"/>
            <a:ext cx="287337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n-lt"/>
                <a:cs typeface="+mn-cs"/>
              </a:rPr>
              <a:t>^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2411413" y="3048000"/>
            <a:ext cx="287337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n-lt"/>
                <a:cs typeface="+mn-cs"/>
              </a:rPr>
              <a:t>^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037263" y="1978025"/>
            <a:ext cx="287337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n-lt"/>
                <a:cs typeface="+mn-cs"/>
              </a:rPr>
              <a:t>^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4419600" y="1978025"/>
            <a:ext cx="2873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n-lt"/>
                <a:cs typeface="+mn-cs"/>
              </a:rPr>
              <a:t>^</a:t>
            </a:r>
          </a:p>
        </p:txBody>
      </p:sp>
      <p:sp>
        <p:nvSpPr>
          <p:cNvPr id="64" name="TextBox 63"/>
          <p:cNvSpPr txBox="1"/>
          <p:nvPr/>
        </p:nvSpPr>
        <p:spPr>
          <a:xfrm>
            <a:off x="2743200" y="1978025"/>
            <a:ext cx="2873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n-lt"/>
                <a:cs typeface="+mn-cs"/>
              </a:rPr>
              <a:t>^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1160463" y="1978025"/>
            <a:ext cx="287337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n-lt"/>
                <a:cs typeface="+mn-cs"/>
              </a:rPr>
              <a:t>^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3352800" y="2362200"/>
            <a:ext cx="80010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F7"/>
                </a:solidFill>
                <a:latin typeface="+mj-lt"/>
                <a:cs typeface="+mn-cs"/>
              </a:rPr>
              <a:t>ABC</a:t>
            </a:r>
          </a:p>
        </p:txBody>
      </p:sp>
      <p:cxnSp>
        <p:nvCxnSpPr>
          <p:cNvPr id="18455" name="Straight Connector 67"/>
          <p:cNvCxnSpPr>
            <a:cxnSpLocks noChangeShapeType="1"/>
          </p:cNvCxnSpPr>
          <p:nvPr/>
        </p:nvCxnSpPr>
        <p:spPr bwMode="auto">
          <a:xfrm>
            <a:off x="1066800" y="2438400"/>
            <a:ext cx="6019800" cy="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sp>
        <p:nvSpPr>
          <p:cNvPr id="69" name="TextBox 68"/>
          <p:cNvSpPr txBox="1"/>
          <p:nvPr/>
        </p:nvSpPr>
        <p:spPr>
          <a:xfrm>
            <a:off x="7083425" y="1963738"/>
            <a:ext cx="1374775" cy="2460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000" dirty="0">
                <a:solidFill>
                  <a:srgbClr val="FFFFF7"/>
                </a:solidFill>
                <a:latin typeface="+mn-lt"/>
                <a:cs typeface="+mn-cs"/>
              </a:rPr>
              <a:t>Shrink Volume to zero</a:t>
            </a:r>
          </a:p>
        </p:txBody>
      </p:sp>
      <p:cxnSp>
        <p:nvCxnSpPr>
          <p:cNvPr id="18457" name="Straight Arrow Connector 70"/>
          <p:cNvCxnSpPr>
            <a:cxnSpLocks noChangeShapeType="1"/>
          </p:cNvCxnSpPr>
          <p:nvPr/>
        </p:nvCxnSpPr>
        <p:spPr bwMode="auto">
          <a:xfrm>
            <a:off x="7315200" y="2209800"/>
            <a:ext cx="914400" cy="1588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sp>
        <p:nvSpPr>
          <p:cNvPr id="72" name="TextBox 71"/>
          <p:cNvSpPr txBox="1"/>
          <p:nvPr/>
        </p:nvSpPr>
        <p:spPr>
          <a:xfrm>
            <a:off x="1143000" y="4918075"/>
            <a:ext cx="7366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rgbClr val="FF0000"/>
                </a:solidFill>
                <a:latin typeface="+mj-lt"/>
                <a:cs typeface="+mn-cs"/>
              </a:rPr>
              <a:t>T(-x</a:t>
            </a:r>
            <a:r>
              <a:rPr lang="en-US" sz="1000" dirty="0">
                <a:solidFill>
                  <a:srgbClr val="FF0000"/>
                </a:solidFill>
                <a:latin typeface="+mj-lt"/>
                <a:cs typeface="+mn-cs"/>
              </a:rPr>
              <a:t>3</a:t>
            </a:r>
            <a:r>
              <a:rPr lang="en-US" sz="1800" dirty="0">
                <a:solidFill>
                  <a:srgbClr val="FF0000"/>
                </a:solidFill>
                <a:latin typeface="+mj-lt"/>
                <a:cs typeface="+mn-cs"/>
              </a:rPr>
              <a:t>)</a:t>
            </a:r>
          </a:p>
        </p:txBody>
      </p:sp>
      <p:sp>
        <p:nvSpPr>
          <p:cNvPr id="73" name="TextBox 72"/>
          <p:cNvSpPr txBox="1"/>
          <p:nvPr/>
        </p:nvSpPr>
        <p:spPr>
          <a:xfrm>
            <a:off x="1447800" y="4873625"/>
            <a:ext cx="287338" cy="307975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0000"/>
                </a:solidFill>
                <a:latin typeface="+mn-lt"/>
                <a:cs typeface="+mn-cs"/>
              </a:rPr>
              <a:t>^</a:t>
            </a:r>
          </a:p>
        </p:txBody>
      </p:sp>
      <p:cxnSp>
        <p:nvCxnSpPr>
          <p:cNvPr id="18460" name="Straight Arrow Connector 74"/>
          <p:cNvCxnSpPr>
            <a:cxnSpLocks noChangeShapeType="1"/>
          </p:cNvCxnSpPr>
          <p:nvPr/>
        </p:nvCxnSpPr>
        <p:spPr bwMode="auto">
          <a:xfrm rot="5400000">
            <a:off x="1447801" y="4724400"/>
            <a:ext cx="304800" cy="3175"/>
          </a:xfrm>
          <a:prstGeom prst="straightConnector1">
            <a:avLst/>
          </a:prstGeom>
          <a:noFill/>
          <a:ln w="9525" algn="ctr">
            <a:solidFill>
              <a:srgbClr val="FF0000"/>
            </a:solidFill>
            <a:prstDash val="dash"/>
            <a:round/>
            <a:headEnd/>
            <a:tailEnd type="arrow" w="med" len="med"/>
          </a:ln>
        </p:spPr>
      </p:cxnSp>
      <p:sp>
        <p:nvSpPr>
          <p:cNvPr id="77" name="TextBox 76"/>
          <p:cNvSpPr txBox="1"/>
          <p:nvPr/>
        </p:nvSpPr>
        <p:spPr>
          <a:xfrm>
            <a:off x="101600" y="4003675"/>
            <a:ext cx="736600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+mj-lt"/>
                <a:cs typeface="+mn-cs"/>
              </a:rPr>
              <a:t>T(-x</a:t>
            </a:r>
            <a:r>
              <a:rPr lang="en-US" sz="1000" dirty="0">
                <a:solidFill>
                  <a:schemeClr val="accent2">
                    <a:lumMod val="20000"/>
                    <a:lumOff val="80000"/>
                  </a:schemeClr>
                </a:solidFill>
                <a:latin typeface="+mj-lt"/>
                <a:cs typeface="+mn-cs"/>
              </a:rPr>
              <a:t>2</a:t>
            </a: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+mj-lt"/>
                <a:cs typeface="+mn-cs"/>
              </a:rPr>
              <a:t>)</a:t>
            </a:r>
          </a:p>
        </p:txBody>
      </p:sp>
      <p:sp>
        <p:nvSpPr>
          <p:cNvPr id="78" name="TextBox 77"/>
          <p:cNvSpPr txBox="1"/>
          <p:nvPr/>
        </p:nvSpPr>
        <p:spPr>
          <a:xfrm>
            <a:off x="398463" y="3959225"/>
            <a:ext cx="287337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n-lt"/>
                <a:cs typeface="+mn-cs"/>
              </a:rPr>
              <a:t>^</a:t>
            </a:r>
          </a:p>
        </p:txBody>
      </p:sp>
      <p:cxnSp>
        <p:nvCxnSpPr>
          <p:cNvPr id="83" name="Straight Arrow Connector 82"/>
          <p:cNvCxnSpPr/>
          <p:nvPr/>
        </p:nvCxnSpPr>
        <p:spPr bwMode="auto">
          <a:xfrm rot="10800000">
            <a:off x="990600" y="4114800"/>
            <a:ext cx="381000" cy="228600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chemeClr val="accent2">
                <a:lumMod val="20000"/>
                <a:lumOff val="80000"/>
              </a:schemeClr>
            </a:solidFill>
            <a:prstDash val="dash"/>
            <a:round/>
            <a:headEnd type="none" w="med" len="med"/>
            <a:tailEnd type="arrow"/>
          </a:ln>
          <a:effectLst/>
        </p:spPr>
      </p:cxnSp>
      <p:sp>
        <p:nvSpPr>
          <p:cNvPr id="85" name="TextBox 84"/>
          <p:cNvSpPr txBox="1"/>
          <p:nvPr/>
        </p:nvSpPr>
        <p:spPr>
          <a:xfrm>
            <a:off x="2514600" y="4876800"/>
            <a:ext cx="3635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+mj-lt"/>
                <a:cs typeface="+mn-cs"/>
              </a:rPr>
              <a:t>x</a:t>
            </a:r>
            <a:r>
              <a:rPr lang="en-US" sz="1000" dirty="0">
                <a:solidFill>
                  <a:schemeClr val="accent2">
                    <a:lumMod val="20000"/>
                    <a:lumOff val="80000"/>
                  </a:schemeClr>
                </a:solidFill>
                <a:latin typeface="+mj-lt"/>
                <a:cs typeface="+mn-cs"/>
              </a:rPr>
              <a:t>2</a:t>
            </a:r>
            <a:endParaRPr lang="en-US" sz="1800" dirty="0">
              <a:solidFill>
                <a:schemeClr val="accent2">
                  <a:lumMod val="20000"/>
                  <a:lumOff val="80000"/>
                </a:schemeClr>
              </a:solidFill>
              <a:latin typeface="+mj-lt"/>
              <a:cs typeface="+mn-cs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398463" y="4800600"/>
            <a:ext cx="36353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rgbClr val="FFFFF7"/>
                </a:solidFill>
                <a:latin typeface="+mj-lt"/>
                <a:cs typeface="+mn-cs"/>
              </a:rPr>
              <a:t>x</a:t>
            </a:r>
            <a:r>
              <a:rPr lang="en-US" sz="1000" dirty="0">
                <a:solidFill>
                  <a:srgbClr val="FFFFF7"/>
                </a:solidFill>
                <a:latin typeface="+mj-lt"/>
                <a:cs typeface="+mn-cs"/>
              </a:rPr>
              <a:t>1</a:t>
            </a:r>
            <a:endParaRPr lang="en-US" sz="1800" dirty="0">
              <a:solidFill>
                <a:srgbClr val="FFFFF7"/>
              </a:solidFill>
              <a:latin typeface="+mj-lt"/>
              <a:cs typeface="+mn-cs"/>
            </a:endParaRPr>
          </a:p>
        </p:txBody>
      </p:sp>
      <p:sp>
        <p:nvSpPr>
          <p:cNvPr id="92" name="TextBox 91"/>
          <p:cNvSpPr txBox="1"/>
          <p:nvPr/>
        </p:nvSpPr>
        <p:spPr>
          <a:xfrm>
            <a:off x="1295400" y="3048000"/>
            <a:ext cx="36353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rgbClr val="FF0000"/>
                </a:solidFill>
                <a:latin typeface="+mj-lt"/>
                <a:cs typeface="+mn-cs"/>
              </a:rPr>
              <a:t>x</a:t>
            </a:r>
            <a:r>
              <a:rPr lang="en-US" sz="1000" dirty="0">
                <a:solidFill>
                  <a:srgbClr val="FF0000"/>
                </a:solidFill>
                <a:latin typeface="+mj-lt"/>
                <a:cs typeface="+mn-cs"/>
              </a:rPr>
              <a:t>3</a:t>
            </a:r>
            <a:endParaRPr lang="en-US" sz="1800" dirty="0">
              <a:solidFill>
                <a:srgbClr val="FF0000"/>
              </a:solidFill>
              <a:latin typeface="+mj-lt"/>
              <a:cs typeface="+mn-cs"/>
            </a:endParaRPr>
          </a:p>
        </p:txBody>
      </p:sp>
      <p:grpSp>
        <p:nvGrpSpPr>
          <p:cNvPr id="18468" name="Group 138"/>
          <p:cNvGrpSpPr>
            <a:grpSpLocks/>
          </p:cNvGrpSpPr>
          <p:nvPr/>
        </p:nvGrpSpPr>
        <p:grpSpPr bwMode="auto">
          <a:xfrm>
            <a:off x="2819400" y="1520825"/>
            <a:ext cx="2362200" cy="460375"/>
            <a:chOff x="2971800" y="1600200"/>
            <a:chExt cx="2362200" cy="460177"/>
          </a:xfrm>
        </p:grpSpPr>
        <p:sp>
          <p:nvSpPr>
            <p:cNvPr id="134" name="TextBox 133"/>
            <p:cNvSpPr txBox="1"/>
            <p:nvPr/>
          </p:nvSpPr>
          <p:spPr>
            <a:xfrm>
              <a:off x="3048000" y="1600200"/>
              <a:ext cx="2239963" cy="30784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dirty="0">
                  <a:solidFill>
                    <a:srgbClr val="FFFFF7"/>
                  </a:solidFill>
                  <a:latin typeface="+mj-lt"/>
                  <a:cs typeface="+mn-cs"/>
                </a:rPr>
                <a:t>Sum of forces on all 4 faces</a:t>
              </a:r>
            </a:p>
          </p:txBody>
        </p:sp>
        <p:sp>
          <p:nvSpPr>
            <p:cNvPr id="136" name="TextBox 135"/>
            <p:cNvSpPr txBox="1"/>
            <p:nvPr/>
          </p:nvSpPr>
          <p:spPr>
            <a:xfrm>
              <a:off x="3651250" y="1752534"/>
              <a:ext cx="920750" cy="307843"/>
            </a:xfrm>
            <a:prstGeom prst="rect">
              <a:avLst/>
            </a:prstGeom>
            <a:noFill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1400" dirty="0">
                  <a:solidFill>
                    <a:srgbClr val="FFFFF7"/>
                  </a:solidFill>
                  <a:latin typeface="+mj-lt"/>
                  <a:cs typeface="+mn-cs"/>
                </a:rPr>
                <a:t>ABC area</a:t>
              </a:r>
            </a:p>
          </p:txBody>
        </p:sp>
        <p:cxnSp>
          <p:nvCxnSpPr>
            <p:cNvPr id="18510" name="Straight Connector 137"/>
            <p:cNvCxnSpPr>
              <a:cxnSpLocks noChangeShapeType="1"/>
            </p:cNvCxnSpPr>
            <p:nvPr/>
          </p:nvCxnSpPr>
          <p:spPr bwMode="auto">
            <a:xfrm>
              <a:off x="2971800" y="1828800"/>
              <a:ext cx="2362200" cy="0"/>
            </a:xfrm>
            <a:prstGeom prst="line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/>
            </a:ln>
          </p:spPr>
        </p:cxnSp>
      </p:grpSp>
      <p:sp>
        <p:nvSpPr>
          <p:cNvPr id="141" name="TextBox 140"/>
          <p:cNvSpPr txBox="1"/>
          <p:nvPr/>
        </p:nvSpPr>
        <p:spPr>
          <a:xfrm>
            <a:off x="5257800" y="1524000"/>
            <a:ext cx="1374775" cy="2460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000" dirty="0">
                <a:solidFill>
                  <a:srgbClr val="FFFFF7"/>
                </a:solidFill>
                <a:latin typeface="+mn-lt"/>
                <a:cs typeface="+mn-cs"/>
              </a:rPr>
              <a:t>Shrink Volume to zero</a:t>
            </a:r>
          </a:p>
        </p:txBody>
      </p:sp>
      <p:cxnSp>
        <p:nvCxnSpPr>
          <p:cNvPr id="18470" name="Straight Arrow Connector 141"/>
          <p:cNvCxnSpPr>
            <a:cxnSpLocks noChangeShapeType="1"/>
          </p:cNvCxnSpPr>
          <p:nvPr/>
        </p:nvCxnSpPr>
        <p:spPr bwMode="auto">
          <a:xfrm>
            <a:off x="5489575" y="1770063"/>
            <a:ext cx="914400" cy="1587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sp>
        <p:nvSpPr>
          <p:cNvPr id="143" name="TextBox 142"/>
          <p:cNvSpPr txBox="1"/>
          <p:nvPr/>
        </p:nvSpPr>
        <p:spPr>
          <a:xfrm>
            <a:off x="6629400" y="1600200"/>
            <a:ext cx="249238" cy="2460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000" dirty="0">
                <a:solidFill>
                  <a:srgbClr val="FFFFF7"/>
                </a:solidFill>
                <a:latin typeface="+mn-lt"/>
                <a:cs typeface="+mn-cs"/>
              </a:rPr>
              <a:t>0</a:t>
            </a:r>
          </a:p>
        </p:txBody>
      </p:sp>
      <p:grpSp>
        <p:nvGrpSpPr>
          <p:cNvPr id="7" name="Group 160"/>
          <p:cNvGrpSpPr>
            <a:grpSpLocks/>
          </p:cNvGrpSpPr>
          <p:nvPr/>
        </p:nvGrpSpPr>
        <p:grpSpPr bwMode="auto">
          <a:xfrm>
            <a:off x="76200" y="5788025"/>
            <a:ext cx="3832225" cy="996950"/>
            <a:chOff x="76200" y="5788223"/>
            <a:chExt cx="3832301" cy="996554"/>
          </a:xfrm>
        </p:grpSpPr>
        <p:grpSp>
          <p:nvGrpSpPr>
            <p:cNvPr id="18501" name="Group 102"/>
            <p:cNvGrpSpPr>
              <a:grpSpLocks/>
            </p:cNvGrpSpPr>
            <p:nvPr/>
          </p:nvGrpSpPr>
          <p:grpSpPr bwMode="auto">
            <a:xfrm>
              <a:off x="76200" y="5788223"/>
              <a:ext cx="3832301" cy="996554"/>
              <a:chOff x="76200" y="5788223"/>
              <a:chExt cx="3832301" cy="996554"/>
            </a:xfrm>
          </p:grpSpPr>
          <p:sp>
            <p:nvSpPr>
              <p:cNvPr id="93" name="TextBox 92"/>
              <p:cNvSpPr txBox="1"/>
              <p:nvPr/>
            </p:nvSpPr>
            <p:spPr>
              <a:xfrm>
                <a:off x="76200" y="5791397"/>
                <a:ext cx="3035360" cy="707744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dirty="0">
                    <a:solidFill>
                      <a:srgbClr val="FFFFF7"/>
                    </a:solidFill>
                    <a:latin typeface="+mj-lt"/>
                    <a:cs typeface="+mn-cs"/>
                  </a:rPr>
                  <a:t>T(n) = T(</a:t>
                </a:r>
                <a:r>
                  <a:rPr lang="en-US" dirty="0" err="1">
                    <a:solidFill>
                      <a:srgbClr val="FFFFF7"/>
                    </a:solidFill>
                    <a:latin typeface="+mj-lt"/>
                    <a:cs typeface="+mn-cs"/>
                  </a:rPr>
                  <a:t>x</a:t>
                </a:r>
                <a:r>
                  <a:rPr lang="en-US" sz="1800" dirty="0" err="1">
                    <a:solidFill>
                      <a:srgbClr val="FFFFF7"/>
                    </a:solidFill>
                    <a:latin typeface="+mj-lt"/>
                    <a:cs typeface="+mn-cs"/>
                  </a:rPr>
                  <a:t>j</a:t>
                </a:r>
                <a:r>
                  <a:rPr lang="en-US" dirty="0">
                    <a:solidFill>
                      <a:srgbClr val="FFFFF7"/>
                    </a:solidFill>
                    <a:latin typeface="+mj-lt"/>
                    <a:cs typeface="+mn-cs"/>
                  </a:rPr>
                  <a:t>)</a:t>
                </a:r>
                <a:r>
                  <a:rPr lang="en-US" dirty="0" err="1">
                    <a:solidFill>
                      <a:srgbClr val="FFFFF7"/>
                    </a:solidFill>
                    <a:latin typeface="+mj-lt"/>
                    <a:cs typeface="+mn-cs"/>
                  </a:rPr>
                  <a:t>n</a:t>
                </a:r>
                <a:r>
                  <a:rPr lang="en-US" sz="1600" dirty="0" err="1">
                    <a:solidFill>
                      <a:srgbClr val="FFFFF7"/>
                    </a:solidFill>
                    <a:latin typeface="+mj-lt"/>
                    <a:cs typeface="+mn-cs"/>
                  </a:rPr>
                  <a:t>j</a:t>
                </a:r>
                <a:endParaRPr lang="en-US" dirty="0">
                  <a:solidFill>
                    <a:srgbClr val="FFFFF7"/>
                  </a:solidFill>
                  <a:latin typeface="+mj-lt"/>
                  <a:cs typeface="+mn-cs"/>
                </a:endParaRPr>
              </a:p>
            </p:txBody>
          </p:sp>
          <p:sp>
            <p:nvSpPr>
              <p:cNvPr id="94" name="TextBox 93"/>
              <p:cNvSpPr txBox="1"/>
              <p:nvPr/>
            </p:nvSpPr>
            <p:spPr>
              <a:xfrm>
                <a:off x="619136" y="5788223"/>
                <a:ext cx="331795" cy="399891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000" dirty="0">
                    <a:solidFill>
                      <a:srgbClr val="FFFFF7"/>
                    </a:solidFill>
                    <a:latin typeface="+mn-lt"/>
                    <a:cs typeface="+mn-cs"/>
                  </a:rPr>
                  <a:t>^</a:t>
                </a:r>
              </a:p>
            </p:txBody>
          </p:sp>
          <p:sp>
            <p:nvSpPr>
              <p:cNvPr id="95" name="TextBox 94"/>
              <p:cNvSpPr txBox="1"/>
              <p:nvPr/>
            </p:nvSpPr>
            <p:spPr>
              <a:xfrm>
                <a:off x="2066964" y="5791397"/>
                <a:ext cx="331795" cy="399891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000" dirty="0">
                    <a:solidFill>
                      <a:srgbClr val="FFFFF7"/>
                    </a:solidFill>
                    <a:latin typeface="+mn-lt"/>
                    <a:cs typeface="+mn-cs"/>
                  </a:rPr>
                  <a:t>^</a:t>
                </a:r>
              </a:p>
            </p:txBody>
          </p:sp>
          <p:sp>
            <p:nvSpPr>
              <p:cNvPr id="100" name="TextBox 99"/>
              <p:cNvSpPr txBox="1"/>
              <p:nvPr/>
            </p:nvSpPr>
            <p:spPr>
              <a:xfrm>
                <a:off x="1143021" y="6476924"/>
                <a:ext cx="2765480" cy="307853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400" dirty="0">
                    <a:solidFill>
                      <a:srgbClr val="FFFFF7"/>
                    </a:solidFill>
                    <a:latin typeface="+mj-lt"/>
                    <a:cs typeface="+mn-cs"/>
                  </a:rPr>
                  <a:t>Einstein notation (i.e., summation)</a:t>
                </a:r>
              </a:p>
            </p:txBody>
          </p:sp>
        </p:grpSp>
        <p:cxnSp>
          <p:nvCxnSpPr>
            <p:cNvPr id="18502" name="Straight Arrow Connector 149"/>
            <p:cNvCxnSpPr>
              <a:cxnSpLocks noChangeShapeType="1"/>
            </p:cNvCxnSpPr>
            <p:nvPr/>
          </p:nvCxnSpPr>
          <p:spPr bwMode="auto">
            <a:xfrm>
              <a:off x="304800" y="5867400"/>
              <a:ext cx="228600" cy="1588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  <p:cxnSp>
          <p:nvCxnSpPr>
            <p:cNvPr id="18503" name="Straight Arrow Connector 150"/>
            <p:cNvCxnSpPr>
              <a:cxnSpLocks noChangeShapeType="1"/>
            </p:cNvCxnSpPr>
            <p:nvPr/>
          </p:nvCxnSpPr>
          <p:spPr bwMode="auto">
            <a:xfrm>
              <a:off x="1752600" y="5867400"/>
              <a:ext cx="228600" cy="1588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</p:grpSp>
      <p:sp>
        <p:nvSpPr>
          <p:cNvPr id="162" name="TextBox 161"/>
          <p:cNvSpPr txBox="1"/>
          <p:nvPr/>
        </p:nvSpPr>
        <p:spPr>
          <a:xfrm>
            <a:off x="5356225" y="609600"/>
            <a:ext cx="3587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00"/>
                </a:solidFill>
                <a:latin typeface="+mn-lt"/>
                <a:cs typeface="+mn-cs"/>
              </a:rPr>
              <a:t>^</a:t>
            </a:r>
          </a:p>
        </p:txBody>
      </p:sp>
      <p:sp>
        <p:nvSpPr>
          <p:cNvPr id="163" name="TextBox 162"/>
          <p:cNvSpPr txBox="1"/>
          <p:nvPr/>
        </p:nvSpPr>
        <p:spPr>
          <a:xfrm>
            <a:off x="6934200" y="609600"/>
            <a:ext cx="3587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00"/>
                </a:solidFill>
                <a:latin typeface="+mn-lt"/>
                <a:cs typeface="+mn-cs"/>
              </a:rPr>
              <a:t>^</a:t>
            </a:r>
          </a:p>
        </p:txBody>
      </p:sp>
      <p:cxnSp>
        <p:nvCxnSpPr>
          <p:cNvPr id="18475" name="Straight Arrow Connector 164"/>
          <p:cNvCxnSpPr>
            <a:cxnSpLocks noChangeShapeType="1"/>
          </p:cNvCxnSpPr>
          <p:nvPr/>
        </p:nvCxnSpPr>
        <p:spPr bwMode="auto">
          <a:xfrm>
            <a:off x="6477000" y="685800"/>
            <a:ext cx="304800" cy="1588"/>
          </a:xfrm>
          <a:prstGeom prst="straightConnector1">
            <a:avLst/>
          </a:prstGeom>
          <a:noFill/>
          <a:ln w="9525" algn="ctr">
            <a:solidFill>
              <a:srgbClr val="FFFF00"/>
            </a:solidFill>
            <a:round/>
            <a:headEnd/>
            <a:tailEnd type="arrow" w="med" len="med"/>
          </a:ln>
        </p:spPr>
      </p:cxnSp>
      <p:grpSp>
        <p:nvGrpSpPr>
          <p:cNvPr id="9" name="Group 102"/>
          <p:cNvGrpSpPr>
            <a:grpSpLocks/>
          </p:cNvGrpSpPr>
          <p:nvPr/>
        </p:nvGrpSpPr>
        <p:grpSpPr bwMode="auto">
          <a:xfrm>
            <a:off x="5334000" y="4375150"/>
            <a:ext cx="2095500" cy="577850"/>
            <a:chOff x="5334000" y="4375150"/>
            <a:chExt cx="2095951" cy="577850"/>
          </a:xfrm>
        </p:grpSpPr>
        <p:grpSp>
          <p:nvGrpSpPr>
            <p:cNvPr id="18488" name="Group 159"/>
            <p:cNvGrpSpPr>
              <a:grpSpLocks/>
            </p:cNvGrpSpPr>
            <p:nvPr/>
          </p:nvGrpSpPr>
          <p:grpSpPr bwMode="auto">
            <a:xfrm>
              <a:off x="5334000" y="4419600"/>
              <a:ext cx="2095951" cy="533400"/>
              <a:chOff x="5334000" y="4419600"/>
              <a:chExt cx="2095606" cy="533400"/>
            </a:xfrm>
          </p:grpSpPr>
          <p:sp>
            <p:nvSpPr>
              <p:cNvPr id="144" name="TextBox 143"/>
              <p:cNvSpPr txBox="1"/>
              <p:nvPr/>
            </p:nvSpPr>
            <p:spPr>
              <a:xfrm>
                <a:off x="5334000" y="4419600"/>
                <a:ext cx="669959" cy="33813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600">
                    <a:solidFill>
                      <a:srgbClr val="FFFFF7"/>
                    </a:solidFill>
                    <a:latin typeface="+mj-lt"/>
                    <a:cs typeface="+mn-cs"/>
                  </a:rPr>
                  <a:t>T(n</a:t>
                </a:r>
                <a:r>
                  <a:rPr lang="en-US" sz="900">
                    <a:solidFill>
                      <a:srgbClr val="FFFFF7"/>
                    </a:solidFill>
                    <a:latin typeface="+mj-lt"/>
                    <a:cs typeface="+mn-cs"/>
                  </a:rPr>
                  <a:t>1</a:t>
                </a:r>
                <a:r>
                  <a:rPr lang="en-US" sz="1600" dirty="0">
                    <a:solidFill>
                      <a:srgbClr val="FFFFF7"/>
                    </a:solidFill>
                    <a:latin typeface="+mj-lt"/>
                    <a:cs typeface="+mn-cs"/>
                  </a:rPr>
                  <a:t>) </a:t>
                </a:r>
              </a:p>
            </p:txBody>
          </p:sp>
          <p:sp>
            <p:nvSpPr>
              <p:cNvPr id="145" name="TextBox 144"/>
              <p:cNvSpPr txBox="1"/>
              <p:nvPr/>
            </p:nvSpPr>
            <p:spPr>
              <a:xfrm>
                <a:off x="6046824" y="4419600"/>
                <a:ext cx="669959" cy="33813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600">
                    <a:solidFill>
                      <a:srgbClr val="FFFFF7"/>
                    </a:solidFill>
                    <a:latin typeface="+mj-lt"/>
                    <a:cs typeface="+mn-cs"/>
                  </a:rPr>
                  <a:t>T(n</a:t>
                </a:r>
                <a:r>
                  <a:rPr lang="en-US" sz="900">
                    <a:solidFill>
                      <a:srgbClr val="FFFFF7"/>
                    </a:solidFill>
                    <a:latin typeface="+mj-lt"/>
                    <a:cs typeface="+mn-cs"/>
                  </a:rPr>
                  <a:t>2</a:t>
                </a:r>
                <a:r>
                  <a:rPr lang="en-US" sz="1600" dirty="0">
                    <a:solidFill>
                      <a:srgbClr val="FFFFF7"/>
                    </a:solidFill>
                    <a:latin typeface="+mj-lt"/>
                    <a:cs typeface="+mn-cs"/>
                  </a:rPr>
                  <a:t>) </a:t>
                </a:r>
              </a:p>
            </p:txBody>
          </p:sp>
          <p:sp>
            <p:nvSpPr>
              <p:cNvPr id="146" name="TextBox 145"/>
              <p:cNvSpPr txBox="1"/>
              <p:nvPr/>
            </p:nvSpPr>
            <p:spPr>
              <a:xfrm>
                <a:off x="6759647" y="4419600"/>
                <a:ext cx="669959" cy="33813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600">
                    <a:solidFill>
                      <a:srgbClr val="FFFFF7"/>
                    </a:solidFill>
                    <a:latin typeface="+mj-lt"/>
                    <a:cs typeface="+mn-cs"/>
                  </a:rPr>
                  <a:t>T(n</a:t>
                </a:r>
                <a:r>
                  <a:rPr lang="en-US" sz="900">
                    <a:solidFill>
                      <a:srgbClr val="FFFFF7"/>
                    </a:solidFill>
                    <a:latin typeface="+mj-lt"/>
                    <a:cs typeface="+mn-cs"/>
                  </a:rPr>
                  <a:t>3</a:t>
                </a:r>
                <a:r>
                  <a:rPr lang="en-US" sz="1600" dirty="0">
                    <a:solidFill>
                      <a:srgbClr val="FFFFF7"/>
                    </a:solidFill>
                    <a:latin typeface="+mj-lt"/>
                    <a:cs typeface="+mn-cs"/>
                  </a:rPr>
                  <a:t>) </a:t>
                </a:r>
              </a:p>
            </p:txBody>
          </p:sp>
          <p:cxnSp>
            <p:nvCxnSpPr>
              <p:cNvPr id="18495" name="Straight Arrow Connector 151"/>
              <p:cNvCxnSpPr>
                <a:cxnSpLocks noChangeShapeType="1"/>
              </p:cNvCxnSpPr>
              <p:nvPr/>
            </p:nvCxnSpPr>
            <p:spPr bwMode="auto">
              <a:xfrm>
                <a:off x="5410200" y="4480765"/>
                <a:ext cx="228600" cy="1588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18496" name="Straight Arrow Connector 152"/>
              <p:cNvCxnSpPr>
                <a:cxnSpLocks noChangeShapeType="1"/>
              </p:cNvCxnSpPr>
              <p:nvPr/>
            </p:nvCxnSpPr>
            <p:spPr bwMode="auto">
              <a:xfrm>
                <a:off x="6096000" y="4471800"/>
                <a:ext cx="228600" cy="1588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18497" name="Straight Arrow Connector 153"/>
              <p:cNvCxnSpPr>
                <a:cxnSpLocks noChangeShapeType="1"/>
              </p:cNvCxnSpPr>
              <p:nvPr/>
            </p:nvCxnSpPr>
            <p:spPr bwMode="auto">
              <a:xfrm>
                <a:off x="6858000" y="4462835"/>
                <a:ext cx="228600" cy="1588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18498" name="Straight Arrow Connector 155"/>
              <p:cNvCxnSpPr>
                <a:cxnSpLocks noChangeShapeType="1"/>
                <a:stCxn id="144" idx="2"/>
              </p:cNvCxnSpPr>
              <p:nvPr/>
            </p:nvCxnSpPr>
            <p:spPr bwMode="auto">
              <a:xfrm rot="5400000">
                <a:off x="5556543" y="4840410"/>
                <a:ext cx="194846" cy="30333"/>
              </a:xfrm>
              <a:prstGeom prst="straightConnector1">
                <a:avLst/>
              </a:prstGeom>
              <a:noFill/>
              <a:ln w="9525" algn="ctr">
                <a:solidFill>
                  <a:srgbClr val="FF0000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18499" name="Straight Arrow Connector 157"/>
              <p:cNvCxnSpPr>
                <a:cxnSpLocks noChangeShapeType="1"/>
              </p:cNvCxnSpPr>
              <p:nvPr/>
            </p:nvCxnSpPr>
            <p:spPr bwMode="auto">
              <a:xfrm rot="5400000">
                <a:off x="6239566" y="4843188"/>
                <a:ext cx="194846" cy="24778"/>
              </a:xfrm>
              <a:prstGeom prst="straightConnector1">
                <a:avLst/>
              </a:prstGeom>
              <a:noFill/>
              <a:ln w="9525" algn="ctr">
                <a:solidFill>
                  <a:srgbClr val="FF0000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18500" name="Straight Arrow Connector 158"/>
              <p:cNvCxnSpPr>
                <a:cxnSpLocks noChangeShapeType="1"/>
              </p:cNvCxnSpPr>
              <p:nvPr/>
            </p:nvCxnSpPr>
            <p:spPr bwMode="auto">
              <a:xfrm rot="5400000">
                <a:off x="6925366" y="4843188"/>
                <a:ext cx="194846" cy="24778"/>
              </a:xfrm>
              <a:prstGeom prst="straightConnector1">
                <a:avLst/>
              </a:prstGeom>
              <a:noFill/>
              <a:ln w="9525" algn="ctr">
                <a:solidFill>
                  <a:srgbClr val="FF0000"/>
                </a:solidFill>
                <a:round/>
                <a:headEnd/>
                <a:tailEnd type="arrow" w="med" len="med"/>
              </a:ln>
            </p:spPr>
          </p:cxnSp>
        </p:grpSp>
        <p:sp>
          <p:nvSpPr>
            <p:cNvPr id="166" name="TextBox 165"/>
            <p:cNvSpPr txBox="1"/>
            <p:nvPr/>
          </p:nvSpPr>
          <p:spPr>
            <a:xfrm>
              <a:off x="6988531" y="4375150"/>
              <a:ext cx="273109" cy="27781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200" dirty="0">
                  <a:solidFill>
                    <a:srgbClr val="FFFFF7"/>
                  </a:solidFill>
                  <a:latin typeface="+mn-lt"/>
                  <a:cs typeface="+mn-cs"/>
                </a:rPr>
                <a:t>^</a:t>
              </a:r>
            </a:p>
          </p:txBody>
        </p:sp>
        <p:sp>
          <p:nvSpPr>
            <p:cNvPr id="167" name="TextBox 166"/>
            <p:cNvSpPr txBox="1"/>
            <p:nvPr/>
          </p:nvSpPr>
          <p:spPr>
            <a:xfrm>
              <a:off x="6247009" y="4387850"/>
              <a:ext cx="273109" cy="27622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200" dirty="0">
                  <a:solidFill>
                    <a:srgbClr val="FFFFF7"/>
                  </a:solidFill>
                  <a:latin typeface="+mn-lt"/>
                  <a:cs typeface="+mn-cs"/>
                </a:rPr>
                <a:t>^</a:t>
              </a:r>
            </a:p>
          </p:txBody>
        </p:sp>
        <p:sp>
          <p:nvSpPr>
            <p:cNvPr id="168" name="TextBox 167"/>
            <p:cNvSpPr txBox="1"/>
            <p:nvPr/>
          </p:nvSpPr>
          <p:spPr>
            <a:xfrm>
              <a:off x="5529305" y="4398963"/>
              <a:ext cx="273109" cy="27622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200">
                  <a:solidFill>
                    <a:srgbClr val="FFFFF7"/>
                  </a:solidFill>
                  <a:latin typeface="+mn-lt"/>
                  <a:cs typeface="+mn-cs"/>
                </a:rPr>
                <a:t>^</a:t>
              </a:r>
              <a:endParaRPr lang="en-US" sz="1200" dirty="0">
                <a:solidFill>
                  <a:srgbClr val="FFFFF7"/>
                </a:solidFill>
                <a:latin typeface="+mn-lt"/>
                <a:cs typeface="+mn-cs"/>
              </a:endParaRPr>
            </a:p>
          </p:txBody>
        </p:sp>
      </p:grpSp>
      <p:sp>
        <p:nvSpPr>
          <p:cNvPr id="170" name="TextBox 169"/>
          <p:cNvSpPr txBox="1"/>
          <p:nvPr/>
        </p:nvSpPr>
        <p:spPr>
          <a:xfrm>
            <a:off x="8763000" y="5410200"/>
            <a:ext cx="272832" cy="276999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200" dirty="0" smtClean="0">
                <a:solidFill>
                  <a:srgbClr val="FFFFF7"/>
                </a:solidFill>
                <a:latin typeface="+mn-lt"/>
                <a:cs typeface="+mn-cs"/>
              </a:rPr>
              <a:t>^</a:t>
            </a:r>
            <a:endParaRPr lang="en-US" sz="1200" dirty="0">
              <a:solidFill>
                <a:srgbClr val="FFFFF7"/>
              </a:solidFill>
              <a:latin typeface="+mn-lt"/>
              <a:cs typeface="+mn-cs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8764588" y="5959475"/>
            <a:ext cx="273050" cy="2762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200" dirty="0" smtClean="0">
                <a:solidFill>
                  <a:srgbClr val="FFFFF7"/>
                </a:solidFill>
                <a:latin typeface="+mn-lt"/>
                <a:cs typeface="+mn-cs"/>
              </a:rPr>
              <a:t>^</a:t>
            </a:r>
            <a:endParaRPr lang="en-US" sz="1200" dirty="0">
              <a:solidFill>
                <a:srgbClr val="FFFFF7"/>
              </a:solidFill>
              <a:latin typeface="+mn-lt"/>
              <a:cs typeface="+mn-cs"/>
            </a:endParaRPr>
          </a:p>
        </p:txBody>
      </p:sp>
      <p:sp>
        <p:nvSpPr>
          <p:cNvPr id="172" name="Rectangle 171"/>
          <p:cNvSpPr/>
          <p:nvPr/>
        </p:nvSpPr>
        <p:spPr bwMode="auto">
          <a:xfrm>
            <a:off x="3013472" y="4372571"/>
            <a:ext cx="6113462" cy="2209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73" name="Oval 172"/>
          <p:cNvSpPr/>
          <p:nvPr/>
        </p:nvSpPr>
        <p:spPr bwMode="auto">
          <a:xfrm>
            <a:off x="5170488" y="1035050"/>
            <a:ext cx="76200" cy="76200"/>
          </a:xfrm>
          <a:prstGeom prst="ellipse">
            <a:avLst/>
          </a:prstGeom>
          <a:solidFill>
            <a:srgbClr val="FFFFF7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 dirty="0">
              <a:solidFill>
                <a:srgbClr val="FFFFF7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1368425" y="620713"/>
            <a:ext cx="411797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dirty="0">
                <a:solidFill>
                  <a:srgbClr val="FFFF00"/>
                </a:solidFill>
                <a:latin typeface="+mj-lt"/>
                <a:cs typeface="+mn-cs"/>
              </a:rPr>
              <a:t>[                           ]</a:t>
            </a:r>
          </a:p>
        </p:txBody>
      </p:sp>
      <p:sp>
        <p:nvSpPr>
          <p:cNvPr id="176" name="TextBox 175"/>
          <p:cNvSpPr txBox="1"/>
          <p:nvPr/>
        </p:nvSpPr>
        <p:spPr>
          <a:xfrm>
            <a:off x="4233863" y="3154362"/>
            <a:ext cx="4346575" cy="738188"/>
          </a:xfrm>
          <a:prstGeom prst="rect">
            <a:avLst/>
          </a:prstGeom>
          <a:solidFill>
            <a:srgbClr val="FF0000"/>
          </a:solidFill>
          <a:ln>
            <a:solidFill>
              <a:srgbClr val="FFFFF7"/>
            </a:solidFill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j-lt"/>
                <a:cs typeface="+mn-cs"/>
              </a:rPr>
              <a:t>This means that, given the stress matrix, we can find the</a:t>
            </a:r>
          </a:p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j-lt"/>
                <a:cs typeface="+mn-cs"/>
              </a:rPr>
              <a:t>traction on any oriented plane with normal vector n by </a:t>
            </a:r>
          </a:p>
          <a:p>
            <a:pPr eaLnBrk="0" hangingPunct="0">
              <a:defRPr/>
            </a:pPr>
            <a:r>
              <a:rPr lang="en-US" sz="1400" dirty="0" smtClean="0">
                <a:solidFill>
                  <a:srgbClr val="FFFFF7"/>
                </a:solidFill>
                <a:latin typeface="+mj-lt"/>
                <a:cs typeface="+mn-cs"/>
              </a:rPr>
              <a:t>Dot product unit </a:t>
            </a:r>
            <a:r>
              <a:rPr lang="en-US" sz="1400" dirty="0">
                <a:solidFill>
                  <a:srgbClr val="FFFFF7"/>
                </a:solidFill>
                <a:latin typeface="+mj-lt"/>
                <a:cs typeface="+mn-cs"/>
              </a:rPr>
              <a:t>vector n by stress matrix.</a:t>
            </a:r>
          </a:p>
        </p:txBody>
      </p:sp>
      <p:cxnSp>
        <p:nvCxnSpPr>
          <p:cNvPr id="18483" name="Straight Arrow Connector 150"/>
          <p:cNvCxnSpPr>
            <a:cxnSpLocks noChangeShapeType="1"/>
          </p:cNvCxnSpPr>
          <p:nvPr/>
        </p:nvCxnSpPr>
        <p:spPr bwMode="auto">
          <a:xfrm>
            <a:off x="990600" y="2055813"/>
            <a:ext cx="228600" cy="1587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cxnSp>
        <p:nvCxnSpPr>
          <p:cNvPr id="18484" name="Straight Arrow Connector 150"/>
          <p:cNvCxnSpPr>
            <a:cxnSpLocks noChangeShapeType="1"/>
          </p:cNvCxnSpPr>
          <p:nvPr/>
        </p:nvCxnSpPr>
        <p:spPr bwMode="auto">
          <a:xfrm>
            <a:off x="2438400" y="2057400"/>
            <a:ext cx="228600" cy="1588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cxnSp>
        <p:nvCxnSpPr>
          <p:cNvPr id="18485" name="Straight Arrow Connector 150"/>
          <p:cNvCxnSpPr>
            <a:cxnSpLocks noChangeShapeType="1"/>
          </p:cNvCxnSpPr>
          <p:nvPr/>
        </p:nvCxnSpPr>
        <p:spPr bwMode="auto">
          <a:xfrm>
            <a:off x="4114800" y="2058988"/>
            <a:ext cx="228600" cy="1587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cxnSp>
        <p:nvCxnSpPr>
          <p:cNvPr id="18486" name="Straight Arrow Connector 150"/>
          <p:cNvCxnSpPr>
            <a:cxnSpLocks noChangeShapeType="1"/>
          </p:cNvCxnSpPr>
          <p:nvPr/>
        </p:nvCxnSpPr>
        <p:spPr bwMode="auto">
          <a:xfrm>
            <a:off x="5791200" y="2060575"/>
            <a:ext cx="228600" cy="1588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grpSp>
        <p:nvGrpSpPr>
          <p:cNvPr id="2" name="Group 1"/>
          <p:cNvGrpSpPr/>
          <p:nvPr/>
        </p:nvGrpSpPr>
        <p:grpSpPr>
          <a:xfrm>
            <a:off x="3498593" y="2748059"/>
            <a:ext cx="6147837" cy="369332"/>
            <a:chOff x="3498593" y="2748059"/>
            <a:chExt cx="6147837" cy="369332"/>
          </a:xfrm>
        </p:grpSpPr>
        <p:sp>
          <p:nvSpPr>
            <p:cNvPr id="103" name="TextBox 102"/>
            <p:cNvSpPr txBox="1"/>
            <p:nvPr/>
          </p:nvSpPr>
          <p:spPr>
            <a:xfrm>
              <a:off x="3498593" y="2748059"/>
              <a:ext cx="6147837" cy="36933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 smtClean="0">
                  <a:solidFill>
                    <a:srgbClr val="FFFFF7"/>
                  </a:solidFill>
                  <a:latin typeface="+mj-lt"/>
                  <a:cs typeface="+mn-cs"/>
                </a:rPr>
                <a:t>T(n) = [T</a:t>
              </a:r>
              <a:r>
                <a:rPr lang="en-US" sz="1800" dirty="0">
                  <a:solidFill>
                    <a:srgbClr val="FFFFF7"/>
                  </a:solidFill>
                  <a:latin typeface="+mj-lt"/>
                  <a:cs typeface="+mn-cs"/>
                </a:rPr>
                <a:t>(-</a:t>
              </a:r>
              <a:r>
                <a:rPr lang="en-US" sz="1800" dirty="0" smtClean="0">
                  <a:solidFill>
                    <a:srgbClr val="FFFFF7"/>
                  </a:solidFill>
                  <a:latin typeface="+mj-lt"/>
                  <a:cs typeface="+mn-cs"/>
                </a:rPr>
                <a:t>x</a:t>
              </a:r>
              <a:r>
                <a:rPr lang="en-US" sz="1000" dirty="0" smtClean="0">
                  <a:solidFill>
                    <a:srgbClr val="FFFFF7"/>
                  </a:solidFill>
                  <a:latin typeface="+mj-lt"/>
                  <a:cs typeface="+mn-cs"/>
                </a:rPr>
                <a:t>1</a:t>
              </a:r>
              <a:r>
                <a:rPr lang="en-US" sz="1800" dirty="0" smtClean="0">
                  <a:solidFill>
                    <a:srgbClr val="FFFFF7"/>
                  </a:solidFill>
                  <a:latin typeface="+mj-lt"/>
                  <a:cs typeface="+mn-cs"/>
                </a:rPr>
                <a:t>)OBC </a:t>
              </a:r>
              <a:r>
                <a:rPr lang="en-US" sz="1800" dirty="0">
                  <a:solidFill>
                    <a:srgbClr val="FFFFF7"/>
                  </a:solidFill>
                  <a:latin typeface="+mj-lt"/>
                  <a:cs typeface="+mn-cs"/>
                </a:rPr>
                <a:t>+ </a:t>
              </a:r>
              <a:r>
                <a:rPr lang="en-US" sz="1800" dirty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+mj-lt"/>
                  <a:cs typeface="+mn-cs"/>
                </a:rPr>
                <a:t>T(-x</a:t>
              </a:r>
              <a:r>
                <a:rPr lang="en-US" sz="1000" dirty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+mj-lt"/>
                  <a:cs typeface="+mn-cs"/>
                </a:rPr>
                <a:t>2</a:t>
              </a:r>
              <a:r>
                <a:rPr lang="en-US" sz="1800" dirty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+mj-lt"/>
                  <a:cs typeface="+mn-cs"/>
                </a:rPr>
                <a:t>)OAB</a:t>
              </a:r>
              <a:r>
                <a:rPr lang="en-US" sz="1800" dirty="0">
                  <a:solidFill>
                    <a:srgbClr val="FFFFF7"/>
                  </a:solidFill>
                  <a:latin typeface="+mj-lt"/>
                  <a:cs typeface="+mn-cs"/>
                </a:rPr>
                <a:t> + </a:t>
              </a:r>
              <a:r>
                <a:rPr lang="en-US" sz="1800" dirty="0">
                  <a:solidFill>
                    <a:srgbClr val="FF0000"/>
                  </a:solidFill>
                  <a:latin typeface="+mj-lt"/>
                  <a:cs typeface="+mn-cs"/>
                </a:rPr>
                <a:t>T(-x</a:t>
              </a:r>
              <a:r>
                <a:rPr lang="en-US" sz="1050" dirty="0">
                  <a:solidFill>
                    <a:srgbClr val="FF0000"/>
                  </a:solidFill>
                  <a:latin typeface="+mj-lt"/>
                  <a:cs typeface="+mn-cs"/>
                </a:rPr>
                <a:t>3</a:t>
              </a:r>
              <a:r>
                <a:rPr lang="en-US" sz="1800" dirty="0">
                  <a:solidFill>
                    <a:srgbClr val="FF0000"/>
                  </a:solidFill>
                  <a:latin typeface="+mj-lt"/>
                  <a:cs typeface="+mn-cs"/>
                </a:rPr>
                <a:t>)OAC</a:t>
              </a:r>
              <a:r>
                <a:rPr lang="en-US" sz="1800" dirty="0">
                  <a:solidFill>
                    <a:srgbClr val="FFFFF7"/>
                  </a:solidFill>
                  <a:latin typeface="+mj-lt"/>
                  <a:cs typeface="+mn-cs"/>
                </a:rPr>
                <a:t> </a:t>
              </a:r>
              <a:r>
                <a:rPr lang="en-US" sz="1800" dirty="0" smtClean="0">
                  <a:solidFill>
                    <a:srgbClr val="FFFFF7"/>
                  </a:solidFill>
                  <a:latin typeface="+mj-lt"/>
                  <a:cs typeface="+mn-cs"/>
                </a:rPr>
                <a:t>]/ABC               </a:t>
              </a:r>
              <a:r>
                <a:rPr lang="en-US" sz="1800" dirty="0">
                  <a:solidFill>
                    <a:srgbClr val="FFFFF7"/>
                  </a:solidFill>
                  <a:latin typeface="+mj-lt"/>
                  <a:cs typeface="+mn-cs"/>
                </a:rPr>
                <a:t>0</a:t>
              </a:r>
            </a:p>
          </p:txBody>
        </p:sp>
        <p:cxnSp>
          <p:nvCxnSpPr>
            <p:cNvPr id="104" name="Straight Arrow Connector 150"/>
            <p:cNvCxnSpPr>
              <a:cxnSpLocks noChangeShapeType="1"/>
            </p:cNvCxnSpPr>
            <p:nvPr/>
          </p:nvCxnSpPr>
          <p:spPr bwMode="auto">
            <a:xfrm>
              <a:off x="3543300" y="2812256"/>
              <a:ext cx="228600" cy="1587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  <p:cxnSp>
          <p:nvCxnSpPr>
            <p:cNvPr id="111" name="Straight Arrow Connector 150"/>
            <p:cNvCxnSpPr>
              <a:cxnSpLocks noChangeShapeType="1"/>
            </p:cNvCxnSpPr>
            <p:nvPr/>
          </p:nvCxnSpPr>
          <p:spPr bwMode="auto">
            <a:xfrm>
              <a:off x="4343400" y="2806337"/>
              <a:ext cx="228600" cy="1587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  <p:cxnSp>
          <p:nvCxnSpPr>
            <p:cNvPr id="113" name="Straight Arrow Connector 150"/>
            <p:cNvCxnSpPr>
              <a:cxnSpLocks noChangeShapeType="1"/>
            </p:cNvCxnSpPr>
            <p:nvPr/>
          </p:nvCxnSpPr>
          <p:spPr bwMode="auto">
            <a:xfrm>
              <a:off x="5562600" y="2800418"/>
              <a:ext cx="228600" cy="1587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  <p:cxnSp>
          <p:nvCxnSpPr>
            <p:cNvPr id="114" name="Straight Arrow Connector 150"/>
            <p:cNvCxnSpPr>
              <a:cxnSpLocks noChangeShapeType="1"/>
            </p:cNvCxnSpPr>
            <p:nvPr/>
          </p:nvCxnSpPr>
          <p:spPr bwMode="auto">
            <a:xfrm>
              <a:off x="6858000" y="2794499"/>
              <a:ext cx="228600" cy="1587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5" name="Group 101"/>
          <p:cNvGrpSpPr>
            <a:grpSpLocks/>
          </p:cNvGrpSpPr>
          <p:nvPr/>
        </p:nvGrpSpPr>
        <p:grpSpPr bwMode="auto">
          <a:xfrm>
            <a:off x="2674144" y="3154362"/>
            <a:ext cx="3513138" cy="2747895"/>
            <a:chOff x="2362200" y="2895600"/>
            <a:chExt cx="3512719" cy="3034553"/>
          </a:xfrm>
        </p:grpSpPr>
        <p:sp>
          <p:nvSpPr>
            <p:cNvPr id="99" name="Freeform 98"/>
            <p:cNvSpPr/>
            <p:nvPr/>
          </p:nvSpPr>
          <p:spPr bwMode="auto">
            <a:xfrm>
              <a:off x="2362200" y="2895600"/>
              <a:ext cx="1828582" cy="3034553"/>
            </a:xfrm>
            <a:custGeom>
              <a:avLst/>
              <a:gdLst>
                <a:gd name="connsiteX0" fmla="*/ 1600200 w 2673723"/>
                <a:gd name="connsiteY0" fmla="*/ 0 h 3375212"/>
                <a:gd name="connsiteX1" fmla="*/ 2407023 w 2673723"/>
                <a:gd name="connsiteY1" fmla="*/ 1277471 h 3375212"/>
                <a:gd name="connsiteX2" fmla="*/ 0 w 2673723"/>
                <a:gd name="connsiteY2" fmla="*/ 3375212 h 337521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673723" h="3375212">
                  <a:moveTo>
                    <a:pt x="1600200" y="0"/>
                  </a:moveTo>
                  <a:cubicBezTo>
                    <a:pt x="2136961" y="357468"/>
                    <a:pt x="2673723" y="714936"/>
                    <a:pt x="2407023" y="1277471"/>
                  </a:cubicBezTo>
                  <a:cubicBezTo>
                    <a:pt x="2140323" y="1840006"/>
                    <a:pt x="1070161" y="2607609"/>
                    <a:pt x="0" y="3375212"/>
                  </a:cubicBezTo>
                </a:path>
              </a:pathLst>
            </a:custGeom>
            <a:noFill/>
            <a:ln w="9525" cap="flat" cmpd="sng" algn="ctr">
              <a:solidFill>
                <a:schemeClr val="accent2">
                  <a:lumMod val="20000"/>
                  <a:lumOff val="80000"/>
                </a:schemeClr>
              </a:solidFill>
              <a:prstDash val="solid"/>
              <a:round/>
              <a:headEnd type="none" w="med" len="med"/>
              <a:tailEnd type="arrow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01" name="TextBox 100"/>
            <p:cNvSpPr txBox="1"/>
            <p:nvPr/>
          </p:nvSpPr>
          <p:spPr>
            <a:xfrm>
              <a:off x="2514582" y="3885956"/>
              <a:ext cx="3360337" cy="52374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dirty="0">
                  <a:solidFill>
                    <a:srgbClr val="FFFFF7"/>
                  </a:solidFill>
                  <a:latin typeface="+mj-lt"/>
                  <a:cs typeface="+mn-cs"/>
                </a:rPr>
                <a:t>Noting (n</a:t>
              </a:r>
              <a:r>
                <a:rPr lang="en-US" sz="600" dirty="0">
                  <a:solidFill>
                    <a:srgbClr val="FFFFF7"/>
                  </a:solidFill>
                  <a:latin typeface="+mj-lt"/>
                  <a:cs typeface="+mn-cs"/>
                </a:rPr>
                <a:t>1</a:t>
              </a:r>
              <a:r>
                <a:rPr lang="en-US" sz="1400" dirty="0">
                  <a:solidFill>
                    <a:srgbClr val="FFFFF7"/>
                  </a:solidFill>
                  <a:latin typeface="+mj-lt"/>
                  <a:cs typeface="+mn-cs"/>
                </a:rPr>
                <a:t>,n</a:t>
              </a:r>
              <a:r>
                <a:rPr lang="en-US" sz="600" dirty="0">
                  <a:solidFill>
                    <a:srgbClr val="FFFFF7"/>
                  </a:solidFill>
                  <a:latin typeface="+mj-lt"/>
                  <a:cs typeface="+mn-cs"/>
                </a:rPr>
                <a:t>2</a:t>
              </a:r>
              <a:r>
                <a:rPr lang="en-US" sz="1400" dirty="0">
                  <a:solidFill>
                    <a:srgbClr val="FFFFF7"/>
                  </a:solidFill>
                  <a:latin typeface="+mj-lt"/>
                  <a:cs typeface="+mn-cs"/>
                </a:rPr>
                <a:t>,n</a:t>
              </a:r>
              <a:r>
                <a:rPr lang="en-US" sz="600" dirty="0">
                  <a:solidFill>
                    <a:srgbClr val="FFFFF7"/>
                  </a:solidFill>
                  <a:latin typeface="+mj-lt"/>
                  <a:cs typeface="+mn-cs"/>
                </a:rPr>
                <a:t>3</a:t>
              </a:r>
              <a:r>
                <a:rPr lang="en-US" sz="1400" dirty="0">
                  <a:solidFill>
                    <a:srgbClr val="FFFFF7"/>
                  </a:solidFill>
                  <a:latin typeface="+mj-lt"/>
                  <a:cs typeface="+mn-cs"/>
                </a:rPr>
                <a:t>) = (OBC,OAB,OAC)/ABC</a:t>
              </a:r>
            </a:p>
            <a:p>
              <a:pPr eaLnBrk="0" hangingPunct="0">
                <a:defRPr/>
              </a:pPr>
              <a:r>
                <a:rPr lang="en-US" sz="1400" dirty="0">
                  <a:solidFill>
                    <a:srgbClr val="FFFFF7"/>
                  </a:solidFill>
                  <a:latin typeface="+mj-lt"/>
                  <a:cs typeface="+mn-cs"/>
                </a:rPr>
                <a:t>And setting to zero and rearranging gives</a:t>
              </a:r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7574759" y="294895"/>
            <a:ext cx="1528761" cy="895075"/>
            <a:chOff x="7286625" y="914400"/>
            <a:chExt cx="1816099" cy="1271588"/>
          </a:xfrm>
        </p:grpSpPr>
        <p:pic>
          <p:nvPicPr>
            <p:cNvPr id="116" name="Picture 115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7391400" y="989012"/>
              <a:ext cx="1711324" cy="1162050"/>
            </a:xfrm>
            <a:prstGeom prst="rect">
              <a:avLst/>
            </a:prstGeom>
          </p:spPr>
        </p:pic>
        <p:sp>
          <p:nvSpPr>
            <p:cNvPr id="117" name="Rectangle 116"/>
            <p:cNvSpPr/>
            <p:nvPr/>
          </p:nvSpPr>
          <p:spPr bwMode="auto">
            <a:xfrm>
              <a:off x="7286625" y="914400"/>
              <a:ext cx="206375" cy="127158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</p:grpSp>
      <p:sp>
        <p:nvSpPr>
          <p:cNvPr id="3" name="Rectangle 2"/>
          <p:cNvSpPr/>
          <p:nvPr/>
        </p:nvSpPr>
        <p:spPr bwMode="auto">
          <a:xfrm>
            <a:off x="8989220" y="403226"/>
            <a:ext cx="154780" cy="40005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thematica4" pitchFamily="2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2" grpId="0" animBg="1"/>
      <p:bldP spid="17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90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0" y="-1524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sz="48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Stress Matrix  n = T(n)</a:t>
            </a:r>
          </a:p>
        </p:txBody>
      </p:sp>
      <p:grpSp>
        <p:nvGrpSpPr>
          <p:cNvPr id="103" name="Group 102"/>
          <p:cNvGrpSpPr/>
          <p:nvPr/>
        </p:nvGrpSpPr>
        <p:grpSpPr>
          <a:xfrm>
            <a:off x="76200" y="609600"/>
            <a:ext cx="9067800" cy="6175375"/>
            <a:chOff x="76200" y="609600"/>
            <a:chExt cx="9067800" cy="6175375"/>
          </a:xfrm>
        </p:grpSpPr>
        <p:sp>
          <p:nvSpPr>
            <p:cNvPr id="169" name="TextBox 168"/>
            <p:cNvSpPr txBox="1"/>
            <p:nvPr/>
          </p:nvSpPr>
          <p:spPr>
            <a:xfrm>
              <a:off x="8761413" y="4905375"/>
              <a:ext cx="349250" cy="27622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200">
                  <a:solidFill>
                    <a:srgbClr val="FFFFF7"/>
                  </a:solidFill>
                  <a:latin typeface="+mn-lt"/>
                  <a:cs typeface="+mn-cs"/>
                </a:rPr>
                <a:t>^  </a:t>
              </a:r>
              <a:endParaRPr lang="en-US" sz="1200" dirty="0">
                <a:solidFill>
                  <a:srgbClr val="FFFFF7"/>
                </a:solidFill>
                <a:latin typeface="+mn-lt"/>
                <a:cs typeface="+mn-cs"/>
              </a:endParaRPr>
            </a:p>
          </p:txBody>
        </p:sp>
        <p:grpSp>
          <p:nvGrpSpPr>
            <p:cNvPr id="2" name="Group 118"/>
            <p:cNvGrpSpPr>
              <a:grpSpLocks/>
            </p:cNvGrpSpPr>
            <p:nvPr/>
          </p:nvGrpSpPr>
          <p:grpSpPr bwMode="auto">
            <a:xfrm>
              <a:off x="2286000" y="4800600"/>
              <a:ext cx="6858000" cy="1752600"/>
              <a:chOff x="2743200" y="4800600"/>
              <a:chExt cx="6858000" cy="1752600"/>
            </a:xfrm>
          </p:grpSpPr>
          <p:grpSp>
            <p:nvGrpSpPr>
              <p:cNvPr id="3" name="Group 114"/>
              <p:cNvGrpSpPr>
                <a:grpSpLocks/>
              </p:cNvGrpSpPr>
              <p:nvPr/>
            </p:nvGrpSpPr>
            <p:grpSpPr bwMode="auto">
              <a:xfrm>
                <a:off x="2743200" y="4800600"/>
                <a:ext cx="6858000" cy="1752600"/>
                <a:chOff x="2743200" y="4800600"/>
                <a:chExt cx="6858000" cy="1752600"/>
              </a:xfrm>
            </p:grpSpPr>
            <p:pic>
              <p:nvPicPr>
                <p:cNvPr id="18525" name="Picture 57"/>
                <p:cNvPicPr>
                  <a:picLocks noChangeAspect="1" noChangeArrowheads="1"/>
                </p:cNvPicPr>
                <p:nvPr/>
              </p:nvPicPr>
              <p:blipFill>
                <a:blip r:embed="rId3" cstate="print"/>
                <a:srcRect/>
                <a:stretch>
                  <a:fillRect/>
                </a:stretch>
              </p:blipFill>
              <p:spPr bwMode="auto">
                <a:xfrm>
                  <a:off x="3276600" y="4959350"/>
                  <a:ext cx="4648200" cy="14414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</p:pic>
            <p:sp>
              <p:nvSpPr>
                <p:cNvPr id="105" name="Rectangle 104"/>
                <p:cNvSpPr/>
                <p:nvPr/>
              </p:nvSpPr>
              <p:spPr bwMode="auto">
                <a:xfrm>
                  <a:off x="2743200" y="4800600"/>
                  <a:ext cx="2971800" cy="1752600"/>
                </a:xfrm>
                <a:prstGeom prst="rect">
                  <a:avLst/>
                </a:prstGeom>
                <a:solidFill>
                  <a:schemeClr val="bg1"/>
                </a:solidFill>
                <a:ln w="9525" cap="flat" cmpd="sng" algn="ctr">
                  <a:noFill/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/>
                <a:lstStyle/>
                <a:p>
                  <a:pPr eaLnBrk="0" hangingPunct="0">
                    <a:defRPr/>
                  </a:pPr>
                  <a:endParaRPr lang="en-US" sz="440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  <p:sp>
              <p:nvSpPr>
                <p:cNvPr id="106" name="TextBox 105"/>
                <p:cNvSpPr txBox="1"/>
                <p:nvPr/>
              </p:nvSpPr>
              <p:spPr>
                <a:xfrm>
                  <a:off x="8077200" y="4876800"/>
                  <a:ext cx="355600" cy="461963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4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n</a:t>
                  </a:r>
                </a:p>
              </p:txBody>
            </p:sp>
            <p:sp>
              <p:nvSpPr>
                <p:cNvPr id="107" name="TextBox 106"/>
                <p:cNvSpPr txBox="1"/>
                <p:nvPr/>
              </p:nvSpPr>
              <p:spPr>
                <a:xfrm>
                  <a:off x="8077200" y="5329238"/>
                  <a:ext cx="355600" cy="461962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4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n</a:t>
                  </a:r>
                </a:p>
              </p:txBody>
            </p:sp>
            <p:sp>
              <p:nvSpPr>
                <p:cNvPr id="108" name="TextBox 107"/>
                <p:cNvSpPr txBox="1"/>
                <p:nvPr/>
              </p:nvSpPr>
              <p:spPr>
                <a:xfrm>
                  <a:off x="8077200" y="5781675"/>
                  <a:ext cx="355600" cy="461963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4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n</a:t>
                  </a:r>
                </a:p>
              </p:txBody>
            </p:sp>
            <p:sp>
              <p:nvSpPr>
                <p:cNvPr id="109" name="TextBox 108"/>
                <p:cNvSpPr txBox="1"/>
                <p:nvPr/>
              </p:nvSpPr>
              <p:spPr>
                <a:xfrm>
                  <a:off x="8305800" y="5029200"/>
                  <a:ext cx="152400" cy="307975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4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x</a:t>
                  </a:r>
                </a:p>
              </p:txBody>
            </p:sp>
            <p:sp>
              <p:nvSpPr>
                <p:cNvPr id="110" name="TextBox 109"/>
                <p:cNvSpPr txBox="1"/>
                <p:nvPr/>
              </p:nvSpPr>
              <p:spPr>
                <a:xfrm>
                  <a:off x="8305800" y="5486400"/>
                  <a:ext cx="152400" cy="307975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4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y</a:t>
                  </a:r>
                </a:p>
              </p:txBody>
            </p:sp>
            <p:sp>
              <p:nvSpPr>
                <p:cNvPr id="112" name="TextBox 111"/>
                <p:cNvSpPr txBox="1"/>
                <p:nvPr/>
              </p:nvSpPr>
              <p:spPr>
                <a:xfrm>
                  <a:off x="8305800" y="5943600"/>
                  <a:ext cx="152400" cy="307975"/>
                </a:xfrm>
                <a:prstGeom prst="rect">
                  <a:avLst/>
                </a:prstGeom>
                <a:noFill/>
              </p:spPr>
              <p:txBody>
                <a:bodyPr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4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z</a:t>
                  </a:r>
                </a:p>
              </p:txBody>
            </p:sp>
            <p:cxnSp>
              <p:nvCxnSpPr>
                <p:cNvPr id="18533" name="Straight Connector 13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7429500" y="5600700"/>
                  <a:ext cx="1295400" cy="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  <p:cxnSp>
              <p:nvCxnSpPr>
                <p:cNvPr id="18534" name="Straight Connector 134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7886700" y="5600700"/>
                  <a:ext cx="1295400" cy="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  <p:cxnSp>
              <p:nvCxnSpPr>
                <p:cNvPr id="97" name="Straight Connector 132"/>
                <p:cNvCxnSpPr>
                  <a:cxnSpLocks noChangeShapeType="1"/>
                </p:cNvCxnSpPr>
                <p:nvPr/>
              </p:nvCxnSpPr>
              <p:spPr bwMode="auto">
                <a:xfrm rot="5400000">
                  <a:off x="8953500" y="5524500"/>
                  <a:ext cx="1295400" cy="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</p:grpSp>
          <p:cxnSp>
            <p:nvCxnSpPr>
              <p:cNvPr id="18523" name="Straight Arrow Connector 116"/>
              <p:cNvCxnSpPr>
                <a:cxnSpLocks noChangeShapeType="1"/>
              </p:cNvCxnSpPr>
              <p:nvPr/>
            </p:nvCxnSpPr>
            <p:spPr bwMode="auto">
              <a:xfrm flipV="1">
                <a:off x="3505200" y="5867400"/>
                <a:ext cx="1676400" cy="381000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118" name="TextBox 117"/>
              <p:cNvSpPr txBox="1"/>
              <p:nvPr/>
            </p:nvSpPr>
            <p:spPr>
              <a:xfrm>
                <a:off x="4038600" y="5791200"/>
                <a:ext cx="344488" cy="307975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400" dirty="0">
                    <a:solidFill>
                      <a:srgbClr val="FFFFF7"/>
                    </a:solidFill>
                    <a:latin typeface="+mj-lt"/>
                    <a:cs typeface="+mn-cs"/>
                  </a:rPr>
                  <a:t>or</a:t>
                </a:r>
              </a:p>
            </p:txBody>
          </p:sp>
        </p:grpSp>
        <p:sp>
          <p:nvSpPr>
            <p:cNvPr id="120" name="TextBox 119"/>
            <p:cNvSpPr txBox="1"/>
            <p:nvPr/>
          </p:nvSpPr>
          <p:spPr bwMode="auto">
            <a:xfrm>
              <a:off x="8580438" y="4953000"/>
              <a:ext cx="550862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>
                  <a:solidFill>
                    <a:srgbClr val="FFFFF7"/>
                  </a:solidFill>
                  <a:latin typeface="+mj-lt"/>
                  <a:cs typeface="+mn-cs"/>
                </a:rPr>
                <a:t>T(n</a:t>
              </a:r>
              <a:r>
                <a:rPr lang="en-US" sz="500">
                  <a:solidFill>
                    <a:srgbClr val="FFFFF7"/>
                  </a:solidFill>
                  <a:latin typeface="+mj-lt"/>
                  <a:cs typeface="+mn-cs"/>
                </a:rPr>
                <a:t>1</a:t>
              </a:r>
              <a:r>
                <a:rPr lang="en-US" sz="1400">
                  <a:solidFill>
                    <a:srgbClr val="FFFFF7"/>
                  </a:solidFill>
                  <a:latin typeface="+mj-lt"/>
                  <a:cs typeface="+mn-cs"/>
                </a:rPr>
                <a:t>)</a:t>
              </a:r>
              <a:endParaRPr lang="en-US" sz="1400" dirty="0">
                <a:solidFill>
                  <a:srgbClr val="FFFFF7"/>
                </a:solidFill>
                <a:latin typeface="+mj-lt"/>
                <a:cs typeface="+mn-cs"/>
              </a:endParaRPr>
            </a:p>
          </p:txBody>
        </p:sp>
        <p:sp>
          <p:nvSpPr>
            <p:cNvPr id="121" name="TextBox 120"/>
            <p:cNvSpPr txBox="1"/>
            <p:nvPr/>
          </p:nvSpPr>
          <p:spPr bwMode="auto">
            <a:xfrm>
              <a:off x="8580438" y="5483225"/>
              <a:ext cx="550862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>
                  <a:solidFill>
                    <a:srgbClr val="FFFFF7"/>
                  </a:solidFill>
                  <a:latin typeface="+mj-lt"/>
                  <a:cs typeface="+mn-cs"/>
                </a:rPr>
                <a:t>T(n</a:t>
              </a:r>
              <a:r>
                <a:rPr lang="en-US" sz="600">
                  <a:solidFill>
                    <a:srgbClr val="FFFFF7"/>
                  </a:solidFill>
                  <a:latin typeface="+mj-lt"/>
                  <a:cs typeface="+mn-cs"/>
                </a:rPr>
                <a:t>2</a:t>
              </a:r>
              <a:r>
                <a:rPr lang="en-US" sz="1400">
                  <a:solidFill>
                    <a:srgbClr val="FFFFF7"/>
                  </a:solidFill>
                  <a:latin typeface="+mj-lt"/>
                  <a:cs typeface="+mn-cs"/>
                </a:rPr>
                <a:t>)</a:t>
              </a:r>
              <a:endParaRPr lang="en-US" sz="1400" dirty="0">
                <a:solidFill>
                  <a:srgbClr val="FFFFF7"/>
                </a:solidFill>
                <a:latin typeface="+mj-lt"/>
                <a:cs typeface="+mn-cs"/>
              </a:endParaRPr>
            </a:p>
          </p:txBody>
        </p:sp>
        <p:sp>
          <p:nvSpPr>
            <p:cNvPr id="122" name="TextBox 121"/>
            <p:cNvSpPr txBox="1"/>
            <p:nvPr/>
          </p:nvSpPr>
          <p:spPr bwMode="auto">
            <a:xfrm>
              <a:off x="8580438" y="6013450"/>
              <a:ext cx="550862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>
                  <a:solidFill>
                    <a:srgbClr val="FFFFF7"/>
                  </a:solidFill>
                  <a:latin typeface="+mj-lt"/>
                  <a:cs typeface="+mn-cs"/>
                </a:rPr>
                <a:t>T(n</a:t>
              </a:r>
              <a:r>
                <a:rPr lang="en-US" sz="500">
                  <a:solidFill>
                    <a:srgbClr val="FFFFF7"/>
                  </a:solidFill>
                  <a:latin typeface="+mj-lt"/>
                  <a:cs typeface="+mn-cs"/>
                </a:rPr>
                <a:t>3</a:t>
              </a:r>
              <a:r>
                <a:rPr lang="en-US" sz="1400">
                  <a:solidFill>
                    <a:srgbClr val="FFFFF7"/>
                  </a:solidFill>
                  <a:latin typeface="+mj-lt"/>
                  <a:cs typeface="+mn-cs"/>
                </a:rPr>
                <a:t>)</a:t>
              </a:r>
              <a:endParaRPr lang="en-US" sz="1400" dirty="0">
                <a:solidFill>
                  <a:srgbClr val="FFFFF7"/>
                </a:solidFill>
                <a:latin typeface="+mj-lt"/>
                <a:cs typeface="+mn-cs"/>
              </a:endParaRPr>
            </a:p>
          </p:txBody>
        </p:sp>
        <p:cxnSp>
          <p:nvCxnSpPr>
            <p:cNvPr id="18439" name="Straight Connector 134"/>
            <p:cNvCxnSpPr>
              <a:cxnSpLocks noChangeShapeType="1"/>
            </p:cNvCxnSpPr>
            <p:nvPr/>
          </p:nvCxnSpPr>
          <p:spPr bwMode="auto">
            <a:xfrm rot="5400000">
              <a:off x="7940675" y="5613400"/>
              <a:ext cx="12954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cxnSp>
          <p:nvCxnSpPr>
            <p:cNvPr id="18440" name="Straight Connector 134"/>
            <p:cNvCxnSpPr>
              <a:cxnSpLocks noChangeShapeType="1"/>
            </p:cNvCxnSpPr>
            <p:nvPr/>
          </p:nvCxnSpPr>
          <p:spPr bwMode="auto">
            <a:xfrm rot="5400000">
              <a:off x="8415338" y="5600700"/>
              <a:ext cx="1295400" cy="0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sp>
          <p:nvSpPr>
            <p:cNvPr id="132" name="TextBox 131"/>
            <p:cNvSpPr txBox="1"/>
            <p:nvPr/>
          </p:nvSpPr>
          <p:spPr bwMode="auto">
            <a:xfrm>
              <a:off x="8153400" y="5405438"/>
              <a:ext cx="358775" cy="46196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FFF7"/>
                  </a:solidFill>
                  <a:latin typeface="+mj-lt"/>
                  <a:cs typeface="+mn-cs"/>
                </a:rPr>
                <a:t>=</a:t>
              </a:r>
            </a:p>
          </p:txBody>
        </p:sp>
        <p:sp>
          <p:nvSpPr>
            <p:cNvPr id="148" name="TextBox 147"/>
            <p:cNvSpPr txBox="1"/>
            <p:nvPr/>
          </p:nvSpPr>
          <p:spPr>
            <a:xfrm>
              <a:off x="2182813" y="3124200"/>
              <a:ext cx="608012" cy="36988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chemeClr val="tx2"/>
                  </a:solidFill>
                  <a:latin typeface="+mj-lt"/>
                  <a:cs typeface="+mn-cs"/>
                </a:rPr>
                <a:t>T(</a:t>
              </a:r>
              <a:r>
                <a:rPr lang="en-US" sz="1800" dirty="0">
                  <a:solidFill>
                    <a:srgbClr val="FFFFF7"/>
                  </a:solidFill>
                  <a:latin typeface="+mj-lt"/>
                  <a:cs typeface="+mn-cs"/>
                </a:rPr>
                <a:t>n</a:t>
              </a:r>
              <a:r>
                <a:rPr lang="en-US" sz="1800" dirty="0">
                  <a:solidFill>
                    <a:schemeClr val="tx2"/>
                  </a:solidFill>
                  <a:latin typeface="+mj-lt"/>
                  <a:cs typeface="+mn-cs"/>
                </a:rPr>
                <a:t>)</a:t>
              </a: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838200" y="1981200"/>
              <a:ext cx="7859713" cy="4619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chemeClr val="tx1"/>
                  </a:solidFill>
                  <a:latin typeface="+mj-lt"/>
                  <a:cs typeface="+mn-cs"/>
                </a:rPr>
                <a:t>T(</a:t>
              </a:r>
              <a:r>
                <a:rPr lang="en-US" sz="2400" dirty="0">
                  <a:solidFill>
                    <a:srgbClr val="FFFFF7"/>
                  </a:solidFill>
                  <a:latin typeface="+mj-lt"/>
                  <a:cs typeface="+mn-cs"/>
                </a:rPr>
                <a:t>n)ABC + T(-x</a:t>
              </a:r>
              <a:r>
                <a:rPr lang="en-US" sz="1100" dirty="0">
                  <a:solidFill>
                    <a:srgbClr val="FFFFF7"/>
                  </a:solidFill>
                  <a:latin typeface="+mj-lt"/>
                  <a:cs typeface="+mn-cs"/>
                </a:rPr>
                <a:t>1</a:t>
              </a:r>
              <a:r>
                <a:rPr lang="en-US" sz="2400" dirty="0">
                  <a:solidFill>
                    <a:srgbClr val="FFFFF7"/>
                  </a:solidFill>
                  <a:latin typeface="+mj-lt"/>
                  <a:cs typeface="+mn-cs"/>
                </a:rPr>
                <a:t>)OBC + </a:t>
              </a:r>
              <a:r>
                <a:rPr lang="en-US" sz="2400" dirty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+mj-lt"/>
                  <a:cs typeface="+mn-cs"/>
                </a:rPr>
                <a:t>T(-x</a:t>
              </a:r>
              <a:r>
                <a:rPr lang="en-US" sz="1100" dirty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+mj-lt"/>
                  <a:cs typeface="+mn-cs"/>
                </a:rPr>
                <a:t>2</a:t>
              </a:r>
              <a:r>
                <a:rPr lang="en-US" sz="2400" dirty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+mj-lt"/>
                  <a:cs typeface="+mn-cs"/>
                </a:rPr>
                <a:t>)OAB</a:t>
              </a:r>
              <a:r>
                <a:rPr lang="en-US" sz="2400" dirty="0">
                  <a:solidFill>
                    <a:srgbClr val="FFFFF7"/>
                  </a:solidFill>
                  <a:latin typeface="+mj-lt"/>
                  <a:cs typeface="+mn-cs"/>
                </a:rPr>
                <a:t> + </a:t>
              </a:r>
              <a:r>
                <a:rPr lang="en-US" sz="2400" dirty="0">
                  <a:solidFill>
                    <a:srgbClr val="FF0000"/>
                  </a:solidFill>
                  <a:latin typeface="+mj-lt"/>
                  <a:cs typeface="+mn-cs"/>
                </a:rPr>
                <a:t>T(-x</a:t>
              </a:r>
              <a:r>
                <a:rPr lang="en-US" sz="1200" dirty="0">
                  <a:solidFill>
                    <a:srgbClr val="FF0000"/>
                  </a:solidFill>
                  <a:latin typeface="+mj-lt"/>
                  <a:cs typeface="+mn-cs"/>
                </a:rPr>
                <a:t>3</a:t>
              </a:r>
              <a:r>
                <a:rPr lang="en-US" sz="2400" dirty="0">
                  <a:solidFill>
                    <a:srgbClr val="FF0000"/>
                  </a:solidFill>
                  <a:latin typeface="+mj-lt"/>
                  <a:cs typeface="+mn-cs"/>
                </a:rPr>
                <a:t>)OAC</a:t>
              </a:r>
              <a:r>
                <a:rPr lang="en-US" sz="2400" dirty="0">
                  <a:solidFill>
                    <a:srgbClr val="FFFFF7"/>
                  </a:solidFill>
                  <a:latin typeface="+mj-lt"/>
                  <a:cs typeface="+mn-cs"/>
                </a:rPr>
                <a:t>                0</a:t>
              </a:r>
            </a:p>
          </p:txBody>
        </p:sp>
        <p:grpSp>
          <p:nvGrpSpPr>
            <p:cNvPr id="4" name="Group 55"/>
            <p:cNvGrpSpPr>
              <a:grpSpLocks/>
            </p:cNvGrpSpPr>
            <p:nvPr/>
          </p:nvGrpSpPr>
          <p:grpSpPr bwMode="auto">
            <a:xfrm>
              <a:off x="685800" y="3276600"/>
              <a:ext cx="1801813" cy="1676400"/>
              <a:chOff x="6122988" y="4876800"/>
              <a:chExt cx="1801812" cy="1676400"/>
            </a:xfrm>
          </p:grpSpPr>
          <p:cxnSp>
            <p:nvCxnSpPr>
              <p:cNvPr id="18513" name="Straight Connector 136"/>
              <p:cNvCxnSpPr>
                <a:cxnSpLocks noChangeShapeType="1"/>
              </p:cNvCxnSpPr>
              <p:nvPr/>
            </p:nvCxnSpPr>
            <p:spPr bwMode="auto">
              <a:xfrm rot="5400000">
                <a:off x="6438900" y="5448300"/>
                <a:ext cx="1143000" cy="0"/>
              </a:xfrm>
              <a:prstGeom prst="line">
                <a:avLst/>
              </a:prstGeom>
              <a:noFill/>
              <a:ln w="9525" algn="ctr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18514" name="Straight Connector 138"/>
              <p:cNvCxnSpPr>
                <a:cxnSpLocks noChangeShapeType="1"/>
              </p:cNvCxnSpPr>
              <p:nvPr/>
            </p:nvCxnSpPr>
            <p:spPr bwMode="auto">
              <a:xfrm>
                <a:off x="7010400" y="6019800"/>
                <a:ext cx="914400" cy="533400"/>
              </a:xfrm>
              <a:prstGeom prst="line">
                <a:avLst/>
              </a:prstGeom>
              <a:noFill/>
              <a:ln w="9525" algn="ctr">
                <a:solidFill>
                  <a:srgbClr val="FF0000"/>
                </a:solidFill>
                <a:round/>
                <a:headEnd/>
                <a:tailEnd/>
              </a:ln>
            </p:spPr>
          </p:cxnSp>
          <p:cxnSp>
            <p:nvCxnSpPr>
              <p:cNvPr id="18515" name="Straight Connector 140"/>
              <p:cNvCxnSpPr>
                <a:cxnSpLocks noChangeShapeType="1"/>
              </p:cNvCxnSpPr>
              <p:nvPr/>
            </p:nvCxnSpPr>
            <p:spPr bwMode="auto">
              <a:xfrm rot="10800000" flipV="1">
                <a:off x="6122988" y="6019800"/>
                <a:ext cx="887412" cy="469900"/>
              </a:xfrm>
              <a:prstGeom prst="line">
                <a:avLst/>
              </a:prstGeom>
              <a:noFill/>
              <a:ln w="9525" algn="ctr">
                <a:solidFill>
                  <a:srgbClr val="FF0000"/>
                </a:solidFill>
                <a:round/>
                <a:headEnd/>
                <a:tailEnd/>
              </a:ln>
            </p:spPr>
          </p:cxnSp>
          <p:sp>
            <p:nvSpPr>
              <p:cNvPr id="47" name="TextBox 46"/>
              <p:cNvSpPr txBox="1"/>
              <p:nvPr/>
            </p:nvSpPr>
            <p:spPr>
              <a:xfrm>
                <a:off x="6172201" y="6138863"/>
                <a:ext cx="279400" cy="261937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100" dirty="0">
                    <a:solidFill>
                      <a:srgbClr val="FFFFF7"/>
                    </a:solidFill>
                    <a:latin typeface="+mj-lt"/>
                    <a:cs typeface="+mn-cs"/>
                  </a:rPr>
                  <a:t>A</a:t>
                </a:r>
              </a:p>
            </p:txBody>
          </p:sp>
          <p:sp>
            <p:nvSpPr>
              <p:cNvPr id="48" name="TextBox 47"/>
              <p:cNvSpPr txBox="1"/>
              <p:nvPr/>
            </p:nvSpPr>
            <p:spPr>
              <a:xfrm>
                <a:off x="7010401" y="5105400"/>
                <a:ext cx="279400" cy="26193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100" dirty="0">
                    <a:solidFill>
                      <a:srgbClr val="FFFFF7"/>
                    </a:solidFill>
                    <a:latin typeface="+mj-lt"/>
                    <a:cs typeface="+mn-cs"/>
                  </a:rPr>
                  <a:t>B</a:t>
                </a:r>
              </a:p>
            </p:txBody>
          </p:sp>
          <p:sp>
            <p:nvSpPr>
              <p:cNvPr id="49" name="TextBox 48"/>
              <p:cNvSpPr txBox="1"/>
              <p:nvPr/>
            </p:nvSpPr>
            <p:spPr>
              <a:xfrm>
                <a:off x="6858001" y="5943600"/>
                <a:ext cx="287337" cy="26193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100" dirty="0">
                    <a:solidFill>
                      <a:srgbClr val="FFFFF7"/>
                    </a:solidFill>
                    <a:latin typeface="+mj-lt"/>
                    <a:cs typeface="+mn-cs"/>
                  </a:rPr>
                  <a:t>O</a:t>
                </a:r>
              </a:p>
            </p:txBody>
          </p:sp>
          <p:sp>
            <p:nvSpPr>
              <p:cNvPr id="50" name="TextBox 49"/>
              <p:cNvSpPr txBox="1"/>
              <p:nvPr/>
            </p:nvSpPr>
            <p:spPr>
              <a:xfrm>
                <a:off x="7543800" y="6138863"/>
                <a:ext cx="279400" cy="261937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100" dirty="0">
                    <a:solidFill>
                      <a:srgbClr val="FFFFF7"/>
                    </a:solidFill>
                    <a:latin typeface="+mj-lt"/>
                    <a:cs typeface="+mn-cs"/>
                  </a:rPr>
                  <a:t>C</a:t>
                </a:r>
              </a:p>
            </p:txBody>
          </p:sp>
          <p:sp>
            <p:nvSpPr>
              <p:cNvPr id="53" name="Isosceles Triangle 52"/>
              <p:cNvSpPr/>
              <p:nvPr/>
            </p:nvSpPr>
            <p:spPr bwMode="auto">
              <a:xfrm>
                <a:off x="6440488" y="5203825"/>
                <a:ext cx="1142999" cy="1143000"/>
              </a:xfrm>
              <a:prstGeom prst="triangle">
                <a:avLst/>
              </a:prstGeom>
              <a:solidFill>
                <a:schemeClr val="accent1">
                  <a:alpha val="46000"/>
                </a:schemeClr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cxnSp>
            <p:nvCxnSpPr>
              <p:cNvPr id="18521" name="Straight Arrow Connector 146"/>
              <p:cNvCxnSpPr>
                <a:cxnSpLocks noChangeShapeType="1"/>
              </p:cNvCxnSpPr>
              <p:nvPr/>
            </p:nvCxnSpPr>
            <p:spPr bwMode="auto">
              <a:xfrm flipV="1">
                <a:off x="7086602" y="5867400"/>
                <a:ext cx="380998" cy="2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</p:grpSp>
        <p:cxnSp>
          <p:nvCxnSpPr>
            <p:cNvPr id="18446" name="Straight Arrow Connector 57"/>
            <p:cNvCxnSpPr>
              <a:cxnSpLocks noChangeShapeType="1"/>
            </p:cNvCxnSpPr>
            <p:nvPr/>
          </p:nvCxnSpPr>
          <p:spPr bwMode="auto">
            <a:xfrm rot="5400000" flipH="1" flipV="1">
              <a:off x="1458913" y="3543300"/>
              <a:ext cx="914400" cy="533400"/>
            </a:xfrm>
            <a:prstGeom prst="straightConnector1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 type="arrow" w="med" len="med"/>
            </a:ln>
          </p:spPr>
        </p:cxnSp>
        <p:sp>
          <p:nvSpPr>
            <p:cNvPr id="59" name="TextBox 58"/>
            <p:cNvSpPr txBox="1"/>
            <p:nvPr/>
          </p:nvSpPr>
          <p:spPr>
            <a:xfrm>
              <a:off x="2030413" y="4038600"/>
              <a:ext cx="312737" cy="36988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FFFFF7"/>
                  </a:solidFill>
                  <a:latin typeface="+mj-lt"/>
                  <a:cs typeface="+mn-cs"/>
                </a:rPr>
                <a:t>n</a:t>
              </a:r>
            </a:p>
          </p:txBody>
        </p:sp>
        <p:sp>
          <p:nvSpPr>
            <p:cNvPr id="60" name="TextBox 59"/>
            <p:cNvSpPr txBox="1"/>
            <p:nvPr/>
          </p:nvSpPr>
          <p:spPr>
            <a:xfrm>
              <a:off x="2043113" y="3989388"/>
              <a:ext cx="287337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dirty="0">
                  <a:solidFill>
                    <a:srgbClr val="FFFFF7"/>
                  </a:solidFill>
                  <a:latin typeface="+mn-lt"/>
                  <a:cs typeface="+mn-cs"/>
                </a:rPr>
                <a:t>^</a:t>
              </a:r>
            </a:p>
          </p:txBody>
        </p:sp>
        <p:sp>
          <p:nvSpPr>
            <p:cNvPr id="61" name="TextBox 60"/>
            <p:cNvSpPr txBox="1"/>
            <p:nvPr/>
          </p:nvSpPr>
          <p:spPr>
            <a:xfrm>
              <a:off x="2411413" y="3048000"/>
              <a:ext cx="287337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dirty="0">
                  <a:solidFill>
                    <a:srgbClr val="FFFFF7"/>
                  </a:solidFill>
                  <a:latin typeface="+mn-lt"/>
                  <a:cs typeface="+mn-cs"/>
                </a:rPr>
                <a:t>^</a:t>
              </a:r>
            </a:p>
          </p:txBody>
        </p:sp>
        <p:sp>
          <p:nvSpPr>
            <p:cNvPr id="62" name="TextBox 61"/>
            <p:cNvSpPr txBox="1"/>
            <p:nvPr/>
          </p:nvSpPr>
          <p:spPr>
            <a:xfrm>
              <a:off x="6037263" y="1978025"/>
              <a:ext cx="287337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dirty="0">
                  <a:solidFill>
                    <a:srgbClr val="FFFFF7"/>
                  </a:solidFill>
                  <a:latin typeface="+mn-lt"/>
                  <a:cs typeface="+mn-cs"/>
                </a:rPr>
                <a:t>^</a:t>
              </a:r>
            </a:p>
          </p:txBody>
        </p:sp>
        <p:sp>
          <p:nvSpPr>
            <p:cNvPr id="63" name="TextBox 62"/>
            <p:cNvSpPr txBox="1"/>
            <p:nvPr/>
          </p:nvSpPr>
          <p:spPr>
            <a:xfrm>
              <a:off x="4419600" y="1978025"/>
              <a:ext cx="287338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dirty="0">
                  <a:solidFill>
                    <a:srgbClr val="FFFFF7"/>
                  </a:solidFill>
                  <a:latin typeface="+mn-lt"/>
                  <a:cs typeface="+mn-cs"/>
                </a:rPr>
                <a:t>^</a:t>
              </a:r>
            </a:p>
          </p:txBody>
        </p:sp>
        <p:sp>
          <p:nvSpPr>
            <p:cNvPr id="64" name="TextBox 63"/>
            <p:cNvSpPr txBox="1"/>
            <p:nvPr/>
          </p:nvSpPr>
          <p:spPr>
            <a:xfrm>
              <a:off x="2743200" y="1978025"/>
              <a:ext cx="287338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dirty="0">
                  <a:solidFill>
                    <a:srgbClr val="FFFFF7"/>
                  </a:solidFill>
                  <a:latin typeface="+mn-lt"/>
                  <a:cs typeface="+mn-cs"/>
                </a:rPr>
                <a:t>^</a:t>
              </a:r>
            </a:p>
          </p:txBody>
        </p:sp>
        <p:sp>
          <p:nvSpPr>
            <p:cNvPr id="65" name="TextBox 64"/>
            <p:cNvSpPr txBox="1"/>
            <p:nvPr/>
          </p:nvSpPr>
          <p:spPr>
            <a:xfrm>
              <a:off x="1160463" y="1978025"/>
              <a:ext cx="287337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dirty="0">
                  <a:solidFill>
                    <a:srgbClr val="FFFFF7"/>
                  </a:solidFill>
                  <a:latin typeface="+mn-lt"/>
                  <a:cs typeface="+mn-cs"/>
                </a:rPr>
                <a:t>^</a:t>
              </a: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3352800" y="2362200"/>
              <a:ext cx="800100" cy="4619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FFF7"/>
                  </a:solidFill>
                  <a:latin typeface="+mj-lt"/>
                  <a:cs typeface="+mn-cs"/>
                </a:rPr>
                <a:t>ABC</a:t>
              </a:r>
            </a:p>
          </p:txBody>
        </p:sp>
        <p:cxnSp>
          <p:nvCxnSpPr>
            <p:cNvPr id="18455" name="Straight Connector 67"/>
            <p:cNvCxnSpPr>
              <a:cxnSpLocks noChangeShapeType="1"/>
            </p:cNvCxnSpPr>
            <p:nvPr/>
          </p:nvCxnSpPr>
          <p:spPr bwMode="auto">
            <a:xfrm>
              <a:off x="1066800" y="2438400"/>
              <a:ext cx="6019800" cy="0"/>
            </a:xfrm>
            <a:prstGeom prst="line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/>
            </a:ln>
          </p:spPr>
        </p:cxnSp>
        <p:sp>
          <p:nvSpPr>
            <p:cNvPr id="69" name="TextBox 68"/>
            <p:cNvSpPr txBox="1"/>
            <p:nvPr/>
          </p:nvSpPr>
          <p:spPr>
            <a:xfrm>
              <a:off x="7083425" y="1963738"/>
              <a:ext cx="1374775" cy="246062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000" dirty="0">
                  <a:solidFill>
                    <a:srgbClr val="FFFFF7"/>
                  </a:solidFill>
                  <a:latin typeface="+mn-lt"/>
                  <a:cs typeface="+mn-cs"/>
                </a:rPr>
                <a:t>Shrink Volume to zero</a:t>
              </a:r>
            </a:p>
          </p:txBody>
        </p:sp>
        <p:cxnSp>
          <p:nvCxnSpPr>
            <p:cNvPr id="18457" name="Straight Arrow Connector 70"/>
            <p:cNvCxnSpPr>
              <a:cxnSpLocks noChangeShapeType="1"/>
            </p:cNvCxnSpPr>
            <p:nvPr/>
          </p:nvCxnSpPr>
          <p:spPr bwMode="auto">
            <a:xfrm>
              <a:off x="7315200" y="2209800"/>
              <a:ext cx="914400" cy="1588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  <p:sp>
          <p:nvSpPr>
            <p:cNvPr id="72" name="TextBox 71"/>
            <p:cNvSpPr txBox="1"/>
            <p:nvPr/>
          </p:nvSpPr>
          <p:spPr>
            <a:xfrm>
              <a:off x="1143000" y="4918075"/>
              <a:ext cx="736600" cy="36988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FF0000"/>
                  </a:solidFill>
                  <a:latin typeface="+mj-lt"/>
                  <a:cs typeface="+mn-cs"/>
                </a:rPr>
                <a:t>T(-x</a:t>
              </a:r>
              <a:r>
                <a:rPr lang="en-US" sz="1000" dirty="0">
                  <a:solidFill>
                    <a:srgbClr val="FF0000"/>
                  </a:solidFill>
                  <a:latin typeface="+mj-lt"/>
                  <a:cs typeface="+mn-cs"/>
                </a:rPr>
                <a:t>3</a:t>
              </a:r>
              <a:r>
                <a:rPr lang="en-US" sz="1800" dirty="0">
                  <a:solidFill>
                    <a:srgbClr val="FF0000"/>
                  </a:solidFill>
                  <a:latin typeface="+mj-lt"/>
                  <a:cs typeface="+mn-cs"/>
                </a:rPr>
                <a:t>)</a:t>
              </a:r>
            </a:p>
          </p:txBody>
        </p:sp>
        <p:sp>
          <p:nvSpPr>
            <p:cNvPr id="73" name="TextBox 72"/>
            <p:cNvSpPr txBox="1"/>
            <p:nvPr/>
          </p:nvSpPr>
          <p:spPr>
            <a:xfrm>
              <a:off x="1447800" y="4873625"/>
              <a:ext cx="287338" cy="307975"/>
            </a:xfrm>
            <a:prstGeom prst="rect">
              <a:avLst/>
            </a:prstGeom>
            <a:noFill/>
            <a:ln>
              <a:noFill/>
            </a:ln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dirty="0">
                  <a:solidFill>
                    <a:srgbClr val="FF0000"/>
                  </a:solidFill>
                  <a:latin typeface="+mn-lt"/>
                  <a:cs typeface="+mn-cs"/>
                </a:rPr>
                <a:t>^</a:t>
              </a:r>
            </a:p>
          </p:txBody>
        </p:sp>
        <p:cxnSp>
          <p:nvCxnSpPr>
            <p:cNvPr id="18460" name="Straight Arrow Connector 74"/>
            <p:cNvCxnSpPr>
              <a:cxnSpLocks noChangeShapeType="1"/>
            </p:cNvCxnSpPr>
            <p:nvPr/>
          </p:nvCxnSpPr>
          <p:spPr bwMode="auto">
            <a:xfrm rot="5400000">
              <a:off x="1447801" y="4724400"/>
              <a:ext cx="304800" cy="3175"/>
            </a:xfrm>
            <a:prstGeom prst="straightConnector1">
              <a:avLst/>
            </a:prstGeom>
            <a:noFill/>
            <a:ln w="9525" algn="ctr">
              <a:solidFill>
                <a:srgbClr val="FF0000"/>
              </a:solidFill>
              <a:prstDash val="dash"/>
              <a:round/>
              <a:headEnd/>
              <a:tailEnd type="arrow" w="med" len="med"/>
            </a:ln>
          </p:spPr>
        </p:cxnSp>
        <p:sp>
          <p:nvSpPr>
            <p:cNvPr id="77" name="TextBox 76"/>
            <p:cNvSpPr txBox="1"/>
            <p:nvPr/>
          </p:nvSpPr>
          <p:spPr>
            <a:xfrm>
              <a:off x="101600" y="4003675"/>
              <a:ext cx="736600" cy="36988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+mj-lt"/>
                  <a:cs typeface="+mn-cs"/>
                </a:rPr>
                <a:t>T(-x</a:t>
              </a:r>
              <a:r>
                <a:rPr lang="en-US" sz="1000" dirty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+mj-lt"/>
                  <a:cs typeface="+mn-cs"/>
                </a:rPr>
                <a:t>2</a:t>
              </a:r>
              <a:r>
                <a:rPr lang="en-US" sz="1800" dirty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+mj-lt"/>
                  <a:cs typeface="+mn-cs"/>
                </a:rPr>
                <a:t>)</a:t>
              </a:r>
            </a:p>
          </p:txBody>
        </p:sp>
        <p:sp>
          <p:nvSpPr>
            <p:cNvPr id="78" name="TextBox 77"/>
            <p:cNvSpPr txBox="1"/>
            <p:nvPr/>
          </p:nvSpPr>
          <p:spPr>
            <a:xfrm>
              <a:off x="398463" y="3959225"/>
              <a:ext cx="287337" cy="3079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dirty="0">
                  <a:solidFill>
                    <a:srgbClr val="FFFFF7"/>
                  </a:solidFill>
                  <a:latin typeface="+mn-lt"/>
                  <a:cs typeface="+mn-cs"/>
                </a:rPr>
                <a:t>^</a:t>
              </a:r>
            </a:p>
          </p:txBody>
        </p:sp>
        <p:cxnSp>
          <p:nvCxnSpPr>
            <p:cNvPr id="83" name="Straight Arrow Connector 82"/>
            <p:cNvCxnSpPr/>
            <p:nvPr/>
          </p:nvCxnSpPr>
          <p:spPr bwMode="auto">
            <a:xfrm rot="10800000">
              <a:off x="990600" y="4114800"/>
              <a:ext cx="381000" cy="22860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chemeClr val="accent2">
                  <a:lumMod val="20000"/>
                  <a:lumOff val="80000"/>
                </a:schemeClr>
              </a:solidFill>
              <a:prstDash val="dash"/>
              <a:round/>
              <a:headEnd type="none" w="med" len="med"/>
              <a:tailEnd type="arrow"/>
            </a:ln>
            <a:effectLst/>
          </p:spPr>
        </p:cxnSp>
        <p:sp>
          <p:nvSpPr>
            <p:cNvPr id="85" name="TextBox 84"/>
            <p:cNvSpPr txBox="1"/>
            <p:nvPr/>
          </p:nvSpPr>
          <p:spPr>
            <a:xfrm>
              <a:off x="2514600" y="4876800"/>
              <a:ext cx="363538" cy="36988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+mj-lt"/>
                  <a:cs typeface="+mn-cs"/>
                </a:rPr>
                <a:t>x</a:t>
              </a:r>
              <a:r>
                <a:rPr lang="en-US" sz="1000" dirty="0">
                  <a:solidFill>
                    <a:schemeClr val="accent2">
                      <a:lumMod val="20000"/>
                      <a:lumOff val="80000"/>
                    </a:schemeClr>
                  </a:solidFill>
                  <a:latin typeface="+mj-lt"/>
                  <a:cs typeface="+mn-cs"/>
                </a:rPr>
                <a:t>2</a:t>
              </a:r>
              <a:endParaRPr lang="en-US" sz="1800" dirty="0">
                <a:solidFill>
                  <a:schemeClr val="accent2">
                    <a:lumMod val="20000"/>
                    <a:lumOff val="80000"/>
                  </a:schemeClr>
                </a:solidFill>
                <a:latin typeface="+mj-lt"/>
                <a:cs typeface="+mn-cs"/>
              </a:endParaRPr>
            </a:p>
          </p:txBody>
        </p:sp>
        <p:sp>
          <p:nvSpPr>
            <p:cNvPr id="88" name="TextBox 87"/>
            <p:cNvSpPr txBox="1"/>
            <p:nvPr/>
          </p:nvSpPr>
          <p:spPr>
            <a:xfrm>
              <a:off x="398463" y="4800600"/>
              <a:ext cx="363537" cy="36988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FFFFF7"/>
                  </a:solidFill>
                  <a:latin typeface="+mj-lt"/>
                  <a:cs typeface="+mn-cs"/>
                </a:rPr>
                <a:t>x</a:t>
              </a:r>
              <a:r>
                <a:rPr lang="en-US" sz="1000" dirty="0">
                  <a:solidFill>
                    <a:srgbClr val="FFFFF7"/>
                  </a:solidFill>
                  <a:latin typeface="+mj-lt"/>
                  <a:cs typeface="+mn-cs"/>
                </a:rPr>
                <a:t>1</a:t>
              </a:r>
              <a:endParaRPr lang="en-US" sz="1800" dirty="0">
                <a:solidFill>
                  <a:srgbClr val="FFFFF7"/>
                </a:solidFill>
                <a:latin typeface="+mj-lt"/>
                <a:cs typeface="+mn-cs"/>
              </a:endParaRPr>
            </a:p>
          </p:txBody>
        </p:sp>
        <p:sp>
          <p:nvSpPr>
            <p:cNvPr id="92" name="TextBox 91"/>
            <p:cNvSpPr txBox="1"/>
            <p:nvPr/>
          </p:nvSpPr>
          <p:spPr>
            <a:xfrm>
              <a:off x="1295400" y="3048000"/>
              <a:ext cx="363538" cy="36988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FF0000"/>
                  </a:solidFill>
                  <a:latin typeface="+mj-lt"/>
                  <a:cs typeface="+mn-cs"/>
                </a:rPr>
                <a:t>x</a:t>
              </a:r>
              <a:r>
                <a:rPr lang="en-US" sz="1000" dirty="0">
                  <a:solidFill>
                    <a:srgbClr val="FF0000"/>
                  </a:solidFill>
                  <a:latin typeface="+mj-lt"/>
                  <a:cs typeface="+mn-cs"/>
                </a:rPr>
                <a:t>3</a:t>
              </a:r>
              <a:endParaRPr lang="en-US" sz="1800" dirty="0">
                <a:solidFill>
                  <a:srgbClr val="FF0000"/>
                </a:solidFill>
                <a:latin typeface="+mj-lt"/>
                <a:cs typeface="+mn-cs"/>
              </a:endParaRPr>
            </a:p>
          </p:txBody>
        </p:sp>
        <p:grpSp>
          <p:nvGrpSpPr>
            <p:cNvPr id="5" name="Group 101"/>
            <p:cNvGrpSpPr>
              <a:grpSpLocks/>
            </p:cNvGrpSpPr>
            <p:nvPr/>
          </p:nvGrpSpPr>
          <p:grpSpPr bwMode="auto">
            <a:xfrm>
              <a:off x="2362200" y="2895600"/>
              <a:ext cx="3513138" cy="3035300"/>
              <a:chOff x="2362200" y="2895600"/>
              <a:chExt cx="3512719" cy="3034553"/>
            </a:xfrm>
          </p:grpSpPr>
          <p:sp>
            <p:nvSpPr>
              <p:cNvPr id="99" name="Freeform 98"/>
              <p:cNvSpPr/>
              <p:nvPr/>
            </p:nvSpPr>
            <p:spPr bwMode="auto">
              <a:xfrm>
                <a:off x="2362200" y="2895600"/>
                <a:ext cx="1828582" cy="3034553"/>
              </a:xfrm>
              <a:custGeom>
                <a:avLst/>
                <a:gdLst>
                  <a:gd name="connsiteX0" fmla="*/ 1600200 w 2673723"/>
                  <a:gd name="connsiteY0" fmla="*/ 0 h 3375212"/>
                  <a:gd name="connsiteX1" fmla="*/ 2407023 w 2673723"/>
                  <a:gd name="connsiteY1" fmla="*/ 1277471 h 3375212"/>
                  <a:gd name="connsiteX2" fmla="*/ 0 w 2673723"/>
                  <a:gd name="connsiteY2" fmla="*/ 3375212 h 337521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</a:cxnLst>
                <a:rect l="l" t="t" r="r" b="b"/>
                <a:pathLst>
                  <a:path w="2673723" h="3375212">
                    <a:moveTo>
                      <a:pt x="1600200" y="0"/>
                    </a:moveTo>
                    <a:cubicBezTo>
                      <a:pt x="2136961" y="357468"/>
                      <a:pt x="2673723" y="714936"/>
                      <a:pt x="2407023" y="1277471"/>
                    </a:cubicBezTo>
                    <a:cubicBezTo>
                      <a:pt x="2140323" y="1840006"/>
                      <a:pt x="1070161" y="2607609"/>
                      <a:pt x="0" y="3375212"/>
                    </a:cubicBezTo>
                  </a:path>
                </a:pathLst>
              </a:custGeom>
              <a:noFill/>
              <a:ln w="9525" cap="flat" cmpd="sng" algn="ctr">
                <a:solidFill>
                  <a:schemeClr val="accent2">
                    <a:lumMod val="20000"/>
                    <a:lumOff val="80000"/>
                  </a:schemeClr>
                </a:solidFill>
                <a:prstDash val="solid"/>
                <a:round/>
                <a:headEnd type="none" w="med" len="med"/>
                <a:tailEnd type="arrow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01" name="TextBox 100"/>
              <p:cNvSpPr txBox="1"/>
              <p:nvPr/>
            </p:nvSpPr>
            <p:spPr>
              <a:xfrm>
                <a:off x="2514582" y="3885956"/>
                <a:ext cx="3360337" cy="523746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400" dirty="0">
                    <a:solidFill>
                      <a:srgbClr val="FFFFF7"/>
                    </a:solidFill>
                    <a:latin typeface="+mj-lt"/>
                    <a:cs typeface="+mn-cs"/>
                  </a:rPr>
                  <a:t>Noting (n</a:t>
                </a:r>
                <a:r>
                  <a:rPr lang="en-US" sz="600" dirty="0">
                    <a:solidFill>
                      <a:srgbClr val="FFFFF7"/>
                    </a:solidFill>
                    <a:latin typeface="+mj-lt"/>
                    <a:cs typeface="+mn-cs"/>
                  </a:rPr>
                  <a:t>1</a:t>
                </a:r>
                <a:r>
                  <a:rPr lang="en-US" sz="1400" dirty="0">
                    <a:solidFill>
                      <a:srgbClr val="FFFFF7"/>
                    </a:solidFill>
                    <a:latin typeface="+mj-lt"/>
                    <a:cs typeface="+mn-cs"/>
                  </a:rPr>
                  <a:t>,n</a:t>
                </a:r>
                <a:r>
                  <a:rPr lang="en-US" sz="600" dirty="0">
                    <a:solidFill>
                      <a:srgbClr val="FFFFF7"/>
                    </a:solidFill>
                    <a:latin typeface="+mj-lt"/>
                    <a:cs typeface="+mn-cs"/>
                  </a:rPr>
                  <a:t>2</a:t>
                </a:r>
                <a:r>
                  <a:rPr lang="en-US" sz="1400" dirty="0">
                    <a:solidFill>
                      <a:srgbClr val="FFFFF7"/>
                    </a:solidFill>
                    <a:latin typeface="+mj-lt"/>
                    <a:cs typeface="+mn-cs"/>
                  </a:rPr>
                  <a:t>,n</a:t>
                </a:r>
                <a:r>
                  <a:rPr lang="en-US" sz="600" dirty="0">
                    <a:solidFill>
                      <a:srgbClr val="FFFFF7"/>
                    </a:solidFill>
                    <a:latin typeface="+mj-lt"/>
                    <a:cs typeface="+mn-cs"/>
                  </a:rPr>
                  <a:t>3</a:t>
                </a:r>
                <a:r>
                  <a:rPr lang="en-US" sz="1400" dirty="0">
                    <a:solidFill>
                      <a:srgbClr val="FFFFF7"/>
                    </a:solidFill>
                    <a:latin typeface="+mj-lt"/>
                    <a:cs typeface="+mn-cs"/>
                  </a:rPr>
                  <a:t>) = (OBC,OAB,OAC)/ABC</a:t>
                </a:r>
              </a:p>
              <a:p>
                <a:pPr eaLnBrk="0" hangingPunct="0">
                  <a:defRPr/>
                </a:pPr>
                <a:r>
                  <a:rPr lang="en-US" sz="1400" dirty="0">
                    <a:solidFill>
                      <a:srgbClr val="FFFFF7"/>
                    </a:solidFill>
                    <a:latin typeface="+mj-lt"/>
                    <a:cs typeface="+mn-cs"/>
                  </a:rPr>
                  <a:t>And setting to zero and rearranging gives</a:t>
                </a:r>
              </a:p>
            </p:txBody>
          </p:sp>
        </p:grpSp>
        <p:grpSp>
          <p:nvGrpSpPr>
            <p:cNvPr id="6" name="Group 138"/>
            <p:cNvGrpSpPr>
              <a:grpSpLocks/>
            </p:cNvGrpSpPr>
            <p:nvPr/>
          </p:nvGrpSpPr>
          <p:grpSpPr bwMode="auto">
            <a:xfrm>
              <a:off x="2819400" y="1520825"/>
              <a:ext cx="2362200" cy="460375"/>
              <a:chOff x="2971800" y="1600200"/>
              <a:chExt cx="2362200" cy="460177"/>
            </a:xfrm>
          </p:grpSpPr>
          <p:sp>
            <p:nvSpPr>
              <p:cNvPr id="134" name="TextBox 133"/>
              <p:cNvSpPr txBox="1"/>
              <p:nvPr/>
            </p:nvSpPr>
            <p:spPr>
              <a:xfrm>
                <a:off x="3048000" y="1600200"/>
                <a:ext cx="2239963" cy="307843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400" dirty="0">
                    <a:solidFill>
                      <a:srgbClr val="FFFFF7"/>
                    </a:solidFill>
                    <a:latin typeface="+mj-lt"/>
                    <a:cs typeface="+mn-cs"/>
                  </a:rPr>
                  <a:t>Sum of forces on all 4 faces</a:t>
                </a:r>
              </a:p>
            </p:txBody>
          </p:sp>
          <p:sp>
            <p:nvSpPr>
              <p:cNvPr id="136" name="TextBox 135"/>
              <p:cNvSpPr txBox="1"/>
              <p:nvPr/>
            </p:nvSpPr>
            <p:spPr>
              <a:xfrm>
                <a:off x="3651250" y="1752534"/>
                <a:ext cx="920750" cy="307843"/>
              </a:xfrm>
              <a:prstGeom prst="rect">
                <a:avLst/>
              </a:prstGeom>
              <a:noFill/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400" dirty="0">
                    <a:solidFill>
                      <a:srgbClr val="FFFFF7"/>
                    </a:solidFill>
                    <a:latin typeface="+mj-lt"/>
                    <a:cs typeface="+mn-cs"/>
                  </a:rPr>
                  <a:t>ABC area</a:t>
                </a:r>
              </a:p>
            </p:txBody>
          </p:sp>
          <p:cxnSp>
            <p:nvCxnSpPr>
              <p:cNvPr id="18510" name="Straight Connector 137"/>
              <p:cNvCxnSpPr>
                <a:cxnSpLocks noChangeShapeType="1"/>
              </p:cNvCxnSpPr>
              <p:nvPr/>
            </p:nvCxnSpPr>
            <p:spPr bwMode="auto">
              <a:xfrm>
                <a:off x="2971800" y="1828800"/>
                <a:ext cx="2362200" cy="0"/>
              </a:xfrm>
              <a:prstGeom prst="line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/>
              </a:ln>
            </p:spPr>
          </p:cxnSp>
        </p:grpSp>
        <p:sp>
          <p:nvSpPr>
            <p:cNvPr id="141" name="TextBox 140"/>
            <p:cNvSpPr txBox="1"/>
            <p:nvPr/>
          </p:nvSpPr>
          <p:spPr>
            <a:xfrm>
              <a:off x="5257800" y="1524000"/>
              <a:ext cx="1374775" cy="2460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000" dirty="0">
                  <a:solidFill>
                    <a:srgbClr val="FFFFF7"/>
                  </a:solidFill>
                  <a:latin typeface="+mn-lt"/>
                  <a:cs typeface="+mn-cs"/>
                </a:rPr>
                <a:t>Shrink Volume to zero</a:t>
              </a:r>
            </a:p>
          </p:txBody>
        </p:sp>
        <p:cxnSp>
          <p:nvCxnSpPr>
            <p:cNvPr id="18470" name="Straight Arrow Connector 141"/>
            <p:cNvCxnSpPr>
              <a:cxnSpLocks noChangeShapeType="1"/>
            </p:cNvCxnSpPr>
            <p:nvPr/>
          </p:nvCxnSpPr>
          <p:spPr bwMode="auto">
            <a:xfrm>
              <a:off x="5489575" y="1770063"/>
              <a:ext cx="914400" cy="1587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  <p:sp>
          <p:nvSpPr>
            <p:cNvPr id="143" name="TextBox 142"/>
            <p:cNvSpPr txBox="1"/>
            <p:nvPr/>
          </p:nvSpPr>
          <p:spPr>
            <a:xfrm>
              <a:off x="6629400" y="1600200"/>
              <a:ext cx="249238" cy="2460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000" dirty="0">
                  <a:solidFill>
                    <a:srgbClr val="FFFFF7"/>
                  </a:solidFill>
                  <a:latin typeface="+mn-lt"/>
                  <a:cs typeface="+mn-cs"/>
                </a:rPr>
                <a:t>0</a:t>
              </a:r>
            </a:p>
          </p:txBody>
        </p:sp>
        <p:grpSp>
          <p:nvGrpSpPr>
            <p:cNvPr id="7" name="Group 160"/>
            <p:cNvGrpSpPr>
              <a:grpSpLocks/>
            </p:cNvGrpSpPr>
            <p:nvPr/>
          </p:nvGrpSpPr>
          <p:grpSpPr bwMode="auto">
            <a:xfrm>
              <a:off x="76200" y="5788025"/>
              <a:ext cx="3832225" cy="996950"/>
              <a:chOff x="76200" y="5788223"/>
              <a:chExt cx="3832301" cy="996554"/>
            </a:xfrm>
          </p:grpSpPr>
          <p:grpSp>
            <p:nvGrpSpPr>
              <p:cNvPr id="8" name="Group 102"/>
              <p:cNvGrpSpPr>
                <a:grpSpLocks/>
              </p:cNvGrpSpPr>
              <p:nvPr/>
            </p:nvGrpSpPr>
            <p:grpSpPr bwMode="auto">
              <a:xfrm>
                <a:off x="76200" y="5788223"/>
                <a:ext cx="3832301" cy="996554"/>
                <a:chOff x="76200" y="5788223"/>
                <a:chExt cx="3832301" cy="996554"/>
              </a:xfrm>
            </p:grpSpPr>
            <p:sp>
              <p:nvSpPr>
                <p:cNvPr id="93" name="TextBox 92"/>
                <p:cNvSpPr txBox="1"/>
                <p:nvPr/>
              </p:nvSpPr>
              <p:spPr>
                <a:xfrm>
                  <a:off x="76200" y="5791397"/>
                  <a:ext cx="3035360" cy="707744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T(n) = T(</a:t>
                  </a:r>
                  <a:r>
                    <a:rPr lang="en-US" dirty="0" err="1">
                      <a:solidFill>
                        <a:srgbClr val="FFFFF7"/>
                      </a:solidFill>
                      <a:latin typeface="+mj-lt"/>
                      <a:cs typeface="+mn-cs"/>
                    </a:rPr>
                    <a:t>x</a:t>
                  </a:r>
                  <a:r>
                    <a:rPr lang="en-US" sz="1800" dirty="0" err="1">
                      <a:solidFill>
                        <a:srgbClr val="FFFFF7"/>
                      </a:solidFill>
                      <a:latin typeface="+mj-lt"/>
                      <a:cs typeface="+mn-cs"/>
                    </a:rPr>
                    <a:t>j</a:t>
                  </a:r>
                  <a:r>
                    <a:rPr lang="en-US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)</a:t>
                  </a:r>
                  <a:r>
                    <a:rPr lang="en-US" dirty="0" err="1">
                      <a:solidFill>
                        <a:srgbClr val="FFFFF7"/>
                      </a:solidFill>
                      <a:latin typeface="+mj-lt"/>
                      <a:cs typeface="+mn-cs"/>
                    </a:rPr>
                    <a:t>n</a:t>
                  </a:r>
                  <a:r>
                    <a:rPr lang="en-US" sz="1600" dirty="0" err="1">
                      <a:solidFill>
                        <a:srgbClr val="FFFFF7"/>
                      </a:solidFill>
                      <a:latin typeface="+mj-lt"/>
                      <a:cs typeface="+mn-cs"/>
                    </a:rPr>
                    <a:t>j</a:t>
                  </a:r>
                  <a:endParaRPr lang="en-US" dirty="0">
                    <a:solidFill>
                      <a:srgbClr val="FFFFF7"/>
                    </a:solidFill>
                    <a:latin typeface="+mj-lt"/>
                    <a:cs typeface="+mn-cs"/>
                  </a:endParaRPr>
                </a:p>
              </p:txBody>
            </p:sp>
            <p:sp>
              <p:nvSpPr>
                <p:cNvPr id="94" name="TextBox 93"/>
                <p:cNvSpPr txBox="1"/>
                <p:nvPr/>
              </p:nvSpPr>
              <p:spPr>
                <a:xfrm>
                  <a:off x="619136" y="5788223"/>
                  <a:ext cx="331795" cy="399891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000" dirty="0">
                      <a:solidFill>
                        <a:srgbClr val="FFFFF7"/>
                      </a:solidFill>
                      <a:latin typeface="+mn-lt"/>
                      <a:cs typeface="+mn-cs"/>
                    </a:rPr>
                    <a:t>^</a:t>
                  </a:r>
                </a:p>
              </p:txBody>
            </p:sp>
            <p:sp>
              <p:nvSpPr>
                <p:cNvPr id="95" name="TextBox 94"/>
                <p:cNvSpPr txBox="1"/>
                <p:nvPr/>
              </p:nvSpPr>
              <p:spPr>
                <a:xfrm>
                  <a:off x="2066964" y="5791397"/>
                  <a:ext cx="331795" cy="399891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000" dirty="0">
                      <a:solidFill>
                        <a:srgbClr val="FFFFF7"/>
                      </a:solidFill>
                      <a:latin typeface="+mn-lt"/>
                      <a:cs typeface="+mn-cs"/>
                    </a:rPr>
                    <a:t>^</a:t>
                  </a:r>
                </a:p>
              </p:txBody>
            </p:sp>
            <p:sp>
              <p:nvSpPr>
                <p:cNvPr id="100" name="TextBox 99"/>
                <p:cNvSpPr txBox="1"/>
                <p:nvPr/>
              </p:nvSpPr>
              <p:spPr>
                <a:xfrm>
                  <a:off x="1143021" y="6476924"/>
                  <a:ext cx="2765480" cy="307853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4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Einstein notation (i.e., summation)</a:t>
                  </a:r>
                </a:p>
              </p:txBody>
            </p:sp>
          </p:grpSp>
          <p:cxnSp>
            <p:nvCxnSpPr>
              <p:cNvPr id="18502" name="Straight Arrow Connector 149"/>
              <p:cNvCxnSpPr>
                <a:cxnSpLocks noChangeShapeType="1"/>
              </p:cNvCxnSpPr>
              <p:nvPr/>
            </p:nvCxnSpPr>
            <p:spPr bwMode="auto">
              <a:xfrm>
                <a:off x="304800" y="5867400"/>
                <a:ext cx="228600" cy="1588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  <p:cxnSp>
            <p:nvCxnSpPr>
              <p:cNvPr id="18503" name="Straight Arrow Connector 150"/>
              <p:cNvCxnSpPr>
                <a:cxnSpLocks noChangeShapeType="1"/>
              </p:cNvCxnSpPr>
              <p:nvPr/>
            </p:nvCxnSpPr>
            <p:spPr bwMode="auto">
              <a:xfrm>
                <a:off x="1752600" y="5867400"/>
                <a:ext cx="228600" cy="1588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</p:grpSp>
        <p:sp>
          <p:nvSpPr>
            <p:cNvPr id="162" name="TextBox 161"/>
            <p:cNvSpPr txBox="1"/>
            <p:nvPr/>
          </p:nvSpPr>
          <p:spPr>
            <a:xfrm>
              <a:off x="5356225" y="609600"/>
              <a:ext cx="358775" cy="4619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FF00"/>
                  </a:solidFill>
                  <a:latin typeface="+mn-lt"/>
                  <a:cs typeface="+mn-cs"/>
                </a:rPr>
                <a:t>^</a:t>
              </a:r>
            </a:p>
          </p:txBody>
        </p:sp>
        <p:sp>
          <p:nvSpPr>
            <p:cNvPr id="163" name="TextBox 162"/>
            <p:cNvSpPr txBox="1"/>
            <p:nvPr/>
          </p:nvSpPr>
          <p:spPr>
            <a:xfrm>
              <a:off x="6934200" y="609600"/>
              <a:ext cx="358775" cy="4619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FF00"/>
                  </a:solidFill>
                  <a:latin typeface="+mn-lt"/>
                  <a:cs typeface="+mn-cs"/>
                </a:rPr>
                <a:t>^</a:t>
              </a:r>
            </a:p>
          </p:txBody>
        </p:sp>
        <p:cxnSp>
          <p:nvCxnSpPr>
            <p:cNvPr id="18475" name="Straight Arrow Connector 164"/>
            <p:cNvCxnSpPr>
              <a:cxnSpLocks noChangeShapeType="1"/>
            </p:cNvCxnSpPr>
            <p:nvPr/>
          </p:nvCxnSpPr>
          <p:spPr bwMode="auto">
            <a:xfrm>
              <a:off x="6477000" y="685800"/>
              <a:ext cx="304800" cy="1588"/>
            </a:xfrm>
            <a:prstGeom prst="straightConnector1">
              <a:avLst/>
            </a:prstGeom>
            <a:noFill/>
            <a:ln w="9525" algn="ctr">
              <a:solidFill>
                <a:srgbClr val="FFFF00"/>
              </a:solidFill>
              <a:round/>
              <a:headEnd/>
              <a:tailEnd type="arrow" w="med" len="med"/>
            </a:ln>
          </p:spPr>
        </p:cxnSp>
        <p:sp>
          <p:nvSpPr>
            <p:cNvPr id="170" name="TextBox 169"/>
            <p:cNvSpPr txBox="1"/>
            <p:nvPr/>
          </p:nvSpPr>
          <p:spPr>
            <a:xfrm>
              <a:off x="8763000" y="5410200"/>
              <a:ext cx="273050" cy="27781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200">
                  <a:solidFill>
                    <a:srgbClr val="FFFFF7"/>
                  </a:solidFill>
                  <a:latin typeface="+mn-lt"/>
                  <a:cs typeface="+mn-cs"/>
                </a:rPr>
                <a:t>^</a:t>
              </a:r>
              <a:endParaRPr lang="en-US" sz="1200" dirty="0">
                <a:solidFill>
                  <a:srgbClr val="FFFFF7"/>
                </a:solidFill>
                <a:latin typeface="+mn-lt"/>
                <a:cs typeface="+mn-cs"/>
              </a:endParaRPr>
            </a:p>
          </p:txBody>
        </p:sp>
        <p:sp>
          <p:nvSpPr>
            <p:cNvPr id="171" name="TextBox 170"/>
            <p:cNvSpPr txBox="1"/>
            <p:nvPr/>
          </p:nvSpPr>
          <p:spPr>
            <a:xfrm>
              <a:off x="8764588" y="5959475"/>
              <a:ext cx="273050" cy="27622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200" dirty="0">
                  <a:solidFill>
                    <a:srgbClr val="FFFFF7"/>
                  </a:solidFill>
                  <a:latin typeface="+mn-lt"/>
                  <a:cs typeface="+mn-cs"/>
                </a:rPr>
                <a:t>^</a:t>
              </a:r>
            </a:p>
          </p:txBody>
        </p:sp>
        <p:sp>
          <p:nvSpPr>
            <p:cNvPr id="173" name="Oval 172"/>
            <p:cNvSpPr/>
            <p:nvPr/>
          </p:nvSpPr>
          <p:spPr bwMode="auto">
            <a:xfrm>
              <a:off x="5170488" y="1035050"/>
              <a:ext cx="76200" cy="76200"/>
            </a:xfrm>
            <a:prstGeom prst="ellipse">
              <a:avLst/>
            </a:prstGeom>
            <a:solidFill>
              <a:srgbClr val="FFFFF7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75" name="TextBox 174"/>
            <p:cNvSpPr txBox="1"/>
            <p:nvPr/>
          </p:nvSpPr>
          <p:spPr>
            <a:xfrm>
              <a:off x="1368425" y="620713"/>
              <a:ext cx="4117975" cy="70802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dirty="0">
                  <a:solidFill>
                    <a:srgbClr val="FFFF00"/>
                  </a:solidFill>
                  <a:latin typeface="+mj-lt"/>
                  <a:cs typeface="+mn-cs"/>
                </a:rPr>
                <a:t>[                           ]</a:t>
              </a:r>
            </a:p>
          </p:txBody>
        </p:sp>
        <p:sp>
          <p:nvSpPr>
            <p:cNvPr id="176" name="TextBox 175"/>
            <p:cNvSpPr txBox="1"/>
            <p:nvPr/>
          </p:nvSpPr>
          <p:spPr>
            <a:xfrm>
              <a:off x="4495800" y="2971800"/>
              <a:ext cx="4346575" cy="738188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F7"/>
              </a:solidFill>
            </a:ln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dirty="0">
                  <a:solidFill>
                    <a:srgbClr val="FFFFF7"/>
                  </a:solidFill>
                  <a:latin typeface="+mj-lt"/>
                  <a:cs typeface="+mn-cs"/>
                </a:rPr>
                <a:t>This means that, given the stress matrix, we can find the</a:t>
              </a:r>
            </a:p>
            <a:p>
              <a:pPr eaLnBrk="0" hangingPunct="0">
                <a:defRPr/>
              </a:pPr>
              <a:r>
                <a:rPr lang="en-US" sz="1400" dirty="0">
                  <a:solidFill>
                    <a:srgbClr val="FFFFF7"/>
                  </a:solidFill>
                  <a:latin typeface="+mj-lt"/>
                  <a:cs typeface="+mn-cs"/>
                </a:rPr>
                <a:t>traction on any oriented plane with normal vector n by </a:t>
              </a:r>
            </a:p>
            <a:p>
              <a:pPr eaLnBrk="0" hangingPunct="0">
                <a:defRPr/>
              </a:pPr>
              <a:r>
                <a:rPr lang="en-US" sz="1400" dirty="0">
                  <a:solidFill>
                    <a:srgbClr val="FFFFF7"/>
                  </a:solidFill>
                  <a:latin typeface="+mj-lt"/>
                  <a:cs typeface="+mn-cs"/>
                </a:rPr>
                <a:t>simply multiplying unit vector n by stress matrix.</a:t>
              </a:r>
            </a:p>
          </p:txBody>
        </p:sp>
        <p:cxnSp>
          <p:nvCxnSpPr>
            <p:cNvPr id="18483" name="Straight Arrow Connector 150"/>
            <p:cNvCxnSpPr>
              <a:cxnSpLocks noChangeShapeType="1"/>
            </p:cNvCxnSpPr>
            <p:nvPr/>
          </p:nvCxnSpPr>
          <p:spPr bwMode="auto">
            <a:xfrm>
              <a:off x="990600" y="2055813"/>
              <a:ext cx="228600" cy="1587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  <p:cxnSp>
          <p:nvCxnSpPr>
            <p:cNvPr id="18484" name="Straight Arrow Connector 150"/>
            <p:cNvCxnSpPr>
              <a:cxnSpLocks noChangeShapeType="1"/>
            </p:cNvCxnSpPr>
            <p:nvPr/>
          </p:nvCxnSpPr>
          <p:spPr bwMode="auto">
            <a:xfrm>
              <a:off x="2438400" y="2057400"/>
              <a:ext cx="228600" cy="1588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  <p:cxnSp>
          <p:nvCxnSpPr>
            <p:cNvPr id="18485" name="Straight Arrow Connector 150"/>
            <p:cNvCxnSpPr>
              <a:cxnSpLocks noChangeShapeType="1"/>
            </p:cNvCxnSpPr>
            <p:nvPr/>
          </p:nvCxnSpPr>
          <p:spPr bwMode="auto">
            <a:xfrm>
              <a:off x="4114800" y="2058988"/>
              <a:ext cx="228600" cy="1587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  <p:cxnSp>
          <p:nvCxnSpPr>
            <p:cNvPr id="18486" name="Straight Arrow Connector 150"/>
            <p:cNvCxnSpPr>
              <a:cxnSpLocks noChangeShapeType="1"/>
            </p:cNvCxnSpPr>
            <p:nvPr/>
          </p:nvCxnSpPr>
          <p:spPr bwMode="auto">
            <a:xfrm>
              <a:off x="5791200" y="2060575"/>
              <a:ext cx="228600" cy="1588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</p:grpSp>
      <p:sp>
        <p:nvSpPr>
          <p:cNvPr id="104" name="TextBox 103"/>
          <p:cNvSpPr txBox="1"/>
          <p:nvPr/>
        </p:nvSpPr>
        <p:spPr>
          <a:xfrm>
            <a:off x="1440732" y="0"/>
            <a:ext cx="5950668" cy="738664"/>
          </a:xfrm>
          <a:prstGeom prst="rect">
            <a:avLst/>
          </a:prstGeom>
          <a:solidFill>
            <a:srgbClr val="FFFFF7"/>
          </a:solidFill>
        </p:spPr>
        <p:txBody>
          <a:bodyPr wrap="none" rtlCol="0">
            <a:spAutoFit/>
          </a:bodyPr>
          <a:lstStyle/>
          <a:p>
            <a:r>
              <a:rPr lang="en-US" sz="1400" smtClean="0">
                <a:latin typeface="+mn-lt"/>
              </a:rPr>
              <a:t>If body is oscillating then we have to add in </a:t>
            </a:r>
            <a:r>
              <a:rPr lang="en-US" sz="1400" smtClean="0">
                <a:solidFill>
                  <a:schemeClr val="tx2"/>
                </a:solidFill>
                <a:latin typeface="+mn-lt"/>
              </a:rPr>
              <a:t>dxdydz </a:t>
            </a:r>
            <a:r>
              <a:rPr lang="en-US" sz="1400" smtClean="0">
                <a:solidFill>
                  <a:schemeClr val="tx2"/>
                </a:solidFill>
                <a:latin typeface="Symbol" pitchFamily="18" charset="2"/>
              </a:rPr>
              <a:t>r </a:t>
            </a:r>
            <a:r>
              <a:rPr lang="en-US" sz="1400" smtClean="0">
                <a:solidFill>
                  <a:schemeClr val="tx2"/>
                </a:solidFill>
                <a:latin typeface="+mn-lt"/>
              </a:rPr>
              <a:t>u, </a:t>
            </a:r>
            <a:r>
              <a:rPr lang="en-US" sz="1400" smtClean="0">
                <a:latin typeface="+mn-lt"/>
              </a:rPr>
              <a:t>but it shrinks to zero</a:t>
            </a:r>
          </a:p>
          <a:p>
            <a:r>
              <a:rPr lang="en-US" sz="1400">
                <a:latin typeface="+mn-lt"/>
              </a:rPr>
              <a:t>m</a:t>
            </a:r>
            <a:r>
              <a:rPr lang="en-US" sz="1400" smtClean="0">
                <a:latin typeface="+mn-lt"/>
              </a:rPr>
              <a:t>uch faster than traction forces so it can be considered neglible compared to </a:t>
            </a:r>
          </a:p>
          <a:p>
            <a:r>
              <a:rPr lang="en-US" sz="1400" smtClean="0">
                <a:latin typeface="+mn-lt"/>
              </a:rPr>
              <a:t>tractions for small enuf dxdydz</a:t>
            </a:r>
            <a:endParaRPr lang="en-US" sz="1400">
              <a:latin typeface="Symbol" pitchFamily="18" charset="2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5389031" y="-139337"/>
            <a:ext cx="28725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600" smtClean="0">
                <a:latin typeface="+mn-lt"/>
              </a:rPr>
              <a:t>..</a:t>
            </a:r>
            <a:endParaRPr lang="en-US" sz="1600">
              <a:latin typeface="+mn-lt"/>
            </a:endParaRPr>
          </a:p>
        </p:txBody>
      </p:sp>
      <p:cxnSp>
        <p:nvCxnSpPr>
          <p:cNvPr id="114" name="Straight Arrow Connector 113"/>
          <p:cNvCxnSpPr/>
          <p:nvPr/>
        </p:nvCxnSpPr>
        <p:spPr bwMode="auto">
          <a:xfrm>
            <a:off x="5434148" y="39189"/>
            <a:ext cx="228600" cy="1588"/>
          </a:xfrm>
          <a:prstGeom prst="straightConnector1">
            <a:avLst/>
          </a:prstGeom>
          <a:solidFill>
            <a:schemeClr val="accent1"/>
          </a:solidFill>
          <a:ln w="3175" cap="flat" cmpd="sng" algn="ctr">
            <a:solidFill>
              <a:schemeClr val="tx1"/>
            </a:solidFill>
            <a:prstDash val="solid"/>
            <a:round/>
            <a:headEnd type="none" w="med" len="med"/>
            <a:tailEnd type="arrow"/>
          </a:ln>
          <a:effectLst/>
        </p:spPr>
      </p:cxnSp>
      <p:grpSp>
        <p:nvGrpSpPr>
          <p:cNvPr id="117" name="Group 116"/>
          <p:cNvGrpSpPr/>
          <p:nvPr/>
        </p:nvGrpSpPr>
        <p:grpSpPr>
          <a:xfrm>
            <a:off x="838200" y="241663"/>
            <a:ext cx="6324600" cy="2501537"/>
            <a:chOff x="838200" y="241663"/>
            <a:chExt cx="6324600" cy="2501537"/>
          </a:xfrm>
        </p:grpSpPr>
        <p:sp>
          <p:nvSpPr>
            <p:cNvPr id="115" name="Rectangle 114"/>
            <p:cNvSpPr/>
            <p:nvPr/>
          </p:nvSpPr>
          <p:spPr bwMode="auto">
            <a:xfrm>
              <a:off x="838200" y="1905000"/>
              <a:ext cx="6324600" cy="838200"/>
            </a:xfrm>
            <a:prstGeom prst="rect">
              <a:avLst/>
            </a:prstGeom>
            <a:solidFill>
              <a:srgbClr val="FF0000">
                <a:alpha val="17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  <p:sp>
          <p:nvSpPr>
            <p:cNvPr id="116" name="Rectangle 115"/>
            <p:cNvSpPr/>
            <p:nvPr/>
          </p:nvSpPr>
          <p:spPr bwMode="auto">
            <a:xfrm>
              <a:off x="2819400" y="241663"/>
              <a:ext cx="1143000" cy="228600"/>
            </a:xfrm>
            <a:prstGeom prst="rect">
              <a:avLst/>
            </a:prstGeom>
            <a:solidFill>
              <a:srgbClr val="FF0000">
                <a:alpha val="17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</p:grpSp>
      <p:pic>
        <p:nvPicPr>
          <p:cNvPr id="9" name="Picture 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397874" y="4803775"/>
            <a:ext cx="617538" cy="1866975"/>
          </a:xfrm>
          <a:prstGeom prst="rect">
            <a:avLst/>
          </a:prstGeom>
        </p:spPr>
      </p:pic>
      <p:sp>
        <p:nvSpPr>
          <p:cNvPr id="10" name="TextBox 9"/>
          <p:cNvSpPr txBox="1"/>
          <p:nvPr/>
        </p:nvSpPr>
        <p:spPr>
          <a:xfrm>
            <a:off x="8898432" y="5057001"/>
            <a:ext cx="287258" cy="1384995"/>
          </a:xfrm>
          <a:prstGeom prst="rect">
            <a:avLst/>
          </a:prstGeom>
          <a:solidFill>
            <a:schemeClr val="bg1"/>
          </a:solidFill>
        </p:spPr>
        <p:txBody>
          <a:bodyPr wrap="none" rtlCol="0">
            <a:spAutoFit/>
          </a:bodyPr>
          <a:lstStyle/>
          <a:p>
            <a:r>
              <a:rPr lang="en-US" sz="1200" dirty="0" smtClean="0">
                <a:solidFill>
                  <a:srgbClr val="FFFFF7"/>
                </a:solidFill>
                <a:latin typeface="+mn-lt"/>
              </a:rPr>
              <a:t>X</a:t>
            </a:r>
          </a:p>
          <a:p>
            <a:endParaRPr lang="en-US" sz="1200" dirty="0">
              <a:solidFill>
                <a:srgbClr val="FFFFF7"/>
              </a:solidFill>
              <a:latin typeface="+mn-lt"/>
            </a:endParaRPr>
          </a:p>
          <a:p>
            <a:endParaRPr lang="en-US" sz="1200" dirty="0" smtClean="0">
              <a:solidFill>
                <a:srgbClr val="FFFFF7"/>
              </a:solidFill>
              <a:latin typeface="+mn-lt"/>
            </a:endParaRPr>
          </a:p>
          <a:p>
            <a:r>
              <a:rPr lang="en-US" sz="1200" dirty="0" smtClean="0">
                <a:solidFill>
                  <a:srgbClr val="FFFFF7"/>
                </a:solidFill>
                <a:latin typeface="+mn-lt"/>
              </a:rPr>
              <a:t>Y</a:t>
            </a:r>
          </a:p>
          <a:p>
            <a:endParaRPr lang="en-US" sz="1200" dirty="0">
              <a:solidFill>
                <a:srgbClr val="FFFFF7"/>
              </a:solidFill>
              <a:latin typeface="+mn-lt"/>
            </a:endParaRPr>
          </a:p>
          <a:p>
            <a:endParaRPr lang="en-US" sz="1200" dirty="0" smtClean="0">
              <a:solidFill>
                <a:srgbClr val="FFFFF7"/>
              </a:solidFill>
              <a:latin typeface="+mn-lt"/>
            </a:endParaRPr>
          </a:p>
          <a:p>
            <a:r>
              <a:rPr lang="en-US" sz="1200" dirty="0">
                <a:solidFill>
                  <a:srgbClr val="FFFFF7"/>
                </a:solidFill>
                <a:latin typeface="+mn-lt"/>
              </a:rPr>
              <a:t>z</a:t>
            </a:r>
          </a:p>
        </p:txBody>
      </p:sp>
      <p:cxnSp>
        <p:nvCxnSpPr>
          <p:cNvPr id="12" name="Straight Connector 11"/>
          <p:cNvCxnSpPr/>
          <p:nvPr/>
        </p:nvCxnSpPr>
        <p:spPr bwMode="auto">
          <a:xfrm>
            <a:off x="9110663" y="4965700"/>
            <a:ext cx="0" cy="138499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219" name="Straight Connector 218"/>
          <p:cNvCxnSpPr/>
          <p:nvPr/>
        </p:nvCxnSpPr>
        <p:spPr bwMode="auto">
          <a:xfrm>
            <a:off x="8464968" y="4934132"/>
            <a:ext cx="0" cy="1384995"/>
          </a:xfrm>
          <a:prstGeom prst="line">
            <a:avLst/>
          </a:prstGeom>
          <a:solidFill>
            <a:schemeClr val="accent1"/>
          </a:solidFill>
          <a:ln w="2857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13" name="Rectangle 12"/>
          <p:cNvSpPr/>
          <p:nvPr/>
        </p:nvSpPr>
        <p:spPr bwMode="auto">
          <a:xfrm>
            <a:off x="8936038" y="4876800"/>
            <a:ext cx="126998" cy="2571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thematica4" pitchFamily="2" charset="2"/>
            </a:endParaRPr>
          </a:p>
        </p:txBody>
      </p:sp>
      <p:sp>
        <p:nvSpPr>
          <p:cNvPr id="220" name="Rectangle 219"/>
          <p:cNvSpPr/>
          <p:nvPr/>
        </p:nvSpPr>
        <p:spPr bwMode="auto">
          <a:xfrm>
            <a:off x="8940802" y="4876800"/>
            <a:ext cx="126998" cy="2571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thematica4" pitchFamily="2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90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0" y="-1524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sz="66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What does </a:t>
            </a:r>
            <a:r>
              <a:rPr lang="en-US" sz="6600" b="1" i="1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anose="05050102010706020507" pitchFamily="18" charset="2"/>
              </a:rPr>
              <a:t>s</a:t>
            </a:r>
            <a:r>
              <a:rPr lang="en-US" sz="66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en-US" sz="6600" b="1" i="1" dirty="0" smtClean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</a:t>
            </a:r>
            <a:r>
              <a:rPr lang="en-US" sz="66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mean?</a:t>
            </a:r>
          </a:p>
        </p:txBody>
      </p:sp>
      <p:pic>
        <p:nvPicPr>
          <p:cNvPr id="19459" name="Picture 5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2901950"/>
            <a:ext cx="4648200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5" name="Rectangle 124"/>
          <p:cNvSpPr/>
          <p:nvPr/>
        </p:nvSpPr>
        <p:spPr bwMode="auto">
          <a:xfrm>
            <a:off x="0" y="2743200"/>
            <a:ext cx="2971800" cy="1752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 sz="480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5334000" y="2819400"/>
            <a:ext cx="385763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800" dirty="0">
                <a:solidFill>
                  <a:srgbClr val="FFFFF7"/>
                </a:solidFill>
                <a:latin typeface="+mj-lt"/>
                <a:cs typeface="+mn-cs"/>
              </a:rPr>
              <a:t>n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5334000" y="3271838"/>
            <a:ext cx="385763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800" dirty="0">
                <a:solidFill>
                  <a:srgbClr val="FFFFF7"/>
                </a:solidFill>
                <a:latin typeface="+mj-lt"/>
                <a:cs typeface="+mn-cs"/>
              </a:rPr>
              <a:t>n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5334000" y="3724275"/>
            <a:ext cx="385763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800" dirty="0">
                <a:solidFill>
                  <a:srgbClr val="FFFFF7"/>
                </a:solidFill>
                <a:latin typeface="+mj-lt"/>
                <a:cs typeface="+mn-cs"/>
              </a:rPr>
              <a:t>n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5562600" y="2971800"/>
            <a:ext cx="152400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600" dirty="0">
                <a:solidFill>
                  <a:srgbClr val="FFFFF7"/>
                </a:solidFill>
                <a:latin typeface="+mj-lt"/>
                <a:cs typeface="+mn-cs"/>
              </a:rPr>
              <a:t>x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5562600" y="3429000"/>
            <a:ext cx="152400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600" dirty="0">
                <a:solidFill>
                  <a:srgbClr val="FFFFF7"/>
                </a:solidFill>
                <a:latin typeface="+mj-lt"/>
                <a:cs typeface="+mn-cs"/>
              </a:rPr>
              <a:t>y</a:t>
            </a:r>
          </a:p>
        </p:txBody>
      </p:sp>
      <p:sp>
        <p:nvSpPr>
          <p:cNvPr id="131" name="TextBox 130"/>
          <p:cNvSpPr txBox="1"/>
          <p:nvPr/>
        </p:nvSpPr>
        <p:spPr>
          <a:xfrm>
            <a:off x="5562600" y="3886200"/>
            <a:ext cx="152400" cy="3381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600" dirty="0">
                <a:solidFill>
                  <a:srgbClr val="FFFFF7"/>
                </a:solidFill>
                <a:latin typeface="+mj-lt"/>
                <a:cs typeface="+mn-cs"/>
              </a:rPr>
              <a:t>z</a:t>
            </a:r>
          </a:p>
        </p:txBody>
      </p:sp>
      <p:cxnSp>
        <p:nvCxnSpPr>
          <p:cNvPr id="19467" name="Straight Connector 132"/>
          <p:cNvCxnSpPr>
            <a:cxnSpLocks noChangeShapeType="1"/>
          </p:cNvCxnSpPr>
          <p:nvPr/>
        </p:nvCxnSpPr>
        <p:spPr bwMode="auto">
          <a:xfrm rot="5400000">
            <a:off x="4686300" y="3543300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68" name="Straight Connector 134"/>
          <p:cNvCxnSpPr>
            <a:cxnSpLocks noChangeShapeType="1"/>
          </p:cNvCxnSpPr>
          <p:nvPr/>
        </p:nvCxnSpPr>
        <p:spPr bwMode="auto">
          <a:xfrm rot="5400000">
            <a:off x="5143500" y="3543300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19469" name="Straight Connector 136"/>
          <p:cNvCxnSpPr>
            <a:cxnSpLocks noChangeShapeType="1"/>
          </p:cNvCxnSpPr>
          <p:nvPr/>
        </p:nvCxnSpPr>
        <p:spPr bwMode="auto">
          <a:xfrm rot="5400000">
            <a:off x="6819900" y="3390900"/>
            <a:ext cx="1143000" cy="0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9470" name="Straight Connector 138"/>
          <p:cNvCxnSpPr>
            <a:cxnSpLocks noChangeShapeType="1"/>
          </p:cNvCxnSpPr>
          <p:nvPr/>
        </p:nvCxnSpPr>
        <p:spPr bwMode="auto">
          <a:xfrm>
            <a:off x="7391400" y="3962400"/>
            <a:ext cx="1066800" cy="533400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9471" name="Straight Connector 140"/>
          <p:cNvCxnSpPr>
            <a:cxnSpLocks noChangeShapeType="1"/>
          </p:cNvCxnSpPr>
          <p:nvPr/>
        </p:nvCxnSpPr>
        <p:spPr bwMode="auto">
          <a:xfrm rot="10800000" flipV="1">
            <a:off x="6503988" y="3975100"/>
            <a:ext cx="838200" cy="457200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19472" name="Straight Connector 144"/>
          <p:cNvCxnSpPr>
            <a:cxnSpLocks noChangeShapeType="1"/>
          </p:cNvCxnSpPr>
          <p:nvPr/>
        </p:nvCxnSpPr>
        <p:spPr bwMode="auto">
          <a:xfrm rot="16200000" flipH="1">
            <a:off x="7162800" y="3429000"/>
            <a:ext cx="1066800" cy="60960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cxnSp>
        <p:nvCxnSpPr>
          <p:cNvPr id="19473" name="Straight Arrow Connector 146"/>
          <p:cNvCxnSpPr>
            <a:cxnSpLocks noChangeShapeType="1"/>
          </p:cNvCxnSpPr>
          <p:nvPr/>
        </p:nvCxnSpPr>
        <p:spPr bwMode="auto">
          <a:xfrm flipV="1">
            <a:off x="7732713" y="3733800"/>
            <a:ext cx="228600" cy="76200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sp>
        <p:nvSpPr>
          <p:cNvPr id="148" name="TextBox 147"/>
          <p:cNvSpPr txBox="1"/>
          <p:nvPr/>
        </p:nvSpPr>
        <p:spPr>
          <a:xfrm>
            <a:off x="7848600" y="2438400"/>
            <a:ext cx="1219200" cy="769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400" dirty="0">
                <a:solidFill>
                  <a:srgbClr val="FFFFF7"/>
                </a:solidFill>
                <a:latin typeface="+mj-lt"/>
                <a:cs typeface="+mn-cs"/>
              </a:rPr>
              <a:t>T(n)</a:t>
            </a:r>
          </a:p>
        </p:txBody>
      </p:sp>
      <p:sp>
        <p:nvSpPr>
          <p:cNvPr id="149" name="TextBox 148"/>
          <p:cNvSpPr txBox="1"/>
          <p:nvPr/>
        </p:nvSpPr>
        <p:spPr>
          <a:xfrm>
            <a:off x="8153400" y="3505200"/>
            <a:ext cx="498475" cy="7699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400" dirty="0">
                <a:solidFill>
                  <a:srgbClr val="FFFFF7"/>
                </a:solidFill>
                <a:latin typeface="+mj-lt"/>
                <a:cs typeface="+mn-cs"/>
              </a:rPr>
              <a:t>n</a:t>
            </a:r>
          </a:p>
        </p:txBody>
      </p:sp>
      <p:cxnSp>
        <p:nvCxnSpPr>
          <p:cNvPr id="19476" name="Straight Arrow Connector 150"/>
          <p:cNvCxnSpPr>
            <a:cxnSpLocks noChangeShapeType="1"/>
          </p:cNvCxnSpPr>
          <p:nvPr/>
        </p:nvCxnSpPr>
        <p:spPr bwMode="auto">
          <a:xfrm>
            <a:off x="8458200" y="2667000"/>
            <a:ext cx="228600" cy="1588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cxnSp>
        <p:nvCxnSpPr>
          <p:cNvPr id="19477" name="Straight Arrow Connector 152"/>
          <p:cNvCxnSpPr>
            <a:cxnSpLocks noChangeShapeType="1"/>
          </p:cNvCxnSpPr>
          <p:nvPr/>
        </p:nvCxnSpPr>
        <p:spPr bwMode="auto">
          <a:xfrm>
            <a:off x="8305800" y="3733800"/>
            <a:ext cx="228600" cy="1588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cxnSp>
        <p:nvCxnSpPr>
          <p:cNvPr id="19478" name="Straight Arrow Connector 154"/>
          <p:cNvCxnSpPr>
            <a:cxnSpLocks noChangeShapeType="1"/>
          </p:cNvCxnSpPr>
          <p:nvPr/>
        </p:nvCxnSpPr>
        <p:spPr bwMode="auto">
          <a:xfrm>
            <a:off x="7924800" y="2514600"/>
            <a:ext cx="381000" cy="1588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cxnSp>
        <p:nvCxnSpPr>
          <p:cNvPr id="19479" name="Straight Connector 39"/>
          <p:cNvCxnSpPr>
            <a:cxnSpLocks noChangeShapeType="1"/>
          </p:cNvCxnSpPr>
          <p:nvPr/>
        </p:nvCxnSpPr>
        <p:spPr bwMode="auto">
          <a:xfrm rot="5400000" flipH="1" flipV="1">
            <a:off x="5410200" y="609600"/>
            <a:ext cx="152400" cy="15240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cxnSp>
        <p:nvCxnSpPr>
          <p:cNvPr id="19480" name="Straight Connector 40"/>
          <p:cNvCxnSpPr>
            <a:cxnSpLocks noChangeShapeType="1"/>
          </p:cNvCxnSpPr>
          <p:nvPr/>
        </p:nvCxnSpPr>
        <p:spPr bwMode="auto">
          <a:xfrm rot="16200000" flipV="1">
            <a:off x="5597525" y="609600"/>
            <a:ext cx="152400" cy="15240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sp>
        <p:nvSpPr>
          <p:cNvPr id="25" name="TextBox 24"/>
          <p:cNvSpPr txBox="1"/>
          <p:nvPr/>
        </p:nvSpPr>
        <p:spPr>
          <a:xfrm>
            <a:off x="2971800" y="1600200"/>
            <a:ext cx="4346575" cy="738188"/>
          </a:xfrm>
          <a:prstGeom prst="rect">
            <a:avLst/>
          </a:prstGeom>
          <a:solidFill>
            <a:srgbClr val="FF0000"/>
          </a:solidFill>
          <a:ln>
            <a:solidFill>
              <a:srgbClr val="FFFFF7"/>
            </a:solidFill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j-lt"/>
                <a:cs typeface="+mn-cs"/>
              </a:rPr>
              <a:t>This means that, given the stress matrix, we can find the</a:t>
            </a:r>
          </a:p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j-lt"/>
                <a:cs typeface="+mn-cs"/>
              </a:rPr>
              <a:t>traction on any oriented plane with normal vector n by </a:t>
            </a:r>
          </a:p>
          <a:p>
            <a:pPr eaLnBrk="0" hangingPunct="0">
              <a:defRPr/>
            </a:pPr>
            <a:r>
              <a:rPr lang="en-US" sz="1400" dirty="0" smtClean="0">
                <a:solidFill>
                  <a:srgbClr val="FFFFF7"/>
                </a:solidFill>
                <a:latin typeface="+mj-lt"/>
                <a:cs typeface="+mn-cs"/>
              </a:rPr>
              <a:t>Multiplying unit </a:t>
            </a:r>
            <a:r>
              <a:rPr lang="en-US" sz="1400" dirty="0">
                <a:solidFill>
                  <a:srgbClr val="FFFFF7"/>
                </a:solidFill>
                <a:latin typeface="+mj-lt"/>
                <a:cs typeface="+mn-cs"/>
              </a:rPr>
              <a:t>vector n by stress matrix.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3810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sz="6000" b="1" i="1" dirty="0" smtClean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Outline</a:t>
            </a:r>
            <a:endParaRPr lang="en-US" sz="6000" b="1" i="1" dirty="0" smtClean="0">
              <a:solidFill>
                <a:srgbClr val="FFFFF7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40707" name="Rectangle 3"/>
          <p:cNvSpPr>
            <a:spLocks noChangeArrowheads="1"/>
          </p:cNvSpPr>
          <p:nvPr/>
        </p:nvSpPr>
        <p:spPr bwMode="auto">
          <a:xfrm>
            <a:off x="838200" y="2362200"/>
            <a:ext cx="9144000" cy="2286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marL="742950" indent="-742950">
              <a:buFontTx/>
              <a:buAutoNum type="arabicPeriod"/>
              <a:defRPr/>
            </a:pP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Traction Paradox</a:t>
            </a:r>
            <a:endParaRPr lang="en-US" sz="3600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742950" indent="-742950">
              <a:buFontTx/>
              <a:buAutoNum type="arabicPeriod"/>
              <a:defRPr/>
            </a:pP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Stress Tensor</a:t>
            </a:r>
            <a:endParaRPr lang="en-US" sz="3600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742950" indent="-742950">
              <a:buFontTx/>
              <a:buAutoNum type="arabicPeriod"/>
              <a:defRPr/>
            </a:pP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Elastic Wave </a:t>
            </a:r>
            <a:r>
              <a:rPr lang="en-US" sz="3600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Equation</a:t>
            </a:r>
          </a:p>
          <a:p>
            <a:pPr marL="742950" indent="-742950">
              <a:buFontTx/>
              <a:buAutoNum type="arabicPeriod"/>
              <a:defRPr/>
            </a:pP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What Does </a:t>
            </a:r>
            <a:r>
              <a:rPr lang="en-US" sz="360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 n </a:t>
            </a: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mean?</a:t>
            </a:r>
            <a:endParaRPr lang="en-US" sz="3600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742950" indent="-742950">
              <a:buFontTx/>
              <a:buAutoNum type="arabicPeriod"/>
              <a:defRPr/>
            </a:pPr>
            <a:r>
              <a:rPr lang="en-US" sz="3600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Summary</a:t>
            </a:r>
          </a:p>
          <a:p>
            <a:pPr marL="742950" indent="-742950">
              <a:buFontTx/>
              <a:buAutoNum type="arabicPeriod"/>
              <a:defRPr/>
            </a:pPr>
            <a:r>
              <a:rPr lang="en-US" sz="3600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Appendix</a:t>
            </a:r>
            <a:endParaRPr lang="en-US" sz="3600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40711" name="Rectangle 7"/>
          <p:cNvSpPr>
            <a:spLocks noChangeArrowheads="1"/>
          </p:cNvSpPr>
          <p:nvPr/>
        </p:nvSpPr>
        <p:spPr bwMode="auto">
          <a:xfrm>
            <a:off x="1600200" y="1905000"/>
            <a:ext cx="3657600" cy="5334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3077" name="Straight Arrow Connector 5"/>
          <p:cNvCxnSpPr>
            <a:cxnSpLocks noChangeShapeType="1"/>
          </p:cNvCxnSpPr>
          <p:nvPr/>
        </p:nvCxnSpPr>
        <p:spPr bwMode="auto">
          <a:xfrm>
            <a:off x="3886200" y="3581400"/>
            <a:ext cx="304800" cy="1588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cxnSp>
        <p:nvCxnSpPr>
          <p:cNvPr id="3078" name="Straight Connector 7"/>
          <p:cNvCxnSpPr>
            <a:cxnSpLocks noChangeShapeType="1"/>
          </p:cNvCxnSpPr>
          <p:nvPr/>
        </p:nvCxnSpPr>
        <p:spPr bwMode="auto">
          <a:xfrm rot="5400000" flipH="1" flipV="1">
            <a:off x="4267200" y="3657600"/>
            <a:ext cx="76200" cy="7620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cxnSp>
        <p:nvCxnSpPr>
          <p:cNvPr id="3079" name="Straight Connector 8"/>
          <p:cNvCxnSpPr>
            <a:cxnSpLocks noChangeShapeType="1"/>
          </p:cNvCxnSpPr>
          <p:nvPr/>
        </p:nvCxnSpPr>
        <p:spPr bwMode="auto">
          <a:xfrm rot="16200000" flipV="1">
            <a:off x="4356100" y="3657600"/>
            <a:ext cx="76200" cy="7620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sp>
        <p:nvSpPr>
          <p:cNvPr id="11" name="TextBox 10"/>
          <p:cNvSpPr txBox="1"/>
          <p:nvPr/>
        </p:nvSpPr>
        <p:spPr>
          <a:xfrm>
            <a:off x="4038600" y="3581400"/>
            <a:ext cx="249238" cy="4000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FFF7"/>
                </a:solidFill>
                <a:latin typeface="+mj-lt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0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071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90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-152400" y="-5334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b="1" i="1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2</a:t>
            </a:r>
            <a:r>
              <a:rPr lang="en-US" b="1" i="1" baseline="3000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nd</a:t>
            </a:r>
            <a:r>
              <a:rPr lang="en-US" b="1" i="1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Rank Stress Tensor</a:t>
            </a:r>
            <a:br>
              <a:rPr lang="en-US" b="1" i="1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</a:br>
            <a:r>
              <a:rPr lang="en-US" sz="2400" b="1" i="1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(No change in vector length under coordinate transformation)</a:t>
            </a:r>
            <a:endParaRPr lang="en-US" sz="2400" b="1" i="1" dirty="0" smtClean="0">
              <a:solidFill>
                <a:srgbClr val="E6F10D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175" name="TextBox 174"/>
          <p:cNvSpPr txBox="1"/>
          <p:nvPr/>
        </p:nvSpPr>
        <p:spPr>
          <a:xfrm>
            <a:off x="1368425" y="620713"/>
            <a:ext cx="18415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solidFill>
                <a:srgbClr val="FFFF00"/>
              </a:solidFill>
              <a:latin typeface="+mj-lt"/>
              <a:cs typeface="+mn-cs"/>
            </a:endParaRPr>
          </a:p>
        </p:txBody>
      </p:sp>
      <p:pic>
        <p:nvPicPr>
          <p:cNvPr id="20484" name="Picture 1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2590800"/>
            <a:ext cx="2738438" cy="155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71" name="TextBox 170"/>
          <p:cNvSpPr txBox="1"/>
          <p:nvPr/>
        </p:nvSpPr>
        <p:spPr>
          <a:xfrm>
            <a:off x="5638800" y="2590800"/>
            <a:ext cx="412750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200" dirty="0">
                <a:solidFill>
                  <a:srgbClr val="FFFFF7"/>
                </a:solidFill>
                <a:latin typeface="+mj-lt"/>
                <a:cs typeface="+mn-cs"/>
              </a:rPr>
              <a:t>n</a:t>
            </a:r>
          </a:p>
        </p:txBody>
      </p:sp>
      <p:sp>
        <p:nvSpPr>
          <p:cNvPr id="172" name="TextBox 171"/>
          <p:cNvSpPr txBox="1"/>
          <p:nvPr/>
        </p:nvSpPr>
        <p:spPr>
          <a:xfrm>
            <a:off x="5638800" y="3043238"/>
            <a:ext cx="412750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200" dirty="0">
                <a:solidFill>
                  <a:srgbClr val="FFFFF7"/>
                </a:solidFill>
                <a:latin typeface="+mj-lt"/>
                <a:cs typeface="+mn-cs"/>
              </a:rPr>
              <a:t>n</a:t>
            </a:r>
          </a:p>
        </p:txBody>
      </p:sp>
      <p:sp>
        <p:nvSpPr>
          <p:cNvPr id="179" name="TextBox 178"/>
          <p:cNvSpPr txBox="1"/>
          <p:nvPr/>
        </p:nvSpPr>
        <p:spPr>
          <a:xfrm>
            <a:off x="5638800" y="3495675"/>
            <a:ext cx="412750" cy="584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200" dirty="0">
                <a:solidFill>
                  <a:srgbClr val="FFFFF7"/>
                </a:solidFill>
                <a:latin typeface="+mj-lt"/>
                <a:cs typeface="+mn-cs"/>
              </a:rPr>
              <a:t>n</a:t>
            </a:r>
          </a:p>
        </p:txBody>
      </p:sp>
      <p:sp>
        <p:nvSpPr>
          <p:cNvPr id="182" name="TextBox 181"/>
          <p:cNvSpPr txBox="1"/>
          <p:nvPr/>
        </p:nvSpPr>
        <p:spPr>
          <a:xfrm>
            <a:off x="5867400" y="3200400"/>
            <a:ext cx="1524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rgbClr val="FFFFF7"/>
                </a:solidFill>
                <a:latin typeface="+mj-lt"/>
                <a:cs typeface="+mn-cs"/>
              </a:rPr>
              <a:t>y</a:t>
            </a:r>
          </a:p>
        </p:txBody>
      </p:sp>
      <p:sp>
        <p:nvSpPr>
          <p:cNvPr id="183" name="TextBox 182"/>
          <p:cNvSpPr txBox="1"/>
          <p:nvPr/>
        </p:nvSpPr>
        <p:spPr>
          <a:xfrm>
            <a:off x="5867400" y="3657600"/>
            <a:ext cx="1524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rgbClr val="FFFFF7"/>
                </a:solidFill>
                <a:latin typeface="+mj-lt"/>
                <a:cs typeface="+mn-cs"/>
              </a:rPr>
              <a:t>z</a:t>
            </a:r>
          </a:p>
        </p:txBody>
      </p:sp>
      <p:cxnSp>
        <p:nvCxnSpPr>
          <p:cNvPr id="20490" name="Straight Connector 132"/>
          <p:cNvCxnSpPr>
            <a:cxnSpLocks noChangeShapeType="1"/>
          </p:cNvCxnSpPr>
          <p:nvPr/>
        </p:nvCxnSpPr>
        <p:spPr bwMode="auto">
          <a:xfrm rot="5400000">
            <a:off x="4991100" y="3314700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491" name="Straight Connector 134"/>
          <p:cNvCxnSpPr>
            <a:cxnSpLocks noChangeShapeType="1"/>
          </p:cNvCxnSpPr>
          <p:nvPr/>
        </p:nvCxnSpPr>
        <p:spPr bwMode="auto">
          <a:xfrm rot="5400000">
            <a:off x="5448300" y="3314700"/>
            <a:ext cx="1295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20492" name="Straight Connector 185"/>
          <p:cNvCxnSpPr>
            <a:cxnSpLocks noChangeShapeType="1"/>
          </p:cNvCxnSpPr>
          <p:nvPr/>
        </p:nvCxnSpPr>
        <p:spPr bwMode="auto">
          <a:xfrm rot="5400000" flipH="1" flipV="1">
            <a:off x="5715000" y="381000"/>
            <a:ext cx="152400" cy="15240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sp>
        <p:nvSpPr>
          <p:cNvPr id="188" name="TextBox 187"/>
          <p:cNvSpPr txBox="1"/>
          <p:nvPr/>
        </p:nvSpPr>
        <p:spPr>
          <a:xfrm>
            <a:off x="2057400" y="4495800"/>
            <a:ext cx="4929188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rgbClr val="FFFFF7"/>
                </a:solidFill>
                <a:latin typeface="+mj-lt"/>
              </a:rPr>
              <a:t>Ax=z </a:t>
            </a:r>
            <a:r>
              <a:rPr lang="en-US">
                <a:solidFill>
                  <a:srgbClr val="FFFFF7"/>
                </a:solidFill>
                <a:latin typeface="+mj-lt"/>
                <a:sym typeface="Wingdings" pitchFamily="2" charset="2"/>
              </a:rPr>
              <a:t> AN’Nx=N’Nz</a:t>
            </a:r>
            <a:endParaRPr lang="en-US">
              <a:solidFill>
                <a:srgbClr val="FFFFF7"/>
              </a:solidFill>
              <a:latin typeface="+mj-lt"/>
            </a:endParaRPr>
          </a:p>
        </p:txBody>
      </p:sp>
      <p:sp>
        <p:nvSpPr>
          <p:cNvPr id="190" name="TextBox 189"/>
          <p:cNvSpPr txBox="1"/>
          <p:nvPr/>
        </p:nvSpPr>
        <p:spPr>
          <a:xfrm>
            <a:off x="3352800" y="5410200"/>
            <a:ext cx="2492375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1800">
                <a:solidFill>
                  <a:srgbClr val="FFFFF7"/>
                </a:solidFill>
                <a:latin typeface="+mj-lt"/>
              </a:rPr>
              <a:t>Multiply both sides by N</a:t>
            </a:r>
          </a:p>
        </p:txBody>
      </p:sp>
      <p:sp>
        <p:nvSpPr>
          <p:cNvPr id="197" name="TextBox 196"/>
          <p:cNvSpPr txBox="1"/>
          <p:nvPr/>
        </p:nvSpPr>
        <p:spPr>
          <a:xfrm>
            <a:off x="3048000" y="5791200"/>
            <a:ext cx="2658100" cy="707886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>
                <a:solidFill>
                  <a:srgbClr val="FFFFF7"/>
                </a:solidFill>
                <a:latin typeface="+mj-lt"/>
              </a:rPr>
              <a:t>N</a:t>
            </a:r>
            <a:r>
              <a:rPr lang="en-US">
                <a:solidFill>
                  <a:srgbClr val="FFFFF7"/>
                </a:solidFill>
                <a:latin typeface="+mj-lt"/>
                <a:sym typeface="Wingdings" pitchFamily="2" charset="2"/>
              </a:rPr>
              <a:t>AN’x</a:t>
            </a:r>
            <a:r>
              <a:rPr lang="en-US" smtClean="0">
                <a:solidFill>
                  <a:srgbClr val="FFFFF7"/>
                </a:solidFill>
                <a:latin typeface="+mj-lt"/>
                <a:sym typeface="Wingdings" pitchFamily="2" charset="2"/>
              </a:rPr>
              <a:t>’=</a:t>
            </a:r>
            <a:r>
              <a:rPr lang="en-US">
                <a:solidFill>
                  <a:srgbClr val="FFFFF7"/>
                </a:solidFill>
                <a:latin typeface="+mj-lt"/>
                <a:sym typeface="Wingdings" pitchFamily="2" charset="2"/>
              </a:rPr>
              <a:t> </a:t>
            </a:r>
            <a:r>
              <a:rPr lang="en-US" smtClean="0">
                <a:solidFill>
                  <a:srgbClr val="FFFFF7"/>
                </a:solidFill>
                <a:latin typeface="+mj-lt"/>
                <a:sym typeface="Wingdings" pitchFamily="2" charset="2"/>
              </a:rPr>
              <a:t>z</a:t>
            </a:r>
            <a:r>
              <a:rPr lang="en-US">
                <a:solidFill>
                  <a:srgbClr val="FFFFF7"/>
                </a:solidFill>
                <a:latin typeface="+mj-lt"/>
                <a:sym typeface="Wingdings" pitchFamily="2" charset="2"/>
              </a:rPr>
              <a:t>’</a:t>
            </a:r>
            <a:endParaRPr lang="en-US">
              <a:solidFill>
                <a:srgbClr val="FFFFF7"/>
              </a:solidFill>
              <a:latin typeface="+mj-lt"/>
            </a:endParaRPr>
          </a:p>
        </p:txBody>
      </p:sp>
      <p:sp>
        <p:nvSpPr>
          <p:cNvPr id="198" name="TextBox 197"/>
          <p:cNvSpPr txBox="1"/>
          <p:nvPr/>
        </p:nvSpPr>
        <p:spPr>
          <a:xfrm>
            <a:off x="152400" y="1295400"/>
            <a:ext cx="8763000" cy="9540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2800">
                <a:solidFill>
                  <a:srgbClr val="FFFFF7"/>
                </a:solidFill>
                <a:latin typeface="+mj-lt"/>
                <a:sym typeface="Wingdings" pitchFamily="2" charset="2"/>
              </a:rPr>
              <a:t>If N orthogonal transformation matrix (i.e., N’N=I) then </a:t>
            </a:r>
          </a:p>
          <a:p>
            <a:pPr algn="ctr">
              <a:defRPr/>
            </a:pPr>
            <a:r>
              <a:rPr lang="en-US" sz="2800">
                <a:solidFill>
                  <a:srgbClr val="FFFFF7"/>
                </a:solidFill>
                <a:latin typeface="+mj-lt"/>
                <a:sym typeface="Wingdings" pitchFamily="2" charset="2"/>
              </a:rPr>
              <a:t>(y,y)=(Nx,Nx)=x’N’Nx=x’x</a:t>
            </a:r>
            <a:endParaRPr lang="en-US" sz="2800">
              <a:solidFill>
                <a:srgbClr val="FFFFF7"/>
              </a:solidFill>
              <a:latin typeface="+mj-lt"/>
            </a:endParaRPr>
          </a:p>
        </p:txBody>
      </p:sp>
      <p:sp>
        <p:nvSpPr>
          <p:cNvPr id="201" name="Rectangle 200"/>
          <p:cNvSpPr/>
          <p:nvPr/>
        </p:nvSpPr>
        <p:spPr bwMode="auto">
          <a:xfrm>
            <a:off x="1219200" y="2438400"/>
            <a:ext cx="6781800" cy="2133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4" name="Rectangle 203"/>
          <p:cNvSpPr/>
          <p:nvPr/>
        </p:nvSpPr>
        <p:spPr bwMode="auto">
          <a:xfrm>
            <a:off x="1371600" y="4419600"/>
            <a:ext cx="6781800" cy="762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" name="Rectangle 204"/>
          <p:cNvSpPr/>
          <p:nvPr/>
        </p:nvSpPr>
        <p:spPr bwMode="auto">
          <a:xfrm>
            <a:off x="1295400" y="5410200"/>
            <a:ext cx="6781800" cy="1143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0500" name="TextBox 205"/>
          <p:cNvSpPr txBox="1">
            <a:spLocks noChangeArrowheads="1"/>
          </p:cNvSpPr>
          <p:nvPr/>
        </p:nvSpPr>
        <p:spPr bwMode="auto">
          <a:xfrm>
            <a:off x="3733800" y="-685800"/>
            <a:ext cx="1841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0501" name="TextBox 211"/>
          <p:cNvSpPr txBox="1">
            <a:spLocks noChangeArrowheads="1"/>
          </p:cNvSpPr>
          <p:nvPr/>
        </p:nvSpPr>
        <p:spPr bwMode="auto">
          <a:xfrm>
            <a:off x="4724400" y="-838200"/>
            <a:ext cx="184150" cy="708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endParaRPr lang="en-US"/>
          </a:p>
        </p:txBody>
      </p:sp>
      <p:sp>
        <p:nvSpPr>
          <p:cNvPr id="213" name="TextBox 212"/>
          <p:cNvSpPr txBox="1"/>
          <p:nvPr/>
        </p:nvSpPr>
        <p:spPr>
          <a:xfrm>
            <a:off x="6477000" y="5815013"/>
            <a:ext cx="2438400" cy="738187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txBody>
          <a:bodyPr>
            <a:spAutoFit/>
          </a:bodyPr>
          <a:lstStyle/>
          <a:p>
            <a:pPr algn="ctr">
              <a:defRPr/>
            </a:pPr>
            <a:r>
              <a:rPr lang="en-US" sz="1400">
                <a:solidFill>
                  <a:srgbClr val="FFFFF7"/>
                </a:solidFill>
                <a:latin typeface="+mj-lt"/>
                <a:sym typeface="Wingdings" pitchFamily="2" charset="2"/>
              </a:rPr>
              <a:t>This is how 2</a:t>
            </a:r>
            <a:r>
              <a:rPr lang="en-US" sz="1400" baseline="30000">
                <a:solidFill>
                  <a:srgbClr val="FFFFF7"/>
                </a:solidFill>
                <a:latin typeface="+mj-lt"/>
                <a:sym typeface="Wingdings" pitchFamily="2" charset="2"/>
              </a:rPr>
              <a:t>nd</a:t>
            </a:r>
            <a:r>
              <a:rPr lang="en-US" sz="1400">
                <a:solidFill>
                  <a:srgbClr val="FFFFF7"/>
                </a:solidFill>
                <a:latin typeface="+mj-lt"/>
                <a:sym typeface="Wingdings" pitchFamily="2" charset="2"/>
              </a:rPr>
              <a:t> rank tensor transforms under </a:t>
            </a:r>
          </a:p>
          <a:p>
            <a:pPr algn="ctr">
              <a:defRPr/>
            </a:pPr>
            <a:r>
              <a:rPr lang="en-US" sz="1400">
                <a:solidFill>
                  <a:srgbClr val="FFFFF7"/>
                </a:solidFill>
                <a:latin typeface="+mj-lt"/>
                <a:sym typeface="Wingdings" pitchFamily="2" charset="2"/>
              </a:rPr>
              <a:t>a coordinate transformation</a:t>
            </a:r>
            <a:endParaRPr lang="en-US" sz="1400">
              <a:solidFill>
                <a:srgbClr val="FFFFF7"/>
              </a:solidFill>
              <a:latin typeface="+mj-lt"/>
            </a:endParaRPr>
          </a:p>
        </p:txBody>
      </p:sp>
      <p:sp>
        <p:nvSpPr>
          <p:cNvPr id="214" name="Rectangle 213"/>
          <p:cNvSpPr/>
          <p:nvPr/>
        </p:nvSpPr>
        <p:spPr bwMode="auto">
          <a:xfrm>
            <a:off x="2971800" y="5791200"/>
            <a:ext cx="1447800" cy="838200"/>
          </a:xfrm>
          <a:prstGeom prst="rect">
            <a:avLst/>
          </a:prstGeom>
          <a:solidFill>
            <a:srgbClr val="FF0000">
              <a:alpha val="12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" grpId="0" animBg="1"/>
      <p:bldP spid="204" grpId="0" animBg="1"/>
      <p:bldP spid="205" grpId="0" animBg="1"/>
      <p:bldP spid="213" grpId="0" animBg="1"/>
      <p:bldP spid="214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90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-152400" y="-6858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Principal Stress Directions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1368425" y="620713"/>
            <a:ext cx="18415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solidFill>
                <a:srgbClr val="FFFF00"/>
              </a:solidFill>
              <a:latin typeface="+mj-lt"/>
              <a:cs typeface="+mn-cs"/>
            </a:endParaRPr>
          </a:p>
        </p:txBody>
      </p:sp>
      <p:pic>
        <p:nvPicPr>
          <p:cNvPr id="21508" name="Picture 5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43200"/>
            <a:ext cx="4648200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" name="Rectangle 102"/>
          <p:cNvSpPr/>
          <p:nvPr/>
        </p:nvSpPr>
        <p:spPr bwMode="auto">
          <a:xfrm>
            <a:off x="-533400" y="2438400"/>
            <a:ext cx="2971800" cy="1752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21510" name="TextBox 114"/>
          <p:cNvSpPr txBox="1">
            <a:spLocks noChangeArrowheads="1"/>
          </p:cNvSpPr>
          <p:nvPr/>
        </p:nvSpPr>
        <p:spPr bwMode="auto">
          <a:xfrm>
            <a:off x="5791200" y="2724150"/>
            <a:ext cx="2968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FFFFF7"/>
                </a:solidFill>
                <a:latin typeface="Symbol" pitchFamily="18" charset="2"/>
              </a:rPr>
              <a:t>t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6316663" y="2724150"/>
            <a:ext cx="3127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0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6773863" y="2724150"/>
            <a:ext cx="3127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0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773863" y="3105150"/>
            <a:ext cx="3127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0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5805488" y="3097213"/>
            <a:ext cx="3127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0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5805488" y="3505200"/>
            <a:ext cx="3127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0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6240463" y="3505200"/>
            <a:ext cx="3127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0</a:t>
            </a:r>
          </a:p>
        </p:txBody>
      </p:sp>
      <p:cxnSp>
        <p:nvCxnSpPr>
          <p:cNvPr id="21517" name="Straight Connector 103"/>
          <p:cNvCxnSpPr>
            <a:cxnSpLocks noChangeShapeType="1"/>
          </p:cNvCxnSpPr>
          <p:nvPr/>
        </p:nvCxnSpPr>
        <p:spPr bwMode="auto">
          <a:xfrm rot="5400000">
            <a:off x="5149850" y="3362325"/>
            <a:ext cx="1219200" cy="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cxnSp>
        <p:nvCxnSpPr>
          <p:cNvPr id="21518" name="Straight Connector 105"/>
          <p:cNvCxnSpPr>
            <a:cxnSpLocks noChangeShapeType="1"/>
          </p:cNvCxnSpPr>
          <p:nvPr/>
        </p:nvCxnSpPr>
        <p:spPr bwMode="auto">
          <a:xfrm rot="5400000">
            <a:off x="6553200" y="3357563"/>
            <a:ext cx="1219200" cy="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sp>
        <p:nvSpPr>
          <p:cNvPr id="21519" name="TextBox 146"/>
          <p:cNvSpPr txBox="1">
            <a:spLocks noChangeArrowheads="1"/>
          </p:cNvSpPr>
          <p:nvPr/>
        </p:nvSpPr>
        <p:spPr bwMode="auto">
          <a:xfrm>
            <a:off x="6256338" y="3105150"/>
            <a:ext cx="296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FFFFF7"/>
                </a:solidFill>
                <a:latin typeface="Symbol" pitchFamily="18" charset="2"/>
              </a:rPr>
              <a:t>t</a:t>
            </a:r>
          </a:p>
        </p:txBody>
      </p:sp>
      <p:sp>
        <p:nvSpPr>
          <p:cNvPr id="21520" name="TextBox 148"/>
          <p:cNvSpPr txBox="1">
            <a:spLocks noChangeArrowheads="1"/>
          </p:cNvSpPr>
          <p:nvPr/>
        </p:nvSpPr>
        <p:spPr bwMode="auto">
          <a:xfrm>
            <a:off x="6713538" y="3486150"/>
            <a:ext cx="296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FFFFF7"/>
                </a:solidFill>
                <a:latin typeface="Symbol" pitchFamily="18" charset="2"/>
              </a:rPr>
              <a:t>t</a:t>
            </a:r>
          </a:p>
        </p:txBody>
      </p:sp>
      <p:sp>
        <p:nvSpPr>
          <p:cNvPr id="155" name="TextBox 154"/>
          <p:cNvSpPr txBox="1"/>
          <p:nvPr/>
        </p:nvSpPr>
        <p:spPr>
          <a:xfrm>
            <a:off x="5921375" y="2940050"/>
            <a:ext cx="261938" cy="184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600" dirty="0">
                <a:solidFill>
                  <a:srgbClr val="FFFFF7"/>
                </a:solidFill>
                <a:latin typeface="+mj-lt"/>
                <a:cs typeface="+mn-cs"/>
              </a:rPr>
              <a:t>11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6380163" y="3308350"/>
            <a:ext cx="261937" cy="1857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600" dirty="0">
                <a:solidFill>
                  <a:srgbClr val="FFFFF7"/>
                </a:solidFill>
                <a:latin typeface="+mj-lt"/>
                <a:cs typeface="+mn-cs"/>
              </a:rPr>
              <a:t>22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6848475" y="3700463"/>
            <a:ext cx="261938" cy="184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600" dirty="0">
                <a:solidFill>
                  <a:srgbClr val="FFFFF7"/>
                </a:solidFill>
                <a:latin typeface="+mj-lt"/>
                <a:cs typeface="+mn-cs"/>
              </a:rPr>
              <a:t>33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1752600" y="2971800"/>
            <a:ext cx="68262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dirty="0">
                <a:latin typeface="+mj-lt"/>
                <a:cs typeface="+mn-cs"/>
              </a:rPr>
              <a:t>N </a:t>
            </a:r>
            <a:endParaRPr lang="en-US" dirty="0">
              <a:cs typeface="+mn-cs"/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4908550" y="2940050"/>
            <a:ext cx="309563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600" dirty="0">
                <a:latin typeface="+mj-lt"/>
                <a:cs typeface="+mn-cs"/>
              </a:rPr>
              <a:t>T</a:t>
            </a:r>
            <a:endParaRPr lang="en-US" sz="1600" dirty="0">
              <a:cs typeface="+mn-cs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2438400" y="3886200"/>
            <a:ext cx="2209800" cy="5334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4495800" y="2667000"/>
            <a:ext cx="304800" cy="1524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4953000" y="3048000"/>
            <a:ext cx="73342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dirty="0">
                <a:latin typeface="+mj-lt"/>
                <a:cs typeface="+mn-cs"/>
              </a:rPr>
              <a:t>=  </a:t>
            </a:r>
            <a:endParaRPr lang="en-US" dirty="0">
              <a:cs typeface="+mn-cs"/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4495800" y="2971800"/>
            <a:ext cx="68262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dirty="0">
                <a:latin typeface="+mj-lt"/>
                <a:cs typeface="+mn-cs"/>
              </a:rPr>
              <a:t>N </a:t>
            </a:r>
            <a:endParaRPr lang="en-US" dirty="0">
              <a:cs typeface="+mn-cs"/>
            </a:endParaRPr>
          </a:p>
        </p:txBody>
      </p:sp>
      <p:grpSp>
        <p:nvGrpSpPr>
          <p:cNvPr id="2" name="Group 232"/>
          <p:cNvGrpSpPr>
            <a:grpSpLocks/>
          </p:cNvGrpSpPr>
          <p:nvPr/>
        </p:nvGrpSpPr>
        <p:grpSpPr bwMode="auto">
          <a:xfrm>
            <a:off x="465138" y="1597025"/>
            <a:ext cx="5707062" cy="1374775"/>
            <a:chOff x="465445" y="1597223"/>
            <a:chExt cx="5706755" cy="1374577"/>
          </a:xfrm>
        </p:grpSpPr>
        <p:sp>
          <p:nvSpPr>
            <p:cNvPr id="176" name="TextBox 175"/>
            <p:cNvSpPr txBox="1"/>
            <p:nvPr/>
          </p:nvSpPr>
          <p:spPr>
            <a:xfrm>
              <a:off x="465445" y="1597223"/>
              <a:ext cx="5706755" cy="307931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F7"/>
              </a:solidFill>
            </a:ln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dirty="0">
                  <a:solidFill>
                    <a:srgbClr val="FFFFF7"/>
                  </a:solidFill>
                  <a:latin typeface="+mj-lt"/>
                  <a:cs typeface="+mn-cs"/>
                </a:rPr>
                <a:t>Similarity Transform: Rotation matrix so that stress matrix is </a:t>
              </a:r>
              <a:r>
                <a:rPr lang="en-US" sz="1400" dirty="0" err="1">
                  <a:solidFill>
                    <a:srgbClr val="FFFFF7"/>
                  </a:solidFill>
                  <a:latin typeface="+mj-lt"/>
                  <a:cs typeface="+mn-cs"/>
                </a:rPr>
                <a:t>diagonalized</a:t>
              </a:r>
              <a:endParaRPr lang="en-US" sz="1400" dirty="0">
                <a:solidFill>
                  <a:srgbClr val="FFFFF7"/>
                </a:solidFill>
                <a:latin typeface="+mj-lt"/>
                <a:cs typeface="+mn-cs"/>
              </a:endParaRPr>
            </a:p>
          </p:txBody>
        </p:sp>
        <p:cxnSp>
          <p:nvCxnSpPr>
            <p:cNvPr id="21645" name="Straight Arrow Connector 179"/>
            <p:cNvCxnSpPr>
              <a:cxnSpLocks noChangeShapeType="1"/>
              <a:endCxn id="164" idx="0"/>
            </p:cNvCxnSpPr>
            <p:nvPr/>
          </p:nvCxnSpPr>
          <p:spPr bwMode="auto">
            <a:xfrm rot="5400000">
              <a:off x="1923400" y="2075800"/>
              <a:ext cx="1066800" cy="725200"/>
            </a:xfrm>
            <a:prstGeom prst="straightConnector1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cxnSp>
          <p:nvCxnSpPr>
            <p:cNvPr id="21646" name="Straight Arrow Connector 181"/>
            <p:cNvCxnSpPr>
              <a:cxnSpLocks noChangeShapeType="1"/>
            </p:cNvCxnSpPr>
            <p:nvPr/>
          </p:nvCxnSpPr>
          <p:spPr bwMode="auto">
            <a:xfrm>
              <a:off x="2819400" y="1905000"/>
              <a:ext cx="1752600" cy="381000"/>
            </a:xfrm>
            <a:prstGeom prst="straightConnector1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1647" name="Straight Arrow Connector 183"/>
            <p:cNvCxnSpPr>
              <a:cxnSpLocks noChangeShapeType="1"/>
              <a:endCxn id="161" idx="0"/>
            </p:cNvCxnSpPr>
            <p:nvPr/>
          </p:nvCxnSpPr>
          <p:spPr bwMode="auto">
            <a:xfrm rot="16200000" flipH="1">
              <a:off x="4361800" y="2496200"/>
              <a:ext cx="685800" cy="265400"/>
            </a:xfrm>
            <a:prstGeom prst="straightConnector1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</p:grpSp>
      <p:cxnSp>
        <p:nvCxnSpPr>
          <p:cNvPr id="21531" name="Straight Connector 185"/>
          <p:cNvCxnSpPr>
            <a:cxnSpLocks noChangeShapeType="1"/>
          </p:cNvCxnSpPr>
          <p:nvPr/>
        </p:nvCxnSpPr>
        <p:spPr bwMode="auto">
          <a:xfrm rot="5400000">
            <a:off x="2247900" y="5219700"/>
            <a:ext cx="990600" cy="0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1532" name="Straight Connector 187"/>
          <p:cNvCxnSpPr>
            <a:cxnSpLocks noChangeShapeType="1"/>
          </p:cNvCxnSpPr>
          <p:nvPr/>
        </p:nvCxnSpPr>
        <p:spPr bwMode="auto">
          <a:xfrm>
            <a:off x="1905000" y="5257800"/>
            <a:ext cx="1905000" cy="0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189" name="Oval 188"/>
          <p:cNvSpPr/>
          <p:nvPr/>
        </p:nvSpPr>
        <p:spPr bwMode="auto">
          <a:xfrm>
            <a:off x="1828800" y="5029200"/>
            <a:ext cx="1752600" cy="533400"/>
          </a:xfrm>
          <a:prstGeom prst="ellipse">
            <a:avLst/>
          </a:prstGeom>
          <a:solidFill>
            <a:schemeClr val="accent1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1500000"/>
            </a:camera>
            <a:lightRig rig="threePt" dir="t"/>
          </a:scene3d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91" name="TextBox 190"/>
          <p:cNvSpPr txBox="1"/>
          <p:nvPr/>
        </p:nvSpPr>
        <p:spPr>
          <a:xfrm>
            <a:off x="3733800" y="5105400"/>
            <a:ext cx="34448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latin typeface="+mj-lt"/>
                <a:cs typeface="+mn-cs"/>
              </a:rPr>
              <a:t>x</a:t>
            </a:r>
            <a:r>
              <a:rPr lang="en-US" sz="600" dirty="0">
                <a:latin typeface="+mj-lt"/>
                <a:cs typeface="+mn-cs"/>
              </a:rPr>
              <a:t>1</a:t>
            </a:r>
            <a:endParaRPr lang="en-US" sz="1800" dirty="0">
              <a:cs typeface="+mn-cs"/>
            </a:endParaRPr>
          </a:p>
        </p:txBody>
      </p:sp>
      <p:sp>
        <p:nvSpPr>
          <p:cNvPr id="192" name="TextBox 191"/>
          <p:cNvSpPr txBox="1"/>
          <p:nvPr/>
        </p:nvSpPr>
        <p:spPr>
          <a:xfrm>
            <a:off x="2438400" y="4495800"/>
            <a:ext cx="344488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latin typeface="+mj-lt"/>
                <a:cs typeface="+mn-cs"/>
              </a:rPr>
              <a:t>x</a:t>
            </a:r>
            <a:r>
              <a:rPr lang="en-US" sz="600" dirty="0">
                <a:latin typeface="+mj-lt"/>
                <a:cs typeface="+mn-cs"/>
              </a:rPr>
              <a:t>2</a:t>
            </a:r>
            <a:endParaRPr lang="en-US" sz="1800" dirty="0">
              <a:cs typeface="+mn-cs"/>
            </a:endParaRPr>
          </a:p>
        </p:txBody>
      </p:sp>
      <p:grpSp>
        <p:nvGrpSpPr>
          <p:cNvPr id="21536" name="Group 212"/>
          <p:cNvGrpSpPr>
            <a:grpSpLocks/>
          </p:cNvGrpSpPr>
          <p:nvPr/>
        </p:nvGrpSpPr>
        <p:grpSpPr bwMode="auto">
          <a:xfrm>
            <a:off x="914400" y="5867400"/>
            <a:ext cx="3276600" cy="1611313"/>
            <a:chOff x="3505200" y="5399442"/>
            <a:chExt cx="3276600" cy="1610958"/>
          </a:xfrm>
        </p:grpSpPr>
        <p:grpSp>
          <p:nvGrpSpPr>
            <p:cNvPr id="21629" name="Group 211"/>
            <p:cNvGrpSpPr>
              <a:grpSpLocks/>
            </p:cNvGrpSpPr>
            <p:nvPr/>
          </p:nvGrpSpPr>
          <p:grpSpPr bwMode="auto">
            <a:xfrm>
              <a:off x="3505200" y="5410200"/>
              <a:ext cx="3276600" cy="1600200"/>
              <a:chOff x="3124200" y="5943600"/>
              <a:chExt cx="3276600" cy="1600200"/>
            </a:xfrm>
          </p:grpSpPr>
          <p:pic>
            <p:nvPicPr>
              <p:cNvPr id="21640" name="Picture 57"/>
              <p:cNvPicPr>
                <a:picLocks noChangeAspect="1" noChangeArrowheads="1"/>
              </p:cNvPicPr>
              <p:nvPr/>
            </p:nvPicPr>
            <p:blipFill>
              <a:blip r:embed="rId3" cstate="print"/>
              <a:srcRect/>
              <a:stretch>
                <a:fillRect/>
              </a:stretch>
            </p:blipFill>
            <p:spPr bwMode="auto">
              <a:xfrm>
                <a:off x="3276600" y="6096000"/>
                <a:ext cx="1965759" cy="7620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</p:pic>
          <p:sp>
            <p:nvSpPr>
              <p:cNvPr id="209" name="Rectangle 208"/>
              <p:cNvSpPr/>
              <p:nvPr/>
            </p:nvSpPr>
            <p:spPr bwMode="auto">
              <a:xfrm>
                <a:off x="3124200" y="6020136"/>
                <a:ext cx="1219200" cy="838015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210" name="Rectangle 209"/>
              <p:cNvSpPr/>
              <p:nvPr/>
            </p:nvSpPr>
            <p:spPr bwMode="auto">
              <a:xfrm>
                <a:off x="4114800" y="6705785"/>
                <a:ext cx="1219200" cy="838015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211" name="Rectangle 210"/>
              <p:cNvSpPr/>
              <p:nvPr/>
            </p:nvSpPr>
            <p:spPr bwMode="auto">
              <a:xfrm>
                <a:off x="5181600" y="5943953"/>
                <a:ext cx="1219200" cy="838015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</p:grpSp>
        <p:sp>
          <p:nvSpPr>
            <p:cNvPr id="193" name="TextBox 192"/>
            <p:cNvSpPr txBox="1"/>
            <p:nvPr/>
          </p:nvSpPr>
          <p:spPr>
            <a:xfrm>
              <a:off x="5599113" y="5410553"/>
              <a:ext cx="344487" cy="36821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+mj-lt"/>
                  <a:cs typeface="+mn-cs"/>
                </a:rPr>
                <a:t>x</a:t>
              </a:r>
              <a:r>
                <a:rPr lang="en-US" sz="600" dirty="0">
                  <a:latin typeface="+mj-lt"/>
                  <a:cs typeface="+mn-cs"/>
                </a:rPr>
                <a:t>1</a:t>
              </a:r>
              <a:endParaRPr lang="en-US" sz="1800" dirty="0">
                <a:cs typeface="+mn-cs"/>
              </a:endParaRPr>
            </a:p>
          </p:txBody>
        </p:sp>
        <p:sp>
          <p:nvSpPr>
            <p:cNvPr id="194" name="TextBox 193"/>
            <p:cNvSpPr txBox="1"/>
            <p:nvPr/>
          </p:nvSpPr>
          <p:spPr>
            <a:xfrm>
              <a:off x="5599113" y="5639102"/>
              <a:ext cx="344487" cy="36980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+mj-lt"/>
                  <a:cs typeface="+mn-cs"/>
                </a:rPr>
                <a:t>x</a:t>
              </a:r>
              <a:r>
                <a:rPr lang="en-US" sz="600" dirty="0">
                  <a:latin typeface="+mj-lt"/>
                  <a:cs typeface="+mn-cs"/>
                </a:rPr>
                <a:t>2</a:t>
              </a:r>
              <a:endParaRPr lang="en-US" sz="1800" dirty="0">
                <a:cs typeface="+mn-cs"/>
              </a:endParaRPr>
            </a:p>
          </p:txBody>
        </p:sp>
        <p:sp>
          <p:nvSpPr>
            <p:cNvPr id="195" name="TextBox 194"/>
            <p:cNvSpPr txBox="1"/>
            <p:nvPr/>
          </p:nvSpPr>
          <p:spPr>
            <a:xfrm>
              <a:off x="3886200" y="5401030"/>
              <a:ext cx="344488" cy="369806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+mj-lt"/>
                  <a:cs typeface="+mn-cs"/>
                </a:rPr>
                <a:t>x</a:t>
              </a:r>
              <a:r>
                <a:rPr lang="en-US" sz="600" dirty="0">
                  <a:latin typeface="+mj-lt"/>
                  <a:cs typeface="+mn-cs"/>
                </a:rPr>
                <a:t>1</a:t>
              </a:r>
              <a:endParaRPr lang="en-US" sz="1800" dirty="0">
                <a:cs typeface="+mn-cs"/>
              </a:endParaRPr>
            </a:p>
          </p:txBody>
        </p:sp>
        <p:sp>
          <p:nvSpPr>
            <p:cNvPr id="196" name="TextBox 195"/>
            <p:cNvSpPr txBox="1"/>
            <p:nvPr/>
          </p:nvSpPr>
          <p:spPr>
            <a:xfrm>
              <a:off x="4151313" y="5399442"/>
              <a:ext cx="344487" cy="36980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+mj-lt"/>
                  <a:cs typeface="+mn-cs"/>
                </a:rPr>
                <a:t>x</a:t>
              </a:r>
              <a:r>
                <a:rPr lang="en-US" sz="600" dirty="0">
                  <a:latin typeface="+mj-lt"/>
                  <a:cs typeface="+mn-cs"/>
                </a:rPr>
                <a:t>2</a:t>
              </a:r>
              <a:endParaRPr lang="en-US" sz="1800" dirty="0">
                <a:cs typeface="+mn-cs"/>
              </a:endParaRPr>
            </a:p>
          </p:txBody>
        </p:sp>
        <p:sp>
          <p:nvSpPr>
            <p:cNvPr id="199" name="TextBox 198"/>
            <p:cNvSpPr txBox="1"/>
            <p:nvPr/>
          </p:nvSpPr>
          <p:spPr>
            <a:xfrm>
              <a:off x="3810000" y="5410553"/>
              <a:ext cx="261938" cy="36821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+mj-lt"/>
                  <a:cs typeface="+mn-cs"/>
                </a:rPr>
                <a:t>(</a:t>
              </a:r>
              <a:endParaRPr lang="en-US" sz="1800" dirty="0">
                <a:cs typeface="+mn-cs"/>
              </a:endParaRPr>
            </a:p>
          </p:txBody>
        </p:sp>
        <p:sp>
          <p:nvSpPr>
            <p:cNvPr id="200" name="TextBox 199"/>
            <p:cNvSpPr txBox="1"/>
            <p:nvPr/>
          </p:nvSpPr>
          <p:spPr>
            <a:xfrm>
              <a:off x="4332288" y="5399442"/>
              <a:ext cx="492125" cy="36980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+mj-lt"/>
                  <a:cs typeface="+mn-cs"/>
                </a:rPr>
                <a:t>    )</a:t>
              </a:r>
              <a:endParaRPr lang="en-US" sz="1800" dirty="0">
                <a:cs typeface="+mn-cs"/>
              </a:endParaRPr>
            </a:p>
          </p:txBody>
        </p:sp>
        <p:sp>
          <p:nvSpPr>
            <p:cNvPr id="202" name="Freeform 201"/>
            <p:cNvSpPr/>
            <p:nvPr/>
          </p:nvSpPr>
          <p:spPr bwMode="auto">
            <a:xfrm flipH="1">
              <a:off x="5867400" y="5572442"/>
              <a:ext cx="49213" cy="599943"/>
            </a:xfrm>
            <a:custGeom>
              <a:avLst/>
              <a:gdLst>
                <a:gd name="connsiteX0" fmla="*/ 32273 w 32273"/>
                <a:gd name="connsiteY0" fmla="*/ 0 h 451821"/>
                <a:gd name="connsiteX1" fmla="*/ 0 w 32273"/>
                <a:gd name="connsiteY1" fmla="*/ 215153 h 451821"/>
                <a:gd name="connsiteX2" fmla="*/ 32273 w 32273"/>
                <a:gd name="connsiteY2" fmla="*/ 451821 h 451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273" h="451821">
                  <a:moveTo>
                    <a:pt x="32273" y="0"/>
                  </a:moveTo>
                  <a:cubicBezTo>
                    <a:pt x="16136" y="69925"/>
                    <a:pt x="0" y="139850"/>
                    <a:pt x="0" y="215153"/>
                  </a:cubicBezTo>
                  <a:cubicBezTo>
                    <a:pt x="0" y="290456"/>
                    <a:pt x="16136" y="371138"/>
                    <a:pt x="32273" y="451821"/>
                  </a:cubicBezTo>
                </a:path>
              </a:pathLst>
            </a:cu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203" name="Freeform 202"/>
            <p:cNvSpPr/>
            <p:nvPr/>
          </p:nvSpPr>
          <p:spPr bwMode="auto">
            <a:xfrm>
              <a:off x="5599113" y="5562919"/>
              <a:ext cx="44450" cy="609466"/>
            </a:xfrm>
            <a:custGeom>
              <a:avLst/>
              <a:gdLst>
                <a:gd name="connsiteX0" fmla="*/ 32273 w 32273"/>
                <a:gd name="connsiteY0" fmla="*/ 0 h 451821"/>
                <a:gd name="connsiteX1" fmla="*/ 0 w 32273"/>
                <a:gd name="connsiteY1" fmla="*/ 215153 h 451821"/>
                <a:gd name="connsiteX2" fmla="*/ 32273 w 32273"/>
                <a:gd name="connsiteY2" fmla="*/ 451821 h 4518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32273" h="451821">
                  <a:moveTo>
                    <a:pt x="32273" y="0"/>
                  </a:moveTo>
                  <a:cubicBezTo>
                    <a:pt x="16136" y="69925"/>
                    <a:pt x="0" y="139850"/>
                    <a:pt x="0" y="215153"/>
                  </a:cubicBezTo>
                  <a:cubicBezTo>
                    <a:pt x="0" y="290456"/>
                    <a:pt x="16136" y="371138"/>
                    <a:pt x="32273" y="451821"/>
                  </a:cubicBezTo>
                </a:path>
              </a:pathLst>
            </a:custGeom>
            <a:noFill/>
            <a:ln w="9525" cap="flat" cmpd="sng" algn="ctr">
              <a:solidFill>
                <a:srgbClr val="FF0000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207" name="TextBox 206"/>
            <p:cNvSpPr txBox="1"/>
            <p:nvPr/>
          </p:nvSpPr>
          <p:spPr>
            <a:xfrm>
              <a:off x="4378325" y="5410553"/>
              <a:ext cx="344488" cy="36821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+mj-lt"/>
                  <a:cs typeface="+mn-cs"/>
                </a:rPr>
                <a:t>x</a:t>
              </a:r>
              <a:r>
                <a:rPr lang="en-US" sz="600" dirty="0">
                  <a:latin typeface="+mj-lt"/>
                  <a:cs typeface="+mn-cs"/>
                </a:rPr>
                <a:t>3</a:t>
              </a:r>
              <a:endParaRPr lang="en-US" sz="1800" dirty="0">
                <a:cs typeface="+mn-cs"/>
              </a:endParaRPr>
            </a:p>
          </p:txBody>
        </p:sp>
        <p:sp>
          <p:nvSpPr>
            <p:cNvPr id="208" name="TextBox 207"/>
            <p:cNvSpPr txBox="1"/>
            <p:nvPr/>
          </p:nvSpPr>
          <p:spPr>
            <a:xfrm>
              <a:off x="5599113" y="5878761"/>
              <a:ext cx="344487" cy="36980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latin typeface="+mj-lt"/>
                  <a:cs typeface="+mn-cs"/>
                </a:rPr>
                <a:t>x</a:t>
              </a:r>
              <a:r>
                <a:rPr lang="en-US" sz="600" dirty="0">
                  <a:latin typeface="+mj-lt"/>
                  <a:cs typeface="+mn-cs"/>
                </a:rPr>
                <a:t>3</a:t>
              </a:r>
              <a:endParaRPr lang="en-US" sz="1800" dirty="0">
                <a:cs typeface="+mn-cs"/>
              </a:endParaRPr>
            </a:p>
          </p:txBody>
        </p:sp>
      </p:grpSp>
      <p:cxnSp>
        <p:nvCxnSpPr>
          <p:cNvPr id="21537" name="Straight Connector 213"/>
          <p:cNvCxnSpPr>
            <a:cxnSpLocks noChangeShapeType="1"/>
          </p:cNvCxnSpPr>
          <p:nvPr/>
        </p:nvCxnSpPr>
        <p:spPr bwMode="auto">
          <a:xfrm rot="5400000">
            <a:off x="6018213" y="5219700"/>
            <a:ext cx="990600" cy="0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</p:cxnSp>
      <p:cxnSp>
        <p:nvCxnSpPr>
          <p:cNvPr id="21538" name="Straight Connector 214"/>
          <p:cNvCxnSpPr>
            <a:cxnSpLocks noChangeShapeType="1"/>
          </p:cNvCxnSpPr>
          <p:nvPr/>
        </p:nvCxnSpPr>
        <p:spPr bwMode="auto">
          <a:xfrm>
            <a:off x="5675313" y="5257800"/>
            <a:ext cx="1905000" cy="0"/>
          </a:xfrm>
          <a:prstGeom prst="line">
            <a:avLst/>
          </a:prstGeom>
          <a:noFill/>
          <a:ln w="9525" algn="ctr">
            <a:solidFill>
              <a:srgbClr val="FF0000"/>
            </a:solidFill>
            <a:round/>
            <a:headEnd/>
            <a:tailEnd/>
          </a:ln>
        </p:spPr>
      </p:cxnSp>
      <p:sp>
        <p:nvSpPr>
          <p:cNvPr id="216" name="Oval 215"/>
          <p:cNvSpPr/>
          <p:nvPr/>
        </p:nvSpPr>
        <p:spPr bwMode="auto">
          <a:xfrm>
            <a:off x="5598634" y="5029200"/>
            <a:ext cx="1752600" cy="533400"/>
          </a:xfrm>
          <a:prstGeom prst="ellipse">
            <a:avLst/>
          </a:prstGeom>
          <a:solidFill>
            <a:schemeClr val="accent1">
              <a:alpha val="25000"/>
            </a:scheme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0" lon="0" rev="1500000"/>
            </a:camera>
            <a:lightRig rig="threePt" dir="t"/>
          </a:scene3d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217" name="TextBox 216"/>
          <p:cNvSpPr txBox="1"/>
          <p:nvPr/>
        </p:nvSpPr>
        <p:spPr>
          <a:xfrm>
            <a:off x="7504113" y="5105400"/>
            <a:ext cx="34448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latin typeface="+mj-lt"/>
                <a:cs typeface="+mn-cs"/>
              </a:rPr>
              <a:t>x</a:t>
            </a:r>
            <a:r>
              <a:rPr lang="en-US" sz="600" dirty="0">
                <a:latin typeface="+mj-lt"/>
                <a:cs typeface="+mn-cs"/>
              </a:rPr>
              <a:t>1</a:t>
            </a:r>
            <a:endParaRPr lang="en-US" sz="1800" dirty="0">
              <a:cs typeface="+mn-cs"/>
            </a:endParaRPr>
          </a:p>
        </p:txBody>
      </p:sp>
      <p:sp>
        <p:nvSpPr>
          <p:cNvPr id="218" name="TextBox 217"/>
          <p:cNvSpPr txBox="1"/>
          <p:nvPr/>
        </p:nvSpPr>
        <p:spPr>
          <a:xfrm>
            <a:off x="6248400" y="4583113"/>
            <a:ext cx="34448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latin typeface="+mj-lt"/>
                <a:cs typeface="+mn-cs"/>
              </a:rPr>
              <a:t>x</a:t>
            </a:r>
            <a:r>
              <a:rPr lang="en-US" sz="600" dirty="0">
                <a:latin typeface="+mj-lt"/>
                <a:cs typeface="+mn-cs"/>
              </a:rPr>
              <a:t>2</a:t>
            </a:r>
            <a:endParaRPr lang="en-US" sz="1800" dirty="0">
              <a:cs typeface="+mn-cs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980113" y="4572000"/>
            <a:ext cx="1527175" cy="1143000"/>
            <a:chOff x="5980113" y="4572000"/>
            <a:chExt cx="1527175" cy="1143000"/>
          </a:xfrm>
        </p:grpSpPr>
        <p:cxnSp>
          <p:nvCxnSpPr>
            <p:cNvPr id="21542" name="Straight Connector 218"/>
            <p:cNvCxnSpPr>
              <a:cxnSpLocks noChangeShapeType="1"/>
            </p:cNvCxnSpPr>
            <p:nvPr/>
          </p:nvCxnSpPr>
          <p:spPr bwMode="auto">
            <a:xfrm rot="16200000" flipH="1">
              <a:off x="6039644" y="4972844"/>
              <a:ext cx="914400" cy="569912"/>
            </a:xfrm>
            <a:prstGeom prst="line">
              <a:avLst/>
            </a:prstGeom>
            <a:noFill/>
            <a:ln w="9525" algn="ctr">
              <a:solidFill>
                <a:srgbClr val="FFFFF7"/>
              </a:solidFill>
              <a:prstDash val="dash"/>
              <a:round/>
              <a:headEnd/>
              <a:tailEnd/>
            </a:ln>
          </p:spPr>
        </p:cxnSp>
        <p:cxnSp>
          <p:nvCxnSpPr>
            <p:cNvPr id="21543" name="Straight Connector 220"/>
            <p:cNvCxnSpPr>
              <a:cxnSpLocks noChangeShapeType="1"/>
            </p:cNvCxnSpPr>
            <p:nvPr/>
          </p:nvCxnSpPr>
          <p:spPr bwMode="auto">
            <a:xfrm flipV="1">
              <a:off x="5980113" y="4876800"/>
              <a:ext cx="1182687" cy="685800"/>
            </a:xfrm>
            <a:prstGeom prst="line">
              <a:avLst/>
            </a:prstGeom>
            <a:noFill/>
            <a:ln w="9525" algn="ctr">
              <a:solidFill>
                <a:srgbClr val="FFFFF7"/>
              </a:solidFill>
              <a:prstDash val="dash"/>
              <a:round/>
              <a:headEnd/>
              <a:tailEnd/>
            </a:ln>
          </p:spPr>
        </p:cxnSp>
        <p:sp>
          <p:nvSpPr>
            <p:cNvPr id="223" name="TextBox 222"/>
            <p:cNvSpPr txBox="1"/>
            <p:nvPr/>
          </p:nvSpPr>
          <p:spPr>
            <a:xfrm>
              <a:off x="7162800" y="4572000"/>
              <a:ext cx="344488" cy="36988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FFFFF7"/>
                  </a:solidFill>
                  <a:latin typeface="+mj-lt"/>
                  <a:cs typeface="+mn-cs"/>
                </a:rPr>
                <a:t>x</a:t>
              </a:r>
              <a:r>
                <a:rPr lang="en-US" sz="600" dirty="0">
                  <a:solidFill>
                    <a:srgbClr val="FFFFF7"/>
                  </a:solidFill>
                  <a:latin typeface="+mj-lt"/>
                  <a:cs typeface="+mn-cs"/>
                </a:rPr>
                <a:t>1</a:t>
              </a:r>
              <a:endParaRPr lang="en-US" sz="1800" dirty="0">
                <a:solidFill>
                  <a:srgbClr val="FFFFF7"/>
                </a:solidFill>
                <a:cs typeface="+mn-cs"/>
              </a:endParaRPr>
            </a:p>
          </p:txBody>
        </p:sp>
        <p:sp>
          <p:nvSpPr>
            <p:cNvPr id="224" name="TextBox 223"/>
            <p:cNvSpPr txBox="1"/>
            <p:nvPr/>
          </p:nvSpPr>
          <p:spPr>
            <a:xfrm>
              <a:off x="5980113" y="4648200"/>
              <a:ext cx="344487" cy="369888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FFFFF7"/>
                  </a:solidFill>
                  <a:latin typeface="+mj-lt"/>
                  <a:cs typeface="+mn-cs"/>
                </a:rPr>
                <a:t>x</a:t>
              </a:r>
              <a:r>
                <a:rPr lang="en-US" sz="600" dirty="0">
                  <a:solidFill>
                    <a:srgbClr val="FFFFF7"/>
                  </a:solidFill>
                  <a:latin typeface="+mj-lt"/>
                  <a:cs typeface="+mn-cs"/>
                </a:rPr>
                <a:t>2</a:t>
              </a:r>
              <a:endParaRPr lang="en-US" sz="1800" dirty="0">
                <a:solidFill>
                  <a:srgbClr val="FFFFF7"/>
                </a:solidFill>
                <a:cs typeface="+mn-cs"/>
              </a:endParaRPr>
            </a:p>
          </p:txBody>
        </p:sp>
      </p:grpSp>
      <p:cxnSp>
        <p:nvCxnSpPr>
          <p:cNvPr id="21546" name="Straight Arrow Connector 225"/>
          <p:cNvCxnSpPr>
            <a:cxnSpLocks noChangeShapeType="1"/>
          </p:cNvCxnSpPr>
          <p:nvPr/>
        </p:nvCxnSpPr>
        <p:spPr bwMode="auto">
          <a:xfrm>
            <a:off x="4419600" y="5257800"/>
            <a:ext cx="762000" cy="1588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sp>
        <p:nvSpPr>
          <p:cNvPr id="227" name="TextBox 226"/>
          <p:cNvSpPr txBox="1"/>
          <p:nvPr/>
        </p:nvSpPr>
        <p:spPr>
          <a:xfrm>
            <a:off x="4425950" y="5029200"/>
            <a:ext cx="603250" cy="2460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000" dirty="0">
                <a:solidFill>
                  <a:srgbClr val="FFFFF7"/>
                </a:solidFill>
                <a:latin typeface="+mj-lt"/>
                <a:cs typeface="+mn-cs"/>
              </a:rPr>
              <a:t>rotation</a:t>
            </a:r>
            <a:endParaRPr lang="en-US" sz="1000" dirty="0">
              <a:solidFill>
                <a:srgbClr val="FFFFF7"/>
              </a:solidFill>
              <a:cs typeface="+mn-cs"/>
            </a:endParaRPr>
          </a:p>
        </p:txBody>
      </p:sp>
      <p:grpSp>
        <p:nvGrpSpPr>
          <p:cNvPr id="21548" name="Group 231"/>
          <p:cNvGrpSpPr>
            <a:grpSpLocks/>
          </p:cNvGrpSpPr>
          <p:nvPr/>
        </p:nvGrpSpPr>
        <p:grpSpPr bwMode="auto">
          <a:xfrm>
            <a:off x="609599" y="4419601"/>
            <a:ext cx="3012363" cy="276999"/>
            <a:chOff x="7391400" y="1524000"/>
            <a:chExt cx="3012580" cy="277775"/>
          </a:xfrm>
        </p:grpSpPr>
        <p:sp>
          <p:nvSpPr>
            <p:cNvPr id="229" name="TextBox 228"/>
            <p:cNvSpPr txBox="1"/>
            <p:nvPr/>
          </p:nvSpPr>
          <p:spPr>
            <a:xfrm>
              <a:off x="7391400" y="1524000"/>
              <a:ext cx="3012580" cy="277775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200" dirty="0" smtClean="0">
                  <a:solidFill>
                    <a:srgbClr val="FFFFF7"/>
                  </a:solidFill>
                  <a:latin typeface="+mj-lt"/>
                  <a:cs typeface="+mn-cs"/>
                </a:rPr>
                <a:t>a</a:t>
              </a:r>
              <a:r>
                <a:rPr lang="en-US" sz="1200" dirty="0" smtClean="0">
                  <a:solidFill>
                    <a:srgbClr val="FF0000"/>
                  </a:solidFill>
                  <a:latin typeface="+mj-lt"/>
                  <a:cs typeface="+mn-cs"/>
                </a:rPr>
                <a:t>x</a:t>
              </a:r>
              <a:r>
                <a:rPr lang="en-US" sz="1200" baseline="-25000" dirty="0" smtClean="0">
                  <a:solidFill>
                    <a:srgbClr val="FF0000"/>
                  </a:solidFill>
                  <a:latin typeface="+mj-lt"/>
                  <a:cs typeface="+mn-cs"/>
                </a:rPr>
                <a:t>1</a:t>
              </a:r>
              <a:r>
                <a:rPr lang="en-US" sz="1200" dirty="0" smtClean="0">
                  <a:solidFill>
                    <a:srgbClr val="FFFFF7"/>
                  </a:solidFill>
                  <a:latin typeface="+mj-lt"/>
                  <a:cs typeface="+mn-cs"/>
                </a:rPr>
                <a:t> </a:t>
              </a:r>
              <a:r>
                <a:rPr lang="en-US" sz="1200" dirty="0">
                  <a:solidFill>
                    <a:srgbClr val="FFFFF7"/>
                  </a:solidFill>
                  <a:latin typeface="+mj-lt"/>
                  <a:cs typeface="+mn-cs"/>
                </a:rPr>
                <a:t>+ </a:t>
              </a:r>
              <a:r>
                <a:rPr lang="en-US" sz="1200" dirty="0" smtClean="0">
                  <a:solidFill>
                    <a:srgbClr val="FFFFF7"/>
                  </a:solidFill>
                  <a:latin typeface="+mj-lt"/>
                  <a:cs typeface="+mn-cs"/>
                </a:rPr>
                <a:t>b</a:t>
              </a:r>
              <a:r>
                <a:rPr lang="en-US" sz="1200" dirty="0" smtClean="0">
                  <a:solidFill>
                    <a:srgbClr val="FF0000"/>
                  </a:solidFill>
                  <a:latin typeface="+mj-lt"/>
                  <a:cs typeface="+mn-cs"/>
                </a:rPr>
                <a:t>x</a:t>
              </a:r>
              <a:r>
                <a:rPr lang="en-US" sz="1200" baseline="-25000" dirty="0" smtClean="0">
                  <a:solidFill>
                    <a:srgbClr val="FF0000"/>
                  </a:solidFill>
                  <a:latin typeface="+mj-lt"/>
                  <a:cs typeface="+mn-cs"/>
                </a:rPr>
                <a:t>2</a:t>
              </a:r>
              <a:r>
                <a:rPr lang="en-US" sz="1200" dirty="0" smtClean="0">
                  <a:solidFill>
                    <a:srgbClr val="FFFFF7"/>
                  </a:solidFill>
                  <a:latin typeface="+mj-lt"/>
                  <a:cs typeface="+mn-cs"/>
                </a:rPr>
                <a:t> </a:t>
              </a:r>
              <a:r>
                <a:rPr lang="en-US" sz="1200" dirty="0">
                  <a:solidFill>
                    <a:srgbClr val="FFFFF7"/>
                  </a:solidFill>
                  <a:latin typeface="+mj-lt"/>
                  <a:cs typeface="+mn-cs"/>
                </a:rPr>
                <a:t>+ </a:t>
              </a:r>
              <a:r>
                <a:rPr lang="en-US" sz="1200" dirty="0" smtClean="0">
                  <a:solidFill>
                    <a:srgbClr val="FFFFF7"/>
                  </a:solidFill>
                  <a:latin typeface="+mj-lt"/>
                  <a:cs typeface="+mn-cs"/>
                </a:rPr>
                <a:t>c</a:t>
              </a:r>
              <a:r>
                <a:rPr lang="en-US" sz="1200" dirty="0" smtClean="0">
                  <a:solidFill>
                    <a:srgbClr val="FF0000"/>
                  </a:solidFill>
                  <a:latin typeface="+mj-lt"/>
                  <a:cs typeface="+mn-cs"/>
                </a:rPr>
                <a:t>x</a:t>
              </a:r>
              <a:r>
                <a:rPr lang="en-US" sz="1200" baseline="-25000" dirty="0" smtClean="0">
                  <a:solidFill>
                    <a:srgbClr val="FF0000"/>
                  </a:solidFill>
                  <a:latin typeface="+mj-lt"/>
                  <a:cs typeface="+mn-cs"/>
                </a:rPr>
                <a:t>1</a:t>
              </a:r>
              <a:r>
                <a:rPr lang="en-US" sz="1200" dirty="0" smtClean="0">
                  <a:solidFill>
                    <a:srgbClr val="FF0000"/>
                  </a:solidFill>
                  <a:latin typeface="+mj-lt"/>
                  <a:cs typeface="+mn-cs"/>
                </a:rPr>
                <a:t> x</a:t>
              </a:r>
              <a:r>
                <a:rPr lang="en-US" sz="1200" baseline="-25000" dirty="0" smtClean="0">
                  <a:solidFill>
                    <a:srgbClr val="FF0000"/>
                  </a:solidFill>
                  <a:latin typeface="+mj-lt"/>
                  <a:cs typeface="+mn-cs"/>
                </a:rPr>
                <a:t>2</a:t>
              </a:r>
              <a:r>
                <a:rPr lang="en-US" sz="1200" dirty="0" smtClean="0">
                  <a:solidFill>
                    <a:srgbClr val="FFFFF7"/>
                  </a:solidFill>
                  <a:latin typeface="+mj-lt"/>
                  <a:cs typeface="+mn-cs"/>
                </a:rPr>
                <a:t> </a:t>
              </a:r>
              <a:r>
                <a:rPr lang="en-US" sz="1200" dirty="0">
                  <a:solidFill>
                    <a:srgbClr val="FFFFF7"/>
                  </a:solidFill>
                  <a:latin typeface="+mj-lt"/>
                  <a:cs typeface="+mn-cs"/>
                </a:rPr>
                <a:t>= </a:t>
              </a:r>
              <a:r>
                <a:rPr lang="en-US" sz="1200" dirty="0" err="1">
                  <a:solidFill>
                    <a:srgbClr val="FFFFF7"/>
                  </a:solidFill>
                  <a:latin typeface="+mj-lt"/>
                  <a:cs typeface="+mn-cs"/>
                </a:rPr>
                <a:t>cnst</a:t>
              </a:r>
              <a:r>
                <a:rPr lang="en-US" sz="1200" dirty="0">
                  <a:solidFill>
                    <a:srgbClr val="FFFFF7"/>
                  </a:solidFill>
                  <a:latin typeface="+mj-lt"/>
                  <a:cs typeface="+mn-cs"/>
                </a:rPr>
                <a:t> describes an ellipse </a:t>
              </a:r>
              <a:endParaRPr lang="en-US" sz="1200" dirty="0">
                <a:solidFill>
                  <a:srgbClr val="FFFFF7"/>
                </a:solidFill>
                <a:cs typeface="+mn-cs"/>
              </a:endParaRPr>
            </a:p>
          </p:txBody>
        </p:sp>
        <p:sp>
          <p:nvSpPr>
            <p:cNvPr id="230" name="TextBox 229"/>
            <p:cNvSpPr txBox="1"/>
            <p:nvPr/>
          </p:nvSpPr>
          <p:spPr>
            <a:xfrm>
              <a:off x="7543811" y="1524000"/>
              <a:ext cx="217504" cy="16874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500" dirty="0">
                  <a:solidFill>
                    <a:srgbClr val="FFFFF7"/>
                  </a:solidFill>
                  <a:latin typeface="+mj-lt"/>
                  <a:cs typeface="+mn-cs"/>
                </a:rPr>
                <a:t>2</a:t>
              </a:r>
              <a:endParaRPr lang="en-US" sz="500" dirty="0">
                <a:solidFill>
                  <a:srgbClr val="FFFFF7"/>
                </a:solidFill>
                <a:cs typeface="+mn-cs"/>
              </a:endParaRPr>
            </a:p>
          </p:txBody>
        </p:sp>
        <p:sp>
          <p:nvSpPr>
            <p:cNvPr id="231" name="TextBox 230"/>
            <p:cNvSpPr txBox="1"/>
            <p:nvPr/>
          </p:nvSpPr>
          <p:spPr>
            <a:xfrm>
              <a:off x="7839107" y="1524000"/>
              <a:ext cx="215916" cy="16874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500" dirty="0">
                  <a:solidFill>
                    <a:srgbClr val="FFFFF7"/>
                  </a:solidFill>
                  <a:latin typeface="+mj-lt"/>
                  <a:cs typeface="+mn-cs"/>
                </a:rPr>
                <a:t>2</a:t>
              </a:r>
              <a:endParaRPr lang="en-US" sz="500" dirty="0">
                <a:solidFill>
                  <a:srgbClr val="FFFFF7"/>
                </a:solidFill>
                <a:cs typeface="+mn-cs"/>
              </a:endParaRPr>
            </a:p>
          </p:txBody>
        </p:sp>
      </p:grpSp>
      <p:grpSp>
        <p:nvGrpSpPr>
          <p:cNvPr id="21549" name="Group 233"/>
          <p:cNvGrpSpPr>
            <a:grpSpLocks/>
          </p:cNvGrpSpPr>
          <p:nvPr/>
        </p:nvGrpSpPr>
        <p:grpSpPr bwMode="auto">
          <a:xfrm>
            <a:off x="5181600" y="4440237"/>
            <a:ext cx="3688830" cy="284937"/>
            <a:chOff x="7391400" y="1697037"/>
            <a:chExt cx="3689409" cy="284937"/>
          </a:xfrm>
        </p:grpSpPr>
        <p:sp>
          <p:nvSpPr>
            <p:cNvPr id="235" name="TextBox 234"/>
            <p:cNvSpPr txBox="1"/>
            <p:nvPr/>
          </p:nvSpPr>
          <p:spPr>
            <a:xfrm>
              <a:off x="7391400" y="1704975"/>
              <a:ext cx="3689409" cy="276999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200" dirty="0" smtClean="0">
                  <a:solidFill>
                    <a:srgbClr val="FFFFF7"/>
                  </a:solidFill>
                  <a:latin typeface="+mj-lt"/>
                  <a:cs typeface="+mn-cs"/>
                </a:rPr>
                <a:t>ex</a:t>
              </a:r>
              <a:r>
                <a:rPr lang="en-US" sz="1200" baseline="-25000" dirty="0" smtClean="0">
                  <a:solidFill>
                    <a:srgbClr val="FFFFF7"/>
                  </a:solidFill>
                  <a:latin typeface="+mj-lt"/>
                  <a:cs typeface="+mn-cs"/>
                </a:rPr>
                <a:t>1</a:t>
              </a:r>
              <a:r>
                <a:rPr lang="en-US" sz="1200" dirty="0" smtClean="0">
                  <a:solidFill>
                    <a:srgbClr val="FFFFF7"/>
                  </a:solidFill>
                  <a:latin typeface="+mj-lt"/>
                  <a:cs typeface="+mn-cs"/>
                </a:rPr>
                <a:t> + fx</a:t>
              </a:r>
              <a:r>
                <a:rPr lang="en-US" sz="1200" baseline="-25000" dirty="0" smtClean="0">
                  <a:solidFill>
                    <a:srgbClr val="FFFFF7"/>
                  </a:solidFill>
                  <a:latin typeface="+mj-lt"/>
                  <a:cs typeface="+mn-cs"/>
                </a:rPr>
                <a:t>2</a:t>
              </a:r>
              <a:r>
                <a:rPr lang="en-US" sz="1200" dirty="0" smtClean="0">
                  <a:solidFill>
                    <a:srgbClr val="FFFFF7"/>
                  </a:solidFill>
                  <a:latin typeface="+mj-lt"/>
                  <a:cs typeface="+mn-cs"/>
                </a:rPr>
                <a:t>  </a:t>
              </a:r>
              <a:r>
                <a:rPr lang="en-US" sz="1200" dirty="0">
                  <a:solidFill>
                    <a:srgbClr val="FFFFF7"/>
                  </a:solidFill>
                  <a:latin typeface="+mj-lt"/>
                  <a:cs typeface="+mn-cs"/>
                </a:rPr>
                <a:t>= </a:t>
              </a:r>
              <a:r>
                <a:rPr lang="en-US" sz="1200" dirty="0" err="1">
                  <a:solidFill>
                    <a:srgbClr val="FFFFF7"/>
                  </a:solidFill>
                  <a:latin typeface="+mj-lt"/>
                  <a:cs typeface="+mn-cs"/>
                </a:rPr>
                <a:t>cnst</a:t>
              </a:r>
              <a:r>
                <a:rPr lang="en-US" sz="1200" dirty="0">
                  <a:solidFill>
                    <a:srgbClr val="FFFFF7"/>
                  </a:solidFill>
                  <a:latin typeface="+mj-lt"/>
                  <a:cs typeface="+mn-cs"/>
                </a:rPr>
                <a:t> describes an ellipse with no </a:t>
              </a:r>
              <a:r>
                <a:rPr lang="en-US" sz="1200" dirty="0" err="1">
                  <a:solidFill>
                    <a:srgbClr val="FFFFF7"/>
                  </a:solidFill>
                  <a:latin typeface="+mj-lt"/>
                  <a:cs typeface="+mn-cs"/>
                </a:rPr>
                <a:t>crossterms</a:t>
              </a:r>
              <a:r>
                <a:rPr lang="en-US" sz="1200" dirty="0">
                  <a:solidFill>
                    <a:srgbClr val="FFFFF7"/>
                  </a:solidFill>
                  <a:latin typeface="+mj-lt"/>
                  <a:cs typeface="+mn-cs"/>
                </a:rPr>
                <a:t> </a:t>
              </a:r>
              <a:endParaRPr lang="en-US" sz="1200" dirty="0">
                <a:solidFill>
                  <a:srgbClr val="FFFFF7"/>
                </a:solidFill>
                <a:cs typeface="+mn-cs"/>
              </a:endParaRPr>
            </a:p>
          </p:txBody>
        </p:sp>
        <p:sp>
          <p:nvSpPr>
            <p:cNvPr id="236" name="TextBox 235"/>
            <p:cNvSpPr txBox="1"/>
            <p:nvPr/>
          </p:nvSpPr>
          <p:spPr>
            <a:xfrm>
              <a:off x="7569139" y="1716087"/>
              <a:ext cx="215934" cy="1698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500" dirty="0">
                  <a:solidFill>
                    <a:srgbClr val="FFFFF7"/>
                  </a:solidFill>
                  <a:latin typeface="+mj-lt"/>
                  <a:cs typeface="+mn-cs"/>
                </a:rPr>
                <a:t>2</a:t>
              </a:r>
              <a:endParaRPr lang="en-US" sz="500" dirty="0">
                <a:solidFill>
                  <a:srgbClr val="FFFFF7"/>
                </a:solidFill>
                <a:cs typeface="+mn-cs"/>
              </a:endParaRPr>
            </a:p>
          </p:txBody>
        </p:sp>
        <p:sp>
          <p:nvSpPr>
            <p:cNvPr id="237" name="TextBox 236"/>
            <p:cNvSpPr txBox="1"/>
            <p:nvPr/>
          </p:nvSpPr>
          <p:spPr>
            <a:xfrm>
              <a:off x="7889883" y="1697037"/>
              <a:ext cx="215934" cy="169863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500" dirty="0">
                  <a:solidFill>
                    <a:srgbClr val="FFFFF7"/>
                  </a:solidFill>
                  <a:latin typeface="+mj-lt"/>
                  <a:cs typeface="+mn-cs"/>
                </a:rPr>
                <a:t>2</a:t>
              </a:r>
              <a:endParaRPr lang="en-US" sz="500" dirty="0">
                <a:solidFill>
                  <a:srgbClr val="FFFFF7"/>
                </a:solidFill>
                <a:cs typeface="+mn-cs"/>
              </a:endParaRPr>
            </a:p>
          </p:txBody>
        </p:sp>
      </p:grpSp>
      <p:sp>
        <p:nvSpPr>
          <p:cNvPr id="238" name="TextBox 237"/>
          <p:cNvSpPr txBox="1"/>
          <p:nvPr/>
        </p:nvSpPr>
        <p:spPr>
          <a:xfrm>
            <a:off x="5334000" y="2286000"/>
            <a:ext cx="3414713" cy="307975"/>
          </a:xfrm>
          <a:prstGeom prst="rect">
            <a:avLst/>
          </a:prstGeom>
          <a:solidFill>
            <a:srgbClr val="FF0000"/>
          </a:solidFill>
          <a:ln>
            <a:solidFill>
              <a:srgbClr val="FFFFF7"/>
            </a:solidFill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j-lt"/>
                <a:cs typeface="+mn-cs"/>
              </a:rPr>
              <a:t>No shear stresses in this coordinate system!</a:t>
            </a:r>
          </a:p>
        </p:txBody>
      </p:sp>
      <p:grpSp>
        <p:nvGrpSpPr>
          <p:cNvPr id="7" name="Group 266"/>
          <p:cNvGrpSpPr>
            <a:grpSpLocks/>
          </p:cNvGrpSpPr>
          <p:nvPr/>
        </p:nvGrpSpPr>
        <p:grpSpPr bwMode="auto">
          <a:xfrm>
            <a:off x="6248400" y="223838"/>
            <a:ext cx="3022600" cy="2143125"/>
            <a:chOff x="6337300" y="223945"/>
            <a:chExt cx="3022600" cy="2143018"/>
          </a:xfrm>
        </p:grpSpPr>
        <p:sp>
          <p:nvSpPr>
            <p:cNvPr id="239" name="Rectangle 102"/>
            <p:cNvSpPr>
              <a:spLocks noChangeArrowheads="1"/>
            </p:cNvSpPr>
            <p:nvPr/>
          </p:nvSpPr>
          <p:spPr bwMode="auto">
            <a:xfrm rot="365394" flipH="1">
              <a:off x="7296150" y="1116075"/>
              <a:ext cx="990600" cy="1142943"/>
            </a:xfrm>
            <a:prstGeom prst="rect">
              <a:avLst/>
            </a:prstGeom>
            <a:solidFill>
              <a:srgbClr val="FF0000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1500000" lon="1500000" rev="0"/>
              </a:camera>
              <a:lightRig rig="legacyFlat2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E1ED71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grpSp>
          <p:nvGrpSpPr>
            <p:cNvPr id="21598" name="Group 55"/>
            <p:cNvGrpSpPr>
              <a:grpSpLocks/>
            </p:cNvGrpSpPr>
            <p:nvPr/>
          </p:nvGrpSpPr>
          <p:grpSpPr bwMode="auto">
            <a:xfrm>
              <a:off x="7772400" y="223945"/>
              <a:ext cx="1206500" cy="768350"/>
              <a:chOff x="4191000" y="3271838"/>
              <a:chExt cx="1206500" cy="768350"/>
            </a:xfrm>
          </p:grpSpPr>
          <p:sp>
            <p:nvSpPr>
              <p:cNvPr id="241" name="Line 71"/>
              <p:cNvSpPr>
                <a:spLocks noChangeShapeType="1"/>
              </p:cNvSpPr>
              <p:nvPr/>
            </p:nvSpPr>
            <p:spPr bwMode="auto">
              <a:xfrm flipH="1" flipV="1">
                <a:off x="4572000" y="3505188"/>
                <a:ext cx="6350" cy="533374"/>
              </a:xfrm>
              <a:prstGeom prst="line">
                <a:avLst/>
              </a:prstGeom>
              <a:noFill/>
              <a:ln w="38100">
                <a:solidFill>
                  <a:srgbClr val="FFFFF7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cxnSp>
            <p:nvCxnSpPr>
              <p:cNvPr id="21617" name="Straight Arrow Connector 44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4381501" y="3848100"/>
                <a:ext cx="381000" cy="3175"/>
              </a:xfrm>
              <a:prstGeom prst="straightConnector1">
                <a:avLst/>
              </a:prstGeom>
              <a:noFill/>
              <a:ln w="9525" algn="ctr">
                <a:solidFill>
                  <a:srgbClr val="FF000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243" name="Rectangle 242"/>
              <p:cNvSpPr/>
              <p:nvPr/>
            </p:nvSpPr>
            <p:spPr>
              <a:xfrm>
                <a:off x="4191000" y="3348034"/>
                <a:ext cx="355600" cy="4619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endParaRPr lang="en-US" sz="2400" dirty="0">
                  <a:solidFill>
                    <a:srgbClr val="FF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44" name="Text Box 100"/>
              <p:cNvSpPr txBox="1">
                <a:spLocks noChangeArrowheads="1"/>
              </p:cNvSpPr>
              <p:nvPr/>
            </p:nvSpPr>
            <p:spPr bwMode="auto">
              <a:xfrm>
                <a:off x="4191000" y="3271838"/>
                <a:ext cx="357188" cy="457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  <p:sp>
            <p:nvSpPr>
              <p:cNvPr id="245" name="Text Box 100"/>
              <p:cNvSpPr txBox="1">
                <a:spLocks noChangeArrowheads="1"/>
              </p:cNvSpPr>
              <p:nvPr/>
            </p:nvSpPr>
            <p:spPr bwMode="auto">
              <a:xfrm>
                <a:off x="4900613" y="3276600"/>
                <a:ext cx="357187" cy="457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  <p:sp>
            <p:nvSpPr>
              <p:cNvPr id="246" name="Rectangle 245"/>
              <p:cNvSpPr/>
              <p:nvPr/>
            </p:nvSpPr>
            <p:spPr>
              <a:xfrm>
                <a:off x="4648200" y="3352796"/>
                <a:ext cx="749300" cy="46194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T(</a:t>
                </a: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)</a:t>
                </a:r>
                <a:endParaRPr lang="en-US" sz="2400" dirty="0">
                  <a:solidFill>
                    <a:srgbClr val="FFFFF7"/>
                  </a:solidFill>
                  <a:latin typeface="+mn-lt"/>
                  <a:cs typeface="+mn-cs"/>
                </a:endParaRPr>
              </a:p>
            </p:txBody>
          </p:sp>
          <p:cxnSp>
            <p:nvCxnSpPr>
              <p:cNvPr id="21622" name="Straight Arrow Connector 69"/>
              <p:cNvCxnSpPr>
                <a:cxnSpLocks noChangeShapeType="1"/>
              </p:cNvCxnSpPr>
              <p:nvPr/>
            </p:nvCxnSpPr>
            <p:spPr bwMode="auto">
              <a:xfrm>
                <a:off x="4800600" y="3429000"/>
                <a:ext cx="152400" cy="1588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</p:grpSp>
        <p:grpSp>
          <p:nvGrpSpPr>
            <p:cNvPr id="21599" name="Group 58"/>
            <p:cNvGrpSpPr>
              <a:grpSpLocks/>
            </p:cNvGrpSpPr>
            <p:nvPr/>
          </p:nvGrpSpPr>
          <p:grpSpPr bwMode="auto">
            <a:xfrm>
              <a:off x="8305800" y="1143000"/>
              <a:ext cx="1054100" cy="1223963"/>
              <a:chOff x="4724400" y="4190893"/>
              <a:chExt cx="1054100" cy="1223963"/>
            </a:xfrm>
          </p:grpSpPr>
          <p:sp>
            <p:nvSpPr>
              <p:cNvPr id="249" name="Rectangle 248"/>
              <p:cNvSpPr/>
              <p:nvPr/>
            </p:nvSpPr>
            <p:spPr>
              <a:xfrm>
                <a:off x="5029200" y="4952916"/>
                <a:ext cx="749300" cy="46194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T(</a:t>
                </a:r>
                <a:r>
                  <a:rPr lang="en-US" sz="2400" dirty="0">
                    <a:solidFill>
                      <a:schemeClr val="accent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)</a:t>
                </a:r>
                <a:endParaRPr lang="en-US" sz="2400" dirty="0">
                  <a:solidFill>
                    <a:srgbClr val="FFFFF7"/>
                  </a:solidFill>
                  <a:latin typeface="+mn-lt"/>
                  <a:cs typeface="+mn-cs"/>
                </a:endParaRPr>
              </a:p>
            </p:txBody>
          </p:sp>
          <p:grpSp>
            <p:nvGrpSpPr>
              <p:cNvPr id="21609" name="Group 57"/>
              <p:cNvGrpSpPr>
                <a:grpSpLocks/>
              </p:cNvGrpSpPr>
              <p:nvPr/>
            </p:nvGrpSpPr>
            <p:grpSpPr bwMode="auto">
              <a:xfrm>
                <a:off x="4724400" y="4190893"/>
                <a:ext cx="966788" cy="1143000"/>
                <a:chOff x="4724400" y="4190893"/>
                <a:chExt cx="966788" cy="1143000"/>
              </a:xfrm>
            </p:grpSpPr>
            <p:sp>
              <p:nvSpPr>
                <p:cNvPr id="251" name="Line 71"/>
                <p:cNvSpPr>
                  <a:spLocks noChangeShapeType="1"/>
                </p:cNvSpPr>
                <p:nvPr/>
              </p:nvSpPr>
              <p:spPr bwMode="auto">
                <a:xfrm>
                  <a:off x="4724400" y="4724327"/>
                  <a:ext cx="685800" cy="152392"/>
                </a:xfrm>
                <a:prstGeom prst="line">
                  <a:avLst/>
                </a:prstGeom>
                <a:noFill/>
                <a:ln w="38100">
                  <a:solidFill>
                    <a:srgbClr val="FFFFF7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/>
                <a:lstStyle/>
                <a:p>
                  <a:pPr eaLnBrk="0" hangingPunct="0"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  <p:sp>
              <p:nvSpPr>
                <p:cNvPr id="252" name="Text Box 100"/>
                <p:cNvSpPr txBox="1">
                  <a:spLocks noChangeArrowheads="1"/>
                </p:cNvSpPr>
                <p:nvPr/>
              </p:nvSpPr>
              <p:spPr bwMode="auto">
                <a:xfrm>
                  <a:off x="5334000" y="4876720"/>
                  <a:ext cx="357188" cy="4571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400" dirty="0">
                      <a:solidFill>
                        <a:schemeClr val="accent2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^</a:t>
                  </a:r>
                </a:p>
              </p:txBody>
            </p:sp>
            <p:cxnSp>
              <p:nvCxnSpPr>
                <p:cNvPr id="253" name="Straight Arrow Connector 252"/>
                <p:cNvCxnSpPr/>
                <p:nvPr/>
              </p:nvCxnSpPr>
              <p:spPr bwMode="auto">
                <a:xfrm>
                  <a:off x="4800600" y="4687817"/>
                  <a:ext cx="381000" cy="76196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  <p:sp>
              <p:nvSpPr>
                <p:cNvPr id="254" name="Rectangle 253"/>
                <p:cNvSpPr/>
                <p:nvPr/>
              </p:nvSpPr>
              <p:spPr>
                <a:xfrm>
                  <a:off x="5181600" y="4267150"/>
                  <a:ext cx="355600" cy="46194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400" dirty="0">
                      <a:solidFill>
                        <a:schemeClr val="accent2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+mn-lt"/>
                      <a:cs typeface="+mn-cs"/>
                    </a:rPr>
                    <a:t>n</a:t>
                  </a:r>
                  <a:endParaRPr lang="en-US" sz="2400" dirty="0">
                    <a:solidFill>
                      <a:schemeClr val="accent2"/>
                    </a:solidFill>
                    <a:latin typeface="+mn-lt"/>
                    <a:cs typeface="+mn-cs"/>
                  </a:endParaRPr>
                </a:p>
              </p:txBody>
            </p:sp>
            <p:sp>
              <p:nvSpPr>
                <p:cNvPr id="255" name="Text Box 100"/>
                <p:cNvSpPr txBox="1">
                  <a:spLocks noChangeArrowheads="1"/>
                </p:cNvSpPr>
                <p:nvPr/>
              </p:nvSpPr>
              <p:spPr bwMode="auto">
                <a:xfrm>
                  <a:off x="5181600" y="4190954"/>
                  <a:ext cx="357188" cy="4571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400" dirty="0">
                      <a:solidFill>
                        <a:schemeClr val="accent2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^</a:t>
                  </a:r>
                </a:p>
              </p:txBody>
            </p:sp>
            <p:cxnSp>
              <p:nvCxnSpPr>
                <p:cNvPr id="21615" name="Straight Arrow Connector 71"/>
                <p:cNvCxnSpPr>
                  <a:cxnSpLocks noChangeShapeType="1"/>
                </p:cNvCxnSpPr>
                <p:nvPr/>
              </p:nvCxnSpPr>
              <p:spPr bwMode="auto">
                <a:xfrm>
                  <a:off x="5181600" y="5027506"/>
                  <a:ext cx="152400" cy="1587"/>
                </a:xfrm>
                <a:prstGeom prst="straightConnector1">
                  <a:avLst/>
                </a:prstGeom>
                <a:noFill/>
                <a:ln w="9525" algn="ctr">
                  <a:solidFill>
                    <a:srgbClr val="FFFFF7"/>
                  </a:solidFill>
                  <a:round/>
                  <a:headEnd/>
                  <a:tailEnd type="arrow" w="med" len="med"/>
                </a:ln>
              </p:spPr>
            </p:cxnSp>
          </p:grpSp>
        </p:grpSp>
        <p:grpSp>
          <p:nvGrpSpPr>
            <p:cNvPr id="21600" name="Group 56"/>
            <p:cNvGrpSpPr>
              <a:grpSpLocks/>
            </p:cNvGrpSpPr>
            <p:nvPr/>
          </p:nvGrpSpPr>
          <p:grpSpPr bwMode="auto">
            <a:xfrm>
              <a:off x="6337300" y="757345"/>
              <a:ext cx="1025524" cy="1000125"/>
              <a:chOff x="2755900" y="3805238"/>
              <a:chExt cx="1025524" cy="1000125"/>
            </a:xfrm>
          </p:grpSpPr>
          <p:cxnSp>
            <p:nvCxnSpPr>
              <p:cNvPr id="21601" name="Straight Arrow Connector 55"/>
              <p:cNvCxnSpPr>
                <a:cxnSpLocks noChangeShapeType="1"/>
              </p:cNvCxnSpPr>
              <p:nvPr/>
            </p:nvCxnSpPr>
            <p:spPr bwMode="auto">
              <a:xfrm rot="10800000">
                <a:off x="3464859" y="4329953"/>
                <a:ext cx="304800" cy="76200"/>
              </a:xfrm>
              <a:prstGeom prst="straightConnector1">
                <a:avLst/>
              </a:prstGeom>
              <a:noFill/>
              <a:ln w="9525" algn="ctr">
                <a:solidFill>
                  <a:srgbClr val="00B0F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259" name="Line 71"/>
              <p:cNvSpPr>
                <a:spLocks noChangeShapeType="1"/>
              </p:cNvSpPr>
              <p:nvPr/>
            </p:nvSpPr>
            <p:spPr bwMode="auto">
              <a:xfrm flipH="1" flipV="1">
                <a:off x="3200400" y="4343346"/>
                <a:ext cx="581025" cy="152392"/>
              </a:xfrm>
              <a:prstGeom prst="line">
                <a:avLst/>
              </a:prstGeom>
              <a:noFill/>
              <a:ln w="38100">
                <a:solidFill>
                  <a:srgbClr val="CCFF66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260" name="Rectangle 259"/>
              <p:cNvSpPr/>
              <p:nvPr/>
            </p:nvSpPr>
            <p:spPr>
              <a:xfrm>
                <a:off x="2755900" y="4343346"/>
                <a:ext cx="749300" cy="461940"/>
              </a:xfrm>
              <a:prstGeom prst="rect">
                <a:avLst/>
              </a:prstGeom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T(</a:t>
                </a: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)</a:t>
                </a:r>
                <a:endParaRPr lang="en-US" sz="2400" dirty="0">
                  <a:solidFill>
                    <a:srgbClr val="FFFFF7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61" name="Rectangle 260"/>
              <p:cNvSpPr/>
              <p:nvPr/>
            </p:nvSpPr>
            <p:spPr>
              <a:xfrm>
                <a:off x="3376613" y="3881407"/>
                <a:ext cx="355600" cy="4619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endParaRPr lang="en-US" sz="2400" dirty="0">
                  <a:solidFill>
                    <a:srgbClr val="00B0F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62" name="Text Box 100"/>
              <p:cNvSpPr txBox="1">
                <a:spLocks noChangeArrowheads="1"/>
              </p:cNvSpPr>
              <p:nvPr/>
            </p:nvSpPr>
            <p:spPr bwMode="auto">
              <a:xfrm>
                <a:off x="3376613" y="3805211"/>
                <a:ext cx="357187" cy="457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  <p:cxnSp>
            <p:nvCxnSpPr>
              <p:cNvPr id="21606" name="Straight Arrow Connector 72"/>
              <p:cNvCxnSpPr>
                <a:cxnSpLocks noChangeShapeType="1"/>
              </p:cNvCxnSpPr>
              <p:nvPr/>
            </p:nvCxnSpPr>
            <p:spPr bwMode="auto">
              <a:xfrm>
                <a:off x="2878138" y="4418013"/>
                <a:ext cx="152400" cy="1587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264" name="Text Box 100"/>
              <p:cNvSpPr txBox="1">
                <a:spLocks noChangeArrowheads="1"/>
              </p:cNvSpPr>
              <p:nvPr/>
            </p:nvSpPr>
            <p:spPr bwMode="auto">
              <a:xfrm>
                <a:off x="3048000" y="4267150"/>
                <a:ext cx="357188" cy="457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</p:grpSp>
      </p:grpSp>
      <p:sp>
        <p:nvSpPr>
          <p:cNvPr id="268" name="TextBox 267"/>
          <p:cNvSpPr txBox="1"/>
          <p:nvPr/>
        </p:nvSpPr>
        <p:spPr>
          <a:xfrm>
            <a:off x="179388" y="4038600"/>
            <a:ext cx="2563812" cy="369888"/>
          </a:xfrm>
          <a:prstGeom prst="rect">
            <a:avLst/>
          </a:prstGeom>
          <a:solidFill>
            <a:srgbClr val="FF0000"/>
          </a:solidFill>
          <a:ln>
            <a:solidFill>
              <a:srgbClr val="FFFFF7"/>
            </a:solidFill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rgbClr val="FFFFF7"/>
                </a:solidFill>
                <a:latin typeface="+mj-lt"/>
                <a:cs typeface="+mn-cs"/>
              </a:rPr>
              <a:t>Geometric Interpretation</a:t>
            </a:r>
            <a:endParaRPr lang="en-US" sz="1800" dirty="0">
              <a:solidFill>
                <a:srgbClr val="FFFFF7"/>
              </a:solidFill>
              <a:cs typeface="+mn-cs"/>
            </a:endParaRPr>
          </a:p>
        </p:txBody>
      </p:sp>
      <p:grpSp>
        <p:nvGrpSpPr>
          <p:cNvPr id="21553" name="Group 103"/>
          <p:cNvGrpSpPr>
            <a:grpSpLocks/>
          </p:cNvGrpSpPr>
          <p:nvPr/>
        </p:nvGrpSpPr>
        <p:grpSpPr bwMode="auto">
          <a:xfrm>
            <a:off x="4681538" y="5867400"/>
            <a:ext cx="3276600" cy="1600200"/>
            <a:chOff x="3124200" y="5943600"/>
            <a:chExt cx="3276600" cy="1600200"/>
          </a:xfrm>
        </p:grpSpPr>
        <p:pic>
          <p:nvPicPr>
            <p:cNvPr id="21593" name="Picture 5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3276600" y="6096000"/>
              <a:ext cx="1965759" cy="7620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118" name="Rectangle 117"/>
            <p:cNvSpPr/>
            <p:nvPr/>
          </p:nvSpPr>
          <p:spPr bwMode="auto">
            <a:xfrm>
              <a:off x="3124200" y="6019800"/>
              <a:ext cx="1219200" cy="8382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19" name="Rectangle 118"/>
            <p:cNvSpPr/>
            <p:nvPr/>
          </p:nvSpPr>
          <p:spPr bwMode="auto">
            <a:xfrm>
              <a:off x="4114800" y="6705600"/>
              <a:ext cx="1219200" cy="8382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20" name="Rectangle 119"/>
            <p:cNvSpPr/>
            <p:nvPr/>
          </p:nvSpPr>
          <p:spPr bwMode="auto">
            <a:xfrm>
              <a:off x="5181600" y="5943600"/>
              <a:ext cx="1219200" cy="8382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</p:grpSp>
      <p:sp>
        <p:nvSpPr>
          <p:cNvPr id="105" name="TextBox 104"/>
          <p:cNvSpPr txBox="1"/>
          <p:nvPr/>
        </p:nvSpPr>
        <p:spPr>
          <a:xfrm>
            <a:off x="7732713" y="5802313"/>
            <a:ext cx="34448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latin typeface="+mj-lt"/>
                <a:cs typeface="+mn-cs"/>
              </a:rPr>
              <a:t>x</a:t>
            </a:r>
            <a:r>
              <a:rPr lang="en-US" sz="600" dirty="0">
                <a:latin typeface="+mj-lt"/>
                <a:cs typeface="+mn-cs"/>
              </a:rPr>
              <a:t>1</a:t>
            </a:r>
            <a:endParaRPr lang="en-US" sz="1800" dirty="0">
              <a:cs typeface="+mn-cs"/>
            </a:endParaRPr>
          </a:p>
        </p:txBody>
      </p:sp>
      <p:sp>
        <p:nvSpPr>
          <p:cNvPr id="106" name="TextBox 105"/>
          <p:cNvSpPr txBox="1"/>
          <p:nvPr/>
        </p:nvSpPr>
        <p:spPr>
          <a:xfrm>
            <a:off x="7732713" y="6030913"/>
            <a:ext cx="34448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latin typeface="+mj-lt"/>
                <a:cs typeface="+mn-cs"/>
              </a:rPr>
              <a:t>x</a:t>
            </a:r>
            <a:r>
              <a:rPr lang="en-US" sz="600" dirty="0">
                <a:latin typeface="+mj-lt"/>
                <a:cs typeface="+mn-cs"/>
              </a:rPr>
              <a:t>2</a:t>
            </a:r>
            <a:endParaRPr lang="en-US" sz="1800" dirty="0">
              <a:cs typeface="+mn-cs"/>
            </a:endParaRPr>
          </a:p>
        </p:txBody>
      </p:sp>
      <p:sp>
        <p:nvSpPr>
          <p:cNvPr id="107" name="TextBox 106"/>
          <p:cNvSpPr txBox="1"/>
          <p:nvPr/>
        </p:nvSpPr>
        <p:spPr>
          <a:xfrm>
            <a:off x="4114800" y="6022975"/>
            <a:ext cx="344488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latin typeface="+mj-lt"/>
                <a:cs typeface="+mn-cs"/>
              </a:rPr>
              <a:t>x</a:t>
            </a:r>
            <a:r>
              <a:rPr lang="en-US" sz="600" dirty="0">
                <a:latin typeface="+mj-lt"/>
                <a:cs typeface="+mn-cs"/>
              </a:rPr>
              <a:t>1</a:t>
            </a:r>
            <a:endParaRPr lang="en-US" sz="1800" dirty="0">
              <a:cs typeface="+mn-cs"/>
            </a:endParaRPr>
          </a:p>
        </p:txBody>
      </p:sp>
      <p:sp>
        <p:nvSpPr>
          <p:cNvPr id="108" name="TextBox 107"/>
          <p:cNvSpPr txBox="1"/>
          <p:nvPr/>
        </p:nvSpPr>
        <p:spPr>
          <a:xfrm>
            <a:off x="4379913" y="6021388"/>
            <a:ext cx="344487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latin typeface="+mj-lt"/>
                <a:cs typeface="+mn-cs"/>
              </a:rPr>
              <a:t>x</a:t>
            </a:r>
            <a:r>
              <a:rPr lang="en-US" sz="600" dirty="0">
                <a:latin typeface="+mj-lt"/>
                <a:cs typeface="+mn-cs"/>
              </a:rPr>
              <a:t>2</a:t>
            </a:r>
            <a:endParaRPr lang="en-US" sz="1800" dirty="0">
              <a:cs typeface="+mn-cs"/>
            </a:endParaRPr>
          </a:p>
        </p:txBody>
      </p:sp>
      <p:sp>
        <p:nvSpPr>
          <p:cNvPr id="109" name="TextBox 108"/>
          <p:cNvSpPr txBox="1"/>
          <p:nvPr/>
        </p:nvSpPr>
        <p:spPr>
          <a:xfrm>
            <a:off x="4038600" y="6030913"/>
            <a:ext cx="26193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latin typeface="+mj-lt"/>
                <a:cs typeface="+mn-cs"/>
              </a:rPr>
              <a:t>(</a:t>
            </a:r>
            <a:endParaRPr lang="en-US" sz="1800" dirty="0">
              <a:cs typeface="+mn-cs"/>
            </a:endParaRPr>
          </a:p>
        </p:txBody>
      </p:sp>
      <p:sp>
        <p:nvSpPr>
          <p:cNvPr id="110" name="TextBox 109"/>
          <p:cNvSpPr txBox="1"/>
          <p:nvPr/>
        </p:nvSpPr>
        <p:spPr>
          <a:xfrm>
            <a:off x="4560888" y="6021388"/>
            <a:ext cx="492125" cy="368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latin typeface="+mj-lt"/>
                <a:cs typeface="+mn-cs"/>
              </a:rPr>
              <a:t>    )</a:t>
            </a:r>
            <a:endParaRPr lang="en-US" sz="1800" dirty="0">
              <a:cs typeface="+mn-cs"/>
            </a:endParaRPr>
          </a:p>
        </p:txBody>
      </p:sp>
      <p:sp>
        <p:nvSpPr>
          <p:cNvPr id="112" name="Freeform 111"/>
          <p:cNvSpPr/>
          <p:nvPr/>
        </p:nvSpPr>
        <p:spPr bwMode="auto">
          <a:xfrm flipH="1">
            <a:off x="8001000" y="5964238"/>
            <a:ext cx="49213" cy="600075"/>
          </a:xfrm>
          <a:custGeom>
            <a:avLst/>
            <a:gdLst>
              <a:gd name="connsiteX0" fmla="*/ 32273 w 32273"/>
              <a:gd name="connsiteY0" fmla="*/ 0 h 451821"/>
              <a:gd name="connsiteX1" fmla="*/ 0 w 32273"/>
              <a:gd name="connsiteY1" fmla="*/ 215153 h 451821"/>
              <a:gd name="connsiteX2" fmla="*/ 32273 w 32273"/>
              <a:gd name="connsiteY2" fmla="*/ 451821 h 451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273" h="451821">
                <a:moveTo>
                  <a:pt x="32273" y="0"/>
                </a:moveTo>
                <a:cubicBezTo>
                  <a:pt x="16136" y="69925"/>
                  <a:pt x="0" y="139850"/>
                  <a:pt x="0" y="215153"/>
                </a:cubicBezTo>
                <a:cubicBezTo>
                  <a:pt x="0" y="290456"/>
                  <a:pt x="16136" y="371138"/>
                  <a:pt x="32273" y="451821"/>
                </a:cubicBezTo>
              </a:path>
            </a:pathLst>
          </a:cu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13" name="Freeform 112"/>
          <p:cNvSpPr/>
          <p:nvPr/>
        </p:nvSpPr>
        <p:spPr bwMode="auto">
          <a:xfrm>
            <a:off x="7732713" y="5954713"/>
            <a:ext cx="44450" cy="609600"/>
          </a:xfrm>
          <a:custGeom>
            <a:avLst/>
            <a:gdLst>
              <a:gd name="connsiteX0" fmla="*/ 32273 w 32273"/>
              <a:gd name="connsiteY0" fmla="*/ 0 h 451821"/>
              <a:gd name="connsiteX1" fmla="*/ 0 w 32273"/>
              <a:gd name="connsiteY1" fmla="*/ 215153 h 451821"/>
              <a:gd name="connsiteX2" fmla="*/ 32273 w 32273"/>
              <a:gd name="connsiteY2" fmla="*/ 451821 h 45182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2273" h="451821">
                <a:moveTo>
                  <a:pt x="32273" y="0"/>
                </a:moveTo>
                <a:cubicBezTo>
                  <a:pt x="16136" y="69925"/>
                  <a:pt x="0" y="139850"/>
                  <a:pt x="0" y="215153"/>
                </a:cubicBezTo>
                <a:cubicBezTo>
                  <a:pt x="0" y="290456"/>
                  <a:pt x="16136" y="371138"/>
                  <a:pt x="32273" y="451821"/>
                </a:cubicBezTo>
              </a:path>
            </a:pathLst>
          </a:custGeom>
          <a:noFill/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14" name="TextBox 113"/>
          <p:cNvSpPr txBox="1"/>
          <p:nvPr/>
        </p:nvSpPr>
        <p:spPr>
          <a:xfrm>
            <a:off x="4606925" y="6030913"/>
            <a:ext cx="344488" cy="36988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latin typeface="+mj-lt"/>
                <a:cs typeface="+mn-cs"/>
              </a:rPr>
              <a:t>x</a:t>
            </a:r>
            <a:r>
              <a:rPr lang="en-US" sz="600" dirty="0">
                <a:latin typeface="+mj-lt"/>
                <a:cs typeface="+mn-cs"/>
              </a:rPr>
              <a:t>3</a:t>
            </a:r>
            <a:endParaRPr lang="en-US" sz="1800" dirty="0">
              <a:cs typeface="+mn-cs"/>
            </a:endParaRPr>
          </a:p>
        </p:txBody>
      </p:sp>
      <p:sp>
        <p:nvSpPr>
          <p:cNvPr id="116" name="TextBox 115"/>
          <p:cNvSpPr txBox="1"/>
          <p:nvPr/>
        </p:nvSpPr>
        <p:spPr>
          <a:xfrm>
            <a:off x="7732713" y="6270625"/>
            <a:ext cx="344487" cy="36988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latin typeface="+mj-lt"/>
                <a:cs typeface="+mn-cs"/>
              </a:rPr>
              <a:t>x</a:t>
            </a:r>
            <a:r>
              <a:rPr lang="en-US" sz="600" dirty="0">
                <a:latin typeface="+mj-lt"/>
                <a:cs typeface="+mn-cs"/>
              </a:rPr>
              <a:t>3</a:t>
            </a:r>
            <a:endParaRPr lang="en-US" sz="1800" dirty="0">
              <a:cs typeface="+mn-cs"/>
            </a:endParaRPr>
          </a:p>
        </p:txBody>
      </p:sp>
      <p:sp>
        <p:nvSpPr>
          <p:cNvPr id="121" name="TextBox 120"/>
          <p:cNvSpPr txBox="1"/>
          <p:nvPr/>
        </p:nvSpPr>
        <p:spPr>
          <a:xfrm>
            <a:off x="6678613" y="6015038"/>
            <a:ext cx="119380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latin typeface="+mj-lt"/>
                <a:cs typeface="+mn-cs"/>
              </a:rPr>
              <a:t>[N ][N] </a:t>
            </a:r>
            <a:endParaRPr lang="en-US" sz="2400" dirty="0">
              <a:cs typeface="+mn-cs"/>
            </a:endParaRPr>
          </a:p>
        </p:txBody>
      </p:sp>
      <p:sp>
        <p:nvSpPr>
          <p:cNvPr id="122" name="TextBox 121"/>
          <p:cNvSpPr txBox="1"/>
          <p:nvPr/>
        </p:nvSpPr>
        <p:spPr>
          <a:xfrm>
            <a:off x="4902200" y="6015038"/>
            <a:ext cx="119380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latin typeface="+mj-lt"/>
                <a:cs typeface="+mn-cs"/>
              </a:rPr>
              <a:t>[N ][N] </a:t>
            </a:r>
            <a:endParaRPr lang="en-US" sz="2400" dirty="0">
              <a:cs typeface="+mn-cs"/>
            </a:endParaRPr>
          </a:p>
        </p:txBody>
      </p:sp>
      <p:sp>
        <p:nvSpPr>
          <p:cNvPr id="123" name="TextBox 122"/>
          <p:cNvSpPr txBox="1"/>
          <p:nvPr/>
        </p:nvSpPr>
        <p:spPr>
          <a:xfrm>
            <a:off x="7010400" y="5988050"/>
            <a:ext cx="271463" cy="2603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050" dirty="0">
                <a:latin typeface="+mj-lt"/>
                <a:cs typeface="+mn-cs"/>
              </a:rPr>
              <a:t>T</a:t>
            </a:r>
            <a:endParaRPr lang="en-US" sz="1050" dirty="0">
              <a:cs typeface="+mn-cs"/>
            </a:endParaRPr>
          </a:p>
        </p:txBody>
      </p:sp>
      <p:sp>
        <p:nvSpPr>
          <p:cNvPr id="124" name="TextBox 123"/>
          <p:cNvSpPr txBox="1"/>
          <p:nvPr/>
        </p:nvSpPr>
        <p:spPr>
          <a:xfrm>
            <a:off x="5248275" y="6008688"/>
            <a:ext cx="271463" cy="261937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050" dirty="0">
                <a:latin typeface="+mj-lt"/>
                <a:cs typeface="+mn-cs"/>
              </a:rPr>
              <a:t>T</a:t>
            </a:r>
            <a:endParaRPr lang="en-US" sz="1050" dirty="0">
              <a:cs typeface="+mn-cs"/>
            </a:endParaRPr>
          </a:p>
        </p:txBody>
      </p:sp>
      <p:sp>
        <p:nvSpPr>
          <p:cNvPr id="132" name="TextBox 131"/>
          <p:cNvSpPr txBox="1"/>
          <p:nvPr/>
        </p:nvSpPr>
        <p:spPr>
          <a:xfrm>
            <a:off x="8032750" y="6105525"/>
            <a:ext cx="696913" cy="3397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600" dirty="0">
                <a:solidFill>
                  <a:srgbClr val="FFFFF7"/>
                </a:solidFill>
                <a:latin typeface="+mj-lt"/>
                <a:cs typeface="+mn-cs"/>
              </a:rPr>
              <a:t>= </a:t>
            </a:r>
            <a:r>
              <a:rPr lang="en-US" sz="1600" dirty="0" err="1">
                <a:solidFill>
                  <a:srgbClr val="FFFFF7"/>
                </a:solidFill>
                <a:latin typeface="+mj-lt"/>
                <a:cs typeface="+mn-cs"/>
              </a:rPr>
              <a:t>cnst</a:t>
            </a:r>
            <a:endParaRPr lang="en-US" sz="1600" dirty="0">
              <a:solidFill>
                <a:srgbClr val="FFFFF7"/>
              </a:solidFill>
              <a:cs typeface="+mn-cs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3276600" y="6172200"/>
            <a:ext cx="695325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600" dirty="0">
                <a:solidFill>
                  <a:srgbClr val="FFFFF7"/>
                </a:solidFill>
                <a:latin typeface="+mj-lt"/>
                <a:cs typeface="+mn-cs"/>
              </a:rPr>
              <a:t>= </a:t>
            </a:r>
            <a:r>
              <a:rPr lang="en-US" sz="1600" dirty="0" err="1">
                <a:solidFill>
                  <a:srgbClr val="FFFFF7"/>
                </a:solidFill>
                <a:latin typeface="+mj-lt"/>
                <a:cs typeface="+mn-cs"/>
              </a:rPr>
              <a:t>cnst</a:t>
            </a:r>
            <a:endParaRPr lang="en-US" sz="1600" dirty="0">
              <a:solidFill>
                <a:srgbClr val="FFFFF7"/>
              </a:solidFill>
              <a:cs typeface="+mn-cs"/>
            </a:endParaRPr>
          </a:p>
        </p:txBody>
      </p:sp>
      <p:grpSp>
        <p:nvGrpSpPr>
          <p:cNvPr id="13" name="Group 155"/>
          <p:cNvGrpSpPr>
            <a:grpSpLocks/>
          </p:cNvGrpSpPr>
          <p:nvPr/>
        </p:nvGrpSpPr>
        <p:grpSpPr bwMode="auto">
          <a:xfrm>
            <a:off x="5476875" y="6019800"/>
            <a:ext cx="1773238" cy="762000"/>
            <a:chOff x="8257389" y="7010400"/>
            <a:chExt cx="1773222" cy="762000"/>
          </a:xfrm>
        </p:grpSpPr>
        <p:sp>
          <p:nvSpPr>
            <p:cNvPr id="152" name="Rectangle 151"/>
            <p:cNvSpPr/>
            <p:nvPr/>
          </p:nvSpPr>
          <p:spPr bwMode="auto">
            <a:xfrm>
              <a:off x="8257389" y="7010400"/>
              <a:ext cx="1773222" cy="762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grpSp>
          <p:nvGrpSpPr>
            <p:cNvPr id="21590" name="Group 152"/>
            <p:cNvGrpSpPr>
              <a:grpSpLocks/>
            </p:cNvGrpSpPr>
            <p:nvPr/>
          </p:nvGrpSpPr>
          <p:grpSpPr bwMode="auto">
            <a:xfrm>
              <a:off x="8617253" y="7010400"/>
              <a:ext cx="1053494" cy="584941"/>
              <a:chOff x="8915400" y="5257800"/>
              <a:chExt cx="1053494" cy="584941"/>
            </a:xfrm>
          </p:grpSpPr>
          <p:grpSp>
            <p:nvGrpSpPr>
              <p:cNvPr id="15" name="Group 147"/>
              <p:cNvGrpSpPr/>
              <p:nvPr/>
            </p:nvGrpSpPr>
            <p:grpSpPr>
              <a:xfrm>
                <a:off x="9144000" y="5257800"/>
                <a:ext cx="604138" cy="584941"/>
                <a:chOff x="8382000" y="5968259"/>
                <a:chExt cx="604138" cy="584941"/>
              </a:xfrm>
              <a:noFill/>
            </p:grpSpPr>
            <p:sp>
              <p:nvSpPr>
                <p:cNvPr id="134" name="TextBox 133"/>
                <p:cNvSpPr txBox="1"/>
                <p:nvPr/>
              </p:nvSpPr>
              <p:spPr>
                <a:xfrm>
                  <a:off x="8382000" y="5968259"/>
                  <a:ext cx="247184" cy="261610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050" dirty="0">
                      <a:solidFill>
                        <a:srgbClr val="FFFFF7"/>
                      </a:solidFill>
                      <a:latin typeface="Symbol" pitchFamily="18" charset="2"/>
                      <a:cs typeface="+mn-cs"/>
                    </a:rPr>
                    <a:t>t</a:t>
                  </a:r>
                </a:p>
              </p:txBody>
            </p:sp>
            <p:sp>
              <p:nvSpPr>
                <p:cNvPr id="135" name="TextBox 134"/>
                <p:cNvSpPr txBox="1"/>
                <p:nvPr/>
              </p:nvSpPr>
              <p:spPr>
                <a:xfrm>
                  <a:off x="8458200" y="6109901"/>
                  <a:ext cx="223138" cy="138499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300" dirty="0">
                      <a:solidFill>
                        <a:srgbClr val="FFFFF7"/>
                      </a:solidFill>
                      <a:latin typeface="Symbol" pitchFamily="18" charset="2"/>
                      <a:cs typeface="+mn-cs"/>
                    </a:rPr>
                    <a:t>11</a:t>
                  </a:r>
                </a:p>
              </p:txBody>
            </p:sp>
            <p:sp>
              <p:nvSpPr>
                <p:cNvPr id="137" name="TextBox 136"/>
                <p:cNvSpPr txBox="1"/>
                <p:nvPr/>
              </p:nvSpPr>
              <p:spPr>
                <a:xfrm>
                  <a:off x="8610600" y="6262301"/>
                  <a:ext cx="223138" cy="138499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300" dirty="0">
                      <a:solidFill>
                        <a:srgbClr val="FFFFF7"/>
                      </a:solidFill>
                      <a:latin typeface="Symbol" pitchFamily="18" charset="2"/>
                      <a:cs typeface="+mn-cs"/>
                    </a:rPr>
                    <a:t>22</a:t>
                  </a:r>
                </a:p>
              </p:txBody>
            </p:sp>
            <p:sp>
              <p:nvSpPr>
                <p:cNvPr id="138" name="TextBox 137"/>
                <p:cNvSpPr txBox="1"/>
                <p:nvPr/>
              </p:nvSpPr>
              <p:spPr>
                <a:xfrm>
                  <a:off x="8763000" y="6414701"/>
                  <a:ext cx="223138" cy="138499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300" dirty="0">
                      <a:solidFill>
                        <a:srgbClr val="FFFFF7"/>
                      </a:solidFill>
                      <a:latin typeface="Symbol" pitchFamily="18" charset="2"/>
                      <a:cs typeface="+mn-cs"/>
                    </a:rPr>
                    <a:t>33</a:t>
                  </a:r>
                </a:p>
              </p:txBody>
            </p:sp>
            <p:sp>
              <p:nvSpPr>
                <p:cNvPr id="139" name="TextBox 138"/>
                <p:cNvSpPr txBox="1"/>
                <p:nvPr/>
              </p:nvSpPr>
              <p:spPr>
                <a:xfrm>
                  <a:off x="8537332" y="6120659"/>
                  <a:ext cx="247184" cy="261610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050" dirty="0">
                      <a:solidFill>
                        <a:srgbClr val="FFFFF7"/>
                      </a:solidFill>
                      <a:latin typeface="Symbol" pitchFamily="18" charset="2"/>
                      <a:cs typeface="+mn-cs"/>
                    </a:rPr>
                    <a:t>t</a:t>
                  </a:r>
                </a:p>
              </p:txBody>
            </p:sp>
            <p:sp>
              <p:nvSpPr>
                <p:cNvPr id="140" name="TextBox 139"/>
                <p:cNvSpPr txBox="1"/>
                <p:nvPr/>
              </p:nvSpPr>
              <p:spPr>
                <a:xfrm>
                  <a:off x="8671422" y="6273059"/>
                  <a:ext cx="243978" cy="253916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050" dirty="0">
                      <a:solidFill>
                        <a:srgbClr val="FFFFF7"/>
                      </a:solidFill>
                      <a:latin typeface="Symbol" pitchFamily="18" charset="2"/>
                      <a:cs typeface="+mn-cs"/>
                    </a:rPr>
                    <a:t>t</a:t>
                  </a:r>
                </a:p>
              </p:txBody>
            </p:sp>
            <p:sp>
              <p:nvSpPr>
                <p:cNvPr id="141" name="TextBox 140"/>
                <p:cNvSpPr txBox="1"/>
                <p:nvPr/>
              </p:nvSpPr>
              <p:spPr>
                <a:xfrm>
                  <a:off x="8700490" y="6186101"/>
                  <a:ext cx="229550" cy="200055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700" dirty="0">
                      <a:solidFill>
                        <a:srgbClr val="FFFFF7"/>
                      </a:solidFill>
                      <a:latin typeface="Symbol" pitchFamily="18" charset="2"/>
                      <a:cs typeface="+mn-cs"/>
                    </a:rPr>
                    <a:t>0</a:t>
                  </a:r>
                </a:p>
              </p:txBody>
            </p:sp>
            <p:sp>
              <p:nvSpPr>
                <p:cNvPr id="142" name="TextBox 141"/>
                <p:cNvSpPr txBox="1"/>
                <p:nvPr/>
              </p:nvSpPr>
              <p:spPr>
                <a:xfrm>
                  <a:off x="8392758" y="6186101"/>
                  <a:ext cx="229550" cy="200055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700" dirty="0">
                      <a:solidFill>
                        <a:srgbClr val="FFFFF7"/>
                      </a:solidFill>
                      <a:latin typeface="Symbol" pitchFamily="18" charset="2"/>
                      <a:cs typeface="+mn-cs"/>
                    </a:rPr>
                    <a:t>0</a:t>
                  </a:r>
                </a:p>
              </p:txBody>
            </p:sp>
            <p:sp>
              <p:nvSpPr>
                <p:cNvPr id="143" name="TextBox 142"/>
                <p:cNvSpPr txBox="1"/>
                <p:nvPr/>
              </p:nvSpPr>
              <p:spPr>
                <a:xfrm>
                  <a:off x="8391808" y="6315197"/>
                  <a:ext cx="229550" cy="200055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700" dirty="0">
                      <a:solidFill>
                        <a:srgbClr val="FFFFF7"/>
                      </a:solidFill>
                      <a:latin typeface="Symbol" pitchFamily="18" charset="2"/>
                      <a:cs typeface="+mn-cs"/>
                    </a:rPr>
                    <a:t>0</a:t>
                  </a:r>
                </a:p>
              </p:txBody>
            </p:sp>
            <p:sp>
              <p:nvSpPr>
                <p:cNvPr id="144" name="TextBox 143"/>
                <p:cNvSpPr txBox="1"/>
                <p:nvPr/>
              </p:nvSpPr>
              <p:spPr>
                <a:xfrm>
                  <a:off x="8530712" y="6316091"/>
                  <a:ext cx="229550" cy="200055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700" dirty="0">
                      <a:solidFill>
                        <a:srgbClr val="FFFFF7"/>
                      </a:solidFill>
                      <a:latin typeface="Symbol" pitchFamily="18" charset="2"/>
                      <a:cs typeface="+mn-cs"/>
                    </a:rPr>
                    <a:t>0</a:t>
                  </a:r>
                </a:p>
              </p:txBody>
            </p:sp>
            <p:sp>
              <p:nvSpPr>
                <p:cNvPr id="145" name="TextBox 144"/>
                <p:cNvSpPr txBox="1"/>
                <p:nvPr/>
              </p:nvSpPr>
              <p:spPr>
                <a:xfrm>
                  <a:off x="8701890" y="6022943"/>
                  <a:ext cx="229550" cy="200055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700" dirty="0">
                      <a:solidFill>
                        <a:srgbClr val="FFFFF7"/>
                      </a:solidFill>
                      <a:latin typeface="Symbol" pitchFamily="18" charset="2"/>
                      <a:cs typeface="+mn-cs"/>
                    </a:rPr>
                    <a:t>0</a:t>
                  </a:r>
                </a:p>
              </p:txBody>
            </p:sp>
            <p:sp>
              <p:nvSpPr>
                <p:cNvPr id="146" name="TextBox 145"/>
                <p:cNvSpPr txBox="1"/>
                <p:nvPr/>
              </p:nvSpPr>
              <p:spPr>
                <a:xfrm>
                  <a:off x="8545158" y="6029078"/>
                  <a:ext cx="229550" cy="200055"/>
                </a:xfrm>
                <a:prstGeom prst="rect">
                  <a:avLst/>
                </a:prstGeom>
                <a:grp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700" dirty="0">
                      <a:solidFill>
                        <a:srgbClr val="FFFFF7"/>
                      </a:solidFill>
                      <a:latin typeface="Symbol" pitchFamily="18" charset="2"/>
                      <a:cs typeface="+mn-cs"/>
                    </a:rPr>
                    <a:t>0</a:t>
                  </a:r>
                </a:p>
              </p:txBody>
            </p:sp>
          </p:grpSp>
          <p:sp>
            <p:nvSpPr>
              <p:cNvPr id="151" name="TextBox 150"/>
              <p:cNvSpPr txBox="1"/>
              <p:nvPr/>
            </p:nvSpPr>
            <p:spPr>
              <a:xfrm>
                <a:off x="8915896" y="5257800"/>
                <a:ext cx="1052502" cy="522288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800" dirty="0">
                    <a:solidFill>
                      <a:srgbClr val="FFFFF7"/>
                    </a:solidFill>
                    <a:latin typeface="+mj-lt"/>
                    <a:cs typeface="+mn-cs"/>
                  </a:rPr>
                  <a:t>[       ]</a:t>
                </a:r>
                <a:endParaRPr lang="en-US" sz="2800" dirty="0">
                  <a:solidFill>
                    <a:srgbClr val="FFFFF7"/>
                  </a:solidFill>
                  <a:cs typeface="+mn-cs"/>
                </a:endParaRPr>
              </a:p>
            </p:txBody>
          </p:sp>
        </p:grpSp>
      </p:grpSp>
      <p:grpSp>
        <p:nvGrpSpPr>
          <p:cNvPr id="16" name="Group 184"/>
          <p:cNvGrpSpPr>
            <a:grpSpLocks/>
          </p:cNvGrpSpPr>
          <p:nvPr/>
        </p:nvGrpSpPr>
        <p:grpSpPr bwMode="auto">
          <a:xfrm>
            <a:off x="4114800" y="5867400"/>
            <a:ext cx="3962400" cy="914400"/>
            <a:chOff x="4114800" y="5867400"/>
            <a:chExt cx="3962400" cy="914400"/>
          </a:xfrm>
        </p:grpSpPr>
        <p:grpSp>
          <p:nvGrpSpPr>
            <p:cNvPr id="21573" name="Group 178"/>
            <p:cNvGrpSpPr>
              <a:grpSpLocks/>
            </p:cNvGrpSpPr>
            <p:nvPr/>
          </p:nvGrpSpPr>
          <p:grpSpPr bwMode="auto">
            <a:xfrm>
              <a:off x="4114800" y="6096000"/>
              <a:ext cx="1752600" cy="457200"/>
              <a:chOff x="5105400" y="7848600"/>
              <a:chExt cx="1752600" cy="457200"/>
            </a:xfrm>
          </p:grpSpPr>
          <p:sp>
            <p:nvSpPr>
              <p:cNvPr id="173" name="Rectangle 172"/>
              <p:cNvSpPr/>
              <p:nvPr/>
            </p:nvSpPr>
            <p:spPr bwMode="auto">
              <a:xfrm>
                <a:off x="5105400" y="7848600"/>
                <a:ext cx="1752600" cy="457200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grpSp>
            <p:nvGrpSpPr>
              <p:cNvPr id="21583" name="Group 171"/>
              <p:cNvGrpSpPr>
                <a:grpSpLocks/>
              </p:cNvGrpSpPr>
              <p:nvPr/>
            </p:nvGrpSpPr>
            <p:grpSpPr bwMode="auto">
              <a:xfrm>
                <a:off x="5868294" y="7848600"/>
                <a:ext cx="989706" cy="381000"/>
                <a:chOff x="6477894" y="7620000"/>
                <a:chExt cx="989706" cy="381000"/>
              </a:xfrm>
            </p:grpSpPr>
            <p:sp>
              <p:nvSpPr>
                <p:cNvPr id="166" name="TextBox 165"/>
                <p:cNvSpPr txBox="1"/>
                <p:nvPr/>
              </p:nvSpPr>
              <p:spPr>
                <a:xfrm>
                  <a:off x="6554788" y="7623175"/>
                  <a:ext cx="344487" cy="368300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8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x</a:t>
                  </a:r>
                  <a:r>
                    <a:rPr lang="en-US" sz="6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1</a:t>
                  </a:r>
                  <a:endParaRPr lang="en-US" sz="1800" dirty="0">
                    <a:solidFill>
                      <a:srgbClr val="FFFFF7"/>
                    </a:solidFill>
                    <a:cs typeface="+mn-cs"/>
                  </a:endParaRPr>
                </a:p>
              </p:txBody>
            </p:sp>
            <p:sp>
              <p:nvSpPr>
                <p:cNvPr id="167" name="TextBox 166"/>
                <p:cNvSpPr txBox="1"/>
                <p:nvPr/>
              </p:nvSpPr>
              <p:spPr>
                <a:xfrm>
                  <a:off x="6819900" y="7621588"/>
                  <a:ext cx="344488" cy="368300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8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x</a:t>
                  </a:r>
                  <a:r>
                    <a:rPr lang="en-US" sz="6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2</a:t>
                  </a:r>
                  <a:endParaRPr lang="en-US" sz="1800" dirty="0">
                    <a:solidFill>
                      <a:srgbClr val="FFFFF7"/>
                    </a:solidFill>
                    <a:cs typeface="+mn-cs"/>
                  </a:endParaRPr>
                </a:p>
              </p:txBody>
            </p:sp>
            <p:sp>
              <p:nvSpPr>
                <p:cNvPr id="168" name="TextBox 167"/>
                <p:cNvSpPr txBox="1"/>
                <p:nvPr/>
              </p:nvSpPr>
              <p:spPr>
                <a:xfrm>
                  <a:off x="6478588" y="7631113"/>
                  <a:ext cx="261937" cy="369887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8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(</a:t>
                  </a:r>
                  <a:endParaRPr lang="en-US" sz="1800" dirty="0">
                    <a:solidFill>
                      <a:srgbClr val="FFFFF7"/>
                    </a:solidFill>
                    <a:cs typeface="+mn-cs"/>
                  </a:endParaRPr>
                </a:p>
              </p:txBody>
            </p:sp>
            <p:sp>
              <p:nvSpPr>
                <p:cNvPr id="169" name="TextBox 168"/>
                <p:cNvSpPr txBox="1"/>
                <p:nvPr/>
              </p:nvSpPr>
              <p:spPr>
                <a:xfrm>
                  <a:off x="7046913" y="7631113"/>
                  <a:ext cx="344487" cy="369887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8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x</a:t>
                  </a:r>
                  <a:r>
                    <a:rPr lang="en-US" sz="6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3</a:t>
                  </a:r>
                  <a:endParaRPr lang="en-US" sz="1800" dirty="0">
                    <a:solidFill>
                      <a:srgbClr val="FFFFF7"/>
                    </a:solidFill>
                    <a:cs typeface="+mn-cs"/>
                  </a:endParaRPr>
                </a:p>
              </p:txBody>
            </p:sp>
            <p:sp>
              <p:nvSpPr>
                <p:cNvPr id="170" name="TextBox 169"/>
                <p:cNvSpPr txBox="1"/>
                <p:nvPr/>
              </p:nvSpPr>
              <p:spPr>
                <a:xfrm flipH="1">
                  <a:off x="7196138" y="7620000"/>
                  <a:ext cx="271462" cy="369888"/>
                </a:xfrm>
                <a:prstGeom prst="rect">
                  <a:avLst/>
                </a:prstGeom>
                <a:noFill/>
                <a:ln>
                  <a:noFill/>
                </a:ln>
              </p:spPr>
              <p:txBody>
                <a:bodyPr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8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)</a:t>
                  </a:r>
                  <a:endParaRPr lang="en-US" sz="1800" dirty="0">
                    <a:solidFill>
                      <a:srgbClr val="FFFFF7"/>
                    </a:solidFill>
                    <a:cs typeface="+mn-cs"/>
                  </a:endParaRPr>
                </a:p>
              </p:txBody>
            </p:sp>
          </p:grpSp>
        </p:grpSp>
        <p:grpSp>
          <p:nvGrpSpPr>
            <p:cNvPr id="21574" name="Group 182"/>
            <p:cNvGrpSpPr>
              <a:grpSpLocks/>
            </p:cNvGrpSpPr>
            <p:nvPr/>
          </p:nvGrpSpPr>
          <p:grpSpPr bwMode="auto">
            <a:xfrm>
              <a:off x="6858000" y="5867400"/>
              <a:ext cx="1219200" cy="914400"/>
              <a:chOff x="6858000" y="5867400"/>
              <a:chExt cx="1219200" cy="914400"/>
            </a:xfrm>
          </p:grpSpPr>
          <p:sp>
            <p:nvSpPr>
              <p:cNvPr id="181" name="Rectangle 180"/>
              <p:cNvSpPr/>
              <p:nvPr/>
            </p:nvSpPr>
            <p:spPr bwMode="auto">
              <a:xfrm>
                <a:off x="6858000" y="5867400"/>
                <a:ext cx="1219200" cy="838200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grpSp>
            <p:nvGrpSpPr>
              <p:cNvPr id="21576" name="Group 170"/>
              <p:cNvGrpSpPr>
                <a:grpSpLocks/>
              </p:cNvGrpSpPr>
              <p:nvPr/>
            </p:nvGrpSpPr>
            <p:grpSpPr bwMode="auto">
              <a:xfrm>
                <a:off x="6858000" y="5943600"/>
                <a:ext cx="344966" cy="838200"/>
                <a:chOff x="7884634" y="7391400"/>
                <a:chExt cx="344966" cy="838200"/>
              </a:xfrm>
            </p:grpSpPr>
            <p:sp>
              <p:nvSpPr>
                <p:cNvPr id="158" name="TextBox 157"/>
                <p:cNvSpPr txBox="1"/>
                <p:nvPr/>
              </p:nvSpPr>
              <p:spPr>
                <a:xfrm>
                  <a:off x="7884634" y="7391400"/>
                  <a:ext cx="344488" cy="369888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8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x</a:t>
                  </a:r>
                  <a:r>
                    <a:rPr lang="en-US" sz="6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1</a:t>
                  </a:r>
                  <a:endParaRPr lang="en-US" sz="1800" dirty="0">
                    <a:solidFill>
                      <a:srgbClr val="FFFFF7"/>
                    </a:solidFill>
                    <a:cs typeface="+mn-cs"/>
                  </a:endParaRPr>
                </a:p>
              </p:txBody>
            </p:sp>
            <p:sp>
              <p:nvSpPr>
                <p:cNvPr id="159" name="TextBox 158"/>
                <p:cNvSpPr txBox="1"/>
                <p:nvPr/>
              </p:nvSpPr>
              <p:spPr>
                <a:xfrm>
                  <a:off x="7884634" y="7620000"/>
                  <a:ext cx="344488" cy="369888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8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x</a:t>
                  </a:r>
                  <a:r>
                    <a:rPr lang="en-US" sz="6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2</a:t>
                  </a:r>
                  <a:endParaRPr lang="en-US" sz="1800" dirty="0">
                    <a:solidFill>
                      <a:srgbClr val="FFFFF7"/>
                    </a:solidFill>
                    <a:cs typeface="+mn-cs"/>
                  </a:endParaRPr>
                </a:p>
              </p:txBody>
            </p:sp>
            <p:sp>
              <p:nvSpPr>
                <p:cNvPr id="162" name="Freeform 161"/>
                <p:cNvSpPr/>
                <p:nvPr/>
              </p:nvSpPr>
              <p:spPr bwMode="auto">
                <a:xfrm flipH="1">
                  <a:off x="8152922" y="7553325"/>
                  <a:ext cx="49212" cy="600075"/>
                </a:xfrm>
                <a:custGeom>
                  <a:avLst/>
                  <a:gdLst>
                    <a:gd name="connsiteX0" fmla="*/ 32273 w 32273"/>
                    <a:gd name="connsiteY0" fmla="*/ 0 h 451821"/>
                    <a:gd name="connsiteX1" fmla="*/ 0 w 32273"/>
                    <a:gd name="connsiteY1" fmla="*/ 215153 h 451821"/>
                    <a:gd name="connsiteX2" fmla="*/ 32273 w 32273"/>
                    <a:gd name="connsiteY2" fmla="*/ 451821 h 4518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2273" h="451821">
                      <a:moveTo>
                        <a:pt x="32273" y="0"/>
                      </a:moveTo>
                      <a:cubicBezTo>
                        <a:pt x="16136" y="69925"/>
                        <a:pt x="0" y="139850"/>
                        <a:pt x="0" y="215153"/>
                      </a:cubicBezTo>
                      <a:cubicBezTo>
                        <a:pt x="0" y="290456"/>
                        <a:pt x="16136" y="371138"/>
                        <a:pt x="32273" y="451821"/>
                      </a:cubicBezTo>
                    </a:path>
                  </a:pathLst>
                </a:custGeom>
                <a:noFill/>
                <a:ln w="9525" cap="flat" cmpd="sng" algn="ctr">
                  <a:solidFill>
                    <a:srgbClr val="FFFFF7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/>
                <a:lstStyle/>
                <a:p>
                  <a:pPr eaLnBrk="0" hangingPunct="0">
                    <a:defRPr/>
                  </a:pPr>
                  <a:endParaRPr lang="en-US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  <p:sp>
              <p:nvSpPr>
                <p:cNvPr id="163" name="Freeform 162"/>
                <p:cNvSpPr/>
                <p:nvPr/>
              </p:nvSpPr>
              <p:spPr bwMode="auto">
                <a:xfrm>
                  <a:off x="7884634" y="7543800"/>
                  <a:ext cx="46038" cy="609600"/>
                </a:xfrm>
                <a:custGeom>
                  <a:avLst/>
                  <a:gdLst>
                    <a:gd name="connsiteX0" fmla="*/ 32273 w 32273"/>
                    <a:gd name="connsiteY0" fmla="*/ 0 h 451821"/>
                    <a:gd name="connsiteX1" fmla="*/ 0 w 32273"/>
                    <a:gd name="connsiteY1" fmla="*/ 215153 h 451821"/>
                    <a:gd name="connsiteX2" fmla="*/ 32273 w 32273"/>
                    <a:gd name="connsiteY2" fmla="*/ 451821 h 451821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</a:cxnLst>
                  <a:rect l="l" t="t" r="r" b="b"/>
                  <a:pathLst>
                    <a:path w="32273" h="451821">
                      <a:moveTo>
                        <a:pt x="32273" y="0"/>
                      </a:moveTo>
                      <a:cubicBezTo>
                        <a:pt x="16136" y="69925"/>
                        <a:pt x="0" y="139850"/>
                        <a:pt x="0" y="215153"/>
                      </a:cubicBezTo>
                      <a:cubicBezTo>
                        <a:pt x="0" y="290456"/>
                        <a:pt x="16136" y="371138"/>
                        <a:pt x="32273" y="451821"/>
                      </a:cubicBezTo>
                    </a:path>
                  </a:pathLst>
                </a:custGeom>
                <a:noFill/>
                <a:ln w="9525" cap="flat" cmpd="sng" algn="ctr">
                  <a:solidFill>
                    <a:srgbClr val="FFFFF7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</p:spPr>
              <p:txBody>
                <a:bodyPr wrap="none"/>
                <a:lstStyle/>
                <a:p>
                  <a:pPr eaLnBrk="0" hangingPunct="0">
                    <a:defRPr/>
                  </a:pPr>
                  <a:endParaRPr lang="en-US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  <p:sp>
              <p:nvSpPr>
                <p:cNvPr id="165" name="TextBox 164"/>
                <p:cNvSpPr txBox="1"/>
                <p:nvPr/>
              </p:nvSpPr>
              <p:spPr>
                <a:xfrm>
                  <a:off x="7884634" y="7859713"/>
                  <a:ext cx="344488" cy="369887"/>
                </a:xfrm>
                <a:prstGeom prst="rect">
                  <a:avLst/>
                </a:prstGeom>
                <a:noFill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8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x</a:t>
                  </a:r>
                  <a:r>
                    <a:rPr lang="en-US" sz="600" dirty="0">
                      <a:solidFill>
                        <a:srgbClr val="FFFFF7"/>
                      </a:solidFill>
                      <a:latin typeface="+mj-lt"/>
                      <a:cs typeface="+mn-cs"/>
                    </a:rPr>
                    <a:t>3</a:t>
                  </a:r>
                  <a:endParaRPr lang="en-US" sz="1800" dirty="0">
                    <a:solidFill>
                      <a:srgbClr val="FFFFF7"/>
                    </a:solidFill>
                    <a:cs typeface="+mn-cs"/>
                  </a:endParaRPr>
                </a:p>
              </p:txBody>
            </p:sp>
          </p:grpSp>
        </p:grpSp>
      </p:grpSp>
      <p:sp>
        <p:nvSpPr>
          <p:cNvPr id="228" name="Rectangle 227"/>
          <p:cNvSpPr/>
          <p:nvPr/>
        </p:nvSpPr>
        <p:spPr bwMode="auto">
          <a:xfrm>
            <a:off x="27715" y="4016375"/>
            <a:ext cx="4084916" cy="2895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56" name="Rectangle 155"/>
          <p:cNvSpPr/>
          <p:nvPr/>
        </p:nvSpPr>
        <p:spPr bwMode="auto">
          <a:xfrm>
            <a:off x="4377744" y="4365725"/>
            <a:ext cx="4759628" cy="2895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8" grpId="0" animBg="1"/>
      <p:bldP spid="228" grpId="0" animBg="1"/>
      <p:bldP spid="156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90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-228600" y="-5334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Principal Stress Directions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1368425" y="620713"/>
            <a:ext cx="18415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solidFill>
                <a:srgbClr val="FFFF00"/>
              </a:solidFill>
              <a:latin typeface="+mj-lt"/>
              <a:cs typeface="+mn-cs"/>
            </a:endParaRPr>
          </a:p>
        </p:txBody>
      </p:sp>
      <p:pic>
        <p:nvPicPr>
          <p:cNvPr id="22532" name="Picture 5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2743200"/>
            <a:ext cx="4648200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3" name="Rectangle 102"/>
          <p:cNvSpPr/>
          <p:nvPr/>
        </p:nvSpPr>
        <p:spPr bwMode="auto">
          <a:xfrm>
            <a:off x="-533400" y="2438400"/>
            <a:ext cx="2971800" cy="17526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22534" name="TextBox 114"/>
          <p:cNvSpPr txBox="1">
            <a:spLocks noChangeArrowheads="1"/>
          </p:cNvSpPr>
          <p:nvPr/>
        </p:nvSpPr>
        <p:spPr bwMode="auto">
          <a:xfrm>
            <a:off x="5791200" y="2724150"/>
            <a:ext cx="296863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FFFFF7"/>
                </a:solidFill>
                <a:latin typeface="Symbol" pitchFamily="18" charset="2"/>
              </a:rPr>
              <a:t>t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6316663" y="2724150"/>
            <a:ext cx="3127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0</a:t>
            </a:r>
          </a:p>
        </p:txBody>
      </p:sp>
      <p:sp>
        <p:nvSpPr>
          <p:cNvPr id="126" name="TextBox 125"/>
          <p:cNvSpPr txBox="1"/>
          <p:nvPr/>
        </p:nvSpPr>
        <p:spPr>
          <a:xfrm>
            <a:off x="6773863" y="2724150"/>
            <a:ext cx="3127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0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6773863" y="3105150"/>
            <a:ext cx="3127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0</a:t>
            </a:r>
          </a:p>
        </p:txBody>
      </p:sp>
      <p:sp>
        <p:nvSpPr>
          <p:cNvPr id="128" name="TextBox 127"/>
          <p:cNvSpPr txBox="1"/>
          <p:nvPr/>
        </p:nvSpPr>
        <p:spPr>
          <a:xfrm>
            <a:off x="5805488" y="3097213"/>
            <a:ext cx="3127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0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5805488" y="3505200"/>
            <a:ext cx="3127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0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6240463" y="3505200"/>
            <a:ext cx="312737" cy="4000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dirty="0">
                <a:solidFill>
                  <a:srgbClr val="FFFFF7"/>
                </a:solidFill>
                <a:latin typeface="+mj-lt"/>
                <a:cs typeface="+mn-cs"/>
              </a:rPr>
              <a:t>0</a:t>
            </a:r>
          </a:p>
        </p:txBody>
      </p:sp>
      <p:cxnSp>
        <p:nvCxnSpPr>
          <p:cNvPr id="22541" name="Straight Connector 103"/>
          <p:cNvCxnSpPr>
            <a:cxnSpLocks noChangeShapeType="1"/>
          </p:cNvCxnSpPr>
          <p:nvPr/>
        </p:nvCxnSpPr>
        <p:spPr bwMode="auto">
          <a:xfrm rot="5400000">
            <a:off x="5149850" y="3362325"/>
            <a:ext cx="1219200" cy="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cxnSp>
        <p:nvCxnSpPr>
          <p:cNvPr id="22542" name="Straight Connector 105"/>
          <p:cNvCxnSpPr>
            <a:cxnSpLocks noChangeShapeType="1"/>
          </p:cNvCxnSpPr>
          <p:nvPr/>
        </p:nvCxnSpPr>
        <p:spPr bwMode="auto">
          <a:xfrm rot="5400000">
            <a:off x="6553200" y="3357563"/>
            <a:ext cx="1219200" cy="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sp>
        <p:nvSpPr>
          <p:cNvPr id="22543" name="TextBox 146"/>
          <p:cNvSpPr txBox="1">
            <a:spLocks noChangeArrowheads="1"/>
          </p:cNvSpPr>
          <p:nvPr/>
        </p:nvSpPr>
        <p:spPr bwMode="auto">
          <a:xfrm>
            <a:off x="6256338" y="3105150"/>
            <a:ext cx="296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FFFFF7"/>
                </a:solidFill>
                <a:latin typeface="Symbol" pitchFamily="18" charset="2"/>
              </a:rPr>
              <a:t>t</a:t>
            </a:r>
          </a:p>
        </p:txBody>
      </p:sp>
      <p:sp>
        <p:nvSpPr>
          <p:cNvPr id="22544" name="TextBox 148"/>
          <p:cNvSpPr txBox="1">
            <a:spLocks noChangeArrowheads="1"/>
          </p:cNvSpPr>
          <p:nvPr/>
        </p:nvSpPr>
        <p:spPr bwMode="auto">
          <a:xfrm>
            <a:off x="6713538" y="3486150"/>
            <a:ext cx="2968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>
                <a:solidFill>
                  <a:srgbClr val="FFFFF7"/>
                </a:solidFill>
                <a:latin typeface="Symbol" pitchFamily="18" charset="2"/>
              </a:rPr>
              <a:t>t</a:t>
            </a:r>
          </a:p>
        </p:txBody>
      </p:sp>
      <p:sp>
        <p:nvSpPr>
          <p:cNvPr id="155" name="TextBox 154"/>
          <p:cNvSpPr txBox="1"/>
          <p:nvPr/>
        </p:nvSpPr>
        <p:spPr>
          <a:xfrm>
            <a:off x="5921375" y="2940050"/>
            <a:ext cx="261938" cy="184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600" dirty="0">
                <a:solidFill>
                  <a:srgbClr val="FFFFF7"/>
                </a:solidFill>
                <a:latin typeface="+mj-lt"/>
                <a:cs typeface="+mn-cs"/>
              </a:rPr>
              <a:t>11</a:t>
            </a:r>
          </a:p>
        </p:txBody>
      </p:sp>
      <p:sp>
        <p:nvSpPr>
          <p:cNvPr id="157" name="TextBox 156"/>
          <p:cNvSpPr txBox="1"/>
          <p:nvPr/>
        </p:nvSpPr>
        <p:spPr>
          <a:xfrm>
            <a:off x="6380163" y="3308350"/>
            <a:ext cx="261937" cy="1857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600" dirty="0">
                <a:solidFill>
                  <a:srgbClr val="FFFFF7"/>
                </a:solidFill>
                <a:latin typeface="+mj-lt"/>
                <a:cs typeface="+mn-cs"/>
              </a:rPr>
              <a:t>22</a:t>
            </a:r>
          </a:p>
        </p:txBody>
      </p:sp>
      <p:sp>
        <p:nvSpPr>
          <p:cNvPr id="160" name="TextBox 159"/>
          <p:cNvSpPr txBox="1"/>
          <p:nvPr/>
        </p:nvSpPr>
        <p:spPr>
          <a:xfrm>
            <a:off x="6848475" y="3700463"/>
            <a:ext cx="261938" cy="18415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600" dirty="0">
                <a:solidFill>
                  <a:srgbClr val="FFFFF7"/>
                </a:solidFill>
                <a:latin typeface="+mj-lt"/>
                <a:cs typeface="+mn-cs"/>
              </a:rPr>
              <a:t>33</a:t>
            </a:r>
          </a:p>
        </p:txBody>
      </p:sp>
      <p:sp>
        <p:nvSpPr>
          <p:cNvPr id="164" name="TextBox 163"/>
          <p:cNvSpPr txBox="1"/>
          <p:nvPr/>
        </p:nvSpPr>
        <p:spPr>
          <a:xfrm>
            <a:off x="1752600" y="2971800"/>
            <a:ext cx="68262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dirty="0">
                <a:latin typeface="+mj-lt"/>
                <a:cs typeface="+mn-cs"/>
              </a:rPr>
              <a:t>N </a:t>
            </a:r>
            <a:endParaRPr lang="en-US" dirty="0">
              <a:cs typeface="+mn-cs"/>
            </a:endParaRPr>
          </a:p>
        </p:txBody>
      </p:sp>
      <p:sp>
        <p:nvSpPr>
          <p:cNvPr id="174" name="TextBox 173"/>
          <p:cNvSpPr txBox="1"/>
          <p:nvPr/>
        </p:nvSpPr>
        <p:spPr>
          <a:xfrm>
            <a:off x="4908550" y="2940050"/>
            <a:ext cx="309563" cy="3381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600" dirty="0">
                <a:latin typeface="+mj-lt"/>
                <a:cs typeface="+mn-cs"/>
              </a:rPr>
              <a:t>T</a:t>
            </a:r>
            <a:endParaRPr lang="en-US" sz="1600" dirty="0">
              <a:cs typeface="+mn-cs"/>
            </a:endParaRPr>
          </a:p>
        </p:txBody>
      </p:sp>
      <p:sp>
        <p:nvSpPr>
          <p:cNvPr id="177" name="Rectangle 176"/>
          <p:cNvSpPr/>
          <p:nvPr/>
        </p:nvSpPr>
        <p:spPr bwMode="auto">
          <a:xfrm>
            <a:off x="2438400" y="3886200"/>
            <a:ext cx="2209800" cy="5334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78" name="Rectangle 177"/>
          <p:cNvSpPr/>
          <p:nvPr/>
        </p:nvSpPr>
        <p:spPr bwMode="auto">
          <a:xfrm>
            <a:off x="4495800" y="2667000"/>
            <a:ext cx="304800" cy="1524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11" name="TextBox 110"/>
          <p:cNvSpPr txBox="1"/>
          <p:nvPr/>
        </p:nvSpPr>
        <p:spPr>
          <a:xfrm>
            <a:off x="4953000" y="3048000"/>
            <a:ext cx="73342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dirty="0">
                <a:latin typeface="+mj-lt"/>
                <a:cs typeface="+mn-cs"/>
              </a:rPr>
              <a:t>=  </a:t>
            </a:r>
            <a:endParaRPr lang="en-US" dirty="0">
              <a:cs typeface="+mn-cs"/>
            </a:endParaRPr>
          </a:p>
        </p:txBody>
      </p:sp>
      <p:sp>
        <p:nvSpPr>
          <p:cNvPr id="161" name="TextBox 160"/>
          <p:cNvSpPr txBox="1"/>
          <p:nvPr/>
        </p:nvSpPr>
        <p:spPr>
          <a:xfrm>
            <a:off x="4495800" y="2971800"/>
            <a:ext cx="682625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dirty="0">
                <a:latin typeface="+mj-lt"/>
                <a:cs typeface="+mn-cs"/>
              </a:rPr>
              <a:t>N </a:t>
            </a:r>
            <a:endParaRPr lang="en-US" dirty="0">
              <a:cs typeface="+mn-cs"/>
            </a:endParaRPr>
          </a:p>
        </p:txBody>
      </p:sp>
      <p:grpSp>
        <p:nvGrpSpPr>
          <p:cNvPr id="22554" name="Group 232"/>
          <p:cNvGrpSpPr>
            <a:grpSpLocks/>
          </p:cNvGrpSpPr>
          <p:nvPr/>
        </p:nvGrpSpPr>
        <p:grpSpPr bwMode="auto">
          <a:xfrm>
            <a:off x="2093913" y="1524000"/>
            <a:ext cx="4154487" cy="1447800"/>
            <a:chOff x="2094200" y="1524000"/>
            <a:chExt cx="4154200" cy="1447800"/>
          </a:xfrm>
        </p:grpSpPr>
        <p:sp>
          <p:nvSpPr>
            <p:cNvPr id="176" name="TextBox 175"/>
            <p:cNvSpPr txBox="1"/>
            <p:nvPr/>
          </p:nvSpPr>
          <p:spPr>
            <a:xfrm>
              <a:off x="2214842" y="1524000"/>
              <a:ext cx="4033558" cy="307975"/>
            </a:xfrm>
            <a:prstGeom prst="rect">
              <a:avLst/>
            </a:prstGeom>
            <a:solidFill>
              <a:srgbClr val="FF0000"/>
            </a:solidFill>
            <a:ln>
              <a:solidFill>
                <a:srgbClr val="FFFFF7"/>
              </a:solidFill>
            </a:ln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dirty="0">
                  <a:solidFill>
                    <a:srgbClr val="FFFFF7"/>
                  </a:solidFill>
                  <a:latin typeface="+mj-lt"/>
                  <a:cs typeface="+mn-cs"/>
                </a:rPr>
                <a:t>Rotation matrix so that stress matrix is </a:t>
              </a:r>
              <a:r>
                <a:rPr lang="en-US" sz="1400" dirty="0" err="1">
                  <a:solidFill>
                    <a:srgbClr val="FFFFF7"/>
                  </a:solidFill>
                  <a:latin typeface="+mj-lt"/>
                  <a:cs typeface="+mn-cs"/>
                </a:rPr>
                <a:t>diagonalized</a:t>
              </a:r>
              <a:endParaRPr lang="en-US" sz="1400" dirty="0">
                <a:solidFill>
                  <a:srgbClr val="FFFFF7"/>
                </a:solidFill>
                <a:latin typeface="+mj-lt"/>
                <a:cs typeface="+mn-cs"/>
              </a:endParaRPr>
            </a:p>
          </p:txBody>
        </p:sp>
        <p:cxnSp>
          <p:nvCxnSpPr>
            <p:cNvPr id="22612" name="Straight Arrow Connector 179"/>
            <p:cNvCxnSpPr>
              <a:cxnSpLocks noChangeShapeType="1"/>
              <a:endCxn id="164" idx="0"/>
            </p:cNvCxnSpPr>
            <p:nvPr/>
          </p:nvCxnSpPr>
          <p:spPr bwMode="auto">
            <a:xfrm rot="5400000">
              <a:off x="1923400" y="2075800"/>
              <a:ext cx="1066800" cy="725200"/>
            </a:xfrm>
            <a:prstGeom prst="straightConnector1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cxnSp>
          <p:nvCxnSpPr>
            <p:cNvPr id="22613" name="Straight Arrow Connector 181"/>
            <p:cNvCxnSpPr>
              <a:cxnSpLocks noChangeShapeType="1"/>
            </p:cNvCxnSpPr>
            <p:nvPr/>
          </p:nvCxnSpPr>
          <p:spPr bwMode="auto">
            <a:xfrm>
              <a:off x="2819400" y="1905000"/>
              <a:ext cx="1752600" cy="381000"/>
            </a:xfrm>
            <a:prstGeom prst="straightConnector1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/>
            </a:ln>
          </p:spPr>
        </p:cxnSp>
        <p:cxnSp>
          <p:nvCxnSpPr>
            <p:cNvPr id="22614" name="Straight Arrow Connector 183"/>
            <p:cNvCxnSpPr>
              <a:cxnSpLocks noChangeShapeType="1"/>
              <a:endCxn id="161" idx="0"/>
            </p:cNvCxnSpPr>
            <p:nvPr/>
          </p:nvCxnSpPr>
          <p:spPr bwMode="auto">
            <a:xfrm rot="16200000" flipH="1">
              <a:off x="4361800" y="2496200"/>
              <a:ext cx="685800" cy="265400"/>
            </a:xfrm>
            <a:prstGeom prst="straightConnector1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</p:grpSp>
      <p:sp>
        <p:nvSpPr>
          <p:cNvPr id="238" name="TextBox 237"/>
          <p:cNvSpPr txBox="1"/>
          <p:nvPr/>
        </p:nvSpPr>
        <p:spPr>
          <a:xfrm>
            <a:off x="5334000" y="2286000"/>
            <a:ext cx="3414713" cy="307975"/>
          </a:xfrm>
          <a:prstGeom prst="rect">
            <a:avLst/>
          </a:prstGeom>
          <a:solidFill>
            <a:srgbClr val="FF0000"/>
          </a:solidFill>
          <a:ln>
            <a:solidFill>
              <a:srgbClr val="FFFFF7"/>
            </a:solidFill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j-lt"/>
                <a:cs typeface="+mn-cs"/>
              </a:rPr>
              <a:t>No shear stresses in this coordinate system!</a:t>
            </a:r>
          </a:p>
        </p:txBody>
      </p:sp>
      <p:grpSp>
        <p:nvGrpSpPr>
          <p:cNvPr id="22556" name="Group 266"/>
          <p:cNvGrpSpPr>
            <a:grpSpLocks/>
          </p:cNvGrpSpPr>
          <p:nvPr/>
        </p:nvGrpSpPr>
        <p:grpSpPr bwMode="auto">
          <a:xfrm>
            <a:off x="6248400" y="223838"/>
            <a:ext cx="3022600" cy="2143125"/>
            <a:chOff x="6337300" y="223945"/>
            <a:chExt cx="3022600" cy="2143018"/>
          </a:xfrm>
        </p:grpSpPr>
        <p:sp>
          <p:nvSpPr>
            <p:cNvPr id="239" name="Rectangle 102"/>
            <p:cNvSpPr>
              <a:spLocks noChangeArrowheads="1"/>
            </p:cNvSpPr>
            <p:nvPr/>
          </p:nvSpPr>
          <p:spPr bwMode="auto">
            <a:xfrm rot="365394" flipH="1">
              <a:off x="7296150" y="1116075"/>
              <a:ext cx="990600" cy="1142943"/>
            </a:xfrm>
            <a:prstGeom prst="rect">
              <a:avLst/>
            </a:prstGeom>
            <a:solidFill>
              <a:srgbClr val="FF0000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1500000" lon="1500000" rev="0"/>
              </a:camera>
              <a:lightRig rig="legacyFlat2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E1ED71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grpSp>
          <p:nvGrpSpPr>
            <p:cNvPr id="22586" name="Group 55"/>
            <p:cNvGrpSpPr>
              <a:grpSpLocks/>
            </p:cNvGrpSpPr>
            <p:nvPr/>
          </p:nvGrpSpPr>
          <p:grpSpPr bwMode="auto">
            <a:xfrm>
              <a:off x="7772400" y="223945"/>
              <a:ext cx="1206500" cy="768350"/>
              <a:chOff x="4191000" y="3271838"/>
              <a:chExt cx="1206500" cy="768350"/>
            </a:xfrm>
          </p:grpSpPr>
          <p:sp>
            <p:nvSpPr>
              <p:cNvPr id="241" name="Line 71"/>
              <p:cNvSpPr>
                <a:spLocks noChangeShapeType="1"/>
              </p:cNvSpPr>
              <p:nvPr/>
            </p:nvSpPr>
            <p:spPr bwMode="auto">
              <a:xfrm flipH="1" flipV="1">
                <a:off x="4572000" y="3505188"/>
                <a:ext cx="6350" cy="533374"/>
              </a:xfrm>
              <a:prstGeom prst="line">
                <a:avLst/>
              </a:prstGeom>
              <a:noFill/>
              <a:ln w="38100">
                <a:solidFill>
                  <a:srgbClr val="FFFFF7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cxnSp>
            <p:nvCxnSpPr>
              <p:cNvPr id="22605" name="Straight Arrow Connector 44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4381501" y="3848100"/>
                <a:ext cx="381000" cy="3175"/>
              </a:xfrm>
              <a:prstGeom prst="straightConnector1">
                <a:avLst/>
              </a:prstGeom>
              <a:noFill/>
              <a:ln w="9525" algn="ctr">
                <a:solidFill>
                  <a:srgbClr val="FF000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243" name="Rectangle 242"/>
              <p:cNvSpPr/>
              <p:nvPr/>
            </p:nvSpPr>
            <p:spPr>
              <a:xfrm>
                <a:off x="4191000" y="3348034"/>
                <a:ext cx="355600" cy="4619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endParaRPr lang="en-US" sz="2400" dirty="0">
                  <a:solidFill>
                    <a:srgbClr val="FF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44" name="Text Box 100"/>
              <p:cNvSpPr txBox="1">
                <a:spLocks noChangeArrowheads="1"/>
              </p:cNvSpPr>
              <p:nvPr/>
            </p:nvSpPr>
            <p:spPr bwMode="auto">
              <a:xfrm>
                <a:off x="4191000" y="3271838"/>
                <a:ext cx="357188" cy="457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  <p:sp>
            <p:nvSpPr>
              <p:cNvPr id="245" name="Text Box 100"/>
              <p:cNvSpPr txBox="1">
                <a:spLocks noChangeArrowheads="1"/>
              </p:cNvSpPr>
              <p:nvPr/>
            </p:nvSpPr>
            <p:spPr bwMode="auto">
              <a:xfrm>
                <a:off x="4900613" y="3276600"/>
                <a:ext cx="357187" cy="457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  <p:sp>
            <p:nvSpPr>
              <p:cNvPr id="246" name="Rectangle 245"/>
              <p:cNvSpPr/>
              <p:nvPr/>
            </p:nvSpPr>
            <p:spPr>
              <a:xfrm>
                <a:off x="4648200" y="3352796"/>
                <a:ext cx="749300" cy="46194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T(</a:t>
                </a: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)</a:t>
                </a:r>
                <a:endParaRPr lang="en-US" sz="2400" dirty="0">
                  <a:solidFill>
                    <a:srgbClr val="FFFFF7"/>
                  </a:solidFill>
                  <a:latin typeface="+mn-lt"/>
                  <a:cs typeface="+mn-cs"/>
                </a:endParaRPr>
              </a:p>
            </p:txBody>
          </p:sp>
          <p:cxnSp>
            <p:nvCxnSpPr>
              <p:cNvPr id="22610" name="Straight Arrow Connector 69"/>
              <p:cNvCxnSpPr>
                <a:cxnSpLocks noChangeShapeType="1"/>
              </p:cNvCxnSpPr>
              <p:nvPr/>
            </p:nvCxnSpPr>
            <p:spPr bwMode="auto">
              <a:xfrm>
                <a:off x="4800600" y="3429000"/>
                <a:ext cx="152400" cy="1588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</p:grpSp>
        <p:grpSp>
          <p:nvGrpSpPr>
            <p:cNvPr id="22587" name="Group 58"/>
            <p:cNvGrpSpPr>
              <a:grpSpLocks/>
            </p:cNvGrpSpPr>
            <p:nvPr/>
          </p:nvGrpSpPr>
          <p:grpSpPr bwMode="auto">
            <a:xfrm>
              <a:off x="8305800" y="1143000"/>
              <a:ext cx="1054100" cy="1223963"/>
              <a:chOff x="4724400" y="4190893"/>
              <a:chExt cx="1054100" cy="1223963"/>
            </a:xfrm>
          </p:grpSpPr>
          <p:sp>
            <p:nvSpPr>
              <p:cNvPr id="249" name="Rectangle 248"/>
              <p:cNvSpPr/>
              <p:nvPr/>
            </p:nvSpPr>
            <p:spPr>
              <a:xfrm>
                <a:off x="5029200" y="4952916"/>
                <a:ext cx="749300" cy="46194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T(</a:t>
                </a:r>
                <a:r>
                  <a:rPr lang="en-US" sz="2400" dirty="0">
                    <a:solidFill>
                      <a:schemeClr val="accent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)</a:t>
                </a:r>
                <a:endParaRPr lang="en-US" sz="2400" dirty="0">
                  <a:solidFill>
                    <a:srgbClr val="FFFFF7"/>
                  </a:solidFill>
                  <a:latin typeface="+mn-lt"/>
                  <a:cs typeface="+mn-cs"/>
                </a:endParaRPr>
              </a:p>
            </p:txBody>
          </p:sp>
          <p:grpSp>
            <p:nvGrpSpPr>
              <p:cNvPr id="22597" name="Group 57"/>
              <p:cNvGrpSpPr>
                <a:grpSpLocks/>
              </p:cNvGrpSpPr>
              <p:nvPr/>
            </p:nvGrpSpPr>
            <p:grpSpPr bwMode="auto">
              <a:xfrm>
                <a:off x="4724400" y="4190893"/>
                <a:ext cx="966788" cy="1143000"/>
                <a:chOff x="4724400" y="4190893"/>
                <a:chExt cx="966788" cy="1143000"/>
              </a:xfrm>
            </p:grpSpPr>
            <p:sp>
              <p:nvSpPr>
                <p:cNvPr id="251" name="Line 71"/>
                <p:cNvSpPr>
                  <a:spLocks noChangeShapeType="1"/>
                </p:cNvSpPr>
                <p:nvPr/>
              </p:nvSpPr>
              <p:spPr bwMode="auto">
                <a:xfrm>
                  <a:off x="4724400" y="4724327"/>
                  <a:ext cx="685800" cy="152392"/>
                </a:xfrm>
                <a:prstGeom prst="line">
                  <a:avLst/>
                </a:prstGeom>
                <a:noFill/>
                <a:ln w="38100">
                  <a:solidFill>
                    <a:srgbClr val="FFFFF7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/>
                <a:lstStyle/>
                <a:p>
                  <a:pPr eaLnBrk="0" hangingPunct="0"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  <p:sp>
              <p:nvSpPr>
                <p:cNvPr id="252" name="Text Box 100"/>
                <p:cNvSpPr txBox="1">
                  <a:spLocks noChangeArrowheads="1"/>
                </p:cNvSpPr>
                <p:nvPr/>
              </p:nvSpPr>
              <p:spPr bwMode="auto">
                <a:xfrm>
                  <a:off x="5334000" y="4876720"/>
                  <a:ext cx="357188" cy="4571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400" dirty="0">
                      <a:solidFill>
                        <a:schemeClr val="accent2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^</a:t>
                  </a:r>
                </a:p>
              </p:txBody>
            </p:sp>
            <p:cxnSp>
              <p:nvCxnSpPr>
                <p:cNvPr id="253" name="Straight Arrow Connector 252"/>
                <p:cNvCxnSpPr/>
                <p:nvPr/>
              </p:nvCxnSpPr>
              <p:spPr bwMode="auto">
                <a:xfrm>
                  <a:off x="4800600" y="4687817"/>
                  <a:ext cx="381000" cy="76196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  <p:sp>
              <p:nvSpPr>
                <p:cNvPr id="254" name="Rectangle 253"/>
                <p:cNvSpPr/>
                <p:nvPr/>
              </p:nvSpPr>
              <p:spPr>
                <a:xfrm>
                  <a:off x="5181600" y="4267150"/>
                  <a:ext cx="355600" cy="46194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400" dirty="0">
                      <a:solidFill>
                        <a:schemeClr val="accent2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+mn-lt"/>
                      <a:cs typeface="+mn-cs"/>
                    </a:rPr>
                    <a:t>n</a:t>
                  </a:r>
                  <a:endParaRPr lang="en-US" sz="2400" dirty="0">
                    <a:solidFill>
                      <a:schemeClr val="accent2"/>
                    </a:solidFill>
                    <a:latin typeface="+mn-lt"/>
                    <a:cs typeface="+mn-cs"/>
                  </a:endParaRPr>
                </a:p>
              </p:txBody>
            </p:sp>
            <p:sp>
              <p:nvSpPr>
                <p:cNvPr id="255" name="Text Box 100"/>
                <p:cNvSpPr txBox="1">
                  <a:spLocks noChangeArrowheads="1"/>
                </p:cNvSpPr>
                <p:nvPr/>
              </p:nvSpPr>
              <p:spPr bwMode="auto">
                <a:xfrm>
                  <a:off x="5181600" y="4190954"/>
                  <a:ext cx="357188" cy="4571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400" dirty="0">
                      <a:solidFill>
                        <a:schemeClr val="accent2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^</a:t>
                  </a:r>
                </a:p>
              </p:txBody>
            </p:sp>
            <p:cxnSp>
              <p:nvCxnSpPr>
                <p:cNvPr id="22603" name="Straight Arrow Connector 71"/>
                <p:cNvCxnSpPr>
                  <a:cxnSpLocks noChangeShapeType="1"/>
                </p:cNvCxnSpPr>
                <p:nvPr/>
              </p:nvCxnSpPr>
              <p:spPr bwMode="auto">
                <a:xfrm>
                  <a:off x="5181600" y="5027506"/>
                  <a:ext cx="152400" cy="1587"/>
                </a:xfrm>
                <a:prstGeom prst="straightConnector1">
                  <a:avLst/>
                </a:prstGeom>
                <a:noFill/>
                <a:ln w="9525" algn="ctr">
                  <a:solidFill>
                    <a:srgbClr val="FFFFF7"/>
                  </a:solidFill>
                  <a:round/>
                  <a:headEnd/>
                  <a:tailEnd type="arrow" w="med" len="med"/>
                </a:ln>
              </p:spPr>
            </p:cxnSp>
          </p:grpSp>
        </p:grpSp>
        <p:grpSp>
          <p:nvGrpSpPr>
            <p:cNvPr id="22588" name="Group 56"/>
            <p:cNvGrpSpPr>
              <a:grpSpLocks/>
            </p:cNvGrpSpPr>
            <p:nvPr/>
          </p:nvGrpSpPr>
          <p:grpSpPr bwMode="auto">
            <a:xfrm>
              <a:off x="6337300" y="757345"/>
              <a:ext cx="1025524" cy="1000125"/>
              <a:chOff x="2755900" y="3805238"/>
              <a:chExt cx="1025524" cy="1000125"/>
            </a:xfrm>
          </p:grpSpPr>
          <p:cxnSp>
            <p:nvCxnSpPr>
              <p:cNvPr id="22589" name="Straight Arrow Connector 55"/>
              <p:cNvCxnSpPr>
                <a:cxnSpLocks noChangeShapeType="1"/>
              </p:cNvCxnSpPr>
              <p:nvPr/>
            </p:nvCxnSpPr>
            <p:spPr bwMode="auto">
              <a:xfrm rot="10800000">
                <a:off x="3464859" y="4329953"/>
                <a:ext cx="304800" cy="76200"/>
              </a:xfrm>
              <a:prstGeom prst="straightConnector1">
                <a:avLst/>
              </a:prstGeom>
              <a:noFill/>
              <a:ln w="9525" algn="ctr">
                <a:solidFill>
                  <a:srgbClr val="00B0F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259" name="Line 71"/>
              <p:cNvSpPr>
                <a:spLocks noChangeShapeType="1"/>
              </p:cNvSpPr>
              <p:nvPr/>
            </p:nvSpPr>
            <p:spPr bwMode="auto">
              <a:xfrm flipH="1" flipV="1">
                <a:off x="3200400" y="4343346"/>
                <a:ext cx="581025" cy="152392"/>
              </a:xfrm>
              <a:prstGeom prst="line">
                <a:avLst/>
              </a:prstGeom>
              <a:noFill/>
              <a:ln w="38100">
                <a:solidFill>
                  <a:srgbClr val="CCFF66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260" name="Rectangle 259"/>
              <p:cNvSpPr/>
              <p:nvPr/>
            </p:nvSpPr>
            <p:spPr>
              <a:xfrm>
                <a:off x="2755900" y="4343346"/>
                <a:ext cx="749300" cy="461940"/>
              </a:xfrm>
              <a:prstGeom prst="rect">
                <a:avLst/>
              </a:prstGeom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T(</a:t>
                </a: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)</a:t>
                </a:r>
                <a:endParaRPr lang="en-US" sz="2400" dirty="0">
                  <a:solidFill>
                    <a:srgbClr val="FFFFF7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61" name="Rectangle 260"/>
              <p:cNvSpPr/>
              <p:nvPr/>
            </p:nvSpPr>
            <p:spPr>
              <a:xfrm>
                <a:off x="3376613" y="3881407"/>
                <a:ext cx="355600" cy="4619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endParaRPr lang="en-US" sz="2400" dirty="0">
                  <a:solidFill>
                    <a:srgbClr val="00B0F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62" name="Text Box 100"/>
              <p:cNvSpPr txBox="1">
                <a:spLocks noChangeArrowheads="1"/>
              </p:cNvSpPr>
              <p:nvPr/>
            </p:nvSpPr>
            <p:spPr bwMode="auto">
              <a:xfrm>
                <a:off x="3376613" y="3805211"/>
                <a:ext cx="357187" cy="457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  <p:cxnSp>
            <p:nvCxnSpPr>
              <p:cNvPr id="22594" name="Straight Arrow Connector 72"/>
              <p:cNvCxnSpPr>
                <a:cxnSpLocks noChangeShapeType="1"/>
              </p:cNvCxnSpPr>
              <p:nvPr/>
            </p:nvCxnSpPr>
            <p:spPr bwMode="auto">
              <a:xfrm>
                <a:off x="2878138" y="4418013"/>
                <a:ext cx="152400" cy="1587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264" name="Text Box 100"/>
              <p:cNvSpPr txBox="1">
                <a:spLocks noChangeArrowheads="1"/>
              </p:cNvSpPr>
              <p:nvPr/>
            </p:nvSpPr>
            <p:spPr bwMode="auto">
              <a:xfrm>
                <a:off x="3048000" y="4267150"/>
                <a:ext cx="357188" cy="457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</p:grpSp>
      </p:grpSp>
      <p:sp>
        <p:nvSpPr>
          <p:cNvPr id="101" name="Rectangle 100"/>
          <p:cNvSpPr/>
          <p:nvPr/>
        </p:nvSpPr>
        <p:spPr bwMode="auto">
          <a:xfrm>
            <a:off x="1524000" y="5105400"/>
            <a:ext cx="609600" cy="685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04" name="Rectangle 103"/>
          <p:cNvSpPr/>
          <p:nvPr/>
        </p:nvSpPr>
        <p:spPr bwMode="auto">
          <a:xfrm>
            <a:off x="1524000" y="5105400"/>
            <a:ext cx="685800" cy="6858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05" name="Rectangle 104"/>
          <p:cNvSpPr/>
          <p:nvPr/>
        </p:nvSpPr>
        <p:spPr bwMode="auto">
          <a:xfrm>
            <a:off x="4648200" y="5105400"/>
            <a:ext cx="762000" cy="6858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06" name="Rectangle 105"/>
          <p:cNvSpPr/>
          <p:nvPr/>
        </p:nvSpPr>
        <p:spPr bwMode="auto">
          <a:xfrm>
            <a:off x="4648200" y="5105400"/>
            <a:ext cx="762000" cy="685800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07" name="Rectangle 106"/>
          <p:cNvSpPr/>
          <p:nvPr/>
        </p:nvSpPr>
        <p:spPr bwMode="auto">
          <a:xfrm>
            <a:off x="4744496" y="5181600"/>
            <a:ext cx="533400" cy="533400"/>
          </a:xfrm>
          <a:prstGeom prst="rect">
            <a:avLst/>
          </a:prstGeom>
          <a:solidFill>
            <a:schemeClr val="accent1"/>
          </a:solidFill>
          <a:ln w="9525" cap="flat" cmpd="sng" algn="ctr">
            <a:solidFill>
              <a:schemeClr val="tx1"/>
            </a:solidFill>
            <a:prstDash val="dash"/>
            <a:round/>
            <a:headEnd type="none" w="med" len="med"/>
            <a:tailEnd type="none" w="med" len="med"/>
          </a:ln>
          <a:effectLst/>
          <a:scene3d>
            <a:camera prst="orthographicFront">
              <a:rot lat="600000" lon="0" rev="3000000"/>
            </a:camera>
            <a:lightRig rig="threePt" dir="t"/>
          </a:scene3d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grpSp>
        <p:nvGrpSpPr>
          <p:cNvPr id="8" name="Group 131"/>
          <p:cNvGrpSpPr>
            <a:grpSpLocks/>
          </p:cNvGrpSpPr>
          <p:nvPr/>
        </p:nvGrpSpPr>
        <p:grpSpPr bwMode="auto">
          <a:xfrm>
            <a:off x="4648200" y="5105400"/>
            <a:ext cx="1143000" cy="693738"/>
            <a:chOff x="4651089" y="5105400"/>
            <a:chExt cx="1444910" cy="693756"/>
          </a:xfrm>
        </p:grpSpPr>
        <p:cxnSp>
          <p:nvCxnSpPr>
            <p:cNvPr id="22579" name="Straight Connector 111"/>
            <p:cNvCxnSpPr>
              <a:cxnSpLocks noChangeShapeType="1"/>
            </p:cNvCxnSpPr>
            <p:nvPr/>
          </p:nvCxnSpPr>
          <p:spPr bwMode="auto">
            <a:xfrm rot="10800000" flipH="1" flipV="1">
              <a:off x="4651092" y="5486400"/>
              <a:ext cx="780298" cy="312756"/>
            </a:xfrm>
            <a:prstGeom prst="line">
              <a:avLst/>
            </a:prstGeom>
            <a:noFill/>
            <a:ln w="9525" algn="ctr">
              <a:solidFill>
                <a:schemeClr val="tx1"/>
              </a:solidFill>
              <a:round/>
              <a:headEnd/>
              <a:tailEnd/>
            </a:ln>
          </p:spPr>
        </p:cxnSp>
        <p:grpSp>
          <p:nvGrpSpPr>
            <p:cNvPr id="22580" name="Group 119"/>
            <p:cNvGrpSpPr>
              <a:grpSpLocks/>
            </p:cNvGrpSpPr>
            <p:nvPr/>
          </p:nvGrpSpPr>
          <p:grpSpPr bwMode="auto">
            <a:xfrm>
              <a:off x="4651089" y="5105400"/>
              <a:ext cx="1444910" cy="679936"/>
              <a:chOff x="4651090" y="5111264"/>
              <a:chExt cx="1444910" cy="679936"/>
            </a:xfrm>
          </p:grpSpPr>
          <p:cxnSp>
            <p:nvCxnSpPr>
              <p:cNvPr id="22581" name="Straight Connector 109"/>
              <p:cNvCxnSpPr>
                <a:cxnSpLocks noChangeShapeType="1"/>
              </p:cNvCxnSpPr>
              <p:nvPr/>
            </p:nvCxnSpPr>
            <p:spPr bwMode="auto">
              <a:xfrm flipV="1">
                <a:off x="4651090" y="5111264"/>
                <a:ext cx="723898" cy="342900"/>
              </a:xfrm>
              <a:prstGeom prst="line">
                <a:avLst/>
              </a:prstGeom>
              <a:noFill/>
              <a:ln w="9525" algn="ctr">
                <a:solidFill>
                  <a:schemeClr val="tx1"/>
                </a:solidFill>
                <a:round/>
                <a:headEnd/>
                <a:tailEnd/>
              </a:ln>
            </p:spPr>
          </p:cxnSp>
          <p:grpSp>
            <p:nvGrpSpPr>
              <p:cNvPr id="22582" name="Group 118"/>
              <p:cNvGrpSpPr>
                <a:grpSpLocks/>
              </p:cNvGrpSpPr>
              <p:nvPr/>
            </p:nvGrpSpPr>
            <p:grpSpPr bwMode="auto">
              <a:xfrm flipH="1">
                <a:off x="5372100" y="5111264"/>
                <a:ext cx="723900" cy="679936"/>
                <a:chOff x="4800600" y="5263664"/>
                <a:chExt cx="723900" cy="679936"/>
              </a:xfrm>
            </p:grpSpPr>
            <p:cxnSp>
              <p:nvCxnSpPr>
                <p:cNvPr id="22583" name="Straight Connector 116"/>
                <p:cNvCxnSpPr>
                  <a:cxnSpLocks noChangeShapeType="1"/>
                </p:cNvCxnSpPr>
                <p:nvPr/>
              </p:nvCxnSpPr>
              <p:spPr bwMode="auto">
                <a:xfrm rot="10800000" flipH="1">
                  <a:off x="4800600" y="5263664"/>
                  <a:ext cx="688051" cy="337036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  <p:cxnSp>
              <p:nvCxnSpPr>
                <p:cNvPr id="22584" name="Straight Connector 117"/>
                <p:cNvCxnSpPr>
                  <a:cxnSpLocks noChangeShapeType="1"/>
                </p:cNvCxnSpPr>
                <p:nvPr/>
              </p:nvCxnSpPr>
              <p:spPr bwMode="auto">
                <a:xfrm rot="10800000" flipH="1" flipV="1">
                  <a:off x="4800600" y="5600700"/>
                  <a:ext cx="723900" cy="342900"/>
                </a:xfrm>
                <a:prstGeom prst="line">
                  <a:avLst/>
                </a:prstGeom>
                <a:noFill/>
                <a:ln w="9525" algn="ctr">
                  <a:solidFill>
                    <a:schemeClr val="tx1"/>
                  </a:solidFill>
                  <a:round/>
                  <a:headEnd/>
                  <a:tailEnd/>
                </a:ln>
              </p:spPr>
            </p:cxnSp>
          </p:grpSp>
        </p:grpSp>
      </p:grpSp>
      <p:cxnSp>
        <p:nvCxnSpPr>
          <p:cNvPr id="22563" name="Straight Connector 134"/>
          <p:cNvCxnSpPr>
            <a:cxnSpLocks noChangeShapeType="1"/>
          </p:cNvCxnSpPr>
          <p:nvPr/>
        </p:nvCxnSpPr>
        <p:spPr bwMode="auto">
          <a:xfrm rot="5400000">
            <a:off x="1201738" y="5448300"/>
            <a:ext cx="685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22564" name="Straight Connector 135"/>
          <p:cNvCxnSpPr>
            <a:cxnSpLocks noChangeShapeType="1"/>
          </p:cNvCxnSpPr>
          <p:nvPr/>
        </p:nvCxnSpPr>
        <p:spPr bwMode="auto">
          <a:xfrm rot="10800000">
            <a:off x="1524000" y="5770563"/>
            <a:ext cx="533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22565" name="Straight Connector 138"/>
          <p:cNvCxnSpPr>
            <a:cxnSpLocks noChangeShapeType="1"/>
          </p:cNvCxnSpPr>
          <p:nvPr/>
        </p:nvCxnSpPr>
        <p:spPr bwMode="auto">
          <a:xfrm rot="5400000">
            <a:off x="1735138" y="5448300"/>
            <a:ext cx="6858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cxnSp>
        <p:nvCxnSpPr>
          <p:cNvPr id="22566" name="Straight Connector 139"/>
          <p:cNvCxnSpPr>
            <a:cxnSpLocks noChangeShapeType="1"/>
          </p:cNvCxnSpPr>
          <p:nvPr/>
        </p:nvCxnSpPr>
        <p:spPr bwMode="auto">
          <a:xfrm rot="10800000">
            <a:off x="1524000" y="5105400"/>
            <a:ext cx="533400" cy="0"/>
          </a:xfrm>
          <a:prstGeom prst="line">
            <a:avLst/>
          </a:prstGeom>
          <a:noFill/>
          <a:ln w="9525" algn="ctr">
            <a:solidFill>
              <a:schemeClr val="tx1"/>
            </a:solidFill>
            <a:prstDash val="dash"/>
            <a:round/>
            <a:headEnd/>
            <a:tailEnd/>
          </a:ln>
        </p:spPr>
      </p:cxnSp>
      <p:sp>
        <p:nvSpPr>
          <p:cNvPr id="142" name="Rectangle 141"/>
          <p:cNvSpPr/>
          <p:nvPr/>
        </p:nvSpPr>
        <p:spPr bwMode="auto">
          <a:xfrm>
            <a:off x="1524000" y="5105400"/>
            <a:ext cx="1066800" cy="685800"/>
          </a:xfrm>
          <a:prstGeom prst="rect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48" name="TextBox 147"/>
          <p:cNvSpPr txBox="1"/>
          <p:nvPr/>
        </p:nvSpPr>
        <p:spPr>
          <a:xfrm>
            <a:off x="811213" y="5943600"/>
            <a:ext cx="2608262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050" dirty="0">
                <a:solidFill>
                  <a:srgbClr val="FFFFF7"/>
                </a:solidFill>
                <a:latin typeface="+mj-lt"/>
                <a:cs typeface="+mn-cs"/>
              </a:rPr>
              <a:t>Zero shear stresses for above </a:t>
            </a:r>
            <a:r>
              <a:rPr lang="en-US" sz="1050" dirty="0" err="1">
                <a:solidFill>
                  <a:srgbClr val="FFFFF7"/>
                </a:solidFill>
                <a:latin typeface="+mj-lt"/>
                <a:cs typeface="+mn-cs"/>
              </a:rPr>
              <a:t>coord</a:t>
            </a:r>
            <a:r>
              <a:rPr lang="en-US" sz="1050" dirty="0">
                <a:solidFill>
                  <a:srgbClr val="FFFFF7"/>
                </a:solidFill>
                <a:latin typeface="+mj-lt"/>
                <a:cs typeface="+mn-cs"/>
              </a:rPr>
              <a:t>. system </a:t>
            </a:r>
            <a:endParaRPr lang="en-US" sz="1050" dirty="0">
              <a:solidFill>
                <a:srgbClr val="FFFFF7"/>
              </a:solidFill>
              <a:cs typeface="+mn-cs"/>
            </a:endParaRPr>
          </a:p>
        </p:txBody>
      </p:sp>
      <p:sp>
        <p:nvSpPr>
          <p:cNvPr id="150" name="TextBox 149"/>
          <p:cNvSpPr txBox="1"/>
          <p:nvPr/>
        </p:nvSpPr>
        <p:spPr>
          <a:xfrm>
            <a:off x="4268788" y="5943600"/>
            <a:ext cx="2389187" cy="254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050" dirty="0">
                <a:solidFill>
                  <a:srgbClr val="FFFFF7"/>
                </a:solidFill>
                <a:latin typeface="+mj-lt"/>
                <a:cs typeface="+mn-cs"/>
              </a:rPr>
              <a:t>Shear stresses for above </a:t>
            </a:r>
            <a:r>
              <a:rPr lang="en-US" sz="1050" dirty="0" err="1">
                <a:solidFill>
                  <a:srgbClr val="FFFFF7"/>
                </a:solidFill>
                <a:latin typeface="+mj-lt"/>
                <a:cs typeface="+mn-cs"/>
              </a:rPr>
              <a:t>coord</a:t>
            </a:r>
            <a:r>
              <a:rPr lang="en-US" sz="1050" dirty="0">
                <a:solidFill>
                  <a:srgbClr val="FFFFF7"/>
                </a:solidFill>
                <a:latin typeface="+mj-lt"/>
                <a:cs typeface="+mn-cs"/>
              </a:rPr>
              <a:t>. system </a:t>
            </a:r>
            <a:endParaRPr lang="en-US" sz="1050" dirty="0">
              <a:solidFill>
                <a:srgbClr val="FFFFF7"/>
              </a:solidFill>
              <a:cs typeface="+mn-cs"/>
            </a:endParaRPr>
          </a:p>
        </p:txBody>
      </p:sp>
      <p:cxnSp>
        <p:nvCxnSpPr>
          <p:cNvPr id="22570" name="Straight Connector 151"/>
          <p:cNvCxnSpPr>
            <a:cxnSpLocks noChangeShapeType="1"/>
          </p:cNvCxnSpPr>
          <p:nvPr/>
        </p:nvCxnSpPr>
        <p:spPr bwMode="auto">
          <a:xfrm rot="5400000">
            <a:off x="1600200" y="4800600"/>
            <a:ext cx="304800" cy="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cxnSp>
        <p:nvCxnSpPr>
          <p:cNvPr id="22571" name="Straight Connector 153"/>
          <p:cNvCxnSpPr>
            <a:cxnSpLocks noChangeShapeType="1"/>
          </p:cNvCxnSpPr>
          <p:nvPr/>
        </p:nvCxnSpPr>
        <p:spPr bwMode="auto">
          <a:xfrm>
            <a:off x="1676400" y="4916488"/>
            <a:ext cx="381000" cy="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grpSp>
        <p:nvGrpSpPr>
          <p:cNvPr id="22572" name="Group 166"/>
          <p:cNvGrpSpPr>
            <a:grpSpLocks/>
          </p:cNvGrpSpPr>
          <p:nvPr/>
        </p:nvGrpSpPr>
        <p:grpSpPr bwMode="auto">
          <a:xfrm>
            <a:off x="4724400" y="4648200"/>
            <a:ext cx="457200" cy="304800"/>
            <a:chOff x="7162800" y="4648200"/>
            <a:chExt cx="457200" cy="304800"/>
          </a:xfrm>
        </p:grpSpPr>
        <p:cxnSp>
          <p:nvCxnSpPr>
            <p:cNvPr id="22577" name="Straight Connector 157"/>
            <p:cNvCxnSpPr>
              <a:cxnSpLocks noChangeShapeType="1"/>
            </p:cNvCxnSpPr>
            <p:nvPr/>
          </p:nvCxnSpPr>
          <p:spPr bwMode="auto">
            <a:xfrm rot="16200000" flipH="1">
              <a:off x="7086600" y="4724400"/>
              <a:ext cx="304800" cy="152400"/>
            </a:xfrm>
            <a:prstGeom prst="line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/>
            </a:ln>
          </p:spPr>
        </p:cxnSp>
        <p:cxnSp>
          <p:nvCxnSpPr>
            <p:cNvPr id="22578" name="Straight Connector 158"/>
            <p:cNvCxnSpPr>
              <a:cxnSpLocks noChangeShapeType="1"/>
            </p:cNvCxnSpPr>
            <p:nvPr/>
          </p:nvCxnSpPr>
          <p:spPr bwMode="auto">
            <a:xfrm flipV="1">
              <a:off x="7239000" y="4724400"/>
              <a:ext cx="381000" cy="192592"/>
            </a:xfrm>
            <a:prstGeom prst="line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/>
            </a:ln>
          </p:spPr>
        </p:cxnSp>
      </p:grpSp>
      <p:sp>
        <p:nvSpPr>
          <p:cNvPr id="168" name="TextBox 167"/>
          <p:cNvSpPr txBox="1"/>
          <p:nvPr/>
        </p:nvSpPr>
        <p:spPr>
          <a:xfrm>
            <a:off x="5257800" y="4572000"/>
            <a:ext cx="3127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j-lt"/>
                <a:cs typeface="+mn-cs"/>
              </a:rPr>
              <a:t>x</a:t>
            </a:r>
            <a:r>
              <a:rPr lang="en-US" sz="300" dirty="0">
                <a:solidFill>
                  <a:srgbClr val="FFFFF7"/>
                </a:solidFill>
                <a:latin typeface="+mj-lt"/>
                <a:cs typeface="+mn-cs"/>
              </a:rPr>
              <a:t>1 </a:t>
            </a:r>
            <a:endParaRPr lang="en-US" sz="1400" dirty="0">
              <a:solidFill>
                <a:srgbClr val="FFFFF7"/>
              </a:solidFill>
              <a:cs typeface="+mn-cs"/>
            </a:endParaRPr>
          </a:p>
        </p:txBody>
      </p:sp>
      <p:sp>
        <p:nvSpPr>
          <p:cNvPr id="169" name="TextBox 168"/>
          <p:cNvSpPr txBox="1"/>
          <p:nvPr/>
        </p:nvSpPr>
        <p:spPr>
          <a:xfrm>
            <a:off x="4419600" y="4492625"/>
            <a:ext cx="312738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j-lt"/>
                <a:cs typeface="+mn-cs"/>
              </a:rPr>
              <a:t>x</a:t>
            </a:r>
            <a:r>
              <a:rPr lang="en-US" sz="300" dirty="0">
                <a:solidFill>
                  <a:srgbClr val="FFFFF7"/>
                </a:solidFill>
                <a:latin typeface="+mj-lt"/>
                <a:cs typeface="+mn-cs"/>
              </a:rPr>
              <a:t>2 </a:t>
            </a:r>
            <a:endParaRPr lang="en-US" sz="1400" dirty="0">
              <a:solidFill>
                <a:srgbClr val="FFFFF7"/>
              </a:solidFill>
              <a:cs typeface="+mn-cs"/>
            </a:endParaRPr>
          </a:p>
        </p:txBody>
      </p:sp>
      <p:sp>
        <p:nvSpPr>
          <p:cNvPr id="170" name="TextBox 169"/>
          <p:cNvSpPr txBox="1"/>
          <p:nvPr/>
        </p:nvSpPr>
        <p:spPr>
          <a:xfrm>
            <a:off x="2125663" y="4724400"/>
            <a:ext cx="312737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j-lt"/>
                <a:cs typeface="+mn-cs"/>
              </a:rPr>
              <a:t>x</a:t>
            </a:r>
            <a:r>
              <a:rPr lang="en-US" sz="300" dirty="0">
                <a:solidFill>
                  <a:srgbClr val="FFFFF7"/>
                </a:solidFill>
                <a:latin typeface="+mj-lt"/>
                <a:cs typeface="+mn-cs"/>
              </a:rPr>
              <a:t>1 </a:t>
            </a:r>
            <a:endParaRPr lang="en-US" sz="1400" dirty="0">
              <a:solidFill>
                <a:srgbClr val="FFFFF7"/>
              </a:solidFill>
              <a:cs typeface="+mn-cs"/>
            </a:endParaRPr>
          </a:p>
        </p:txBody>
      </p:sp>
      <p:sp>
        <p:nvSpPr>
          <p:cNvPr id="171" name="TextBox 170"/>
          <p:cNvSpPr txBox="1"/>
          <p:nvPr/>
        </p:nvSpPr>
        <p:spPr>
          <a:xfrm>
            <a:off x="1516063" y="4495800"/>
            <a:ext cx="312737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j-lt"/>
                <a:cs typeface="+mn-cs"/>
              </a:rPr>
              <a:t>x</a:t>
            </a:r>
            <a:r>
              <a:rPr lang="en-US" sz="300" dirty="0">
                <a:solidFill>
                  <a:srgbClr val="FFFFF7"/>
                </a:solidFill>
                <a:latin typeface="+mj-lt"/>
                <a:cs typeface="+mn-cs"/>
              </a:rPr>
              <a:t>2 </a:t>
            </a:r>
            <a:endParaRPr lang="en-US" sz="1400" dirty="0">
              <a:solidFill>
                <a:srgbClr val="FFFFF7"/>
              </a:solidFill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1.70021E-6 L 0.04167 1.70021E-6 " pathEditMode="relative" ptsTypes="AA">
                                      <p:cBhvr>
                                        <p:cTn id="6" dur="20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38778E-17 1.70021E-6 L 0.04167 1.70021E-6 " pathEditMode="relative" ptsTypes="AA">
                                      <p:cBhvr>
                                        <p:cTn id="14" dur="20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4" grpId="0" animBg="1"/>
      <p:bldP spid="106" grpId="0" animBg="1"/>
      <p:bldP spid="142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3810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sz="6000" b="1" i="1" dirty="0" smtClean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Outline</a:t>
            </a:r>
            <a:endParaRPr lang="en-US" sz="6000" b="1" i="1" dirty="0" smtClean="0">
              <a:solidFill>
                <a:srgbClr val="FFFFF7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40707" name="Rectangle 3"/>
          <p:cNvSpPr>
            <a:spLocks noChangeArrowheads="1"/>
          </p:cNvSpPr>
          <p:nvPr/>
        </p:nvSpPr>
        <p:spPr bwMode="auto">
          <a:xfrm>
            <a:off x="838200" y="2362200"/>
            <a:ext cx="9144000" cy="2286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marL="742950" indent="-742950">
              <a:buFontTx/>
              <a:buAutoNum type="arabicPeriod"/>
              <a:defRPr/>
            </a:pP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Traction Paradox</a:t>
            </a:r>
            <a:endParaRPr lang="en-US" sz="3600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742950" indent="-742950">
              <a:buFontTx/>
              <a:buAutoNum type="arabicPeriod"/>
              <a:defRPr/>
            </a:pP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Stress Tensor</a:t>
            </a:r>
            <a:endParaRPr lang="en-US" sz="3600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742950" indent="-742950">
              <a:buFontTx/>
              <a:buAutoNum type="arabicPeriod"/>
              <a:defRPr/>
            </a:pP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Elastic Wave </a:t>
            </a:r>
            <a:r>
              <a:rPr lang="en-US" sz="3600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Equation</a:t>
            </a:r>
          </a:p>
          <a:p>
            <a:pPr marL="742950" indent="-742950">
              <a:buFontTx/>
              <a:buAutoNum type="arabicPeriod"/>
              <a:defRPr/>
            </a:pP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What Does </a:t>
            </a:r>
            <a:r>
              <a:rPr lang="en-US" sz="360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 n </a:t>
            </a: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mean?</a:t>
            </a:r>
            <a:endParaRPr lang="en-US" sz="3600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742950" indent="-742950">
              <a:buFontTx/>
              <a:buAutoNum type="arabicPeriod"/>
              <a:defRPr/>
            </a:pPr>
            <a:r>
              <a:rPr lang="en-US" sz="3600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Summary</a:t>
            </a:r>
          </a:p>
          <a:p>
            <a:pPr marL="742950" indent="-742950">
              <a:buFontTx/>
              <a:buAutoNum type="arabicPeriod"/>
              <a:defRPr/>
            </a:pPr>
            <a:r>
              <a:rPr lang="en-US" sz="3600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Appendix</a:t>
            </a:r>
            <a:endParaRPr lang="en-US" sz="3600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40711" name="Rectangle 7"/>
          <p:cNvSpPr>
            <a:spLocks noChangeArrowheads="1"/>
          </p:cNvSpPr>
          <p:nvPr/>
        </p:nvSpPr>
        <p:spPr bwMode="auto">
          <a:xfrm>
            <a:off x="1524000" y="4114800"/>
            <a:ext cx="2133600" cy="4572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23557" name="Straight Arrow Connector 5"/>
          <p:cNvCxnSpPr>
            <a:cxnSpLocks noChangeShapeType="1"/>
          </p:cNvCxnSpPr>
          <p:nvPr/>
        </p:nvCxnSpPr>
        <p:spPr bwMode="auto">
          <a:xfrm>
            <a:off x="3886200" y="3581400"/>
            <a:ext cx="304800" cy="1588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cxnSp>
        <p:nvCxnSpPr>
          <p:cNvPr id="23558" name="Straight Connector 7"/>
          <p:cNvCxnSpPr>
            <a:cxnSpLocks noChangeShapeType="1"/>
          </p:cNvCxnSpPr>
          <p:nvPr/>
        </p:nvCxnSpPr>
        <p:spPr bwMode="auto">
          <a:xfrm rot="5400000" flipH="1" flipV="1">
            <a:off x="4267200" y="3657600"/>
            <a:ext cx="76200" cy="7620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cxnSp>
        <p:nvCxnSpPr>
          <p:cNvPr id="23559" name="Straight Connector 8"/>
          <p:cNvCxnSpPr>
            <a:cxnSpLocks noChangeShapeType="1"/>
          </p:cNvCxnSpPr>
          <p:nvPr/>
        </p:nvCxnSpPr>
        <p:spPr bwMode="auto">
          <a:xfrm rot="16200000" flipV="1">
            <a:off x="4356100" y="3657600"/>
            <a:ext cx="76200" cy="7620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sp>
        <p:nvSpPr>
          <p:cNvPr id="11" name="TextBox 10"/>
          <p:cNvSpPr txBox="1"/>
          <p:nvPr/>
        </p:nvSpPr>
        <p:spPr>
          <a:xfrm>
            <a:off x="4038600" y="3581400"/>
            <a:ext cx="249238" cy="4000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FFF7"/>
                </a:solidFill>
                <a:latin typeface="+mj-lt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0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071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90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-228600" y="-7620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sz="54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Summary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1368425" y="620713"/>
            <a:ext cx="18415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solidFill>
                <a:srgbClr val="FFFF00"/>
              </a:solidFill>
              <a:latin typeface="+mj-lt"/>
              <a:cs typeface="+mn-cs"/>
            </a:endParaRPr>
          </a:p>
        </p:txBody>
      </p:sp>
      <p:grpSp>
        <p:nvGrpSpPr>
          <p:cNvPr id="24580" name="Group 266"/>
          <p:cNvGrpSpPr>
            <a:grpSpLocks/>
          </p:cNvGrpSpPr>
          <p:nvPr/>
        </p:nvGrpSpPr>
        <p:grpSpPr bwMode="auto">
          <a:xfrm>
            <a:off x="9525000" y="-1447800"/>
            <a:ext cx="3022600" cy="2143125"/>
            <a:chOff x="6337300" y="223945"/>
            <a:chExt cx="3022600" cy="2143018"/>
          </a:xfrm>
        </p:grpSpPr>
        <p:sp>
          <p:nvSpPr>
            <p:cNvPr id="239" name="Rectangle 102"/>
            <p:cNvSpPr>
              <a:spLocks noChangeArrowheads="1"/>
            </p:cNvSpPr>
            <p:nvPr/>
          </p:nvSpPr>
          <p:spPr bwMode="auto">
            <a:xfrm rot="365394" flipH="1">
              <a:off x="7296150" y="1116075"/>
              <a:ext cx="990600" cy="1142943"/>
            </a:xfrm>
            <a:prstGeom prst="rect">
              <a:avLst/>
            </a:prstGeom>
            <a:solidFill>
              <a:srgbClr val="FF0000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1500000" lon="1500000" rev="0"/>
              </a:camera>
              <a:lightRig rig="legacyFlat2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E1ED71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grpSp>
          <p:nvGrpSpPr>
            <p:cNvPr id="24699" name="Group 55"/>
            <p:cNvGrpSpPr>
              <a:grpSpLocks/>
            </p:cNvGrpSpPr>
            <p:nvPr/>
          </p:nvGrpSpPr>
          <p:grpSpPr bwMode="auto">
            <a:xfrm>
              <a:off x="7772400" y="223945"/>
              <a:ext cx="1206500" cy="768350"/>
              <a:chOff x="4191000" y="3271838"/>
              <a:chExt cx="1206500" cy="768350"/>
            </a:xfrm>
          </p:grpSpPr>
          <p:sp>
            <p:nvSpPr>
              <p:cNvPr id="241" name="Line 71"/>
              <p:cNvSpPr>
                <a:spLocks noChangeShapeType="1"/>
              </p:cNvSpPr>
              <p:nvPr/>
            </p:nvSpPr>
            <p:spPr bwMode="auto">
              <a:xfrm flipH="1" flipV="1">
                <a:off x="4572000" y="3505188"/>
                <a:ext cx="6350" cy="533374"/>
              </a:xfrm>
              <a:prstGeom prst="line">
                <a:avLst/>
              </a:prstGeom>
              <a:noFill/>
              <a:ln w="38100">
                <a:solidFill>
                  <a:srgbClr val="FFFFF7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cxnSp>
            <p:nvCxnSpPr>
              <p:cNvPr id="24718" name="Straight Arrow Connector 44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4381501" y="3848100"/>
                <a:ext cx="381000" cy="3175"/>
              </a:xfrm>
              <a:prstGeom prst="straightConnector1">
                <a:avLst/>
              </a:prstGeom>
              <a:noFill/>
              <a:ln w="9525" algn="ctr">
                <a:solidFill>
                  <a:srgbClr val="FF000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243" name="Rectangle 242"/>
              <p:cNvSpPr/>
              <p:nvPr/>
            </p:nvSpPr>
            <p:spPr>
              <a:xfrm>
                <a:off x="4191000" y="3348034"/>
                <a:ext cx="355600" cy="4619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endParaRPr lang="en-US" sz="2400" dirty="0">
                  <a:solidFill>
                    <a:srgbClr val="FF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44" name="Text Box 100"/>
              <p:cNvSpPr txBox="1">
                <a:spLocks noChangeArrowheads="1"/>
              </p:cNvSpPr>
              <p:nvPr/>
            </p:nvSpPr>
            <p:spPr bwMode="auto">
              <a:xfrm>
                <a:off x="4191000" y="3271838"/>
                <a:ext cx="357188" cy="457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  <p:sp>
            <p:nvSpPr>
              <p:cNvPr id="245" name="Text Box 100"/>
              <p:cNvSpPr txBox="1">
                <a:spLocks noChangeArrowheads="1"/>
              </p:cNvSpPr>
              <p:nvPr/>
            </p:nvSpPr>
            <p:spPr bwMode="auto">
              <a:xfrm>
                <a:off x="4900613" y="3276600"/>
                <a:ext cx="357187" cy="457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  <p:sp>
            <p:nvSpPr>
              <p:cNvPr id="246" name="Rectangle 245"/>
              <p:cNvSpPr/>
              <p:nvPr/>
            </p:nvSpPr>
            <p:spPr>
              <a:xfrm>
                <a:off x="4648200" y="3352796"/>
                <a:ext cx="749300" cy="46194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T(</a:t>
                </a: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)</a:t>
                </a:r>
                <a:endParaRPr lang="en-US" sz="2400" dirty="0">
                  <a:solidFill>
                    <a:srgbClr val="FFFFF7"/>
                  </a:solidFill>
                  <a:latin typeface="+mn-lt"/>
                  <a:cs typeface="+mn-cs"/>
                </a:endParaRPr>
              </a:p>
            </p:txBody>
          </p:sp>
          <p:cxnSp>
            <p:nvCxnSpPr>
              <p:cNvPr id="24723" name="Straight Arrow Connector 69"/>
              <p:cNvCxnSpPr>
                <a:cxnSpLocks noChangeShapeType="1"/>
              </p:cNvCxnSpPr>
              <p:nvPr/>
            </p:nvCxnSpPr>
            <p:spPr bwMode="auto">
              <a:xfrm>
                <a:off x="4800600" y="3429000"/>
                <a:ext cx="152400" cy="1588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</p:grpSp>
        <p:grpSp>
          <p:nvGrpSpPr>
            <p:cNvPr id="24700" name="Group 58"/>
            <p:cNvGrpSpPr>
              <a:grpSpLocks/>
            </p:cNvGrpSpPr>
            <p:nvPr/>
          </p:nvGrpSpPr>
          <p:grpSpPr bwMode="auto">
            <a:xfrm>
              <a:off x="8305800" y="1143000"/>
              <a:ext cx="1054100" cy="1223963"/>
              <a:chOff x="4724400" y="4190893"/>
              <a:chExt cx="1054100" cy="1223963"/>
            </a:xfrm>
          </p:grpSpPr>
          <p:sp>
            <p:nvSpPr>
              <p:cNvPr id="249" name="Rectangle 248"/>
              <p:cNvSpPr/>
              <p:nvPr/>
            </p:nvSpPr>
            <p:spPr>
              <a:xfrm>
                <a:off x="5029200" y="4952917"/>
                <a:ext cx="749300" cy="46193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T(</a:t>
                </a:r>
                <a:r>
                  <a:rPr lang="en-US" sz="2400" dirty="0">
                    <a:solidFill>
                      <a:schemeClr val="accent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)</a:t>
                </a:r>
                <a:endParaRPr lang="en-US" sz="2400" dirty="0">
                  <a:solidFill>
                    <a:srgbClr val="FFFFF7"/>
                  </a:solidFill>
                  <a:latin typeface="+mn-lt"/>
                  <a:cs typeface="+mn-cs"/>
                </a:endParaRPr>
              </a:p>
            </p:txBody>
          </p:sp>
          <p:grpSp>
            <p:nvGrpSpPr>
              <p:cNvPr id="24710" name="Group 57"/>
              <p:cNvGrpSpPr>
                <a:grpSpLocks/>
              </p:cNvGrpSpPr>
              <p:nvPr/>
            </p:nvGrpSpPr>
            <p:grpSpPr bwMode="auto">
              <a:xfrm>
                <a:off x="4724400" y="4190893"/>
                <a:ext cx="966788" cy="1143000"/>
                <a:chOff x="4724400" y="4190893"/>
                <a:chExt cx="966788" cy="1143000"/>
              </a:xfrm>
            </p:grpSpPr>
            <p:sp>
              <p:nvSpPr>
                <p:cNvPr id="251" name="Line 71"/>
                <p:cNvSpPr>
                  <a:spLocks noChangeShapeType="1"/>
                </p:cNvSpPr>
                <p:nvPr/>
              </p:nvSpPr>
              <p:spPr bwMode="auto">
                <a:xfrm>
                  <a:off x="4724400" y="4724328"/>
                  <a:ext cx="685800" cy="152392"/>
                </a:xfrm>
                <a:prstGeom prst="line">
                  <a:avLst/>
                </a:prstGeom>
                <a:noFill/>
                <a:ln w="38100">
                  <a:solidFill>
                    <a:srgbClr val="FFFFF7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/>
                <a:lstStyle/>
                <a:p>
                  <a:pPr eaLnBrk="0" hangingPunct="0"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  <p:sp>
              <p:nvSpPr>
                <p:cNvPr id="252" name="Text Box 100"/>
                <p:cNvSpPr txBox="1">
                  <a:spLocks noChangeArrowheads="1"/>
                </p:cNvSpPr>
                <p:nvPr/>
              </p:nvSpPr>
              <p:spPr bwMode="auto">
                <a:xfrm>
                  <a:off x="5334000" y="4876721"/>
                  <a:ext cx="357188" cy="4571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400" dirty="0">
                      <a:solidFill>
                        <a:schemeClr val="accent2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^</a:t>
                  </a:r>
                </a:p>
              </p:txBody>
            </p:sp>
            <p:cxnSp>
              <p:nvCxnSpPr>
                <p:cNvPr id="253" name="Straight Arrow Connector 252"/>
                <p:cNvCxnSpPr/>
                <p:nvPr/>
              </p:nvCxnSpPr>
              <p:spPr bwMode="auto">
                <a:xfrm>
                  <a:off x="4800600" y="4687817"/>
                  <a:ext cx="381000" cy="76196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  <p:sp>
              <p:nvSpPr>
                <p:cNvPr id="254" name="Rectangle 253"/>
                <p:cNvSpPr/>
                <p:nvPr/>
              </p:nvSpPr>
              <p:spPr>
                <a:xfrm>
                  <a:off x="5181600" y="4267150"/>
                  <a:ext cx="355600" cy="46194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400" dirty="0">
                      <a:solidFill>
                        <a:schemeClr val="accent2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+mn-lt"/>
                      <a:cs typeface="+mn-cs"/>
                    </a:rPr>
                    <a:t>n</a:t>
                  </a:r>
                  <a:endParaRPr lang="en-US" sz="2400" dirty="0">
                    <a:solidFill>
                      <a:schemeClr val="accent2"/>
                    </a:solidFill>
                    <a:latin typeface="+mn-lt"/>
                    <a:cs typeface="+mn-cs"/>
                  </a:endParaRPr>
                </a:p>
              </p:txBody>
            </p:sp>
            <p:sp>
              <p:nvSpPr>
                <p:cNvPr id="255" name="Text Box 100"/>
                <p:cNvSpPr txBox="1">
                  <a:spLocks noChangeArrowheads="1"/>
                </p:cNvSpPr>
                <p:nvPr/>
              </p:nvSpPr>
              <p:spPr bwMode="auto">
                <a:xfrm>
                  <a:off x="5181600" y="4190954"/>
                  <a:ext cx="357188" cy="4571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400" dirty="0">
                      <a:solidFill>
                        <a:schemeClr val="accent2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^</a:t>
                  </a:r>
                </a:p>
              </p:txBody>
            </p:sp>
            <p:cxnSp>
              <p:nvCxnSpPr>
                <p:cNvPr id="24716" name="Straight Arrow Connector 71"/>
                <p:cNvCxnSpPr>
                  <a:cxnSpLocks noChangeShapeType="1"/>
                </p:cNvCxnSpPr>
                <p:nvPr/>
              </p:nvCxnSpPr>
              <p:spPr bwMode="auto">
                <a:xfrm>
                  <a:off x="5181600" y="5027506"/>
                  <a:ext cx="152400" cy="1587"/>
                </a:xfrm>
                <a:prstGeom prst="straightConnector1">
                  <a:avLst/>
                </a:prstGeom>
                <a:noFill/>
                <a:ln w="9525" algn="ctr">
                  <a:solidFill>
                    <a:srgbClr val="FFFFF7"/>
                  </a:solidFill>
                  <a:round/>
                  <a:headEnd/>
                  <a:tailEnd type="arrow" w="med" len="med"/>
                </a:ln>
              </p:spPr>
            </p:cxnSp>
          </p:grpSp>
        </p:grpSp>
        <p:grpSp>
          <p:nvGrpSpPr>
            <p:cNvPr id="24701" name="Group 56"/>
            <p:cNvGrpSpPr>
              <a:grpSpLocks/>
            </p:cNvGrpSpPr>
            <p:nvPr/>
          </p:nvGrpSpPr>
          <p:grpSpPr bwMode="auto">
            <a:xfrm>
              <a:off x="6337300" y="757345"/>
              <a:ext cx="1025524" cy="1000125"/>
              <a:chOff x="2755900" y="3805238"/>
              <a:chExt cx="1025524" cy="1000125"/>
            </a:xfrm>
          </p:grpSpPr>
          <p:cxnSp>
            <p:nvCxnSpPr>
              <p:cNvPr id="24702" name="Straight Arrow Connector 55"/>
              <p:cNvCxnSpPr>
                <a:cxnSpLocks noChangeShapeType="1"/>
              </p:cNvCxnSpPr>
              <p:nvPr/>
            </p:nvCxnSpPr>
            <p:spPr bwMode="auto">
              <a:xfrm rot="10800000">
                <a:off x="3464859" y="4329953"/>
                <a:ext cx="304800" cy="76200"/>
              </a:xfrm>
              <a:prstGeom prst="straightConnector1">
                <a:avLst/>
              </a:prstGeom>
              <a:noFill/>
              <a:ln w="9525" algn="ctr">
                <a:solidFill>
                  <a:srgbClr val="00B0F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259" name="Line 71"/>
              <p:cNvSpPr>
                <a:spLocks noChangeShapeType="1"/>
              </p:cNvSpPr>
              <p:nvPr/>
            </p:nvSpPr>
            <p:spPr bwMode="auto">
              <a:xfrm flipH="1" flipV="1">
                <a:off x="3200400" y="4343346"/>
                <a:ext cx="581025" cy="152392"/>
              </a:xfrm>
              <a:prstGeom prst="line">
                <a:avLst/>
              </a:prstGeom>
              <a:noFill/>
              <a:ln w="38100">
                <a:solidFill>
                  <a:srgbClr val="CCFF66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260" name="Rectangle 259"/>
              <p:cNvSpPr/>
              <p:nvPr/>
            </p:nvSpPr>
            <p:spPr>
              <a:xfrm>
                <a:off x="2755900" y="4343346"/>
                <a:ext cx="749300" cy="461940"/>
              </a:xfrm>
              <a:prstGeom prst="rect">
                <a:avLst/>
              </a:prstGeom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T(</a:t>
                </a: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)</a:t>
                </a:r>
                <a:endParaRPr lang="en-US" sz="2400" dirty="0">
                  <a:solidFill>
                    <a:srgbClr val="FFFFF7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61" name="Rectangle 260"/>
              <p:cNvSpPr/>
              <p:nvPr/>
            </p:nvSpPr>
            <p:spPr>
              <a:xfrm>
                <a:off x="3376613" y="3881407"/>
                <a:ext cx="355600" cy="4619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endParaRPr lang="en-US" sz="2400" dirty="0">
                  <a:solidFill>
                    <a:srgbClr val="00B0F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62" name="Text Box 100"/>
              <p:cNvSpPr txBox="1">
                <a:spLocks noChangeArrowheads="1"/>
              </p:cNvSpPr>
              <p:nvPr/>
            </p:nvSpPr>
            <p:spPr bwMode="auto">
              <a:xfrm>
                <a:off x="3376613" y="3805211"/>
                <a:ext cx="357187" cy="457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  <p:cxnSp>
            <p:nvCxnSpPr>
              <p:cNvPr id="24707" name="Straight Arrow Connector 72"/>
              <p:cNvCxnSpPr>
                <a:cxnSpLocks noChangeShapeType="1"/>
              </p:cNvCxnSpPr>
              <p:nvPr/>
            </p:nvCxnSpPr>
            <p:spPr bwMode="auto">
              <a:xfrm>
                <a:off x="2878138" y="4418013"/>
                <a:ext cx="152400" cy="1587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264" name="Text Box 100"/>
              <p:cNvSpPr txBox="1">
                <a:spLocks noChangeArrowheads="1"/>
              </p:cNvSpPr>
              <p:nvPr/>
            </p:nvSpPr>
            <p:spPr bwMode="auto">
              <a:xfrm>
                <a:off x="3048000" y="4267150"/>
                <a:ext cx="357188" cy="4571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</p:grpSp>
      </p:grpSp>
      <p:grpSp>
        <p:nvGrpSpPr>
          <p:cNvPr id="24581" name="Group 112"/>
          <p:cNvGrpSpPr>
            <a:grpSpLocks/>
          </p:cNvGrpSpPr>
          <p:nvPr/>
        </p:nvGrpSpPr>
        <p:grpSpPr bwMode="auto">
          <a:xfrm>
            <a:off x="304800" y="838200"/>
            <a:ext cx="7696200" cy="838200"/>
            <a:chOff x="304800" y="1981200"/>
            <a:chExt cx="7696200" cy="838200"/>
          </a:xfrm>
        </p:grpSpPr>
        <p:sp>
          <p:nvSpPr>
            <p:cNvPr id="87" name="Rectangle 14"/>
            <p:cNvSpPr txBox="1">
              <a:spLocks noChangeArrowheads="1"/>
            </p:cNvSpPr>
            <p:nvPr/>
          </p:nvSpPr>
          <p:spPr bwMode="auto">
            <a:xfrm>
              <a:off x="304800" y="2209800"/>
              <a:ext cx="7696200" cy="6096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 anchor="ctr"/>
            <a:lstStyle/>
            <a:p>
              <a:pPr eaLnBrk="0" hangingPunct="0">
                <a:defRPr/>
              </a:pPr>
              <a:r>
                <a:rPr lang="en-US" sz="2400" kern="0" dirty="0">
                  <a:solidFill>
                    <a:srgbClr val="E6F10D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j-lt"/>
                  <a:ea typeface="+mj-ea"/>
                  <a:cs typeface="+mj-cs"/>
                </a:rPr>
                <a:t>1. Traction: T(n) = Force/area ext. media exerts along a face with normal n</a:t>
              </a:r>
            </a:p>
          </p:txBody>
        </p:sp>
        <p:sp>
          <p:nvSpPr>
            <p:cNvPr id="88" name="Text Box 100"/>
            <p:cNvSpPr txBox="1">
              <a:spLocks noChangeArrowheads="1"/>
            </p:cNvSpPr>
            <p:nvPr/>
          </p:nvSpPr>
          <p:spPr bwMode="auto">
            <a:xfrm>
              <a:off x="2133600" y="1981200"/>
              <a:ext cx="35718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^</a:t>
              </a:r>
            </a:p>
          </p:txBody>
        </p:sp>
        <p:cxnSp>
          <p:nvCxnSpPr>
            <p:cNvPr id="24696" name="Straight Arrow Connector 89"/>
            <p:cNvCxnSpPr>
              <a:cxnSpLocks noChangeShapeType="1"/>
            </p:cNvCxnSpPr>
            <p:nvPr/>
          </p:nvCxnSpPr>
          <p:spPr bwMode="auto">
            <a:xfrm>
              <a:off x="1981200" y="2133600"/>
              <a:ext cx="228600" cy="1588"/>
            </a:xfrm>
            <a:prstGeom prst="straightConnector1">
              <a:avLst/>
            </a:prstGeom>
            <a:noFill/>
            <a:ln w="9525" algn="ctr">
              <a:solidFill>
                <a:srgbClr val="FFFF00"/>
              </a:solidFill>
              <a:round/>
              <a:headEnd/>
              <a:tailEnd type="arrow" w="med" len="med"/>
            </a:ln>
          </p:spPr>
        </p:cxnSp>
        <p:sp>
          <p:nvSpPr>
            <p:cNvPr id="91" name="Text Box 100"/>
            <p:cNvSpPr txBox="1">
              <a:spLocks noChangeArrowheads="1"/>
            </p:cNvSpPr>
            <p:nvPr/>
          </p:nvSpPr>
          <p:spPr bwMode="auto">
            <a:xfrm>
              <a:off x="2514600" y="2362200"/>
              <a:ext cx="35718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^</a:t>
              </a:r>
            </a:p>
          </p:txBody>
        </p:sp>
      </p:grpSp>
      <p:sp>
        <p:nvSpPr>
          <p:cNvPr id="94" name="Rectangle 128"/>
          <p:cNvSpPr>
            <a:spLocks noChangeArrowheads="1"/>
          </p:cNvSpPr>
          <p:nvPr/>
        </p:nvSpPr>
        <p:spPr bwMode="auto">
          <a:xfrm>
            <a:off x="838200" y="1828800"/>
            <a:ext cx="7307263" cy="584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342900" indent="-342900" eaLnBrk="0" hangingPunct="0">
              <a:defRPr/>
            </a:pPr>
            <a:r>
              <a:rPr lang="en-US" sz="1600" b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Surface forces or contact forces act on the bounding surface as a result of mechanical </a:t>
            </a:r>
          </a:p>
          <a:p>
            <a:pPr marL="342900" indent="-342900" eaLnBrk="0" hangingPunct="0">
              <a:defRPr/>
            </a:pPr>
            <a:r>
              <a:rPr lang="en-US" sz="1600" b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contact between bodies, and their intensity is proportional to the area of contact.</a:t>
            </a:r>
            <a:r>
              <a:rPr lang="en-US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24583" name="Rectangle 87"/>
          <p:cNvSpPr>
            <a:spLocks noChangeArrowheads="1"/>
          </p:cNvSpPr>
          <p:nvPr/>
        </p:nvSpPr>
        <p:spPr bwMode="auto">
          <a:xfrm>
            <a:off x="838200" y="2362200"/>
            <a:ext cx="63246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0">
                <a:solidFill>
                  <a:srgbClr val="FFFFFF"/>
                </a:solidFill>
                <a:latin typeface="Times New Roman" pitchFamily="18" charset="0"/>
              </a:rPr>
              <a:t>Tractions change with different orientations of  face! Weird!</a:t>
            </a:r>
          </a:p>
        </p:txBody>
      </p:sp>
      <p:grpSp>
        <p:nvGrpSpPr>
          <p:cNvPr id="24584" name="Group 91"/>
          <p:cNvGrpSpPr>
            <a:grpSpLocks/>
          </p:cNvGrpSpPr>
          <p:nvPr/>
        </p:nvGrpSpPr>
        <p:grpSpPr bwMode="auto">
          <a:xfrm>
            <a:off x="6934200" y="2286000"/>
            <a:ext cx="1592263" cy="533400"/>
            <a:chOff x="6781800" y="5105400"/>
            <a:chExt cx="1591532" cy="533400"/>
          </a:xfrm>
        </p:grpSpPr>
        <p:sp>
          <p:nvSpPr>
            <p:cNvPr id="97" name="Rectangle 96"/>
            <p:cNvSpPr/>
            <p:nvPr/>
          </p:nvSpPr>
          <p:spPr>
            <a:xfrm>
              <a:off x="8152770" y="5105400"/>
              <a:ext cx="220562" cy="1698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500" dirty="0" err="1">
                  <a:solidFill>
                    <a:srgbClr val="FFFFF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+mn-cs"/>
                </a:rPr>
                <a:t>ij</a:t>
              </a:r>
              <a:endParaRPr lang="en-US" sz="500" dirty="0">
                <a:latin typeface="+mj-lt"/>
                <a:cs typeface="+mn-cs"/>
              </a:endParaRPr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010400" y="5181600"/>
              <a:ext cx="685800" cy="4572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19799996" lon="3600000" rev="300000"/>
              </a:camera>
              <a:lightRig rig="sunset" dir="t"/>
            </a:scene3d>
            <a:sp3d extrusionH="95250" prstMaterial="clear"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cxnSp>
          <p:nvCxnSpPr>
            <p:cNvPr id="24693" name="Straight Arrow Connector 90"/>
            <p:cNvCxnSpPr>
              <a:cxnSpLocks noChangeShapeType="1"/>
            </p:cNvCxnSpPr>
            <p:nvPr/>
          </p:nvCxnSpPr>
          <p:spPr bwMode="auto">
            <a:xfrm>
              <a:off x="6781800" y="5181600"/>
              <a:ext cx="533400" cy="228600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24585" name="Group 98"/>
          <p:cNvGrpSpPr>
            <a:grpSpLocks/>
          </p:cNvGrpSpPr>
          <p:nvPr/>
        </p:nvGrpSpPr>
        <p:grpSpPr bwMode="auto">
          <a:xfrm>
            <a:off x="8001000" y="1828800"/>
            <a:ext cx="685800" cy="685800"/>
            <a:chOff x="8001000" y="4724400"/>
            <a:chExt cx="685800" cy="685800"/>
          </a:xfrm>
        </p:grpSpPr>
        <p:sp>
          <p:nvSpPr>
            <p:cNvPr id="108" name="Oval 107"/>
            <p:cNvSpPr/>
            <p:nvPr/>
          </p:nvSpPr>
          <p:spPr bwMode="auto">
            <a:xfrm>
              <a:off x="8001000" y="4953000"/>
              <a:ext cx="685800" cy="4572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19799996" lon="3600000" rev="19799999"/>
              </a:camera>
              <a:lightRig rig="sunset" dir="t"/>
            </a:scene3d>
            <a:sp3d extrusionH="95250" prstMaterial="clear"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cxnSp>
          <p:nvCxnSpPr>
            <p:cNvPr id="24690" name="Straight Arrow Connector 95"/>
            <p:cNvCxnSpPr>
              <a:cxnSpLocks noChangeShapeType="1"/>
            </p:cNvCxnSpPr>
            <p:nvPr/>
          </p:nvCxnSpPr>
          <p:spPr bwMode="auto">
            <a:xfrm rot="16200000" flipH="1">
              <a:off x="7962900" y="4838700"/>
              <a:ext cx="457200" cy="228600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24586" name="Group 185"/>
          <p:cNvGrpSpPr>
            <a:grpSpLocks/>
          </p:cNvGrpSpPr>
          <p:nvPr/>
        </p:nvGrpSpPr>
        <p:grpSpPr bwMode="auto">
          <a:xfrm>
            <a:off x="5935663" y="0"/>
            <a:ext cx="6332537" cy="1228725"/>
            <a:chOff x="2769755" y="3271838"/>
            <a:chExt cx="5612245" cy="2371725"/>
          </a:xfrm>
        </p:grpSpPr>
        <p:sp>
          <p:nvSpPr>
            <p:cNvPr id="116" name="Rectangle 102"/>
            <p:cNvSpPr>
              <a:spLocks noChangeArrowheads="1"/>
            </p:cNvSpPr>
            <p:nvPr/>
          </p:nvSpPr>
          <p:spPr bwMode="auto">
            <a:xfrm rot="365394" flipH="1">
              <a:off x="3715212" y="4163534"/>
              <a:ext cx="990479" cy="1142962"/>
            </a:xfrm>
            <a:prstGeom prst="rect">
              <a:avLst/>
            </a:prstGeom>
            <a:solidFill>
              <a:srgbClr val="FF0000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1500000" lon="1500000" rev="0"/>
              </a:camera>
              <a:lightRig rig="legacyFlat2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E1ED71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grpSp>
          <p:nvGrpSpPr>
            <p:cNvPr id="24660" name="Group 55"/>
            <p:cNvGrpSpPr>
              <a:grpSpLocks/>
            </p:cNvGrpSpPr>
            <p:nvPr/>
          </p:nvGrpSpPr>
          <p:grpSpPr bwMode="auto">
            <a:xfrm>
              <a:off x="4191000" y="3271838"/>
              <a:ext cx="1587500" cy="768350"/>
              <a:chOff x="4191000" y="3271838"/>
              <a:chExt cx="1587500" cy="768350"/>
            </a:xfrm>
          </p:grpSpPr>
          <p:sp>
            <p:nvSpPr>
              <p:cNvPr id="120" name="Line 71"/>
              <p:cNvSpPr>
                <a:spLocks noChangeShapeType="1"/>
              </p:cNvSpPr>
              <p:nvPr/>
            </p:nvSpPr>
            <p:spPr bwMode="auto">
              <a:xfrm flipV="1">
                <a:off x="4577660" y="3590519"/>
                <a:ext cx="451625" cy="447379"/>
              </a:xfrm>
              <a:prstGeom prst="line">
                <a:avLst/>
              </a:prstGeom>
              <a:noFill/>
              <a:ln w="38100">
                <a:solidFill>
                  <a:srgbClr val="FFFFF7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cxnSp>
            <p:nvCxnSpPr>
              <p:cNvPr id="24683" name="Straight Arrow Connector 44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4381501" y="3848100"/>
                <a:ext cx="381000" cy="3175"/>
              </a:xfrm>
              <a:prstGeom prst="straightConnector1">
                <a:avLst/>
              </a:prstGeom>
              <a:noFill/>
              <a:ln w="9525" algn="ctr">
                <a:solidFill>
                  <a:srgbClr val="FF000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122" name="Rectangle 121"/>
              <p:cNvSpPr/>
              <p:nvPr/>
            </p:nvSpPr>
            <p:spPr>
              <a:xfrm>
                <a:off x="4190755" y="3348445"/>
                <a:ext cx="355953" cy="4627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endParaRPr lang="en-US" sz="2400" dirty="0">
                  <a:solidFill>
                    <a:srgbClr val="FF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123" name="Text Box 100"/>
              <p:cNvSpPr txBox="1">
                <a:spLocks noChangeArrowheads="1"/>
              </p:cNvSpPr>
              <p:nvPr/>
            </p:nvSpPr>
            <p:spPr bwMode="auto">
              <a:xfrm>
                <a:off x="4190755" y="3271838"/>
                <a:ext cx="357360" cy="4565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  <p:sp>
            <p:nvSpPr>
              <p:cNvPr id="124" name="Text Box 100"/>
              <p:cNvSpPr txBox="1">
                <a:spLocks noChangeArrowheads="1"/>
              </p:cNvSpPr>
              <p:nvPr/>
            </p:nvSpPr>
            <p:spPr bwMode="auto">
              <a:xfrm>
                <a:off x="5334589" y="3277966"/>
                <a:ext cx="357360" cy="4565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5029285" y="3351508"/>
                <a:ext cx="749894" cy="46270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T(</a:t>
                </a: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)</a:t>
                </a:r>
                <a:endParaRPr lang="en-US" sz="2400" dirty="0">
                  <a:solidFill>
                    <a:srgbClr val="FFFFF7"/>
                  </a:solidFill>
                  <a:latin typeface="+mn-lt"/>
                  <a:cs typeface="+mn-cs"/>
                </a:endParaRPr>
              </a:p>
            </p:txBody>
          </p:sp>
          <p:cxnSp>
            <p:nvCxnSpPr>
              <p:cNvPr id="24688" name="Straight Arrow Connector 69"/>
              <p:cNvCxnSpPr>
                <a:cxnSpLocks noChangeShapeType="1"/>
              </p:cNvCxnSpPr>
              <p:nvPr/>
            </p:nvCxnSpPr>
            <p:spPr bwMode="auto">
              <a:xfrm>
                <a:off x="5181600" y="3429000"/>
                <a:ext cx="152400" cy="1588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</p:grpSp>
        <p:grpSp>
          <p:nvGrpSpPr>
            <p:cNvPr id="24661" name="Group 58"/>
            <p:cNvGrpSpPr>
              <a:grpSpLocks/>
            </p:cNvGrpSpPr>
            <p:nvPr/>
          </p:nvGrpSpPr>
          <p:grpSpPr bwMode="auto">
            <a:xfrm>
              <a:off x="4800600" y="4419600"/>
              <a:ext cx="977900" cy="1223963"/>
              <a:chOff x="4800600" y="4419600"/>
              <a:chExt cx="977900" cy="1223963"/>
            </a:xfrm>
          </p:grpSpPr>
          <p:sp>
            <p:nvSpPr>
              <p:cNvPr id="138" name="Rectangle 137"/>
              <p:cNvSpPr/>
              <p:nvPr/>
            </p:nvSpPr>
            <p:spPr>
              <a:xfrm>
                <a:off x="5029285" y="5180863"/>
                <a:ext cx="749893" cy="46270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T(</a:t>
                </a:r>
                <a:r>
                  <a:rPr lang="en-US" sz="2400" dirty="0">
                    <a:solidFill>
                      <a:schemeClr val="accent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)</a:t>
                </a:r>
                <a:endParaRPr lang="en-US" sz="2400" dirty="0">
                  <a:solidFill>
                    <a:srgbClr val="FFFFF7"/>
                  </a:solidFill>
                  <a:latin typeface="+mn-lt"/>
                  <a:cs typeface="+mn-cs"/>
                </a:endParaRPr>
              </a:p>
            </p:txBody>
          </p:sp>
          <p:grpSp>
            <p:nvGrpSpPr>
              <p:cNvPr id="24675" name="Group 57"/>
              <p:cNvGrpSpPr>
                <a:grpSpLocks/>
              </p:cNvGrpSpPr>
              <p:nvPr/>
            </p:nvGrpSpPr>
            <p:grpSpPr bwMode="auto">
              <a:xfrm>
                <a:off x="4800600" y="4419600"/>
                <a:ext cx="890588" cy="1143000"/>
                <a:chOff x="4800600" y="4419600"/>
                <a:chExt cx="890588" cy="1143000"/>
              </a:xfrm>
            </p:grpSpPr>
            <p:sp>
              <p:nvSpPr>
                <p:cNvPr id="143" name="Line 71"/>
                <p:cNvSpPr>
                  <a:spLocks noChangeShapeType="1"/>
                </p:cNvSpPr>
                <p:nvPr/>
              </p:nvSpPr>
              <p:spPr bwMode="auto">
                <a:xfrm>
                  <a:off x="4799955" y="4712032"/>
                  <a:ext cx="499461" cy="395289"/>
                </a:xfrm>
                <a:prstGeom prst="line">
                  <a:avLst/>
                </a:prstGeom>
                <a:noFill/>
                <a:ln w="38100">
                  <a:solidFill>
                    <a:srgbClr val="FFFFF7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/>
                <a:lstStyle/>
                <a:p>
                  <a:pPr eaLnBrk="0" hangingPunct="0"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  <p:sp>
              <p:nvSpPr>
                <p:cNvPr id="144" name="Text Box 100"/>
                <p:cNvSpPr txBox="1">
                  <a:spLocks noChangeArrowheads="1"/>
                </p:cNvSpPr>
                <p:nvPr/>
              </p:nvSpPr>
              <p:spPr bwMode="auto">
                <a:xfrm>
                  <a:off x="5334588" y="5107321"/>
                  <a:ext cx="364395" cy="4565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400" dirty="0">
                      <a:solidFill>
                        <a:schemeClr val="accent2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^</a:t>
                  </a:r>
                </a:p>
              </p:txBody>
            </p:sp>
            <p:cxnSp>
              <p:nvCxnSpPr>
                <p:cNvPr id="145" name="Straight Arrow Connector 144"/>
                <p:cNvCxnSpPr/>
                <p:nvPr/>
              </p:nvCxnSpPr>
              <p:spPr bwMode="auto">
                <a:xfrm>
                  <a:off x="4799955" y="4690584"/>
                  <a:ext cx="381278" cy="73542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  <p:sp>
              <p:nvSpPr>
                <p:cNvPr id="146" name="Rectangle 145"/>
                <p:cNvSpPr/>
                <p:nvPr/>
              </p:nvSpPr>
              <p:spPr>
                <a:xfrm>
                  <a:off x="5181233" y="4497535"/>
                  <a:ext cx="355953" cy="46270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400" dirty="0">
                      <a:solidFill>
                        <a:schemeClr val="accent2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+mn-lt"/>
                      <a:cs typeface="+mn-cs"/>
                    </a:rPr>
                    <a:t>n</a:t>
                  </a:r>
                  <a:endParaRPr lang="en-US" sz="2400" dirty="0">
                    <a:solidFill>
                      <a:schemeClr val="accent2"/>
                    </a:solidFill>
                    <a:latin typeface="+mn-lt"/>
                    <a:cs typeface="+mn-cs"/>
                  </a:endParaRPr>
                </a:p>
              </p:txBody>
            </p:sp>
            <p:sp>
              <p:nvSpPr>
                <p:cNvPr id="151" name="Text Box 100"/>
                <p:cNvSpPr txBox="1">
                  <a:spLocks noChangeArrowheads="1"/>
                </p:cNvSpPr>
                <p:nvPr/>
              </p:nvSpPr>
              <p:spPr bwMode="auto">
                <a:xfrm>
                  <a:off x="5181233" y="4420930"/>
                  <a:ext cx="358767" cy="4565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400" dirty="0">
                      <a:solidFill>
                        <a:schemeClr val="accent2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^</a:t>
                  </a:r>
                </a:p>
              </p:txBody>
            </p:sp>
            <p:cxnSp>
              <p:nvCxnSpPr>
                <p:cNvPr id="24681" name="Straight Arrow Connector 71"/>
                <p:cNvCxnSpPr>
                  <a:cxnSpLocks noChangeShapeType="1"/>
                </p:cNvCxnSpPr>
                <p:nvPr/>
              </p:nvCxnSpPr>
              <p:spPr bwMode="auto">
                <a:xfrm>
                  <a:off x="5181600" y="5256213"/>
                  <a:ext cx="152400" cy="1587"/>
                </a:xfrm>
                <a:prstGeom prst="straightConnector1">
                  <a:avLst/>
                </a:prstGeom>
                <a:noFill/>
                <a:ln w="9525" algn="ctr">
                  <a:solidFill>
                    <a:srgbClr val="FFFFF7"/>
                  </a:solidFill>
                  <a:round/>
                  <a:headEnd/>
                  <a:tailEnd type="arrow" w="med" len="med"/>
                </a:ln>
              </p:spPr>
            </p:cxnSp>
          </p:grpSp>
        </p:grpSp>
        <p:grpSp>
          <p:nvGrpSpPr>
            <p:cNvPr id="24662" name="Group 56"/>
            <p:cNvGrpSpPr>
              <a:grpSpLocks/>
            </p:cNvGrpSpPr>
            <p:nvPr/>
          </p:nvGrpSpPr>
          <p:grpSpPr bwMode="auto">
            <a:xfrm>
              <a:off x="2769755" y="3805238"/>
              <a:ext cx="1011670" cy="1084521"/>
              <a:chOff x="2769755" y="3805238"/>
              <a:chExt cx="1011670" cy="1084521"/>
            </a:xfrm>
          </p:grpSpPr>
          <p:cxnSp>
            <p:nvCxnSpPr>
              <p:cNvPr id="24667" name="Straight Arrow Connector 55"/>
              <p:cNvCxnSpPr>
                <a:cxnSpLocks noChangeShapeType="1"/>
              </p:cNvCxnSpPr>
              <p:nvPr/>
            </p:nvCxnSpPr>
            <p:spPr bwMode="auto">
              <a:xfrm rot="10800000">
                <a:off x="3464859" y="4329953"/>
                <a:ext cx="304800" cy="76200"/>
              </a:xfrm>
              <a:prstGeom prst="straightConnector1">
                <a:avLst/>
              </a:prstGeom>
              <a:noFill/>
              <a:ln w="9525" algn="ctr">
                <a:solidFill>
                  <a:srgbClr val="00B0F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163" name="Line 71"/>
              <p:cNvSpPr>
                <a:spLocks noChangeShapeType="1"/>
              </p:cNvSpPr>
              <p:nvPr/>
            </p:nvSpPr>
            <p:spPr bwMode="auto">
              <a:xfrm flipH="1" flipV="1">
                <a:off x="3124301" y="4420930"/>
                <a:ext cx="657036" cy="73542"/>
              </a:xfrm>
              <a:prstGeom prst="line">
                <a:avLst/>
              </a:prstGeom>
              <a:noFill/>
              <a:ln w="38100">
                <a:solidFill>
                  <a:srgbClr val="CCFF66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2769755" y="4427059"/>
                <a:ext cx="749893" cy="462700"/>
              </a:xfrm>
              <a:prstGeom prst="rect">
                <a:avLst/>
              </a:prstGeom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T(</a:t>
                </a: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)</a:t>
                </a:r>
                <a:endParaRPr lang="en-US" sz="2400" dirty="0">
                  <a:solidFill>
                    <a:srgbClr val="FFFFF7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3376141" y="3881623"/>
                <a:ext cx="355954" cy="4627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endParaRPr lang="en-US" sz="2400" dirty="0">
                  <a:solidFill>
                    <a:srgbClr val="00B0F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167" name="Text Box 100"/>
              <p:cNvSpPr txBox="1">
                <a:spLocks noChangeArrowheads="1"/>
              </p:cNvSpPr>
              <p:nvPr/>
            </p:nvSpPr>
            <p:spPr bwMode="auto">
              <a:xfrm>
                <a:off x="3376141" y="3805016"/>
                <a:ext cx="357360" cy="4565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  <p:cxnSp>
            <p:nvCxnSpPr>
              <p:cNvPr id="24672" name="Straight Arrow Connector 72"/>
              <p:cNvCxnSpPr>
                <a:cxnSpLocks noChangeShapeType="1"/>
              </p:cNvCxnSpPr>
              <p:nvPr/>
            </p:nvCxnSpPr>
            <p:spPr bwMode="auto">
              <a:xfrm>
                <a:off x="2856923" y="4418014"/>
                <a:ext cx="152400" cy="1587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173" name="Text Box 100"/>
              <p:cNvSpPr txBox="1">
                <a:spLocks noChangeArrowheads="1"/>
              </p:cNvSpPr>
              <p:nvPr/>
            </p:nvSpPr>
            <p:spPr bwMode="auto">
              <a:xfrm>
                <a:off x="3027223" y="4267718"/>
                <a:ext cx="357360" cy="4565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</p:grpSp>
        <p:cxnSp>
          <p:nvCxnSpPr>
            <p:cNvPr id="24663" name="Straight Arrow Connector 81"/>
            <p:cNvCxnSpPr>
              <a:cxnSpLocks noChangeShapeType="1"/>
            </p:cNvCxnSpPr>
            <p:nvPr/>
          </p:nvCxnSpPr>
          <p:spPr bwMode="auto">
            <a:xfrm>
              <a:off x="7905750" y="4149725"/>
              <a:ext cx="152400" cy="1588"/>
            </a:xfrm>
            <a:prstGeom prst="straightConnector1">
              <a:avLst/>
            </a:prstGeom>
            <a:noFill/>
            <a:ln w="317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  <p:sp>
          <p:nvSpPr>
            <p:cNvPr id="181" name="Text Box 100"/>
            <p:cNvSpPr txBox="1">
              <a:spLocks noChangeArrowheads="1"/>
            </p:cNvSpPr>
            <p:nvPr/>
          </p:nvSpPr>
          <p:spPr bwMode="auto">
            <a:xfrm>
              <a:off x="7369010" y="4086927"/>
              <a:ext cx="250434" cy="229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9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^</a:t>
              </a:r>
            </a:p>
          </p:txBody>
        </p:sp>
        <p:cxnSp>
          <p:nvCxnSpPr>
            <p:cNvPr id="24665" name="Straight Arrow Connector 83"/>
            <p:cNvCxnSpPr>
              <a:cxnSpLocks noChangeShapeType="1"/>
            </p:cNvCxnSpPr>
            <p:nvPr/>
          </p:nvCxnSpPr>
          <p:spPr bwMode="auto">
            <a:xfrm>
              <a:off x="7010400" y="4578350"/>
              <a:ext cx="152400" cy="1588"/>
            </a:xfrm>
            <a:prstGeom prst="straightConnector1">
              <a:avLst/>
            </a:prstGeom>
            <a:noFill/>
            <a:ln w="317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  <p:sp>
          <p:nvSpPr>
            <p:cNvPr id="185" name="TextBox 184"/>
            <p:cNvSpPr txBox="1"/>
            <p:nvPr/>
          </p:nvSpPr>
          <p:spPr>
            <a:xfrm>
              <a:off x="8138601" y="5091999"/>
              <a:ext cx="243399" cy="21449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800" dirty="0" err="1">
                  <a:solidFill>
                    <a:srgbClr val="FFFFF7"/>
                  </a:solidFill>
                  <a:latin typeface="+mj-lt"/>
                  <a:cs typeface="+mn-cs"/>
                </a:rPr>
                <a:t>ij</a:t>
              </a:r>
              <a:endParaRPr lang="en-US" sz="800" dirty="0">
                <a:solidFill>
                  <a:srgbClr val="FFFFF7"/>
                </a:solidFill>
                <a:latin typeface="+mj-lt"/>
                <a:cs typeface="+mn-cs"/>
              </a:endParaRPr>
            </a:p>
          </p:txBody>
        </p:sp>
      </p:grpSp>
      <p:sp>
        <p:nvSpPr>
          <p:cNvPr id="188" name="Rectangle 14"/>
          <p:cNvSpPr txBox="1">
            <a:spLocks noChangeArrowheads="1"/>
          </p:cNvSpPr>
          <p:nvPr/>
        </p:nvSpPr>
        <p:spPr bwMode="auto">
          <a:xfrm>
            <a:off x="304800" y="2971800"/>
            <a:ext cx="7696200" cy="6096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</p:spPr>
        <p:txBody>
          <a:bodyPr lIns="90488" tIns="44450" rIns="90488" bIns="44450" anchor="ctr"/>
          <a:lstStyle/>
          <a:p>
            <a:pPr eaLnBrk="0" hangingPunct="0">
              <a:defRPr/>
            </a:pPr>
            <a:r>
              <a:rPr lang="en-US" sz="2400" kern="0" dirty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rPr>
              <a:t>2. </a:t>
            </a:r>
          </a:p>
        </p:txBody>
      </p:sp>
      <p:grpSp>
        <p:nvGrpSpPr>
          <p:cNvPr id="24588" name="Group 210"/>
          <p:cNvGrpSpPr>
            <a:grpSpLocks/>
          </p:cNvGrpSpPr>
          <p:nvPr/>
        </p:nvGrpSpPr>
        <p:grpSpPr bwMode="auto">
          <a:xfrm>
            <a:off x="609600" y="3001963"/>
            <a:ext cx="5029200" cy="1071562"/>
            <a:chOff x="1905000" y="4643443"/>
            <a:chExt cx="5029200" cy="1071557"/>
          </a:xfrm>
        </p:grpSpPr>
        <p:grpSp>
          <p:nvGrpSpPr>
            <p:cNvPr id="24640" name="Group 81"/>
            <p:cNvGrpSpPr>
              <a:grpSpLocks/>
            </p:cNvGrpSpPr>
            <p:nvPr/>
          </p:nvGrpSpPr>
          <p:grpSpPr bwMode="auto">
            <a:xfrm>
              <a:off x="3384550" y="4643443"/>
              <a:ext cx="673100" cy="519113"/>
              <a:chOff x="278" y="3642"/>
              <a:chExt cx="424" cy="327"/>
            </a:xfrm>
          </p:grpSpPr>
          <p:sp>
            <p:nvSpPr>
              <p:cNvPr id="193" name="Text Box 82"/>
              <p:cNvSpPr txBox="1">
                <a:spLocks noChangeArrowheads="1"/>
              </p:cNvSpPr>
              <p:nvPr/>
            </p:nvSpPr>
            <p:spPr bwMode="auto">
              <a:xfrm>
                <a:off x="278" y="3642"/>
                <a:ext cx="253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800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T</a:t>
                </a:r>
              </a:p>
            </p:txBody>
          </p:sp>
          <p:grpSp>
            <p:nvGrpSpPr>
              <p:cNvPr id="24656" name="Group 83"/>
              <p:cNvGrpSpPr>
                <a:grpSpLocks/>
              </p:cNvGrpSpPr>
              <p:nvPr/>
            </p:nvGrpSpPr>
            <p:grpSpPr bwMode="auto">
              <a:xfrm>
                <a:off x="402" y="3698"/>
                <a:ext cx="300" cy="261"/>
                <a:chOff x="-78" y="3288"/>
                <a:chExt cx="300" cy="261"/>
              </a:xfrm>
            </p:grpSpPr>
            <p:sp>
              <p:nvSpPr>
                <p:cNvPr id="195" name="Text Box 84"/>
                <p:cNvSpPr txBox="1">
                  <a:spLocks noChangeArrowheads="1"/>
                </p:cNvSpPr>
                <p:nvPr/>
              </p:nvSpPr>
              <p:spPr bwMode="auto">
                <a:xfrm>
                  <a:off x="-78" y="3288"/>
                  <a:ext cx="300" cy="21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600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(x )</a:t>
                  </a:r>
                </a:p>
              </p:txBody>
            </p:sp>
            <p:sp>
              <p:nvSpPr>
                <p:cNvPr id="196" name="Text Box 85"/>
                <p:cNvSpPr txBox="1">
                  <a:spLocks noChangeArrowheads="1"/>
                </p:cNvSpPr>
                <p:nvPr/>
              </p:nvSpPr>
              <p:spPr bwMode="auto">
                <a:xfrm>
                  <a:off x="10" y="3376"/>
                  <a:ext cx="164" cy="17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200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1</a:t>
                  </a:r>
                </a:p>
              </p:txBody>
            </p:sp>
          </p:grpSp>
        </p:grpSp>
        <p:sp>
          <p:nvSpPr>
            <p:cNvPr id="197" name="Text Box 87"/>
            <p:cNvSpPr txBox="1">
              <a:spLocks noChangeArrowheads="1"/>
            </p:cNvSpPr>
            <p:nvPr/>
          </p:nvSpPr>
          <p:spPr bwMode="auto">
            <a:xfrm>
              <a:off x="4165600" y="4724405"/>
              <a:ext cx="2768600" cy="5238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= </a:t>
              </a:r>
              <a:r>
                <a:rPr lang="en-US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  <a:cs typeface="+mn-cs"/>
                </a:rPr>
                <a:t>s</a:t>
              </a:r>
              <a:r>
                <a:rPr lang="en-US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 n + </a:t>
              </a:r>
              <a:r>
                <a:rPr lang="en-US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  <a:cs typeface="+mn-cs"/>
                </a:rPr>
                <a:t>s</a:t>
              </a:r>
              <a:r>
                <a:rPr lang="en-US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 n + </a:t>
              </a:r>
              <a:r>
                <a:rPr lang="en-US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  <a:cs typeface="+mn-cs"/>
                </a:rPr>
                <a:t>s</a:t>
              </a:r>
              <a:r>
                <a:rPr lang="en-US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 n</a:t>
              </a:r>
            </a:p>
          </p:txBody>
        </p:sp>
        <p:sp>
          <p:nvSpPr>
            <p:cNvPr id="198" name="Text Box 91"/>
            <p:cNvSpPr txBox="1">
              <a:spLocks noChangeArrowheads="1"/>
            </p:cNvSpPr>
            <p:nvPr/>
          </p:nvSpPr>
          <p:spPr bwMode="auto">
            <a:xfrm>
              <a:off x="4914900" y="5027616"/>
              <a:ext cx="247650" cy="2444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0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1</a:t>
              </a:r>
            </a:p>
          </p:txBody>
        </p:sp>
        <p:sp>
          <p:nvSpPr>
            <p:cNvPr id="199" name="Text Box 92"/>
            <p:cNvSpPr txBox="1">
              <a:spLocks noChangeArrowheads="1"/>
            </p:cNvSpPr>
            <p:nvPr/>
          </p:nvSpPr>
          <p:spPr bwMode="auto">
            <a:xfrm>
              <a:off x="5510213" y="5037141"/>
              <a:ext cx="312737" cy="246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0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21</a:t>
              </a:r>
            </a:p>
          </p:txBody>
        </p:sp>
        <p:sp>
          <p:nvSpPr>
            <p:cNvPr id="200" name="Text Box 93"/>
            <p:cNvSpPr txBox="1">
              <a:spLocks noChangeArrowheads="1"/>
            </p:cNvSpPr>
            <p:nvPr/>
          </p:nvSpPr>
          <p:spPr bwMode="auto">
            <a:xfrm>
              <a:off x="6373813" y="5027616"/>
              <a:ext cx="312737" cy="2460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0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31</a:t>
              </a:r>
            </a:p>
          </p:txBody>
        </p:sp>
        <p:sp>
          <p:nvSpPr>
            <p:cNvPr id="201" name="Text Box 94"/>
            <p:cNvSpPr txBox="1">
              <a:spLocks noChangeArrowheads="1"/>
            </p:cNvSpPr>
            <p:nvPr/>
          </p:nvSpPr>
          <p:spPr bwMode="auto">
            <a:xfrm>
              <a:off x="5805488" y="5032378"/>
              <a:ext cx="247650" cy="2444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0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2</a:t>
              </a:r>
            </a:p>
          </p:txBody>
        </p:sp>
        <p:sp>
          <p:nvSpPr>
            <p:cNvPr id="202" name="Text Box 96"/>
            <p:cNvSpPr txBox="1">
              <a:spLocks noChangeArrowheads="1"/>
            </p:cNvSpPr>
            <p:nvPr/>
          </p:nvSpPr>
          <p:spPr bwMode="auto">
            <a:xfrm>
              <a:off x="6678613" y="5027616"/>
              <a:ext cx="247650" cy="2444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0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3</a:t>
              </a:r>
            </a:p>
          </p:txBody>
        </p:sp>
        <p:sp>
          <p:nvSpPr>
            <p:cNvPr id="203" name="Text Box 97"/>
            <p:cNvSpPr txBox="1">
              <a:spLocks noChangeArrowheads="1"/>
            </p:cNvSpPr>
            <p:nvPr/>
          </p:nvSpPr>
          <p:spPr bwMode="auto">
            <a:xfrm>
              <a:off x="4614863" y="5019678"/>
              <a:ext cx="311150" cy="2444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0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11</a:t>
              </a:r>
            </a:p>
          </p:txBody>
        </p:sp>
        <p:sp>
          <p:nvSpPr>
            <p:cNvPr id="204" name="Text Box 98"/>
            <p:cNvSpPr txBox="1">
              <a:spLocks noChangeArrowheads="1"/>
            </p:cNvSpPr>
            <p:nvPr/>
          </p:nvSpPr>
          <p:spPr bwMode="auto">
            <a:xfrm>
              <a:off x="6491288" y="4648205"/>
              <a:ext cx="357187" cy="4619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^</a:t>
              </a:r>
            </a:p>
          </p:txBody>
        </p:sp>
        <p:sp>
          <p:nvSpPr>
            <p:cNvPr id="205" name="Text Box 100"/>
            <p:cNvSpPr txBox="1">
              <a:spLocks noChangeArrowheads="1"/>
            </p:cNvSpPr>
            <p:nvPr/>
          </p:nvSpPr>
          <p:spPr bwMode="auto">
            <a:xfrm>
              <a:off x="4699000" y="4648205"/>
              <a:ext cx="357188" cy="4571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^</a:t>
              </a:r>
            </a:p>
          </p:txBody>
        </p:sp>
        <p:sp>
          <p:nvSpPr>
            <p:cNvPr id="206" name="Rectangle 194"/>
            <p:cNvSpPr>
              <a:spLocks noChangeArrowheads="1"/>
            </p:cNvSpPr>
            <p:nvPr/>
          </p:nvSpPr>
          <p:spPr bwMode="auto">
            <a:xfrm>
              <a:off x="2870200" y="5105403"/>
              <a:ext cx="990600" cy="609597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cxnSp>
          <p:nvCxnSpPr>
            <p:cNvPr id="24651" name="Straight Arrow Connector 101"/>
            <p:cNvCxnSpPr>
              <a:cxnSpLocks noChangeShapeType="1"/>
            </p:cNvCxnSpPr>
            <p:nvPr/>
          </p:nvCxnSpPr>
          <p:spPr bwMode="auto">
            <a:xfrm>
              <a:off x="3479800" y="4722813"/>
              <a:ext cx="304800" cy="1587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  <p:sp>
          <p:nvSpPr>
            <p:cNvPr id="208" name="Text Box 91"/>
            <p:cNvSpPr txBox="1">
              <a:spLocks noChangeArrowheads="1"/>
            </p:cNvSpPr>
            <p:nvPr/>
          </p:nvSpPr>
          <p:spPr bwMode="auto">
            <a:xfrm>
              <a:off x="5003800" y="4876804"/>
              <a:ext cx="184150" cy="18414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endParaRPr lang="en-US" sz="6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endParaRPr>
            </a:p>
          </p:txBody>
        </p:sp>
        <p:sp>
          <p:nvSpPr>
            <p:cNvPr id="209" name="Text Box 98"/>
            <p:cNvSpPr txBox="1">
              <a:spLocks noChangeArrowheads="1"/>
            </p:cNvSpPr>
            <p:nvPr/>
          </p:nvSpPr>
          <p:spPr bwMode="auto">
            <a:xfrm>
              <a:off x="5608638" y="4648205"/>
              <a:ext cx="357187" cy="46196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^</a:t>
              </a:r>
            </a:p>
          </p:txBody>
        </p:sp>
        <p:sp>
          <p:nvSpPr>
            <p:cNvPr id="210" name="Text Box 70"/>
            <p:cNvSpPr txBox="1">
              <a:spLocks noChangeArrowheads="1"/>
            </p:cNvSpPr>
            <p:nvPr/>
          </p:nvSpPr>
          <p:spPr bwMode="auto">
            <a:xfrm>
              <a:off x="1905000" y="4692655"/>
              <a:ext cx="1468438" cy="3365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6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Traction vector</a:t>
              </a:r>
            </a:p>
          </p:txBody>
        </p:sp>
      </p:grpSp>
      <p:grpSp>
        <p:nvGrpSpPr>
          <p:cNvPr id="24589" name="Group 256"/>
          <p:cNvGrpSpPr>
            <a:grpSpLocks/>
          </p:cNvGrpSpPr>
          <p:nvPr/>
        </p:nvGrpSpPr>
        <p:grpSpPr bwMode="auto">
          <a:xfrm>
            <a:off x="74613" y="3524250"/>
            <a:ext cx="8916987" cy="2895600"/>
            <a:chOff x="74613" y="4667250"/>
            <a:chExt cx="8916987" cy="2895600"/>
          </a:xfrm>
        </p:grpSpPr>
        <p:sp>
          <p:nvSpPr>
            <p:cNvPr id="212" name="Rectangle 14"/>
            <p:cNvSpPr txBox="1">
              <a:spLocks noChangeArrowheads="1"/>
            </p:cNvSpPr>
            <p:nvPr/>
          </p:nvSpPr>
          <p:spPr bwMode="auto">
            <a:xfrm>
              <a:off x="304800" y="4953000"/>
              <a:ext cx="7696200" cy="6096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 anchor="ctr"/>
            <a:lstStyle/>
            <a:p>
              <a:pPr eaLnBrk="0" hangingPunct="0">
                <a:defRPr/>
              </a:pPr>
              <a:r>
                <a:rPr lang="en-US" sz="2400" kern="0" dirty="0">
                  <a:solidFill>
                    <a:srgbClr val="E6F10D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j-lt"/>
                  <a:ea typeface="+mj-ea"/>
                  <a:cs typeface="+mj-cs"/>
                </a:rPr>
                <a:t>3. </a:t>
              </a:r>
            </a:p>
          </p:txBody>
        </p:sp>
        <p:pic>
          <p:nvPicPr>
            <p:cNvPr id="24611" name="Picture 57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4267200" y="5353050"/>
              <a:ext cx="4648200" cy="14414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14" name="Rectangle 191"/>
            <p:cNvSpPr>
              <a:spLocks noChangeArrowheads="1"/>
            </p:cNvSpPr>
            <p:nvPr/>
          </p:nvSpPr>
          <p:spPr bwMode="auto">
            <a:xfrm>
              <a:off x="4114800" y="6496050"/>
              <a:ext cx="4876800" cy="381000"/>
            </a:xfrm>
            <a:prstGeom prst="rect">
              <a:avLst/>
            </a:prstGeom>
            <a:solidFill>
              <a:schemeClr val="bg1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grpSp>
          <p:nvGrpSpPr>
            <p:cNvPr id="24613" name="Group 193"/>
            <p:cNvGrpSpPr>
              <a:grpSpLocks/>
            </p:cNvGrpSpPr>
            <p:nvPr/>
          </p:nvGrpSpPr>
          <p:grpSpPr bwMode="auto">
            <a:xfrm>
              <a:off x="74613" y="4667250"/>
              <a:ext cx="4757738" cy="2895600"/>
              <a:chOff x="47" y="2976"/>
              <a:chExt cx="2997" cy="1824"/>
            </a:xfrm>
          </p:grpSpPr>
          <p:sp>
            <p:nvSpPr>
              <p:cNvPr id="216" name="Text Box 61"/>
              <p:cNvSpPr txBox="1">
                <a:spLocks noChangeArrowheads="1"/>
              </p:cNvSpPr>
              <p:nvPr/>
            </p:nvSpPr>
            <p:spPr bwMode="auto">
              <a:xfrm>
                <a:off x="1322" y="2976"/>
                <a:ext cx="406" cy="6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600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Symbol" pitchFamily="18" charset="2"/>
                    <a:cs typeface="+mn-cs"/>
                  </a:rPr>
                  <a:t>s</a:t>
                </a:r>
              </a:p>
            </p:txBody>
          </p:sp>
          <p:grpSp>
            <p:nvGrpSpPr>
              <p:cNvPr id="24631" name="Group 192"/>
              <p:cNvGrpSpPr>
                <a:grpSpLocks/>
              </p:cNvGrpSpPr>
              <p:nvPr/>
            </p:nvGrpSpPr>
            <p:grpSpPr bwMode="auto">
              <a:xfrm>
                <a:off x="47" y="3206"/>
                <a:ext cx="2997" cy="1594"/>
                <a:chOff x="47" y="3206"/>
                <a:chExt cx="2997" cy="1594"/>
              </a:xfrm>
            </p:grpSpPr>
            <p:sp>
              <p:nvSpPr>
                <p:cNvPr id="218" name="Text Box 62"/>
                <p:cNvSpPr txBox="1">
                  <a:spLocks noChangeArrowheads="1"/>
                </p:cNvSpPr>
                <p:nvPr/>
              </p:nvSpPr>
              <p:spPr bwMode="auto">
                <a:xfrm>
                  <a:off x="1632" y="3312"/>
                  <a:ext cx="222" cy="2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400">
                      <a:solidFill>
                        <a:srgbClr val="FFFFF7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ij</a:t>
                  </a:r>
                </a:p>
              </p:txBody>
            </p:sp>
            <p:sp>
              <p:nvSpPr>
                <p:cNvPr id="219" name="Line 64"/>
                <p:cNvSpPr>
                  <a:spLocks noChangeShapeType="1"/>
                </p:cNvSpPr>
                <p:nvPr/>
              </p:nvSpPr>
              <p:spPr bwMode="auto">
                <a:xfrm flipV="1">
                  <a:off x="1104" y="3552"/>
                  <a:ext cx="576" cy="192"/>
                </a:xfrm>
                <a:prstGeom prst="line">
                  <a:avLst/>
                </a:prstGeom>
                <a:noFill/>
                <a:ln w="9525">
                  <a:solidFill>
                    <a:srgbClr val="E6F10D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/>
                <a:lstStyle/>
                <a:p>
                  <a:pPr eaLnBrk="0" hangingPunct="0"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  <p:sp>
              <p:nvSpPr>
                <p:cNvPr id="220" name="Text Box 65"/>
                <p:cNvSpPr txBox="1">
                  <a:spLocks noChangeArrowheads="1"/>
                </p:cNvSpPr>
                <p:nvPr/>
              </p:nvSpPr>
              <p:spPr bwMode="auto">
                <a:xfrm>
                  <a:off x="47" y="3780"/>
                  <a:ext cx="1729" cy="194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400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Face normal to </a:t>
                  </a:r>
                  <a:r>
                    <a:rPr lang="en-US" sz="1400" dirty="0" err="1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ith</a:t>
                  </a:r>
                  <a:r>
                    <a:rPr lang="en-US" sz="1400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 coordinate axis</a:t>
                  </a:r>
                </a:p>
              </p:txBody>
            </p:sp>
            <p:sp>
              <p:nvSpPr>
                <p:cNvPr id="221" name="Line 66"/>
                <p:cNvSpPr>
                  <a:spLocks noChangeShapeType="1"/>
                </p:cNvSpPr>
                <p:nvPr/>
              </p:nvSpPr>
              <p:spPr bwMode="auto">
                <a:xfrm flipH="1" flipV="1">
                  <a:off x="1824" y="3552"/>
                  <a:ext cx="480" cy="480"/>
                </a:xfrm>
                <a:prstGeom prst="line">
                  <a:avLst/>
                </a:prstGeom>
                <a:noFill/>
                <a:ln w="9525">
                  <a:solidFill>
                    <a:srgbClr val="E6F10D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/>
                <a:lstStyle/>
                <a:p>
                  <a:pPr eaLnBrk="0" hangingPunct="0"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  <p:sp>
              <p:nvSpPr>
                <p:cNvPr id="222" name="Text Box 190"/>
                <p:cNvSpPr txBox="1">
                  <a:spLocks noChangeArrowheads="1"/>
                </p:cNvSpPr>
                <p:nvPr/>
              </p:nvSpPr>
              <p:spPr bwMode="auto">
                <a:xfrm>
                  <a:off x="390" y="3206"/>
                  <a:ext cx="95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000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Stress tensor</a:t>
                  </a:r>
                </a:p>
              </p:txBody>
            </p:sp>
            <p:sp>
              <p:nvSpPr>
                <p:cNvPr id="223" name="Text Box 67"/>
                <p:cNvSpPr txBox="1">
                  <a:spLocks noChangeArrowheads="1"/>
                </p:cNvSpPr>
                <p:nvPr/>
              </p:nvSpPr>
              <p:spPr bwMode="auto">
                <a:xfrm>
                  <a:off x="1728" y="4068"/>
                  <a:ext cx="1316" cy="1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400" dirty="0" err="1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jth</a:t>
                  </a:r>
                  <a:r>
                    <a:rPr lang="en-US" sz="1400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 component  of traction</a:t>
                  </a:r>
                </a:p>
              </p:txBody>
            </p:sp>
            <p:sp>
              <p:nvSpPr>
                <p:cNvPr id="224" name="Text Box 190"/>
                <p:cNvSpPr txBox="1">
                  <a:spLocks noChangeArrowheads="1"/>
                </p:cNvSpPr>
                <p:nvPr/>
              </p:nvSpPr>
              <p:spPr bwMode="auto">
                <a:xfrm>
                  <a:off x="480" y="3408"/>
                  <a:ext cx="116" cy="136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endParaRPr lang="en-US" sz="8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endParaRPr>
                </a:p>
              </p:txBody>
            </p:sp>
            <p:sp>
              <p:nvSpPr>
                <p:cNvPr id="282" name="Text Box 190"/>
                <p:cNvSpPr txBox="1">
                  <a:spLocks noChangeArrowheads="1"/>
                </p:cNvSpPr>
                <p:nvPr/>
              </p:nvSpPr>
              <p:spPr bwMode="auto">
                <a:xfrm>
                  <a:off x="193" y="4548"/>
                  <a:ext cx="1430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000" dirty="0">
                      <a:solidFill>
                        <a:srgbClr val="FFFF00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4. Elastic wave eqn.</a:t>
                  </a:r>
                </a:p>
              </p:txBody>
            </p:sp>
          </p:grpSp>
        </p:grpSp>
        <p:grpSp>
          <p:nvGrpSpPr>
            <p:cNvPr id="24614" name="Group 131"/>
            <p:cNvGrpSpPr>
              <a:grpSpLocks/>
            </p:cNvGrpSpPr>
            <p:nvPr/>
          </p:nvGrpSpPr>
          <p:grpSpPr bwMode="auto">
            <a:xfrm>
              <a:off x="6861171" y="4819648"/>
              <a:ext cx="1711329" cy="398463"/>
              <a:chOff x="6861138" y="4863353"/>
              <a:chExt cx="1711366" cy="398283"/>
            </a:xfrm>
          </p:grpSpPr>
          <p:grpSp>
            <p:nvGrpSpPr>
              <p:cNvPr id="24615" name="Group 119"/>
              <p:cNvGrpSpPr>
                <a:grpSpLocks/>
              </p:cNvGrpSpPr>
              <p:nvPr/>
            </p:nvGrpSpPr>
            <p:grpSpPr bwMode="auto">
              <a:xfrm>
                <a:off x="6861138" y="4890329"/>
                <a:ext cx="492140" cy="371307"/>
                <a:chOff x="-1316330" y="3427739"/>
                <a:chExt cx="492140" cy="371307"/>
              </a:xfrm>
            </p:grpSpPr>
            <p:sp>
              <p:nvSpPr>
                <p:cNvPr id="240" name="Text Box 82"/>
                <p:cNvSpPr txBox="1">
                  <a:spLocks noChangeArrowheads="1"/>
                </p:cNvSpPr>
                <p:nvPr/>
              </p:nvSpPr>
              <p:spPr bwMode="auto">
                <a:xfrm>
                  <a:off x="-1316326" y="3427739"/>
                  <a:ext cx="325445" cy="37130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800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T</a:t>
                  </a:r>
                </a:p>
              </p:txBody>
            </p:sp>
            <p:sp>
              <p:nvSpPr>
                <p:cNvPr id="248" name="Text Box 84"/>
                <p:cNvSpPr txBox="1">
                  <a:spLocks noChangeArrowheads="1"/>
                </p:cNvSpPr>
                <p:nvPr/>
              </p:nvSpPr>
              <p:spPr bwMode="auto">
                <a:xfrm>
                  <a:off x="-1187735" y="3470582"/>
                  <a:ext cx="363545" cy="27768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200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(x)</a:t>
                  </a:r>
                </a:p>
              </p:txBody>
            </p:sp>
            <p:cxnSp>
              <p:nvCxnSpPr>
                <p:cNvPr id="24629" name="Straight Arrow Connector 109"/>
                <p:cNvCxnSpPr>
                  <a:cxnSpLocks noChangeShapeType="1"/>
                </p:cNvCxnSpPr>
                <p:nvPr/>
              </p:nvCxnSpPr>
              <p:spPr bwMode="auto">
                <a:xfrm rot="16200000" flipH="1">
                  <a:off x="-1099721" y="3396079"/>
                  <a:ext cx="1588" cy="162865"/>
                </a:xfrm>
                <a:prstGeom prst="straightConnector1">
                  <a:avLst/>
                </a:prstGeom>
                <a:noFill/>
                <a:ln w="9525" algn="ctr">
                  <a:solidFill>
                    <a:srgbClr val="FFFFF7"/>
                  </a:solidFill>
                  <a:round/>
                  <a:headEnd/>
                  <a:tailEnd type="arrow" w="med" len="med"/>
                </a:ln>
              </p:spPr>
            </p:cxnSp>
          </p:grpSp>
          <p:grpSp>
            <p:nvGrpSpPr>
              <p:cNvPr id="24616" name="Group 126"/>
              <p:cNvGrpSpPr>
                <a:grpSpLocks/>
              </p:cNvGrpSpPr>
              <p:nvPr/>
            </p:nvGrpSpPr>
            <p:grpSpPr bwMode="auto">
              <a:xfrm>
                <a:off x="7494564" y="4863353"/>
                <a:ext cx="468327" cy="369721"/>
                <a:chOff x="-1163860" y="4648200"/>
                <a:chExt cx="468327" cy="369721"/>
              </a:xfrm>
            </p:grpSpPr>
            <p:sp>
              <p:nvSpPr>
                <p:cNvPr id="235" name="Text Box 82"/>
                <p:cNvSpPr txBox="1">
                  <a:spLocks noChangeArrowheads="1"/>
                </p:cNvSpPr>
                <p:nvPr/>
              </p:nvSpPr>
              <p:spPr bwMode="auto">
                <a:xfrm>
                  <a:off x="-1163855" y="4648200"/>
                  <a:ext cx="325444" cy="36972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800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T</a:t>
                  </a:r>
                </a:p>
              </p:txBody>
            </p:sp>
            <p:sp>
              <p:nvSpPr>
                <p:cNvPr id="236" name="Text Box 84"/>
                <p:cNvSpPr txBox="1">
                  <a:spLocks noChangeArrowheads="1"/>
                </p:cNvSpPr>
                <p:nvPr/>
              </p:nvSpPr>
              <p:spPr bwMode="auto">
                <a:xfrm>
                  <a:off x="-1051141" y="4705324"/>
                  <a:ext cx="355608" cy="277688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200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(y)</a:t>
                  </a:r>
                </a:p>
              </p:txBody>
            </p:sp>
            <p:cxnSp>
              <p:nvCxnSpPr>
                <p:cNvPr id="24626" name="Straight Arrow Connector 114"/>
                <p:cNvCxnSpPr>
                  <a:cxnSpLocks noChangeShapeType="1"/>
                </p:cNvCxnSpPr>
                <p:nvPr/>
              </p:nvCxnSpPr>
              <p:spPr bwMode="auto">
                <a:xfrm rot="16200000" flipH="1">
                  <a:off x="-947321" y="4615279"/>
                  <a:ext cx="1588" cy="162865"/>
                </a:xfrm>
                <a:prstGeom prst="straightConnector1">
                  <a:avLst/>
                </a:prstGeom>
                <a:noFill/>
                <a:ln w="9525" algn="ctr">
                  <a:solidFill>
                    <a:srgbClr val="FFFFF7"/>
                  </a:solidFill>
                  <a:round/>
                  <a:headEnd/>
                  <a:tailEnd type="arrow" w="med" len="med"/>
                </a:ln>
              </p:spPr>
            </p:cxnSp>
          </p:grpSp>
          <p:grpSp>
            <p:nvGrpSpPr>
              <p:cNvPr id="24617" name="Group 125"/>
              <p:cNvGrpSpPr>
                <a:grpSpLocks/>
              </p:cNvGrpSpPr>
              <p:nvPr/>
            </p:nvGrpSpPr>
            <p:grpSpPr bwMode="auto">
              <a:xfrm>
                <a:off x="8116878" y="4877635"/>
                <a:ext cx="455626" cy="368133"/>
                <a:chOff x="-1010849" y="5868235"/>
                <a:chExt cx="455626" cy="368133"/>
              </a:xfrm>
            </p:grpSpPr>
            <p:sp>
              <p:nvSpPr>
                <p:cNvPr id="232" name="Text Box 82"/>
                <p:cNvSpPr txBox="1">
                  <a:spLocks noChangeArrowheads="1"/>
                </p:cNvSpPr>
                <p:nvPr/>
              </p:nvSpPr>
              <p:spPr bwMode="auto">
                <a:xfrm>
                  <a:off x="-1010845" y="5868235"/>
                  <a:ext cx="325444" cy="368133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800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T</a:t>
                  </a:r>
                </a:p>
              </p:txBody>
            </p:sp>
            <p:sp>
              <p:nvSpPr>
                <p:cNvPr id="233" name="Text Box 84"/>
                <p:cNvSpPr txBox="1">
                  <a:spLocks noChangeArrowheads="1"/>
                </p:cNvSpPr>
                <p:nvPr/>
              </p:nvSpPr>
              <p:spPr bwMode="auto">
                <a:xfrm>
                  <a:off x="-901306" y="5912665"/>
                  <a:ext cx="346083" cy="27610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1200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(z)</a:t>
                  </a:r>
                </a:p>
              </p:txBody>
            </p:sp>
            <p:cxnSp>
              <p:nvCxnSpPr>
                <p:cNvPr id="24623" name="Straight Arrow Connector 118"/>
                <p:cNvCxnSpPr>
                  <a:cxnSpLocks noChangeShapeType="1"/>
                </p:cNvCxnSpPr>
                <p:nvPr/>
              </p:nvCxnSpPr>
              <p:spPr bwMode="auto">
                <a:xfrm rot="16200000" flipH="1">
                  <a:off x="-794921" y="5834479"/>
                  <a:ext cx="1588" cy="162865"/>
                </a:xfrm>
                <a:prstGeom prst="straightConnector1">
                  <a:avLst/>
                </a:prstGeom>
                <a:noFill/>
                <a:ln w="9525" algn="ctr">
                  <a:solidFill>
                    <a:srgbClr val="FFFFF7"/>
                  </a:solidFill>
                  <a:round/>
                  <a:headEnd/>
                  <a:tailEnd type="arrow" w="med" len="med"/>
                </a:ln>
              </p:spPr>
            </p:cxnSp>
          </p:grpSp>
        </p:grpSp>
      </p:grpSp>
      <p:grpSp>
        <p:nvGrpSpPr>
          <p:cNvPr id="24590" name="Group 124"/>
          <p:cNvGrpSpPr>
            <a:grpSpLocks/>
          </p:cNvGrpSpPr>
          <p:nvPr/>
        </p:nvGrpSpPr>
        <p:grpSpPr bwMode="auto">
          <a:xfrm>
            <a:off x="2693988" y="5486400"/>
            <a:ext cx="3155950" cy="1371600"/>
            <a:chOff x="3354390" y="4114800"/>
            <a:chExt cx="3156021" cy="1371575"/>
          </a:xfrm>
        </p:grpSpPr>
        <p:sp>
          <p:nvSpPr>
            <p:cNvPr id="266" name="Text Box 61"/>
            <p:cNvSpPr txBox="1">
              <a:spLocks noChangeArrowheads="1"/>
            </p:cNvSpPr>
            <p:nvPr/>
          </p:nvSpPr>
          <p:spPr bwMode="auto">
            <a:xfrm>
              <a:off x="3406778" y="4114800"/>
              <a:ext cx="557226" cy="8302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48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  <a:cs typeface="+mn-cs"/>
                </a:rPr>
                <a:t>s</a:t>
              </a:r>
            </a:p>
          </p:txBody>
        </p:sp>
        <p:sp>
          <p:nvSpPr>
            <p:cNvPr id="267" name="Text Box 62"/>
            <p:cNvSpPr txBox="1">
              <a:spLocks noChangeArrowheads="1"/>
            </p:cNvSpPr>
            <p:nvPr/>
          </p:nvSpPr>
          <p:spPr bwMode="auto">
            <a:xfrm>
              <a:off x="3795725" y="4587866"/>
              <a:ext cx="312744" cy="36988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 err="1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ij</a:t>
              </a:r>
              <a:endParaRPr lang="en-US" sz="1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endParaRPr>
            </a:p>
          </p:txBody>
        </p:sp>
        <p:sp>
          <p:nvSpPr>
            <p:cNvPr id="268" name="Freeform 267"/>
            <p:cNvSpPr/>
            <p:nvPr/>
          </p:nvSpPr>
          <p:spPr bwMode="auto">
            <a:xfrm>
              <a:off x="3354390" y="4283072"/>
              <a:ext cx="136528" cy="438142"/>
            </a:xfrm>
            <a:custGeom>
              <a:avLst/>
              <a:gdLst>
                <a:gd name="connsiteX0" fmla="*/ 0 w 135924"/>
                <a:gd name="connsiteY0" fmla="*/ 0 h 437857"/>
                <a:gd name="connsiteX1" fmla="*/ 74140 w 135924"/>
                <a:gd name="connsiteY1" fmla="*/ 111211 h 437857"/>
                <a:gd name="connsiteX2" fmla="*/ 98854 w 135924"/>
                <a:gd name="connsiteY2" fmla="*/ 148281 h 437857"/>
                <a:gd name="connsiteX3" fmla="*/ 123567 w 135924"/>
                <a:gd name="connsiteY3" fmla="*/ 222421 h 437857"/>
                <a:gd name="connsiteX4" fmla="*/ 135924 w 135924"/>
                <a:gd name="connsiteY4" fmla="*/ 259492 h 437857"/>
                <a:gd name="connsiteX5" fmla="*/ 123567 w 135924"/>
                <a:gd name="connsiteY5" fmla="*/ 395416 h 437857"/>
                <a:gd name="connsiteX6" fmla="*/ 98854 w 135924"/>
                <a:gd name="connsiteY6" fmla="*/ 432486 h 437857"/>
                <a:gd name="connsiteX7" fmla="*/ 49427 w 135924"/>
                <a:gd name="connsiteY7" fmla="*/ 420130 h 437857"/>
                <a:gd name="connsiteX8" fmla="*/ 49427 w 135924"/>
                <a:gd name="connsiteY8" fmla="*/ 308919 h 437857"/>
                <a:gd name="connsiteX9" fmla="*/ 111210 w 135924"/>
                <a:gd name="connsiteY9" fmla="*/ 271849 h 437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5924" h="437857">
                  <a:moveTo>
                    <a:pt x="0" y="0"/>
                  </a:moveTo>
                  <a:lnTo>
                    <a:pt x="74140" y="111211"/>
                  </a:lnTo>
                  <a:lnTo>
                    <a:pt x="98854" y="148281"/>
                  </a:lnTo>
                  <a:lnTo>
                    <a:pt x="123567" y="222421"/>
                  </a:lnTo>
                  <a:lnTo>
                    <a:pt x="135924" y="259492"/>
                  </a:lnTo>
                  <a:cubicBezTo>
                    <a:pt x="131805" y="304800"/>
                    <a:pt x="133099" y="350931"/>
                    <a:pt x="123567" y="395416"/>
                  </a:cubicBezTo>
                  <a:cubicBezTo>
                    <a:pt x="120455" y="409937"/>
                    <a:pt x="112943" y="427790"/>
                    <a:pt x="98854" y="432486"/>
                  </a:cubicBezTo>
                  <a:cubicBezTo>
                    <a:pt x="82743" y="437857"/>
                    <a:pt x="65903" y="424249"/>
                    <a:pt x="49427" y="420130"/>
                  </a:cubicBezTo>
                  <a:cubicBezTo>
                    <a:pt x="35177" y="377380"/>
                    <a:pt x="23330" y="361112"/>
                    <a:pt x="49427" y="308919"/>
                  </a:cubicBezTo>
                  <a:cubicBezTo>
                    <a:pt x="54398" y="298976"/>
                    <a:pt x="97872" y="278518"/>
                    <a:pt x="111210" y="271849"/>
                  </a:cubicBezTo>
                </a:path>
              </a:pathLst>
            </a:custGeom>
            <a:noFill/>
            <a:ln w="28575" cap="flat" cmpd="sng" algn="ctr">
              <a:solidFill>
                <a:srgbClr val="FFFFF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269" name="Freeform 268"/>
            <p:cNvSpPr/>
            <p:nvPr/>
          </p:nvSpPr>
          <p:spPr bwMode="auto">
            <a:xfrm>
              <a:off x="3414716" y="4987909"/>
              <a:ext cx="134940" cy="438142"/>
            </a:xfrm>
            <a:custGeom>
              <a:avLst/>
              <a:gdLst>
                <a:gd name="connsiteX0" fmla="*/ 0 w 135924"/>
                <a:gd name="connsiteY0" fmla="*/ 0 h 437857"/>
                <a:gd name="connsiteX1" fmla="*/ 74140 w 135924"/>
                <a:gd name="connsiteY1" fmla="*/ 111211 h 437857"/>
                <a:gd name="connsiteX2" fmla="*/ 98854 w 135924"/>
                <a:gd name="connsiteY2" fmla="*/ 148281 h 437857"/>
                <a:gd name="connsiteX3" fmla="*/ 123567 w 135924"/>
                <a:gd name="connsiteY3" fmla="*/ 222421 h 437857"/>
                <a:gd name="connsiteX4" fmla="*/ 135924 w 135924"/>
                <a:gd name="connsiteY4" fmla="*/ 259492 h 437857"/>
                <a:gd name="connsiteX5" fmla="*/ 123567 w 135924"/>
                <a:gd name="connsiteY5" fmla="*/ 395416 h 437857"/>
                <a:gd name="connsiteX6" fmla="*/ 98854 w 135924"/>
                <a:gd name="connsiteY6" fmla="*/ 432486 h 437857"/>
                <a:gd name="connsiteX7" fmla="*/ 49427 w 135924"/>
                <a:gd name="connsiteY7" fmla="*/ 420130 h 437857"/>
                <a:gd name="connsiteX8" fmla="*/ 49427 w 135924"/>
                <a:gd name="connsiteY8" fmla="*/ 308919 h 437857"/>
                <a:gd name="connsiteX9" fmla="*/ 111210 w 135924"/>
                <a:gd name="connsiteY9" fmla="*/ 271849 h 4378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135924" h="437857">
                  <a:moveTo>
                    <a:pt x="0" y="0"/>
                  </a:moveTo>
                  <a:lnTo>
                    <a:pt x="74140" y="111211"/>
                  </a:lnTo>
                  <a:lnTo>
                    <a:pt x="98854" y="148281"/>
                  </a:lnTo>
                  <a:lnTo>
                    <a:pt x="123567" y="222421"/>
                  </a:lnTo>
                  <a:lnTo>
                    <a:pt x="135924" y="259492"/>
                  </a:lnTo>
                  <a:cubicBezTo>
                    <a:pt x="131805" y="304800"/>
                    <a:pt x="133099" y="350931"/>
                    <a:pt x="123567" y="395416"/>
                  </a:cubicBezTo>
                  <a:cubicBezTo>
                    <a:pt x="120455" y="409937"/>
                    <a:pt x="112943" y="427790"/>
                    <a:pt x="98854" y="432486"/>
                  </a:cubicBezTo>
                  <a:cubicBezTo>
                    <a:pt x="82743" y="437857"/>
                    <a:pt x="65903" y="424249"/>
                    <a:pt x="49427" y="420130"/>
                  </a:cubicBezTo>
                  <a:cubicBezTo>
                    <a:pt x="35177" y="377380"/>
                    <a:pt x="23330" y="361112"/>
                    <a:pt x="49427" y="308919"/>
                  </a:cubicBezTo>
                  <a:cubicBezTo>
                    <a:pt x="54398" y="298976"/>
                    <a:pt x="97872" y="278518"/>
                    <a:pt x="111210" y="271849"/>
                  </a:cubicBezTo>
                </a:path>
              </a:pathLst>
            </a:custGeom>
            <a:noFill/>
            <a:ln w="28575" cap="flat" cmpd="sng" algn="ctr">
              <a:solidFill>
                <a:srgbClr val="FFFFF7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270" name="Text Box 62"/>
            <p:cNvSpPr txBox="1">
              <a:spLocks noChangeArrowheads="1"/>
            </p:cNvSpPr>
            <p:nvPr/>
          </p:nvSpPr>
          <p:spPr bwMode="auto">
            <a:xfrm>
              <a:off x="3643321" y="4964098"/>
              <a:ext cx="338145" cy="4619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x</a:t>
              </a:r>
            </a:p>
          </p:txBody>
        </p:sp>
        <p:sp>
          <p:nvSpPr>
            <p:cNvPr id="271" name="Text Box 62"/>
            <p:cNvSpPr txBox="1">
              <a:spLocks noChangeArrowheads="1"/>
            </p:cNvSpPr>
            <p:nvPr/>
          </p:nvSpPr>
          <p:spPr bwMode="auto">
            <a:xfrm>
              <a:off x="3795725" y="5116495"/>
              <a:ext cx="247656" cy="36988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j</a:t>
              </a:r>
            </a:p>
          </p:txBody>
        </p:sp>
        <p:cxnSp>
          <p:nvCxnSpPr>
            <p:cNvPr id="24602" name="Straight Connector 53"/>
            <p:cNvCxnSpPr>
              <a:cxnSpLocks noChangeShapeType="1"/>
            </p:cNvCxnSpPr>
            <p:nvPr/>
          </p:nvCxnSpPr>
          <p:spPr bwMode="auto">
            <a:xfrm>
              <a:off x="3414060" y="4969133"/>
              <a:ext cx="685800" cy="0"/>
            </a:xfrm>
            <a:prstGeom prst="line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/>
            </a:ln>
          </p:spPr>
        </p:cxnSp>
        <p:sp>
          <p:nvSpPr>
            <p:cNvPr id="273" name="Text Box 62"/>
            <p:cNvSpPr txBox="1">
              <a:spLocks noChangeArrowheads="1"/>
            </p:cNvSpPr>
            <p:nvPr/>
          </p:nvSpPr>
          <p:spPr bwMode="auto">
            <a:xfrm>
              <a:off x="4286273" y="4595804"/>
              <a:ext cx="447685" cy="6461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36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=</a:t>
              </a:r>
            </a:p>
          </p:txBody>
        </p:sp>
        <p:sp>
          <p:nvSpPr>
            <p:cNvPr id="274" name="Text Box 61"/>
            <p:cNvSpPr txBox="1">
              <a:spLocks noChangeArrowheads="1"/>
            </p:cNvSpPr>
            <p:nvPr/>
          </p:nvSpPr>
          <p:spPr bwMode="auto">
            <a:xfrm>
              <a:off x="4886361" y="4506906"/>
              <a:ext cx="411172" cy="58577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32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  <a:cs typeface="+mn-cs"/>
                </a:rPr>
                <a:t>r</a:t>
              </a:r>
            </a:p>
          </p:txBody>
        </p:sp>
        <p:sp>
          <p:nvSpPr>
            <p:cNvPr id="275" name="Text Box 62"/>
            <p:cNvSpPr txBox="1">
              <a:spLocks noChangeArrowheads="1"/>
            </p:cNvSpPr>
            <p:nvPr/>
          </p:nvSpPr>
          <p:spPr bwMode="auto">
            <a:xfrm>
              <a:off x="5267370" y="4483093"/>
              <a:ext cx="447685" cy="64610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36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u</a:t>
              </a:r>
            </a:p>
          </p:txBody>
        </p:sp>
        <p:sp>
          <p:nvSpPr>
            <p:cNvPr id="24606" name="Text Box 62"/>
            <p:cNvSpPr txBox="1">
              <a:spLocks noChangeArrowheads="1"/>
            </p:cNvSpPr>
            <p:nvPr/>
          </p:nvSpPr>
          <p:spPr bwMode="auto">
            <a:xfrm>
              <a:off x="5375702" y="4154269"/>
              <a:ext cx="415498" cy="6463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3600">
                  <a:solidFill>
                    <a:srgbClr val="FFFFF7"/>
                  </a:solidFill>
                  <a:latin typeface="Times New Roman" pitchFamily="18" charset="0"/>
                </a:rPr>
                <a:t>..</a:t>
              </a:r>
            </a:p>
          </p:txBody>
        </p:sp>
        <p:sp>
          <p:nvSpPr>
            <p:cNvPr id="278" name="Text Box 62"/>
            <p:cNvSpPr txBox="1">
              <a:spLocks noChangeArrowheads="1"/>
            </p:cNvSpPr>
            <p:nvPr/>
          </p:nvSpPr>
          <p:spPr bwMode="auto">
            <a:xfrm>
              <a:off x="5715055" y="4495793"/>
              <a:ext cx="795356" cy="5841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32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+ F</a:t>
              </a:r>
            </a:p>
          </p:txBody>
        </p:sp>
        <p:sp>
          <p:nvSpPr>
            <p:cNvPr id="279" name="Text Box 62"/>
            <p:cNvSpPr txBox="1">
              <a:spLocks noChangeArrowheads="1"/>
            </p:cNvSpPr>
            <p:nvPr/>
          </p:nvSpPr>
          <p:spPr bwMode="auto">
            <a:xfrm>
              <a:off x="6197666" y="4791063"/>
              <a:ext cx="242893" cy="3397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600" dirty="0" err="1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i</a:t>
              </a:r>
              <a:endParaRPr lang="en-US" sz="16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endParaRPr>
            </a:p>
          </p:txBody>
        </p:sp>
        <p:sp>
          <p:nvSpPr>
            <p:cNvPr id="280" name="Text Box 62"/>
            <p:cNvSpPr txBox="1">
              <a:spLocks noChangeArrowheads="1"/>
            </p:cNvSpPr>
            <p:nvPr/>
          </p:nvSpPr>
          <p:spPr bwMode="auto">
            <a:xfrm>
              <a:off x="5486450" y="4876786"/>
              <a:ext cx="242893" cy="33813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600" dirty="0" err="1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i</a:t>
              </a:r>
              <a:endParaRPr lang="en-US" sz="16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endParaRPr>
            </a:p>
          </p:txBody>
        </p:sp>
      </p:grpSp>
      <p:sp>
        <p:nvSpPr>
          <p:cNvPr id="281" name="TextBox 280"/>
          <p:cNvSpPr txBox="1"/>
          <p:nvPr/>
        </p:nvSpPr>
        <p:spPr>
          <a:xfrm>
            <a:off x="6324600" y="6096000"/>
            <a:ext cx="165100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latin typeface="+mj-lt"/>
                <a:cs typeface="+mn-cs"/>
              </a:rPr>
              <a:t>3 </a:t>
            </a:r>
            <a:r>
              <a:rPr lang="en-US" sz="1400" dirty="0" err="1">
                <a:solidFill>
                  <a:srgbClr val="FFFFF7"/>
                </a:solidFill>
                <a:latin typeface="+mj-lt"/>
                <a:cs typeface="+mn-cs"/>
              </a:rPr>
              <a:t>eqns</a:t>
            </a:r>
            <a:r>
              <a:rPr lang="en-US" sz="1400" dirty="0">
                <a:solidFill>
                  <a:srgbClr val="FFFFF7"/>
                </a:solidFill>
                <a:latin typeface="+mj-lt"/>
                <a:cs typeface="+mn-cs"/>
              </a:rPr>
              <a:t>, 9 unknowns</a:t>
            </a:r>
          </a:p>
        </p:txBody>
      </p:sp>
      <p:sp>
        <p:nvSpPr>
          <p:cNvPr id="285" name="Text Box 100"/>
          <p:cNvSpPr txBox="1">
            <a:spLocks noChangeArrowheads="1"/>
          </p:cNvSpPr>
          <p:nvPr/>
        </p:nvSpPr>
        <p:spPr bwMode="auto">
          <a:xfrm>
            <a:off x="2381250" y="3019425"/>
            <a:ext cx="2730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^</a:t>
            </a:r>
          </a:p>
        </p:txBody>
      </p:sp>
      <p:sp>
        <p:nvSpPr>
          <p:cNvPr id="147" name="Rectangle 146"/>
          <p:cNvSpPr/>
          <p:nvPr/>
        </p:nvSpPr>
        <p:spPr bwMode="auto">
          <a:xfrm>
            <a:off x="0" y="2971800"/>
            <a:ext cx="6096000" cy="685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49" name="Rectangle 148"/>
          <p:cNvSpPr/>
          <p:nvPr/>
        </p:nvSpPr>
        <p:spPr bwMode="auto">
          <a:xfrm>
            <a:off x="-457200" y="3733800"/>
            <a:ext cx="9601200" cy="1905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50" name="Rectangle 149"/>
          <p:cNvSpPr/>
          <p:nvPr/>
        </p:nvSpPr>
        <p:spPr bwMode="auto">
          <a:xfrm>
            <a:off x="228600" y="5257800"/>
            <a:ext cx="9601200" cy="19050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grpSp>
        <p:nvGrpSpPr>
          <p:cNvPr id="154" name="Group 153"/>
          <p:cNvGrpSpPr/>
          <p:nvPr/>
        </p:nvGrpSpPr>
        <p:grpSpPr>
          <a:xfrm>
            <a:off x="5965371" y="3962399"/>
            <a:ext cx="2198915" cy="1184367"/>
            <a:chOff x="5965371" y="3962399"/>
            <a:chExt cx="2198915" cy="1184367"/>
          </a:xfrm>
        </p:grpSpPr>
        <p:sp>
          <p:nvSpPr>
            <p:cNvPr id="148" name="Freeform 147"/>
            <p:cNvSpPr/>
            <p:nvPr/>
          </p:nvSpPr>
          <p:spPr bwMode="auto">
            <a:xfrm>
              <a:off x="6320246" y="3962399"/>
              <a:ext cx="498565" cy="539931"/>
            </a:xfrm>
            <a:custGeom>
              <a:avLst/>
              <a:gdLst>
                <a:gd name="connsiteX0" fmla="*/ 498565 w 498565"/>
                <a:gd name="connsiteY0" fmla="*/ 0 h 648788"/>
                <a:gd name="connsiteX1" fmla="*/ 67491 w 498565"/>
                <a:gd name="connsiteY1" fmla="*/ 300446 h 648788"/>
                <a:gd name="connsiteX2" fmla="*/ 93617 w 498565"/>
                <a:gd name="connsiteY2" fmla="*/ 600891 h 648788"/>
                <a:gd name="connsiteX3" fmla="*/ 459377 w 498565"/>
                <a:gd name="connsiteY3" fmla="*/ 587828 h 6487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498565" h="648788">
                  <a:moveTo>
                    <a:pt x="498565" y="0"/>
                  </a:moveTo>
                  <a:cubicBezTo>
                    <a:pt x="316773" y="100149"/>
                    <a:pt x="134982" y="200298"/>
                    <a:pt x="67491" y="300446"/>
                  </a:cubicBezTo>
                  <a:cubicBezTo>
                    <a:pt x="0" y="400595"/>
                    <a:pt x="28303" y="552994"/>
                    <a:pt x="93617" y="600891"/>
                  </a:cubicBezTo>
                  <a:cubicBezTo>
                    <a:pt x="158931" y="648788"/>
                    <a:pt x="309154" y="618308"/>
                    <a:pt x="459377" y="587828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  <p:sp>
          <p:nvSpPr>
            <p:cNvPr id="152" name="Freeform 151"/>
            <p:cNvSpPr/>
            <p:nvPr/>
          </p:nvSpPr>
          <p:spPr bwMode="auto">
            <a:xfrm>
              <a:off x="6026332" y="3997234"/>
              <a:ext cx="1523999" cy="822961"/>
            </a:xfrm>
            <a:custGeom>
              <a:avLst/>
              <a:gdLst>
                <a:gd name="connsiteX0" fmla="*/ 1523999 w 1523999"/>
                <a:gd name="connsiteY0" fmla="*/ 0 h 822961"/>
                <a:gd name="connsiteX1" fmla="*/ 126274 w 1523999"/>
                <a:gd name="connsiteY1" fmla="*/ 692332 h 822961"/>
                <a:gd name="connsiteX2" fmla="*/ 766354 w 1523999"/>
                <a:gd name="connsiteY2" fmla="*/ 783772 h 82296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1523999" h="822961">
                  <a:moveTo>
                    <a:pt x="1523999" y="0"/>
                  </a:moveTo>
                  <a:cubicBezTo>
                    <a:pt x="888273" y="280851"/>
                    <a:pt x="252548" y="561703"/>
                    <a:pt x="126274" y="692332"/>
                  </a:cubicBezTo>
                  <a:cubicBezTo>
                    <a:pt x="0" y="822961"/>
                    <a:pt x="383177" y="803366"/>
                    <a:pt x="766354" y="783772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  <p:sp>
          <p:nvSpPr>
            <p:cNvPr id="153" name="Freeform 152"/>
            <p:cNvSpPr/>
            <p:nvPr/>
          </p:nvSpPr>
          <p:spPr bwMode="auto">
            <a:xfrm>
              <a:off x="5965371" y="4049486"/>
              <a:ext cx="2198915" cy="1097280"/>
            </a:xfrm>
            <a:custGeom>
              <a:avLst/>
              <a:gdLst>
                <a:gd name="connsiteX0" fmla="*/ 2198915 w 2198915"/>
                <a:gd name="connsiteY0" fmla="*/ 0 h 1097280"/>
                <a:gd name="connsiteX1" fmla="*/ 239486 w 2198915"/>
                <a:gd name="connsiteY1" fmla="*/ 888274 h 1097280"/>
                <a:gd name="connsiteX2" fmla="*/ 762000 w 2198915"/>
                <a:gd name="connsiteY2" fmla="*/ 1097280 h 1097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198915" h="1097280">
                  <a:moveTo>
                    <a:pt x="2198915" y="0"/>
                  </a:moveTo>
                  <a:cubicBezTo>
                    <a:pt x="1338943" y="352697"/>
                    <a:pt x="478972" y="705394"/>
                    <a:pt x="239486" y="888274"/>
                  </a:cubicBezTo>
                  <a:cubicBezTo>
                    <a:pt x="0" y="1071154"/>
                    <a:pt x="381000" y="1084217"/>
                    <a:pt x="762000" y="1097280"/>
                  </a:cubicBezTo>
                </a:path>
              </a:pathLst>
            </a:custGeom>
            <a:noFill/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" grpId="0" animBg="1"/>
      <p:bldP spid="149" grpId="0" animBg="1"/>
      <p:bldP spid="150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90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-228600" y="-7620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sz="54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Summary</a:t>
            </a:r>
          </a:p>
        </p:txBody>
      </p:sp>
      <p:sp>
        <p:nvSpPr>
          <p:cNvPr id="175" name="TextBox 174"/>
          <p:cNvSpPr txBox="1"/>
          <p:nvPr/>
        </p:nvSpPr>
        <p:spPr>
          <a:xfrm>
            <a:off x="1368425" y="620713"/>
            <a:ext cx="184150" cy="708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dirty="0">
              <a:solidFill>
                <a:srgbClr val="FFFF00"/>
              </a:solidFill>
              <a:latin typeface="+mj-lt"/>
              <a:cs typeface="+mn-cs"/>
            </a:endParaRPr>
          </a:p>
        </p:txBody>
      </p:sp>
      <p:grpSp>
        <p:nvGrpSpPr>
          <p:cNvPr id="24580" name="Group 266"/>
          <p:cNvGrpSpPr>
            <a:grpSpLocks/>
          </p:cNvGrpSpPr>
          <p:nvPr/>
        </p:nvGrpSpPr>
        <p:grpSpPr bwMode="auto">
          <a:xfrm>
            <a:off x="9525000" y="-1447800"/>
            <a:ext cx="3022600" cy="2143125"/>
            <a:chOff x="6337300" y="223945"/>
            <a:chExt cx="3022600" cy="2143018"/>
          </a:xfrm>
        </p:grpSpPr>
        <p:sp>
          <p:nvSpPr>
            <p:cNvPr id="239" name="Rectangle 102"/>
            <p:cNvSpPr>
              <a:spLocks noChangeArrowheads="1"/>
            </p:cNvSpPr>
            <p:nvPr/>
          </p:nvSpPr>
          <p:spPr bwMode="auto">
            <a:xfrm rot="365394" flipH="1">
              <a:off x="7296150" y="1116075"/>
              <a:ext cx="990600" cy="1142943"/>
            </a:xfrm>
            <a:prstGeom prst="rect">
              <a:avLst/>
            </a:prstGeom>
            <a:solidFill>
              <a:srgbClr val="FF0000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1500000" lon="1500000" rev="0"/>
              </a:camera>
              <a:lightRig rig="legacyFlat2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E1ED71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grpSp>
          <p:nvGrpSpPr>
            <p:cNvPr id="24699" name="Group 55"/>
            <p:cNvGrpSpPr>
              <a:grpSpLocks/>
            </p:cNvGrpSpPr>
            <p:nvPr/>
          </p:nvGrpSpPr>
          <p:grpSpPr bwMode="auto">
            <a:xfrm>
              <a:off x="7772400" y="223945"/>
              <a:ext cx="1206500" cy="768350"/>
              <a:chOff x="4191000" y="3271838"/>
              <a:chExt cx="1206500" cy="768350"/>
            </a:xfrm>
          </p:grpSpPr>
          <p:sp>
            <p:nvSpPr>
              <p:cNvPr id="241" name="Line 71"/>
              <p:cNvSpPr>
                <a:spLocks noChangeShapeType="1"/>
              </p:cNvSpPr>
              <p:nvPr/>
            </p:nvSpPr>
            <p:spPr bwMode="auto">
              <a:xfrm flipH="1" flipV="1">
                <a:off x="4572000" y="3505188"/>
                <a:ext cx="6350" cy="533374"/>
              </a:xfrm>
              <a:prstGeom prst="line">
                <a:avLst/>
              </a:prstGeom>
              <a:noFill/>
              <a:ln w="38100">
                <a:solidFill>
                  <a:srgbClr val="FFFFF7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cxnSp>
            <p:nvCxnSpPr>
              <p:cNvPr id="24718" name="Straight Arrow Connector 44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4381501" y="3848100"/>
                <a:ext cx="381000" cy="3175"/>
              </a:xfrm>
              <a:prstGeom prst="straightConnector1">
                <a:avLst/>
              </a:prstGeom>
              <a:noFill/>
              <a:ln w="9525" algn="ctr">
                <a:solidFill>
                  <a:srgbClr val="FF000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243" name="Rectangle 242"/>
              <p:cNvSpPr/>
              <p:nvPr/>
            </p:nvSpPr>
            <p:spPr>
              <a:xfrm>
                <a:off x="4191000" y="3348034"/>
                <a:ext cx="355600" cy="4619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endParaRPr lang="en-US" sz="2400" dirty="0">
                  <a:solidFill>
                    <a:srgbClr val="FF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44" name="Text Box 100"/>
              <p:cNvSpPr txBox="1">
                <a:spLocks noChangeArrowheads="1"/>
              </p:cNvSpPr>
              <p:nvPr/>
            </p:nvSpPr>
            <p:spPr bwMode="auto">
              <a:xfrm>
                <a:off x="4191000" y="3271838"/>
                <a:ext cx="357188" cy="457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  <p:sp>
            <p:nvSpPr>
              <p:cNvPr id="245" name="Text Box 100"/>
              <p:cNvSpPr txBox="1">
                <a:spLocks noChangeArrowheads="1"/>
              </p:cNvSpPr>
              <p:nvPr/>
            </p:nvSpPr>
            <p:spPr bwMode="auto">
              <a:xfrm>
                <a:off x="4900613" y="3276600"/>
                <a:ext cx="357187" cy="457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  <p:sp>
            <p:nvSpPr>
              <p:cNvPr id="246" name="Rectangle 245"/>
              <p:cNvSpPr/>
              <p:nvPr/>
            </p:nvSpPr>
            <p:spPr>
              <a:xfrm>
                <a:off x="4648200" y="3352796"/>
                <a:ext cx="749300" cy="46194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T(</a:t>
                </a: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)</a:t>
                </a:r>
                <a:endParaRPr lang="en-US" sz="2400" dirty="0">
                  <a:solidFill>
                    <a:srgbClr val="FFFFF7"/>
                  </a:solidFill>
                  <a:latin typeface="+mn-lt"/>
                  <a:cs typeface="+mn-cs"/>
                </a:endParaRPr>
              </a:p>
            </p:txBody>
          </p:sp>
          <p:cxnSp>
            <p:nvCxnSpPr>
              <p:cNvPr id="24723" name="Straight Arrow Connector 69"/>
              <p:cNvCxnSpPr>
                <a:cxnSpLocks noChangeShapeType="1"/>
              </p:cNvCxnSpPr>
              <p:nvPr/>
            </p:nvCxnSpPr>
            <p:spPr bwMode="auto">
              <a:xfrm>
                <a:off x="4800600" y="3429000"/>
                <a:ext cx="152400" cy="1588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</p:grpSp>
        <p:grpSp>
          <p:nvGrpSpPr>
            <p:cNvPr id="24700" name="Group 58"/>
            <p:cNvGrpSpPr>
              <a:grpSpLocks/>
            </p:cNvGrpSpPr>
            <p:nvPr/>
          </p:nvGrpSpPr>
          <p:grpSpPr bwMode="auto">
            <a:xfrm>
              <a:off x="8305800" y="1143000"/>
              <a:ext cx="1054100" cy="1223963"/>
              <a:chOff x="4724400" y="4190893"/>
              <a:chExt cx="1054100" cy="1223963"/>
            </a:xfrm>
          </p:grpSpPr>
          <p:sp>
            <p:nvSpPr>
              <p:cNvPr id="249" name="Rectangle 248"/>
              <p:cNvSpPr/>
              <p:nvPr/>
            </p:nvSpPr>
            <p:spPr>
              <a:xfrm>
                <a:off x="5029200" y="4952917"/>
                <a:ext cx="749300" cy="461939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T(</a:t>
                </a:r>
                <a:r>
                  <a:rPr lang="en-US" sz="2400" dirty="0">
                    <a:solidFill>
                      <a:schemeClr val="accent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)</a:t>
                </a:r>
                <a:endParaRPr lang="en-US" sz="2400" dirty="0">
                  <a:solidFill>
                    <a:srgbClr val="FFFFF7"/>
                  </a:solidFill>
                  <a:latin typeface="+mn-lt"/>
                  <a:cs typeface="+mn-cs"/>
                </a:endParaRPr>
              </a:p>
            </p:txBody>
          </p:sp>
          <p:grpSp>
            <p:nvGrpSpPr>
              <p:cNvPr id="24710" name="Group 57"/>
              <p:cNvGrpSpPr>
                <a:grpSpLocks/>
              </p:cNvGrpSpPr>
              <p:nvPr/>
            </p:nvGrpSpPr>
            <p:grpSpPr bwMode="auto">
              <a:xfrm>
                <a:off x="4724400" y="4190893"/>
                <a:ext cx="966788" cy="1143000"/>
                <a:chOff x="4724400" y="4190893"/>
                <a:chExt cx="966788" cy="1143000"/>
              </a:xfrm>
            </p:grpSpPr>
            <p:sp>
              <p:nvSpPr>
                <p:cNvPr id="251" name="Line 71"/>
                <p:cNvSpPr>
                  <a:spLocks noChangeShapeType="1"/>
                </p:cNvSpPr>
                <p:nvPr/>
              </p:nvSpPr>
              <p:spPr bwMode="auto">
                <a:xfrm>
                  <a:off x="4724400" y="4724328"/>
                  <a:ext cx="685800" cy="152392"/>
                </a:xfrm>
                <a:prstGeom prst="line">
                  <a:avLst/>
                </a:prstGeom>
                <a:noFill/>
                <a:ln w="38100">
                  <a:solidFill>
                    <a:srgbClr val="FFFFF7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/>
                <a:lstStyle/>
                <a:p>
                  <a:pPr eaLnBrk="0" hangingPunct="0"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  <p:sp>
              <p:nvSpPr>
                <p:cNvPr id="252" name="Text Box 100"/>
                <p:cNvSpPr txBox="1">
                  <a:spLocks noChangeArrowheads="1"/>
                </p:cNvSpPr>
                <p:nvPr/>
              </p:nvSpPr>
              <p:spPr bwMode="auto">
                <a:xfrm>
                  <a:off x="5334000" y="4876721"/>
                  <a:ext cx="357188" cy="4571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400" dirty="0">
                      <a:solidFill>
                        <a:schemeClr val="accent2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^</a:t>
                  </a:r>
                </a:p>
              </p:txBody>
            </p:sp>
            <p:cxnSp>
              <p:nvCxnSpPr>
                <p:cNvPr id="253" name="Straight Arrow Connector 252"/>
                <p:cNvCxnSpPr/>
                <p:nvPr/>
              </p:nvCxnSpPr>
              <p:spPr bwMode="auto">
                <a:xfrm>
                  <a:off x="4800600" y="4687817"/>
                  <a:ext cx="381000" cy="76196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  <p:sp>
              <p:nvSpPr>
                <p:cNvPr id="254" name="Rectangle 253"/>
                <p:cNvSpPr/>
                <p:nvPr/>
              </p:nvSpPr>
              <p:spPr>
                <a:xfrm>
                  <a:off x="5181600" y="4267150"/>
                  <a:ext cx="355600" cy="461940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400" dirty="0">
                      <a:solidFill>
                        <a:schemeClr val="accent2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+mn-lt"/>
                      <a:cs typeface="+mn-cs"/>
                    </a:rPr>
                    <a:t>n</a:t>
                  </a:r>
                  <a:endParaRPr lang="en-US" sz="2400" dirty="0">
                    <a:solidFill>
                      <a:schemeClr val="accent2"/>
                    </a:solidFill>
                    <a:latin typeface="+mn-lt"/>
                    <a:cs typeface="+mn-cs"/>
                  </a:endParaRPr>
                </a:p>
              </p:txBody>
            </p:sp>
            <p:sp>
              <p:nvSpPr>
                <p:cNvPr id="255" name="Text Box 100"/>
                <p:cNvSpPr txBox="1">
                  <a:spLocks noChangeArrowheads="1"/>
                </p:cNvSpPr>
                <p:nvPr/>
              </p:nvSpPr>
              <p:spPr bwMode="auto">
                <a:xfrm>
                  <a:off x="5181600" y="4190954"/>
                  <a:ext cx="357188" cy="45717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400" dirty="0">
                      <a:solidFill>
                        <a:schemeClr val="accent2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^</a:t>
                  </a:r>
                </a:p>
              </p:txBody>
            </p:sp>
            <p:cxnSp>
              <p:nvCxnSpPr>
                <p:cNvPr id="24716" name="Straight Arrow Connector 71"/>
                <p:cNvCxnSpPr>
                  <a:cxnSpLocks noChangeShapeType="1"/>
                </p:cNvCxnSpPr>
                <p:nvPr/>
              </p:nvCxnSpPr>
              <p:spPr bwMode="auto">
                <a:xfrm>
                  <a:off x="5181600" y="5027506"/>
                  <a:ext cx="152400" cy="1587"/>
                </a:xfrm>
                <a:prstGeom prst="straightConnector1">
                  <a:avLst/>
                </a:prstGeom>
                <a:noFill/>
                <a:ln w="9525" algn="ctr">
                  <a:solidFill>
                    <a:srgbClr val="FFFFF7"/>
                  </a:solidFill>
                  <a:round/>
                  <a:headEnd/>
                  <a:tailEnd type="arrow" w="med" len="med"/>
                </a:ln>
              </p:spPr>
            </p:cxnSp>
          </p:grpSp>
        </p:grpSp>
        <p:grpSp>
          <p:nvGrpSpPr>
            <p:cNvPr id="24701" name="Group 56"/>
            <p:cNvGrpSpPr>
              <a:grpSpLocks/>
            </p:cNvGrpSpPr>
            <p:nvPr/>
          </p:nvGrpSpPr>
          <p:grpSpPr bwMode="auto">
            <a:xfrm>
              <a:off x="6337300" y="757345"/>
              <a:ext cx="1025524" cy="1000125"/>
              <a:chOff x="2755900" y="3805238"/>
              <a:chExt cx="1025524" cy="1000125"/>
            </a:xfrm>
          </p:grpSpPr>
          <p:cxnSp>
            <p:nvCxnSpPr>
              <p:cNvPr id="24702" name="Straight Arrow Connector 55"/>
              <p:cNvCxnSpPr>
                <a:cxnSpLocks noChangeShapeType="1"/>
              </p:cNvCxnSpPr>
              <p:nvPr/>
            </p:nvCxnSpPr>
            <p:spPr bwMode="auto">
              <a:xfrm rot="10800000">
                <a:off x="3464859" y="4329953"/>
                <a:ext cx="304800" cy="76200"/>
              </a:xfrm>
              <a:prstGeom prst="straightConnector1">
                <a:avLst/>
              </a:prstGeom>
              <a:noFill/>
              <a:ln w="9525" algn="ctr">
                <a:solidFill>
                  <a:srgbClr val="00B0F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259" name="Line 71"/>
              <p:cNvSpPr>
                <a:spLocks noChangeShapeType="1"/>
              </p:cNvSpPr>
              <p:nvPr/>
            </p:nvSpPr>
            <p:spPr bwMode="auto">
              <a:xfrm flipH="1" flipV="1">
                <a:off x="3200400" y="4343346"/>
                <a:ext cx="581025" cy="152392"/>
              </a:xfrm>
              <a:prstGeom prst="line">
                <a:avLst/>
              </a:prstGeom>
              <a:noFill/>
              <a:ln w="38100">
                <a:solidFill>
                  <a:srgbClr val="CCFF66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260" name="Rectangle 259"/>
              <p:cNvSpPr/>
              <p:nvPr/>
            </p:nvSpPr>
            <p:spPr>
              <a:xfrm>
                <a:off x="2755900" y="4343346"/>
                <a:ext cx="749300" cy="461940"/>
              </a:xfrm>
              <a:prstGeom prst="rect">
                <a:avLst/>
              </a:prstGeom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T(</a:t>
                </a: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)</a:t>
                </a:r>
                <a:endParaRPr lang="en-US" sz="2400" dirty="0">
                  <a:solidFill>
                    <a:srgbClr val="FFFFF7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61" name="Rectangle 260"/>
              <p:cNvSpPr/>
              <p:nvPr/>
            </p:nvSpPr>
            <p:spPr>
              <a:xfrm>
                <a:off x="3376613" y="3881407"/>
                <a:ext cx="355600" cy="461939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endParaRPr lang="en-US" sz="2400" dirty="0">
                  <a:solidFill>
                    <a:srgbClr val="00B0F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262" name="Text Box 100"/>
              <p:cNvSpPr txBox="1">
                <a:spLocks noChangeArrowheads="1"/>
              </p:cNvSpPr>
              <p:nvPr/>
            </p:nvSpPr>
            <p:spPr bwMode="auto">
              <a:xfrm>
                <a:off x="3376613" y="3805211"/>
                <a:ext cx="357187" cy="45717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  <p:cxnSp>
            <p:nvCxnSpPr>
              <p:cNvPr id="24707" name="Straight Arrow Connector 72"/>
              <p:cNvCxnSpPr>
                <a:cxnSpLocks noChangeShapeType="1"/>
              </p:cNvCxnSpPr>
              <p:nvPr/>
            </p:nvCxnSpPr>
            <p:spPr bwMode="auto">
              <a:xfrm>
                <a:off x="2878138" y="4418013"/>
                <a:ext cx="152400" cy="1587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264" name="Text Box 100"/>
              <p:cNvSpPr txBox="1">
                <a:spLocks noChangeArrowheads="1"/>
              </p:cNvSpPr>
              <p:nvPr/>
            </p:nvSpPr>
            <p:spPr bwMode="auto">
              <a:xfrm>
                <a:off x="3048000" y="4267150"/>
                <a:ext cx="357188" cy="45717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</p:grpSp>
      </p:grpSp>
      <p:grpSp>
        <p:nvGrpSpPr>
          <p:cNvPr id="24581" name="Group 112"/>
          <p:cNvGrpSpPr>
            <a:grpSpLocks/>
          </p:cNvGrpSpPr>
          <p:nvPr/>
        </p:nvGrpSpPr>
        <p:grpSpPr bwMode="auto">
          <a:xfrm>
            <a:off x="304800" y="838200"/>
            <a:ext cx="7696200" cy="838200"/>
            <a:chOff x="304800" y="1981200"/>
            <a:chExt cx="7696200" cy="838200"/>
          </a:xfrm>
        </p:grpSpPr>
        <p:sp>
          <p:nvSpPr>
            <p:cNvPr id="87" name="Rectangle 14"/>
            <p:cNvSpPr txBox="1">
              <a:spLocks noChangeArrowheads="1"/>
            </p:cNvSpPr>
            <p:nvPr/>
          </p:nvSpPr>
          <p:spPr bwMode="auto">
            <a:xfrm>
              <a:off x="304800" y="2209800"/>
              <a:ext cx="7696200" cy="609600"/>
            </a:xfrm>
            <a:prstGeom prst="rect">
              <a:avLst/>
            </a:prstGeom>
            <a:noFill/>
            <a:ln w="12700">
              <a:noFill/>
              <a:miter lim="800000"/>
              <a:headEnd/>
              <a:tailEnd/>
            </a:ln>
          </p:spPr>
          <p:txBody>
            <a:bodyPr lIns="90488" tIns="44450" rIns="90488" bIns="44450" anchor="ctr"/>
            <a:lstStyle/>
            <a:p>
              <a:pPr eaLnBrk="0" hangingPunct="0">
                <a:defRPr/>
              </a:pPr>
              <a:r>
                <a:rPr lang="en-US" sz="2400" kern="0" dirty="0">
                  <a:solidFill>
                    <a:srgbClr val="E6F10D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j-lt"/>
                  <a:ea typeface="+mj-ea"/>
                  <a:cs typeface="+mj-cs"/>
                </a:rPr>
                <a:t>1. Traction: T(n) = Force/area ext. media exerts along a face with normal n</a:t>
              </a:r>
            </a:p>
          </p:txBody>
        </p:sp>
        <p:sp>
          <p:nvSpPr>
            <p:cNvPr id="88" name="Text Box 100"/>
            <p:cNvSpPr txBox="1">
              <a:spLocks noChangeArrowheads="1"/>
            </p:cNvSpPr>
            <p:nvPr/>
          </p:nvSpPr>
          <p:spPr bwMode="auto">
            <a:xfrm>
              <a:off x="2133600" y="1981200"/>
              <a:ext cx="35718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^</a:t>
              </a:r>
            </a:p>
          </p:txBody>
        </p:sp>
        <p:cxnSp>
          <p:nvCxnSpPr>
            <p:cNvPr id="24696" name="Straight Arrow Connector 89"/>
            <p:cNvCxnSpPr>
              <a:cxnSpLocks noChangeShapeType="1"/>
            </p:cNvCxnSpPr>
            <p:nvPr/>
          </p:nvCxnSpPr>
          <p:spPr bwMode="auto">
            <a:xfrm>
              <a:off x="1981200" y="2133600"/>
              <a:ext cx="228600" cy="1588"/>
            </a:xfrm>
            <a:prstGeom prst="straightConnector1">
              <a:avLst/>
            </a:prstGeom>
            <a:noFill/>
            <a:ln w="9525" algn="ctr">
              <a:solidFill>
                <a:srgbClr val="FFFF00"/>
              </a:solidFill>
              <a:round/>
              <a:headEnd/>
              <a:tailEnd type="arrow" w="med" len="med"/>
            </a:ln>
          </p:spPr>
        </p:cxnSp>
        <p:sp>
          <p:nvSpPr>
            <p:cNvPr id="91" name="Text Box 100"/>
            <p:cNvSpPr txBox="1">
              <a:spLocks noChangeArrowheads="1"/>
            </p:cNvSpPr>
            <p:nvPr/>
          </p:nvSpPr>
          <p:spPr bwMode="auto">
            <a:xfrm>
              <a:off x="2514600" y="2362200"/>
              <a:ext cx="35718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FF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^</a:t>
              </a:r>
            </a:p>
          </p:txBody>
        </p:sp>
      </p:grpSp>
      <p:grpSp>
        <p:nvGrpSpPr>
          <p:cNvPr id="24584" name="Group 91"/>
          <p:cNvGrpSpPr>
            <a:grpSpLocks/>
          </p:cNvGrpSpPr>
          <p:nvPr/>
        </p:nvGrpSpPr>
        <p:grpSpPr bwMode="auto">
          <a:xfrm>
            <a:off x="6934200" y="2286000"/>
            <a:ext cx="1592263" cy="533400"/>
            <a:chOff x="6781800" y="5105400"/>
            <a:chExt cx="1591532" cy="533400"/>
          </a:xfrm>
        </p:grpSpPr>
        <p:sp>
          <p:nvSpPr>
            <p:cNvPr id="97" name="Rectangle 96"/>
            <p:cNvSpPr/>
            <p:nvPr/>
          </p:nvSpPr>
          <p:spPr>
            <a:xfrm>
              <a:off x="8152770" y="5105400"/>
              <a:ext cx="220562" cy="1698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500" dirty="0" err="1">
                  <a:solidFill>
                    <a:srgbClr val="FFFFF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+mn-cs"/>
                </a:rPr>
                <a:t>ij</a:t>
              </a:r>
              <a:endParaRPr lang="en-US" sz="500" dirty="0">
                <a:latin typeface="+mj-lt"/>
                <a:cs typeface="+mn-cs"/>
              </a:endParaRPr>
            </a:p>
          </p:txBody>
        </p:sp>
        <p:sp>
          <p:nvSpPr>
            <p:cNvPr id="98" name="Oval 97"/>
            <p:cNvSpPr/>
            <p:nvPr/>
          </p:nvSpPr>
          <p:spPr bwMode="auto">
            <a:xfrm>
              <a:off x="7010400" y="5181600"/>
              <a:ext cx="685800" cy="4572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19799996" lon="3600000" rev="300000"/>
              </a:camera>
              <a:lightRig rig="sunset" dir="t"/>
            </a:scene3d>
            <a:sp3d extrusionH="95250" prstMaterial="clear"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cxnSp>
          <p:nvCxnSpPr>
            <p:cNvPr id="24693" name="Straight Arrow Connector 90"/>
            <p:cNvCxnSpPr>
              <a:cxnSpLocks noChangeShapeType="1"/>
            </p:cNvCxnSpPr>
            <p:nvPr/>
          </p:nvCxnSpPr>
          <p:spPr bwMode="auto">
            <a:xfrm>
              <a:off x="6781800" y="5181600"/>
              <a:ext cx="533400" cy="228600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24585" name="Group 98"/>
          <p:cNvGrpSpPr>
            <a:grpSpLocks/>
          </p:cNvGrpSpPr>
          <p:nvPr/>
        </p:nvGrpSpPr>
        <p:grpSpPr bwMode="auto">
          <a:xfrm>
            <a:off x="8001000" y="1828800"/>
            <a:ext cx="685800" cy="685800"/>
            <a:chOff x="8001000" y="4724400"/>
            <a:chExt cx="685800" cy="685800"/>
          </a:xfrm>
        </p:grpSpPr>
        <p:sp>
          <p:nvSpPr>
            <p:cNvPr id="108" name="Oval 107"/>
            <p:cNvSpPr/>
            <p:nvPr/>
          </p:nvSpPr>
          <p:spPr bwMode="auto">
            <a:xfrm>
              <a:off x="8001000" y="4953000"/>
              <a:ext cx="685800" cy="4572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19799996" lon="3600000" rev="19799999"/>
              </a:camera>
              <a:lightRig rig="sunset" dir="t"/>
            </a:scene3d>
            <a:sp3d extrusionH="95250" prstMaterial="clear"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cxnSp>
          <p:nvCxnSpPr>
            <p:cNvPr id="24690" name="Straight Arrow Connector 95"/>
            <p:cNvCxnSpPr>
              <a:cxnSpLocks noChangeShapeType="1"/>
            </p:cNvCxnSpPr>
            <p:nvPr/>
          </p:nvCxnSpPr>
          <p:spPr bwMode="auto">
            <a:xfrm rot="16200000" flipH="1">
              <a:off x="7962900" y="4838700"/>
              <a:ext cx="457200" cy="228600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24586" name="Group 185"/>
          <p:cNvGrpSpPr>
            <a:grpSpLocks/>
          </p:cNvGrpSpPr>
          <p:nvPr/>
        </p:nvGrpSpPr>
        <p:grpSpPr bwMode="auto">
          <a:xfrm>
            <a:off x="5935663" y="0"/>
            <a:ext cx="6332537" cy="1228725"/>
            <a:chOff x="2769755" y="3271838"/>
            <a:chExt cx="5612245" cy="2371725"/>
          </a:xfrm>
        </p:grpSpPr>
        <p:sp>
          <p:nvSpPr>
            <p:cNvPr id="116" name="Rectangle 102"/>
            <p:cNvSpPr>
              <a:spLocks noChangeArrowheads="1"/>
            </p:cNvSpPr>
            <p:nvPr/>
          </p:nvSpPr>
          <p:spPr bwMode="auto">
            <a:xfrm rot="365394" flipH="1">
              <a:off x="3715212" y="4163534"/>
              <a:ext cx="990479" cy="1142962"/>
            </a:xfrm>
            <a:prstGeom prst="rect">
              <a:avLst/>
            </a:prstGeom>
            <a:solidFill>
              <a:srgbClr val="FF0000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1500000" lon="1500000" rev="0"/>
              </a:camera>
              <a:lightRig rig="legacyFlat2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E1ED71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grpSp>
          <p:nvGrpSpPr>
            <p:cNvPr id="24660" name="Group 55"/>
            <p:cNvGrpSpPr>
              <a:grpSpLocks/>
            </p:cNvGrpSpPr>
            <p:nvPr/>
          </p:nvGrpSpPr>
          <p:grpSpPr bwMode="auto">
            <a:xfrm>
              <a:off x="4191000" y="3271838"/>
              <a:ext cx="1587500" cy="768350"/>
              <a:chOff x="4191000" y="3271838"/>
              <a:chExt cx="1587500" cy="768350"/>
            </a:xfrm>
          </p:grpSpPr>
          <p:sp>
            <p:nvSpPr>
              <p:cNvPr id="120" name="Line 71"/>
              <p:cNvSpPr>
                <a:spLocks noChangeShapeType="1"/>
              </p:cNvSpPr>
              <p:nvPr/>
            </p:nvSpPr>
            <p:spPr bwMode="auto">
              <a:xfrm flipV="1">
                <a:off x="4577660" y="3590519"/>
                <a:ext cx="451625" cy="447379"/>
              </a:xfrm>
              <a:prstGeom prst="line">
                <a:avLst/>
              </a:prstGeom>
              <a:noFill/>
              <a:ln w="38100">
                <a:solidFill>
                  <a:srgbClr val="FFFFF7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cxnSp>
            <p:nvCxnSpPr>
              <p:cNvPr id="24683" name="Straight Arrow Connector 44"/>
              <p:cNvCxnSpPr>
                <a:cxnSpLocks noChangeShapeType="1"/>
              </p:cNvCxnSpPr>
              <p:nvPr/>
            </p:nvCxnSpPr>
            <p:spPr bwMode="auto">
              <a:xfrm rot="5400000" flipH="1" flipV="1">
                <a:off x="4381501" y="3848100"/>
                <a:ext cx="381000" cy="3175"/>
              </a:xfrm>
              <a:prstGeom prst="straightConnector1">
                <a:avLst/>
              </a:prstGeom>
              <a:noFill/>
              <a:ln w="9525" algn="ctr">
                <a:solidFill>
                  <a:srgbClr val="FF000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122" name="Rectangle 121"/>
              <p:cNvSpPr/>
              <p:nvPr/>
            </p:nvSpPr>
            <p:spPr>
              <a:xfrm>
                <a:off x="4190755" y="3348445"/>
                <a:ext cx="355953" cy="4627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endParaRPr lang="en-US" sz="2400" dirty="0">
                  <a:solidFill>
                    <a:srgbClr val="FF000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123" name="Text Box 100"/>
              <p:cNvSpPr txBox="1">
                <a:spLocks noChangeArrowheads="1"/>
              </p:cNvSpPr>
              <p:nvPr/>
            </p:nvSpPr>
            <p:spPr bwMode="auto">
              <a:xfrm>
                <a:off x="4190755" y="3271838"/>
                <a:ext cx="357360" cy="4565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  <p:sp>
            <p:nvSpPr>
              <p:cNvPr id="124" name="Text Box 100"/>
              <p:cNvSpPr txBox="1">
                <a:spLocks noChangeArrowheads="1"/>
              </p:cNvSpPr>
              <p:nvPr/>
            </p:nvSpPr>
            <p:spPr bwMode="auto">
              <a:xfrm>
                <a:off x="5334589" y="3277966"/>
                <a:ext cx="357360" cy="4565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  <p:sp>
            <p:nvSpPr>
              <p:cNvPr id="132" name="Rectangle 131"/>
              <p:cNvSpPr/>
              <p:nvPr/>
            </p:nvSpPr>
            <p:spPr>
              <a:xfrm>
                <a:off x="5029285" y="3351508"/>
                <a:ext cx="749894" cy="462702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T(</a:t>
                </a:r>
                <a:r>
                  <a:rPr lang="en-US" sz="2400" dirty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)</a:t>
                </a:r>
                <a:endParaRPr lang="en-US" sz="2400" dirty="0">
                  <a:solidFill>
                    <a:srgbClr val="FFFFF7"/>
                  </a:solidFill>
                  <a:latin typeface="+mn-lt"/>
                  <a:cs typeface="+mn-cs"/>
                </a:endParaRPr>
              </a:p>
            </p:txBody>
          </p:sp>
          <p:cxnSp>
            <p:nvCxnSpPr>
              <p:cNvPr id="24688" name="Straight Arrow Connector 69"/>
              <p:cNvCxnSpPr>
                <a:cxnSpLocks noChangeShapeType="1"/>
              </p:cNvCxnSpPr>
              <p:nvPr/>
            </p:nvCxnSpPr>
            <p:spPr bwMode="auto">
              <a:xfrm>
                <a:off x="5181600" y="3429000"/>
                <a:ext cx="152400" cy="1588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</p:grpSp>
        <p:grpSp>
          <p:nvGrpSpPr>
            <p:cNvPr id="24661" name="Group 58"/>
            <p:cNvGrpSpPr>
              <a:grpSpLocks/>
            </p:cNvGrpSpPr>
            <p:nvPr/>
          </p:nvGrpSpPr>
          <p:grpSpPr bwMode="auto">
            <a:xfrm>
              <a:off x="4800600" y="4419600"/>
              <a:ext cx="977900" cy="1223963"/>
              <a:chOff x="4800600" y="4419600"/>
              <a:chExt cx="977900" cy="1223963"/>
            </a:xfrm>
          </p:grpSpPr>
          <p:sp>
            <p:nvSpPr>
              <p:cNvPr id="138" name="Rectangle 137"/>
              <p:cNvSpPr/>
              <p:nvPr/>
            </p:nvSpPr>
            <p:spPr>
              <a:xfrm>
                <a:off x="5029285" y="5180863"/>
                <a:ext cx="749893" cy="462700"/>
              </a:xfrm>
              <a:prstGeom prst="rect">
                <a:avLst/>
              </a:prstGeom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T(</a:t>
                </a:r>
                <a:r>
                  <a:rPr lang="en-US" sz="2400" dirty="0">
                    <a:solidFill>
                      <a:schemeClr val="accent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)</a:t>
                </a:r>
                <a:endParaRPr lang="en-US" sz="2400" dirty="0">
                  <a:solidFill>
                    <a:srgbClr val="FFFFF7"/>
                  </a:solidFill>
                  <a:latin typeface="+mn-lt"/>
                  <a:cs typeface="+mn-cs"/>
                </a:endParaRPr>
              </a:p>
            </p:txBody>
          </p:sp>
          <p:grpSp>
            <p:nvGrpSpPr>
              <p:cNvPr id="24675" name="Group 57"/>
              <p:cNvGrpSpPr>
                <a:grpSpLocks/>
              </p:cNvGrpSpPr>
              <p:nvPr/>
            </p:nvGrpSpPr>
            <p:grpSpPr bwMode="auto">
              <a:xfrm>
                <a:off x="4800600" y="4419600"/>
                <a:ext cx="890588" cy="1143000"/>
                <a:chOff x="4800600" y="4419600"/>
                <a:chExt cx="890588" cy="1143000"/>
              </a:xfrm>
            </p:grpSpPr>
            <p:sp>
              <p:nvSpPr>
                <p:cNvPr id="143" name="Line 71"/>
                <p:cNvSpPr>
                  <a:spLocks noChangeShapeType="1"/>
                </p:cNvSpPr>
                <p:nvPr/>
              </p:nvSpPr>
              <p:spPr bwMode="auto">
                <a:xfrm>
                  <a:off x="4799955" y="4712032"/>
                  <a:ext cx="499461" cy="395289"/>
                </a:xfrm>
                <a:prstGeom prst="line">
                  <a:avLst/>
                </a:prstGeom>
                <a:noFill/>
                <a:ln w="38100">
                  <a:solidFill>
                    <a:srgbClr val="FFFFF7"/>
                  </a:solidFill>
                  <a:round/>
                  <a:headEnd/>
                  <a:tailEnd type="triangle" w="med" len="med"/>
                </a:ln>
                <a:effectLst/>
              </p:spPr>
              <p:txBody>
                <a:bodyPr wrap="none"/>
                <a:lstStyle/>
                <a:p>
                  <a:pPr eaLnBrk="0" hangingPunct="0">
                    <a:defRPr/>
                  </a:pPr>
                  <a:endParaRPr lang="en-US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cs typeface="+mn-cs"/>
                  </a:endParaRPr>
                </a:p>
              </p:txBody>
            </p:sp>
            <p:sp>
              <p:nvSpPr>
                <p:cNvPr id="144" name="Text Box 100"/>
                <p:cNvSpPr txBox="1">
                  <a:spLocks noChangeArrowheads="1"/>
                </p:cNvSpPr>
                <p:nvPr/>
              </p:nvSpPr>
              <p:spPr bwMode="auto">
                <a:xfrm>
                  <a:off x="5334588" y="5107321"/>
                  <a:ext cx="364395" cy="4565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400" dirty="0">
                      <a:solidFill>
                        <a:schemeClr val="accent2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^</a:t>
                  </a:r>
                </a:p>
              </p:txBody>
            </p:sp>
            <p:cxnSp>
              <p:nvCxnSpPr>
                <p:cNvPr id="145" name="Straight Arrow Connector 144"/>
                <p:cNvCxnSpPr/>
                <p:nvPr/>
              </p:nvCxnSpPr>
              <p:spPr bwMode="auto">
                <a:xfrm>
                  <a:off x="4799955" y="4690584"/>
                  <a:ext cx="381278" cy="73542"/>
                </a:xfrm>
                <a:prstGeom prst="straightConnector1">
                  <a:avLst/>
                </a:prstGeom>
                <a:solidFill>
                  <a:schemeClr val="accent1"/>
                </a:solidFill>
                <a:ln w="9525" cap="flat" cmpd="sng" algn="ctr">
                  <a:solidFill>
                    <a:schemeClr val="accent2">
                      <a:lumMod val="60000"/>
                      <a:lumOff val="40000"/>
                    </a:schemeClr>
                  </a:solidFill>
                  <a:prstDash val="solid"/>
                  <a:round/>
                  <a:headEnd type="none" w="med" len="med"/>
                  <a:tailEnd type="arrow"/>
                </a:ln>
                <a:effectLst/>
              </p:spPr>
            </p:cxnSp>
            <p:sp>
              <p:nvSpPr>
                <p:cNvPr id="146" name="Rectangle 145"/>
                <p:cNvSpPr/>
                <p:nvPr/>
              </p:nvSpPr>
              <p:spPr>
                <a:xfrm>
                  <a:off x="5181233" y="4497535"/>
                  <a:ext cx="355953" cy="462702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400" dirty="0">
                      <a:solidFill>
                        <a:schemeClr val="accent2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+mn-lt"/>
                      <a:cs typeface="+mn-cs"/>
                    </a:rPr>
                    <a:t>n</a:t>
                  </a:r>
                  <a:endParaRPr lang="en-US" sz="2400" dirty="0">
                    <a:solidFill>
                      <a:schemeClr val="accent2"/>
                    </a:solidFill>
                    <a:latin typeface="+mn-lt"/>
                    <a:cs typeface="+mn-cs"/>
                  </a:endParaRPr>
                </a:p>
              </p:txBody>
            </p:sp>
            <p:sp>
              <p:nvSpPr>
                <p:cNvPr id="151" name="Text Box 100"/>
                <p:cNvSpPr txBox="1">
                  <a:spLocks noChangeArrowheads="1"/>
                </p:cNvSpPr>
                <p:nvPr/>
              </p:nvSpPr>
              <p:spPr bwMode="auto">
                <a:xfrm>
                  <a:off x="5181233" y="4420930"/>
                  <a:ext cx="358767" cy="45657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400" dirty="0">
                      <a:solidFill>
                        <a:schemeClr val="accent2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^</a:t>
                  </a:r>
                </a:p>
              </p:txBody>
            </p:sp>
            <p:cxnSp>
              <p:nvCxnSpPr>
                <p:cNvPr id="24681" name="Straight Arrow Connector 71"/>
                <p:cNvCxnSpPr>
                  <a:cxnSpLocks noChangeShapeType="1"/>
                </p:cNvCxnSpPr>
                <p:nvPr/>
              </p:nvCxnSpPr>
              <p:spPr bwMode="auto">
                <a:xfrm>
                  <a:off x="5181600" y="5256213"/>
                  <a:ext cx="152400" cy="1587"/>
                </a:xfrm>
                <a:prstGeom prst="straightConnector1">
                  <a:avLst/>
                </a:prstGeom>
                <a:noFill/>
                <a:ln w="9525" algn="ctr">
                  <a:solidFill>
                    <a:srgbClr val="FFFFF7"/>
                  </a:solidFill>
                  <a:round/>
                  <a:headEnd/>
                  <a:tailEnd type="arrow" w="med" len="med"/>
                </a:ln>
              </p:spPr>
            </p:cxnSp>
          </p:grpSp>
        </p:grpSp>
        <p:grpSp>
          <p:nvGrpSpPr>
            <p:cNvPr id="24662" name="Group 56"/>
            <p:cNvGrpSpPr>
              <a:grpSpLocks/>
            </p:cNvGrpSpPr>
            <p:nvPr/>
          </p:nvGrpSpPr>
          <p:grpSpPr bwMode="auto">
            <a:xfrm>
              <a:off x="2769755" y="3805238"/>
              <a:ext cx="1011670" cy="1084521"/>
              <a:chOff x="2769755" y="3805238"/>
              <a:chExt cx="1011670" cy="1084521"/>
            </a:xfrm>
          </p:grpSpPr>
          <p:cxnSp>
            <p:nvCxnSpPr>
              <p:cNvPr id="24667" name="Straight Arrow Connector 55"/>
              <p:cNvCxnSpPr>
                <a:cxnSpLocks noChangeShapeType="1"/>
              </p:cNvCxnSpPr>
              <p:nvPr/>
            </p:nvCxnSpPr>
            <p:spPr bwMode="auto">
              <a:xfrm rot="10800000">
                <a:off x="3464859" y="4329953"/>
                <a:ext cx="304800" cy="76200"/>
              </a:xfrm>
              <a:prstGeom prst="straightConnector1">
                <a:avLst/>
              </a:prstGeom>
              <a:noFill/>
              <a:ln w="9525" algn="ctr">
                <a:solidFill>
                  <a:srgbClr val="00B0F0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163" name="Line 71"/>
              <p:cNvSpPr>
                <a:spLocks noChangeShapeType="1"/>
              </p:cNvSpPr>
              <p:nvPr/>
            </p:nvSpPr>
            <p:spPr bwMode="auto">
              <a:xfrm flipH="1" flipV="1">
                <a:off x="3124301" y="4420930"/>
                <a:ext cx="657036" cy="73542"/>
              </a:xfrm>
              <a:prstGeom prst="line">
                <a:avLst/>
              </a:prstGeom>
              <a:noFill/>
              <a:ln w="38100">
                <a:solidFill>
                  <a:srgbClr val="CCFF66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65" name="Rectangle 164"/>
              <p:cNvSpPr/>
              <p:nvPr/>
            </p:nvSpPr>
            <p:spPr>
              <a:xfrm>
                <a:off x="2769755" y="4427059"/>
                <a:ext cx="749893" cy="462700"/>
              </a:xfrm>
              <a:prstGeom prst="rect">
                <a:avLst/>
              </a:prstGeom>
              <a:ln>
                <a:noFill/>
              </a:ln>
            </p:spPr>
            <p:txBody>
              <a:bodyPr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T(</a:t>
                </a: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r>
                  <a:rPr lang="en-US" sz="24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)</a:t>
                </a:r>
                <a:endParaRPr lang="en-US" sz="2400" dirty="0">
                  <a:solidFill>
                    <a:srgbClr val="FFFFF7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166" name="Rectangle 165"/>
              <p:cNvSpPr/>
              <p:nvPr/>
            </p:nvSpPr>
            <p:spPr>
              <a:xfrm>
                <a:off x="3376141" y="3881623"/>
                <a:ext cx="355954" cy="46270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endParaRPr lang="en-US" sz="2400" dirty="0">
                  <a:solidFill>
                    <a:srgbClr val="00B0F0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167" name="Text Box 100"/>
              <p:cNvSpPr txBox="1">
                <a:spLocks noChangeArrowheads="1"/>
              </p:cNvSpPr>
              <p:nvPr/>
            </p:nvSpPr>
            <p:spPr bwMode="auto">
              <a:xfrm>
                <a:off x="3376141" y="3805016"/>
                <a:ext cx="357360" cy="4565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  <p:cxnSp>
            <p:nvCxnSpPr>
              <p:cNvPr id="24672" name="Straight Arrow Connector 72"/>
              <p:cNvCxnSpPr>
                <a:cxnSpLocks noChangeShapeType="1"/>
              </p:cNvCxnSpPr>
              <p:nvPr/>
            </p:nvCxnSpPr>
            <p:spPr bwMode="auto">
              <a:xfrm>
                <a:off x="2856923" y="4418014"/>
                <a:ext cx="152400" cy="1587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  <p:sp>
            <p:nvSpPr>
              <p:cNvPr id="173" name="Text Box 100"/>
              <p:cNvSpPr txBox="1">
                <a:spLocks noChangeArrowheads="1"/>
              </p:cNvSpPr>
              <p:nvPr/>
            </p:nvSpPr>
            <p:spPr bwMode="auto">
              <a:xfrm>
                <a:off x="3027223" y="4267718"/>
                <a:ext cx="357360" cy="45657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rgbClr val="00B0F0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</p:grpSp>
        <p:cxnSp>
          <p:nvCxnSpPr>
            <p:cNvPr id="24663" name="Straight Arrow Connector 81"/>
            <p:cNvCxnSpPr>
              <a:cxnSpLocks noChangeShapeType="1"/>
            </p:cNvCxnSpPr>
            <p:nvPr/>
          </p:nvCxnSpPr>
          <p:spPr bwMode="auto">
            <a:xfrm>
              <a:off x="7905750" y="4149725"/>
              <a:ext cx="152400" cy="1588"/>
            </a:xfrm>
            <a:prstGeom prst="straightConnector1">
              <a:avLst/>
            </a:prstGeom>
            <a:noFill/>
            <a:ln w="317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  <p:sp>
          <p:nvSpPr>
            <p:cNvPr id="181" name="Text Box 100"/>
            <p:cNvSpPr txBox="1">
              <a:spLocks noChangeArrowheads="1"/>
            </p:cNvSpPr>
            <p:nvPr/>
          </p:nvSpPr>
          <p:spPr bwMode="auto">
            <a:xfrm>
              <a:off x="7369010" y="4086927"/>
              <a:ext cx="250434" cy="2298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9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^</a:t>
              </a:r>
            </a:p>
          </p:txBody>
        </p:sp>
        <p:cxnSp>
          <p:nvCxnSpPr>
            <p:cNvPr id="24665" name="Straight Arrow Connector 83"/>
            <p:cNvCxnSpPr>
              <a:cxnSpLocks noChangeShapeType="1"/>
            </p:cNvCxnSpPr>
            <p:nvPr/>
          </p:nvCxnSpPr>
          <p:spPr bwMode="auto">
            <a:xfrm>
              <a:off x="7010400" y="4578350"/>
              <a:ext cx="152400" cy="1588"/>
            </a:xfrm>
            <a:prstGeom prst="straightConnector1">
              <a:avLst/>
            </a:prstGeom>
            <a:noFill/>
            <a:ln w="317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  <p:sp>
          <p:nvSpPr>
            <p:cNvPr id="185" name="TextBox 184"/>
            <p:cNvSpPr txBox="1"/>
            <p:nvPr/>
          </p:nvSpPr>
          <p:spPr>
            <a:xfrm>
              <a:off x="8138601" y="5091999"/>
              <a:ext cx="243399" cy="214497"/>
            </a:xfrm>
            <a:prstGeom prst="rect">
              <a:avLst/>
            </a:prstGeom>
            <a:noFill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800" dirty="0" err="1">
                  <a:solidFill>
                    <a:srgbClr val="FFFFF7"/>
                  </a:solidFill>
                  <a:latin typeface="+mj-lt"/>
                  <a:cs typeface="+mn-cs"/>
                </a:rPr>
                <a:t>ij</a:t>
              </a:r>
              <a:endParaRPr lang="en-US" sz="800" dirty="0">
                <a:solidFill>
                  <a:srgbClr val="FFFFF7"/>
                </a:solidFill>
                <a:latin typeface="+mj-lt"/>
                <a:cs typeface="+mn-cs"/>
              </a:endParaRPr>
            </a:p>
          </p:txBody>
        </p:sp>
      </p:grpSp>
      <p:sp>
        <p:nvSpPr>
          <p:cNvPr id="147" name="Rectangle 146"/>
          <p:cNvSpPr/>
          <p:nvPr/>
        </p:nvSpPr>
        <p:spPr bwMode="auto">
          <a:xfrm>
            <a:off x="0" y="2971800"/>
            <a:ext cx="6096000" cy="6858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7475" y="2078579"/>
            <a:ext cx="9115425" cy="4105275"/>
          </a:xfrm>
          <a:prstGeom prst="rect">
            <a:avLst/>
          </a:prstGeom>
        </p:spPr>
      </p:pic>
      <p:pic>
        <p:nvPicPr>
          <p:cNvPr id="3" name="Picture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85830" y="1858719"/>
            <a:ext cx="7077075" cy="479009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-85725" y="1705313"/>
            <a:ext cx="9144000" cy="549016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-56417" y="1670318"/>
            <a:ext cx="8515350" cy="4810125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-27109" y="1729083"/>
            <a:ext cx="9144000" cy="5645262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371" y="1828800"/>
            <a:ext cx="9327954" cy="4953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470602" y="3400406"/>
            <a:ext cx="2121671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+mn-lt"/>
              </a:rPr>
              <a:t>Isotropic</a:t>
            </a:r>
          </a:p>
          <a:p>
            <a:pPr algn="ctr"/>
            <a:r>
              <a:rPr lang="en-US" sz="2800" dirty="0" smtClean="0">
                <a:latin typeface="+mn-lt"/>
              </a:rPr>
              <a:t>Hooke’s Law</a:t>
            </a:r>
          </a:p>
          <a:p>
            <a:pPr algn="ctr"/>
            <a:r>
              <a:rPr lang="en-US" sz="2800" dirty="0" smtClean="0">
                <a:latin typeface="Symbol" panose="05050102010706020507" pitchFamily="18" charset="2"/>
              </a:rPr>
              <a:t>m, l</a:t>
            </a:r>
            <a:endParaRPr lang="en-US" sz="2800" dirty="0">
              <a:latin typeface="Symbol" panose="05050102010706020507" pitchFamily="18" charset="2"/>
            </a:endParaRPr>
          </a:p>
        </p:txBody>
      </p:sp>
      <p:sp>
        <p:nvSpPr>
          <p:cNvPr id="82" name="TextBox 81"/>
          <p:cNvSpPr txBox="1"/>
          <p:nvPr/>
        </p:nvSpPr>
        <p:spPr>
          <a:xfrm>
            <a:off x="5033514" y="5229747"/>
            <a:ext cx="2666115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2800" dirty="0" smtClean="0">
                <a:latin typeface="+mn-lt"/>
              </a:rPr>
              <a:t>Anisotropic</a:t>
            </a:r>
          </a:p>
          <a:p>
            <a:pPr algn="ctr"/>
            <a:r>
              <a:rPr lang="en-US" sz="2800" dirty="0" smtClean="0">
                <a:latin typeface="+mn-lt"/>
              </a:rPr>
              <a:t>Hooke’s Law</a:t>
            </a:r>
          </a:p>
          <a:p>
            <a:pPr algn="ctr"/>
            <a:r>
              <a:rPr lang="en-US" sz="2800" dirty="0" smtClean="0">
                <a:latin typeface="+mn-lt"/>
              </a:rPr>
              <a:t>21 parameters </a:t>
            </a:r>
            <a:r>
              <a:rPr lang="en-US" sz="2800" dirty="0" err="1" smtClean="0">
                <a:latin typeface="+mn-lt"/>
              </a:rPr>
              <a:t>c</a:t>
            </a:r>
            <a:r>
              <a:rPr lang="en-US" sz="2800" baseline="-25000" dirty="0" err="1" smtClean="0">
                <a:latin typeface="+mn-lt"/>
              </a:rPr>
              <a:t>ij</a:t>
            </a:r>
            <a:endParaRPr lang="en-US" sz="280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0468274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8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6387529" y="6050070"/>
            <a:ext cx="668337" cy="739559"/>
            <a:chOff x="9293225" y="4990306"/>
            <a:chExt cx="668337" cy="739559"/>
          </a:xfrm>
        </p:grpSpPr>
        <p:grpSp>
          <p:nvGrpSpPr>
            <p:cNvPr id="44" name="Group 122"/>
            <p:cNvGrpSpPr>
              <a:grpSpLocks/>
            </p:cNvGrpSpPr>
            <p:nvPr/>
          </p:nvGrpSpPr>
          <p:grpSpPr bwMode="auto">
            <a:xfrm>
              <a:off x="9293225" y="4990306"/>
              <a:ext cx="447675" cy="304800"/>
              <a:chOff x="7553055" y="4876800"/>
              <a:chExt cx="752745" cy="762000"/>
            </a:xfrm>
            <a:scene3d>
              <a:camera prst="orthographicFront">
                <a:rot lat="0" lon="0" rev="2100000"/>
              </a:camera>
              <a:lightRig rig="threePt" dir="t"/>
            </a:scene3d>
          </p:grpSpPr>
          <p:sp>
            <p:nvSpPr>
              <p:cNvPr id="45" name="Rectangle 102"/>
              <p:cNvSpPr>
                <a:spLocks noChangeArrowheads="1"/>
              </p:cNvSpPr>
              <p:nvPr/>
            </p:nvSpPr>
            <p:spPr bwMode="auto">
              <a:xfrm rot="365394" flipH="1">
                <a:off x="7553055" y="5341145"/>
                <a:ext cx="152151" cy="182563"/>
              </a:xfrm>
              <a:prstGeom prst="rect">
                <a:avLst/>
              </a:prstGeom>
              <a:solidFill>
                <a:srgbClr val="FF0000"/>
              </a:solidFill>
              <a:ln w="9525">
                <a:miter lim="800000"/>
                <a:headEnd/>
                <a:tailEnd/>
              </a:ln>
              <a:effectLst/>
              <a:sp3d extrusionH="887400" prstMaterial="legacyMatte">
                <a:bevelT w="13500" h="13500" prst="angle"/>
                <a:bevelB w="13500" h="13500" prst="angle"/>
                <a:extrusionClr>
                  <a:srgbClr val="E1ED71"/>
                </a:extrusionClr>
              </a:sp3d>
            </p:spPr>
            <p:txBody>
              <a:bodyPr wrap="none" anchor="ctr">
                <a:flatTx/>
              </a:bodyPr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46" name="Rectangle 45"/>
              <p:cNvSpPr/>
              <p:nvPr/>
            </p:nvSpPr>
            <p:spPr bwMode="auto">
              <a:xfrm>
                <a:off x="7619789" y="4876800"/>
                <a:ext cx="533862" cy="381000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47" name="Rectangle 46"/>
              <p:cNvSpPr/>
              <p:nvPr/>
            </p:nvSpPr>
            <p:spPr bwMode="auto">
              <a:xfrm>
                <a:off x="7771938" y="5257800"/>
                <a:ext cx="533862" cy="381000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</p:grpSp>
        <p:sp>
          <p:nvSpPr>
            <p:cNvPr id="48" name="Line 71"/>
            <p:cNvSpPr>
              <a:spLocks noChangeShapeType="1"/>
            </p:cNvSpPr>
            <p:nvPr/>
          </p:nvSpPr>
          <p:spPr bwMode="auto">
            <a:xfrm>
              <a:off x="9463087" y="5336165"/>
              <a:ext cx="498475" cy="393700"/>
            </a:xfrm>
            <a:prstGeom prst="line">
              <a:avLst/>
            </a:prstGeom>
            <a:noFill/>
            <a:ln w="38100">
              <a:solidFill>
                <a:srgbClr val="CCFF66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</p:grpSp>
      <p:sp>
        <p:nvSpPr>
          <p:cNvPr id="818190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0" y="-6096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sz="66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Traction Paradox</a:t>
            </a:r>
          </a:p>
        </p:txBody>
      </p:sp>
      <p:sp>
        <p:nvSpPr>
          <p:cNvPr id="818278" name="Rectangle 102"/>
          <p:cNvSpPr>
            <a:spLocks noChangeArrowheads="1"/>
          </p:cNvSpPr>
          <p:nvPr/>
        </p:nvSpPr>
        <p:spPr bwMode="auto">
          <a:xfrm rot="365394" flipH="1">
            <a:off x="6229350" y="3338513"/>
            <a:ext cx="990600" cy="1143000"/>
          </a:xfrm>
          <a:prstGeom prst="rect">
            <a:avLst/>
          </a:prstGeom>
          <a:solidFill>
            <a:srgbClr val="FF0000"/>
          </a:solidFill>
          <a:ln w="9525">
            <a:miter lim="800000"/>
            <a:headEnd/>
            <a:tailEnd/>
          </a:ln>
          <a:effectLst/>
          <a:scene3d>
            <a:camera prst="legacyPerspectiveFront">
              <a:rot lat="1500000" lon="1500000" rev="0"/>
            </a:camera>
            <a:lightRig rig="legacyFlat2" dir="b"/>
          </a:scene3d>
          <a:sp3d extrusionH="887400" prstMaterial="legacyMatte">
            <a:bevelT w="13500" h="13500" prst="angle"/>
            <a:bevelB w="13500" h="13500" prst="angle"/>
            <a:extrusionClr>
              <a:srgbClr val="E1ED71"/>
            </a:extrusionClr>
          </a:sp3d>
        </p:spPr>
        <p:txBody>
          <a:bodyPr wrap="none" anchor="ctr">
            <a:flatTx/>
          </a:bodyPr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818304" name="Rectangle 128"/>
          <p:cNvSpPr>
            <a:spLocks noChangeArrowheads="1"/>
          </p:cNvSpPr>
          <p:nvPr/>
        </p:nvSpPr>
        <p:spPr bwMode="auto">
          <a:xfrm>
            <a:off x="152400" y="1092200"/>
            <a:ext cx="9239250" cy="98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342900" indent="-342900" eaLnBrk="0" hangingPunct="0">
              <a:buFont typeface="Mathematica4" pitchFamily="2" charset="2"/>
              <a:buChar char="A"/>
              <a:defRPr/>
            </a:pPr>
            <a:r>
              <a:rPr lang="en-US" sz="1800" b="0" i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Material</a:t>
            </a:r>
            <a:r>
              <a:rPr lang="en-US" sz="2400" b="0" i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1600" b="0" i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body can be acted upon by external forces, which are of two kind: </a:t>
            </a:r>
            <a:r>
              <a:rPr lang="en-US" sz="1800" b="0" i="0" dirty="0">
                <a:solidFill>
                  <a:srgbClr val="FFFF00"/>
                </a:solidFill>
                <a:latin typeface="Times New Roman" pitchFamily="18" charset="0"/>
                <a:cs typeface="+mn-cs"/>
              </a:rPr>
              <a:t>surface forces</a:t>
            </a:r>
            <a:endParaRPr lang="en-US" sz="1600" b="0" i="0" dirty="0">
              <a:solidFill>
                <a:srgbClr val="FFFF00"/>
              </a:solidFill>
              <a:latin typeface="Times New Roman" pitchFamily="18" charset="0"/>
              <a:cs typeface="+mn-cs"/>
            </a:endParaRPr>
          </a:p>
          <a:p>
            <a:pPr marL="342900" indent="-342900" eaLnBrk="0" hangingPunct="0">
              <a:buFont typeface="Mathematica4" pitchFamily="2" charset="2"/>
              <a:buChar char="A"/>
              <a:defRPr/>
            </a:pPr>
            <a:r>
              <a:rPr lang="en-US" sz="1600" b="0" i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 and </a:t>
            </a:r>
            <a:r>
              <a:rPr lang="en-US" sz="1800" b="0" i="0" dirty="0">
                <a:solidFill>
                  <a:srgbClr val="FF0000"/>
                </a:solidFill>
                <a:latin typeface="Times New Roman" pitchFamily="18" charset="0"/>
                <a:cs typeface="+mn-cs"/>
              </a:rPr>
              <a:t>body forces</a:t>
            </a:r>
            <a:r>
              <a:rPr lang="en-US" sz="1600" b="0" i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. </a:t>
            </a:r>
            <a:r>
              <a:rPr lang="en-US" sz="1600" b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Surface forces or contact forces act on the bounding surface as a result of mechanical </a:t>
            </a:r>
          </a:p>
          <a:p>
            <a:pPr marL="342900" indent="-342900" eaLnBrk="0" hangingPunct="0">
              <a:buFont typeface="Mathematica4" pitchFamily="2" charset="2"/>
              <a:buChar char="A"/>
              <a:defRPr/>
            </a:pPr>
            <a:r>
              <a:rPr lang="en-US" sz="1600" b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contact between bodies, and their intensity is proportional to the area of contact.</a:t>
            </a:r>
            <a:r>
              <a:rPr lang="en-US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grpSp>
        <p:nvGrpSpPr>
          <p:cNvPr id="2" name="Group 78"/>
          <p:cNvGrpSpPr>
            <a:grpSpLocks/>
          </p:cNvGrpSpPr>
          <p:nvPr/>
        </p:nvGrpSpPr>
        <p:grpSpPr bwMode="auto">
          <a:xfrm>
            <a:off x="6019800" y="3898900"/>
            <a:ext cx="685800" cy="1147763"/>
            <a:chOff x="3648" y="3216"/>
            <a:chExt cx="432" cy="723"/>
          </a:xfrm>
        </p:grpSpPr>
        <p:sp>
          <p:nvSpPr>
            <p:cNvPr id="98" name="Line 71"/>
            <p:cNvSpPr>
              <a:spLocks noChangeShapeType="1"/>
            </p:cNvSpPr>
            <p:nvPr/>
          </p:nvSpPr>
          <p:spPr bwMode="auto">
            <a:xfrm flipH="1">
              <a:off x="3744" y="3216"/>
              <a:ext cx="336" cy="432"/>
            </a:xfrm>
            <a:prstGeom prst="line">
              <a:avLst/>
            </a:prstGeom>
            <a:noFill/>
            <a:ln w="38100">
              <a:solidFill>
                <a:srgbClr val="CCFF66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00" name="Text Box 72"/>
            <p:cNvSpPr txBox="1">
              <a:spLocks noChangeArrowheads="1"/>
            </p:cNvSpPr>
            <p:nvPr/>
          </p:nvSpPr>
          <p:spPr bwMode="auto">
            <a:xfrm>
              <a:off x="3648" y="3609"/>
              <a:ext cx="116" cy="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endPara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endParaRPr>
            </a:p>
          </p:txBody>
        </p:sp>
      </p:grpSp>
      <p:sp>
        <p:nvSpPr>
          <p:cNvPr id="105" name="Line 71"/>
          <p:cNvSpPr>
            <a:spLocks noChangeShapeType="1"/>
          </p:cNvSpPr>
          <p:nvPr/>
        </p:nvSpPr>
        <p:spPr bwMode="auto">
          <a:xfrm>
            <a:off x="7405688" y="3822700"/>
            <a:ext cx="498475" cy="393700"/>
          </a:xfrm>
          <a:prstGeom prst="line">
            <a:avLst/>
          </a:prstGeom>
          <a:noFill/>
          <a:ln w="38100">
            <a:solidFill>
              <a:srgbClr val="CCFF66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10" name="Line 71"/>
          <p:cNvSpPr>
            <a:spLocks noChangeShapeType="1"/>
          </p:cNvSpPr>
          <p:nvPr/>
        </p:nvSpPr>
        <p:spPr bwMode="auto">
          <a:xfrm flipV="1">
            <a:off x="7092950" y="2763838"/>
            <a:ext cx="450850" cy="449262"/>
          </a:xfrm>
          <a:prstGeom prst="line">
            <a:avLst/>
          </a:prstGeom>
          <a:noFill/>
          <a:ln w="38100">
            <a:solidFill>
              <a:srgbClr val="CCFF66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13" name="Line 71"/>
          <p:cNvSpPr>
            <a:spLocks noChangeShapeType="1"/>
          </p:cNvSpPr>
          <p:nvPr/>
        </p:nvSpPr>
        <p:spPr bwMode="auto">
          <a:xfrm flipH="1" flipV="1">
            <a:off x="5715000" y="3444875"/>
            <a:ext cx="581025" cy="225425"/>
          </a:xfrm>
          <a:prstGeom prst="line">
            <a:avLst/>
          </a:prstGeom>
          <a:noFill/>
          <a:ln w="38100">
            <a:solidFill>
              <a:srgbClr val="CCFF66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cxnSp>
        <p:nvCxnSpPr>
          <p:cNvPr id="4105" name="Straight Arrow Connector 115"/>
          <p:cNvCxnSpPr>
            <a:cxnSpLocks noChangeShapeType="1"/>
          </p:cNvCxnSpPr>
          <p:nvPr/>
        </p:nvCxnSpPr>
        <p:spPr bwMode="auto">
          <a:xfrm rot="5400000">
            <a:off x="6668294" y="5079206"/>
            <a:ext cx="533400" cy="1588"/>
          </a:xfrm>
          <a:prstGeom prst="straightConnector1">
            <a:avLst/>
          </a:prstGeom>
          <a:noFill/>
          <a:ln w="28575" algn="ctr">
            <a:solidFill>
              <a:srgbClr val="FFFFF7"/>
            </a:solidFill>
            <a:round/>
            <a:headEnd/>
            <a:tailEnd type="arrow" w="med" len="med"/>
          </a:ln>
        </p:spPr>
      </p:cxnSp>
      <p:sp>
        <p:nvSpPr>
          <p:cNvPr id="118" name="TextBox 117"/>
          <p:cNvSpPr txBox="1"/>
          <p:nvPr/>
        </p:nvSpPr>
        <p:spPr>
          <a:xfrm>
            <a:off x="6934200" y="4737100"/>
            <a:ext cx="1244600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200" b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Shrink to </a:t>
            </a:r>
          </a:p>
          <a:p>
            <a:pPr eaLnBrk="0" hangingPunct="0">
              <a:defRPr/>
            </a:pPr>
            <a:r>
              <a:rPr lang="en-US" sz="1200" b="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infinitesmal</a:t>
            </a:r>
            <a:r>
              <a:rPr lang="en-US" sz="1200" b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 cube</a:t>
            </a:r>
          </a:p>
        </p:txBody>
      </p:sp>
      <p:grpSp>
        <p:nvGrpSpPr>
          <p:cNvPr id="4107" name="Group 122"/>
          <p:cNvGrpSpPr>
            <a:grpSpLocks/>
          </p:cNvGrpSpPr>
          <p:nvPr/>
        </p:nvGrpSpPr>
        <p:grpSpPr bwMode="auto">
          <a:xfrm>
            <a:off x="6943725" y="6032500"/>
            <a:ext cx="447675" cy="304800"/>
            <a:chOff x="7553055" y="4876800"/>
            <a:chExt cx="752745" cy="762000"/>
          </a:xfrm>
        </p:grpSpPr>
        <p:sp>
          <p:nvSpPr>
            <p:cNvPr id="119" name="Rectangle 102"/>
            <p:cNvSpPr>
              <a:spLocks noChangeArrowheads="1"/>
            </p:cNvSpPr>
            <p:nvPr/>
          </p:nvSpPr>
          <p:spPr bwMode="auto">
            <a:xfrm rot="365394" flipH="1">
              <a:off x="7553055" y="5341145"/>
              <a:ext cx="152151" cy="182563"/>
            </a:xfrm>
            <a:prstGeom prst="rect">
              <a:avLst/>
            </a:prstGeom>
            <a:solidFill>
              <a:srgbClr val="FF0000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1500000" lon="1500000" rev="0"/>
              </a:camera>
              <a:lightRig rig="legacyFlat2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E1ED71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20" name="Rectangle 119"/>
            <p:cNvSpPr/>
            <p:nvPr/>
          </p:nvSpPr>
          <p:spPr bwMode="auto">
            <a:xfrm>
              <a:off x="7619789" y="4876800"/>
              <a:ext cx="533862" cy="381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21" name="Rectangle 120"/>
            <p:cNvSpPr/>
            <p:nvPr/>
          </p:nvSpPr>
          <p:spPr bwMode="auto">
            <a:xfrm>
              <a:off x="7771938" y="5257800"/>
              <a:ext cx="533862" cy="381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</p:grpSp>
      <p:sp>
        <p:nvSpPr>
          <p:cNvPr id="122" name="Line 71"/>
          <p:cNvSpPr>
            <a:spLocks noChangeShapeType="1"/>
          </p:cNvSpPr>
          <p:nvPr/>
        </p:nvSpPr>
        <p:spPr bwMode="auto">
          <a:xfrm>
            <a:off x="7023100" y="6235700"/>
            <a:ext cx="498475" cy="393700"/>
          </a:xfrm>
          <a:prstGeom prst="line">
            <a:avLst/>
          </a:prstGeom>
          <a:noFill/>
          <a:ln w="38100">
            <a:solidFill>
              <a:srgbClr val="CCFF66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24" name="Rectangle 123"/>
          <p:cNvSpPr/>
          <p:nvPr/>
        </p:nvSpPr>
        <p:spPr bwMode="auto">
          <a:xfrm>
            <a:off x="7086600" y="5727700"/>
            <a:ext cx="609600" cy="457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26" name="TextBox 125"/>
          <p:cNvSpPr txBox="1"/>
          <p:nvPr/>
        </p:nvSpPr>
        <p:spPr>
          <a:xfrm>
            <a:off x="6172200" y="5830888"/>
            <a:ext cx="1554163" cy="27781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200" b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One body force vector</a:t>
            </a:r>
          </a:p>
        </p:txBody>
      </p:sp>
      <p:sp>
        <p:nvSpPr>
          <p:cNvPr id="127" name="TextBox 126"/>
          <p:cNvSpPr txBox="1"/>
          <p:nvPr/>
        </p:nvSpPr>
        <p:spPr>
          <a:xfrm>
            <a:off x="7629525" y="3208338"/>
            <a:ext cx="981075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200" b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Many body </a:t>
            </a:r>
          </a:p>
          <a:p>
            <a:pPr eaLnBrk="0" hangingPunct="0">
              <a:defRPr/>
            </a:pPr>
            <a:r>
              <a:rPr lang="en-US" sz="1200" b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force vectors</a:t>
            </a:r>
          </a:p>
        </p:txBody>
      </p:sp>
      <p:sp>
        <p:nvSpPr>
          <p:cNvPr id="129" name="TextBox 128"/>
          <p:cNvSpPr txBox="1"/>
          <p:nvPr/>
        </p:nvSpPr>
        <p:spPr>
          <a:xfrm>
            <a:off x="5181600" y="2281238"/>
            <a:ext cx="3924300" cy="5238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b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Body Forces: Fields act away from source: gravity, </a:t>
            </a:r>
          </a:p>
          <a:p>
            <a:pPr eaLnBrk="0" hangingPunct="0">
              <a:defRPr/>
            </a:pPr>
            <a:r>
              <a:rPr lang="en-US" sz="1400" b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        electric, thermal, etc</a:t>
            </a:r>
          </a:p>
        </p:txBody>
      </p:sp>
      <p:sp>
        <p:nvSpPr>
          <p:cNvPr id="130" name="TextBox 129"/>
          <p:cNvSpPr txBox="1"/>
          <p:nvPr/>
        </p:nvSpPr>
        <p:spPr>
          <a:xfrm>
            <a:off x="685800" y="2336800"/>
            <a:ext cx="1292225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b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Contact Forces</a:t>
            </a:r>
          </a:p>
        </p:txBody>
      </p:sp>
      <p:sp>
        <p:nvSpPr>
          <p:cNvPr id="131" name="Rectangle 102"/>
          <p:cNvSpPr>
            <a:spLocks noChangeArrowheads="1"/>
          </p:cNvSpPr>
          <p:nvPr/>
        </p:nvSpPr>
        <p:spPr bwMode="auto">
          <a:xfrm rot="365394" flipH="1">
            <a:off x="742950" y="3165475"/>
            <a:ext cx="990600" cy="1143000"/>
          </a:xfrm>
          <a:prstGeom prst="rect">
            <a:avLst/>
          </a:prstGeom>
          <a:solidFill>
            <a:srgbClr val="FF0000"/>
          </a:solidFill>
          <a:ln w="9525">
            <a:miter lim="800000"/>
            <a:headEnd/>
            <a:tailEnd/>
          </a:ln>
          <a:effectLst/>
          <a:scene3d>
            <a:camera prst="legacyPerspectiveFront">
              <a:rot lat="1500000" lon="1500000" rev="0"/>
            </a:camera>
            <a:lightRig rig="legacyFlat2" dir="b"/>
          </a:scene3d>
          <a:sp3d extrusionH="887400" prstMaterial="legacyMatte">
            <a:bevelT w="13500" h="13500" prst="angle"/>
            <a:bevelB w="13500" h="13500" prst="angle"/>
            <a:extrusionClr>
              <a:srgbClr val="E1ED71"/>
            </a:extrusionClr>
          </a:sp3d>
        </p:spPr>
        <p:txBody>
          <a:bodyPr wrap="none" anchor="ctr">
            <a:flatTx/>
          </a:bodyPr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32" name="Line 71"/>
          <p:cNvSpPr>
            <a:spLocks noChangeShapeType="1"/>
          </p:cNvSpPr>
          <p:nvPr/>
        </p:nvSpPr>
        <p:spPr bwMode="auto">
          <a:xfrm>
            <a:off x="1919288" y="3649663"/>
            <a:ext cx="498475" cy="393700"/>
          </a:xfrm>
          <a:prstGeom prst="line">
            <a:avLst/>
          </a:prstGeom>
          <a:noFill/>
          <a:ln w="38100">
            <a:solidFill>
              <a:srgbClr val="CCFF66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33" name="Line 71"/>
          <p:cNvSpPr>
            <a:spLocks noChangeShapeType="1"/>
          </p:cNvSpPr>
          <p:nvPr/>
        </p:nvSpPr>
        <p:spPr bwMode="auto">
          <a:xfrm flipV="1">
            <a:off x="1606550" y="2590800"/>
            <a:ext cx="450850" cy="449263"/>
          </a:xfrm>
          <a:prstGeom prst="line">
            <a:avLst/>
          </a:prstGeom>
          <a:noFill/>
          <a:ln w="38100">
            <a:solidFill>
              <a:srgbClr val="CCFF66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34" name="Line 71"/>
          <p:cNvSpPr>
            <a:spLocks noChangeShapeType="1"/>
          </p:cNvSpPr>
          <p:nvPr/>
        </p:nvSpPr>
        <p:spPr bwMode="auto">
          <a:xfrm flipH="1" flipV="1">
            <a:off x="228600" y="3273425"/>
            <a:ext cx="581025" cy="223838"/>
          </a:xfrm>
          <a:prstGeom prst="line">
            <a:avLst/>
          </a:prstGeom>
          <a:noFill/>
          <a:ln w="38100">
            <a:solidFill>
              <a:srgbClr val="CCFF66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35" name="TextBox 134"/>
          <p:cNvSpPr txBox="1"/>
          <p:nvPr/>
        </p:nvSpPr>
        <p:spPr>
          <a:xfrm>
            <a:off x="2143125" y="3035300"/>
            <a:ext cx="9810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200" b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Many  </a:t>
            </a:r>
          </a:p>
          <a:p>
            <a:pPr eaLnBrk="0" hangingPunct="0">
              <a:defRPr/>
            </a:pPr>
            <a:r>
              <a:rPr lang="en-US" sz="1200" b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force vectors</a:t>
            </a:r>
          </a:p>
        </p:txBody>
      </p:sp>
      <p:grpSp>
        <p:nvGrpSpPr>
          <p:cNvPr id="4119" name="Group 141"/>
          <p:cNvGrpSpPr>
            <a:grpSpLocks/>
          </p:cNvGrpSpPr>
          <p:nvPr/>
        </p:nvGrpSpPr>
        <p:grpSpPr bwMode="auto">
          <a:xfrm>
            <a:off x="1533525" y="6019800"/>
            <a:ext cx="447675" cy="304800"/>
            <a:chOff x="7553055" y="4876800"/>
            <a:chExt cx="752745" cy="762000"/>
          </a:xfrm>
        </p:grpSpPr>
        <p:sp>
          <p:nvSpPr>
            <p:cNvPr id="143" name="Rectangle 102"/>
            <p:cNvSpPr>
              <a:spLocks noChangeArrowheads="1"/>
            </p:cNvSpPr>
            <p:nvPr/>
          </p:nvSpPr>
          <p:spPr bwMode="auto">
            <a:xfrm rot="365394" flipH="1">
              <a:off x="7553055" y="5341145"/>
              <a:ext cx="152151" cy="182563"/>
            </a:xfrm>
            <a:prstGeom prst="rect">
              <a:avLst/>
            </a:prstGeom>
            <a:solidFill>
              <a:srgbClr val="FF0000"/>
            </a:solidFill>
            <a:ln w="9525">
              <a:miter lim="800000"/>
              <a:headEnd/>
              <a:tailEnd/>
            </a:ln>
            <a:effectLst/>
            <a:scene3d>
              <a:camera prst="legacyPerspectiveFront">
                <a:rot lat="1500000" lon="1500000" rev="0"/>
              </a:camera>
              <a:lightRig rig="legacyFlat2" dir="b"/>
            </a:scene3d>
            <a:sp3d extrusionH="887400" prstMaterial="legacyMatte">
              <a:bevelT w="13500" h="13500" prst="angle"/>
              <a:bevelB w="13500" h="13500" prst="angle"/>
              <a:extrusionClr>
                <a:srgbClr val="E1ED71"/>
              </a:extrusionClr>
            </a:sp3d>
          </p:spPr>
          <p:txBody>
            <a:bodyPr wrap="none" anchor="ctr">
              <a:flatTx/>
            </a:bodyPr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44" name="Rectangle 143"/>
            <p:cNvSpPr/>
            <p:nvPr/>
          </p:nvSpPr>
          <p:spPr bwMode="auto">
            <a:xfrm>
              <a:off x="7619789" y="4876800"/>
              <a:ext cx="533862" cy="381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45" name="Rectangle 144"/>
            <p:cNvSpPr/>
            <p:nvPr/>
          </p:nvSpPr>
          <p:spPr bwMode="auto">
            <a:xfrm>
              <a:off x="7771938" y="5257800"/>
              <a:ext cx="533862" cy="3810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</p:grpSp>
      <p:sp>
        <p:nvSpPr>
          <p:cNvPr id="146" name="Line 71"/>
          <p:cNvSpPr>
            <a:spLocks noChangeShapeType="1"/>
          </p:cNvSpPr>
          <p:nvPr/>
        </p:nvSpPr>
        <p:spPr bwMode="auto">
          <a:xfrm>
            <a:off x="1612900" y="6223000"/>
            <a:ext cx="498475" cy="393700"/>
          </a:xfrm>
          <a:prstGeom prst="line">
            <a:avLst/>
          </a:prstGeom>
          <a:noFill/>
          <a:ln w="38100">
            <a:solidFill>
              <a:srgbClr val="CCFF66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47" name="Rectangle 146"/>
          <p:cNvSpPr/>
          <p:nvPr/>
        </p:nvSpPr>
        <p:spPr bwMode="auto">
          <a:xfrm>
            <a:off x="1676400" y="5715000"/>
            <a:ext cx="609600" cy="457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49" name="Line 71"/>
          <p:cNvSpPr>
            <a:spLocks noChangeShapeType="1"/>
          </p:cNvSpPr>
          <p:nvPr/>
        </p:nvSpPr>
        <p:spPr bwMode="auto">
          <a:xfrm flipH="1" flipV="1">
            <a:off x="955675" y="5959475"/>
            <a:ext cx="581025" cy="225425"/>
          </a:xfrm>
          <a:prstGeom prst="line">
            <a:avLst/>
          </a:prstGeom>
          <a:noFill/>
          <a:ln w="38100">
            <a:solidFill>
              <a:srgbClr val="CCFF66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50" name="Line 71"/>
          <p:cNvSpPr>
            <a:spLocks noChangeShapeType="1"/>
          </p:cNvSpPr>
          <p:nvPr/>
        </p:nvSpPr>
        <p:spPr bwMode="auto">
          <a:xfrm flipV="1">
            <a:off x="1600200" y="5722938"/>
            <a:ext cx="450850" cy="449262"/>
          </a:xfrm>
          <a:prstGeom prst="line">
            <a:avLst/>
          </a:prstGeom>
          <a:noFill/>
          <a:ln w="38100">
            <a:solidFill>
              <a:srgbClr val="CCFF66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51" name="TextBox 150"/>
          <p:cNvSpPr txBox="1"/>
          <p:nvPr/>
        </p:nvSpPr>
        <p:spPr>
          <a:xfrm>
            <a:off x="1066800" y="5410200"/>
            <a:ext cx="981075" cy="461963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200" b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Many</a:t>
            </a:r>
          </a:p>
          <a:p>
            <a:pPr eaLnBrk="0" hangingPunct="0">
              <a:defRPr/>
            </a:pPr>
            <a:r>
              <a:rPr lang="en-US" sz="1200" b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force vectors</a:t>
            </a:r>
          </a:p>
        </p:txBody>
      </p:sp>
      <p:cxnSp>
        <p:nvCxnSpPr>
          <p:cNvPr id="4125" name="Straight Arrow Connector 151"/>
          <p:cNvCxnSpPr>
            <a:cxnSpLocks noChangeShapeType="1"/>
          </p:cNvCxnSpPr>
          <p:nvPr/>
        </p:nvCxnSpPr>
        <p:spPr bwMode="auto">
          <a:xfrm rot="5400000">
            <a:off x="1104900" y="4989513"/>
            <a:ext cx="531813" cy="1587"/>
          </a:xfrm>
          <a:prstGeom prst="straightConnector1">
            <a:avLst/>
          </a:prstGeom>
          <a:noFill/>
          <a:ln w="28575" algn="ctr">
            <a:solidFill>
              <a:srgbClr val="FFFFF7"/>
            </a:solidFill>
            <a:round/>
            <a:headEnd/>
            <a:tailEnd type="arrow" w="med" len="med"/>
          </a:ln>
        </p:spPr>
      </p:cxnSp>
      <p:sp>
        <p:nvSpPr>
          <p:cNvPr id="153" name="TextBox 152"/>
          <p:cNvSpPr txBox="1"/>
          <p:nvPr/>
        </p:nvSpPr>
        <p:spPr>
          <a:xfrm>
            <a:off x="1371600" y="4719638"/>
            <a:ext cx="1244600" cy="46196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rtl="1" eaLnBrk="0" hangingPunct="0">
              <a:defRPr/>
            </a:pPr>
            <a:r>
              <a:rPr lang="en-US" sz="1200" b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Shrink to </a:t>
            </a:r>
          </a:p>
          <a:p>
            <a:pPr rtl="1" eaLnBrk="0" hangingPunct="0">
              <a:defRPr/>
            </a:pPr>
            <a:r>
              <a:rPr lang="en-US" sz="1200" b="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infinitesmal</a:t>
            </a:r>
            <a:r>
              <a:rPr lang="en-US" sz="1200" b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 cube</a:t>
            </a:r>
          </a:p>
        </p:txBody>
      </p:sp>
      <p:pic>
        <p:nvPicPr>
          <p:cNvPr id="4127" name="Picture 97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24200" y="2895600"/>
            <a:ext cx="2087563" cy="2205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5" name="Rectangle 154"/>
          <p:cNvSpPr/>
          <p:nvPr/>
        </p:nvSpPr>
        <p:spPr bwMode="auto">
          <a:xfrm>
            <a:off x="5181600" y="2281238"/>
            <a:ext cx="3886200" cy="47244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57" name="Rectangle 156"/>
          <p:cNvSpPr/>
          <p:nvPr/>
        </p:nvSpPr>
        <p:spPr bwMode="auto">
          <a:xfrm>
            <a:off x="3124200" y="2819400"/>
            <a:ext cx="2286000" cy="47244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-61913" y="533400"/>
            <a:ext cx="609601" cy="1600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grpSp>
        <p:nvGrpSpPr>
          <p:cNvPr id="5" name="Group 4"/>
          <p:cNvGrpSpPr/>
          <p:nvPr/>
        </p:nvGrpSpPr>
        <p:grpSpPr>
          <a:xfrm rot="2206062">
            <a:off x="2104331" y="5808335"/>
            <a:ext cx="1552329" cy="952952"/>
            <a:chOff x="-746102" y="6597565"/>
            <a:chExt cx="1552329" cy="952952"/>
          </a:xfrm>
        </p:grpSpPr>
        <p:grpSp>
          <p:nvGrpSpPr>
            <p:cNvPr id="64" name="Group 141"/>
            <p:cNvGrpSpPr>
              <a:grpSpLocks/>
            </p:cNvGrpSpPr>
            <p:nvPr/>
          </p:nvGrpSpPr>
          <p:grpSpPr bwMode="auto">
            <a:xfrm>
              <a:off x="-525866" y="6953617"/>
              <a:ext cx="447675" cy="304800"/>
              <a:chOff x="7553055" y="4876800"/>
              <a:chExt cx="752745" cy="762000"/>
            </a:xfrm>
          </p:grpSpPr>
          <p:sp>
            <p:nvSpPr>
              <p:cNvPr id="65" name="Rectangle 102"/>
              <p:cNvSpPr>
                <a:spLocks noChangeArrowheads="1"/>
              </p:cNvSpPr>
              <p:nvPr/>
            </p:nvSpPr>
            <p:spPr bwMode="auto">
              <a:xfrm rot="365394" flipH="1">
                <a:off x="7553055" y="5341145"/>
                <a:ext cx="152151" cy="182563"/>
              </a:xfrm>
              <a:prstGeom prst="rect">
                <a:avLst/>
              </a:prstGeom>
              <a:solidFill>
                <a:srgbClr val="FF0000"/>
              </a:solidFill>
              <a:ln w="9525">
                <a:miter lim="800000"/>
                <a:headEnd/>
                <a:tailEnd/>
              </a:ln>
              <a:effectLst/>
              <a:scene3d>
                <a:camera prst="legacyPerspectiveFront">
                  <a:rot lat="1500000" lon="1500000" rev="0"/>
                </a:camera>
                <a:lightRig rig="legacyFlat2" dir="b"/>
              </a:scene3d>
              <a:sp3d extrusionH="887400" prstMaterial="legacyMatte">
                <a:bevelT w="13500" h="13500" prst="angle"/>
                <a:bevelB w="13500" h="13500" prst="angle"/>
                <a:extrusionClr>
                  <a:srgbClr val="E1ED71"/>
                </a:extrusionClr>
              </a:sp3d>
            </p:spPr>
            <p:txBody>
              <a:bodyPr wrap="none" anchor="ctr">
                <a:flatTx/>
              </a:bodyPr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6" name="Rectangle 65"/>
              <p:cNvSpPr/>
              <p:nvPr/>
            </p:nvSpPr>
            <p:spPr bwMode="auto">
              <a:xfrm>
                <a:off x="7619789" y="4876800"/>
                <a:ext cx="533862" cy="381000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67" name="Rectangle 66"/>
              <p:cNvSpPr/>
              <p:nvPr/>
            </p:nvSpPr>
            <p:spPr bwMode="auto">
              <a:xfrm>
                <a:off x="7771938" y="5257800"/>
                <a:ext cx="533862" cy="381000"/>
              </a:xfrm>
              <a:prstGeom prst="rect">
                <a:avLst/>
              </a:prstGeom>
              <a:solidFill>
                <a:schemeClr val="bg1"/>
              </a:solidFill>
              <a:ln w="9525" cap="flat" cmpd="sng" algn="ctr">
                <a:noFill/>
                <a:prstDash val="solid"/>
                <a:round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</p:grpSp>
        <p:sp>
          <p:nvSpPr>
            <p:cNvPr id="68" name="Line 71"/>
            <p:cNvSpPr>
              <a:spLocks noChangeShapeType="1"/>
            </p:cNvSpPr>
            <p:nvPr/>
          </p:nvSpPr>
          <p:spPr bwMode="auto">
            <a:xfrm>
              <a:off x="-446491" y="7156817"/>
              <a:ext cx="498475" cy="393700"/>
            </a:xfrm>
            <a:prstGeom prst="line">
              <a:avLst/>
            </a:prstGeom>
            <a:noFill/>
            <a:ln w="38100">
              <a:solidFill>
                <a:srgbClr val="CCFF66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69" name="Rectangle 68"/>
            <p:cNvSpPr/>
            <p:nvPr/>
          </p:nvSpPr>
          <p:spPr bwMode="auto">
            <a:xfrm>
              <a:off x="-382991" y="6648817"/>
              <a:ext cx="609600" cy="457200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70" name="Line 71"/>
            <p:cNvSpPr>
              <a:spLocks noChangeShapeType="1"/>
            </p:cNvSpPr>
            <p:nvPr/>
          </p:nvSpPr>
          <p:spPr bwMode="auto">
            <a:xfrm flipH="1" flipV="1">
              <a:off x="-746102" y="6942441"/>
              <a:ext cx="223409" cy="176276"/>
            </a:xfrm>
            <a:prstGeom prst="line">
              <a:avLst/>
            </a:prstGeom>
            <a:noFill/>
            <a:ln w="38100">
              <a:solidFill>
                <a:srgbClr val="CCFF66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71" name="Line 71"/>
            <p:cNvSpPr>
              <a:spLocks noChangeShapeType="1"/>
            </p:cNvSpPr>
            <p:nvPr/>
          </p:nvSpPr>
          <p:spPr bwMode="auto">
            <a:xfrm flipV="1">
              <a:off x="-459191" y="6597565"/>
              <a:ext cx="1265418" cy="508451"/>
            </a:xfrm>
            <a:prstGeom prst="line">
              <a:avLst/>
            </a:prstGeom>
            <a:noFill/>
            <a:ln w="38100">
              <a:solidFill>
                <a:srgbClr val="CCFF66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</p:grpSp>
      <p:sp>
        <p:nvSpPr>
          <p:cNvPr id="156" name="Rectangle 155"/>
          <p:cNvSpPr/>
          <p:nvPr/>
        </p:nvSpPr>
        <p:spPr bwMode="auto">
          <a:xfrm>
            <a:off x="50800" y="2222500"/>
            <a:ext cx="3886200" cy="47244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3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183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16" dur="500"/>
                                        <p:tgtEl>
                                          <p:spTgt spid="15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25" dur="5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30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8304" grpId="0"/>
      <p:bldP spid="155" grpId="0" animBg="1"/>
      <p:bldP spid="157" grpId="0" animBg="1"/>
      <p:bldP spid="1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8190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0" y="-6096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sz="66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Traction Paradox</a:t>
            </a:r>
          </a:p>
        </p:txBody>
      </p:sp>
      <p:sp>
        <p:nvSpPr>
          <p:cNvPr id="818304" name="Rectangle 128"/>
          <p:cNvSpPr>
            <a:spLocks noChangeArrowheads="1"/>
          </p:cNvSpPr>
          <p:nvPr/>
        </p:nvSpPr>
        <p:spPr bwMode="auto">
          <a:xfrm>
            <a:off x="152400" y="1092200"/>
            <a:ext cx="9239250" cy="98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342900" indent="-342900" eaLnBrk="0" hangingPunct="0">
              <a:buFont typeface="Mathematica4" pitchFamily="2" charset="2"/>
              <a:buChar char="A"/>
              <a:defRPr/>
            </a:pPr>
            <a:r>
              <a:rPr lang="en-US" sz="1800" b="0" i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Material</a:t>
            </a:r>
            <a:r>
              <a:rPr lang="en-US" sz="2400" b="0" i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1600" b="0" i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body can be acted upon by external forces, which are of two kind: </a:t>
            </a:r>
            <a:r>
              <a:rPr lang="en-US" sz="1800" b="0" i="0" dirty="0">
                <a:solidFill>
                  <a:srgbClr val="FFFF00"/>
                </a:solidFill>
                <a:latin typeface="Times New Roman" pitchFamily="18" charset="0"/>
                <a:cs typeface="+mn-cs"/>
              </a:rPr>
              <a:t>surface forces</a:t>
            </a:r>
            <a:endParaRPr lang="en-US" sz="1600" b="0" i="0" dirty="0">
              <a:solidFill>
                <a:srgbClr val="FFFF00"/>
              </a:solidFill>
              <a:latin typeface="Times New Roman" pitchFamily="18" charset="0"/>
              <a:cs typeface="+mn-cs"/>
            </a:endParaRPr>
          </a:p>
          <a:p>
            <a:pPr marL="342900" indent="-342900" eaLnBrk="0" hangingPunct="0">
              <a:buFont typeface="Mathematica4" pitchFamily="2" charset="2"/>
              <a:buChar char="A"/>
              <a:defRPr/>
            </a:pPr>
            <a:r>
              <a:rPr lang="en-US" sz="1600" b="0" i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 and </a:t>
            </a:r>
            <a:r>
              <a:rPr lang="en-US" sz="1800" b="0" i="0" dirty="0">
                <a:solidFill>
                  <a:srgbClr val="FF0000"/>
                </a:solidFill>
                <a:latin typeface="Times New Roman" pitchFamily="18" charset="0"/>
                <a:cs typeface="+mn-cs"/>
              </a:rPr>
              <a:t>body forces</a:t>
            </a:r>
            <a:r>
              <a:rPr lang="en-US" sz="1600" b="0" i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. </a:t>
            </a:r>
            <a:r>
              <a:rPr lang="en-US" sz="1600" b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Surface forces or contact forces act on the bounding surface as a result of mechanical </a:t>
            </a:r>
          </a:p>
          <a:p>
            <a:pPr marL="342900" indent="-342900" eaLnBrk="0" hangingPunct="0">
              <a:buFont typeface="Mathematica4" pitchFamily="2" charset="2"/>
              <a:buChar char="A"/>
              <a:defRPr/>
            </a:pPr>
            <a:r>
              <a:rPr lang="en-US" sz="1600" b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contact between bodies, and their intensity is proportional to the area of contact.</a:t>
            </a:r>
            <a:r>
              <a:rPr lang="en-US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131" name="Rectangle 102"/>
          <p:cNvSpPr>
            <a:spLocks noChangeArrowheads="1"/>
          </p:cNvSpPr>
          <p:nvPr/>
        </p:nvSpPr>
        <p:spPr bwMode="auto">
          <a:xfrm rot="365394" flipH="1">
            <a:off x="3714750" y="4164013"/>
            <a:ext cx="990600" cy="1143000"/>
          </a:xfrm>
          <a:prstGeom prst="rect">
            <a:avLst/>
          </a:prstGeom>
          <a:solidFill>
            <a:srgbClr val="FF0000"/>
          </a:solidFill>
          <a:ln w="9525">
            <a:miter lim="800000"/>
            <a:headEnd/>
            <a:tailEnd/>
          </a:ln>
          <a:effectLst/>
          <a:scene3d>
            <a:camera prst="legacyPerspectiveFront">
              <a:rot lat="1500000" lon="1500000" rev="0"/>
            </a:camera>
            <a:lightRig rig="legacyFlat2" dir="b"/>
          </a:scene3d>
          <a:sp3d extrusionH="887400" prstMaterial="legacyMatte">
            <a:bevelT w="13500" h="13500" prst="angle"/>
            <a:bevelB w="13500" h="13500" prst="angle"/>
            <a:extrusionClr>
              <a:srgbClr val="E1ED71"/>
            </a:extrusionClr>
          </a:sp3d>
        </p:spPr>
        <p:txBody>
          <a:bodyPr wrap="none" anchor="ctr">
            <a:flatTx/>
          </a:bodyPr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-61913" y="533400"/>
            <a:ext cx="609601" cy="1600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grpSp>
        <p:nvGrpSpPr>
          <p:cNvPr id="2" name="Group 55"/>
          <p:cNvGrpSpPr>
            <a:grpSpLocks/>
          </p:cNvGrpSpPr>
          <p:nvPr/>
        </p:nvGrpSpPr>
        <p:grpSpPr bwMode="auto">
          <a:xfrm>
            <a:off x="4191000" y="3271838"/>
            <a:ext cx="1587500" cy="768350"/>
            <a:chOff x="4191000" y="3271838"/>
            <a:chExt cx="1587500" cy="768350"/>
          </a:xfrm>
        </p:grpSpPr>
        <p:sp>
          <p:nvSpPr>
            <p:cNvPr id="133" name="Line 71"/>
            <p:cNvSpPr>
              <a:spLocks noChangeShapeType="1"/>
            </p:cNvSpPr>
            <p:nvPr/>
          </p:nvSpPr>
          <p:spPr bwMode="auto">
            <a:xfrm flipV="1">
              <a:off x="4578350" y="3589338"/>
              <a:ext cx="450850" cy="449262"/>
            </a:xfrm>
            <a:prstGeom prst="line">
              <a:avLst/>
            </a:prstGeom>
            <a:noFill/>
            <a:ln w="38100">
              <a:solidFill>
                <a:srgbClr val="FFFFF7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cxnSp>
          <p:nvCxnSpPr>
            <p:cNvPr id="5166" name="Straight Arrow Connector 44"/>
            <p:cNvCxnSpPr>
              <a:cxnSpLocks noChangeShapeType="1"/>
            </p:cNvCxnSpPr>
            <p:nvPr/>
          </p:nvCxnSpPr>
          <p:spPr bwMode="auto">
            <a:xfrm rot="5400000" flipH="1" flipV="1">
              <a:off x="4381501" y="3848100"/>
              <a:ext cx="381000" cy="3175"/>
            </a:xfrm>
            <a:prstGeom prst="straightConnector1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sp>
          <p:nvSpPr>
            <p:cNvPr id="47" name="Rectangle 46"/>
            <p:cNvSpPr/>
            <p:nvPr/>
          </p:nvSpPr>
          <p:spPr>
            <a:xfrm>
              <a:off x="4191000" y="3348038"/>
              <a:ext cx="355600" cy="46196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n</a:t>
              </a:r>
              <a:endParaRPr lang="en-US" sz="2400" dirty="0">
                <a:solidFill>
                  <a:srgbClr val="FF0000"/>
                </a:solidFill>
                <a:latin typeface="+mn-lt"/>
                <a:cs typeface="+mn-cs"/>
              </a:endParaRPr>
            </a:p>
          </p:txBody>
        </p:sp>
        <p:sp>
          <p:nvSpPr>
            <p:cNvPr id="48" name="Text Box 100"/>
            <p:cNvSpPr txBox="1">
              <a:spLocks noChangeArrowheads="1"/>
            </p:cNvSpPr>
            <p:nvPr/>
          </p:nvSpPr>
          <p:spPr bwMode="auto">
            <a:xfrm>
              <a:off x="4191000" y="3271838"/>
              <a:ext cx="35718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^</a:t>
              </a:r>
            </a:p>
          </p:txBody>
        </p:sp>
        <p:sp>
          <p:nvSpPr>
            <p:cNvPr id="67" name="Text Box 100"/>
            <p:cNvSpPr txBox="1">
              <a:spLocks noChangeArrowheads="1"/>
            </p:cNvSpPr>
            <p:nvPr/>
          </p:nvSpPr>
          <p:spPr bwMode="auto">
            <a:xfrm>
              <a:off x="5334000" y="3276600"/>
              <a:ext cx="35718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^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029200" y="3352800"/>
              <a:ext cx="749300" cy="46196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T(</a:t>
              </a:r>
              <a:r>
                <a:rPr lang="en-US" sz="24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n</a:t>
              </a:r>
              <a:r>
                <a:rPr lang="en-US" sz="24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)</a:t>
              </a:r>
              <a:endParaRPr lang="en-US" sz="2400" dirty="0">
                <a:solidFill>
                  <a:srgbClr val="FFFFF7"/>
                </a:solidFill>
                <a:latin typeface="+mn-lt"/>
                <a:cs typeface="+mn-cs"/>
              </a:endParaRPr>
            </a:p>
          </p:txBody>
        </p:sp>
        <p:cxnSp>
          <p:nvCxnSpPr>
            <p:cNvPr id="5171" name="Straight Arrow Connector 69"/>
            <p:cNvCxnSpPr>
              <a:cxnSpLocks noChangeShapeType="1"/>
            </p:cNvCxnSpPr>
            <p:nvPr/>
          </p:nvCxnSpPr>
          <p:spPr bwMode="auto">
            <a:xfrm>
              <a:off x="5181600" y="3429000"/>
              <a:ext cx="152400" cy="1588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5" name="Group 56"/>
          <p:cNvGrpSpPr>
            <a:grpSpLocks/>
          </p:cNvGrpSpPr>
          <p:nvPr/>
        </p:nvGrpSpPr>
        <p:grpSpPr bwMode="auto">
          <a:xfrm>
            <a:off x="2438400" y="3805238"/>
            <a:ext cx="1343025" cy="1000125"/>
            <a:chOff x="2438400" y="3805238"/>
            <a:chExt cx="1343025" cy="1000125"/>
          </a:xfrm>
        </p:grpSpPr>
        <p:cxnSp>
          <p:nvCxnSpPr>
            <p:cNvPr id="5150" name="Straight Arrow Connector 55"/>
            <p:cNvCxnSpPr>
              <a:cxnSpLocks noChangeShapeType="1"/>
            </p:cNvCxnSpPr>
            <p:nvPr/>
          </p:nvCxnSpPr>
          <p:spPr bwMode="auto">
            <a:xfrm rot="10800000">
              <a:off x="3464859" y="4329953"/>
              <a:ext cx="304800" cy="76200"/>
            </a:xfrm>
            <a:prstGeom prst="straightConnector1">
              <a:avLst/>
            </a:prstGeom>
            <a:noFill/>
            <a:ln w="9525" algn="ctr">
              <a:solidFill>
                <a:srgbClr val="00B0F0"/>
              </a:solidFill>
              <a:round/>
              <a:headEnd/>
              <a:tailEnd type="arrow" w="med" len="med"/>
            </a:ln>
          </p:spPr>
        </p:cxnSp>
        <p:sp>
          <p:nvSpPr>
            <p:cNvPr id="134" name="Line 71"/>
            <p:cNvSpPr>
              <a:spLocks noChangeShapeType="1"/>
            </p:cNvSpPr>
            <p:nvPr/>
          </p:nvSpPr>
          <p:spPr bwMode="auto">
            <a:xfrm flipH="1" flipV="1">
              <a:off x="3124200" y="4419600"/>
              <a:ext cx="657225" cy="76200"/>
            </a:xfrm>
            <a:prstGeom prst="line">
              <a:avLst/>
            </a:prstGeom>
            <a:noFill/>
            <a:ln w="38100">
              <a:solidFill>
                <a:srgbClr val="CCFF66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438400" y="4343400"/>
              <a:ext cx="749300" cy="461963"/>
            </a:xfrm>
            <a:prstGeom prst="rect">
              <a:avLst/>
            </a:prstGeom>
            <a:ln>
              <a:noFill/>
            </a:ln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T(</a:t>
              </a:r>
              <a:r>
                <a:rPr lang="en-US" sz="240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n</a:t>
              </a:r>
              <a:r>
                <a:rPr lang="en-US" sz="24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)</a:t>
              </a:r>
              <a:endParaRPr lang="en-US" sz="2400" dirty="0">
                <a:solidFill>
                  <a:srgbClr val="FFFFF7"/>
                </a:solidFill>
                <a:latin typeface="+mn-lt"/>
                <a:cs typeface="+mn-cs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3376613" y="3881438"/>
              <a:ext cx="355600" cy="46196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n</a:t>
              </a:r>
              <a:endParaRPr lang="en-US" sz="2400" dirty="0">
                <a:solidFill>
                  <a:srgbClr val="00B0F0"/>
                </a:solidFill>
                <a:latin typeface="+mn-lt"/>
                <a:cs typeface="+mn-cs"/>
              </a:endParaRPr>
            </a:p>
          </p:txBody>
        </p:sp>
        <p:sp>
          <p:nvSpPr>
            <p:cNvPr id="61" name="Text Box 100"/>
            <p:cNvSpPr txBox="1">
              <a:spLocks noChangeArrowheads="1"/>
            </p:cNvSpPr>
            <p:nvPr/>
          </p:nvSpPr>
          <p:spPr bwMode="auto">
            <a:xfrm>
              <a:off x="3376613" y="3805238"/>
              <a:ext cx="357187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^</a:t>
              </a:r>
            </a:p>
          </p:txBody>
        </p:sp>
        <p:cxnSp>
          <p:nvCxnSpPr>
            <p:cNvPr id="5155" name="Straight Arrow Connector 72"/>
            <p:cNvCxnSpPr>
              <a:cxnSpLocks noChangeShapeType="1"/>
            </p:cNvCxnSpPr>
            <p:nvPr/>
          </p:nvCxnSpPr>
          <p:spPr bwMode="auto">
            <a:xfrm>
              <a:off x="2560638" y="4418013"/>
              <a:ext cx="152400" cy="1587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  <p:sp>
          <p:nvSpPr>
            <p:cNvPr id="74" name="Text Box 100"/>
            <p:cNvSpPr txBox="1">
              <a:spLocks noChangeArrowheads="1"/>
            </p:cNvSpPr>
            <p:nvPr/>
          </p:nvSpPr>
          <p:spPr bwMode="auto">
            <a:xfrm>
              <a:off x="2730500" y="4267200"/>
              <a:ext cx="35718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^</a:t>
              </a:r>
            </a:p>
          </p:txBody>
        </p:sp>
      </p:grpSp>
      <p:grpSp>
        <p:nvGrpSpPr>
          <p:cNvPr id="5129" name="Group 50"/>
          <p:cNvGrpSpPr>
            <a:grpSpLocks/>
          </p:cNvGrpSpPr>
          <p:nvPr/>
        </p:nvGrpSpPr>
        <p:grpSpPr bwMode="auto">
          <a:xfrm>
            <a:off x="2362200" y="2590800"/>
            <a:ext cx="5413375" cy="708025"/>
            <a:chOff x="2362200" y="2590800"/>
            <a:chExt cx="5413375" cy="708025"/>
          </a:xfrm>
        </p:grpSpPr>
        <p:sp>
          <p:nvSpPr>
            <p:cNvPr id="5147" name="Rectangle 65"/>
            <p:cNvSpPr>
              <a:spLocks noChangeArrowheads="1"/>
            </p:cNvSpPr>
            <p:nvPr/>
          </p:nvSpPr>
          <p:spPr bwMode="auto">
            <a:xfrm>
              <a:off x="2362200" y="2590800"/>
              <a:ext cx="5413375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 b="0">
                  <a:solidFill>
                    <a:srgbClr val="FFFFFF"/>
                  </a:solidFill>
                  <a:latin typeface="Times New Roman" pitchFamily="18" charset="0"/>
                </a:rPr>
                <a:t>Traction vector T</a:t>
              </a:r>
              <a:r>
                <a:rPr lang="en-US" sz="2000" b="0">
                  <a:solidFill>
                    <a:srgbClr val="FFFFF7"/>
                  </a:solidFill>
                  <a:latin typeface="Times New Roman" pitchFamily="18" charset="0"/>
                </a:rPr>
                <a:t>(</a:t>
              </a:r>
              <a:r>
                <a:rPr lang="en-US" sz="2000" b="0">
                  <a:solidFill>
                    <a:srgbClr val="FF0000"/>
                  </a:solidFill>
                  <a:latin typeface="Times New Roman" pitchFamily="18" charset="0"/>
                </a:rPr>
                <a:t>n</a:t>
              </a:r>
              <a:r>
                <a:rPr lang="en-US" sz="2000" b="0">
                  <a:solidFill>
                    <a:srgbClr val="FFFFFF"/>
                  </a:solidFill>
                  <a:latin typeface="Times New Roman" pitchFamily="18" charset="0"/>
                </a:rPr>
                <a:t>) is force/area vector</a:t>
              </a:r>
            </a:p>
            <a:p>
              <a:pPr eaLnBrk="0" hangingPunct="0"/>
              <a:r>
                <a:rPr lang="en-US" sz="2000" b="0">
                  <a:solidFill>
                    <a:srgbClr val="FFFFFF"/>
                  </a:solidFill>
                  <a:latin typeface="Times New Roman" pitchFamily="18" charset="0"/>
                </a:rPr>
                <a:t>that external medium exerts on face with normal </a:t>
              </a:r>
              <a:r>
                <a:rPr lang="en-US" sz="2000" b="0">
                  <a:solidFill>
                    <a:srgbClr val="FF0000"/>
                  </a:solidFill>
                  <a:latin typeface="Times New Roman" pitchFamily="18" charset="0"/>
                </a:rPr>
                <a:t>n</a:t>
              </a:r>
              <a:r>
                <a:rPr lang="en-US" sz="2000" b="0">
                  <a:solidFill>
                    <a:srgbClr val="FFFFFF"/>
                  </a:solidFill>
                  <a:latin typeface="Times New Roman" pitchFamily="18" charset="0"/>
                </a:rPr>
                <a:t>.</a:t>
              </a:r>
              <a:endParaRPr lang="en-US" sz="2000"/>
            </a:p>
          </p:txBody>
        </p:sp>
        <p:cxnSp>
          <p:nvCxnSpPr>
            <p:cNvPr id="5148" name="Straight Arrow Connector 75"/>
            <p:cNvCxnSpPr>
              <a:cxnSpLocks noChangeShapeType="1"/>
            </p:cNvCxnSpPr>
            <p:nvPr/>
          </p:nvCxnSpPr>
          <p:spPr bwMode="auto">
            <a:xfrm>
              <a:off x="4114800" y="2667000"/>
              <a:ext cx="152400" cy="1588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  <p:sp>
          <p:nvSpPr>
            <p:cNvPr id="77" name="Text Box 100"/>
            <p:cNvSpPr txBox="1">
              <a:spLocks noChangeArrowheads="1"/>
            </p:cNvSpPr>
            <p:nvPr/>
          </p:nvSpPr>
          <p:spPr bwMode="auto">
            <a:xfrm>
              <a:off x="4217988" y="2595563"/>
              <a:ext cx="273050" cy="277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^</a:t>
              </a:r>
            </a:p>
          </p:txBody>
        </p:sp>
      </p:grpSp>
      <p:sp>
        <p:nvSpPr>
          <p:cNvPr id="78" name="Text Box 100"/>
          <p:cNvSpPr txBox="1">
            <a:spLocks noChangeArrowheads="1"/>
          </p:cNvSpPr>
          <p:nvPr/>
        </p:nvSpPr>
        <p:spPr bwMode="auto">
          <a:xfrm>
            <a:off x="7359650" y="2871788"/>
            <a:ext cx="2730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^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5868988" y="3886200"/>
            <a:ext cx="3369833" cy="16004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Note: Two vectors are needed</a:t>
            </a:r>
          </a:p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to describe traction, n and T. Hence,</a:t>
            </a:r>
          </a:p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6 components are needed, three for</a:t>
            </a:r>
          </a:p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orientation of T and three for orientation n</a:t>
            </a:r>
          </a:p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for face of cube. These six components</a:t>
            </a:r>
          </a:p>
          <a:p>
            <a:pPr eaLnBrk="0" hangingPunct="0">
              <a:defRPr/>
            </a:pPr>
            <a:r>
              <a:rPr lang="en-US" sz="1400" dirty="0" smtClean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Of information are </a:t>
            </a:r>
            <a:r>
              <a:rPr lang="en-US" sz="140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described </a:t>
            </a:r>
            <a:r>
              <a:rPr lang="en-US" sz="1400" dirty="0" smtClean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by</a:t>
            </a:r>
          </a:p>
          <a:p>
            <a:pPr eaLnBrk="0" hangingPunct="0">
              <a:defRPr/>
            </a:pPr>
            <a:r>
              <a:rPr lang="en-US" sz="1400" dirty="0" smtClean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 </a:t>
            </a:r>
            <a:r>
              <a:rPr lang="en-US" sz="140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stress tensor </a:t>
            </a:r>
            <a:r>
              <a:rPr lang="en-US" sz="140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PS" pitchFamily="18" charset="2"/>
                <a:cs typeface="+mn-cs"/>
              </a:rPr>
              <a:t>s</a:t>
            </a:r>
            <a:r>
              <a:rPr lang="en-US" sz="140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 </a:t>
            </a:r>
          </a:p>
        </p:txBody>
      </p:sp>
      <p:cxnSp>
        <p:nvCxnSpPr>
          <p:cNvPr id="5132" name="Straight Arrow Connector 81"/>
          <p:cNvCxnSpPr>
            <a:cxnSpLocks noChangeShapeType="1"/>
          </p:cNvCxnSpPr>
          <p:nvPr/>
        </p:nvCxnSpPr>
        <p:spPr bwMode="auto">
          <a:xfrm>
            <a:off x="7905750" y="4149725"/>
            <a:ext cx="152400" cy="1588"/>
          </a:xfrm>
          <a:prstGeom prst="straightConnector1">
            <a:avLst/>
          </a:prstGeom>
          <a:noFill/>
          <a:ln w="3175" algn="ctr">
            <a:solidFill>
              <a:srgbClr val="FFFFF7"/>
            </a:solidFill>
            <a:round/>
            <a:headEnd/>
            <a:tailEnd type="arrow" w="med" len="med"/>
          </a:ln>
        </p:spPr>
      </p:cxnSp>
      <p:sp>
        <p:nvSpPr>
          <p:cNvPr id="83" name="Text Box 100"/>
          <p:cNvSpPr txBox="1">
            <a:spLocks noChangeArrowheads="1"/>
          </p:cNvSpPr>
          <p:nvPr/>
        </p:nvSpPr>
        <p:spPr bwMode="auto">
          <a:xfrm>
            <a:off x="7369175" y="4086225"/>
            <a:ext cx="250825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9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^</a:t>
            </a:r>
          </a:p>
        </p:txBody>
      </p:sp>
      <p:cxnSp>
        <p:nvCxnSpPr>
          <p:cNvPr id="5134" name="Straight Arrow Connector 83"/>
          <p:cNvCxnSpPr>
            <a:cxnSpLocks noChangeShapeType="1"/>
          </p:cNvCxnSpPr>
          <p:nvPr/>
        </p:nvCxnSpPr>
        <p:spPr bwMode="auto">
          <a:xfrm>
            <a:off x="7010400" y="4578350"/>
            <a:ext cx="152400" cy="1588"/>
          </a:xfrm>
          <a:prstGeom prst="straightConnector1">
            <a:avLst/>
          </a:prstGeom>
          <a:noFill/>
          <a:ln w="3175" algn="ctr">
            <a:solidFill>
              <a:srgbClr val="FFFFF7"/>
            </a:solidFill>
            <a:round/>
            <a:headEnd/>
            <a:tailEnd type="arrow" w="med" len="med"/>
          </a:ln>
        </p:spPr>
      </p:cxnSp>
      <p:sp>
        <p:nvSpPr>
          <p:cNvPr id="85" name="Text Box 100"/>
          <p:cNvSpPr txBox="1">
            <a:spLocks noChangeArrowheads="1"/>
          </p:cNvSpPr>
          <p:nvPr/>
        </p:nvSpPr>
        <p:spPr bwMode="auto">
          <a:xfrm>
            <a:off x="8934450" y="4514850"/>
            <a:ext cx="250825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9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^</a:t>
            </a:r>
          </a:p>
        </p:txBody>
      </p:sp>
      <p:sp>
        <p:nvSpPr>
          <p:cNvPr id="5136" name="Rectangle 87"/>
          <p:cNvSpPr>
            <a:spLocks noChangeArrowheads="1"/>
          </p:cNvSpPr>
          <p:nvPr/>
        </p:nvSpPr>
        <p:spPr bwMode="auto">
          <a:xfrm>
            <a:off x="914400" y="5791200"/>
            <a:ext cx="8294688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/>
            <a:r>
              <a:rPr lang="en-US" sz="2000" b="0">
                <a:solidFill>
                  <a:srgbClr val="FFFFFF"/>
                </a:solidFill>
                <a:latin typeface="Times New Roman" pitchFamily="18" charset="0"/>
              </a:rPr>
              <a:t>Tractions change with different orientations of  face! Weird!</a:t>
            </a:r>
          </a:p>
          <a:p>
            <a:pPr eaLnBrk="0" hangingPunct="0"/>
            <a:r>
              <a:rPr lang="en-US" sz="2000" b="0">
                <a:solidFill>
                  <a:srgbClr val="FFFFFF"/>
                </a:solidFill>
                <a:latin typeface="Times New Roman" pitchFamily="18" charset="0"/>
              </a:rPr>
              <a:t>Example: Face mask in water has same pressure on it regardless of orientation,</a:t>
            </a:r>
          </a:p>
          <a:p>
            <a:pPr eaLnBrk="0" hangingPunct="0"/>
            <a:r>
              <a:rPr lang="en-US" sz="2000" b="0">
                <a:solidFill>
                  <a:srgbClr val="FFFFFF"/>
                </a:solidFill>
                <a:latin typeface="Times New Roman" pitchFamily="18" charset="0"/>
              </a:rPr>
              <a:t>but the normal vector changes with orientation..so does traction vector.</a:t>
            </a:r>
            <a:endParaRPr lang="en-US" sz="2000"/>
          </a:p>
        </p:txBody>
      </p:sp>
      <p:grpSp>
        <p:nvGrpSpPr>
          <p:cNvPr id="7" name="Group 91"/>
          <p:cNvGrpSpPr>
            <a:grpSpLocks/>
          </p:cNvGrpSpPr>
          <p:nvPr/>
        </p:nvGrpSpPr>
        <p:grpSpPr bwMode="auto">
          <a:xfrm>
            <a:off x="-68263" y="6324600"/>
            <a:ext cx="1592263" cy="533400"/>
            <a:chOff x="6781800" y="5105400"/>
            <a:chExt cx="1591532" cy="533400"/>
          </a:xfrm>
        </p:grpSpPr>
        <p:sp>
          <p:nvSpPr>
            <p:cNvPr id="86" name="Rectangle 85"/>
            <p:cNvSpPr/>
            <p:nvPr/>
          </p:nvSpPr>
          <p:spPr>
            <a:xfrm>
              <a:off x="8152771" y="5105400"/>
              <a:ext cx="220561" cy="169863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500" dirty="0" err="1">
                  <a:solidFill>
                    <a:srgbClr val="FFFFF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+mn-cs"/>
                </a:rPr>
                <a:t>ij</a:t>
              </a:r>
              <a:endParaRPr lang="en-US" sz="500" dirty="0">
                <a:latin typeface="+mj-lt"/>
                <a:cs typeface="+mn-cs"/>
              </a:endParaRPr>
            </a:p>
          </p:txBody>
        </p:sp>
        <p:sp>
          <p:nvSpPr>
            <p:cNvPr id="89" name="Oval 88"/>
            <p:cNvSpPr/>
            <p:nvPr/>
          </p:nvSpPr>
          <p:spPr bwMode="auto">
            <a:xfrm>
              <a:off x="7010400" y="5181600"/>
              <a:ext cx="685800" cy="4572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19799996" lon="3600000" rev="300000"/>
              </a:camera>
              <a:lightRig rig="sunset" dir="t"/>
            </a:scene3d>
            <a:sp3d extrusionH="95250" prstMaterial="clear"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cxnSp>
          <p:nvCxnSpPr>
            <p:cNvPr id="5146" name="Straight Arrow Connector 90"/>
            <p:cNvCxnSpPr>
              <a:cxnSpLocks noChangeShapeType="1"/>
            </p:cNvCxnSpPr>
            <p:nvPr/>
          </p:nvCxnSpPr>
          <p:spPr bwMode="auto">
            <a:xfrm>
              <a:off x="6781800" y="5181600"/>
              <a:ext cx="533400" cy="228600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8" name="Group 98"/>
          <p:cNvGrpSpPr>
            <a:grpSpLocks/>
          </p:cNvGrpSpPr>
          <p:nvPr/>
        </p:nvGrpSpPr>
        <p:grpSpPr bwMode="auto">
          <a:xfrm>
            <a:off x="228600" y="5638800"/>
            <a:ext cx="685800" cy="685800"/>
            <a:chOff x="8001000" y="4724400"/>
            <a:chExt cx="685800" cy="685800"/>
          </a:xfrm>
        </p:grpSpPr>
        <p:sp>
          <p:nvSpPr>
            <p:cNvPr id="95" name="Oval 94"/>
            <p:cNvSpPr/>
            <p:nvPr/>
          </p:nvSpPr>
          <p:spPr bwMode="auto">
            <a:xfrm>
              <a:off x="8001000" y="4953000"/>
              <a:ext cx="685800" cy="457200"/>
            </a:xfrm>
            <a:prstGeom prst="ellipse">
              <a:avLst/>
            </a:prstGeom>
            <a:solidFill>
              <a:schemeClr val="accent1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  <a:scene3d>
              <a:camera prst="orthographicFront">
                <a:rot lat="19799996" lon="3600000" rev="19799999"/>
              </a:camera>
              <a:lightRig rig="sunset" dir="t"/>
            </a:scene3d>
            <a:sp3d extrusionH="95250" prstMaterial="clear"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cxnSp>
          <p:nvCxnSpPr>
            <p:cNvPr id="5143" name="Straight Arrow Connector 95"/>
            <p:cNvCxnSpPr>
              <a:cxnSpLocks noChangeShapeType="1"/>
            </p:cNvCxnSpPr>
            <p:nvPr/>
          </p:nvCxnSpPr>
          <p:spPr bwMode="auto">
            <a:xfrm rot="16200000" flipH="1">
              <a:off x="7962900" y="4838700"/>
              <a:ext cx="457200" cy="228600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</p:grpSp>
      <p:sp>
        <p:nvSpPr>
          <p:cNvPr id="101" name="Rectangle 100"/>
          <p:cNvSpPr/>
          <p:nvPr/>
        </p:nvSpPr>
        <p:spPr bwMode="auto">
          <a:xfrm>
            <a:off x="0" y="5562600"/>
            <a:ext cx="9677400" cy="1981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7010400" y="5243567"/>
            <a:ext cx="242887" cy="2159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800" dirty="0" err="1">
                <a:solidFill>
                  <a:srgbClr val="FFFFF7"/>
                </a:solidFill>
                <a:latin typeface="+mj-lt"/>
                <a:cs typeface="+mn-cs"/>
              </a:rPr>
              <a:t>ij</a:t>
            </a:r>
            <a:endParaRPr lang="en-US" sz="800" dirty="0">
              <a:solidFill>
                <a:srgbClr val="FFFFF7"/>
              </a:solidFill>
              <a:latin typeface="+mj-lt"/>
              <a:cs typeface="+mn-cs"/>
            </a:endParaRPr>
          </a:p>
        </p:txBody>
      </p:sp>
      <p:sp>
        <p:nvSpPr>
          <p:cNvPr id="87" name="Rectangle 86"/>
          <p:cNvSpPr/>
          <p:nvPr/>
        </p:nvSpPr>
        <p:spPr bwMode="auto">
          <a:xfrm>
            <a:off x="5746751" y="3832225"/>
            <a:ext cx="3581400" cy="1981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pic>
        <p:nvPicPr>
          <p:cNvPr id="1026" name="Picture 2" descr="Imágenes, fotos de stock y vectores sobre Stack of Papers On a ..."/>
          <p:cNvPicPr>
            <a:picLocks noChangeAspect="1" noChangeArrowheads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0000" b="90000" l="10000" r="90000">
                        <a14:backgroundMark x1="22066" y1="7143" x2="22066" y2="7143"/>
                      </a14:backgroundRemoval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8946" y="2559016"/>
            <a:ext cx="1216025" cy="1598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2" name="Group 11"/>
          <p:cNvGrpSpPr/>
          <p:nvPr/>
        </p:nvGrpSpPr>
        <p:grpSpPr>
          <a:xfrm>
            <a:off x="409446" y="2307689"/>
            <a:ext cx="877386" cy="316012"/>
            <a:chOff x="419100" y="3151922"/>
            <a:chExt cx="877386" cy="316012"/>
          </a:xfrm>
        </p:grpSpPr>
        <p:cxnSp>
          <p:nvCxnSpPr>
            <p:cNvPr id="6" name="Straight Arrow Connector 5"/>
            <p:cNvCxnSpPr/>
            <p:nvPr/>
          </p:nvCxnSpPr>
          <p:spPr bwMode="auto">
            <a:xfrm>
              <a:off x="547688" y="3467934"/>
              <a:ext cx="680244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flipH="1" flipV="1">
              <a:off x="419100" y="3151922"/>
              <a:ext cx="877386" cy="238977"/>
            </a:xfrm>
            <a:prstGeom prst="rect">
              <a:avLst/>
            </a:prstGeom>
          </p:spPr>
        </p:pic>
      </p:grpSp>
      <p:grpSp>
        <p:nvGrpSpPr>
          <p:cNvPr id="62" name="Group 61"/>
          <p:cNvGrpSpPr/>
          <p:nvPr/>
        </p:nvGrpSpPr>
        <p:grpSpPr>
          <a:xfrm rot="5237496">
            <a:off x="1120860" y="3090071"/>
            <a:ext cx="877386" cy="316012"/>
            <a:chOff x="419100" y="3151922"/>
            <a:chExt cx="877386" cy="316012"/>
          </a:xfrm>
        </p:grpSpPr>
        <p:cxnSp>
          <p:nvCxnSpPr>
            <p:cNvPr id="63" name="Straight Arrow Connector 62"/>
            <p:cNvCxnSpPr/>
            <p:nvPr/>
          </p:nvCxnSpPr>
          <p:spPr bwMode="auto">
            <a:xfrm>
              <a:off x="547688" y="3467934"/>
              <a:ext cx="680244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pic>
          <p:nvPicPr>
            <p:cNvPr id="64" name="Picture 63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flipH="1" flipV="1">
              <a:off x="419100" y="3151922"/>
              <a:ext cx="877386" cy="238977"/>
            </a:xfrm>
            <a:prstGeom prst="rect">
              <a:avLst/>
            </a:prstGeom>
          </p:spPr>
        </p:pic>
      </p:grpSp>
      <p:pic>
        <p:nvPicPr>
          <p:cNvPr id="13" name="Picture 12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8704" y="4946542"/>
            <a:ext cx="1840021" cy="875549"/>
          </a:xfrm>
          <a:prstGeom prst="rect">
            <a:avLst/>
          </a:prstGeom>
        </p:spPr>
      </p:pic>
      <p:grpSp>
        <p:nvGrpSpPr>
          <p:cNvPr id="65" name="Group 64"/>
          <p:cNvGrpSpPr/>
          <p:nvPr/>
        </p:nvGrpSpPr>
        <p:grpSpPr>
          <a:xfrm rot="5237496">
            <a:off x="888127" y="4610431"/>
            <a:ext cx="877386" cy="316012"/>
            <a:chOff x="419100" y="3151922"/>
            <a:chExt cx="877386" cy="316012"/>
          </a:xfrm>
        </p:grpSpPr>
        <p:cxnSp>
          <p:nvCxnSpPr>
            <p:cNvPr id="66" name="Straight Arrow Connector 65"/>
            <p:cNvCxnSpPr/>
            <p:nvPr/>
          </p:nvCxnSpPr>
          <p:spPr bwMode="auto">
            <a:xfrm>
              <a:off x="547688" y="3467934"/>
              <a:ext cx="680244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pic>
          <p:nvPicPr>
            <p:cNvPr id="69" name="Picture 68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flipH="1" flipV="1">
              <a:off x="419100" y="3151922"/>
              <a:ext cx="877386" cy="238977"/>
            </a:xfrm>
            <a:prstGeom prst="rect">
              <a:avLst/>
            </a:prstGeom>
          </p:spPr>
        </p:pic>
      </p:grpSp>
      <p:grpSp>
        <p:nvGrpSpPr>
          <p:cNvPr id="70" name="Group 69"/>
          <p:cNvGrpSpPr/>
          <p:nvPr/>
        </p:nvGrpSpPr>
        <p:grpSpPr>
          <a:xfrm>
            <a:off x="26689" y="5310016"/>
            <a:ext cx="877386" cy="316012"/>
            <a:chOff x="419100" y="3151922"/>
            <a:chExt cx="877386" cy="316012"/>
          </a:xfrm>
        </p:grpSpPr>
        <p:cxnSp>
          <p:nvCxnSpPr>
            <p:cNvPr id="71" name="Straight Arrow Connector 70"/>
            <p:cNvCxnSpPr/>
            <p:nvPr/>
          </p:nvCxnSpPr>
          <p:spPr bwMode="auto">
            <a:xfrm>
              <a:off x="547688" y="3467934"/>
              <a:ext cx="680244" cy="0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FF00"/>
              </a:solidFill>
              <a:prstDash val="solid"/>
              <a:round/>
              <a:headEnd type="none" w="med" len="med"/>
              <a:tailEnd type="triangle"/>
            </a:ln>
            <a:effectLst/>
          </p:spPr>
        </p:cxnSp>
        <p:pic>
          <p:nvPicPr>
            <p:cNvPr id="72" name="Picture 71"/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 flipH="1" flipV="1">
              <a:off x="419100" y="3151922"/>
              <a:ext cx="877386" cy="238977"/>
            </a:xfrm>
            <a:prstGeom prst="rect">
              <a:avLst/>
            </a:prstGeom>
          </p:spPr>
        </p:pic>
      </p:grpSp>
      <p:sp>
        <p:nvSpPr>
          <p:cNvPr id="16" name="Freeform 15"/>
          <p:cNvSpPr/>
          <p:nvPr/>
        </p:nvSpPr>
        <p:spPr bwMode="auto">
          <a:xfrm>
            <a:off x="896487" y="2701813"/>
            <a:ext cx="338091" cy="307717"/>
          </a:xfrm>
          <a:custGeom>
            <a:avLst/>
            <a:gdLst>
              <a:gd name="connsiteX0" fmla="*/ 1154097 w 1233996"/>
              <a:gd name="connsiteY0" fmla="*/ 142043 h 870012"/>
              <a:gd name="connsiteX1" fmla="*/ 488272 w 1233996"/>
              <a:gd name="connsiteY1" fmla="*/ 0 h 870012"/>
              <a:gd name="connsiteX2" fmla="*/ 0 w 1233996"/>
              <a:gd name="connsiteY2" fmla="*/ 186432 h 870012"/>
              <a:gd name="connsiteX3" fmla="*/ 736846 w 1233996"/>
              <a:gd name="connsiteY3" fmla="*/ 319597 h 870012"/>
              <a:gd name="connsiteX4" fmla="*/ 763479 w 1233996"/>
              <a:gd name="connsiteY4" fmla="*/ 870012 h 870012"/>
              <a:gd name="connsiteX5" fmla="*/ 1233996 w 1233996"/>
              <a:gd name="connsiteY5" fmla="*/ 532661 h 870012"/>
              <a:gd name="connsiteX6" fmla="*/ 1207363 w 1233996"/>
              <a:gd name="connsiteY6" fmla="*/ 142043 h 8700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233996" h="870012">
                <a:moveTo>
                  <a:pt x="1154097" y="142043"/>
                </a:moveTo>
                <a:lnTo>
                  <a:pt x="488272" y="0"/>
                </a:lnTo>
                <a:lnTo>
                  <a:pt x="0" y="186432"/>
                </a:lnTo>
                <a:lnTo>
                  <a:pt x="736846" y="319597"/>
                </a:lnTo>
                <a:lnTo>
                  <a:pt x="763479" y="870012"/>
                </a:lnTo>
                <a:lnTo>
                  <a:pt x="1233996" y="532661"/>
                </a:lnTo>
                <a:lnTo>
                  <a:pt x="1207363" y="142043"/>
                </a:lnTo>
              </a:path>
            </a:pathLst>
          </a:custGeom>
          <a:solidFill>
            <a:srgbClr val="FFFF00">
              <a:alpha val="25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thematica4" pitchFamily="2" charset="2"/>
            </a:endParaRPr>
          </a:p>
        </p:txBody>
      </p:sp>
      <p:grpSp>
        <p:nvGrpSpPr>
          <p:cNvPr id="73" name="Group 58"/>
          <p:cNvGrpSpPr>
            <a:grpSpLocks/>
          </p:cNvGrpSpPr>
          <p:nvPr/>
        </p:nvGrpSpPr>
        <p:grpSpPr bwMode="auto">
          <a:xfrm>
            <a:off x="3570289" y="4267877"/>
            <a:ext cx="749300" cy="1474111"/>
            <a:chOff x="4192589" y="4194059"/>
            <a:chExt cx="749300" cy="1474111"/>
          </a:xfrm>
        </p:grpSpPr>
        <p:sp>
          <p:nvSpPr>
            <p:cNvPr id="75" name="Rectangle 74"/>
            <p:cNvSpPr/>
            <p:nvPr/>
          </p:nvSpPr>
          <p:spPr>
            <a:xfrm>
              <a:off x="4192589" y="5206207"/>
              <a:ext cx="749300" cy="46196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T(</a:t>
              </a:r>
              <a:r>
                <a:rPr lang="en-US" sz="2400" dirty="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n</a:t>
              </a:r>
              <a:r>
                <a:rPr lang="en-US" sz="24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)</a:t>
              </a:r>
              <a:endParaRPr lang="en-US" sz="2400" dirty="0">
                <a:solidFill>
                  <a:srgbClr val="FFFFF7"/>
                </a:solidFill>
                <a:latin typeface="+mn-lt"/>
                <a:cs typeface="+mn-cs"/>
              </a:endParaRPr>
            </a:p>
          </p:txBody>
        </p:sp>
        <p:grpSp>
          <p:nvGrpSpPr>
            <p:cNvPr id="76" name="Group 57"/>
            <p:cNvGrpSpPr>
              <a:grpSpLocks/>
            </p:cNvGrpSpPr>
            <p:nvPr/>
          </p:nvGrpSpPr>
          <p:grpSpPr bwMode="auto">
            <a:xfrm>
              <a:off x="4344989" y="4194059"/>
              <a:ext cx="596900" cy="1393148"/>
              <a:chOff x="4344989" y="4194059"/>
              <a:chExt cx="596900" cy="1393148"/>
            </a:xfrm>
          </p:grpSpPr>
          <p:sp>
            <p:nvSpPr>
              <p:cNvPr id="79" name="Line 71"/>
              <p:cNvSpPr>
                <a:spLocks noChangeShapeType="1"/>
              </p:cNvSpPr>
              <p:nvPr/>
            </p:nvSpPr>
            <p:spPr bwMode="auto">
              <a:xfrm>
                <a:off x="4800601" y="4711699"/>
                <a:ext cx="141288" cy="644635"/>
              </a:xfrm>
              <a:prstGeom prst="line">
                <a:avLst/>
              </a:prstGeom>
              <a:noFill/>
              <a:ln w="38100">
                <a:solidFill>
                  <a:srgbClr val="FFFFF7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81" name="Text Box 100"/>
              <p:cNvSpPr txBox="1">
                <a:spLocks noChangeArrowheads="1"/>
              </p:cNvSpPr>
              <p:nvPr/>
            </p:nvSpPr>
            <p:spPr bwMode="auto">
              <a:xfrm>
                <a:off x="4497389" y="5130007"/>
                <a:ext cx="357188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chemeClr val="accent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  <p:cxnSp>
            <p:nvCxnSpPr>
              <p:cNvPr id="82" name="Straight Arrow Connector 81"/>
              <p:cNvCxnSpPr/>
              <p:nvPr/>
            </p:nvCxnSpPr>
            <p:spPr bwMode="auto">
              <a:xfrm flipH="1">
                <a:off x="4494897" y="4687888"/>
                <a:ext cx="305703" cy="195262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accent2">
                    <a:lumMod val="60000"/>
                    <a:lumOff val="40000"/>
                  </a:schemeClr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84" name="Rectangle 83"/>
              <p:cNvSpPr/>
              <p:nvPr/>
            </p:nvSpPr>
            <p:spPr>
              <a:xfrm>
                <a:off x="4498321" y="4329338"/>
                <a:ext cx="355600" cy="4619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chemeClr val="accent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endParaRPr lang="en-US" sz="2400" dirty="0">
                  <a:solidFill>
                    <a:schemeClr val="accent2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88" name="Text Box 100"/>
              <p:cNvSpPr txBox="1">
                <a:spLocks noChangeArrowheads="1"/>
              </p:cNvSpPr>
              <p:nvPr/>
            </p:nvSpPr>
            <p:spPr bwMode="auto">
              <a:xfrm>
                <a:off x="4510087" y="4194059"/>
                <a:ext cx="357188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chemeClr val="accent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  <p:cxnSp>
            <p:nvCxnSpPr>
              <p:cNvPr id="90" name="Straight Arrow Connector 71"/>
              <p:cNvCxnSpPr>
                <a:cxnSpLocks noChangeShapeType="1"/>
              </p:cNvCxnSpPr>
              <p:nvPr/>
            </p:nvCxnSpPr>
            <p:spPr bwMode="auto">
              <a:xfrm>
                <a:off x="4344989" y="5280820"/>
                <a:ext cx="152400" cy="1587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</p:grp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5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9" dur="5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1" grpId="0" animBg="1"/>
      <p:bldP spid="87" grpId="0" animBg="1"/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146" name="Straight Arrow Connector 72"/>
          <p:cNvCxnSpPr>
            <a:cxnSpLocks noChangeShapeType="1"/>
          </p:cNvCxnSpPr>
          <p:nvPr/>
        </p:nvCxnSpPr>
        <p:spPr bwMode="auto">
          <a:xfrm rot="10800000">
            <a:off x="7467600" y="5789613"/>
            <a:ext cx="493713" cy="166687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sp>
        <p:nvSpPr>
          <p:cNvPr id="75" name="Text Box 100"/>
          <p:cNvSpPr txBox="1">
            <a:spLocks noChangeArrowheads="1"/>
          </p:cNvSpPr>
          <p:nvPr/>
        </p:nvSpPr>
        <p:spPr bwMode="auto">
          <a:xfrm>
            <a:off x="7010400" y="5434013"/>
            <a:ext cx="357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^</a:t>
            </a:r>
          </a:p>
        </p:txBody>
      </p:sp>
      <p:sp>
        <p:nvSpPr>
          <p:cNvPr id="76" name="Rectangle 75"/>
          <p:cNvSpPr/>
          <p:nvPr/>
        </p:nvSpPr>
        <p:spPr>
          <a:xfrm>
            <a:off x="6934200" y="5561013"/>
            <a:ext cx="749300" cy="461962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-n</a:t>
            </a:r>
            <a:endParaRPr lang="en-US" sz="2400" dirty="0">
              <a:solidFill>
                <a:schemeClr val="accent2">
                  <a:lumMod val="60000"/>
                  <a:lumOff val="4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72" name="Rectangle 71"/>
          <p:cNvSpPr/>
          <p:nvPr/>
        </p:nvSpPr>
        <p:spPr bwMode="auto">
          <a:xfrm>
            <a:off x="7543800" y="5562600"/>
            <a:ext cx="838200" cy="76200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19983224" lon="4698004" rev="20777262"/>
            </a:camera>
            <a:lightRig rig="threePt" dir="t"/>
          </a:scene3d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818190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0" y="-6096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sz="66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Traction Paradox</a:t>
            </a:r>
          </a:p>
        </p:txBody>
      </p:sp>
      <p:sp>
        <p:nvSpPr>
          <p:cNvPr id="818304" name="Rectangle 128"/>
          <p:cNvSpPr>
            <a:spLocks noChangeArrowheads="1"/>
          </p:cNvSpPr>
          <p:nvPr/>
        </p:nvSpPr>
        <p:spPr bwMode="auto">
          <a:xfrm>
            <a:off x="152400" y="1092200"/>
            <a:ext cx="9239250" cy="985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342900" indent="-342900" eaLnBrk="0" hangingPunct="0">
              <a:buFont typeface="Mathematica4" pitchFamily="2" charset="2"/>
              <a:buChar char="A"/>
              <a:defRPr/>
            </a:pPr>
            <a:r>
              <a:rPr lang="en-US" sz="1800" b="0" i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Material</a:t>
            </a:r>
            <a:r>
              <a:rPr lang="en-US" sz="2400" b="0" i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 </a:t>
            </a:r>
            <a:r>
              <a:rPr lang="en-US" sz="1600" b="0" i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body can be acted upon by external forces, which are of two kind: </a:t>
            </a:r>
            <a:r>
              <a:rPr lang="en-US" sz="1800" b="0" i="0" dirty="0">
                <a:solidFill>
                  <a:srgbClr val="FFFF00"/>
                </a:solidFill>
                <a:latin typeface="Times New Roman" pitchFamily="18" charset="0"/>
                <a:cs typeface="+mn-cs"/>
              </a:rPr>
              <a:t>surface forces</a:t>
            </a:r>
            <a:endParaRPr lang="en-US" sz="1600" b="0" i="0" dirty="0">
              <a:solidFill>
                <a:srgbClr val="FFFF00"/>
              </a:solidFill>
              <a:latin typeface="Times New Roman" pitchFamily="18" charset="0"/>
              <a:cs typeface="+mn-cs"/>
            </a:endParaRPr>
          </a:p>
          <a:p>
            <a:pPr marL="342900" indent="-342900" eaLnBrk="0" hangingPunct="0">
              <a:buFont typeface="Mathematica4" pitchFamily="2" charset="2"/>
              <a:buChar char="A"/>
              <a:defRPr/>
            </a:pPr>
            <a:r>
              <a:rPr lang="en-US" sz="1600" b="0" i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 and </a:t>
            </a:r>
            <a:r>
              <a:rPr lang="en-US" sz="1800" b="0" i="0" dirty="0">
                <a:solidFill>
                  <a:srgbClr val="FF0000"/>
                </a:solidFill>
                <a:latin typeface="Times New Roman" pitchFamily="18" charset="0"/>
                <a:cs typeface="+mn-cs"/>
              </a:rPr>
              <a:t>body forces</a:t>
            </a:r>
            <a:r>
              <a:rPr lang="en-US" sz="1600" b="0" i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. </a:t>
            </a:r>
            <a:r>
              <a:rPr lang="en-US" sz="1600" b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Surface forces or contact forces act on the bounding surface as a result of mechanical </a:t>
            </a:r>
          </a:p>
          <a:p>
            <a:pPr marL="342900" indent="-342900" eaLnBrk="0" hangingPunct="0">
              <a:buFont typeface="Mathematica4" pitchFamily="2" charset="2"/>
              <a:buChar char="A"/>
              <a:defRPr/>
            </a:pPr>
            <a:r>
              <a:rPr lang="en-US" sz="1600" b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contact between bodies, and their intensity is proportional to the area of contact.</a:t>
            </a:r>
            <a:r>
              <a:rPr lang="en-US" sz="16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131" name="Rectangle 102"/>
          <p:cNvSpPr>
            <a:spLocks noChangeArrowheads="1"/>
          </p:cNvSpPr>
          <p:nvPr/>
        </p:nvSpPr>
        <p:spPr bwMode="auto">
          <a:xfrm rot="365394" flipH="1">
            <a:off x="3714750" y="4164013"/>
            <a:ext cx="990600" cy="1143000"/>
          </a:xfrm>
          <a:prstGeom prst="rect">
            <a:avLst/>
          </a:prstGeom>
          <a:solidFill>
            <a:srgbClr val="FF0000"/>
          </a:solidFill>
          <a:ln w="9525">
            <a:miter lim="800000"/>
            <a:headEnd/>
            <a:tailEnd/>
          </a:ln>
          <a:effectLst/>
          <a:scene3d>
            <a:camera prst="legacyPerspectiveFront">
              <a:rot lat="1500000" lon="1500000" rev="0"/>
            </a:camera>
            <a:lightRig rig="legacyFlat2" dir="b"/>
          </a:scene3d>
          <a:sp3d extrusionH="887400" prstMaterial="legacyMatte">
            <a:bevelT w="13500" h="13500" prst="angle"/>
            <a:bevelB w="13500" h="13500" prst="angle"/>
            <a:extrusionClr>
              <a:srgbClr val="E1ED71"/>
            </a:extrusionClr>
          </a:sp3d>
        </p:spPr>
        <p:txBody>
          <a:bodyPr wrap="none" anchor="ctr">
            <a:flatTx/>
          </a:bodyPr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58" name="Rectangle 157"/>
          <p:cNvSpPr/>
          <p:nvPr/>
        </p:nvSpPr>
        <p:spPr bwMode="auto">
          <a:xfrm>
            <a:off x="-61913" y="533400"/>
            <a:ext cx="609601" cy="16002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grpSp>
        <p:nvGrpSpPr>
          <p:cNvPr id="6154" name="Group 55"/>
          <p:cNvGrpSpPr>
            <a:grpSpLocks/>
          </p:cNvGrpSpPr>
          <p:nvPr/>
        </p:nvGrpSpPr>
        <p:grpSpPr bwMode="auto">
          <a:xfrm>
            <a:off x="4191000" y="3271838"/>
            <a:ext cx="1587500" cy="768350"/>
            <a:chOff x="4191000" y="3271838"/>
            <a:chExt cx="1587500" cy="768350"/>
          </a:xfrm>
        </p:grpSpPr>
        <p:sp>
          <p:nvSpPr>
            <p:cNvPr id="133" name="Line 71"/>
            <p:cNvSpPr>
              <a:spLocks noChangeShapeType="1"/>
            </p:cNvSpPr>
            <p:nvPr/>
          </p:nvSpPr>
          <p:spPr bwMode="auto">
            <a:xfrm flipV="1">
              <a:off x="4578350" y="3589338"/>
              <a:ext cx="450850" cy="449262"/>
            </a:xfrm>
            <a:prstGeom prst="line">
              <a:avLst/>
            </a:prstGeom>
            <a:noFill/>
            <a:ln w="38100">
              <a:solidFill>
                <a:srgbClr val="FFFFF7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cxnSp>
          <p:nvCxnSpPr>
            <p:cNvPr id="6194" name="Straight Arrow Connector 44"/>
            <p:cNvCxnSpPr>
              <a:cxnSpLocks noChangeShapeType="1"/>
            </p:cNvCxnSpPr>
            <p:nvPr/>
          </p:nvCxnSpPr>
          <p:spPr bwMode="auto">
            <a:xfrm rot="5400000" flipH="1" flipV="1">
              <a:off x="4381501" y="3848100"/>
              <a:ext cx="381000" cy="3175"/>
            </a:xfrm>
            <a:prstGeom prst="straightConnector1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sp>
          <p:nvSpPr>
            <p:cNvPr id="47" name="Rectangle 46"/>
            <p:cNvSpPr/>
            <p:nvPr/>
          </p:nvSpPr>
          <p:spPr>
            <a:xfrm>
              <a:off x="4191000" y="3348038"/>
              <a:ext cx="355600" cy="46196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n</a:t>
              </a:r>
              <a:endParaRPr lang="en-US" sz="2400" dirty="0">
                <a:solidFill>
                  <a:srgbClr val="FF0000"/>
                </a:solidFill>
                <a:latin typeface="+mn-lt"/>
                <a:cs typeface="+mn-cs"/>
              </a:endParaRPr>
            </a:p>
          </p:txBody>
        </p:sp>
        <p:sp>
          <p:nvSpPr>
            <p:cNvPr id="48" name="Text Box 100"/>
            <p:cNvSpPr txBox="1">
              <a:spLocks noChangeArrowheads="1"/>
            </p:cNvSpPr>
            <p:nvPr/>
          </p:nvSpPr>
          <p:spPr bwMode="auto">
            <a:xfrm>
              <a:off x="4191000" y="3271838"/>
              <a:ext cx="35718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^</a:t>
              </a:r>
            </a:p>
          </p:txBody>
        </p:sp>
        <p:sp>
          <p:nvSpPr>
            <p:cNvPr id="67" name="Text Box 100"/>
            <p:cNvSpPr txBox="1">
              <a:spLocks noChangeArrowheads="1"/>
            </p:cNvSpPr>
            <p:nvPr/>
          </p:nvSpPr>
          <p:spPr bwMode="auto">
            <a:xfrm>
              <a:off x="5334000" y="3276600"/>
              <a:ext cx="35718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^</a:t>
              </a:r>
            </a:p>
          </p:txBody>
        </p:sp>
        <p:sp>
          <p:nvSpPr>
            <p:cNvPr id="68" name="Rectangle 67"/>
            <p:cNvSpPr/>
            <p:nvPr/>
          </p:nvSpPr>
          <p:spPr>
            <a:xfrm>
              <a:off x="5029200" y="3352800"/>
              <a:ext cx="749300" cy="46196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T(</a:t>
              </a:r>
              <a:r>
                <a:rPr lang="en-US" sz="24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n</a:t>
              </a:r>
              <a:r>
                <a:rPr lang="en-US" sz="24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)</a:t>
              </a:r>
              <a:endParaRPr lang="en-US" sz="2400" dirty="0">
                <a:solidFill>
                  <a:srgbClr val="FFFFF7"/>
                </a:solidFill>
                <a:latin typeface="+mn-lt"/>
                <a:cs typeface="+mn-cs"/>
              </a:endParaRPr>
            </a:p>
          </p:txBody>
        </p:sp>
        <p:cxnSp>
          <p:nvCxnSpPr>
            <p:cNvPr id="6199" name="Straight Arrow Connector 69"/>
            <p:cNvCxnSpPr>
              <a:cxnSpLocks noChangeShapeType="1"/>
            </p:cNvCxnSpPr>
            <p:nvPr/>
          </p:nvCxnSpPr>
          <p:spPr bwMode="auto">
            <a:xfrm>
              <a:off x="5181600" y="3429000"/>
              <a:ext cx="152400" cy="1588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</p:grpSp>
      <p:grpSp>
        <p:nvGrpSpPr>
          <p:cNvPr id="6155" name="Group 58"/>
          <p:cNvGrpSpPr>
            <a:grpSpLocks/>
          </p:cNvGrpSpPr>
          <p:nvPr/>
        </p:nvGrpSpPr>
        <p:grpSpPr bwMode="auto">
          <a:xfrm>
            <a:off x="3570289" y="4267877"/>
            <a:ext cx="749300" cy="1474111"/>
            <a:chOff x="4192589" y="4194059"/>
            <a:chExt cx="749300" cy="1474111"/>
          </a:xfrm>
        </p:grpSpPr>
        <p:sp>
          <p:nvSpPr>
            <p:cNvPr id="50" name="Rectangle 49"/>
            <p:cNvSpPr/>
            <p:nvPr/>
          </p:nvSpPr>
          <p:spPr>
            <a:xfrm>
              <a:off x="4192589" y="5206207"/>
              <a:ext cx="749300" cy="46196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T(</a:t>
              </a:r>
              <a:r>
                <a:rPr lang="en-US" sz="2400" dirty="0">
                  <a:solidFill>
                    <a:schemeClr val="accent2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n</a:t>
              </a:r>
              <a:r>
                <a:rPr lang="en-US" sz="24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)</a:t>
              </a:r>
              <a:endParaRPr lang="en-US" sz="2400" dirty="0">
                <a:solidFill>
                  <a:srgbClr val="FFFFF7"/>
                </a:solidFill>
                <a:latin typeface="+mn-lt"/>
                <a:cs typeface="+mn-cs"/>
              </a:endParaRPr>
            </a:p>
          </p:txBody>
        </p:sp>
        <p:grpSp>
          <p:nvGrpSpPr>
            <p:cNvPr id="6186" name="Group 57"/>
            <p:cNvGrpSpPr>
              <a:grpSpLocks/>
            </p:cNvGrpSpPr>
            <p:nvPr/>
          </p:nvGrpSpPr>
          <p:grpSpPr bwMode="auto">
            <a:xfrm>
              <a:off x="4344989" y="4194059"/>
              <a:ext cx="596900" cy="1393148"/>
              <a:chOff x="4344989" y="4194059"/>
              <a:chExt cx="596900" cy="1393148"/>
            </a:xfrm>
          </p:grpSpPr>
          <p:sp>
            <p:nvSpPr>
              <p:cNvPr id="132" name="Line 71"/>
              <p:cNvSpPr>
                <a:spLocks noChangeShapeType="1"/>
              </p:cNvSpPr>
              <p:nvPr/>
            </p:nvSpPr>
            <p:spPr bwMode="auto">
              <a:xfrm>
                <a:off x="4800601" y="4711699"/>
                <a:ext cx="141288" cy="644635"/>
              </a:xfrm>
              <a:prstGeom prst="line">
                <a:avLst/>
              </a:prstGeom>
              <a:noFill/>
              <a:ln w="38100">
                <a:solidFill>
                  <a:srgbClr val="FFFFF7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49" name="Text Box 100"/>
              <p:cNvSpPr txBox="1">
                <a:spLocks noChangeArrowheads="1"/>
              </p:cNvSpPr>
              <p:nvPr/>
            </p:nvSpPr>
            <p:spPr bwMode="auto">
              <a:xfrm>
                <a:off x="4497389" y="5130007"/>
                <a:ext cx="357188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chemeClr val="accent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  <p:cxnSp>
            <p:nvCxnSpPr>
              <p:cNvPr id="52" name="Straight Arrow Connector 51"/>
              <p:cNvCxnSpPr/>
              <p:nvPr/>
            </p:nvCxnSpPr>
            <p:spPr bwMode="auto">
              <a:xfrm flipH="1">
                <a:off x="4494897" y="4687888"/>
                <a:ext cx="305703" cy="195262"/>
              </a:xfrm>
              <a:prstGeom prst="straightConnector1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accent2">
                    <a:lumMod val="60000"/>
                    <a:lumOff val="40000"/>
                  </a:schemeClr>
                </a:solidFill>
                <a:prstDash val="solid"/>
                <a:round/>
                <a:headEnd type="none" w="med" len="med"/>
                <a:tailEnd type="arrow"/>
              </a:ln>
              <a:effectLst/>
            </p:spPr>
          </p:cxnSp>
          <p:sp>
            <p:nvSpPr>
              <p:cNvPr id="53" name="Rectangle 52"/>
              <p:cNvSpPr/>
              <p:nvPr/>
            </p:nvSpPr>
            <p:spPr>
              <a:xfrm>
                <a:off x="4498321" y="4329338"/>
                <a:ext cx="355600" cy="461963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chemeClr val="accent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+mn-lt"/>
                    <a:cs typeface="+mn-cs"/>
                  </a:rPr>
                  <a:t>n</a:t>
                </a:r>
                <a:endParaRPr lang="en-US" sz="2400" dirty="0">
                  <a:solidFill>
                    <a:schemeClr val="accent2"/>
                  </a:solidFill>
                  <a:latin typeface="+mn-lt"/>
                  <a:cs typeface="+mn-cs"/>
                </a:endParaRPr>
              </a:p>
            </p:txBody>
          </p:sp>
          <p:sp>
            <p:nvSpPr>
              <p:cNvPr id="54" name="Text Box 100"/>
              <p:cNvSpPr txBox="1">
                <a:spLocks noChangeArrowheads="1"/>
              </p:cNvSpPr>
              <p:nvPr/>
            </p:nvSpPr>
            <p:spPr bwMode="auto">
              <a:xfrm>
                <a:off x="4510087" y="4194059"/>
                <a:ext cx="357188" cy="4572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 dirty="0">
                    <a:solidFill>
                      <a:schemeClr val="accent2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^</a:t>
                </a:r>
              </a:p>
            </p:txBody>
          </p:sp>
          <p:cxnSp>
            <p:nvCxnSpPr>
              <p:cNvPr id="6192" name="Straight Arrow Connector 71"/>
              <p:cNvCxnSpPr>
                <a:cxnSpLocks noChangeShapeType="1"/>
              </p:cNvCxnSpPr>
              <p:nvPr/>
            </p:nvCxnSpPr>
            <p:spPr bwMode="auto">
              <a:xfrm>
                <a:off x="4344989" y="5280820"/>
                <a:ext cx="152400" cy="1587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</p:grpSp>
      </p:grpSp>
      <p:grpSp>
        <p:nvGrpSpPr>
          <p:cNvPr id="6156" name="Group 56"/>
          <p:cNvGrpSpPr>
            <a:grpSpLocks/>
          </p:cNvGrpSpPr>
          <p:nvPr/>
        </p:nvGrpSpPr>
        <p:grpSpPr bwMode="auto">
          <a:xfrm>
            <a:off x="2438400" y="3805238"/>
            <a:ext cx="1343025" cy="1000125"/>
            <a:chOff x="2438400" y="3805238"/>
            <a:chExt cx="1343025" cy="1000125"/>
          </a:xfrm>
        </p:grpSpPr>
        <p:cxnSp>
          <p:nvCxnSpPr>
            <p:cNvPr id="6178" name="Straight Arrow Connector 55"/>
            <p:cNvCxnSpPr>
              <a:cxnSpLocks noChangeShapeType="1"/>
            </p:cNvCxnSpPr>
            <p:nvPr/>
          </p:nvCxnSpPr>
          <p:spPr bwMode="auto">
            <a:xfrm rot="10800000">
              <a:off x="3464859" y="4329953"/>
              <a:ext cx="304800" cy="76200"/>
            </a:xfrm>
            <a:prstGeom prst="straightConnector1">
              <a:avLst/>
            </a:prstGeom>
            <a:noFill/>
            <a:ln w="9525" algn="ctr">
              <a:solidFill>
                <a:srgbClr val="00B0F0"/>
              </a:solidFill>
              <a:round/>
              <a:headEnd/>
              <a:tailEnd type="arrow" w="med" len="med"/>
            </a:ln>
          </p:spPr>
        </p:cxnSp>
        <p:sp>
          <p:nvSpPr>
            <p:cNvPr id="134" name="Line 71"/>
            <p:cNvSpPr>
              <a:spLocks noChangeShapeType="1"/>
            </p:cNvSpPr>
            <p:nvPr/>
          </p:nvSpPr>
          <p:spPr bwMode="auto">
            <a:xfrm flipH="1" flipV="1">
              <a:off x="3124200" y="4419600"/>
              <a:ext cx="657225" cy="76200"/>
            </a:xfrm>
            <a:prstGeom prst="line">
              <a:avLst/>
            </a:prstGeom>
            <a:noFill/>
            <a:ln w="38100">
              <a:solidFill>
                <a:srgbClr val="CCFF66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55" name="Rectangle 54"/>
            <p:cNvSpPr/>
            <p:nvPr/>
          </p:nvSpPr>
          <p:spPr>
            <a:xfrm>
              <a:off x="2438400" y="4343400"/>
              <a:ext cx="749300" cy="461963"/>
            </a:xfrm>
            <a:prstGeom prst="rect">
              <a:avLst/>
            </a:prstGeom>
            <a:ln>
              <a:noFill/>
            </a:ln>
          </p:spPr>
          <p:txBody>
            <a:bodyPr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T(</a:t>
              </a:r>
              <a:r>
                <a:rPr lang="en-US" sz="240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n</a:t>
              </a:r>
              <a:r>
                <a:rPr lang="en-US" sz="24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)</a:t>
              </a:r>
              <a:endParaRPr lang="en-US" sz="2400" dirty="0">
                <a:solidFill>
                  <a:srgbClr val="FFFFF7"/>
                </a:solidFill>
                <a:latin typeface="+mn-lt"/>
                <a:cs typeface="+mn-cs"/>
              </a:endParaRPr>
            </a:p>
          </p:txBody>
        </p:sp>
        <p:sp>
          <p:nvSpPr>
            <p:cNvPr id="60" name="Rectangle 59"/>
            <p:cNvSpPr/>
            <p:nvPr/>
          </p:nvSpPr>
          <p:spPr>
            <a:xfrm>
              <a:off x="3376613" y="3881438"/>
              <a:ext cx="355600" cy="46196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+mn-lt"/>
                  <a:cs typeface="+mn-cs"/>
                </a:rPr>
                <a:t>n</a:t>
              </a:r>
              <a:endParaRPr lang="en-US" sz="2400" dirty="0">
                <a:solidFill>
                  <a:srgbClr val="00B0F0"/>
                </a:solidFill>
                <a:latin typeface="+mn-lt"/>
                <a:cs typeface="+mn-cs"/>
              </a:endParaRPr>
            </a:p>
          </p:txBody>
        </p:sp>
        <p:sp>
          <p:nvSpPr>
            <p:cNvPr id="61" name="Text Box 100"/>
            <p:cNvSpPr txBox="1">
              <a:spLocks noChangeArrowheads="1"/>
            </p:cNvSpPr>
            <p:nvPr/>
          </p:nvSpPr>
          <p:spPr bwMode="auto">
            <a:xfrm>
              <a:off x="3376613" y="3805238"/>
              <a:ext cx="357187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^</a:t>
              </a:r>
            </a:p>
          </p:txBody>
        </p:sp>
        <p:cxnSp>
          <p:nvCxnSpPr>
            <p:cNvPr id="6183" name="Straight Arrow Connector 72"/>
            <p:cNvCxnSpPr>
              <a:cxnSpLocks noChangeShapeType="1"/>
            </p:cNvCxnSpPr>
            <p:nvPr/>
          </p:nvCxnSpPr>
          <p:spPr bwMode="auto">
            <a:xfrm>
              <a:off x="2560638" y="4418013"/>
              <a:ext cx="152400" cy="1587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  <p:sp>
          <p:nvSpPr>
            <p:cNvPr id="74" name="Text Box 100"/>
            <p:cNvSpPr txBox="1">
              <a:spLocks noChangeArrowheads="1"/>
            </p:cNvSpPr>
            <p:nvPr/>
          </p:nvSpPr>
          <p:spPr bwMode="auto">
            <a:xfrm>
              <a:off x="2730500" y="4267200"/>
              <a:ext cx="357188" cy="4572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400" dirty="0">
                  <a:solidFill>
                    <a:srgbClr val="00B0F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^</a:t>
              </a:r>
            </a:p>
          </p:txBody>
        </p:sp>
      </p:grpSp>
      <p:grpSp>
        <p:nvGrpSpPr>
          <p:cNvPr id="6157" name="Group 50"/>
          <p:cNvGrpSpPr>
            <a:grpSpLocks/>
          </p:cNvGrpSpPr>
          <p:nvPr/>
        </p:nvGrpSpPr>
        <p:grpSpPr bwMode="auto">
          <a:xfrm>
            <a:off x="2362200" y="2590800"/>
            <a:ext cx="5413375" cy="708025"/>
            <a:chOff x="2362200" y="2590800"/>
            <a:chExt cx="5413375" cy="708025"/>
          </a:xfrm>
        </p:grpSpPr>
        <p:sp>
          <p:nvSpPr>
            <p:cNvPr id="6175" name="Rectangle 65"/>
            <p:cNvSpPr>
              <a:spLocks noChangeArrowheads="1"/>
            </p:cNvSpPr>
            <p:nvPr/>
          </p:nvSpPr>
          <p:spPr bwMode="auto">
            <a:xfrm>
              <a:off x="2362200" y="2590800"/>
              <a:ext cx="5413375" cy="70802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eaLnBrk="0" hangingPunct="0"/>
              <a:r>
                <a:rPr lang="en-US" sz="2000" b="0">
                  <a:solidFill>
                    <a:srgbClr val="FFFFFF"/>
                  </a:solidFill>
                  <a:latin typeface="Times New Roman" pitchFamily="18" charset="0"/>
                </a:rPr>
                <a:t>Traction vector T</a:t>
              </a:r>
              <a:r>
                <a:rPr lang="en-US" sz="2000" b="0">
                  <a:solidFill>
                    <a:srgbClr val="FFFFF7"/>
                  </a:solidFill>
                  <a:latin typeface="Times New Roman" pitchFamily="18" charset="0"/>
                </a:rPr>
                <a:t>(</a:t>
              </a:r>
              <a:r>
                <a:rPr lang="en-US" sz="2000" b="0">
                  <a:solidFill>
                    <a:srgbClr val="FF0000"/>
                  </a:solidFill>
                  <a:latin typeface="Times New Roman" pitchFamily="18" charset="0"/>
                </a:rPr>
                <a:t>n</a:t>
              </a:r>
              <a:r>
                <a:rPr lang="en-US" sz="2000" b="0">
                  <a:solidFill>
                    <a:srgbClr val="FFFFFF"/>
                  </a:solidFill>
                  <a:latin typeface="Times New Roman" pitchFamily="18" charset="0"/>
                </a:rPr>
                <a:t>) is force/area vector</a:t>
              </a:r>
            </a:p>
            <a:p>
              <a:pPr eaLnBrk="0" hangingPunct="0"/>
              <a:r>
                <a:rPr lang="en-US" sz="2000" b="0">
                  <a:solidFill>
                    <a:srgbClr val="FFFFFF"/>
                  </a:solidFill>
                  <a:latin typeface="Times New Roman" pitchFamily="18" charset="0"/>
                </a:rPr>
                <a:t>that external medium exerts on face with normal </a:t>
              </a:r>
              <a:r>
                <a:rPr lang="en-US" sz="2000" b="0">
                  <a:solidFill>
                    <a:srgbClr val="FF0000"/>
                  </a:solidFill>
                  <a:latin typeface="Times New Roman" pitchFamily="18" charset="0"/>
                </a:rPr>
                <a:t>n</a:t>
              </a:r>
              <a:r>
                <a:rPr lang="en-US" sz="2000" b="0">
                  <a:solidFill>
                    <a:srgbClr val="FFFFFF"/>
                  </a:solidFill>
                  <a:latin typeface="Times New Roman" pitchFamily="18" charset="0"/>
                </a:rPr>
                <a:t>.</a:t>
              </a:r>
              <a:endParaRPr lang="en-US" sz="2000"/>
            </a:p>
          </p:txBody>
        </p:sp>
        <p:cxnSp>
          <p:nvCxnSpPr>
            <p:cNvPr id="6176" name="Straight Arrow Connector 75"/>
            <p:cNvCxnSpPr>
              <a:cxnSpLocks noChangeShapeType="1"/>
            </p:cNvCxnSpPr>
            <p:nvPr/>
          </p:nvCxnSpPr>
          <p:spPr bwMode="auto">
            <a:xfrm>
              <a:off x="4114800" y="2667000"/>
              <a:ext cx="152400" cy="1588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  <p:sp>
          <p:nvSpPr>
            <p:cNvPr id="77" name="Text Box 100"/>
            <p:cNvSpPr txBox="1">
              <a:spLocks noChangeArrowheads="1"/>
            </p:cNvSpPr>
            <p:nvPr/>
          </p:nvSpPr>
          <p:spPr bwMode="auto">
            <a:xfrm>
              <a:off x="4217988" y="2595563"/>
              <a:ext cx="273050" cy="2778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20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^</a:t>
              </a:r>
            </a:p>
          </p:txBody>
        </p:sp>
      </p:grpSp>
      <p:sp>
        <p:nvSpPr>
          <p:cNvPr id="78" name="Text Box 100"/>
          <p:cNvSpPr txBox="1">
            <a:spLocks noChangeArrowheads="1"/>
          </p:cNvSpPr>
          <p:nvPr/>
        </p:nvSpPr>
        <p:spPr bwMode="auto">
          <a:xfrm>
            <a:off x="7359650" y="2871788"/>
            <a:ext cx="27305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^</a:t>
            </a:r>
          </a:p>
        </p:txBody>
      </p:sp>
      <p:sp>
        <p:nvSpPr>
          <p:cNvPr id="80" name="TextBox 79"/>
          <p:cNvSpPr txBox="1"/>
          <p:nvPr/>
        </p:nvSpPr>
        <p:spPr>
          <a:xfrm>
            <a:off x="5868988" y="3886200"/>
            <a:ext cx="3370262" cy="13843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Note: Two vectors are needed</a:t>
            </a:r>
          </a:p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to describe traction, n and T. Hence,</a:t>
            </a:r>
          </a:p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6 components are needed, three for</a:t>
            </a:r>
          </a:p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orientation of T and three for orientation n</a:t>
            </a:r>
          </a:p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for face of cube. These six components</a:t>
            </a:r>
          </a:p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are described by stress tensor </a:t>
            </a:r>
            <a:r>
              <a:rPr lang="en-US" sz="140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ymbolPS" pitchFamily="18" charset="2"/>
                <a:cs typeface="+mn-cs"/>
              </a:rPr>
              <a:t>s</a:t>
            </a:r>
            <a:r>
              <a:rPr lang="en-US" sz="140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 </a:t>
            </a:r>
          </a:p>
        </p:txBody>
      </p:sp>
      <p:cxnSp>
        <p:nvCxnSpPr>
          <p:cNvPr id="6160" name="Straight Arrow Connector 81"/>
          <p:cNvCxnSpPr>
            <a:cxnSpLocks noChangeShapeType="1"/>
          </p:cNvCxnSpPr>
          <p:nvPr/>
        </p:nvCxnSpPr>
        <p:spPr bwMode="auto">
          <a:xfrm>
            <a:off x="7905750" y="4149725"/>
            <a:ext cx="152400" cy="1588"/>
          </a:xfrm>
          <a:prstGeom prst="straightConnector1">
            <a:avLst/>
          </a:prstGeom>
          <a:noFill/>
          <a:ln w="3175" algn="ctr">
            <a:solidFill>
              <a:srgbClr val="FFFFF7"/>
            </a:solidFill>
            <a:round/>
            <a:headEnd/>
            <a:tailEnd type="arrow" w="med" len="med"/>
          </a:ln>
        </p:spPr>
      </p:cxnSp>
      <p:sp>
        <p:nvSpPr>
          <p:cNvPr id="83" name="Text Box 100"/>
          <p:cNvSpPr txBox="1">
            <a:spLocks noChangeArrowheads="1"/>
          </p:cNvSpPr>
          <p:nvPr/>
        </p:nvSpPr>
        <p:spPr bwMode="auto">
          <a:xfrm>
            <a:off x="7369175" y="4086225"/>
            <a:ext cx="250825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9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^</a:t>
            </a:r>
          </a:p>
        </p:txBody>
      </p:sp>
      <p:cxnSp>
        <p:nvCxnSpPr>
          <p:cNvPr id="6162" name="Straight Arrow Connector 83"/>
          <p:cNvCxnSpPr>
            <a:cxnSpLocks noChangeShapeType="1"/>
          </p:cNvCxnSpPr>
          <p:nvPr/>
        </p:nvCxnSpPr>
        <p:spPr bwMode="auto">
          <a:xfrm>
            <a:off x="7010400" y="4578350"/>
            <a:ext cx="152400" cy="1588"/>
          </a:xfrm>
          <a:prstGeom prst="straightConnector1">
            <a:avLst/>
          </a:prstGeom>
          <a:noFill/>
          <a:ln w="3175" algn="ctr">
            <a:solidFill>
              <a:srgbClr val="FFFFF7"/>
            </a:solidFill>
            <a:round/>
            <a:headEnd/>
            <a:tailEnd type="arrow" w="med" len="med"/>
          </a:ln>
        </p:spPr>
      </p:cxnSp>
      <p:sp>
        <p:nvSpPr>
          <p:cNvPr id="85" name="Text Box 100"/>
          <p:cNvSpPr txBox="1">
            <a:spLocks noChangeArrowheads="1"/>
          </p:cNvSpPr>
          <p:nvPr/>
        </p:nvSpPr>
        <p:spPr bwMode="auto">
          <a:xfrm>
            <a:off x="8934450" y="4514850"/>
            <a:ext cx="250825" cy="23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9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^</a:t>
            </a:r>
          </a:p>
        </p:txBody>
      </p:sp>
      <p:sp>
        <p:nvSpPr>
          <p:cNvPr id="4133" name="Rectangle 87"/>
          <p:cNvSpPr>
            <a:spLocks noChangeArrowheads="1"/>
          </p:cNvSpPr>
          <p:nvPr/>
        </p:nvSpPr>
        <p:spPr bwMode="auto">
          <a:xfrm>
            <a:off x="914400" y="5791200"/>
            <a:ext cx="612775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000" b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Tractions are equal and opposite across face T(</a:t>
            </a:r>
            <a:r>
              <a:rPr lang="en-US" sz="2000" b="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+mn-cs"/>
              </a:rPr>
              <a:t>n</a:t>
            </a:r>
            <a:r>
              <a:rPr lang="en-US" sz="2000" b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) =-T(</a:t>
            </a:r>
            <a:r>
              <a:rPr lang="en-US" sz="2000" b="0" dirty="0">
                <a:solidFill>
                  <a:schemeClr val="accent2">
                    <a:lumMod val="60000"/>
                    <a:lumOff val="40000"/>
                  </a:schemeClr>
                </a:solidFill>
                <a:latin typeface="Times New Roman" pitchFamily="18" charset="0"/>
                <a:cs typeface="+mn-cs"/>
              </a:rPr>
              <a:t>-n</a:t>
            </a:r>
            <a:r>
              <a:rPr lang="en-US" sz="2000" b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)</a:t>
            </a:r>
            <a:endParaRPr lang="en-US" sz="2000" dirty="0">
              <a:cs typeface="+mn-cs"/>
            </a:endParaRPr>
          </a:p>
        </p:txBody>
      </p:sp>
      <p:sp>
        <p:nvSpPr>
          <p:cNvPr id="46" name="TextBox 45"/>
          <p:cNvSpPr txBox="1"/>
          <p:nvPr/>
        </p:nvSpPr>
        <p:spPr>
          <a:xfrm>
            <a:off x="8139113" y="5091113"/>
            <a:ext cx="242887" cy="2159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800" dirty="0" err="1">
                <a:solidFill>
                  <a:srgbClr val="FFFFF7"/>
                </a:solidFill>
                <a:latin typeface="+mj-lt"/>
                <a:cs typeface="+mn-cs"/>
              </a:rPr>
              <a:t>ij</a:t>
            </a:r>
            <a:endParaRPr lang="en-US" sz="800" dirty="0">
              <a:solidFill>
                <a:srgbClr val="FFFFF7"/>
              </a:solidFill>
              <a:latin typeface="+mj-lt"/>
              <a:cs typeface="+mn-cs"/>
            </a:endParaRPr>
          </a:p>
        </p:txBody>
      </p:sp>
      <p:cxnSp>
        <p:nvCxnSpPr>
          <p:cNvPr id="6166" name="Straight Arrow Connector 56"/>
          <p:cNvCxnSpPr>
            <a:cxnSpLocks noChangeShapeType="1"/>
          </p:cNvCxnSpPr>
          <p:nvPr/>
        </p:nvCxnSpPr>
        <p:spPr bwMode="auto">
          <a:xfrm>
            <a:off x="5638800" y="5867400"/>
            <a:ext cx="152400" cy="1588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cxnSp>
        <p:nvCxnSpPr>
          <p:cNvPr id="6167" name="Straight Arrow Connector 57"/>
          <p:cNvCxnSpPr>
            <a:cxnSpLocks noChangeShapeType="1"/>
          </p:cNvCxnSpPr>
          <p:nvPr/>
        </p:nvCxnSpPr>
        <p:spPr bwMode="auto">
          <a:xfrm>
            <a:off x="6400800" y="5867400"/>
            <a:ext cx="152400" cy="1588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sp>
        <p:nvSpPr>
          <p:cNvPr id="59" name="Rectangle 58"/>
          <p:cNvSpPr/>
          <p:nvPr/>
        </p:nvSpPr>
        <p:spPr bwMode="auto">
          <a:xfrm>
            <a:off x="7659129" y="5550243"/>
            <a:ext cx="838200" cy="762000"/>
          </a:xfrm>
          <a:prstGeom prst="rect">
            <a:avLst/>
          </a:prstGeom>
          <a:solidFill>
            <a:srgbClr val="FF0000"/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  <a:scene3d>
            <a:camera prst="orthographicFront">
              <a:rot lat="19983224" lon="4698004" rev="20777262"/>
            </a:camera>
            <a:lightRig rig="threePt" dir="t"/>
          </a:scene3d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cxnSp>
        <p:nvCxnSpPr>
          <p:cNvPr id="6169" name="Straight Arrow Connector 62"/>
          <p:cNvCxnSpPr>
            <a:cxnSpLocks noChangeShapeType="1"/>
          </p:cNvCxnSpPr>
          <p:nvPr/>
        </p:nvCxnSpPr>
        <p:spPr bwMode="auto">
          <a:xfrm>
            <a:off x="8077200" y="5943600"/>
            <a:ext cx="533400" cy="228600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sp>
        <p:nvSpPr>
          <p:cNvPr id="64" name="Text Box 100"/>
          <p:cNvSpPr txBox="1">
            <a:spLocks noChangeArrowheads="1"/>
          </p:cNvSpPr>
          <p:nvPr/>
        </p:nvSpPr>
        <p:spPr bwMode="auto">
          <a:xfrm>
            <a:off x="8534400" y="5715000"/>
            <a:ext cx="357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^</a:t>
            </a:r>
          </a:p>
        </p:txBody>
      </p:sp>
      <p:sp>
        <p:nvSpPr>
          <p:cNvPr id="69" name="Rectangle 68"/>
          <p:cNvSpPr/>
          <p:nvPr/>
        </p:nvSpPr>
        <p:spPr>
          <a:xfrm>
            <a:off x="8547100" y="5862638"/>
            <a:ext cx="749300" cy="461962"/>
          </a:xfrm>
          <a:prstGeom prst="rect">
            <a:avLst/>
          </a:prstGeom>
          <a:ln>
            <a:noFill/>
          </a:ln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cs typeface="+mn-cs"/>
              </a:rPr>
              <a:t>n</a:t>
            </a:r>
            <a:endParaRPr lang="en-US" sz="2400" dirty="0">
              <a:solidFill>
                <a:schemeClr val="accent2">
                  <a:lumMod val="60000"/>
                  <a:lumOff val="40000"/>
                </a:schemeClr>
              </a:solidFill>
              <a:latin typeface="+mn-lt"/>
              <a:cs typeface="+mn-cs"/>
            </a:endParaRPr>
          </a:p>
        </p:txBody>
      </p:sp>
      <p:sp>
        <p:nvSpPr>
          <p:cNvPr id="71" name="TextBox 70"/>
          <p:cNvSpPr txBox="1"/>
          <p:nvPr/>
        </p:nvSpPr>
        <p:spPr>
          <a:xfrm>
            <a:off x="8024813" y="4343400"/>
            <a:ext cx="241300" cy="2159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800" dirty="0" err="1">
                <a:solidFill>
                  <a:srgbClr val="FFFFF7"/>
                </a:solidFill>
                <a:latin typeface="+mj-lt"/>
                <a:cs typeface="+mn-cs"/>
              </a:rPr>
              <a:t>ij</a:t>
            </a:r>
            <a:endParaRPr lang="en-US" sz="800" dirty="0">
              <a:solidFill>
                <a:srgbClr val="FFFFF7"/>
              </a:solidFill>
              <a:latin typeface="+mj-lt"/>
              <a:cs typeface="+mn-cs"/>
            </a:endParaRPr>
          </a:p>
        </p:txBody>
      </p:sp>
      <p:sp>
        <p:nvSpPr>
          <p:cNvPr id="81" name="Text Box 100"/>
          <p:cNvSpPr txBox="1">
            <a:spLocks noChangeArrowheads="1"/>
          </p:cNvSpPr>
          <p:nvPr/>
        </p:nvSpPr>
        <p:spPr bwMode="auto">
          <a:xfrm>
            <a:off x="6592888" y="5740400"/>
            <a:ext cx="287337" cy="306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^</a:t>
            </a:r>
          </a:p>
        </p:txBody>
      </p:sp>
      <p:sp>
        <p:nvSpPr>
          <p:cNvPr id="82" name="Text Box 100"/>
          <p:cNvSpPr txBox="1">
            <a:spLocks noChangeArrowheads="1"/>
          </p:cNvSpPr>
          <p:nvPr/>
        </p:nvSpPr>
        <p:spPr bwMode="auto">
          <a:xfrm>
            <a:off x="5768975" y="5751513"/>
            <a:ext cx="287338" cy="307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chemeClr val="accent2">
                    <a:lumMod val="60000"/>
                    <a:lumOff val="40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^</a:t>
            </a:r>
          </a:p>
        </p:txBody>
      </p:sp>
      <p:sp>
        <p:nvSpPr>
          <p:cNvPr id="2" name="Rectangle 1"/>
          <p:cNvSpPr/>
          <p:nvPr/>
        </p:nvSpPr>
        <p:spPr>
          <a:xfrm>
            <a:off x="935308" y="6217143"/>
            <a:ext cx="6250429" cy="6001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100" b="0" dirty="0" smtClean="0">
                <a:solidFill>
                  <a:srgbClr val="FFFFFF"/>
                </a:solidFill>
                <a:latin typeface="+mn-lt"/>
              </a:rPr>
              <a:t>Newton’s 3</a:t>
            </a:r>
            <a:r>
              <a:rPr lang="en-US" sz="1100" b="0" baseline="30000" dirty="0" smtClean="0">
                <a:solidFill>
                  <a:srgbClr val="FFFFFF"/>
                </a:solidFill>
                <a:latin typeface="+mn-lt"/>
              </a:rPr>
              <a:t>rd</a:t>
            </a:r>
            <a:r>
              <a:rPr lang="en-US" sz="1100" b="0" dirty="0" smtClean="0">
                <a:solidFill>
                  <a:srgbClr val="FFFFFF"/>
                </a:solidFill>
                <a:latin typeface="+mn-lt"/>
              </a:rPr>
              <a:t> law: </a:t>
            </a:r>
            <a:r>
              <a:rPr lang="en-US" sz="1100" b="0" i="0" dirty="0">
                <a:solidFill>
                  <a:srgbClr val="FFFF00"/>
                </a:solidFill>
                <a:latin typeface="+mn-lt"/>
              </a:rPr>
              <a:t>For every action, there is an equal and opposite reaction. </a:t>
            </a:r>
            <a:endParaRPr lang="en-US" sz="1100" b="0" i="0" dirty="0" smtClean="0">
              <a:solidFill>
                <a:srgbClr val="FFFF00"/>
              </a:solidFill>
              <a:latin typeface="+mn-lt"/>
            </a:endParaRPr>
          </a:p>
          <a:p>
            <a:r>
              <a:rPr lang="en-US" sz="1100" b="0" i="0" dirty="0" smtClean="0">
                <a:solidFill>
                  <a:srgbClr val="FFFF00"/>
                </a:solidFill>
                <a:latin typeface="+mn-lt"/>
              </a:rPr>
              <a:t>The </a:t>
            </a:r>
            <a:r>
              <a:rPr lang="en-US" sz="1100" b="0" i="0" dirty="0">
                <a:solidFill>
                  <a:srgbClr val="FFFF00"/>
                </a:solidFill>
                <a:latin typeface="+mn-lt"/>
              </a:rPr>
              <a:t>statement means that in every interaction, there is a pair of forces acting on the two interacting objects. </a:t>
            </a:r>
            <a:endParaRPr lang="en-US" sz="1100" b="0" i="0" dirty="0" smtClean="0">
              <a:solidFill>
                <a:srgbClr val="FFFF00"/>
              </a:solidFill>
              <a:latin typeface="+mn-lt"/>
            </a:endParaRPr>
          </a:p>
          <a:p>
            <a:r>
              <a:rPr lang="en-US" sz="1100" b="0" i="0" dirty="0" smtClean="0">
                <a:solidFill>
                  <a:srgbClr val="FFFF00"/>
                </a:solidFill>
                <a:latin typeface="+mn-lt"/>
              </a:rPr>
              <a:t>The </a:t>
            </a:r>
            <a:r>
              <a:rPr lang="en-US" sz="1100" b="0" i="0" dirty="0">
                <a:solidFill>
                  <a:srgbClr val="FFFF00"/>
                </a:solidFill>
                <a:latin typeface="+mn-lt"/>
              </a:rPr>
              <a:t>size of the forces on the first object equals the size of the force on the second object.</a:t>
            </a:r>
            <a:r>
              <a:rPr lang="en-US" sz="1100" b="0" dirty="0" smtClean="0">
                <a:solidFill>
                  <a:srgbClr val="FFFF00"/>
                </a:solidFill>
                <a:latin typeface="+mn-lt"/>
              </a:rPr>
              <a:t> </a:t>
            </a:r>
            <a:endParaRPr lang="en-US" sz="1100" dirty="0">
              <a:solidFill>
                <a:srgbClr val="FFFF00"/>
              </a:solidFill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766763" y="5331077"/>
            <a:ext cx="1803399" cy="1296988"/>
            <a:chOff x="7299325" y="989012"/>
            <a:chExt cx="1803399" cy="1296988"/>
          </a:xfrm>
        </p:grpSpPr>
        <p:pic>
          <p:nvPicPr>
            <p:cNvPr id="2" name="Picture 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91400" y="989012"/>
              <a:ext cx="1711324" cy="1162050"/>
            </a:xfrm>
            <a:prstGeom prst="rect">
              <a:avLst/>
            </a:prstGeom>
          </p:spPr>
        </p:pic>
        <p:sp>
          <p:nvSpPr>
            <p:cNvPr id="3" name="Rectangle 2"/>
            <p:cNvSpPr/>
            <p:nvPr/>
          </p:nvSpPr>
          <p:spPr bwMode="auto">
            <a:xfrm>
              <a:off x="7299325" y="989012"/>
              <a:ext cx="168275" cy="129698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</p:grpSp>
      <p:sp>
        <p:nvSpPr>
          <p:cNvPr id="7" name="Rectangle 6"/>
          <p:cNvSpPr/>
          <p:nvPr/>
        </p:nvSpPr>
        <p:spPr bwMode="auto">
          <a:xfrm>
            <a:off x="0" y="4876800"/>
            <a:ext cx="3657600" cy="197485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thematica4" pitchFamily="2" charset="2"/>
            </a:endParaRPr>
          </a:p>
        </p:txBody>
      </p:sp>
      <p:sp>
        <p:nvSpPr>
          <p:cNvPr id="818279" name="Rectangle 103"/>
          <p:cNvSpPr>
            <a:spLocks noChangeArrowheads="1"/>
          </p:cNvSpPr>
          <p:nvPr/>
        </p:nvSpPr>
        <p:spPr bwMode="auto">
          <a:xfrm>
            <a:off x="5638800" y="2057400"/>
            <a:ext cx="1752600" cy="1676400"/>
          </a:xfrm>
          <a:prstGeom prst="rect">
            <a:avLst/>
          </a:prstGeom>
          <a:solidFill>
            <a:srgbClr val="E6F10D"/>
          </a:solidFill>
          <a:ln w="9525">
            <a:miter lim="800000"/>
            <a:headEnd/>
            <a:tailEnd/>
          </a:ln>
          <a:effectLst/>
          <a:scene3d>
            <a:camera prst="legacyPerspectiveFront">
              <a:rot lat="1500000" lon="20099999" rev="0"/>
            </a:camera>
            <a:lightRig rig="legacyFlat4" dir="t"/>
          </a:scene3d>
          <a:sp3d extrusionH="887400" prstMaterial="legacyMatte">
            <a:bevelT w="13500" h="13500" prst="angle"/>
            <a:bevelB w="13500" h="13500" prst="angle"/>
            <a:extrusionClr>
              <a:srgbClr val="E6F10D"/>
            </a:extrusionClr>
          </a:sp3d>
        </p:spPr>
        <p:txBody>
          <a:bodyPr wrap="none" anchor="ctr">
            <a:flatTx/>
          </a:bodyPr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818190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0" y="-6096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sz="66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Traction Vector </a:t>
            </a:r>
            <a:r>
              <a:rPr lang="en-US" sz="32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(Force/area)</a:t>
            </a:r>
            <a:endParaRPr lang="en-US" sz="6600" b="1" i="1" dirty="0" smtClean="0">
              <a:solidFill>
                <a:srgbClr val="E6F10D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818233" name="Picture 5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67200" y="5410200"/>
            <a:ext cx="4648200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7173" name="Group 81"/>
          <p:cNvGrpSpPr>
            <a:grpSpLocks/>
          </p:cNvGrpSpPr>
          <p:nvPr/>
        </p:nvGrpSpPr>
        <p:grpSpPr bwMode="auto">
          <a:xfrm>
            <a:off x="1657350" y="3851275"/>
            <a:ext cx="796925" cy="549275"/>
            <a:chOff x="278" y="3623"/>
            <a:chExt cx="502" cy="346"/>
          </a:xfrm>
        </p:grpSpPr>
        <p:sp>
          <p:nvSpPr>
            <p:cNvPr id="818258" name="Text Box 82"/>
            <p:cNvSpPr txBox="1">
              <a:spLocks noChangeArrowheads="1"/>
            </p:cNvSpPr>
            <p:nvPr/>
          </p:nvSpPr>
          <p:spPr bwMode="auto">
            <a:xfrm>
              <a:off x="278" y="3642"/>
              <a:ext cx="25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8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T</a:t>
              </a:r>
            </a:p>
          </p:txBody>
        </p:sp>
        <p:grpSp>
          <p:nvGrpSpPr>
            <p:cNvPr id="7282" name="Group 83"/>
            <p:cNvGrpSpPr>
              <a:grpSpLocks/>
            </p:cNvGrpSpPr>
            <p:nvPr/>
          </p:nvGrpSpPr>
          <p:grpSpPr bwMode="auto">
            <a:xfrm>
              <a:off x="480" y="3623"/>
              <a:ext cx="300" cy="265"/>
              <a:chOff x="0" y="3213"/>
              <a:chExt cx="300" cy="265"/>
            </a:xfrm>
          </p:grpSpPr>
          <p:sp>
            <p:nvSpPr>
              <p:cNvPr id="818260" name="Text Box 84"/>
              <p:cNvSpPr txBox="1">
                <a:spLocks noChangeArrowheads="1"/>
              </p:cNvSpPr>
              <p:nvPr/>
            </p:nvSpPr>
            <p:spPr bwMode="auto">
              <a:xfrm>
                <a:off x="0" y="3213"/>
                <a:ext cx="300" cy="21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600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(x )</a:t>
                </a:r>
              </a:p>
            </p:txBody>
          </p:sp>
          <p:sp>
            <p:nvSpPr>
              <p:cNvPr id="818261" name="Text Box 85"/>
              <p:cNvSpPr txBox="1">
                <a:spLocks noChangeArrowheads="1"/>
              </p:cNvSpPr>
              <p:nvPr/>
            </p:nvSpPr>
            <p:spPr bwMode="auto">
              <a:xfrm>
                <a:off x="66" y="3305"/>
                <a:ext cx="164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200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1</a:t>
                </a:r>
              </a:p>
            </p:txBody>
          </p:sp>
        </p:grpSp>
      </p:grpSp>
      <p:sp>
        <p:nvSpPr>
          <p:cNvPr id="818263" name="Text Box 87"/>
          <p:cNvSpPr txBox="1">
            <a:spLocks noChangeArrowheads="1"/>
          </p:cNvSpPr>
          <p:nvPr/>
        </p:nvSpPr>
        <p:spPr bwMode="auto">
          <a:xfrm>
            <a:off x="2438400" y="3962400"/>
            <a:ext cx="259878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= </a:t>
            </a: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</a:t>
            </a:r>
            <a:r>
              <a:rPr lang="en-US" sz="2000" dirty="0" err="1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</a:t>
            </a:r>
            <a:r>
              <a:rPr lang="en-US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</a:t>
            </a: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+ </a:t>
            </a: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</a:t>
            </a:r>
            <a:r>
              <a:rPr lang="en-US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</a:t>
            </a:r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j</a:t>
            </a:r>
            <a:r>
              <a:rPr lang="en-US" sz="28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</a:t>
            </a: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+ </a:t>
            </a: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  <a:r>
              <a:rPr lang="en-US" sz="28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</a:t>
            </a:r>
            <a:r>
              <a:rPr lang="en-US" sz="2000" dirty="0" smtClean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k</a:t>
            </a:r>
            <a:endParaRPr lang="en-US" sz="28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818268" name="Text Box 92"/>
          <p:cNvSpPr txBox="1">
            <a:spLocks noChangeArrowheads="1"/>
          </p:cNvSpPr>
          <p:nvPr/>
        </p:nvSpPr>
        <p:spPr bwMode="auto">
          <a:xfrm>
            <a:off x="3685696" y="4255046"/>
            <a:ext cx="3127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12</a:t>
            </a:r>
          </a:p>
        </p:txBody>
      </p:sp>
      <p:sp>
        <p:nvSpPr>
          <p:cNvPr id="818269" name="Text Box 93"/>
          <p:cNvSpPr txBox="1">
            <a:spLocks noChangeArrowheads="1"/>
          </p:cNvSpPr>
          <p:nvPr/>
        </p:nvSpPr>
        <p:spPr bwMode="auto">
          <a:xfrm>
            <a:off x="4494034" y="4264335"/>
            <a:ext cx="312737" cy="246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00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13</a:t>
            </a:r>
            <a:endParaRPr lang="en-US" sz="10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818273" name="Text Box 97"/>
          <p:cNvSpPr txBox="1">
            <a:spLocks noChangeArrowheads="1"/>
          </p:cNvSpPr>
          <p:nvPr/>
        </p:nvSpPr>
        <p:spPr bwMode="auto">
          <a:xfrm>
            <a:off x="2887663" y="4257675"/>
            <a:ext cx="31115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11</a:t>
            </a:r>
          </a:p>
        </p:txBody>
      </p:sp>
      <p:sp>
        <p:nvSpPr>
          <p:cNvPr id="818274" name="Text Box 98"/>
          <p:cNvSpPr txBox="1">
            <a:spLocks noChangeArrowheads="1"/>
          </p:cNvSpPr>
          <p:nvPr/>
        </p:nvSpPr>
        <p:spPr bwMode="auto">
          <a:xfrm>
            <a:off x="4613881" y="3902074"/>
            <a:ext cx="3571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^</a:t>
            </a:r>
          </a:p>
        </p:txBody>
      </p:sp>
      <p:sp>
        <p:nvSpPr>
          <p:cNvPr id="818276" name="Text Box 100"/>
          <p:cNvSpPr txBox="1">
            <a:spLocks noChangeArrowheads="1"/>
          </p:cNvSpPr>
          <p:nvPr/>
        </p:nvSpPr>
        <p:spPr bwMode="auto">
          <a:xfrm>
            <a:off x="3000870" y="3902074"/>
            <a:ext cx="3571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^</a:t>
            </a:r>
          </a:p>
        </p:txBody>
      </p:sp>
      <p:grpSp>
        <p:nvGrpSpPr>
          <p:cNvPr id="4" name="Group 186"/>
          <p:cNvGrpSpPr>
            <a:grpSpLocks/>
          </p:cNvGrpSpPr>
          <p:nvPr/>
        </p:nvGrpSpPr>
        <p:grpSpPr bwMode="auto">
          <a:xfrm>
            <a:off x="5807075" y="1143000"/>
            <a:ext cx="517525" cy="838200"/>
            <a:chOff x="3658" y="720"/>
            <a:chExt cx="326" cy="528"/>
          </a:xfrm>
        </p:grpSpPr>
        <p:sp>
          <p:nvSpPr>
            <p:cNvPr id="818282" name="Line 106"/>
            <p:cNvSpPr>
              <a:spLocks noChangeShapeType="1"/>
            </p:cNvSpPr>
            <p:nvPr/>
          </p:nvSpPr>
          <p:spPr bwMode="auto">
            <a:xfrm flipV="1">
              <a:off x="3984" y="960"/>
              <a:ext cx="0" cy="28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818284" name="Text Box 108"/>
            <p:cNvSpPr txBox="1">
              <a:spLocks noChangeArrowheads="1"/>
            </p:cNvSpPr>
            <p:nvPr/>
          </p:nvSpPr>
          <p:spPr bwMode="auto">
            <a:xfrm>
              <a:off x="3658" y="720"/>
              <a:ext cx="26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32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n</a:t>
              </a:r>
            </a:p>
          </p:txBody>
        </p:sp>
        <p:sp>
          <p:nvSpPr>
            <p:cNvPr id="818287" name="Text Box 111"/>
            <p:cNvSpPr txBox="1">
              <a:spLocks noChangeArrowheads="1"/>
            </p:cNvSpPr>
            <p:nvPr/>
          </p:nvSpPr>
          <p:spPr bwMode="auto">
            <a:xfrm>
              <a:off x="3784" y="960"/>
              <a:ext cx="20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3 </a:t>
              </a:r>
            </a:p>
          </p:txBody>
        </p:sp>
        <p:sp>
          <p:nvSpPr>
            <p:cNvPr id="818290" name="Text Box 114"/>
            <p:cNvSpPr txBox="1">
              <a:spLocks noChangeArrowheads="1"/>
            </p:cNvSpPr>
            <p:nvPr/>
          </p:nvSpPr>
          <p:spPr bwMode="auto">
            <a:xfrm>
              <a:off x="3680" y="720"/>
              <a:ext cx="20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^ </a:t>
              </a:r>
            </a:p>
          </p:txBody>
        </p:sp>
      </p:grpSp>
      <p:grpSp>
        <p:nvGrpSpPr>
          <p:cNvPr id="5" name="Group 187"/>
          <p:cNvGrpSpPr>
            <a:grpSpLocks/>
          </p:cNvGrpSpPr>
          <p:nvPr/>
        </p:nvGrpSpPr>
        <p:grpSpPr bwMode="auto">
          <a:xfrm>
            <a:off x="6553200" y="2438400"/>
            <a:ext cx="746125" cy="762000"/>
            <a:chOff x="4128" y="1536"/>
            <a:chExt cx="470" cy="480"/>
          </a:xfrm>
        </p:grpSpPr>
        <p:sp>
          <p:nvSpPr>
            <p:cNvPr id="818280" name="Line 104"/>
            <p:cNvSpPr>
              <a:spLocks noChangeShapeType="1"/>
            </p:cNvSpPr>
            <p:nvPr/>
          </p:nvSpPr>
          <p:spPr bwMode="auto">
            <a:xfrm>
              <a:off x="4128" y="1824"/>
              <a:ext cx="336" cy="192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818283" name="Text Box 107"/>
            <p:cNvSpPr txBox="1">
              <a:spLocks noChangeArrowheads="1"/>
            </p:cNvSpPr>
            <p:nvPr/>
          </p:nvSpPr>
          <p:spPr bwMode="auto">
            <a:xfrm>
              <a:off x="4272" y="1536"/>
              <a:ext cx="26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32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n</a:t>
              </a:r>
            </a:p>
          </p:txBody>
        </p:sp>
        <p:sp>
          <p:nvSpPr>
            <p:cNvPr id="818288" name="Text Box 112"/>
            <p:cNvSpPr txBox="1">
              <a:spLocks noChangeArrowheads="1"/>
            </p:cNvSpPr>
            <p:nvPr/>
          </p:nvSpPr>
          <p:spPr bwMode="auto">
            <a:xfrm>
              <a:off x="4398" y="1728"/>
              <a:ext cx="20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2 </a:t>
              </a:r>
            </a:p>
          </p:txBody>
        </p:sp>
        <p:sp>
          <p:nvSpPr>
            <p:cNvPr id="818291" name="Text Box 115"/>
            <p:cNvSpPr txBox="1">
              <a:spLocks noChangeArrowheads="1"/>
            </p:cNvSpPr>
            <p:nvPr/>
          </p:nvSpPr>
          <p:spPr bwMode="auto">
            <a:xfrm>
              <a:off x="4320" y="1536"/>
              <a:ext cx="20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^ </a:t>
              </a:r>
            </a:p>
          </p:txBody>
        </p:sp>
      </p:grpSp>
      <p:grpSp>
        <p:nvGrpSpPr>
          <p:cNvPr id="7185" name="Group 127"/>
          <p:cNvGrpSpPr>
            <a:grpSpLocks/>
          </p:cNvGrpSpPr>
          <p:nvPr/>
        </p:nvGrpSpPr>
        <p:grpSpPr bwMode="auto">
          <a:xfrm>
            <a:off x="2819400" y="1219200"/>
            <a:ext cx="1981200" cy="2438400"/>
            <a:chOff x="1584" y="1248"/>
            <a:chExt cx="1248" cy="1536"/>
          </a:xfrm>
        </p:grpSpPr>
        <p:sp>
          <p:nvSpPr>
            <p:cNvPr id="818292" name="Line 116"/>
            <p:cNvSpPr>
              <a:spLocks noChangeShapeType="1"/>
            </p:cNvSpPr>
            <p:nvPr/>
          </p:nvSpPr>
          <p:spPr bwMode="auto">
            <a:xfrm flipV="1">
              <a:off x="2400" y="1344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818293" name="Line 117"/>
            <p:cNvSpPr>
              <a:spLocks noChangeShapeType="1"/>
            </p:cNvSpPr>
            <p:nvPr/>
          </p:nvSpPr>
          <p:spPr bwMode="auto">
            <a:xfrm>
              <a:off x="2400" y="2208"/>
              <a:ext cx="43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818294" name="Line 118"/>
            <p:cNvSpPr>
              <a:spLocks noChangeShapeType="1"/>
            </p:cNvSpPr>
            <p:nvPr/>
          </p:nvSpPr>
          <p:spPr bwMode="auto">
            <a:xfrm flipH="1">
              <a:off x="1680" y="2208"/>
              <a:ext cx="72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818296" name="Text Box 120"/>
            <p:cNvSpPr txBox="1">
              <a:spLocks noChangeArrowheads="1"/>
            </p:cNvSpPr>
            <p:nvPr/>
          </p:nvSpPr>
          <p:spPr bwMode="auto">
            <a:xfrm>
              <a:off x="2164" y="1248"/>
              <a:ext cx="2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0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x </a:t>
              </a:r>
            </a:p>
          </p:txBody>
        </p:sp>
        <p:sp>
          <p:nvSpPr>
            <p:cNvPr id="818297" name="Text Box 121"/>
            <p:cNvSpPr txBox="1">
              <a:spLocks noChangeArrowheads="1"/>
            </p:cNvSpPr>
            <p:nvPr/>
          </p:nvSpPr>
          <p:spPr bwMode="auto">
            <a:xfrm>
              <a:off x="1584" y="2064"/>
              <a:ext cx="2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0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x </a:t>
              </a:r>
            </a:p>
          </p:txBody>
        </p:sp>
        <p:sp>
          <p:nvSpPr>
            <p:cNvPr id="818299" name="Text Box 123"/>
            <p:cNvSpPr txBox="1">
              <a:spLocks noChangeArrowheads="1"/>
            </p:cNvSpPr>
            <p:nvPr/>
          </p:nvSpPr>
          <p:spPr bwMode="auto">
            <a:xfrm>
              <a:off x="2233" y="1383"/>
              <a:ext cx="18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2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3 </a:t>
              </a:r>
            </a:p>
          </p:txBody>
        </p:sp>
        <p:grpSp>
          <p:nvGrpSpPr>
            <p:cNvPr id="7269" name="Group 126"/>
            <p:cNvGrpSpPr>
              <a:grpSpLocks/>
            </p:cNvGrpSpPr>
            <p:nvPr/>
          </p:nvGrpSpPr>
          <p:grpSpPr bwMode="auto">
            <a:xfrm>
              <a:off x="2500" y="2496"/>
              <a:ext cx="284" cy="288"/>
              <a:chOff x="2788" y="2544"/>
              <a:chExt cx="284" cy="288"/>
            </a:xfrm>
          </p:grpSpPr>
          <p:sp>
            <p:nvSpPr>
              <p:cNvPr id="818298" name="Text Box 122"/>
              <p:cNvSpPr txBox="1">
                <a:spLocks noChangeArrowheads="1"/>
              </p:cNvSpPr>
              <p:nvPr/>
            </p:nvSpPr>
            <p:spPr bwMode="auto">
              <a:xfrm>
                <a:off x="2788" y="2544"/>
                <a:ext cx="23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0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x </a:t>
                </a:r>
              </a:p>
            </p:txBody>
          </p:sp>
          <p:sp>
            <p:nvSpPr>
              <p:cNvPr id="818300" name="Text Box 124"/>
              <p:cNvSpPr txBox="1">
                <a:spLocks noChangeArrowheads="1"/>
              </p:cNvSpPr>
              <p:nvPr/>
            </p:nvSpPr>
            <p:spPr bwMode="auto">
              <a:xfrm>
                <a:off x="2884" y="2659"/>
                <a:ext cx="188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2 </a:t>
                </a:r>
              </a:p>
            </p:txBody>
          </p:sp>
        </p:grpSp>
        <p:sp>
          <p:nvSpPr>
            <p:cNvPr id="818301" name="Text Box 125"/>
            <p:cNvSpPr txBox="1">
              <a:spLocks noChangeArrowheads="1"/>
            </p:cNvSpPr>
            <p:nvPr/>
          </p:nvSpPr>
          <p:spPr bwMode="auto">
            <a:xfrm>
              <a:off x="1680" y="2179"/>
              <a:ext cx="18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2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1 </a:t>
              </a:r>
            </a:p>
          </p:txBody>
        </p:sp>
      </p:grpSp>
      <p:sp>
        <p:nvSpPr>
          <p:cNvPr id="818304" name="Rectangle 128"/>
          <p:cNvSpPr>
            <a:spLocks noChangeArrowheads="1"/>
          </p:cNvSpPr>
          <p:nvPr/>
        </p:nvSpPr>
        <p:spPr bwMode="auto">
          <a:xfrm>
            <a:off x="1841500" y="4373563"/>
            <a:ext cx="5854700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marL="342900" indent="-342900" eaLnBrk="0" hangingPunct="0">
              <a:buFont typeface="Mathematica4" pitchFamily="2" charset="2"/>
              <a:buChar char="A"/>
              <a:defRPr/>
            </a:pPr>
            <a:r>
              <a:rPr lang="en-US" sz="1200" b="0" i="0" dirty="0" err="1">
                <a:solidFill>
                  <a:srgbClr val="FFFFFF"/>
                </a:solidFill>
                <a:latin typeface="Times New Roman" pitchFamily="18" charset="0"/>
                <a:cs typeface="+mn-cs"/>
              </a:rPr>
              <a:t>Material</a:t>
            </a:r>
            <a:r>
              <a:rPr lang="en-US" sz="1000" b="0" i="0" dirty="0" err="1">
                <a:solidFill>
                  <a:srgbClr val="FFFFFF"/>
                </a:solidFill>
                <a:latin typeface="Times New Roman" pitchFamily="18" charset="0"/>
                <a:cs typeface="+mn-cs"/>
              </a:rPr>
              <a:t>body</a:t>
            </a:r>
            <a:r>
              <a:rPr lang="en-US" sz="1000" b="0" i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 can be acted upon by external forces, which are of two kind: surface forces</a:t>
            </a:r>
          </a:p>
          <a:p>
            <a:pPr marL="342900" indent="-342900" eaLnBrk="0" hangingPunct="0">
              <a:buFont typeface="Mathematica4" pitchFamily="2" charset="2"/>
              <a:buChar char="A"/>
              <a:defRPr/>
            </a:pPr>
            <a:r>
              <a:rPr lang="en-US" sz="1000" b="0" i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 and body forces. </a:t>
            </a:r>
            <a:r>
              <a:rPr lang="en-US" sz="1000" b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Surface forces or contact forces act on the bounding surface as a result of mechanical </a:t>
            </a:r>
          </a:p>
          <a:p>
            <a:pPr marL="342900" indent="-342900" eaLnBrk="0" hangingPunct="0">
              <a:buFont typeface="Mathematica4" pitchFamily="2" charset="2"/>
              <a:buChar char="A"/>
              <a:defRPr/>
            </a:pPr>
            <a:r>
              <a:rPr lang="en-US" sz="1000" b="0" dirty="0">
                <a:solidFill>
                  <a:srgbClr val="FFFFFF"/>
                </a:solidFill>
                <a:latin typeface="Times New Roman" pitchFamily="18" charset="0"/>
                <a:cs typeface="+mn-cs"/>
              </a:rPr>
              <a:t>contact between bodies, and their intensity is proportional to the area of contact.</a:t>
            </a:r>
            <a:r>
              <a:rPr lang="en-US" sz="10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</a:t>
            </a:r>
          </a:p>
        </p:txBody>
      </p:sp>
      <p:sp>
        <p:nvSpPr>
          <p:cNvPr id="818367" name="Rectangle 191"/>
          <p:cNvSpPr>
            <a:spLocks noChangeArrowheads="1"/>
          </p:cNvSpPr>
          <p:nvPr/>
        </p:nvSpPr>
        <p:spPr bwMode="auto">
          <a:xfrm>
            <a:off x="4114800" y="6553200"/>
            <a:ext cx="48768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grpSp>
        <p:nvGrpSpPr>
          <p:cNvPr id="8" name="Group 193"/>
          <p:cNvGrpSpPr>
            <a:grpSpLocks/>
          </p:cNvGrpSpPr>
          <p:nvPr/>
        </p:nvGrpSpPr>
        <p:grpSpPr bwMode="auto">
          <a:xfrm>
            <a:off x="0" y="4724400"/>
            <a:ext cx="3932238" cy="1990725"/>
            <a:chOff x="0" y="2976"/>
            <a:chExt cx="2477" cy="1254"/>
          </a:xfrm>
        </p:grpSpPr>
        <p:sp>
          <p:nvSpPr>
            <p:cNvPr id="818237" name="Text Box 61"/>
            <p:cNvSpPr txBox="1">
              <a:spLocks noChangeArrowheads="1"/>
            </p:cNvSpPr>
            <p:nvPr/>
          </p:nvSpPr>
          <p:spPr bwMode="auto">
            <a:xfrm>
              <a:off x="1322" y="2976"/>
              <a:ext cx="406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600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  <a:cs typeface="+mn-cs"/>
                </a:rPr>
                <a:t>s</a:t>
              </a:r>
            </a:p>
          </p:txBody>
        </p:sp>
        <p:grpSp>
          <p:nvGrpSpPr>
            <p:cNvPr id="7255" name="Group 192"/>
            <p:cNvGrpSpPr>
              <a:grpSpLocks/>
            </p:cNvGrpSpPr>
            <p:nvPr/>
          </p:nvGrpSpPr>
          <p:grpSpPr bwMode="auto">
            <a:xfrm>
              <a:off x="0" y="3206"/>
              <a:ext cx="2477" cy="1024"/>
              <a:chOff x="0" y="3206"/>
              <a:chExt cx="2477" cy="1024"/>
            </a:xfrm>
          </p:grpSpPr>
          <p:sp>
            <p:nvSpPr>
              <p:cNvPr id="818238" name="Text Box 62"/>
              <p:cNvSpPr txBox="1">
                <a:spLocks noChangeArrowheads="1"/>
              </p:cNvSpPr>
              <p:nvPr/>
            </p:nvSpPr>
            <p:spPr bwMode="auto">
              <a:xfrm>
                <a:off x="1632" y="3312"/>
                <a:ext cx="22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ij</a:t>
                </a:r>
              </a:p>
            </p:txBody>
          </p:sp>
          <p:sp>
            <p:nvSpPr>
              <p:cNvPr id="818240" name="Line 64"/>
              <p:cNvSpPr>
                <a:spLocks noChangeShapeType="1"/>
              </p:cNvSpPr>
              <p:nvPr/>
            </p:nvSpPr>
            <p:spPr bwMode="auto">
              <a:xfrm flipV="1">
                <a:off x="1104" y="3552"/>
                <a:ext cx="576" cy="192"/>
              </a:xfrm>
              <a:prstGeom prst="line">
                <a:avLst/>
              </a:prstGeom>
              <a:noFill/>
              <a:ln w="9525">
                <a:solidFill>
                  <a:srgbClr val="E6F10D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818241" name="Text Box 65"/>
              <p:cNvSpPr txBox="1">
                <a:spLocks noChangeArrowheads="1"/>
              </p:cNvSpPr>
              <p:nvPr/>
            </p:nvSpPr>
            <p:spPr bwMode="auto">
              <a:xfrm>
                <a:off x="0" y="3792"/>
                <a:ext cx="1498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400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Face normal </a:t>
                </a:r>
                <a:r>
                  <a:rPr lang="en-US" sz="14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to </a:t>
                </a:r>
                <a:r>
                  <a:rPr lang="en-US" sz="1400" dirty="0" err="1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i</a:t>
                </a:r>
                <a:r>
                  <a:rPr lang="en-US" sz="14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th </a:t>
                </a:r>
                <a:r>
                  <a:rPr lang="en-US" sz="1400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coordinate</a:t>
                </a:r>
              </a:p>
            </p:txBody>
          </p:sp>
          <p:sp>
            <p:nvSpPr>
              <p:cNvPr id="818242" name="Line 66"/>
              <p:cNvSpPr>
                <a:spLocks noChangeShapeType="1"/>
              </p:cNvSpPr>
              <p:nvPr/>
            </p:nvSpPr>
            <p:spPr bwMode="auto">
              <a:xfrm flipH="1" flipV="1">
                <a:off x="1824" y="3552"/>
                <a:ext cx="480" cy="480"/>
              </a:xfrm>
              <a:prstGeom prst="line">
                <a:avLst/>
              </a:prstGeom>
              <a:noFill/>
              <a:ln w="9525">
                <a:solidFill>
                  <a:srgbClr val="E6F10D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818366" name="Text Box 190"/>
              <p:cNvSpPr txBox="1">
                <a:spLocks noChangeArrowheads="1"/>
              </p:cNvSpPr>
              <p:nvPr/>
            </p:nvSpPr>
            <p:spPr bwMode="auto">
              <a:xfrm>
                <a:off x="390" y="3206"/>
                <a:ext cx="95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0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Stress tensor</a:t>
                </a:r>
              </a:p>
            </p:txBody>
          </p:sp>
          <p:sp>
            <p:nvSpPr>
              <p:cNvPr id="818243" name="Text Box 67"/>
              <p:cNvSpPr txBox="1">
                <a:spLocks noChangeArrowheads="1"/>
              </p:cNvSpPr>
              <p:nvPr/>
            </p:nvSpPr>
            <p:spPr bwMode="auto">
              <a:xfrm>
                <a:off x="1161" y="4038"/>
                <a:ext cx="1316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400" dirty="0" err="1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jth</a:t>
                </a:r>
                <a:r>
                  <a:rPr lang="en-US" sz="1400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 component  of traction</a:t>
                </a:r>
              </a:p>
            </p:txBody>
          </p:sp>
          <p:sp>
            <p:nvSpPr>
              <p:cNvPr id="107" name="Text Box 190"/>
              <p:cNvSpPr txBox="1">
                <a:spLocks noChangeArrowheads="1"/>
              </p:cNvSpPr>
              <p:nvPr/>
            </p:nvSpPr>
            <p:spPr bwMode="auto">
              <a:xfrm>
                <a:off x="480" y="3408"/>
                <a:ext cx="116" cy="13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endParaRPr lang="en-US" sz="8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818370" name="Rectangle 194"/>
          <p:cNvSpPr>
            <a:spLocks noChangeArrowheads="1"/>
          </p:cNvSpPr>
          <p:nvPr/>
        </p:nvSpPr>
        <p:spPr bwMode="auto">
          <a:xfrm>
            <a:off x="1143000" y="4343400"/>
            <a:ext cx="990600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cxnSp>
        <p:nvCxnSpPr>
          <p:cNvPr id="7190" name="Straight Arrow Connector 101"/>
          <p:cNvCxnSpPr>
            <a:cxnSpLocks noChangeShapeType="1"/>
          </p:cNvCxnSpPr>
          <p:nvPr/>
        </p:nvCxnSpPr>
        <p:spPr bwMode="auto">
          <a:xfrm>
            <a:off x="1752600" y="3960813"/>
            <a:ext cx="304800" cy="1587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sp>
        <p:nvSpPr>
          <p:cNvPr id="109" name="TextBox 108"/>
          <p:cNvSpPr txBox="1"/>
          <p:nvPr/>
        </p:nvSpPr>
        <p:spPr>
          <a:xfrm>
            <a:off x="1524000" y="914400"/>
            <a:ext cx="3962400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b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(Force/area external medium exerts on face of cube)</a:t>
            </a:r>
          </a:p>
        </p:txBody>
      </p:sp>
      <p:grpSp>
        <p:nvGrpSpPr>
          <p:cNvPr id="10" name="Group 131"/>
          <p:cNvGrpSpPr>
            <a:grpSpLocks/>
          </p:cNvGrpSpPr>
          <p:nvPr/>
        </p:nvGrpSpPr>
        <p:grpSpPr bwMode="auto">
          <a:xfrm>
            <a:off x="3581400" y="5257800"/>
            <a:ext cx="865188" cy="1206500"/>
            <a:chOff x="3581295" y="5244176"/>
            <a:chExt cx="864951" cy="1205954"/>
          </a:xfrm>
        </p:grpSpPr>
        <p:grpSp>
          <p:nvGrpSpPr>
            <p:cNvPr id="7239" name="Group 119"/>
            <p:cNvGrpSpPr>
              <a:grpSpLocks/>
            </p:cNvGrpSpPr>
            <p:nvPr/>
          </p:nvGrpSpPr>
          <p:grpSpPr bwMode="auto">
            <a:xfrm>
              <a:off x="3581295" y="5244176"/>
              <a:ext cx="515948" cy="447472"/>
              <a:chOff x="-4596173" y="3781586"/>
              <a:chExt cx="515948" cy="447472"/>
            </a:xfrm>
          </p:grpSpPr>
          <p:sp>
            <p:nvSpPr>
              <p:cNvPr id="101" name="Text Box 82"/>
              <p:cNvSpPr txBox="1">
                <a:spLocks noChangeArrowheads="1"/>
              </p:cNvSpPr>
              <p:nvPr/>
            </p:nvSpPr>
            <p:spPr bwMode="auto">
              <a:xfrm>
                <a:off x="-4596173" y="3857751"/>
                <a:ext cx="325349" cy="3713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800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T</a:t>
                </a:r>
              </a:p>
            </p:txBody>
          </p:sp>
          <p:sp>
            <p:nvSpPr>
              <p:cNvPr id="106" name="Text Box 84"/>
              <p:cNvSpPr txBox="1">
                <a:spLocks noChangeArrowheads="1"/>
              </p:cNvSpPr>
              <p:nvPr/>
            </p:nvSpPr>
            <p:spPr bwMode="auto">
              <a:xfrm>
                <a:off x="-4443815" y="3781586"/>
                <a:ext cx="363439" cy="27768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200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(x)</a:t>
                </a:r>
              </a:p>
            </p:txBody>
          </p:sp>
          <p:cxnSp>
            <p:nvCxnSpPr>
              <p:cNvPr id="7253" name="Straight Arrow Connector 109"/>
              <p:cNvCxnSpPr>
                <a:cxnSpLocks noChangeShapeType="1"/>
              </p:cNvCxnSpPr>
              <p:nvPr/>
            </p:nvCxnSpPr>
            <p:spPr bwMode="auto">
              <a:xfrm rot="16200000" flipH="1">
                <a:off x="-4439332" y="3853279"/>
                <a:ext cx="1588" cy="162865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</p:grpSp>
        <p:grpSp>
          <p:nvGrpSpPr>
            <p:cNvPr id="7240" name="Group 126"/>
            <p:cNvGrpSpPr>
              <a:grpSpLocks/>
            </p:cNvGrpSpPr>
            <p:nvPr/>
          </p:nvGrpSpPr>
          <p:grpSpPr bwMode="auto">
            <a:xfrm>
              <a:off x="3657494" y="5686760"/>
              <a:ext cx="520371" cy="384134"/>
              <a:chOff x="-5000930" y="5471607"/>
              <a:chExt cx="520371" cy="384134"/>
            </a:xfrm>
          </p:grpSpPr>
          <p:sp>
            <p:nvSpPr>
              <p:cNvPr id="112" name="Text Box 82"/>
              <p:cNvSpPr txBox="1">
                <a:spLocks noChangeArrowheads="1"/>
              </p:cNvSpPr>
              <p:nvPr/>
            </p:nvSpPr>
            <p:spPr bwMode="auto">
              <a:xfrm>
                <a:off x="-5000950" y="5486016"/>
                <a:ext cx="325349" cy="36972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800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T</a:t>
                </a:r>
              </a:p>
            </p:txBody>
          </p:sp>
          <p:sp>
            <p:nvSpPr>
              <p:cNvPr id="114" name="Text Box 84"/>
              <p:cNvSpPr txBox="1">
                <a:spLocks noChangeArrowheads="1"/>
              </p:cNvSpPr>
              <p:nvPr/>
            </p:nvSpPr>
            <p:spPr bwMode="auto">
              <a:xfrm>
                <a:off x="-4835895" y="5471736"/>
                <a:ext cx="355502" cy="277686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200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(y)</a:t>
                </a:r>
              </a:p>
            </p:txBody>
          </p:sp>
          <p:cxnSp>
            <p:nvCxnSpPr>
              <p:cNvPr id="7250" name="Straight Arrow Connector 114"/>
              <p:cNvCxnSpPr>
                <a:cxnSpLocks noChangeShapeType="1"/>
              </p:cNvCxnSpPr>
              <p:nvPr/>
            </p:nvCxnSpPr>
            <p:spPr bwMode="auto">
              <a:xfrm rot="16200000" flipH="1">
                <a:off x="-4819374" y="5456843"/>
                <a:ext cx="1588" cy="162864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</p:grpSp>
        <p:grpSp>
          <p:nvGrpSpPr>
            <p:cNvPr id="7241" name="Group 125"/>
            <p:cNvGrpSpPr>
              <a:grpSpLocks/>
            </p:cNvGrpSpPr>
            <p:nvPr/>
          </p:nvGrpSpPr>
          <p:grpSpPr bwMode="auto">
            <a:xfrm>
              <a:off x="3733693" y="6081997"/>
              <a:ext cx="525261" cy="368133"/>
              <a:chOff x="-5394034" y="7072597"/>
              <a:chExt cx="525261" cy="368133"/>
            </a:xfrm>
          </p:grpSpPr>
          <p:sp>
            <p:nvSpPr>
              <p:cNvPr id="116" name="Text Box 82"/>
              <p:cNvSpPr txBox="1">
                <a:spLocks noChangeArrowheads="1"/>
              </p:cNvSpPr>
              <p:nvPr/>
            </p:nvSpPr>
            <p:spPr bwMode="auto">
              <a:xfrm>
                <a:off x="-5394074" y="7072597"/>
                <a:ext cx="325349" cy="36813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800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T</a:t>
                </a:r>
              </a:p>
            </p:txBody>
          </p:sp>
          <p:sp>
            <p:nvSpPr>
              <p:cNvPr id="118" name="Text Box 84"/>
              <p:cNvSpPr txBox="1">
                <a:spLocks noChangeArrowheads="1"/>
              </p:cNvSpPr>
              <p:nvPr/>
            </p:nvSpPr>
            <p:spPr bwMode="auto">
              <a:xfrm>
                <a:off x="-5214735" y="7072597"/>
                <a:ext cx="345980" cy="2761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200" dirty="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(z)</a:t>
                </a:r>
              </a:p>
            </p:txBody>
          </p:sp>
          <p:cxnSp>
            <p:nvCxnSpPr>
              <p:cNvPr id="7247" name="Straight Arrow Connector 118"/>
              <p:cNvCxnSpPr>
                <a:cxnSpLocks noChangeShapeType="1"/>
              </p:cNvCxnSpPr>
              <p:nvPr/>
            </p:nvCxnSpPr>
            <p:spPr bwMode="auto">
              <a:xfrm rot="16200000" flipH="1">
                <a:off x="-5200119" y="7029016"/>
                <a:ext cx="1588" cy="162865"/>
              </a:xfrm>
              <a:prstGeom prst="straightConnector1">
                <a:avLst/>
              </a:prstGeom>
              <a:noFill/>
              <a:ln w="9525" algn="ctr">
                <a:solidFill>
                  <a:srgbClr val="FFFFF7"/>
                </a:solidFill>
                <a:round/>
                <a:headEnd/>
                <a:tailEnd type="arrow" w="med" len="med"/>
              </a:ln>
            </p:spPr>
          </p:cxnSp>
        </p:grpSp>
        <p:cxnSp>
          <p:nvCxnSpPr>
            <p:cNvPr id="7242" name="Straight Arrow Connector 128"/>
            <p:cNvCxnSpPr>
              <a:cxnSpLocks noChangeShapeType="1"/>
            </p:cNvCxnSpPr>
            <p:nvPr/>
          </p:nvCxnSpPr>
          <p:spPr bwMode="auto">
            <a:xfrm flipV="1">
              <a:off x="4114706" y="5611403"/>
              <a:ext cx="313629" cy="13600"/>
            </a:xfrm>
            <a:prstGeom prst="straightConnector1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cxnSp>
          <p:nvCxnSpPr>
            <p:cNvPr id="7243" name="Straight Arrow Connector 129"/>
            <p:cNvCxnSpPr>
              <a:cxnSpLocks noChangeShapeType="1"/>
            </p:cNvCxnSpPr>
            <p:nvPr/>
          </p:nvCxnSpPr>
          <p:spPr bwMode="auto">
            <a:xfrm>
              <a:off x="4038503" y="5929669"/>
              <a:ext cx="331610" cy="11804"/>
            </a:xfrm>
            <a:prstGeom prst="straightConnector1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  <p:cxnSp>
          <p:nvCxnSpPr>
            <p:cNvPr id="7244" name="Straight Arrow Connector 130"/>
            <p:cNvCxnSpPr>
              <a:cxnSpLocks noChangeShapeType="1"/>
            </p:cNvCxnSpPr>
            <p:nvPr/>
          </p:nvCxnSpPr>
          <p:spPr bwMode="auto">
            <a:xfrm>
              <a:off x="4114708" y="6310496"/>
              <a:ext cx="331538" cy="1222"/>
            </a:xfrm>
            <a:prstGeom prst="straightConnector1">
              <a:avLst/>
            </a:prstGeom>
            <a:noFill/>
            <a:ln w="9525" algn="ctr">
              <a:solidFill>
                <a:srgbClr val="FF0000"/>
              </a:solidFill>
              <a:round/>
              <a:headEnd/>
              <a:tailEnd type="arrow" w="med" len="med"/>
            </a:ln>
          </p:spPr>
        </p:cxnSp>
      </p:grpSp>
      <p:sp>
        <p:nvSpPr>
          <p:cNvPr id="134" name="Text Box 91"/>
          <p:cNvSpPr txBox="1">
            <a:spLocks noChangeArrowheads="1"/>
          </p:cNvSpPr>
          <p:nvPr/>
        </p:nvSpPr>
        <p:spPr bwMode="auto">
          <a:xfrm>
            <a:off x="3276600" y="4114800"/>
            <a:ext cx="184150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endParaRPr lang="en-US" sz="600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163" name="Text Box 98"/>
          <p:cNvSpPr txBox="1">
            <a:spLocks noChangeArrowheads="1"/>
          </p:cNvSpPr>
          <p:nvPr/>
        </p:nvSpPr>
        <p:spPr bwMode="auto">
          <a:xfrm>
            <a:off x="3814115" y="3894951"/>
            <a:ext cx="357187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^</a:t>
            </a:r>
          </a:p>
        </p:txBody>
      </p:sp>
      <p:sp>
        <p:nvSpPr>
          <p:cNvPr id="169" name="Rectangle 168"/>
          <p:cNvSpPr/>
          <p:nvPr/>
        </p:nvSpPr>
        <p:spPr bwMode="auto">
          <a:xfrm>
            <a:off x="1143000" y="3861909"/>
            <a:ext cx="6781800" cy="1295400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818246" name="Text Box 70"/>
          <p:cNvSpPr txBox="1">
            <a:spLocks noChangeArrowheads="1"/>
          </p:cNvSpPr>
          <p:nvPr/>
        </p:nvSpPr>
        <p:spPr bwMode="auto">
          <a:xfrm>
            <a:off x="838200" y="3581400"/>
            <a:ext cx="1468438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6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Traction vector</a:t>
            </a:r>
          </a:p>
        </p:txBody>
      </p:sp>
      <p:grpSp>
        <p:nvGrpSpPr>
          <p:cNvPr id="14" name="Group 185"/>
          <p:cNvGrpSpPr>
            <a:grpSpLocks/>
          </p:cNvGrpSpPr>
          <p:nvPr/>
        </p:nvGrpSpPr>
        <p:grpSpPr bwMode="auto">
          <a:xfrm>
            <a:off x="4572000" y="2514600"/>
            <a:ext cx="990600" cy="609600"/>
            <a:chOff x="2880" y="1584"/>
            <a:chExt cx="624" cy="384"/>
          </a:xfrm>
        </p:grpSpPr>
        <p:sp>
          <p:nvSpPr>
            <p:cNvPr id="818281" name="Line 105"/>
            <p:cNvSpPr>
              <a:spLocks noChangeShapeType="1"/>
            </p:cNvSpPr>
            <p:nvPr/>
          </p:nvSpPr>
          <p:spPr bwMode="auto">
            <a:xfrm flipH="1">
              <a:off x="3168" y="1776"/>
              <a:ext cx="336" cy="48"/>
            </a:xfrm>
            <a:prstGeom prst="line">
              <a:avLst/>
            </a:prstGeom>
            <a:noFill/>
            <a:ln w="9525">
              <a:solidFill>
                <a:schemeClr val="hlink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818285" name="Text Box 109"/>
            <p:cNvSpPr txBox="1">
              <a:spLocks noChangeArrowheads="1"/>
            </p:cNvSpPr>
            <p:nvPr/>
          </p:nvSpPr>
          <p:spPr bwMode="auto">
            <a:xfrm>
              <a:off x="2880" y="1584"/>
              <a:ext cx="260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32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n</a:t>
              </a:r>
            </a:p>
          </p:txBody>
        </p:sp>
        <p:sp>
          <p:nvSpPr>
            <p:cNvPr id="818286" name="Text Box 110"/>
            <p:cNvSpPr txBox="1">
              <a:spLocks noChangeArrowheads="1"/>
            </p:cNvSpPr>
            <p:nvPr/>
          </p:nvSpPr>
          <p:spPr bwMode="auto">
            <a:xfrm>
              <a:off x="2976" y="1776"/>
              <a:ext cx="200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1 </a:t>
              </a:r>
            </a:p>
          </p:txBody>
        </p:sp>
        <p:sp>
          <p:nvSpPr>
            <p:cNvPr id="818289" name="Text Box 113"/>
            <p:cNvSpPr txBox="1">
              <a:spLocks noChangeArrowheads="1"/>
            </p:cNvSpPr>
            <p:nvPr/>
          </p:nvSpPr>
          <p:spPr bwMode="auto">
            <a:xfrm>
              <a:off x="2928" y="1584"/>
              <a:ext cx="208" cy="1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400" dirty="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^ </a:t>
              </a:r>
            </a:p>
          </p:txBody>
        </p:sp>
      </p:grpSp>
      <p:grpSp>
        <p:nvGrpSpPr>
          <p:cNvPr id="15" name="Group 140"/>
          <p:cNvGrpSpPr>
            <a:grpSpLocks/>
          </p:cNvGrpSpPr>
          <p:nvPr/>
        </p:nvGrpSpPr>
        <p:grpSpPr bwMode="auto">
          <a:xfrm>
            <a:off x="4921250" y="2201863"/>
            <a:ext cx="1143000" cy="977900"/>
            <a:chOff x="1066800" y="1828800"/>
            <a:chExt cx="1142921" cy="978576"/>
          </a:xfrm>
        </p:grpSpPr>
        <p:grpSp>
          <p:nvGrpSpPr>
            <p:cNvPr id="7222" name="Group 184"/>
            <p:cNvGrpSpPr>
              <a:grpSpLocks/>
            </p:cNvGrpSpPr>
            <p:nvPr/>
          </p:nvGrpSpPr>
          <p:grpSpPr bwMode="auto">
            <a:xfrm>
              <a:off x="1466850" y="2133605"/>
              <a:ext cx="381000" cy="449263"/>
              <a:chOff x="3228" y="2750"/>
              <a:chExt cx="240" cy="283"/>
            </a:xfrm>
          </p:grpSpPr>
          <p:sp>
            <p:nvSpPr>
              <p:cNvPr id="818324" name="Line 148"/>
              <p:cNvSpPr>
                <a:spLocks noChangeShapeType="1"/>
              </p:cNvSpPr>
              <p:nvPr/>
            </p:nvSpPr>
            <p:spPr bwMode="auto">
              <a:xfrm flipV="1">
                <a:off x="3378" y="2750"/>
                <a:ext cx="0" cy="189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818325" name="Line 149"/>
              <p:cNvSpPr>
                <a:spLocks noChangeShapeType="1"/>
              </p:cNvSpPr>
              <p:nvPr/>
            </p:nvSpPr>
            <p:spPr bwMode="auto">
              <a:xfrm>
                <a:off x="3372" y="2934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818326" name="Line 150"/>
              <p:cNvSpPr>
                <a:spLocks noChangeShapeType="1"/>
              </p:cNvSpPr>
              <p:nvPr/>
            </p:nvSpPr>
            <p:spPr bwMode="auto">
              <a:xfrm flipH="1">
                <a:off x="3228" y="2934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</p:grpSp>
        <p:grpSp>
          <p:nvGrpSpPr>
            <p:cNvPr id="7223" name="Group 129"/>
            <p:cNvGrpSpPr>
              <a:grpSpLocks/>
            </p:cNvGrpSpPr>
            <p:nvPr/>
          </p:nvGrpSpPr>
          <p:grpSpPr bwMode="auto">
            <a:xfrm>
              <a:off x="1066800" y="2209800"/>
              <a:ext cx="457121" cy="444999"/>
              <a:chOff x="-838200" y="228600"/>
              <a:chExt cx="457121" cy="444999"/>
            </a:xfrm>
          </p:grpSpPr>
          <p:sp>
            <p:nvSpPr>
              <p:cNvPr id="7230" name="TextBox 114"/>
              <p:cNvSpPr txBox="1">
                <a:spLocks noChangeArrowheads="1"/>
              </p:cNvSpPr>
              <p:nvPr/>
            </p:nvSpPr>
            <p:spPr bwMode="auto">
              <a:xfrm>
                <a:off x="-838200" y="228600"/>
                <a:ext cx="340158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000">
                    <a:solidFill>
                      <a:srgbClr val="FFFFF7"/>
                    </a:solidFill>
                    <a:latin typeface="Symbol" pitchFamily="18" charset="2"/>
                  </a:rPr>
                  <a:t>s</a:t>
                </a:r>
              </a:p>
            </p:txBody>
          </p:sp>
          <p:sp>
            <p:nvSpPr>
              <p:cNvPr id="119" name="TextBox 118"/>
              <p:cNvSpPr txBox="1"/>
              <p:nvPr/>
            </p:nvSpPr>
            <p:spPr>
              <a:xfrm>
                <a:off x="-668349" y="457621"/>
                <a:ext cx="287317" cy="216049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800" b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cs typeface="+mn-cs"/>
                  </a:rPr>
                  <a:t>11</a:t>
                </a:r>
                <a:endParaRPr lang="en-US" sz="800" b="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+mn-cs"/>
                </a:endParaRPr>
              </a:p>
            </p:txBody>
          </p:sp>
        </p:grpSp>
        <p:grpSp>
          <p:nvGrpSpPr>
            <p:cNvPr id="7224" name="Group 130"/>
            <p:cNvGrpSpPr>
              <a:grpSpLocks/>
            </p:cNvGrpSpPr>
            <p:nvPr/>
          </p:nvGrpSpPr>
          <p:grpSpPr bwMode="auto">
            <a:xfrm>
              <a:off x="1752600" y="2362200"/>
              <a:ext cx="457121" cy="445176"/>
              <a:chOff x="-1295400" y="1232356"/>
              <a:chExt cx="457121" cy="445176"/>
            </a:xfrm>
          </p:grpSpPr>
          <p:sp>
            <p:nvSpPr>
              <p:cNvPr id="7228" name="TextBox 119"/>
              <p:cNvSpPr txBox="1">
                <a:spLocks noChangeArrowheads="1"/>
              </p:cNvSpPr>
              <p:nvPr/>
            </p:nvSpPr>
            <p:spPr bwMode="auto">
              <a:xfrm>
                <a:off x="-1295400" y="1232356"/>
                <a:ext cx="340158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000">
                    <a:solidFill>
                      <a:srgbClr val="FFFFF7"/>
                    </a:solidFill>
                    <a:latin typeface="Symbol" pitchFamily="18" charset="2"/>
                  </a:rPr>
                  <a:t>s</a:t>
                </a:r>
              </a:p>
            </p:txBody>
          </p:sp>
          <p:sp>
            <p:nvSpPr>
              <p:cNvPr id="121" name="TextBox 120"/>
              <p:cNvSpPr txBox="1"/>
              <p:nvPr/>
            </p:nvSpPr>
            <p:spPr>
              <a:xfrm>
                <a:off x="-1125596" y="1461483"/>
                <a:ext cx="287317" cy="216049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800" b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cs typeface="+mn-cs"/>
                  </a:rPr>
                  <a:t>12</a:t>
                </a:r>
                <a:endParaRPr lang="en-US" sz="800" b="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+mn-cs"/>
                </a:endParaRPr>
              </a:p>
            </p:txBody>
          </p:sp>
        </p:grpSp>
        <p:grpSp>
          <p:nvGrpSpPr>
            <p:cNvPr id="7225" name="Group 131"/>
            <p:cNvGrpSpPr>
              <a:grpSpLocks/>
            </p:cNvGrpSpPr>
            <p:nvPr/>
          </p:nvGrpSpPr>
          <p:grpSpPr bwMode="auto">
            <a:xfrm>
              <a:off x="1676400" y="1828800"/>
              <a:ext cx="457121" cy="444559"/>
              <a:chOff x="-1371600" y="1689556"/>
              <a:chExt cx="457121" cy="444559"/>
            </a:xfrm>
          </p:grpSpPr>
          <p:sp>
            <p:nvSpPr>
              <p:cNvPr id="7226" name="TextBox 121"/>
              <p:cNvSpPr txBox="1">
                <a:spLocks noChangeArrowheads="1"/>
              </p:cNvSpPr>
              <p:nvPr/>
            </p:nvSpPr>
            <p:spPr bwMode="auto">
              <a:xfrm>
                <a:off x="-1371600" y="1689556"/>
                <a:ext cx="340158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000">
                    <a:solidFill>
                      <a:srgbClr val="FFFFF7"/>
                    </a:solidFill>
                    <a:latin typeface="Symbol" pitchFamily="18" charset="2"/>
                  </a:rPr>
                  <a:t>s</a:t>
                </a:r>
              </a:p>
            </p:txBody>
          </p:sp>
          <p:sp>
            <p:nvSpPr>
              <p:cNvPr id="123" name="TextBox 122"/>
              <p:cNvSpPr txBox="1"/>
              <p:nvPr/>
            </p:nvSpPr>
            <p:spPr>
              <a:xfrm>
                <a:off x="-1201791" y="1918314"/>
                <a:ext cx="287317" cy="216049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800" b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cs typeface="+mn-cs"/>
                  </a:rPr>
                  <a:t>13</a:t>
                </a:r>
                <a:endParaRPr lang="en-US" sz="800" b="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+mn-cs"/>
                </a:endParaRPr>
              </a:p>
            </p:txBody>
          </p:sp>
        </p:grpSp>
      </p:grpSp>
      <p:grpSp>
        <p:nvGrpSpPr>
          <p:cNvPr id="20" name="Group 141"/>
          <p:cNvGrpSpPr>
            <a:grpSpLocks/>
          </p:cNvGrpSpPr>
          <p:nvPr/>
        </p:nvGrpSpPr>
        <p:grpSpPr bwMode="auto">
          <a:xfrm>
            <a:off x="5943600" y="2286000"/>
            <a:ext cx="1143000" cy="977900"/>
            <a:chOff x="-1524000" y="2057400"/>
            <a:chExt cx="1143000" cy="977444"/>
          </a:xfrm>
        </p:grpSpPr>
        <p:grpSp>
          <p:nvGrpSpPr>
            <p:cNvPr id="7209" name="Group 132"/>
            <p:cNvGrpSpPr>
              <a:grpSpLocks/>
            </p:cNvGrpSpPr>
            <p:nvPr/>
          </p:nvGrpSpPr>
          <p:grpSpPr bwMode="auto">
            <a:xfrm>
              <a:off x="-1524000" y="2438400"/>
              <a:ext cx="457121" cy="443659"/>
              <a:chOff x="-1066800" y="3213556"/>
              <a:chExt cx="457121" cy="443659"/>
            </a:xfrm>
          </p:grpSpPr>
          <p:sp>
            <p:nvSpPr>
              <p:cNvPr id="7220" name="TextBox 123"/>
              <p:cNvSpPr txBox="1">
                <a:spLocks noChangeArrowheads="1"/>
              </p:cNvSpPr>
              <p:nvPr/>
            </p:nvSpPr>
            <p:spPr bwMode="auto">
              <a:xfrm>
                <a:off x="-1066800" y="3213556"/>
                <a:ext cx="340158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000">
                    <a:solidFill>
                      <a:srgbClr val="FFFFF7"/>
                    </a:solidFill>
                    <a:latin typeface="Symbol" pitchFamily="18" charset="2"/>
                  </a:rPr>
                  <a:t>s</a:t>
                </a:r>
              </a:p>
            </p:txBody>
          </p:sp>
          <p:sp>
            <p:nvSpPr>
              <p:cNvPr id="125" name="TextBox 124"/>
              <p:cNvSpPr txBox="1"/>
              <p:nvPr/>
            </p:nvSpPr>
            <p:spPr>
              <a:xfrm>
                <a:off x="-896937" y="3441871"/>
                <a:ext cx="287337" cy="215799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800" b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cs typeface="+mn-cs"/>
                  </a:rPr>
                  <a:t>21</a:t>
                </a:r>
                <a:endParaRPr lang="en-US" sz="800" b="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+mn-cs"/>
                </a:endParaRPr>
              </a:p>
            </p:txBody>
          </p:sp>
        </p:grpSp>
        <p:grpSp>
          <p:nvGrpSpPr>
            <p:cNvPr id="7210" name="Group 134"/>
            <p:cNvGrpSpPr>
              <a:grpSpLocks/>
            </p:cNvGrpSpPr>
            <p:nvPr/>
          </p:nvGrpSpPr>
          <p:grpSpPr bwMode="auto">
            <a:xfrm>
              <a:off x="-838200" y="2590800"/>
              <a:ext cx="457200" cy="444044"/>
              <a:chOff x="-1143000" y="3670756"/>
              <a:chExt cx="457200" cy="444044"/>
            </a:xfrm>
          </p:grpSpPr>
          <p:sp>
            <p:nvSpPr>
              <p:cNvPr id="7218" name="TextBox 125"/>
              <p:cNvSpPr txBox="1">
                <a:spLocks noChangeArrowheads="1"/>
              </p:cNvSpPr>
              <p:nvPr/>
            </p:nvSpPr>
            <p:spPr bwMode="auto">
              <a:xfrm>
                <a:off x="-1143000" y="3670756"/>
                <a:ext cx="340158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000">
                    <a:solidFill>
                      <a:srgbClr val="FFFFF7"/>
                    </a:solidFill>
                    <a:latin typeface="Symbol" pitchFamily="18" charset="2"/>
                  </a:rPr>
                  <a:t>s</a:t>
                </a:r>
              </a:p>
            </p:txBody>
          </p:sp>
          <p:sp>
            <p:nvSpPr>
              <p:cNvPr id="127" name="TextBox 126"/>
              <p:cNvSpPr txBox="1"/>
              <p:nvPr/>
            </p:nvSpPr>
            <p:spPr>
              <a:xfrm>
                <a:off x="-973137" y="3899001"/>
                <a:ext cx="287337" cy="215799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800" b="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cs typeface="+mn-cs"/>
                  </a:rPr>
                  <a:t>22</a:t>
                </a:r>
              </a:p>
            </p:txBody>
          </p:sp>
        </p:grpSp>
        <p:grpSp>
          <p:nvGrpSpPr>
            <p:cNvPr id="7211" name="Group 135"/>
            <p:cNvGrpSpPr>
              <a:grpSpLocks/>
            </p:cNvGrpSpPr>
            <p:nvPr/>
          </p:nvGrpSpPr>
          <p:grpSpPr bwMode="auto">
            <a:xfrm>
              <a:off x="-990600" y="2057400"/>
              <a:ext cx="457121" cy="443837"/>
              <a:chOff x="-1219200" y="4127956"/>
              <a:chExt cx="457121" cy="443837"/>
            </a:xfrm>
          </p:grpSpPr>
          <p:sp>
            <p:nvSpPr>
              <p:cNvPr id="7216" name="TextBox 127"/>
              <p:cNvSpPr txBox="1">
                <a:spLocks noChangeArrowheads="1"/>
              </p:cNvSpPr>
              <p:nvPr/>
            </p:nvSpPr>
            <p:spPr bwMode="auto">
              <a:xfrm>
                <a:off x="-1219200" y="4127956"/>
                <a:ext cx="340158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000">
                    <a:solidFill>
                      <a:srgbClr val="FFFFF7"/>
                    </a:solidFill>
                    <a:latin typeface="Symbol" pitchFamily="18" charset="2"/>
                  </a:rPr>
                  <a:t>s</a:t>
                </a:r>
              </a:p>
            </p:txBody>
          </p:sp>
          <p:sp>
            <p:nvSpPr>
              <p:cNvPr id="129" name="TextBox 128"/>
              <p:cNvSpPr txBox="1"/>
              <p:nvPr/>
            </p:nvSpPr>
            <p:spPr>
              <a:xfrm>
                <a:off x="-1049337" y="4356449"/>
                <a:ext cx="287337" cy="215799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800" b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cs typeface="+mn-cs"/>
                  </a:rPr>
                  <a:t>23</a:t>
                </a:r>
                <a:endParaRPr lang="en-US" sz="800" b="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+mn-cs"/>
                </a:endParaRPr>
              </a:p>
            </p:txBody>
          </p:sp>
        </p:grpSp>
        <p:grpSp>
          <p:nvGrpSpPr>
            <p:cNvPr id="7212" name="Group 184"/>
            <p:cNvGrpSpPr>
              <a:grpSpLocks/>
            </p:cNvGrpSpPr>
            <p:nvPr/>
          </p:nvGrpSpPr>
          <p:grpSpPr bwMode="auto">
            <a:xfrm>
              <a:off x="-1143000" y="2370137"/>
              <a:ext cx="381000" cy="449263"/>
              <a:chOff x="3228" y="2750"/>
              <a:chExt cx="240" cy="283"/>
            </a:xfrm>
          </p:grpSpPr>
          <p:sp>
            <p:nvSpPr>
              <p:cNvPr id="138" name="Line 148"/>
              <p:cNvSpPr>
                <a:spLocks noChangeShapeType="1"/>
              </p:cNvSpPr>
              <p:nvPr/>
            </p:nvSpPr>
            <p:spPr bwMode="auto">
              <a:xfrm flipV="1">
                <a:off x="3378" y="2750"/>
                <a:ext cx="0" cy="19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39" name="Line 149"/>
              <p:cNvSpPr>
                <a:spLocks noChangeShapeType="1"/>
              </p:cNvSpPr>
              <p:nvPr/>
            </p:nvSpPr>
            <p:spPr bwMode="auto">
              <a:xfrm>
                <a:off x="3372" y="2937"/>
                <a:ext cx="96" cy="96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sp>
            <p:nvSpPr>
              <p:cNvPr id="140" name="Line 150"/>
              <p:cNvSpPr>
                <a:spLocks noChangeShapeType="1"/>
              </p:cNvSpPr>
              <p:nvPr/>
            </p:nvSpPr>
            <p:spPr bwMode="auto">
              <a:xfrm flipH="1">
                <a:off x="3228" y="2937"/>
                <a:ext cx="144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</p:grpSp>
      </p:grpSp>
      <p:grpSp>
        <p:nvGrpSpPr>
          <p:cNvPr id="25" name="Group 146"/>
          <p:cNvGrpSpPr>
            <a:grpSpLocks/>
          </p:cNvGrpSpPr>
          <p:nvPr/>
        </p:nvGrpSpPr>
        <p:grpSpPr bwMode="auto">
          <a:xfrm>
            <a:off x="4876800" y="2819400"/>
            <a:ext cx="796925" cy="1143000"/>
            <a:chOff x="4876800" y="2819400"/>
            <a:chExt cx="796925" cy="1143000"/>
          </a:xfrm>
        </p:grpSpPr>
        <p:grpSp>
          <p:nvGrpSpPr>
            <p:cNvPr id="7201" name="Group 78"/>
            <p:cNvGrpSpPr>
              <a:grpSpLocks/>
            </p:cNvGrpSpPr>
            <p:nvPr/>
          </p:nvGrpSpPr>
          <p:grpSpPr bwMode="auto">
            <a:xfrm>
              <a:off x="4876800" y="2819400"/>
              <a:ext cx="796925" cy="1143000"/>
              <a:chOff x="3648" y="3216"/>
              <a:chExt cx="502" cy="720"/>
            </a:xfrm>
          </p:grpSpPr>
          <p:sp>
            <p:nvSpPr>
              <p:cNvPr id="818247" name="Line 71"/>
              <p:cNvSpPr>
                <a:spLocks noChangeShapeType="1"/>
              </p:cNvSpPr>
              <p:nvPr/>
            </p:nvSpPr>
            <p:spPr bwMode="auto">
              <a:xfrm flipH="1">
                <a:off x="3744" y="3216"/>
                <a:ext cx="336" cy="432"/>
              </a:xfrm>
              <a:prstGeom prst="line">
                <a:avLst/>
              </a:prstGeom>
              <a:noFill/>
              <a:ln w="38100">
                <a:solidFill>
                  <a:srgbClr val="CCFF66"/>
                </a:solidFill>
                <a:round/>
                <a:headEnd/>
                <a:tailEnd type="triangle" w="med" len="med"/>
              </a:ln>
              <a:effectLst/>
            </p:spPr>
            <p:txBody>
              <a:bodyPr wrap="none"/>
              <a:lstStyle/>
              <a:p>
                <a:pPr eaLnBrk="0" hangingPunct="0">
                  <a:defRPr/>
                </a:pPr>
                <a:endParaRPr lang="en-US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cs typeface="+mn-cs"/>
                </a:endParaRPr>
              </a:p>
            </p:txBody>
          </p:sp>
          <p:grpSp>
            <p:nvGrpSpPr>
              <p:cNvPr id="7204" name="Group 76"/>
              <p:cNvGrpSpPr>
                <a:grpSpLocks/>
              </p:cNvGrpSpPr>
              <p:nvPr/>
            </p:nvGrpSpPr>
            <p:grpSpPr bwMode="auto">
              <a:xfrm>
                <a:off x="3648" y="3590"/>
                <a:ext cx="502" cy="346"/>
                <a:chOff x="278" y="3623"/>
                <a:chExt cx="502" cy="346"/>
              </a:xfrm>
            </p:grpSpPr>
            <p:sp>
              <p:nvSpPr>
                <p:cNvPr id="818248" name="Text Box 72"/>
                <p:cNvSpPr txBox="1">
                  <a:spLocks noChangeArrowheads="1"/>
                </p:cNvSpPr>
                <p:nvPr/>
              </p:nvSpPr>
              <p:spPr bwMode="auto">
                <a:xfrm>
                  <a:off x="278" y="3642"/>
                  <a:ext cx="253" cy="32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  <a:effectLst/>
              </p:spPr>
              <p:txBody>
                <a:bodyPr wrap="none">
                  <a:spAutoFit/>
                </a:bodyPr>
                <a:lstStyle/>
                <a:p>
                  <a:pPr eaLnBrk="0" hangingPunct="0">
                    <a:defRPr/>
                  </a:pPr>
                  <a:r>
                    <a:rPr lang="en-US" sz="2800" dirty="0">
                      <a:solidFill>
                        <a:srgbClr val="FFFFFF"/>
                      </a:solidFill>
                      <a:effectLst>
                        <a:outerShdw blurRad="38100" dist="38100" dir="2700000" algn="tl">
                          <a:srgbClr val="000000"/>
                        </a:outerShdw>
                      </a:effectLst>
                      <a:latin typeface="Times New Roman" pitchFamily="18" charset="0"/>
                      <a:cs typeface="+mn-cs"/>
                    </a:rPr>
                    <a:t>T</a:t>
                  </a:r>
                </a:p>
              </p:txBody>
            </p:sp>
            <p:grpSp>
              <p:nvGrpSpPr>
                <p:cNvPr id="7206" name="Group 75"/>
                <p:cNvGrpSpPr>
                  <a:grpSpLocks/>
                </p:cNvGrpSpPr>
                <p:nvPr/>
              </p:nvGrpSpPr>
              <p:grpSpPr bwMode="auto">
                <a:xfrm>
                  <a:off x="480" y="3623"/>
                  <a:ext cx="300" cy="265"/>
                  <a:chOff x="0" y="3213"/>
                  <a:chExt cx="300" cy="265"/>
                </a:xfrm>
              </p:grpSpPr>
              <p:sp>
                <p:nvSpPr>
                  <p:cNvPr id="818249" name="Text Box 73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0" y="3213"/>
                    <a:ext cx="300" cy="21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pPr eaLnBrk="0" hangingPunct="0">
                      <a:defRPr/>
                    </a:pPr>
                    <a:r>
                      <a:rPr lang="en-US" sz="1600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+mn-cs"/>
                      </a:rPr>
                      <a:t>(x )</a:t>
                    </a:r>
                  </a:p>
                </p:txBody>
              </p:sp>
              <p:sp>
                <p:nvSpPr>
                  <p:cNvPr id="818250" name="Text Box 74"/>
                  <p:cNvSpPr txBox="1">
                    <a:spLocks noChangeArrowheads="1"/>
                  </p:cNvSpPr>
                  <p:nvPr/>
                </p:nvSpPr>
                <p:spPr bwMode="auto">
                  <a:xfrm>
                    <a:off x="66" y="3305"/>
                    <a:ext cx="164" cy="173"/>
                  </a:xfrm>
                  <a:prstGeom prst="rect">
                    <a:avLst/>
                  </a:prstGeom>
                  <a:noFill/>
                  <a:ln w="9525">
                    <a:noFill/>
                    <a:miter lim="800000"/>
                    <a:headEnd/>
                    <a:tailEnd/>
                  </a:ln>
                  <a:effectLst/>
                </p:spPr>
                <p:txBody>
                  <a:bodyPr wrap="none">
                    <a:spAutoFit/>
                  </a:bodyPr>
                  <a:lstStyle/>
                  <a:p>
                    <a:pPr eaLnBrk="0" hangingPunct="0">
                      <a:defRPr/>
                    </a:pPr>
                    <a:r>
                      <a:rPr lang="en-US" sz="1200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/>
                          </a:outerShdw>
                        </a:effectLst>
                        <a:latin typeface="Times New Roman" pitchFamily="18" charset="0"/>
                        <a:cs typeface="+mn-cs"/>
                      </a:rPr>
                      <a:t>1</a:t>
                    </a:r>
                  </a:p>
                </p:txBody>
              </p:sp>
            </p:grpSp>
          </p:grpSp>
        </p:grpSp>
        <p:cxnSp>
          <p:nvCxnSpPr>
            <p:cNvPr id="7202" name="Straight Arrow Connector 145"/>
            <p:cNvCxnSpPr>
              <a:cxnSpLocks noChangeShapeType="1"/>
            </p:cNvCxnSpPr>
            <p:nvPr/>
          </p:nvCxnSpPr>
          <p:spPr bwMode="auto">
            <a:xfrm>
              <a:off x="5013159" y="3527930"/>
              <a:ext cx="228600" cy="1588"/>
            </a:xfrm>
            <a:prstGeom prst="straightConnector1">
              <a:avLst/>
            </a:prstGeom>
            <a:noFill/>
            <a:ln w="9525" algn="ctr">
              <a:solidFill>
                <a:srgbClr val="FFFFF7"/>
              </a:solidFill>
              <a:round/>
              <a:headEnd/>
              <a:tailEnd type="arrow" w="med" len="med"/>
            </a:ln>
          </p:spPr>
        </p:cxnSp>
      </p:grpSp>
      <p:sp>
        <p:nvSpPr>
          <p:cNvPr id="124" name="Rectangle 123"/>
          <p:cNvSpPr/>
          <p:nvPr/>
        </p:nvSpPr>
        <p:spPr bwMode="auto">
          <a:xfrm>
            <a:off x="8915400" y="989012"/>
            <a:ext cx="457200" cy="68738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thematica4" pitchFamily="2" charset="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8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818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7.40741E-7 L 0.71753 -0.62755 " pathEditMode="relative" rAng="0" ptsTypes="AA">
                                      <p:cBhvr>
                                        <p:cTn id="55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5868" y="-3138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9" grpId="0" animBg="1"/>
      <p:bldP spid="81824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0706" name="Rectangle 2"/>
          <p:cNvSpPr>
            <a:spLocks noGrp="1" noChangeArrowheads="1"/>
          </p:cNvSpPr>
          <p:nvPr>
            <p:ph type="ctrTitle"/>
          </p:nvPr>
        </p:nvSpPr>
        <p:spPr>
          <a:xfrm>
            <a:off x="0" y="-3810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sz="6000" b="1" i="1" dirty="0" smtClean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Outline</a:t>
            </a:r>
            <a:endParaRPr lang="en-US" sz="6000" b="1" i="1" dirty="0" smtClean="0">
              <a:solidFill>
                <a:srgbClr val="FFFFF7"/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840707" name="Rectangle 3"/>
          <p:cNvSpPr>
            <a:spLocks noChangeArrowheads="1"/>
          </p:cNvSpPr>
          <p:nvPr/>
        </p:nvSpPr>
        <p:spPr bwMode="auto">
          <a:xfrm>
            <a:off x="838200" y="2362200"/>
            <a:ext cx="9144000" cy="2286000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90488" tIns="44450" rIns="90488" bIns="44450" anchor="ctr"/>
          <a:lstStyle/>
          <a:p>
            <a:pPr marL="742950" indent="-742950">
              <a:buFontTx/>
              <a:buAutoNum type="arabicPeriod"/>
              <a:defRPr/>
            </a:pP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Traction Paradox</a:t>
            </a:r>
            <a:endParaRPr lang="en-US" sz="3600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742950" indent="-742950">
              <a:buFontTx/>
              <a:buAutoNum type="arabicPeriod"/>
              <a:defRPr/>
            </a:pP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Stress Tensor</a:t>
            </a:r>
            <a:endParaRPr lang="en-US" sz="3600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742950" indent="-742950">
              <a:buFontTx/>
              <a:buAutoNum type="arabicPeriod"/>
              <a:defRPr/>
            </a:pP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Elastic Wave </a:t>
            </a:r>
            <a:r>
              <a:rPr lang="en-US" sz="3600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Equation</a:t>
            </a:r>
          </a:p>
          <a:p>
            <a:pPr marL="742950" indent="-742950">
              <a:buFontTx/>
              <a:buAutoNum type="arabicPeriod"/>
              <a:defRPr/>
            </a:pP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What Does </a:t>
            </a:r>
            <a:r>
              <a:rPr lang="en-US" sz="360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T n </a:t>
            </a:r>
            <a:r>
              <a:rPr lang="en-US" sz="360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mean?</a:t>
            </a:r>
            <a:endParaRPr lang="en-US" sz="3600" dirty="0">
              <a:solidFill>
                <a:srgbClr val="FAFD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</a:endParaRPr>
          </a:p>
          <a:p>
            <a:pPr marL="742950" indent="-742950">
              <a:buFontTx/>
              <a:buAutoNum type="arabicPeriod"/>
              <a:defRPr/>
            </a:pPr>
            <a:r>
              <a:rPr lang="en-US" sz="3600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Summary</a:t>
            </a:r>
          </a:p>
          <a:p>
            <a:pPr marL="742950" indent="-742950">
              <a:buFontTx/>
              <a:buAutoNum type="arabicPeriod"/>
              <a:defRPr/>
            </a:pPr>
            <a:r>
              <a:rPr lang="en-US" sz="3600" dirty="0">
                <a:solidFill>
                  <a:srgbClr val="FAFD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Appendix</a:t>
            </a:r>
            <a:endParaRPr lang="en-US" sz="3600" dirty="0">
              <a:solidFill>
                <a:schemeClr val="tx2"/>
              </a:solidFill>
              <a:effectLst>
                <a:outerShdw blurRad="38100" dist="38100" dir="2700000" algn="tl">
                  <a:srgbClr val="FFFFFF"/>
                </a:outerShdw>
              </a:effectLst>
              <a:latin typeface="Times New Roman" pitchFamily="18" charset="0"/>
            </a:endParaRPr>
          </a:p>
        </p:txBody>
      </p:sp>
      <p:sp>
        <p:nvSpPr>
          <p:cNvPr id="840711" name="Rectangle 7"/>
          <p:cNvSpPr>
            <a:spLocks noChangeArrowheads="1"/>
          </p:cNvSpPr>
          <p:nvPr/>
        </p:nvSpPr>
        <p:spPr bwMode="auto">
          <a:xfrm>
            <a:off x="1600200" y="2438400"/>
            <a:ext cx="2743200" cy="533400"/>
          </a:xfrm>
          <a:prstGeom prst="rect">
            <a:avLst/>
          </a:prstGeom>
          <a:noFill/>
          <a:ln w="57150">
            <a:solidFill>
              <a:schemeClr val="hlink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cxnSp>
        <p:nvCxnSpPr>
          <p:cNvPr id="8197" name="Straight Arrow Connector 5"/>
          <p:cNvCxnSpPr>
            <a:cxnSpLocks noChangeShapeType="1"/>
          </p:cNvCxnSpPr>
          <p:nvPr/>
        </p:nvCxnSpPr>
        <p:spPr bwMode="auto">
          <a:xfrm>
            <a:off x="3886200" y="3581400"/>
            <a:ext cx="304800" cy="1588"/>
          </a:xfrm>
          <a:prstGeom prst="straightConnector1">
            <a:avLst/>
          </a:prstGeom>
          <a:noFill/>
          <a:ln w="9525" algn="ctr">
            <a:solidFill>
              <a:srgbClr val="FFFFF7"/>
            </a:solidFill>
            <a:round/>
            <a:headEnd/>
            <a:tailEnd type="arrow" w="med" len="med"/>
          </a:ln>
        </p:spPr>
      </p:cxnSp>
      <p:cxnSp>
        <p:nvCxnSpPr>
          <p:cNvPr id="8198" name="Straight Connector 7"/>
          <p:cNvCxnSpPr>
            <a:cxnSpLocks noChangeShapeType="1"/>
          </p:cNvCxnSpPr>
          <p:nvPr/>
        </p:nvCxnSpPr>
        <p:spPr bwMode="auto">
          <a:xfrm rot="5400000" flipH="1" flipV="1">
            <a:off x="4267200" y="3657600"/>
            <a:ext cx="76200" cy="7620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cxnSp>
        <p:nvCxnSpPr>
          <p:cNvPr id="8199" name="Straight Connector 8"/>
          <p:cNvCxnSpPr>
            <a:cxnSpLocks noChangeShapeType="1"/>
          </p:cNvCxnSpPr>
          <p:nvPr/>
        </p:nvCxnSpPr>
        <p:spPr bwMode="auto">
          <a:xfrm rot="16200000" flipV="1">
            <a:off x="4356100" y="3657600"/>
            <a:ext cx="76200" cy="7620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sp>
        <p:nvSpPr>
          <p:cNvPr id="11" name="TextBox 10"/>
          <p:cNvSpPr txBox="1"/>
          <p:nvPr/>
        </p:nvSpPr>
        <p:spPr>
          <a:xfrm>
            <a:off x="4038600" y="3581400"/>
            <a:ext cx="249238" cy="400050"/>
          </a:xfrm>
          <a:prstGeom prst="rect">
            <a:avLst/>
          </a:prstGeom>
          <a:noFill/>
          <a:ln>
            <a:noFill/>
          </a:ln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000">
                <a:solidFill>
                  <a:srgbClr val="FFFFF7"/>
                </a:solidFill>
                <a:latin typeface="+mj-lt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0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840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407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7286625" y="914400"/>
            <a:ext cx="1816099" cy="1271588"/>
            <a:chOff x="7286625" y="914400"/>
            <a:chExt cx="1816099" cy="1271588"/>
          </a:xfrm>
        </p:grpSpPr>
        <p:pic>
          <p:nvPicPr>
            <p:cNvPr id="84" name="Picture 83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91400" y="989012"/>
              <a:ext cx="1711324" cy="1162050"/>
            </a:xfrm>
            <a:prstGeom prst="rect">
              <a:avLst/>
            </a:prstGeom>
          </p:spPr>
        </p:pic>
        <p:sp>
          <p:nvSpPr>
            <p:cNvPr id="2" name="Rectangle 1"/>
            <p:cNvSpPr/>
            <p:nvPr/>
          </p:nvSpPr>
          <p:spPr bwMode="auto">
            <a:xfrm>
              <a:off x="7286625" y="914400"/>
              <a:ext cx="206375" cy="127158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</p:grpSp>
      <p:sp>
        <p:nvSpPr>
          <p:cNvPr id="818189" name="Rectangle 13"/>
          <p:cNvSpPr>
            <a:spLocks noChangeArrowheads="1"/>
          </p:cNvSpPr>
          <p:nvPr/>
        </p:nvSpPr>
        <p:spPr bwMode="auto">
          <a:xfrm>
            <a:off x="457200" y="1828800"/>
            <a:ext cx="56388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818190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0" y="-6096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sz="66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Stress Tensor</a:t>
            </a:r>
          </a:p>
        </p:txBody>
      </p:sp>
      <p:pic>
        <p:nvPicPr>
          <p:cNvPr id="9220" name="Picture 57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267200" y="5111750"/>
            <a:ext cx="4648200" cy="1441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8279" name="Rectangle 103"/>
          <p:cNvSpPr>
            <a:spLocks noChangeArrowheads="1"/>
          </p:cNvSpPr>
          <p:nvPr/>
        </p:nvSpPr>
        <p:spPr bwMode="auto">
          <a:xfrm>
            <a:off x="5715000" y="2022475"/>
            <a:ext cx="1752600" cy="1676400"/>
          </a:xfrm>
          <a:prstGeom prst="rect">
            <a:avLst/>
          </a:prstGeom>
          <a:solidFill>
            <a:srgbClr val="E6F10D">
              <a:alpha val="9000"/>
            </a:srgbClr>
          </a:solidFill>
          <a:ln w="9525">
            <a:miter lim="800000"/>
            <a:headEnd/>
            <a:tailEnd/>
          </a:ln>
          <a:effectLst/>
          <a:scene3d>
            <a:camera prst="legacyPerspectiveFront">
              <a:rot lat="1500000" lon="20099999" rev="0"/>
            </a:camera>
            <a:lightRig rig="legacyFlat4" dir="t"/>
          </a:scene3d>
          <a:sp3d extrusionH="887400" prstMaterial="legacyMatte">
            <a:bevelT w="13500" h="13500" prst="angle"/>
            <a:bevelB w="13500" h="13500" prst="angle"/>
            <a:extrusionClr>
              <a:srgbClr val="E6F10D"/>
            </a:extrusionClr>
          </a:sp3d>
        </p:spPr>
        <p:txBody>
          <a:bodyPr wrap="none" anchor="ctr">
            <a:flatTx/>
          </a:bodyPr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grpSp>
        <p:nvGrpSpPr>
          <p:cNvPr id="9222" name="Group 127"/>
          <p:cNvGrpSpPr>
            <a:grpSpLocks/>
          </p:cNvGrpSpPr>
          <p:nvPr/>
        </p:nvGrpSpPr>
        <p:grpSpPr bwMode="auto">
          <a:xfrm>
            <a:off x="2819400" y="1219200"/>
            <a:ext cx="1981200" cy="2438400"/>
            <a:chOff x="1584" y="1248"/>
            <a:chExt cx="1248" cy="1536"/>
          </a:xfrm>
        </p:grpSpPr>
        <p:sp>
          <p:nvSpPr>
            <p:cNvPr id="818292" name="Line 116"/>
            <p:cNvSpPr>
              <a:spLocks noChangeShapeType="1"/>
            </p:cNvSpPr>
            <p:nvPr/>
          </p:nvSpPr>
          <p:spPr bwMode="auto">
            <a:xfrm flipV="1">
              <a:off x="2400" y="1344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818293" name="Line 117"/>
            <p:cNvSpPr>
              <a:spLocks noChangeShapeType="1"/>
            </p:cNvSpPr>
            <p:nvPr/>
          </p:nvSpPr>
          <p:spPr bwMode="auto">
            <a:xfrm>
              <a:off x="2400" y="2208"/>
              <a:ext cx="43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818294" name="Line 118"/>
            <p:cNvSpPr>
              <a:spLocks noChangeShapeType="1"/>
            </p:cNvSpPr>
            <p:nvPr/>
          </p:nvSpPr>
          <p:spPr bwMode="auto">
            <a:xfrm flipH="1">
              <a:off x="1680" y="2208"/>
              <a:ext cx="72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818296" name="Text Box 120"/>
            <p:cNvSpPr txBox="1">
              <a:spLocks noChangeArrowheads="1"/>
            </p:cNvSpPr>
            <p:nvPr/>
          </p:nvSpPr>
          <p:spPr bwMode="auto">
            <a:xfrm>
              <a:off x="2164" y="1248"/>
              <a:ext cx="2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0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x </a:t>
              </a:r>
            </a:p>
          </p:txBody>
        </p:sp>
        <p:sp>
          <p:nvSpPr>
            <p:cNvPr id="818297" name="Text Box 121"/>
            <p:cNvSpPr txBox="1">
              <a:spLocks noChangeArrowheads="1"/>
            </p:cNvSpPr>
            <p:nvPr/>
          </p:nvSpPr>
          <p:spPr bwMode="auto">
            <a:xfrm>
              <a:off x="1584" y="2064"/>
              <a:ext cx="2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0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x </a:t>
              </a:r>
            </a:p>
          </p:txBody>
        </p:sp>
        <p:sp>
          <p:nvSpPr>
            <p:cNvPr id="818299" name="Text Box 123"/>
            <p:cNvSpPr txBox="1">
              <a:spLocks noChangeArrowheads="1"/>
            </p:cNvSpPr>
            <p:nvPr/>
          </p:nvSpPr>
          <p:spPr bwMode="auto">
            <a:xfrm>
              <a:off x="2233" y="1383"/>
              <a:ext cx="18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2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3 </a:t>
              </a:r>
            </a:p>
          </p:txBody>
        </p:sp>
        <p:grpSp>
          <p:nvGrpSpPr>
            <p:cNvPr id="9296" name="Group 126"/>
            <p:cNvGrpSpPr>
              <a:grpSpLocks/>
            </p:cNvGrpSpPr>
            <p:nvPr/>
          </p:nvGrpSpPr>
          <p:grpSpPr bwMode="auto">
            <a:xfrm>
              <a:off x="2500" y="2496"/>
              <a:ext cx="284" cy="288"/>
              <a:chOff x="2788" y="2544"/>
              <a:chExt cx="284" cy="288"/>
            </a:xfrm>
          </p:grpSpPr>
          <p:sp>
            <p:nvSpPr>
              <p:cNvPr id="818298" name="Text Box 122"/>
              <p:cNvSpPr txBox="1">
                <a:spLocks noChangeArrowheads="1"/>
              </p:cNvSpPr>
              <p:nvPr/>
            </p:nvSpPr>
            <p:spPr bwMode="auto">
              <a:xfrm>
                <a:off x="2788" y="2544"/>
                <a:ext cx="23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0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x </a:t>
                </a:r>
              </a:p>
            </p:txBody>
          </p:sp>
          <p:sp>
            <p:nvSpPr>
              <p:cNvPr id="818300" name="Text Box 124"/>
              <p:cNvSpPr txBox="1">
                <a:spLocks noChangeArrowheads="1"/>
              </p:cNvSpPr>
              <p:nvPr/>
            </p:nvSpPr>
            <p:spPr bwMode="auto">
              <a:xfrm>
                <a:off x="2884" y="2659"/>
                <a:ext cx="188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2 </a:t>
                </a:r>
              </a:p>
            </p:txBody>
          </p:sp>
        </p:grpSp>
        <p:sp>
          <p:nvSpPr>
            <p:cNvPr id="818301" name="Text Box 125"/>
            <p:cNvSpPr txBox="1">
              <a:spLocks noChangeArrowheads="1"/>
            </p:cNvSpPr>
            <p:nvPr/>
          </p:nvSpPr>
          <p:spPr bwMode="auto">
            <a:xfrm>
              <a:off x="1680" y="2179"/>
              <a:ext cx="18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2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1 </a:t>
              </a:r>
            </a:p>
          </p:txBody>
        </p:sp>
      </p:grpSp>
      <p:sp>
        <p:nvSpPr>
          <p:cNvPr id="818367" name="Rectangle 191"/>
          <p:cNvSpPr>
            <a:spLocks noChangeArrowheads="1"/>
          </p:cNvSpPr>
          <p:nvPr/>
        </p:nvSpPr>
        <p:spPr bwMode="auto">
          <a:xfrm>
            <a:off x="4267200" y="6248400"/>
            <a:ext cx="4876800" cy="3810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grpSp>
        <p:nvGrpSpPr>
          <p:cNvPr id="9224" name="Group 193"/>
          <p:cNvGrpSpPr>
            <a:grpSpLocks/>
          </p:cNvGrpSpPr>
          <p:nvPr/>
        </p:nvGrpSpPr>
        <p:grpSpPr bwMode="auto">
          <a:xfrm>
            <a:off x="619125" y="4724400"/>
            <a:ext cx="2324100" cy="1006475"/>
            <a:chOff x="390" y="2976"/>
            <a:chExt cx="1464" cy="634"/>
          </a:xfrm>
        </p:grpSpPr>
        <p:sp>
          <p:nvSpPr>
            <p:cNvPr id="818237" name="Text Box 61"/>
            <p:cNvSpPr txBox="1">
              <a:spLocks noChangeArrowheads="1"/>
            </p:cNvSpPr>
            <p:nvPr/>
          </p:nvSpPr>
          <p:spPr bwMode="auto">
            <a:xfrm>
              <a:off x="1322" y="2976"/>
              <a:ext cx="406" cy="6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600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Symbol" pitchFamily="18" charset="2"/>
                  <a:cs typeface="+mn-cs"/>
                </a:rPr>
                <a:t>s</a:t>
              </a:r>
            </a:p>
          </p:txBody>
        </p:sp>
        <p:grpSp>
          <p:nvGrpSpPr>
            <p:cNvPr id="9287" name="Group 192"/>
            <p:cNvGrpSpPr>
              <a:grpSpLocks/>
            </p:cNvGrpSpPr>
            <p:nvPr/>
          </p:nvGrpSpPr>
          <p:grpSpPr bwMode="auto">
            <a:xfrm>
              <a:off x="390" y="3206"/>
              <a:ext cx="1464" cy="394"/>
              <a:chOff x="390" y="3206"/>
              <a:chExt cx="1464" cy="394"/>
            </a:xfrm>
          </p:grpSpPr>
          <p:sp>
            <p:nvSpPr>
              <p:cNvPr id="818238" name="Text Box 62"/>
              <p:cNvSpPr txBox="1">
                <a:spLocks noChangeArrowheads="1"/>
              </p:cNvSpPr>
              <p:nvPr/>
            </p:nvSpPr>
            <p:spPr bwMode="auto">
              <a:xfrm>
                <a:off x="1632" y="3312"/>
                <a:ext cx="222" cy="28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40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ij</a:t>
                </a:r>
              </a:p>
            </p:txBody>
          </p:sp>
          <p:sp>
            <p:nvSpPr>
              <p:cNvPr id="818366" name="Text Box 190"/>
              <p:cNvSpPr txBox="1">
                <a:spLocks noChangeArrowheads="1"/>
              </p:cNvSpPr>
              <p:nvPr/>
            </p:nvSpPr>
            <p:spPr bwMode="auto">
              <a:xfrm>
                <a:off x="390" y="3206"/>
                <a:ext cx="95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0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Stress tensor</a:t>
                </a:r>
              </a:p>
            </p:txBody>
          </p:sp>
        </p:grpSp>
      </p:grpSp>
      <p:sp>
        <p:nvSpPr>
          <p:cNvPr id="818370" name="Rectangle 194"/>
          <p:cNvSpPr>
            <a:spLocks noChangeArrowheads="1"/>
          </p:cNvSpPr>
          <p:nvPr/>
        </p:nvSpPr>
        <p:spPr bwMode="auto">
          <a:xfrm>
            <a:off x="1793875" y="4343400"/>
            <a:ext cx="990600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grpSp>
        <p:nvGrpSpPr>
          <p:cNvPr id="6" name="Group 110"/>
          <p:cNvGrpSpPr>
            <a:grpSpLocks/>
          </p:cNvGrpSpPr>
          <p:nvPr/>
        </p:nvGrpSpPr>
        <p:grpSpPr bwMode="auto">
          <a:xfrm>
            <a:off x="346075" y="3886200"/>
            <a:ext cx="7883525" cy="657225"/>
            <a:chOff x="-304800" y="3886200"/>
            <a:chExt cx="7883525" cy="657999"/>
          </a:xfrm>
        </p:grpSpPr>
        <p:sp>
          <p:nvSpPr>
            <p:cNvPr id="97" name="Text Box 190"/>
            <p:cNvSpPr txBox="1">
              <a:spLocks noChangeArrowheads="1"/>
            </p:cNvSpPr>
            <p:nvPr/>
          </p:nvSpPr>
          <p:spPr bwMode="auto">
            <a:xfrm>
              <a:off x="-304800" y="4038779"/>
              <a:ext cx="6456363" cy="3687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8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Stress tensor symmetric, otherwise equilibrium cube would rotate: </a:t>
              </a:r>
            </a:p>
          </p:txBody>
        </p:sp>
        <p:grpSp>
          <p:nvGrpSpPr>
            <p:cNvPr id="9280" name="Group 109"/>
            <p:cNvGrpSpPr>
              <a:grpSpLocks/>
            </p:cNvGrpSpPr>
            <p:nvPr/>
          </p:nvGrpSpPr>
          <p:grpSpPr bwMode="auto">
            <a:xfrm>
              <a:off x="6172200" y="3886200"/>
              <a:ext cx="1406525" cy="657999"/>
              <a:chOff x="6137275" y="6858000"/>
              <a:chExt cx="1406525" cy="657999"/>
            </a:xfrm>
          </p:grpSpPr>
          <p:sp>
            <p:nvSpPr>
              <p:cNvPr id="99" name="Text Box 61"/>
              <p:cNvSpPr txBox="1">
                <a:spLocks noChangeArrowheads="1"/>
              </p:cNvSpPr>
              <p:nvPr/>
            </p:nvSpPr>
            <p:spPr bwMode="auto">
              <a:xfrm>
                <a:off x="6137275" y="6858000"/>
                <a:ext cx="463550" cy="6468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360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Symbol" pitchFamily="18" charset="2"/>
                    <a:cs typeface="+mn-cs"/>
                  </a:rPr>
                  <a:t>s</a:t>
                </a:r>
              </a:p>
            </p:txBody>
          </p:sp>
          <p:sp>
            <p:nvSpPr>
              <p:cNvPr id="101" name="Text Box 62"/>
              <p:cNvSpPr txBox="1">
                <a:spLocks noChangeArrowheads="1"/>
              </p:cNvSpPr>
              <p:nvPr/>
            </p:nvSpPr>
            <p:spPr bwMode="auto">
              <a:xfrm>
                <a:off x="6434138" y="7239449"/>
                <a:ext cx="271462" cy="276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200" dirty="0" err="1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ij</a:t>
                </a:r>
                <a:endParaRPr lang="en-US" sz="12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7" name="Text Box 61"/>
              <p:cNvSpPr txBox="1">
                <a:spLocks noChangeArrowheads="1"/>
              </p:cNvSpPr>
              <p:nvPr/>
            </p:nvSpPr>
            <p:spPr bwMode="auto">
              <a:xfrm>
                <a:off x="6975475" y="6858000"/>
                <a:ext cx="463550" cy="64687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360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Symbol" pitchFamily="18" charset="2"/>
                    <a:cs typeface="+mn-cs"/>
                  </a:rPr>
                  <a:t>s</a:t>
                </a:r>
              </a:p>
            </p:txBody>
          </p:sp>
          <p:sp>
            <p:nvSpPr>
              <p:cNvPr id="108" name="Text Box 62"/>
              <p:cNvSpPr txBox="1">
                <a:spLocks noChangeArrowheads="1"/>
              </p:cNvSpPr>
              <p:nvPr/>
            </p:nvSpPr>
            <p:spPr bwMode="auto">
              <a:xfrm>
                <a:off x="7272338" y="7239449"/>
                <a:ext cx="271462" cy="2765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200" dirty="0" err="1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ji</a:t>
                </a:r>
                <a:endParaRPr lang="en-US" sz="120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9" name="Text Box 62"/>
              <p:cNvSpPr txBox="1">
                <a:spLocks noChangeArrowheads="1"/>
              </p:cNvSpPr>
              <p:nvPr/>
            </p:nvSpPr>
            <p:spPr bwMode="auto">
              <a:xfrm>
                <a:off x="6705600" y="7086869"/>
                <a:ext cx="315913" cy="36873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80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=</a:t>
                </a:r>
              </a:p>
            </p:txBody>
          </p:sp>
        </p:grpSp>
      </p:grpSp>
      <p:grpSp>
        <p:nvGrpSpPr>
          <p:cNvPr id="8" name="Group 126"/>
          <p:cNvGrpSpPr>
            <a:grpSpLocks/>
          </p:cNvGrpSpPr>
          <p:nvPr/>
        </p:nvGrpSpPr>
        <p:grpSpPr bwMode="auto">
          <a:xfrm>
            <a:off x="4392613" y="5243513"/>
            <a:ext cx="4294187" cy="944562"/>
            <a:chOff x="4392828" y="5243385"/>
            <a:chExt cx="4293972" cy="945288"/>
          </a:xfrm>
        </p:grpSpPr>
        <p:sp>
          <p:nvSpPr>
            <p:cNvPr id="115" name="Rectangle 114"/>
            <p:cNvSpPr/>
            <p:nvPr/>
          </p:nvSpPr>
          <p:spPr bwMode="auto">
            <a:xfrm>
              <a:off x="5016684" y="5257683"/>
              <a:ext cx="533373" cy="243075"/>
            </a:xfrm>
            <a:prstGeom prst="rect">
              <a:avLst/>
            </a:prstGeom>
            <a:solidFill>
              <a:srgbClr val="FF0000">
                <a:alpha val="24000"/>
              </a:srgbClr>
            </a:solidFill>
            <a:ln w="9525" cap="flat" cmpd="sng" algn="ctr">
              <a:solidFill>
                <a:schemeClr val="tx1">
                  <a:alpha val="14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16" name="Rectangle 115"/>
            <p:cNvSpPr/>
            <p:nvPr/>
          </p:nvSpPr>
          <p:spPr bwMode="auto">
            <a:xfrm>
              <a:off x="4392828" y="5611968"/>
              <a:ext cx="533373" cy="243074"/>
            </a:xfrm>
            <a:prstGeom prst="rect">
              <a:avLst/>
            </a:prstGeom>
            <a:solidFill>
              <a:srgbClr val="FF0000">
                <a:alpha val="24000"/>
              </a:srgbClr>
            </a:solidFill>
            <a:ln w="9525" cap="flat" cmpd="sng" algn="ctr">
              <a:solidFill>
                <a:schemeClr val="tx1">
                  <a:alpha val="14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17" name="Rectangle 116"/>
            <p:cNvSpPr/>
            <p:nvPr/>
          </p:nvSpPr>
          <p:spPr bwMode="auto">
            <a:xfrm>
              <a:off x="5638953" y="5257683"/>
              <a:ext cx="533373" cy="243075"/>
            </a:xfrm>
            <a:prstGeom prst="rect">
              <a:avLst/>
            </a:prstGeom>
            <a:solidFill>
              <a:schemeClr val="accent2">
                <a:lumMod val="40000"/>
                <a:lumOff val="60000"/>
                <a:alpha val="24000"/>
              </a:schemeClr>
            </a:solidFill>
            <a:ln w="9525" cap="flat" cmpd="sng" algn="ctr">
              <a:solidFill>
                <a:schemeClr val="tx1">
                  <a:alpha val="14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18" name="Rectangle 117"/>
            <p:cNvSpPr/>
            <p:nvPr/>
          </p:nvSpPr>
          <p:spPr bwMode="auto">
            <a:xfrm>
              <a:off x="4419814" y="5929712"/>
              <a:ext cx="533373" cy="243074"/>
            </a:xfrm>
            <a:prstGeom prst="rect">
              <a:avLst/>
            </a:prstGeom>
            <a:solidFill>
              <a:schemeClr val="accent2">
                <a:lumMod val="40000"/>
                <a:lumOff val="60000"/>
                <a:alpha val="24000"/>
              </a:schemeClr>
            </a:solidFill>
            <a:ln w="9525" cap="flat" cmpd="sng" algn="ctr">
              <a:solidFill>
                <a:schemeClr val="tx1">
                  <a:alpha val="14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19" name="Rectangle 118"/>
            <p:cNvSpPr/>
            <p:nvPr/>
          </p:nvSpPr>
          <p:spPr bwMode="auto">
            <a:xfrm>
              <a:off x="8128028" y="5243385"/>
              <a:ext cx="533373" cy="243074"/>
            </a:xfrm>
            <a:prstGeom prst="rect">
              <a:avLst/>
            </a:prstGeom>
            <a:solidFill>
              <a:schemeClr val="accent2">
                <a:lumMod val="40000"/>
                <a:lumOff val="60000"/>
                <a:alpha val="24000"/>
              </a:schemeClr>
            </a:solidFill>
            <a:ln w="9525" cap="flat" cmpd="sng" algn="ctr">
              <a:solidFill>
                <a:schemeClr val="tx1">
                  <a:alpha val="14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20" name="Rectangle 119"/>
            <p:cNvSpPr/>
            <p:nvPr/>
          </p:nvSpPr>
          <p:spPr bwMode="auto">
            <a:xfrm>
              <a:off x="6858092" y="5944010"/>
              <a:ext cx="533373" cy="243075"/>
            </a:xfrm>
            <a:prstGeom prst="rect">
              <a:avLst/>
            </a:prstGeom>
            <a:solidFill>
              <a:schemeClr val="accent2">
                <a:lumMod val="40000"/>
                <a:lumOff val="60000"/>
                <a:alpha val="24000"/>
              </a:schemeClr>
            </a:solidFill>
            <a:ln w="9525" cap="flat" cmpd="sng" algn="ctr">
              <a:solidFill>
                <a:schemeClr val="tx1">
                  <a:alpha val="14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21" name="Rectangle 120"/>
            <p:cNvSpPr/>
            <p:nvPr/>
          </p:nvSpPr>
          <p:spPr bwMode="auto">
            <a:xfrm>
              <a:off x="5638953" y="5602436"/>
              <a:ext cx="533373" cy="243074"/>
            </a:xfrm>
            <a:prstGeom prst="rect">
              <a:avLst/>
            </a:prstGeom>
            <a:solidFill>
              <a:schemeClr val="bg1">
                <a:alpha val="24000"/>
              </a:schemeClr>
            </a:solidFill>
            <a:ln w="9525" cap="flat" cmpd="sng" algn="ctr">
              <a:solidFill>
                <a:schemeClr val="tx1">
                  <a:alpha val="14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22" name="Rectangle 121"/>
            <p:cNvSpPr/>
            <p:nvPr/>
          </p:nvSpPr>
          <p:spPr bwMode="auto">
            <a:xfrm>
              <a:off x="5029383" y="5945599"/>
              <a:ext cx="533373" cy="243074"/>
            </a:xfrm>
            <a:prstGeom prst="rect">
              <a:avLst/>
            </a:prstGeom>
            <a:solidFill>
              <a:schemeClr val="bg1">
                <a:alpha val="24000"/>
              </a:schemeClr>
            </a:solidFill>
            <a:ln w="9525" cap="flat" cmpd="sng" algn="ctr">
              <a:solidFill>
                <a:schemeClr val="tx1">
                  <a:alpha val="14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23" name="Rectangle 122"/>
            <p:cNvSpPr/>
            <p:nvPr/>
          </p:nvSpPr>
          <p:spPr bwMode="auto">
            <a:xfrm>
              <a:off x="8153427" y="5602436"/>
              <a:ext cx="533373" cy="243074"/>
            </a:xfrm>
            <a:prstGeom prst="rect">
              <a:avLst/>
            </a:prstGeom>
            <a:solidFill>
              <a:schemeClr val="bg1">
                <a:alpha val="24000"/>
              </a:schemeClr>
            </a:solidFill>
            <a:ln w="9525" cap="flat" cmpd="sng" algn="ctr">
              <a:solidFill>
                <a:schemeClr val="tx1">
                  <a:alpha val="14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24" name="Rectangle 123"/>
            <p:cNvSpPr/>
            <p:nvPr/>
          </p:nvSpPr>
          <p:spPr bwMode="auto">
            <a:xfrm>
              <a:off x="7543857" y="5945599"/>
              <a:ext cx="533373" cy="243074"/>
            </a:xfrm>
            <a:prstGeom prst="rect">
              <a:avLst/>
            </a:prstGeom>
            <a:solidFill>
              <a:schemeClr val="bg1">
                <a:alpha val="24000"/>
              </a:schemeClr>
            </a:solidFill>
            <a:ln w="9525" cap="flat" cmpd="sng" algn="ctr">
              <a:solidFill>
                <a:schemeClr val="tx1">
                  <a:alpha val="14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25" name="Rectangle 124"/>
            <p:cNvSpPr/>
            <p:nvPr/>
          </p:nvSpPr>
          <p:spPr bwMode="auto">
            <a:xfrm>
              <a:off x="7493060" y="5257683"/>
              <a:ext cx="533373" cy="243075"/>
            </a:xfrm>
            <a:prstGeom prst="rect">
              <a:avLst/>
            </a:prstGeom>
            <a:solidFill>
              <a:srgbClr val="FF0000">
                <a:alpha val="24000"/>
              </a:srgbClr>
            </a:solidFill>
            <a:ln w="9525" cap="flat" cmpd="sng" algn="ctr">
              <a:solidFill>
                <a:schemeClr val="tx1">
                  <a:alpha val="14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26" name="Rectangle 125"/>
            <p:cNvSpPr/>
            <p:nvPr/>
          </p:nvSpPr>
          <p:spPr bwMode="auto">
            <a:xfrm>
              <a:off x="6867616" y="5611968"/>
              <a:ext cx="533373" cy="243074"/>
            </a:xfrm>
            <a:prstGeom prst="rect">
              <a:avLst/>
            </a:prstGeom>
            <a:solidFill>
              <a:srgbClr val="FF0000">
                <a:alpha val="24000"/>
              </a:srgbClr>
            </a:solidFill>
            <a:ln w="9525" cap="flat" cmpd="sng" algn="ctr">
              <a:solidFill>
                <a:schemeClr val="tx1">
                  <a:alpha val="14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</p:grpSp>
      <p:grpSp>
        <p:nvGrpSpPr>
          <p:cNvPr id="9" name="Group 133"/>
          <p:cNvGrpSpPr>
            <a:grpSpLocks/>
          </p:cNvGrpSpPr>
          <p:nvPr/>
        </p:nvGrpSpPr>
        <p:grpSpPr bwMode="auto">
          <a:xfrm>
            <a:off x="533400" y="1336675"/>
            <a:ext cx="7239000" cy="2060119"/>
            <a:chOff x="-3654372" y="943124"/>
            <a:chExt cx="7631455" cy="2058427"/>
          </a:xfrm>
        </p:grpSpPr>
        <p:sp>
          <p:nvSpPr>
            <p:cNvPr id="135" name="Line 150"/>
            <p:cNvSpPr>
              <a:spLocks noChangeShapeType="1"/>
            </p:cNvSpPr>
            <p:nvPr/>
          </p:nvSpPr>
          <p:spPr bwMode="auto">
            <a:xfrm flipH="1">
              <a:off x="-3654372" y="2429390"/>
              <a:ext cx="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grpSp>
          <p:nvGrpSpPr>
            <p:cNvPr id="9246" name="Group 129"/>
            <p:cNvGrpSpPr>
              <a:grpSpLocks/>
            </p:cNvGrpSpPr>
            <p:nvPr/>
          </p:nvGrpSpPr>
          <p:grpSpPr bwMode="auto">
            <a:xfrm>
              <a:off x="1085163" y="2196644"/>
              <a:ext cx="438836" cy="457200"/>
              <a:chOff x="-819837" y="215444"/>
              <a:chExt cx="438836" cy="457200"/>
            </a:xfrm>
          </p:grpSpPr>
          <p:sp>
            <p:nvSpPr>
              <p:cNvPr id="9265" name="TextBox 142"/>
              <p:cNvSpPr txBox="1">
                <a:spLocks noChangeArrowheads="1"/>
              </p:cNvSpPr>
              <p:nvPr/>
            </p:nvSpPr>
            <p:spPr bwMode="auto">
              <a:xfrm>
                <a:off x="-819837" y="215444"/>
                <a:ext cx="340158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000">
                    <a:solidFill>
                      <a:srgbClr val="FFFFF7"/>
                    </a:solidFill>
                    <a:latin typeface="Symbol" pitchFamily="18" charset="2"/>
                  </a:rPr>
                  <a:t>s</a:t>
                </a:r>
              </a:p>
            </p:txBody>
          </p:sp>
          <p:sp>
            <p:nvSpPr>
              <p:cNvPr id="144" name="TextBox 143"/>
              <p:cNvSpPr txBox="1"/>
              <p:nvPr/>
            </p:nvSpPr>
            <p:spPr>
              <a:xfrm>
                <a:off x="-669216" y="456121"/>
                <a:ext cx="287853" cy="217309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800" b="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cs typeface="+mn-cs"/>
                  </a:rPr>
                  <a:t>11</a:t>
                </a:r>
              </a:p>
            </p:txBody>
          </p:sp>
        </p:grpSp>
        <p:grpSp>
          <p:nvGrpSpPr>
            <p:cNvPr id="9247" name="Group 130"/>
            <p:cNvGrpSpPr>
              <a:grpSpLocks/>
            </p:cNvGrpSpPr>
            <p:nvPr/>
          </p:nvGrpSpPr>
          <p:grpSpPr bwMode="auto">
            <a:xfrm>
              <a:off x="1752600" y="1135054"/>
              <a:ext cx="1352784" cy="1670264"/>
              <a:chOff x="-1295400" y="5210"/>
              <a:chExt cx="1352784" cy="1670264"/>
            </a:xfrm>
          </p:grpSpPr>
          <p:sp>
            <p:nvSpPr>
              <p:cNvPr id="9261" name="TextBox 140"/>
              <p:cNvSpPr txBox="1">
                <a:spLocks noChangeArrowheads="1"/>
              </p:cNvSpPr>
              <p:nvPr/>
            </p:nvSpPr>
            <p:spPr bwMode="auto">
              <a:xfrm>
                <a:off x="-1295400" y="1232356"/>
                <a:ext cx="340158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000">
                    <a:solidFill>
                      <a:srgbClr val="FFFFF7"/>
                    </a:solidFill>
                    <a:latin typeface="Symbol" pitchFamily="18" charset="2"/>
                  </a:rPr>
                  <a:t>s</a:t>
                </a:r>
              </a:p>
            </p:txBody>
          </p:sp>
          <p:sp>
            <p:nvSpPr>
              <p:cNvPr id="142" name="TextBox 141"/>
              <p:cNvSpPr txBox="1"/>
              <p:nvPr/>
            </p:nvSpPr>
            <p:spPr>
              <a:xfrm>
                <a:off x="-1124380" y="1459751"/>
                <a:ext cx="302915" cy="215723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800" b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cs typeface="+mn-cs"/>
                  </a:rPr>
                  <a:t>12</a:t>
                </a:r>
                <a:endParaRPr lang="en-US" sz="800" b="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+mn-cs"/>
                </a:endParaRPr>
              </a:p>
            </p:txBody>
          </p:sp>
          <p:sp>
            <p:nvSpPr>
              <p:cNvPr id="165" name="TextBox 164"/>
              <p:cNvSpPr txBox="1"/>
              <p:nvPr/>
            </p:nvSpPr>
            <p:spPr>
              <a:xfrm>
                <a:off x="-634026" y="5210"/>
                <a:ext cx="302916" cy="215723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800" b="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cs typeface="+mn-cs"/>
                  </a:rPr>
                  <a:t>33</a:t>
                </a:r>
              </a:p>
            </p:txBody>
          </p:sp>
          <p:sp>
            <p:nvSpPr>
              <p:cNvPr id="166" name="TextBox 165"/>
              <p:cNvSpPr txBox="1"/>
              <p:nvPr/>
            </p:nvSpPr>
            <p:spPr>
              <a:xfrm>
                <a:off x="-245531" y="508613"/>
                <a:ext cx="302915" cy="215723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800" b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cs typeface="+mn-cs"/>
                  </a:rPr>
                  <a:t>32</a:t>
                </a:r>
                <a:endParaRPr lang="en-US" sz="800" b="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+mn-cs"/>
                </a:endParaRPr>
              </a:p>
            </p:txBody>
          </p:sp>
        </p:grpSp>
        <p:grpSp>
          <p:nvGrpSpPr>
            <p:cNvPr id="9248" name="Group 131"/>
            <p:cNvGrpSpPr>
              <a:grpSpLocks/>
            </p:cNvGrpSpPr>
            <p:nvPr/>
          </p:nvGrpSpPr>
          <p:grpSpPr bwMode="auto">
            <a:xfrm>
              <a:off x="1524000" y="943124"/>
              <a:ext cx="2453083" cy="2058427"/>
              <a:chOff x="-1524000" y="803880"/>
              <a:chExt cx="2453083" cy="2058427"/>
            </a:xfrm>
          </p:grpSpPr>
          <p:sp>
            <p:nvSpPr>
              <p:cNvPr id="9249" name="TextBox 138"/>
              <p:cNvSpPr txBox="1">
                <a:spLocks noChangeArrowheads="1"/>
              </p:cNvSpPr>
              <p:nvPr/>
            </p:nvSpPr>
            <p:spPr bwMode="auto">
              <a:xfrm>
                <a:off x="-1524000" y="1689556"/>
                <a:ext cx="358599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000">
                    <a:solidFill>
                      <a:srgbClr val="FF0000"/>
                    </a:solidFill>
                    <a:latin typeface="Symbol" pitchFamily="18" charset="2"/>
                  </a:rPr>
                  <a:t>s</a:t>
                </a:r>
              </a:p>
            </p:txBody>
          </p:sp>
          <p:sp>
            <p:nvSpPr>
              <p:cNvPr id="140" name="TextBox 139"/>
              <p:cNvSpPr txBox="1"/>
              <p:nvPr/>
            </p:nvSpPr>
            <p:spPr>
              <a:xfrm>
                <a:off x="-1388803" y="1896770"/>
                <a:ext cx="302915" cy="215723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800" b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cs typeface="+mn-cs"/>
                  </a:rPr>
                  <a:t>13</a:t>
                </a:r>
                <a:endParaRPr lang="en-US" sz="800" b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+mn-cs"/>
                </a:endParaRPr>
              </a:p>
            </p:txBody>
          </p:sp>
          <p:sp>
            <p:nvSpPr>
              <p:cNvPr id="153" name="TextBox 152"/>
              <p:cNvSpPr txBox="1"/>
              <p:nvPr/>
            </p:nvSpPr>
            <p:spPr>
              <a:xfrm>
                <a:off x="626168" y="1904700"/>
                <a:ext cx="302915" cy="215723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800" b="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cs typeface="+mn-cs"/>
                  </a:rPr>
                  <a:t>11</a:t>
                </a:r>
              </a:p>
            </p:txBody>
          </p:sp>
          <p:sp>
            <p:nvSpPr>
              <p:cNvPr id="158" name="TextBox 157"/>
              <p:cNvSpPr txBox="1"/>
              <p:nvPr/>
            </p:nvSpPr>
            <p:spPr>
              <a:xfrm>
                <a:off x="-757870" y="1688977"/>
                <a:ext cx="302916" cy="215723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800" b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cs typeface="+mn-cs"/>
                  </a:rPr>
                  <a:t>31</a:t>
                </a:r>
                <a:endParaRPr lang="en-US" sz="800" b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+mn-cs"/>
                </a:endParaRPr>
              </a:p>
            </p:txBody>
          </p:sp>
          <p:sp>
            <p:nvSpPr>
              <p:cNvPr id="9253" name="TextBox 158"/>
              <p:cNvSpPr txBox="1">
                <a:spLocks noChangeArrowheads="1"/>
              </p:cNvSpPr>
              <p:nvPr/>
            </p:nvSpPr>
            <p:spPr bwMode="auto">
              <a:xfrm>
                <a:off x="-918532" y="1448006"/>
                <a:ext cx="343400" cy="3998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eaLnBrk="0" hangingPunct="0"/>
                <a:r>
                  <a:rPr lang="en-US" sz="2000">
                    <a:solidFill>
                      <a:srgbClr val="FF0000"/>
                    </a:solidFill>
                    <a:latin typeface="Symbol" pitchFamily="18" charset="2"/>
                  </a:rPr>
                  <a:t>s</a:t>
                </a:r>
              </a:p>
            </p:txBody>
          </p:sp>
          <p:sp>
            <p:nvSpPr>
              <p:cNvPr id="9254" name="TextBox 163"/>
              <p:cNvSpPr txBox="1">
                <a:spLocks noChangeArrowheads="1"/>
              </p:cNvSpPr>
              <p:nvPr/>
            </p:nvSpPr>
            <p:spPr bwMode="auto">
              <a:xfrm>
                <a:off x="-393262" y="1252632"/>
                <a:ext cx="358599" cy="39986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000">
                    <a:solidFill>
                      <a:srgbClr val="FFFFF7"/>
                    </a:solidFill>
                    <a:latin typeface="Symbol" pitchFamily="18" charset="2"/>
                  </a:rPr>
                  <a:t>s</a:t>
                </a:r>
              </a:p>
            </p:txBody>
          </p:sp>
          <p:sp>
            <p:nvSpPr>
              <p:cNvPr id="9255" name="TextBox 166"/>
              <p:cNvSpPr txBox="1">
                <a:spLocks noChangeArrowheads="1"/>
              </p:cNvSpPr>
              <p:nvPr/>
            </p:nvSpPr>
            <p:spPr bwMode="auto">
              <a:xfrm>
                <a:off x="-779945" y="803880"/>
                <a:ext cx="358599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000">
                    <a:solidFill>
                      <a:srgbClr val="FFFFF7"/>
                    </a:solidFill>
                    <a:latin typeface="Symbol" pitchFamily="18" charset="2"/>
                  </a:rPr>
                  <a:t>s</a:t>
                </a:r>
              </a:p>
            </p:txBody>
          </p:sp>
          <p:sp>
            <p:nvSpPr>
              <p:cNvPr id="9256" name="TextBox 167"/>
              <p:cNvSpPr txBox="1">
                <a:spLocks noChangeArrowheads="1"/>
              </p:cNvSpPr>
              <p:nvPr/>
            </p:nvSpPr>
            <p:spPr bwMode="auto">
              <a:xfrm>
                <a:off x="483888" y="1705570"/>
                <a:ext cx="358599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000">
                    <a:solidFill>
                      <a:srgbClr val="FFFFF7"/>
                    </a:solidFill>
                    <a:latin typeface="Symbol" pitchFamily="18" charset="2"/>
                  </a:rPr>
                  <a:t>s</a:t>
                </a:r>
              </a:p>
            </p:txBody>
          </p:sp>
          <p:sp>
            <p:nvSpPr>
              <p:cNvPr id="9257" name="TextBox 168"/>
              <p:cNvSpPr txBox="1">
                <a:spLocks noChangeArrowheads="1"/>
              </p:cNvSpPr>
              <p:nvPr/>
            </p:nvSpPr>
            <p:spPr bwMode="auto">
              <a:xfrm>
                <a:off x="125772" y="2114490"/>
                <a:ext cx="358599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000">
                    <a:solidFill>
                      <a:srgbClr val="FF0000"/>
                    </a:solidFill>
                    <a:latin typeface="Symbol" pitchFamily="18" charset="2"/>
                  </a:rPr>
                  <a:t>s</a:t>
                </a:r>
              </a:p>
            </p:txBody>
          </p:sp>
          <p:sp>
            <p:nvSpPr>
              <p:cNvPr id="170" name="TextBox 169"/>
              <p:cNvSpPr txBox="1"/>
              <p:nvPr/>
            </p:nvSpPr>
            <p:spPr>
              <a:xfrm>
                <a:off x="264678" y="2320283"/>
                <a:ext cx="302915" cy="215723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800" b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cs typeface="+mn-cs"/>
                  </a:rPr>
                  <a:t>13</a:t>
                </a:r>
                <a:endParaRPr lang="en-US" sz="800" b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+mn-cs"/>
                </a:endParaRPr>
              </a:p>
            </p:txBody>
          </p:sp>
          <p:sp>
            <p:nvSpPr>
              <p:cNvPr id="9259" name="TextBox 170"/>
              <p:cNvSpPr txBox="1">
                <a:spLocks noChangeArrowheads="1"/>
              </p:cNvSpPr>
              <p:nvPr/>
            </p:nvSpPr>
            <p:spPr bwMode="auto">
              <a:xfrm>
                <a:off x="-396608" y="2448377"/>
                <a:ext cx="358599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eaLnBrk="0" hangingPunct="0"/>
                <a:r>
                  <a:rPr lang="en-US" sz="2000" dirty="0">
                    <a:solidFill>
                      <a:srgbClr val="FF0000"/>
                    </a:solidFill>
                    <a:latin typeface="Symbol" pitchFamily="18" charset="2"/>
                  </a:rPr>
                  <a:t>s</a:t>
                </a:r>
              </a:p>
            </p:txBody>
          </p:sp>
          <p:sp>
            <p:nvSpPr>
              <p:cNvPr id="172" name="TextBox 171"/>
              <p:cNvSpPr txBox="1"/>
              <p:nvPr/>
            </p:nvSpPr>
            <p:spPr>
              <a:xfrm>
                <a:off x="-220116" y="2647040"/>
                <a:ext cx="302831" cy="215267"/>
              </a:xfrm>
              <a:prstGeom prst="rect">
                <a:avLst/>
              </a:prstGeom>
              <a:noFill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800" b="0" dirty="0" smtClean="0">
                    <a:solidFill>
                      <a:srgbClr val="FF0000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cs typeface="+mn-cs"/>
                  </a:rPr>
                  <a:t>31</a:t>
                </a:r>
                <a:endParaRPr lang="en-US" sz="800" b="0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+mj-lt"/>
                  <a:cs typeface="+mn-cs"/>
                </a:endParaRPr>
              </a:p>
            </p:txBody>
          </p:sp>
        </p:grpSp>
      </p:grpSp>
      <p:grpSp>
        <p:nvGrpSpPr>
          <p:cNvPr id="9229" name="Group 144"/>
          <p:cNvGrpSpPr>
            <a:grpSpLocks/>
          </p:cNvGrpSpPr>
          <p:nvPr/>
        </p:nvGrpSpPr>
        <p:grpSpPr bwMode="auto">
          <a:xfrm>
            <a:off x="5334000" y="2522538"/>
            <a:ext cx="381000" cy="449262"/>
            <a:chOff x="609600" y="2362200"/>
            <a:chExt cx="381000" cy="449263"/>
          </a:xfrm>
        </p:grpSpPr>
        <p:sp>
          <p:nvSpPr>
            <p:cNvPr id="146" name="Line 148"/>
            <p:cNvSpPr>
              <a:spLocks noChangeShapeType="1"/>
            </p:cNvSpPr>
            <p:nvPr/>
          </p:nvSpPr>
          <p:spPr bwMode="auto">
            <a:xfrm flipV="1">
              <a:off x="847725" y="2362200"/>
              <a:ext cx="0" cy="304801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47" name="Line 149"/>
            <p:cNvSpPr>
              <a:spLocks noChangeShapeType="1"/>
            </p:cNvSpPr>
            <p:nvPr/>
          </p:nvSpPr>
          <p:spPr bwMode="auto">
            <a:xfrm>
              <a:off x="838200" y="2659063"/>
              <a:ext cx="152400" cy="1524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48" name="Line 150"/>
            <p:cNvSpPr>
              <a:spLocks noChangeShapeType="1"/>
            </p:cNvSpPr>
            <p:nvPr/>
          </p:nvSpPr>
          <p:spPr bwMode="auto">
            <a:xfrm flipH="1">
              <a:off x="609600" y="2659063"/>
              <a:ext cx="22860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</p:grpSp>
      <p:grpSp>
        <p:nvGrpSpPr>
          <p:cNvPr id="9230" name="Group 148"/>
          <p:cNvGrpSpPr>
            <a:grpSpLocks/>
          </p:cNvGrpSpPr>
          <p:nvPr/>
        </p:nvGrpSpPr>
        <p:grpSpPr bwMode="auto">
          <a:xfrm>
            <a:off x="6934200" y="2438400"/>
            <a:ext cx="457200" cy="381000"/>
            <a:chOff x="685800" y="2514600"/>
            <a:chExt cx="457200" cy="381000"/>
          </a:xfrm>
        </p:grpSpPr>
        <p:sp>
          <p:nvSpPr>
            <p:cNvPr id="150" name="Line 148"/>
            <p:cNvSpPr>
              <a:spLocks noChangeShapeType="1"/>
            </p:cNvSpPr>
            <p:nvPr/>
          </p:nvSpPr>
          <p:spPr bwMode="auto">
            <a:xfrm flipH="1">
              <a:off x="838200" y="2667000"/>
              <a:ext cx="9525" cy="228600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51" name="Line 149"/>
            <p:cNvSpPr>
              <a:spLocks noChangeShapeType="1"/>
            </p:cNvSpPr>
            <p:nvPr/>
          </p:nvSpPr>
          <p:spPr bwMode="auto">
            <a:xfrm flipH="1" flipV="1">
              <a:off x="685800" y="2514600"/>
              <a:ext cx="152400" cy="1444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52" name="Line 150"/>
            <p:cNvSpPr>
              <a:spLocks noChangeShapeType="1"/>
            </p:cNvSpPr>
            <p:nvPr/>
          </p:nvSpPr>
          <p:spPr bwMode="auto">
            <a:xfrm flipV="1">
              <a:off x="838200" y="2590800"/>
              <a:ext cx="304800" cy="6826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</p:grpSp>
      <p:grpSp>
        <p:nvGrpSpPr>
          <p:cNvPr id="9231" name="Group 153"/>
          <p:cNvGrpSpPr>
            <a:grpSpLocks/>
          </p:cNvGrpSpPr>
          <p:nvPr/>
        </p:nvGrpSpPr>
        <p:grpSpPr bwMode="auto">
          <a:xfrm>
            <a:off x="6019800" y="1676399"/>
            <a:ext cx="557212" cy="449261"/>
            <a:chOff x="533400" y="2362200"/>
            <a:chExt cx="557212" cy="449260"/>
          </a:xfrm>
        </p:grpSpPr>
        <p:sp>
          <p:nvSpPr>
            <p:cNvPr id="155" name="Line 148"/>
            <p:cNvSpPr>
              <a:spLocks noChangeShapeType="1"/>
            </p:cNvSpPr>
            <p:nvPr/>
          </p:nvSpPr>
          <p:spPr bwMode="auto">
            <a:xfrm flipV="1">
              <a:off x="847725" y="2362200"/>
              <a:ext cx="0" cy="3047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56" name="Line 149"/>
            <p:cNvSpPr>
              <a:spLocks noChangeShapeType="1"/>
            </p:cNvSpPr>
            <p:nvPr/>
          </p:nvSpPr>
          <p:spPr bwMode="auto">
            <a:xfrm>
              <a:off x="838199" y="2659061"/>
              <a:ext cx="252413" cy="1523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57" name="Line 150"/>
            <p:cNvSpPr>
              <a:spLocks noChangeShapeType="1"/>
            </p:cNvSpPr>
            <p:nvPr/>
          </p:nvSpPr>
          <p:spPr bwMode="auto">
            <a:xfrm flipH="1">
              <a:off x="533400" y="2659062"/>
              <a:ext cx="304800" cy="84137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</p:grpSp>
      <p:grpSp>
        <p:nvGrpSpPr>
          <p:cNvPr id="9232" name="Group 159"/>
          <p:cNvGrpSpPr>
            <a:grpSpLocks/>
          </p:cNvGrpSpPr>
          <p:nvPr/>
        </p:nvGrpSpPr>
        <p:grpSpPr bwMode="auto">
          <a:xfrm>
            <a:off x="6172200" y="3319644"/>
            <a:ext cx="457200" cy="414156"/>
            <a:chOff x="609600" y="2557644"/>
            <a:chExt cx="457200" cy="414156"/>
          </a:xfrm>
        </p:grpSpPr>
        <p:sp>
          <p:nvSpPr>
            <p:cNvPr id="161" name="Line 148"/>
            <p:cNvSpPr>
              <a:spLocks noChangeShapeType="1"/>
            </p:cNvSpPr>
            <p:nvPr/>
          </p:nvSpPr>
          <p:spPr bwMode="auto">
            <a:xfrm flipH="1">
              <a:off x="838200" y="2667000"/>
              <a:ext cx="9525" cy="30480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62" name="Line 149"/>
            <p:cNvSpPr>
              <a:spLocks noChangeShapeType="1"/>
            </p:cNvSpPr>
            <p:nvPr/>
          </p:nvSpPr>
          <p:spPr bwMode="auto">
            <a:xfrm flipH="1" flipV="1">
              <a:off x="609600" y="2557644"/>
              <a:ext cx="228600" cy="10142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63" name="Line 150"/>
            <p:cNvSpPr>
              <a:spLocks noChangeShapeType="1"/>
            </p:cNvSpPr>
            <p:nvPr/>
          </p:nvSpPr>
          <p:spPr bwMode="auto">
            <a:xfrm flipV="1">
              <a:off x="838200" y="2590800"/>
              <a:ext cx="228600" cy="68263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</p:grpSp>
      <p:sp>
        <p:nvSpPr>
          <p:cNvPr id="4" name="Rectangle 3"/>
          <p:cNvSpPr/>
          <p:nvPr/>
        </p:nvSpPr>
        <p:spPr bwMode="auto">
          <a:xfrm>
            <a:off x="8915400" y="989012"/>
            <a:ext cx="457200" cy="68738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thematica4" pitchFamily="2" charset="2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00696" y="842378"/>
            <a:ext cx="3249608" cy="73866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rgbClr val="FFFFF7"/>
                </a:solidFill>
                <a:latin typeface="+mn-lt"/>
              </a:rPr>
              <a:t>I can see why normal </a:t>
            </a:r>
            <a:r>
              <a:rPr lang="en-US" sz="1050" dirty="0" err="1" smtClean="0">
                <a:solidFill>
                  <a:srgbClr val="FFFFF7"/>
                </a:solidFill>
                <a:latin typeface="+mn-lt"/>
              </a:rPr>
              <a:t>streses</a:t>
            </a:r>
            <a:r>
              <a:rPr lang="en-US" sz="1050" dirty="0">
                <a:solidFill>
                  <a:srgbClr val="FFFFF7"/>
                </a:solidFill>
                <a:latin typeface="+mn-lt"/>
              </a:rPr>
              <a:t> </a:t>
            </a:r>
            <a:r>
              <a:rPr lang="en-US" sz="1050" dirty="0" smtClean="0">
                <a:solidFill>
                  <a:srgbClr val="FFFFF7"/>
                </a:solidFill>
                <a:latin typeface="+mn-lt"/>
              </a:rPr>
              <a:t>are </a:t>
            </a:r>
          </a:p>
          <a:p>
            <a:r>
              <a:rPr lang="en-US" sz="1050" dirty="0" smtClean="0">
                <a:solidFill>
                  <a:srgbClr val="FFFFF7"/>
                </a:solidFill>
                <a:latin typeface="+mn-lt"/>
              </a:rPr>
              <a:t>equal and opposite for equilibrium, otherwise forces on</a:t>
            </a:r>
          </a:p>
          <a:p>
            <a:r>
              <a:rPr lang="en-US" sz="1050" dirty="0">
                <a:solidFill>
                  <a:srgbClr val="FFFFF7"/>
                </a:solidFill>
                <a:latin typeface="+mn-lt"/>
              </a:rPr>
              <a:t>c</a:t>
            </a:r>
            <a:r>
              <a:rPr lang="en-US" sz="1050" dirty="0" smtClean="0">
                <a:solidFill>
                  <a:srgbClr val="FFFFF7"/>
                </a:solidFill>
                <a:latin typeface="+mn-lt"/>
              </a:rPr>
              <a:t>ube would be unbalanced and accelerate. </a:t>
            </a:r>
          </a:p>
          <a:p>
            <a:r>
              <a:rPr lang="en-US" sz="1050" dirty="0" smtClean="0">
                <a:solidFill>
                  <a:srgbClr val="FFFFF7"/>
                </a:solidFill>
                <a:latin typeface="+mn-lt"/>
              </a:rPr>
              <a:t>But why are shear stresses equal and opposite?</a:t>
            </a:r>
            <a:endParaRPr lang="en-US" sz="1050" dirty="0">
              <a:solidFill>
                <a:srgbClr val="FFFFF7"/>
              </a:solidFill>
              <a:latin typeface="+mn-lt"/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939563" y="3122541"/>
            <a:ext cx="961073" cy="647771"/>
          </a:xfrm>
          <a:prstGeom prst="rect">
            <a:avLst/>
          </a:prstGeom>
        </p:spPr>
      </p:pic>
      <p:grpSp>
        <p:nvGrpSpPr>
          <p:cNvPr id="10" name="Group 9"/>
          <p:cNvGrpSpPr/>
          <p:nvPr/>
        </p:nvGrpSpPr>
        <p:grpSpPr>
          <a:xfrm>
            <a:off x="5958018" y="2123181"/>
            <a:ext cx="1005675" cy="1247774"/>
            <a:chOff x="5958018" y="2123181"/>
            <a:chExt cx="1005675" cy="1247774"/>
          </a:xfrm>
        </p:grpSpPr>
        <p:sp>
          <p:nvSpPr>
            <p:cNvPr id="90" name="Rectangle 89"/>
            <p:cNvSpPr/>
            <p:nvPr/>
          </p:nvSpPr>
          <p:spPr bwMode="auto">
            <a:xfrm>
              <a:off x="5958018" y="2123181"/>
              <a:ext cx="533400" cy="242887"/>
            </a:xfrm>
            <a:prstGeom prst="rect">
              <a:avLst/>
            </a:prstGeom>
            <a:solidFill>
              <a:schemeClr val="accent2">
                <a:lumMod val="40000"/>
                <a:lumOff val="60000"/>
                <a:alpha val="24000"/>
              </a:schemeClr>
            </a:solidFill>
            <a:ln w="9525" cap="flat" cmpd="sng" algn="ctr">
              <a:solidFill>
                <a:schemeClr val="tx1">
                  <a:alpha val="14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91" name="Rectangle 90"/>
            <p:cNvSpPr/>
            <p:nvPr/>
          </p:nvSpPr>
          <p:spPr bwMode="auto">
            <a:xfrm>
              <a:off x="6430293" y="3128068"/>
              <a:ext cx="533400" cy="242887"/>
            </a:xfrm>
            <a:prstGeom prst="rect">
              <a:avLst/>
            </a:prstGeom>
            <a:solidFill>
              <a:schemeClr val="accent2">
                <a:lumMod val="40000"/>
                <a:lumOff val="60000"/>
                <a:alpha val="24000"/>
              </a:schemeClr>
            </a:solidFill>
            <a:ln w="9525" cap="flat" cmpd="sng" algn="ctr">
              <a:solidFill>
                <a:schemeClr val="tx1">
                  <a:alpha val="14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5357674" y="2392362"/>
            <a:ext cx="2134980" cy="627063"/>
            <a:chOff x="5958018" y="2123181"/>
            <a:chExt cx="2134980" cy="627063"/>
          </a:xfrm>
        </p:grpSpPr>
        <p:sp>
          <p:nvSpPr>
            <p:cNvPr id="94" name="Rectangle 93"/>
            <p:cNvSpPr/>
            <p:nvPr/>
          </p:nvSpPr>
          <p:spPr bwMode="auto">
            <a:xfrm>
              <a:off x="5958018" y="2123181"/>
              <a:ext cx="533400" cy="242887"/>
            </a:xfrm>
            <a:prstGeom prst="rect">
              <a:avLst/>
            </a:prstGeom>
            <a:solidFill>
              <a:schemeClr val="accent2">
                <a:lumMod val="40000"/>
                <a:lumOff val="60000"/>
                <a:alpha val="24000"/>
              </a:schemeClr>
            </a:solidFill>
            <a:ln w="9525" cap="flat" cmpd="sng" algn="ctr">
              <a:solidFill>
                <a:schemeClr val="tx1">
                  <a:alpha val="14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95" name="Rectangle 94"/>
            <p:cNvSpPr/>
            <p:nvPr/>
          </p:nvSpPr>
          <p:spPr bwMode="auto">
            <a:xfrm>
              <a:off x="7559598" y="2507357"/>
              <a:ext cx="533400" cy="242887"/>
            </a:xfrm>
            <a:prstGeom prst="rect">
              <a:avLst/>
            </a:prstGeom>
            <a:solidFill>
              <a:schemeClr val="accent2">
                <a:lumMod val="40000"/>
                <a:lumOff val="60000"/>
                <a:alpha val="24000"/>
              </a:schemeClr>
            </a:solidFill>
            <a:ln w="9525" cap="flat" cmpd="sng" algn="ctr">
              <a:solidFill>
                <a:schemeClr val="tx1">
                  <a:alpha val="14000"/>
                </a:schemeClr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7" name="Group 146"/>
          <p:cNvGrpSpPr/>
          <p:nvPr/>
        </p:nvGrpSpPr>
        <p:grpSpPr>
          <a:xfrm>
            <a:off x="7286625" y="914400"/>
            <a:ext cx="1816099" cy="1271588"/>
            <a:chOff x="7286625" y="914400"/>
            <a:chExt cx="1816099" cy="1271588"/>
          </a:xfrm>
        </p:grpSpPr>
        <p:pic>
          <p:nvPicPr>
            <p:cNvPr id="172" name="Picture 171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7391400" y="989012"/>
              <a:ext cx="1711324" cy="1162050"/>
            </a:xfrm>
            <a:prstGeom prst="rect">
              <a:avLst/>
            </a:prstGeom>
          </p:spPr>
        </p:pic>
        <p:sp>
          <p:nvSpPr>
            <p:cNvPr id="180" name="Rectangle 179"/>
            <p:cNvSpPr/>
            <p:nvPr/>
          </p:nvSpPr>
          <p:spPr bwMode="auto">
            <a:xfrm>
              <a:off x="7286625" y="914400"/>
              <a:ext cx="206375" cy="1271588"/>
            </a:xfrm>
            <a:prstGeom prst="rect">
              <a:avLst/>
            </a:prstGeom>
            <a:solidFill>
              <a:schemeClr val="bg1"/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</p:grpSp>
      <p:sp>
        <p:nvSpPr>
          <p:cNvPr id="818189" name="Rectangle 13"/>
          <p:cNvSpPr>
            <a:spLocks noChangeArrowheads="1"/>
          </p:cNvSpPr>
          <p:nvPr/>
        </p:nvSpPr>
        <p:spPr bwMode="auto">
          <a:xfrm>
            <a:off x="457200" y="1371600"/>
            <a:ext cx="5638800" cy="10668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dirty="0"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818279" name="Rectangle 103"/>
          <p:cNvSpPr>
            <a:spLocks noChangeArrowheads="1"/>
          </p:cNvSpPr>
          <p:nvPr/>
        </p:nvSpPr>
        <p:spPr bwMode="auto">
          <a:xfrm>
            <a:off x="5715000" y="1600200"/>
            <a:ext cx="1752600" cy="1676400"/>
          </a:xfrm>
          <a:prstGeom prst="rect">
            <a:avLst/>
          </a:prstGeom>
          <a:solidFill>
            <a:srgbClr val="E6F10D">
              <a:alpha val="24000"/>
            </a:srgbClr>
          </a:solidFill>
          <a:ln w="9525">
            <a:miter lim="800000"/>
            <a:headEnd/>
            <a:tailEnd/>
          </a:ln>
          <a:effectLst/>
          <a:scene3d>
            <a:camera prst="legacyPerspectiveFront">
              <a:rot lat="1500000" lon="20099999" rev="0"/>
            </a:camera>
            <a:lightRig rig="legacyFlat4" dir="t"/>
          </a:scene3d>
          <a:sp3d extrusionH="887400" prstMaterial="legacyMatte">
            <a:bevelT w="13500" h="13500" prst="angle"/>
            <a:bevelB w="13500" h="13500" prst="angle"/>
            <a:extrusionClr>
              <a:srgbClr val="E6F10D"/>
            </a:extrusionClr>
          </a:sp3d>
        </p:spPr>
        <p:txBody>
          <a:bodyPr wrap="none" anchor="ctr">
            <a:flatTx/>
          </a:bodyPr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grpSp>
        <p:nvGrpSpPr>
          <p:cNvPr id="10245" name="Group 127"/>
          <p:cNvGrpSpPr>
            <a:grpSpLocks/>
          </p:cNvGrpSpPr>
          <p:nvPr/>
        </p:nvGrpSpPr>
        <p:grpSpPr bwMode="auto">
          <a:xfrm>
            <a:off x="2819400" y="762000"/>
            <a:ext cx="1981200" cy="2438400"/>
            <a:chOff x="1584" y="1248"/>
            <a:chExt cx="1248" cy="1536"/>
          </a:xfrm>
        </p:grpSpPr>
        <p:sp>
          <p:nvSpPr>
            <p:cNvPr id="818292" name="Line 116"/>
            <p:cNvSpPr>
              <a:spLocks noChangeShapeType="1"/>
            </p:cNvSpPr>
            <p:nvPr/>
          </p:nvSpPr>
          <p:spPr bwMode="auto">
            <a:xfrm flipV="1">
              <a:off x="2400" y="1344"/>
              <a:ext cx="0" cy="86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818293" name="Line 117"/>
            <p:cNvSpPr>
              <a:spLocks noChangeShapeType="1"/>
            </p:cNvSpPr>
            <p:nvPr/>
          </p:nvSpPr>
          <p:spPr bwMode="auto">
            <a:xfrm>
              <a:off x="2400" y="2208"/>
              <a:ext cx="432" cy="43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818294" name="Line 118"/>
            <p:cNvSpPr>
              <a:spLocks noChangeShapeType="1"/>
            </p:cNvSpPr>
            <p:nvPr/>
          </p:nvSpPr>
          <p:spPr bwMode="auto">
            <a:xfrm flipH="1">
              <a:off x="1680" y="2208"/>
              <a:ext cx="720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818296" name="Text Box 120"/>
            <p:cNvSpPr txBox="1">
              <a:spLocks noChangeArrowheads="1"/>
            </p:cNvSpPr>
            <p:nvPr/>
          </p:nvSpPr>
          <p:spPr bwMode="auto">
            <a:xfrm>
              <a:off x="2164" y="1248"/>
              <a:ext cx="2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0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x </a:t>
              </a:r>
            </a:p>
          </p:txBody>
        </p:sp>
        <p:sp>
          <p:nvSpPr>
            <p:cNvPr id="818297" name="Text Box 121"/>
            <p:cNvSpPr txBox="1">
              <a:spLocks noChangeArrowheads="1"/>
            </p:cNvSpPr>
            <p:nvPr/>
          </p:nvSpPr>
          <p:spPr bwMode="auto">
            <a:xfrm>
              <a:off x="1584" y="2064"/>
              <a:ext cx="236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20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x </a:t>
              </a:r>
            </a:p>
          </p:txBody>
        </p:sp>
        <p:sp>
          <p:nvSpPr>
            <p:cNvPr id="818299" name="Text Box 123"/>
            <p:cNvSpPr txBox="1">
              <a:spLocks noChangeArrowheads="1"/>
            </p:cNvSpPr>
            <p:nvPr/>
          </p:nvSpPr>
          <p:spPr bwMode="auto">
            <a:xfrm>
              <a:off x="2233" y="1383"/>
              <a:ext cx="18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2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3 </a:t>
              </a:r>
            </a:p>
          </p:txBody>
        </p:sp>
        <p:grpSp>
          <p:nvGrpSpPr>
            <p:cNvPr id="10343" name="Group 126"/>
            <p:cNvGrpSpPr>
              <a:grpSpLocks/>
            </p:cNvGrpSpPr>
            <p:nvPr/>
          </p:nvGrpSpPr>
          <p:grpSpPr bwMode="auto">
            <a:xfrm>
              <a:off x="2500" y="2496"/>
              <a:ext cx="284" cy="288"/>
              <a:chOff x="2788" y="2544"/>
              <a:chExt cx="284" cy="288"/>
            </a:xfrm>
          </p:grpSpPr>
          <p:sp>
            <p:nvSpPr>
              <p:cNvPr id="818298" name="Text Box 122"/>
              <p:cNvSpPr txBox="1">
                <a:spLocks noChangeArrowheads="1"/>
              </p:cNvSpPr>
              <p:nvPr/>
            </p:nvSpPr>
            <p:spPr bwMode="auto">
              <a:xfrm>
                <a:off x="2788" y="2544"/>
                <a:ext cx="236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20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x </a:t>
                </a:r>
              </a:p>
            </p:txBody>
          </p:sp>
          <p:sp>
            <p:nvSpPr>
              <p:cNvPr id="818300" name="Text Box 124"/>
              <p:cNvSpPr txBox="1">
                <a:spLocks noChangeArrowheads="1"/>
              </p:cNvSpPr>
              <p:nvPr/>
            </p:nvSpPr>
            <p:spPr bwMode="auto">
              <a:xfrm>
                <a:off x="2884" y="2659"/>
                <a:ext cx="188" cy="17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200">
                    <a:solidFill>
                      <a:srgbClr val="FFFFFF"/>
                    </a:solidFill>
                    <a:effectLst>
                      <a:outerShdw blurRad="38100" dist="38100" dir="2700000" algn="tl">
                        <a:srgbClr val="000000"/>
                      </a:outerShdw>
                    </a:effectLst>
                    <a:latin typeface="Times New Roman" pitchFamily="18" charset="0"/>
                    <a:cs typeface="+mn-cs"/>
                  </a:rPr>
                  <a:t>2 </a:t>
                </a:r>
              </a:p>
            </p:txBody>
          </p:sp>
        </p:grpSp>
        <p:sp>
          <p:nvSpPr>
            <p:cNvPr id="818301" name="Text Box 125"/>
            <p:cNvSpPr txBox="1">
              <a:spLocks noChangeArrowheads="1"/>
            </p:cNvSpPr>
            <p:nvPr/>
          </p:nvSpPr>
          <p:spPr bwMode="auto">
            <a:xfrm>
              <a:off x="1680" y="2179"/>
              <a:ext cx="188" cy="17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pPr eaLnBrk="0" hangingPunct="0">
                <a:defRPr/>
              </a:pPr>
              <a:r>
                <a:rPr lang="en-US" sz="1200">
                  <a:solidFill>
                    <a:srgbClr val="FFFFFF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  <a:cs typeface="+mn-cs"/>
                </a:rPr>
                <a:t>1 </a:t>
              </a:r>
            </a:p>
          </p:txBody>
        </p:sp>
      </p:grpSp>
      <p:grpSp>
        <p:nvGrpSpPr>
          <p:cNvPr id="10246" name="Group 184"/>
          <p:cNvGrpSpPr>
            <a:grpSpLocks/>
          </p:cNvGrpSpPr>
          <p:nvPr/>
        </p:nvGrpSpPr>
        <p:grpSpPr bwMode="auto">
          <a:xfrm>
            <a:off x="5162550" y="1828800"/>
            <a:ext cx="674688" cy="914400"/>
            <a:chOff x="3120" y="2606"/>
            <a:chExt cx="425" cy="576"/>
          </a:xfrm>
        </p:grpSpPr>
        <p:sp>
          <p:nvSpPr>
            <p:cNvPr id="818324" name="Line 148"/>
            <p:cNvSpPr>
              <a:spLocks noChangeShapeType="1"/>
            </p:cNvSpPr>
            <p:nvPr/>
          </p:nvSpPr>
          <p:spPr bwMode="auto">
            <a:xfrm flipV="1">
              <a:off x="3378" y="2750"/>
              <a:ext cx="0" cy="19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 b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818325" name="Line 149"/>
            <p:cNvSpPr>
              <a:spLocks noChangeShapeType="1"/>
            </p:cNvSpPr>
            <p:nvPr/>
          </p:nvSpPr>
          <p:spPr bwMode="auto">
            <a:xfrm>
              <a:off x="3372" y="2937"/>
              <a:ext cx="96" cy="9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 b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818326" name="Line 150"/>
            <p:cNvSpPr>
              <a:spLocks noChangeShapeType="1"/>
            </p:cNvSpPr>
            <p:nvPr/>
          </p:nvSpPr>
          <p:spPr bwMode="auto">
            <a:xfrm flipH="1">
              <a:off x="3228" y="2937"/>
              <a:ext cx="144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 b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grpSp>
          <p:nvGrpSpPr>
            <p:cNvPr id="10328" name="Group 167"/>
            <p:cNvGrpSpPr>
              <a:grpSpLocks/>
            </p:cNvGrpSpPr>
            <p:nvPr/>
          </p:nvGrpSpPr>
          <p:grpSpPr bwMode="auto">
            <a:xfrm>
              <a:off x="3120" y="2750"/>
              <a:ext cx="215" cy="192"/>
              <a:chOff x="3246" y="3503"/>
              <a:chExt cx="215" cy="192"/>
            </a:xfrm>
          </p:grpSpPr>
          <p:sp>
            <p:nvSpPr>
              <p:cNvPr id="818333" name="Text Box 157"/>
              <p:cNvSpPr txBox="1">
                <a:spLocks noChangeArrowheads="1"/>
              </p:cNvSpPr>
              <p:nvPr/>
            </p:nvSpPr>
            <p:spPr bwMode="auto">
              <a:xfrm>
                <a:off x="3246" y="3503"/>
                <a:ext cx="18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400" b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ymbol" pitchFamily="18" charset="2"/>
                    <a:cs typeface="+mn-cs"/>
                  </a:rPr>
                  <a:t>s</a:t>
                </a:r>
                <a:endParaRPr lang="en-US" sz="1400" b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818339" name="Text Box 163"/>
              <p:cNvSpPr txBox="1">
                <a:spLocks noChangeArrowheads="1"/>
              </p:cNvSpPr>
              <p:nvPr/>
            </p:nvSpPr>
            <p:spPr bwMode="auto">
              <a:xfrm>
                <a:off x="3312" y="3594"/>
                <a:ext cx="149" cy="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400" b="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+mn-cs"/>
                  </a:rPr>
                  <a:t>11</a:t>
                </a:r>
              </a:p>
            </p:txBody>
          </p:sp>
        </p:grpSp>
        <p:grpSp>
          <p:nvGrpSpPr>
            <p:cNvPr id="10329" name="Group 168"/>
            <p:cNvGrpSpPr>
              <a:grpSpLocks/>
            </p:cNvGrpSpPr>
            <p:nvPr/>
          </p:nvGrpSpPr>
          <p:grpSpPr bwMode="auto">
            <a:xfrm>
              <a:off x="3330" y="2990"/>
              <a:ext cx="215" cy="192"/>
              <a:chOff x="3246" y="3503"/>
              <a:chExt cx="215" cy="192"/>
            </a:xfrm>
          </p:grpSpPr>
          <p:sp>
            <p:nvSpPr>
              <p:cNvPr id="818345" name="Text Box 169"/>
              <p:cNvSpPr txBox="1">
                <a:spLocks noChangeArrowheads="1"/>
              </p:cNvSpPr>
              <p:nvPr/>
            </p:nvSpPr>
            <p:spPr bwMode="auto">
              <a:xfrm>
                <a:off x="3246" y="3503"/>
                <a:ext cx="18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400" b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ymbol" pitchFamily="18" charset="2"/>
                    <a:cs typeface="+mn-cs"/>
                  </a:rPr>
                  <a:t>s</a:t>
                </a:r>
                <a:endParaRPr lang="en-US" sz="1400" b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818346" name="Text Box 170"/>
              <p:cNvSpPr txBox="1">
                <a:spLocks noChangeArrowheads="1"/>
              </p:cNvSpPr>
              <p:nvPr/>
            </p:nvSpPr>
            <p:spPr bwMode="auto">
              <a:xfrm>
                <a:off x="3312" y="3594"/>
                <a:ext cx="149" cy="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400" b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+mn-cs"/>
                  </a:rPr>
                  <a:t>12</a:t>
                </a:r>
                <a:endParaRPr lang="en-US" sz="400" b="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+mn-cs"/>
                </a:endParaRPr>
              </a:p>
            </p:txBody>
          </p:sp>
        </p:grpSp>
        <p:grpSp>
          <p:nvGrpSpPr>
            <p:cNvPr id="10330" name="Group 171"/>
            <p:cNvGrpSpPr>
              <a:grpSpLocks/>
            </p:cNvGrpSpPr>
            <p:nvPr/>
          </p:nvGrpSpPr>
          <p:grpSpPr bwMode="auto">
            <a:xfrm>
              <a:off x="3330" y="2606"/>
              <a:ext cx="206" cy="202"/>
              <a:chOff x="3246" y="3503"/>
              <a:chExt cx="206" cy="202"/>
            </a:xfrm>
          </p:grpSpPr>
          <p:sp>
            <p:nvSpPr>
              <p:cNvPr id="818348" name="Text Box 172"/>
              <p:cNvSpPr txBox="1">
                <a:spLocks noChangeArrowheads="1"/>
              </p:cNvSpPr>
              <p:nvPr/>
            </p:nvSpPr>
            <p:spPr bwMode="auto">
              <a:xfrm>
                <a:off x="3246" y="3503"/>
                <a:ext cx="18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400" b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ymbol" pitchFamily="18" charset="2"/>
                    <a:cs typeface="+mn-cs"/>
                  </a:rPr>
                  <a:t>s</a:t>
                </a:r>
                <a:endParaRPr lang="en-US" sz="1400" b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818349" name="Text Box 173"/>
              <p:cNvSpPr txBox="1">
                <a:spLocks noChangeArrowheads="1"/>
              </p:cNvSpPr>
              <p:nvPr/>
            </p:nvSpPr>
            <p:spPr bwMode="auto">
              <a:xfrm>
                <a:off x="3295" y="3598"/>
                <a:ext cx="157" cy="1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500" b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+mn-cs"/>
                  </a:rPr>
                  <a:t>13</a:t>
                </a:r>
                <a:endParaRPr lang="en-US" sz="500" b="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+mn-cs"/>
                </a:endParaRPr>
              </a:p>
            </p:txBody>
          </p:sp>
        </p:grpSp>
      </p:grpSp>
      <p:sp>
        <p:nvSpPr>
          <p:cNvPr id="818237" name="Text Box 61"/>
          <p:cNvSpPr txBox="1">
            <a:spLocks noChangeArrowheads="1"/>
          </p:cNvSpPr>
          <p:nvPr/>
        </p:nvSpPr>
        <p:spPr bwMode="auto">
          <a:xfrm>
            <a:off x="4852988" y="2971800"/>
            <a:ext cx="5572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</a:p>
        </p:txBody>
      </p:sp>
      <p:sp>
        <p:nvSpPr>
          <p:cNvPr id="818238" name="Text Box 62"/>
          <p:cNvSpPr txBox="1">
            <a:spLocks noChangeArrowheads="1"/>
          </p:cNvSpPr>
          <p:nvPr/>
        </p:nvSpPr>
        <p:spPr bwMode="auto">
          <a:xfrm>
            <a:off x="5200650" y="3440113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ij</a:t>
            </a:r>
            <a:endParaRPr lang="en-US" sz="1800" dirty="0">
              <a:solidFill>
                <a:srgbClr val="FFFFF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818370" name="Rectangle 194"/>
          <p:cNvSpPr>
            <a:spLocks noChangeArrowheads="1"/>
          </p:cNvSpPr>
          <p:nvPr/>
        </p:nvSpPr>
        <p:spPr bwMode="auto">
          <a:xfrm>
            <a:off x="3346450" y="3276600"/>
            <a:ext cx="990600" cy="609600"/>
          </a:xfrm>
          <a:prstGeom prst="rect">
            <a:avLst/>
          </a:prstGeom>
          <a:solidFill>
            <a:schemeClr val="bg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10" name="Text Box 62"/>
          <p:cNvSpPr txBox="1">
            <a:spLocks noChangeArrowheads="1"/>
          </p:cNvSpPr>
          <p:nvPr/>
        </p:nvSpPr>
        <p:spPr bwMode="auto">
          <a:xfrm>
            <a:off x="-49213" y="3287713"/>
            <a:ext cx="48053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4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j</a:t>
            </a:r>
            <a:r>
              <a:rPr lang="en-US" sz="240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th </a:t>
            </a:r>
            <a:r>
              <a:rPr lang="en-US" sz="24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component force </a:t>
            </a:r>
            <a:r>
              <a:rPr lang="en-US" sz="240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on </a:t>
            </a:r>
            <a:r>
              <a:rPr lang="en-US" sz="24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</a:t>
            </a:r>
            <a:r>
              <a:rPr lang="en-US" sz="240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th </a:t>
            </a:r>
            <a:r>
              <a:rPr lang="en-US" sz="24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face at x:</a:t>
            </a:r>
          </a:p>
        </p:txBody>
      </p:sp>
      <p:sp>
        <p:nvSpPr>
          <p:cNvPr id="111" name="Text Box 62"/>
          <p:cNvSpPr txBox="1">
            <a:spLocks noChangeArrowheads="1"/>
          </p:cNvSpPr>
          <p:nvPr/>
        </p:nvSpPr>
        <p:spPr bwMode="auto">
          <a:xfrm>
            <a:off x="381000" y="6400800"/>
            <a:ext cx="3411538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Repeated </a:t>
            </a:r>
            <a:r>
              <a:rPr lang="en-US" sz="12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indicies</a:t>
            </a:r>
            <a:r>
              <a:rPr lang="en-US" sz="12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= summation (Einstein notation)</a:t>
            </a:r>
          </a:p>
        </p:txBody>
      </p:sp>
      <p:sp>
        <p:nvSpPr>
          <p:cNvPr id="112" name="Text Box 62"/>
          <p:cNvSpPr txBox="1">
            <a:spLocks noChangeArrowheads="1"/>
          </p:cNvSpPr>
          <p:nvPr/>
        </p:nvSpPr>
        <p:spPr bwMode="auto">
          <a:xfrm>
            <a:off x="348636" y="5966996"/>
            <a:ext cx="382027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jth</a:t>
            </a:r>
            <a:r>
              <a:rPr lang="en-US" sz="1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component </a:t>
            </a:r>
            <a:r>
              <a:rPr lang="en-US" sz="1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net </a:t>
            </a:r>
            <a:r>
              <a:rPr lang="en-US" sz="1800" dirty="0" smtClean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force/area </a:t>
            </a:r>
            <a:r>
              <a:rPr lang="en-US" sz="1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on cube:</a:t>
            </a:r>
          </a:p>
        </p:txBody>
      </p:sp>
      <p:sp>
        <p:nvSpPr>
          <p:cNvPr id="113" name="Text Box 61"/>
          <p:cNvSpPr txBox="1">
            <a:spLocks noChangeArrowheads="1"/>
          </p:cNvSpPr>
          <p:nvPr/>
        </p:nvSpPr>
        <p:spPr bwMode="auto">
          <a:xfrm>
            <a:off x="4419600" y="5418138"/>
            <a:ext cx="557213" cy="830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</a:p>
        </p:txBody>
      </p:sp>
      <p:sp>
        <p:nvSpPr>
          <p:cNvPr id="114" name="Text Box 62"/>
          <p:cNvSpPr txBox="1">
            <a:spLocks noChangeArrowheads="1"/>
          </p:cNvSpPr>
          <p:nvPr/>
        </p:nvSpPr>
        <p:spPr bwMode="auto">
          <a:xfrm>
            <a:off x="4800600" y="5943600"/>
            <a:ext cx="3127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ij</a:t>
            </a:r>
            <a:endParaRPr lang="en-US" sz="1800" dirty="0">
              <a:solidFill>
                <a:srgbClr val="FFFFF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128" name="Freeform 127"/>
          <p:cNvSpPr/>
          <p:nvPr/>
        </p:nvSpPr>
        <p:spPr bwMode="auto">
          <a:xfrm>
            <a:off x="4359275" y="5638800"/>
            <a:ext cx="136525" cy="438150"/>
          </a:xfrm>
          <a:custGeom>
            <a:avLst/>
            <a:gdLst>
              <a:gd name="connsiteX0" fmla="*/ 0 w 135924"/>
              <a:gd name="connsiteY0" fmla="*/ 0 h 437857"/>
              <a:gd name="connsiteX1" fmla="*/ 74140 w 135924"/>
              <a:gd name="connsiteY1" fmla="*/ 111211 h 437857"/>
              <a:gd name="connsiteX2" fmla="*/ 98854 w 135924"/>
              <a:gd name="connsiteY2" fmla="*/ 148281 h 437857"/>
              <a:gd name="connsiteX3" fmla="*/ 123567 w 135924"/>
              <a:gd name="connsiteY3" fmla="*/ 222421 h 437857"/>
              <a:gd name="connsiteX4" fmla="*/ 135924 w 135924"/>
              <a:gd name="connsiteY4" fmla="*/ 259492 h 437857"/>
              <a:gd name="connsiteX5" fmla="*/ 123567 w 135924"/>
              <a:gd name="connsiteY5" fmla="*/ 395416 h 437857"/>
              <a:gd name="connsiteX6" fmla="*/ 98854 w 135924"/>
              <a:gd name="connsiteY6" fmla="*/ 432486 h 437857"/>
              <a:gd name="connsiteX7" fmla="*/ 49427 w 135924"/>
              <a:gd name="connsiteY7" fmla="*/ 420130 h 437857"/>
              <a:gd name="connsiteX8" fmla="*/ 49427 w 135924"/>
              <a:gd name="connsiteY8" fmla="*/ 308919 h 437857"/>
              <a:gd name="connsiteX9" fmla="*/ 111210 w 135924"/>
              <a:gd name="connsiteY9" fmla="*/ 271849 h 437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5924" h="437857">
                <a:moveTo>
                  <a:pt x="0" y="0"/>
                </a:moveTo>
                <a:lnTo>
                  <a:pt x="74140" y="111211"/>
                </a:lnTo>
                <a:lnTo>
                  <a:pt x="98854" y="148281"/>
                </a:lnTo>
                <a:lnTo>
                  <a:pt x="123567" y="222421"/>
                </a:lnTo>
                <a:lnTo>
                  <a:pt x="135924" y="259492"/>
                </a:lnTo>
                <a:cubicBezTo>
                  <a:pt x="131805" y="304800"/>
                  <a:pt x="133099" y="350931"/>
                  <a:pt x="123567" y="395416"/>
                </a:cubicBezTo>
                <a:cubicBezTo>
                  <a:pt x="120455" y="409937"/>
                  <a:pt x="112943" y="427790"/>
                  <a:pt x="98854" y="432486"/>
                </a:cubicBezTo>
                <a:cubicBezTo>
                  <a:pt x="82743" y="437857"/>
                  <a:pt x="65903" y="424249"/>
                  <a:pt x="49427" y="420130"/>
                </a:cubicBezTo>
                <a:cubicBezTo>
                  <a:pt x="35177" y="377380"/>
                  <a:pt x="23330" y="361112"/>
                  <a:pt x="49427" y="308919"/>
                </a:cubicBezTo>
                <a:cubicBezTo>
                  <a:pt x="54398" y="298976"/>
                  <a:pt x="97872" y="278518"/>
                  <a:pt x="111210" y="271849"/>
                </a:cubicBezTo>
              </a:path>
            </a:pathLst>
          </a:custGeom>
          <a:noFill/>
          <a:ln w="28575" cap="flat" cmpd="sng" algn="ctr">
            <a:solidFill>
              <a:srgbClr val="FFFFF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29" name="Freeform 128"/>
          <p:cNvSpPr/>
          <p:nvPr/>
        </p:nvSpPr>
        <p:spPr bwMode="auto">
          <a:xfrm>
            <a:off x="4419600" y="6343650"/>
            <a:ext cx="136525" cy="438150"/>
          </a:xfrm>
          <a:custGeom>
            <a:avLst/>
            <a:gdLst>
              <a:gd name="connsiteX0" fmla="*/ 0 w 135924"/>
              <a:gd name="connsiteY0" fmla="*/ 0 h 437857"/>
              <a:gd name="connsiteX1" fmla="*/ 74140 w 135924"/>
              <a:gd name="connsiteY1" fmla="*/ 111211 h 437857"/>
              <a:gd name="connsiteX2" fmla="*/ 98854 w 135924"/>
              <a:gd name="connsiteY2" fmla="*/ 148281 h 437857"/>
              <a:gd name="connsiteX3" fmla="*/ 123567 w 135924"/>
              <a:gd name="connsiteY3" fmla="*/ 222421 h 437857"/>
              <a:gd name="connsiteX4" fmla="*/ 135924 w 135924"/>
              <a:gd name="connsiteY4" fmla="*/ 259492 h 437857"/>
              <a:gd name="connsiteX5" fmla="*/ 123567 w 135924"/>
              <a:gd name="connsiteY5" fmla="*/ 395416 h 437857"/>
              <a:gd name="connsiteX6" fmla="*/ 98854 w 135924"/>
              <a:gd name="connsiteY6" fmla="*/ 432486 h 437857"/>
              <a:gd name="connsiteX7" fmla="*/ 49427 w 135924"/>
              <a:gd name="connsiteY7" fmla="*/ 420130 h 437857"/>
              <a:gd name="connsiteX8" fmla="*/ 49427 w 135924"/>
              <a:gd name="connsiteY8" fmla="*/ 308919 h 437857"/>
              <a:gd name="connsiteX9" fmla="*/ 111210 w 135924"/>
              <a:gd name="connsiteY9" fmla="*/ 271849 h 437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5924" h="437857">
                <a:moveTo>
                  <a:pt x="0" y="0"/>
                </a:moveTo>
                <a:lnTo>
                  <a:pt x="74140" y="111211"/>
                </a:lnTo>
                <a:lnTo>
                  <a:pt x="98854" y="148281"/>
                </a:lnTo>
                <a:lnTo>
                  <a:pt x="123567" y="222421"/>
                </a:lnTo>
                <a:lnTo>
                  <a:pt x="135924" y="259492"/>
                </a:lnTo>
                <a:cubicBezTo>
                  <a:pt x="131805" y="304800"/>
                  <a:pt x="133099" y="350931"/>
                  <a:pt x="123567" y="395416"/>
                </a:cubicBezTo>
                <a:cubicBezTo>
                  <a:pt x="120455" y="409937"/>
                  <a:pt x="112943" y="427790"/>
                  <a:pt x="98854" y="432486"/>
                </a:cubicBezTo>
                <a:cubicBezTo>
                  <a:pt x="82743" y="437857"/>
                  <a:pt x="65903" y="424249"/>
                  <a:pt x="49427" y="420130"/>
                </a:cubicBezTo>
                <a:cubicBezTo>
                  <a:pt x="35177" y="377380"/>
                  <a:pt x="23330" y="361112"/>
                  <a:pt x="49427" y="308919"/>
                </a:cubicBezTo>
                <a:cubicBezTo>
                  <a:pt x="54398" y="298976"/>
                  <a:pt x="97872" y="278518"/>
                  <a:pt x="111210" y="271849"/>
                </a:cubicBezTo>
              </a:path>
            </a:pathLst>
          </a:custGeom>
          <a:noFill/>
          <a:ln w="28575" cap="flat" cmpd="sng" algn="ctr">
            <a:solidFill>
              <a:srgbClr val="FFFFF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30" name="Text Box 62"/>
          <p:cNvSpPr txBox="1">
            <a:spLocks noChangeArrowheads="1"/>
          </p:cNvSpPr>
          <p:nvPr/>
        </p:nvSpPr>
        <p:spPr bwMode="auto">
          <a:xfrm>
            <a:off x="4648200" y="6319838"/>
            <a:ext cx="33813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x</a:t>
            </a:r>
          </a:p>
        </p:txBody>
      </p:sp>
      <p:sp>
        <p:nvSpPr>
          <p:cNvPr id="131" name="Text Box 62"/>
          <p:cNvSpPr txBox="1">
            <a:spLocks noChangeArrowheads="1"/>
          </p:cNvSpPr>
          <p:nvPr/>
        </p:nvSpPr>
        <p:spPr bwMode="auto">
          <a:xfrm>
            <a:off x="4800600" y="6472238"/>
            <a:ext cx="2492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</a:t>
            </a:r>
          </a:p>
        </p:txBody>
      </p:sp>
      <p:cxnSp>
        <p:nvCxnSpPr>
          <p:cNvPr id="10259" name="Straight Connector 132"/>
          <p:cNvCxnSpPr>
            <a:cxnSpLocks noChangeShapeType="1"/>
          </p:cNvCxnSpPr>
          <p:nvPr/>
        </p:nvCxnSpPr>
        <p:spPr bwMode="auto">
          <a:xfrm>
            <a:off x="4419600" y="6324600"/>
            <a:ext cx="685800" cy="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sp>
        <p:nvSpPr>
          <p:cNvPr id="134" name="Text Box 61"/>
          <p:cNvSpPr txBox="1">
            <a:spLocks noChangeArrowheads="1"/>
          </p:cNvSpPr>
          <p:nvPr/>
        </p:nvSpPr>
        <p:spPr bwMode="auto">
          <a:xfrm>
            <a:off x="7315200" y="5581650"/>
            <a:ext cx="5572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</a:p>
        </p:txBody>
      </p:sp>
      <p:sp>
        <p:nvSpPr>
          <p:cNvPr id="135" name="Text Box 61"/>
          <p:cNvSpPr txBox="1">
            <a:spLocks noChangeArrowheads="1"/>
          </p:cNvSpPr>
          <p:nvPr/>
        </p:nvSpPr>
        <p:spPr bwMode="auto">
          <a:xfrm>
            <a:off x="5859463" y="5410200"/>
            <a:ext cx="55562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</a:p>
        </p:txBody>
      </p:sp>
      <p:sp>
        <p:nvSpPr>
          <p:cNvPr id="136" name="Text Box 62"/>
          <p:cNvSpPr txBox="1">
            <a:spLocks noChangeArrowheads="1"/>
          </p:cNvSpPr>
          <p:nvPr/>
        </p:nvSpPr>
        <p:spPr bwMode="auto">
          <a:xfrm>
            <a:off x="6240463" y="5935663"/>
            <a:ext cx="312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ji</a:t>
            </a:r>
            <a:endParaRPr lang="en-US" sz="1800" dirty="0">
              <a:solidFill>
                <a:srgbClr val="FFFFF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137" name="Freeform 136"/>
          <p:cNvSpPr/>
          <p:nvPr/>
        </p:nvSpPr>
        <p:spPr bwMode="auto">
          <a:xfrm>
            <a:off x="5799138" y="5630863"/>
            <a:ext cx="136525" cy="438150"/>
          </a:xfrm>
          <a:custGeom>
            <a:avLst/>
            <a:gdLst>
              <a:gd name="connsiteX0" fmla="*/ 0 w 135924"/>
              <a:gd name="connsiteY0" fmla="*/ 0 h 437857"/>
              <a:gd name="connsiteX1" fmla="*/ 74140 w 135924"/>
              <a:gd name="connsiteY1" fmla="*/ 111211 h 437857"/>
              <a:gd name="connsiteX2" fmla="*/ 98854 w 135924"/>
              <a:gd name="connsiteY2" fmla="*/ 148281 h 437857"/>
              <a:gd name="connsiteX3" fmla="*/ 123567 w 135924"/>
              <a:gd name="connsiteY3" fmla="*/ 222421 h 437857"/>
              <a:gd name="connsiteX4" fmla="*/ 135924 w 135924"/>
              <a:gd name="connsiteY4" fmla="*/ 259492 h 437857"/>
              <a:gd name="connsiteX5" fmla="*/ 123567 w 135924"/>
              <a:gd name="connsiteY5" fmla="*/ 395416 h 437857"/>
              <a:gd name="connsiteX6" fmla="*/ 98854 w 135924"/>
              <a:gd name="connsiteY6" fmla="*/ 432486 h 437857"/>
              <a:gd name="connsiteX7" fmla="*/ 49427 w 135924"/>
              <a:gd name="connsiteY7" fmla="*/ 420130 h 437857"/>
              <a:gd name="connsiteX8" fmla="*/ 49427 w 135924"/>
              <a:gd name="connsiteY8" fmla="*/ 308919 h 437857"/>
              <a:gd name="connsiteX9" fmla="*/ 111210 w 135924"/>
              <a:gd name="connsiteY9" fmla="*/ 271849 h 437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5924" h="437857">
                <a:moveTo>
                  <a:pt x="0" y="0"/>
                </a:moveTo>
                <a:lnTo>
                  <a:pt x="74140" y="111211"/>
                </a:lnTo>
                <a:lnTo>
                  <a:pt x="98854" y="148281"/>
                </a:lnTo>
                <a:lnTo>
                  <a:pt x="123567" y="222421"/>
                </a:lnTo>
                <a:lnTo>
                  <a:pt x="135924" y="259492"/>
                </a:lnTo>
                <a:cubicBezTo>
                  <a:pt x="131805" y="304800"/>
                  <a:pt x="133099" y="350931"/>
                  <a:pt x="123567" y="395416"/>
                </a:cubicBezTo>
                <a:cubicBezTo>
                  <a:pt x="120455" y="409937"/>
                  <a:pt x="112943" y="427790"/>
                  <a:pt x="98854" y="432486"/>
                </a:cubicBezTo>
                <a:cubicBezTo>
                  <a:pt x="82743" y="437857"/>
                  <a:pt x="65903" y="424249"/>
                  <a:pt x="49427" y="420130"/>
                </a:cubicBezTo>
                <a:cubicBezTo>
                  <a:pt x="35177" y="377380"/>
                  <a:pt x="23330" y="361112"/>
                  <a:pt x="49427" y="308919"/>
                </a:cubicBezTo>
                <a:cubicBezTo>
                  <a:pt x="54398" y="298976"/>
                  <a:pt x="97872" y="278518"/>
                  <a:pt x="111210" y="271849"/>
                </a:cubicBezTo>
              </a:path>
            </a:pathLst>
          </a:custGeom>
          <a:noFill/>
          <a:ln w="28575" cap="flat" cmpd="sng" algn="ctr">
            <a:solidFill>
              <a:srgbClr val="FFFFF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38" name="Freeform 137"/>
          <p:cNvSpPr/>
          <p:nvPr/>
        </p:nvSpPr>
        <p:spPr bwMode="auto">
          <a:xfrm>
            <a:off x="5859463" y="6337300"/>
            <a:ext cx="136525" cy="436563"/>
          </a:xfrm>
          <a:custGeom>
            <a:avLst/>
            <a:gdLst>
              <a:gd name="connsiteX0" fmla="*/ 0 w 135924"/>
              <a:gd name="connsiteY0" fmla="*/ 0 h 437857"/>
              <a:gd name="connsiteX1" fmla="*/ 74140 w 135924"/>
              <a:gd name="connsiteY1" fmla="*/ 111211 h 437857"/>
              <a:gd name="connsiteX2" fmla="*/ 98854 w 135924"/>
              <a:gd name="connsiteY2" fmla="*/ 148281 h 437857"/>
              <a:gd name="connsiteX3" fmla="*/ 123567 w 135924"/>
              <a:gd name="connsiteY3" fmla="*/ 222421 h 437857"/>
              <a:gd name="connsiteX4" fmla="*/ 135924 w 135924"/>
              <a:gd name="connsiteY4" fmla="*/ 259492 h 437857"/>
              <a:gd name="connsiteX5" fmla="*/ 123567 w 135924"/>
              <a:gd name="connsiteY5" fmla="*/ 395416 h 437857"/>
              <a:gd name="connsiteX6" fmla="*/ 98854 w 135924"/>
              <a:gd name="connsiteY6" fmla="*/ 432486 h 437857"/>
              <a:gd name="connsiteX7" fmla="*/ 49427 w 135924"/>
              <a:gd name="connsiteY7" fmla="*/ 420130 h 437857"/>
              <a:gd name="connsiteX8" fmla="*/ 49427 w 135924"/>
              <a:gd name="connsiteY8" fmla="*/ 308919 h 437857"/>
              <a:gd name="connsiteX9" fmla="*/ 111210 w 135924"/>
              <a:gd name="connsiteY9" fmla="*/ 271849 h 437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5924" h="437857">
                <a:moveTo>
                  <a:pt x="0" y="0"/>
                </a:moveTo>
                <a:lnTo>
                  <a:pt x="74140" y="111211"/>
                </a:lnTo>
                <a:lnTo>
                  <a:pt x="98854" y="148281"/>
                </a:lnTo>
                <a:lnTo>
                  <a:pt x="123567" y="222421"/>
                </a:lnTo>
                <a:lnTo>
                  <a:pt x="135924" y="259492"/>
                </a:lnTo>
                <a:cubicBezTo>
                  <a:pt x="131805" y="304800"/>
                  <a:pt x="133099" y="350931"/>
                  <a:pt x="123567" y="395416"/>
                </a:cubicBezTo>
                <a:cubicBezTo>
                  <a:pt x="120455" y="409937"/>
                  <a:pt x="112943" y="427790"/>
                  <a:pt x="98854" y="432486"/>
                </a:cubicBezTo>
                <a:cubicBezTo>
                  <a:pt x="82743" y="437857"/>
                  <a:pt x="65903" y="424249"/>
                  <a:pt x="49427" y="420130"/>
                </a:cubicBezTo>
                <a:cubicBezTo>
                  <a:pt x="35177" y="377380"/>
                  <a:pt x="23330" y="361112"/>
                  <a:pt x="49427" y="308919"/>
                </a:cubicBezTo>
                <a:cubicBezTo>
                  <a:pt x="54398" y="298976"/>
                  <a:pt x="97872" y="278518"/>
                  <a:pt x="111210" y="271849"/>
                </a:cubicBezTo>
              </a:path>
            </a:pathLst>
          </a:custGeom>
          <a:noFill/>
          <a:ln w="28575" cap="flat" cmpd="sng" algn="ctr">
            <a:solidFill>
              <a:srgbClr val="FFFFF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39" name="Text Box 62"/>
          <p:cNvSpPr txBox="1">
            <a:spLocks noChangeArrowheads="1"/>
          </p:cNvSpPr>
          <p:nvPr/>
        </p:nvSpPr>
        <p:spPr bwMode="auto">
          <a:xfrm>
            <a:off x="6088063" y="6313488"/>
            <a:ext cx="3381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x</a:t>
            </a:r>
          </a:p>
        </p:txBody>
      </p:sp>
      <p:sp>
        <p:nvSpPr>
          <p:cNvPr id="140" name="Text Box 62"/>
          <p:cNvSpPr txBox="1">
            <a:spLocks noChangeArrowheads="1"/>
          </p:cNvSpPr>
          <p:nvPr/>
        </p:nvSpPr>
        <p:spPr bwMode="auto">
          <a:xfrm>
            <a:off x="6240463" y="6465888"/>
            <a:ext cx="2492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</a:t>
            </a:r>
          </a:p>
        </p:txBody>
      </p:sp>
      <p:cxnSp>
        <p:nvCxnSpPr>
          <p:cNvPr id="10267" name="Straight Connector 140"/>
          <p:cNvCxnSpPr>
            <a:cxnSpLocks noChangeShapeType="1"/>
          </p:cNvCxnSpPr>
          <p:nvPr/>
        </p:nvCxnSpPr>
        <p:spPr bwMode="auto">
          <a:xfrm>
            <a:off x="5859463" y="6316663"/>
            <a:ext cx="685800" cy="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sp>
        <p:nvSpPr>
          <p:cNvPr id="142" name="Text Box 62"/>
          <p:cNvSpPr txBox="1">
            <a:spLocks noChangeArrowheads="1"/>
          </p:cNvSpPr>
          <p:nvPr/>
        </p:nvSpPr>
        <p:spPr bwMode="auto">
          <a:xfrm>
            <a:off x="5267325" y="5983288"/>
            <a:ext cx="4476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6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=</a:t>
            </a:r>
          </a:p>
        </p:txBody>
      </p:sp>
      <p:sp>
        <p:nvSpPr>
          <p:cNvPr id="143" name="Text Box 62"/>
          <p:cNvSpPr txBox="1">
            <a:spLocks noChangeArrowheads="1"/>
          </p:cNvSpPr>
          <p:nvPr/>
        </p:nvSpPr>
        <p:spPr bwMode="auto">
          <a:xfrm>
            <a:off x="7688263" y="6107113"/>
            <a:ext cx="434975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ij,i</a:t>
            </a:r>
            <a:endParaRPr lang="en-US" sz="1800" dirty="0">
              <a:solidFill>
                <a:srgbClr val="FFFFF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144" name="Text Box 62"/>
          <p:cNvSpPr txBox="1">
            <a:spLocks noChangeArrowheads="1"/>
          </p:cNvSpPr>
          <p:nvPr/>
        </p:nvSpPr>
        <p:spPr bwMode="auto">
          <a:xfrm>
            <a:off x="6791325" y="5983288"/>
            <a:ext cx="44767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36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=</a:t>
            </a:r>
          </a:p>
        </p:txBody>
      </p:sp>
      <p:sp>
        <p:nvSpPr>
          <p:cNvPr id="145" name="Text Box 62"/>
          <p:cNvSpPr txBox="1">
            <a:spLocks noChangeArrowheads="1"/>
          </p:cNvSpPr>
          <p:nvPr/>
        </p:nvSpPr>
        <p:spPr bwMode="auto">
          <a:xfrm>
            <a:off x="6718204" y="6465888"/>
            <a:ext cx="2393950" cy="276225"/>
          </a:xfrm>
          <a:prstGeom prst="rect">
            <a:avLst/>
          </a:prstGeom>
          <a:solidFill>
            <a:srgbClr val="FF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Index after comma=differentiation</a:t>
            </a:r>
          </a:p>
        </p:txBody>
      </p:sp>
      <p:sp>
        <p:nvSpPr>
          <p:cNvPr id="149" name="Text Box 62"/>
          <p:cNvSpPr txBox="1">
            <a:spLocks noChangeArrowheads="1"/>
          </p:cNvSpPr>
          <p:nvPr/>
        </p:nvSpPr>
        <p:spPr bwMode="auto">
          <a:xfrm>
            <a:off x="5029200" y="5715000"/>
            <a:ext cx="492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4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dx</a:t>
            </a:r>
            <a:endParaRPr lang="en-US" sz="2400" dirty="0">
              <a:solidFill>
                <a:srgbClr val="FFFFF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150" name="Text Box 62"/>
          <p:cNvSpPr txBox="1">
            <a:spLocks noChangeArrowheads="1"/>
          </p:cNvSpPr>
          <p:nvPr/>
        </p:nvSpPr>
        <p:spPr bwMode="auto">
          <a:xfrm>
            <a:off x="5334000" y="5940425"/>
            <a:ext cx="234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</a:t>
            </a:r>
          </a:p>
        </p:txBody>
      </p:sp>
      <p:sp>
        <p:nvSpPr>
          <p:cNvPr id="151" name="Text Box 62"/>
          <p:cNvSpPr txBox="1">
            <a:spLocks noChangeArrowheads="1"/>
          </p:cNvSpPr>
          <p:nvPr/>
        </p:nvSpPr>
        <p:spPr bwMode="auto">
          <a:xfrm>
            <a:off x="6394450" y="5715000"/>
            <a:ext cx="493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4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dx</a:t>
            </a:r>
            <a:endParaRPr lang="en-US" sz="2400" dirty="0">
              <a:solidFill>
                <a:srgbClr val="FFFFF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152" name="Text Box 62"/>
          <p:cNvSpPr txBox="1">
            <a:spLocks noChangeArrowheads="1"/>
          </p:cNvSpPr>
          <p:nvPr/>
        </p:nvSpPr>
        <p:spPr bwMode="auto">
          <a:xfrm>
            <a:off x="6699250" y="5940425"/>
            <a:ext cx="234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4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</a:t>
            </a:r>
          </a:p>
        </p:txBody>
      </p:sp>
      <p:sp>
        <p:nvSpPr>
          <p:cNvPr id="153" name="Text Box 62"/>
          <p:cNvSpPr txBox="1">
            <a:spLocks noChangeArrowheads="1"/>
          </p:cNvSpPr>
          <p:nvPr/>
        </p:nvSpPr>
        <p:spPr bwMode="auto">
          <a:xfrm>
            <a:off x="7994650" y="5870575"/>
            <a:ext cx="4937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4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dx</a:t>
            </a:r>
            <a:endParaRPr lang="en-US" sz="2400" dirty="0">
              <a:solidFill>
                <a:srgbClr val="FFFFF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154" name="Text Box 62"/>
          <p:cNvSpPr txBox="1">
            <a:spLocks noChangeArrowheads="1"/>
          </p:cNvSpPr>
          <p:nvPr/>
        </p:nvSpPr>
        <p:spPr bwMode="auto">
          <a:xfrm>
            <a:off x="8299450" y="6096000"/>
            <a:ext cx="23495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40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</a:t>
            </a:r>
            <a:endParaRPr lang="en-US" sz="1400" dirty="0">
              <a:solidFill>
                <a:srgbClr val="FFFFF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grpSp>
        <p:nvGrpSpPr>
          <p:cNvPr id="10278" name="Group 184"/>
          <p:cNvGrpSpPr>
            <a:grpSpLocks/>
          </p:cNvGrpSpPr>
          <p:nvPr/>
        </p:nvGrpSpPr>
        <p:grpSpPr bwMode="auto">
          <a:xfrm>
            <a:off x="6646863" y="1830388"/>
            <a:ext cx="981075" cy="784225"/>
            <a:chOff x="3059" y="2703"/>
            <a:chExt cx="618" cy="494"/>
          </a:xfrm>
        </p:grpSpPr>
        <p:sp>
          <p:nvSpPr>
            <p:cNvPr id="99" name="Line 148"/>
            <p:cNvSpPr>
              <a:spLocks noChangeShapeType="1"/>
            </p:cNvSpPr>
            <p:nvPr/>
          </p:nvSpPr>
          <p:spPr bwMode="auto">
            <a:xfrm>
              <a:off x="3378" y="2942"/>
              <a:ext cx="6" cy="144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 b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01" name="Line 149"/>
            <p:cNvSpPr>
              <a:spLocks noChangeShapeType="1"/>
            </p:cNvSpPr>
            <p:nvPr/>
          </p:nvSpPr>
          <p:spPr bwMode="auto">
            <a:xfrm flipH="1" flipV="1">
              <a:off x="3240" y="2894"/>
              <a:ext cx="132" cy="4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 b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sp>
          <p:nvSpPr>
            <p:cNvPr id="103" name="Line 150"/>
            <p:cNvSpPr>
              <a:spLocks noChangeShapeType="1"/>
            </p:cNvSpPr>
            <p:nvPr/>
          </p:nvSpPr>
          <p:spPr bwMode="auto">
            <a:xfrm flipV="1">
              <a:off x="3372" y="2894"/>
              <a:ext cx="156" cy="4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 type="triangle" w="med" len="med"/>
            </a:ln>
            <a:effectLst/>
          </p:spPr>
          <p:txBody>
            <a:bodyPr wrap="none"/>
            <a:lstStyle/>
            <a:p>
              <a:pPr eaLnBrk="0" hangingPunct="0">
                <a:defRPr/>
              </a:pPr>
              <a:endParaRPr lang="en-US" b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+mn-cs"/>
              </a:endParaRPr>
            </a:p>
          </p:txBody>
        </p:sp>
        <p:grpSp>
          <p:nvGrpSpPr>
            <p:cNvPr id="10316" name="Group 167"/>
            <p:cNvGrpSpPr>
              <a:grpSpLocks/>
            </p:cNvGrpSpPr>
            <p:nvPr/>
          </p:nvGrpSpPr>
          <p:grpSpPr bwMode="auto">
            <a:xfrm>
              <a:off x="3059" y="2703"/>
              <a:ext cx="618" cy="288"/>
              <a:chOff x="3185" y="3456"/>
              <a:chExt cx="618" cy="288"/>
            </a:xfrm>
          </p:grpSpPr>
          <p:sp>
            <p:nvSpPr>
              <p:cNvPr id="117" name="Text Box 157"/>
              <p:cNvSpPr txBox="1">
                <a:spLocks noChangeArrowheads="1"/>
              </p:cNvSpPr>
              <p:nvPr/>
            </p:nvSpPr>
            <p:spPr bwMode="auto">
              <a:xfrm>
                <a:off x="3185" y="3456"/>
                <a:ext cx="18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400" b="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ymbol" pitchFamily="18" charset="2"/>
                    <a:cs typeface="+mn-cs"/>
                  </a:rPr>
                  <a:t>s</a:t>
                </a:r>
                <a:endParaRPr lang="en-US" sz="1400" b="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8" name="Text Box 163"/>
              <p:cNvSpPr txBox="1">
                <a:spLocks noChangeArrowheads="1"/>
              </p:cNvSpPr>
              <p:nvPr/>
            </p:nvSpPr>
            <p:spPr bwMode="auto">
              <a:xfrm>
                <a:off x="3654" y="3647"/>
                <a:ext cx="149" cy="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400" b="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+mn-cs"/>
                  </a:rPr>
                  <a:t>11</a:t>
                </a:r>
              </a:p>
            </p:txBody>
          </p:sp>
        </p:grpSp>
        <p:grpSp>
          <p:nvGrpSpPr>
            <p:cNvPr id="10317" name="Group 168"/>
            <p:cNvGrpSpPr>
              <a:grpSpLocks/>
            </p:cNvGrpSpPr>
            <p:nvPr/>
          </p:nvGrpSpPr>
          <p:grpSpPr bwMode="auto">
            <a:xfrm>
              <a:off x="3125" y="2805"/>
              <a:ext cx="395" cy="377"/>
              <a:chOff x="3041" y="3318"/>
              <a:chExt cx="395" cy="377"/>
            </a:xfrm>
          </p:grpSpPr>
          <p:sp>
            <p:nvSpPr>
              <p:cNvPr id="115" name="Text Box 169"/>
              <p:cNvSpPr txBox="1">
                <a:spLocks noChangeArrowheads="1"/>
              </p:cNvSpPr>
              <p:nvPr/>
            </p:nvSpPr>
            <p:spPr bwMode="auto">
              <a:xfrm>
                <a:off x="3252" y="3503"/>
                <a:ext cx="18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400" b="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ymbol" pitchFamily="18" charset="2"/>
                    <a:cs typeface="+mn-cs"/>
                  </a:rPr>
                  <a:t>s</a:t>
                </a:r>
                <a:endParaRPr lang="en-US" sz="1400" b="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16" name="Text Box 170"/>
              <p:cNvSpPr txBox="1">
                <a:spLocks noChangeArrowheads="1"/>
              </p:cNvSpPr>
              <p:nvPr/>
            </p:nvSpPr>
            <p:spPr bwMode="auto">
              <a:xfrm>
                <a:off x="3041" y="3318"/>
                <a:ext cx="149" cy="9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400" b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+mn-cs"/>
                  </a:rPr>
                  <a:t>12</a:t>
                </a:r>
                <a:endParaRPr lang="en-US" sz="400" b="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+mn-cs"/>
                </a:endParaRPr>
              </a:p>
            </p:txBody>
          </p:sp>
        </p:grpSp>
        <p:grpSp>
          <p:nvGrpSpPr>
            <p:cNvPr id="10318" name="Group 171"/>
            <p:cNvGrpSpPr>
              <a:grpSpLocks/>
            </p:cNvGrpSpPr>
            <p:nvPr/>
          </p:nvGrpSpPr>
          <p:grpSpPr bwMode="auto">
            <a:xfrm>
              <a:off x="3389" y="2780"/>
              <a:ext cx="256" cy="417"/>
              <a:chOff x="3305" y="3677"/>
              <a:chExt cx="256" cy="417"/>
            </a:xfrm>
          </p:grpSpPr>
          <p:sp>
            <p:nvSpPr>
              <p:cNvPr id="108" name="Text Box 172"/>
              <p:cNvSpPr txBox="1">
                <a:spLocks noChangeArrowheads="1"/>
              </p:cNvSpPr>
              <p:nvPr/>
            </p:nvSpPr>
            <p:spPr bwMode="auto">
              <a:xfrm>
                <a:off x="3377" y="3677"/>
                <a:ext cx="184" cy="19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1400" b="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Symbol" pitchFamily="18" charset="2"/>
                    <a:cs typeface="+mn-cs"/>
                  </a:rPr>
                  <a:t>s</a:t>
                </a:r>
                <a:endParaRPr lang="en-US" sz="1400" b="0" dirty="0">
                  <a:solidFill>
                    <a:srgbClr val="FFFFF7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itchFamily="18" charset="0"/>
                  <a:cs typeface="+mn-cs"/>
                </a:endParaRPr>
              </a:p>
            </p:txBody>
          </p:sp>
          <p:sp>
            <p:nvSpPr>
              <p:cNvPr id="109" name="Text Box 173"/>
              <p:cNvSpPr txBox="1">
                <a:spLocks noChangeArrowheads="1"/>
              </p:cNvSpPr>
              <p:nvPr/>
            </p:nvSpPr>
            <p:spPr bwMode="auto">
              <a:xfrm>
                <a:off x="3305" y="3987"/>
                <a:ext cx="157" cy="1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pPr eaLnBrk="0" hangingPunct="0">
                  <a:defRPr/>
                </a:pPr>
                <a:r>
                  <a:rPr lang="en-US" sz="500" b="0" dirty="0">
                    <a:solidFill>
                      <a:srgbClr val="FFFFF7"/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Times New Roman" pitchFamily="18" charset="0"/>
                    <a:cs typeface="+mn-cs"/>
                  </a:rPr>
                  <a:t>13</a:t>
                </a:r>
              </a:p>
            </p:txBody>
          </p:sp>
        </p:grpSp>
      </p:grpSp>
      <p:sp>
        <p:nvSpPr>
          <p:cNvPr id="119" name="TextBox 118"/>
          <p:cNvSpPr txBox="1"/>
          <p:nvPr/>
        </p:nvSpPr>
        <p:spPr>
          <a:xfrm>
            <a:off x="6781800" y="1911350"/>
            <a:ext cx="436338" cy="20005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700" b="0" i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(</a:t>
            </a:r>
            <a:r>
              <a:rPr lang="en-US" sz="700" b="0" i="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x+dx</a:t>
            </a:r>
            <a:r>
              <a:rPr lang="en-US" sz="700" b="0" i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)</a:t>
            </a:r>
          </a:p>
        </p:txBody>
      </p:sp>
      <p:sp>
        <p:nvSpPr>
          <p:cNvPr id="120" name="TextBox 119"/>
          <p:cNvSpPr txBox="1"/>
          <p:nvPr/>
        </p:nvSpPr>
        <p:spPr>
          <a:xfrm>
            <a:off x="7216775" y="2351088"/>
            <a:ext cx="430213" cy="20002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700" b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(</a:t>
            </a:r>
            <a:r>
              <a:rPr lang="en-US" sz="700" b="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x+dx</a:t>
            </a:r>
            <a:r>
              <a:rPr lang="en-US" sz="700" b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)</a:t>
            </a:r>
          </a:p>
        </p:txBody>
      </p:sp>
      <p:sp>
        <p:nvSpPr>
          <p:cNvPr id="121" name="TextBox 120"/>
          <p:cNvSpPr txBox="1"/>
          <p:nvPr/>
        </p:nvSpPr>
        <p:spPr>
          <a:xfrm>
            <a:off x="7396163" y="2038350"/>
            <a:ext cx="393700" cy="18573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600" b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(</a:t>
            </a:r>
            <a:r>
              <a:rPr lang="en-US" sz="600" b="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x+dx</a:t>
            </a:r>
            <a:r>
              <a:rPr lang="en-US" sz="600" b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)</a:t>
            </a:r>
          </a:p>
        </p:txBody>
      </p:sp>
      <p:sp>
        <p:nvSpPr>
          <p:cNvPr id="122" name="TextBox 121"/>
          <p:cNvSpPr txBox="1"/>
          <p:nvPr/>
        </p:nvSpPr>
        <p:spPr>
          <a:xfrm>
            <a:off x="5638800" y="1917700"/>
            <a:ext cx="303213" cy="2159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800" b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(x)</a:t>
            </a:r>
          </a:p>
        </p:txBody>
      </p:sp>
      <p:sp>
        <p:nvSpPr>
          <p:cNvPr id="123" name="TextBox 122"/>
          <p:cNvSpPr txBox="1"/>
          <p:nvPr/>
        </p:nvSpPr>
        <p:spPr>
          <a:xfrm>
            <a:off x="5300663" y="2127250"/>
            <a:ext cx="303212" cy="2159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800" b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(x)</a:t>
            </a:r>
          </a:p>
        </p:txBody>
      </p:sp>
      <p:sp>
        <p:nvSpPr>
          <p:cNvPr id="124" name="TextBox 123"/>
          <p:cNvSpPr txBox="1"/>
          <p:nvPr/>
        </p:nvSpPr>
        <p:spPr>
          <a:xfrm>
            <a:off x="5638800" y="2501900"/>
            <a:ext cx="303213" cy="2159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800" b="0" dirty="0">
                <a:solidFill>
                  <a:srgbClr val="FFFFF7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+mn-cs"/>
              </a:rPr>
              <a:t>(x)</a:t>
            </a:r>
          </a:p>
        </p:txBody>
      </p:sp>
      <p:sp>
        <p:nvSpPr>
          <p:cNvPr id="125" name="TextBox 124"/>
          <p:cNvSpPr txBox="1"/>
          <p:nvPr/>
        </p:nvSpPr>
        <p:spPr>
          <a:xfrm>
            <a:off x="228600" y="5635625"/>
            <a:ext cx="3470275" cy="30797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400" b="0" i="0" dirty="0">
                <a:solidFill>
                  <a:srgbClr val="FFFFF7"/>
                </a:solidFill>
                <a:latin typeface="+mn-lt"/>
                <a:cs typeface="+mn-cs"/>
              </a:rPr>
              <a:t>Add </a:t>
            </a:r>
            <a:r>
              <a:rPr lang="en-US" sz="1400" b="0" i="0">
                <a:solidFill>
                  <a:srgbClr val="FFFFF7"/>
                </a:solidFill>
                <a:latin typeface="+mn-lt"/>
                <a:cs typeface="+mn-cs"/>
              </a:rPr>
              <a:t>up </a:t>
            </a:r>
            <a:r>
              <a:rPr lang="en-US" sz="1400" b="0" i="0" dirty="0" err="1">
                <a:solidFill>
                  <a:srgbClr val="FFFFF7"/>
                </a:solidFill>
                <a:latin typeface="+mn-lt"/>
                <a:cs typeface="+mn-cs"/>
              </a:rPr>
              <a:t>j</a:t>
            </a:r>
            <a:r>
              <a:rPr lang="en-US" sz="1400" b="0" i="0">
                <a:solidFill>
                  <a:srgbClr val="FFFFF7"/>
                </a:solidFill>
                <a:latin typeface="+mn-lt"/>
                <a:cs typeface="+mn-cs"/>
              </a:rPr>
              <a:t>th </a:t>
            </a:r>
            <a:r>
              <a:rPr lang="en-US" sz="1400" b="0" i="0" dirty="0">
                <a:solidFill>
                  <a:srgbClr val="FFFFF7"/>
                </a:solidFill>
                <a:latin typeface="+mn-lt"/>
                <a:cs typeface="+mn-cs"/>
              </a:rPr>
              <a:t>comp contributions from all faces:</a:t>
            </a:r>
          </a:p>
        </p:txBody>
      </p:sp>
      <p:sp>
        <p:nvSpPr>
          <p:cNvPr id="126" name="Text Box 62"/>
          <p:cNvSpPr txBox="1">
            <a:spLocks noChangeArrowheads="1"/>
          </p:cNvSpPr>
          <p:nvPr/>
        </p:nvSpPr>
        <p:spPr bwMode="auto">
          <a:xfrm>
            <a:off x="5360988" y="3211513"/>
            <a:ext cx="60483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(x)</a:t>
            </a:r>
          </a:p>
        </p:txBody>
      </p:sp>
      <p:sp>
        <p:nvSpPr>
          <p:cNvPr id="127" name="Text Box 61"/>
          <p:cNvSpPr txBox="1">
            <a:spLocks noChangeArrowheads="1"/>
          </p:cNvSpPr>
          <p:nvPr/>
        </p:nvSpPr>
        <p:spPr bwMode="auto">
          <a:xfrm>
            <a:off x="5132388" y="3581400"/>
            <a:ext cx="557212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</a:p>
        </p:txBody>
      </p:sp>
      <p:sp>
        <p:nvSpPr>
          <p:cNvPr id="132" name="Text Box 62"/>
          <p:cNvSpPr txBox="1">
            <a:spLocks noChangeArrowheads="1"/>
          </p:cNvSpPr>
          <p:nvPr/>
        </p:nvSpPr>
        <p:spPr bwMode="auto">
          <a:xfrm>
            <a:off x="5529263" y="4049713"/>
            <a:ext cx="312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ij</a:t>
            </a:r>
            <a:endParaRPr lang="en-US" sz="1800" dirty="0">
              <a:solidFill>
                <a:srgbClr val="FFFFF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133" name="Text Box 62"/>
          <p:cNvSpPr txBox="1">
            <a:spLocks noChangeArrowheads="1"/>
          </p:cNvSpPr>
          <p:nvPr/>
        </p:nvSpPr>
        <p:spPr bwMode="auto">
          <a:xfrm>
            <a:off x="-49213" y="3897313"/>
            <a:ext cx="5287963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4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jth</a:t>
            </a:r>
            <a:r>
              <a:rPr lang="en-US" sz="24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component force on </a:t>
            </a:r>
            <a:r>
              <a:rPr lang="en-US" sz="24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ith</a:t>
            </a:r>
            <a:r>
              <a:rPr lang="en-US" sz="24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face at </a:t>
            </a:r>
            <a:r>
              <a:rPr lang="en-US" sz="24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x+dx</a:t>
            </a:r>
            <a:r>
              <a:rPr lang="en-US" sz="24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:</a:t>
            </a:r>
          </a:p>
        </p:txBody>
      </p:sp>
      <p:sp>
        <p:nvSpPr>
          <p:cNvPr id="141" name="Text Box 62"/>
          <p:cNvSpPr txBox="1">
            <a:spLocks noChangeArrowheads="1"/>
          </p:cNvSpPr>
          <p:nvPr/>
        </p:nvSpPr>
        <p:spPr bwMode="auto">
          <a:xfrm>
            <a:off x="5689600" y="3821113"/>
            <a:ext cx="1168400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(</a:t>
            </a:r>
            <a:r>
              <a:rPr lang="en-US" sz="28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x+dx</a:t>
            </a:r>
            <a:r>
              <a:rPr lang="en-US" sz="2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)</a:t>
            </a:r>
          </a:p>
        </p:txBody>
      </p:sp>
      <p:cxnSp>
        <p:nvCxnSpPr>
          <p:cNvPr id="10292" name="Straight Connector 154"/>
          <p:cNvCxnSpPr>
            <a:cxnSpLocks noChangeShapeType="1"/>
          </p:cNvCxnSpPr>
          <p:nvPr/>
        </p:nvCxnSpPr>
        <p:spPr bwMode="auto">
          <a:xfrm>
            <a:off x="0" y="4419600"/>
            <a:ext cx="6781800" cy="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sp>
        <p:nvSpPr>
          <p:cNvPr id="156" name="Text Box 61"/>
          <p:cNvSpPr txBox="1">
            <a:spLocks noChangeArrowheads="1"/>
          </p:cNvSpPr>
          <p:nvPr/>
        </p:nvSpPr>
        <p:spPr bwMode="auto">
          <a:xfrm>
            <a:off x="3100754" y="4191000"/>
            <a:ext cx="69281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800" dirty="0" smtClean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[</a:t>
            </a:r>
            <a:r>
              <a:rPr lang="en-US" sz="4800" dirty="0" smtClean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  <a:endParaRPr lang="en-US" sz="4800" dirty="0">
              <a:solidFill>
                <a:srgbClr val="FFFFF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Symbol" pitchFamily="18" charset="2"/>
              <a:cs typeface="+mn-cs"/>
            </a:endParaRPr>
          </a:p>
        </p:txBody>
      </p:sp>
      <p:sp>
        <p:nvSpPr>
          <p:cNvPr id="157" name="Text Box 62"/>
          <p:cNvSpPr txBox="1">
            <a:spLocks noChangeArrowheads="1"/>
          </p:cNvSpPr>
          <p:nvPr/>
        </p:nvSpPr>
        <p:spPr bwMode="auto">
          <a:xfrm>
            <a:off x="3548063" y="4659313"/>
            <a:ext cx="312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</a:t>
            </a:r>
            <a:r>
              <a:rPr lang="en-US" sz="18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j</a:t>
            </a:r>
            <a:endParaRPr lang="en-US" sz="1800" dirty="0">
              <a:solidFill>
                <a:srgbClr val="FFFFF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158" name="Text Box 62"/>
          <p:cNvSpPr txBox="1">
            <a:spLocks noChangeArrowheads="1"/>
          </p:cNvSpPr>
          <p:nvPr/>
        </p:nvSpPr>
        <p:spPr bwMode="auto">
          <a:xfrm>
            <a:off x="3708400" y="4430713"/>
            <a:ext cx="137890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(</a:t>
            </a:r>
            <a:r>
              <a:rPr lang="en-US" sz="2800" dirty="0" err="1" smtClean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x+dx</a:t>
            </a:r>
            <a:r>
              <a:rPr lang="en-US" sz="2800" dirty="0" smtClean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 )-</a:t>
            </a:r>
            <a:endParaRPr lang="en-US" sz="2800" dirty="0">
              <a:solidFill>
                <a:srgbClr val="FFFFF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159" name="Text Box 61"/>
          <p:cNvSpPr txBox="1">
            <a:spLocks noChangeArrowheads="1"/>
          </p:cNvSpPr>
          <p:nvPr/>
        </p:nvSpPr>
        <p:spPr bwMode="auto">
          <a:xfrm>
            <a:off x="4908550" y="4191000"/>
            <a:ext cx="5572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</a:p>
        </p:txBody>
      </p:sp>
      <p:sp>
        <p:nvSpPr>
          <p:cNvPr id="160" name="Text Box 62"/>
          <p:cNvSpPr txBox="1">
            <a:spLocks noChangeArrowheads="1"/>
          </p:cNvSpPr>
          <p:nvPr/>
        </p:nvSpPr>
        <p:spPr bwMode="auto">
          <a:xfrm>
            <a:off x="5256213" y="4659313"/>
            <a:ext cx="312737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</a:t>
            </a:r>
            <a:r>
              <a:rPr lang="en-US" sz="18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j</a:t>
            </a:r>
            <a:endParaRPr lang="en-US" sz="1800" dirty="0">
              <a:solidFill>
                <a:srgbClr val="FFFFF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161" name="Text Box 62"/>
          <p:cNvSpPr txBox="1">
            <a:spLocks noChangeArrowheads="1"/>
          </p:cNvSpPr>
          <p:nvPr/>
        </p:nvSpPr>
        <p:spPr bwMode="auto">
          <a:xfrm>
            <a:off x="5416550" y="4430713"/>
            <a:ext cx="110959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(x</a:t>
            </a:r>
            <a:r>
              <a:rPr lang="en-US" sz="2800" dirty="0" smtClean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)] </a:t>
            </a:r>
            <a:r>
              <a:rPr lang="en-US" sz="2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= </a:t>
            </a:r>
          </a:p>
        </p:txBody>
      </p:sp>
      <p:sp>
        <p:nvSpPr>
          <p:cNvPr id="162" name="Text Box 61"/>
          <p:cNvSpPr txBox="1">
            <a:spLocks noChangeArrowheads="1"/>
          </p:cNvSpPr>
          <p:nvPr/>
        </p:nvSpPr>
        <p:spPr bwMode="auto">
          <a:xfrm>
            <a:off x="6899275" y="4038600"/>
            <a:ext cx="557213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48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Symbol" pitchFamily="18" charset="2"/>
                <a:cs typeface="+mn-cs"/>
              </a:rPr>
              <a:t>s</a:t>
            </a:r>
          </a:p>
        </p:txBody>
      </p:sp>
      <p:sp>
        <p:nvSpPr>
          <p:cNvPr id="163" name="Text Box 62"/>
          <p:cNvSpPr txBox="1">
            <a:spLocks noChangeArrowheads="1"/>
          </p:cNvSpPr>
          <p:nvPr/>
        </p:nvSpPr>
        <p:spPr bwMode="auto">
          <a:xfrm>
            <a:off x="7280275" y="4564063"/>
            <a:ext cx="312738" cy="369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ij</a:t>
            </a:r>
            <a:endParaRPr lang="en-US" sz="1800" dirty="0">
              <a:solidFill>
                <a:srgbClr val="FFFFF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sp>
        <p:nvSpPr>
          <p:cNvPr id="164" name="Freeform 163"/>
          <p:cNvSpPr/>
          <p:nvPr/>
        </p:nvSpPr>
        <p:spPr bwMode="auto">
          <a:xfrm>
            <a:off x="6838950" y="4259263"/>
            <a:ext cx="136525" cy="438150"/>
          </a:xfrm>
          <a:custGeom>
            <a:avLst/>
            <a:gdLst>
              <a:gd name="connsiteX0" fmla="*/ 0 w 135924"/>
              <a:gd name="connsiteY0" fmla="*/ 0 h 437857"/>
              <a:gd name="connsiteX1" fmla="*/ 74140 w 135924"/>
              <a:gd name="connsiteY1" fmla="*/ 111211 h 437857"/>
              <a:gd name="connsiteX2" fmla="*/ 98854 w 135924"/>
              <a:gd name="connsiteY2" fmla="*/ 148281 h 437857"/>
              <a:gd name="connsiteX3" fmla="*/ 123567 w 135924"/>
              <a:gd name="connsiteY3" fmla="*/ 222421 h 437857"/>
              <a:gd name="connsiteX4" fmla="*/ 135924 w 135924"/>
              <a:gd name="connsiteY4" fmla="*/ 259492 h 437857"/>
              <a:gd name="connsiteX5" fmla="*/ 123567 w 135924"/>
              <a:gd name="connsiteY5" fmla="*/ 395416 h 437857"/>
              <a:gd name="connsiteX6" fmla="*/ 98854 w 135924"/>
              <a:gd name="connsiteY6" fmla="*/ 432486 h 437857"/>
              <a:gd name="connsiteX7" fmla="*/ 49427 w 135924"/>
              <a:gd name="connsiteY7" fmla="*/ 420130 h 437857"/>
              <a:gd name="connsiteX8" fmla="*/ 49427 w 135924"/>
              <a:gd name="connsiteY8" fmla="*/ 308919 h 437857"/>
              <a:gd name="connsiteX9" fmla="*/ 111210 w 135924"/>
              <a:gd name="connsiteY9" fmla="*/ 271849 h 437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5924" h="437857">
                <a:moveTo>
                  <a:pt x="0" y="0"/>
                </a:moveTo>
                <a:lnTo>
                  <a:pt x="74140" y="111211"/>
                </a:lnTo>
                <a:lnTo>
                  <a:pt x="98854" y="148281"/>
                </a:lnTo>
                <a:lnTo>
                  <a:pt x="123567" y="222421"/>
                </a:lnTo>
                <a:lnTo>
                  <a:pt x="135924" y="259492"/>
                </a:lnTo>
                <a:cubicBezTo>
                  <a:pt x="131805" y="304800"/>
                  <a:pt x="133099" y="350931"/>
                  <a:pt x="123567" y="395416"/>
                </a:cubicBezTo>
                <a:cubicBezTo>
                  <a:pt x="120455" y="409937"/>
                  <a:pt x="112943" y="427790"/>
                  <a:pt x="98854" y="432486"/>
                </a:cubicBezTo>
                <a:cubicBezTo>
                  <a:pt x="82743" y="437857"/>
                  <a:pt x="65903" y="424249"/>
                  <a:pt x="49427" y="420130"/>
                </a:cubicBezTo>
                <a:cubicBezTo>
                  <a:pt x="35177" y="377380"/>
                  <a:pt x="23330" y="361112"/>
                  <a:pt x="49427" y="308919"/>
                </a:cubicBezTo>
                <a:cubicBezTo>
                  <a:pt x="54398" y="298976"/>
                  <a:pt x="97872" y="278518"/>
                  <a:pt x="111210" y="271849"/>
                </a:cubicBezTo>
              </a:path>
            </a:pathLst>
          </a:custGeom>
          <a:noFill/>
          <a:ln w="28575" cap="flat" cmpd="sng" algn="ctr">
            <a:solidFill>
              <a:srgbClr val="FFFFF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65" name="Freeform 164"/>
          <p:cNvSpPr/>
          <p:nvPr/>
        </p:nvSpPr>
        <p:spPr bwMode="auto">
          <a:xfrm>
            <a:off x="6899275" y="4964113"/>
            <a:ext cx="136525" cy="438150"/>
          </a:xfrm>
          <a:custGeom>
            <a:avLst/>
            <a:gdLst>
              <a:gd name="connsiteX0" fmla="*/ 0 w 135924"/>
              <a:gd name="connsiteY0" fmla="*/ 0 h 437857"/>
              <a:gd name="connsiteX1" fmla="*/ 74140 w 135924"/>
              <a:gd name="connsiteY1" fmla="*/ 111211 h 437857"/>
              <a:gd name="connsiteX2" fmla="*/ 98854 w 135924"/>
              <a:gd name="connsiteY2" fmla="*/ 148281 h 437857"/>
              <a:gd name="connsiteX3" fmla="*/ 123567 w 135924"/>
              <a:gd name="connsiteY3" fmla="*/ 222421 h 437857"/>
              <a:gd name="connsiteX4" fmla="*/ 135924 w 135924"/>
              <a:gd name="connsiteY4" fmla="*/ 259492 h 437857"/>
              <a:gd name="connsiteX5" fmla="*/ 123567 w 135924"/>
              <a:gd name="connsiteY5" fmla="*/ 395416 h 437857"/>
              <a:gd name="connsiteX6" fmla="*/ 98854 w 135924"/>
              <a:gd name="connsiteY6" fmla="*/ 432486 h 437857"/>
              <a:gd name="connsiteX7" fmla="*/ 49427 w 135924"/>
              <a:gd name="connsiteY7" fmla="*/ 420130 h 437857"/>
              <a:gd name="connsiteX8" fmla="*/ 49427 w 135924"/>
              <a:gd name="connsiteY8" fmla="*/ 308919 h 437857"/>
              <a:gd name="connsiteX9" fmla="*/ 111210 w 135924"/>
              <a:gd name="connsiteY9" fmla="*/ 271849 h 4378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35924" h="437857">
                <a:moveTo>
                  <a:pt x="0" y="0"/>
                </a:moveTo>
                <a:lnTo>
                  <a:pt x="74140" y="111211"/>
                </a:lnTo>
                <a:lnTo>
                  <a:pt x="98854" y="148281"/>
                </a:lnTo>
                <a:lnTo>
                  <a:pt x="123567" y="222421"/>
                </a:lnTo>
                <a:lnTo>
                  <a:pt x="135924" y="259492"/>
                </a:lnTo>
                <a:cubicBezTo>
                  <a:pt x="131805" y="304800"/>
                  <a:pt x="133099" y="350931"/>
                  <a:pt x="123567" y="395416"/>
                </a:cubicBezTo>
                <a:cubicBezTo>
                  <a:pt x="120455" y="409937"/>
                  <a:pt x="112943" y="427790"/>
                  <a:pt x="98854" y="432486"/>
                </a:cubicBezTo>
                <a:cubicBezTo>
                  <a:pt x="82743" y="437857"/>
                  <a:pt x="65903" y="424249"/>
                  <a:pt x="49427" y="420130"/>
                </a:cubicBezTo>
                <a:cubicBezTo>
                  <a:pt x="35177" y="377380"/>
                  <a:pt x="23330" y="361112"/>
                  <a:pt x="49427" y="308919"/>
                </a:cubicBezTo>
                <a:cubicBezTo>
                  <a:pt x="54398" y="298976"/>
                  <a:pt x="97872" y="278518"/>
                  <a:pt x="111210" y="271849"/>
                </a:cubicBezTo>
              </a:path>
            </a:pathLst>
          </a:custGeom>
          <a:noFill/>
          <a:ln w="28575" cap="flat" cmpd="sng" algn="ctr">
            <a:solidFill>
              <a:srgbClr val="FFFFF7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66" name="Text Box 62"/>
          <p:cNvSpPr txBox="1">
            <a:spLocks noChangeArrowheads="1"/>
          </p:cNvSpPr>
          <p:nvPr/>
        </p:nvSpPr>
        <p:spPr bwMode="auto">
          <a:xfrm>
            <a:off x="7127875" y="4940300"/>
            <a:ext cx="338138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24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x</a:t>
            </a:r>
          </a:p>
        </p:txBody>
      </p:sp>
      <p:sp>
        <p:nvSpPr>
          <p:cNvPr id="167" name="Text Box 62"/>
          <p:cNvSpPr txBox="1">
            <a:spLocks noChangeArrowheads="1"/>
          </p:cNvSpPr>
          <p:nvPr/>
        </p:nvSpPr>
        <p:spPr bwMode="auto">
          <a:xfrm>
            <a:off x="7280275" y="5092700"/>
            <a:ext cx="24923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</a:t>
            </a:r>
          </a:p>
        </p:txBody>
      </p:sp>
      <p:sp>
        <p:nvSpPr>
          <p:cNvPr id="168" name="Text Box 62"/>
          <p:cNvSpPr txBox="1">
            <a:spLocks noChangeArrowheads="1"/>
          </p:cNvSpPr>
          <p:nvPr/>
        </p:nvSpPr>
        <p:spPr bwMode="auto">
          <a:xfrm>
            <a:off x="7508875" y="4335463"/>
            <a:ext cx="492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2400" dirty="0" err="1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dx</a:t>
            </a:r>
            <a:endParaRPr lang="en-US" sz="2400" dirty="0">
              <a:solidFill>
                <a:srgbClr val="FFFFF7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imes New Roman" pitchFamily="18" charset="0"/>
              <a:cs typeface="+mn-cs"/>
            </a:endParaRPr>
          </a:p>
        </p:txBody>
      </p:sp>
      <p:cxnSp>
        <p:nvCxnSpPr>
          <p:cNvPr id="10306" name="Straight Connector 132"/>
          <p:cNvCxnSpPr>
            <a:cxnSpLocks noChangeShapeType="1"/>
          </p:cNvCxnSpPr>
          <p:nvPr/>
        </p:nvCxnSpPr>
        <p:spPr bwMode="auto">
          <a:xfrm>
            <a:off x="6934200" y="4876800"/>
            <a:ext cx="685800" cy="0"/>
          </a:xfrm>
          <a:prstGeom prst="line">
            <a:avLst/>
          </a:prstGeom>
          <a:noFill/>
          <a:ln w="9525" algn="ctr">
            <a:solidFill>
              <a:srgbClr val="FFFFF7"/>
            </a:solidFill>
            <a:round/>
            <a:headEnd/>
            <a:tailEnd/>
          </a:ln>
        </p:spPr>
      </p:cxnSp>
      <p:sp>
        <p:nvSpPr>
          <p:cNvPr id="170" name="Text Box 62"/>
          <p:cNvSpPr txBox="1">
            <a:spLocks noChangeArrowheads="1"/>
          </p:cNvSpPr>
          <p:nvPr/>
        </p:nvSpPr>
        <p:spPr bwMode="auto">
          <a:xfrm>
            <a:off x="7827963" y="4495800"/>
            <a:ext cx="249237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8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</a:t>
            </a:r>
          </a:p>
        </p:txBody>
      </p:sp>
      <p:sp>
        <p:nvSpPr>
          <p:cNvPr id="105" name="Text Box 62"/>
          <p:cNvSpPr txBox="1">
            <a:spLocks noChangeArrowheads="1"/>
          </p:cNvSpPr>
          <p:nvPr/>
        </p:nvSpPr>
        <p:spPr bwMode="auto">
          <a:xfrm>
            <a:off x="4551363" y="4724400"/>
            <a:ext cx="2190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</a:t>
            </a:r>
          </a:p>
        </p:txBody>
      </p:sp>
      <p:sp>
        <p:nvSpPr>
          <p:cNvPr id="107" name="Text Box 62"/>
          <p:cNvSpPr txBox="1">
            <a:spLocks noChangeArrowheads="1"/>
          </p:cNvSpPr>
          <p:nvPr/>
        </p:nvSpPr>
        <p:spPr bwMode="auto">
          <a:xfrm>
            <a:off x="6513513" y="4114800"/>
            <a:ext cx="219075" cy="246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eaLnBrk="0" hangingPunct="0">
              <a:defRPr/>
            </a:pPr>
            <a:r>
              <a:rPr lang="en-US" sz="1000" dirty="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  <a:cs typeface="+mn-cs"/>
              </a:rPr>
              <a:t>i</a:t>
            </a:r>
          </a:p>
        </p:txBody>
      </p:sp>
      <p:grpSp>
        <p:nvGrpSpPr>
          <p:cNvPr id="4" name="Group 3"/>
          <p:cNvGrpSpPr/>
          <p:nvPr/>
        </p:nvGrpSpPr>
        <p:grpSpPr>
          <a:xfrm>
            <a:off x="2776395" y="4315932"/>
            <a:ext cx="489236" cy="854000"/>
            <a:chOff x="2776395" y="4315932"/>
            <a:chExt cx="489236" cy="854000"/>
          </a:xfrm>
        </p:grpSpPr>
        <p:sp>
          <p:nvSpPr>
            <p:cNvPr id="2" name="TextBox 1"/>
            <p:cNvSpPr txBox="1"/>
            <p:nvPr/>
          </p:nvSpPr>
          <p:spPr>
            <a:xfrm>
              <a:off x="2776395" y="4315932"/>
              <a:ext cx="489236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Symbol" panose="05050102010706020507" pitchFamily="18" charset="2"/>
                </a:rPr>
                <a:t>S</a:t>
              </a:r>
              <a:endParaRPr lang="en-US" dirty="0">
                <a:latin typeface="Symbol" panose="05050102010706020507" pitchFamily="18" charset="2"/>
              </a:endParaRPr>
            </a:p>
          </p:txBody>
        </p:sp>
        <p:sp>
          <p:nvSpPr>
            <p:cNvPr id="3" name="Rectangle 2"/>
            <p:cNvSpPr/>
            <p:nvPr/>
          </p:nvSpPr>
          <p:spPr>
            <a:xfrm>
              <a:off x="2896103" y="4800600"/>
              <a:ext cx="2487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i</a:t>
              </a:r>
              <a:endParaRPr lang="en-US" sz="180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48" name="Group 147"/>
          <p:cNvGrpSpPr/>
          <p:nvPr/>
        </p:nvGrpSpPr>
        <p:grpSpPr>
          <a:xfrm>
            <a:off x="6292564" y="4327600"/>
            <a:ext cx="489236" cy="854000"/>
            <a:chOff x="2776395" y="4315932"/>
            <a:chExt cx="489236" cy="854000"/>
          </a:xfrm>
        </p:grpSpPr>
        <p:sp>
          <p:nvSpPr>
            <p:cNvPr id="155" name="TextBox 154"/>
            <p:cNvSpPr txBox="1"/>
            <p:nvPr/>
          </p:nvSpPr>
          <p:spPr>
            <a:xfrm>
              <a:off x="2776395" y="4315932"/>
              <a:ext cx="489236" cy="707886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dirty="0" smtClean="0">
                  <a:latin typeface="Symbol" panose="05050102010706020507" pitchFamily="18" charset="2"/>
                </a:rPr>
                <a:t>S</a:t>
              </a:r>
              <a:endParaRPr lang="en-US" dirty="0">
                <a:latin typeface="Symbol" panose="05050102010706020507" pitchFamily="18" charset="2"/>
              </a:endParaRPr>
            </a:p>
          </p:txBody>
        </p:sp>
        <p:sp>
          <p:nvSpPr>
            <p:cNvPr id="169" name="Rectangle 168"/>
            <p:cNvSpPr/>
            <p:nvPr/>
          </p:nvSpPr>
          <p:spPr>
            <a:xfrm>
              <a:off x="2896103" y="4800600"/>
              <a:ext cx="248786" cy="369332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800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i</a:t>
              </a:r>
              <a:endParaRPr lang="en-US" sz="1800" dirty="0">
                <a:solidFill>
                  <a:srgbClr val="FF0000"/>
                </a:solidFill>
              </a:endParaRPr>
            </a:p>
          </p:txBody>
        </p:sp>
      </p:grpSp>
      <p:sp>
        <p:nvSpPr>
          <p:cNvPr id="171" name="Rectangle 170"/>
          <p:cNvSpPr/>
          <p:nvPr/>
        </p:nvSpPr>
        <p:spPr bwMode="auto">
          <a:xfrm>
            <a:off x="69850" y="4394136"/>
            <a:ext cx="9372600" cy="1016064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cxnSp>
        <p:nvCxnSpPr>
          <p:cNvPr id="7" name="Straight Arrow Connector 6"/>
          <p:cNvCxnSpPr/>
          <p:nvPr/>
        </p:nvCxnSpPr>
        <p:spPr bwMode="auto">
          <a:xfrm flipV="1">
            <a:off x="5385594" y="1060380"/>
            <a:ext cx="1484313" cy="220664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FFF7"/>
            </a:solidFill>
            <a:prstDash val="solid"/>
            <a:round/>
            <a:headEnd type="triangle"/>
            <a:tailEnd type="triangle"/>
          </a:ln>
          <a:effectLst/>
        </p:spPr>
      </p:cxnSp>
      <p:sp>
        <p:nvSpPr>
          <p:cNvPr id="5" name="Rectangle 4"/>
          <p:cNvSpPr/>
          <p:nvPr/>
        </p:nvSpPr>
        <p:spPr>
          <a:xfrm>
            <a:off x="5870536" y="763379"/>
            <a:ext cx="595035" cy="584775"/>
          </a:xfrm>
          <a:prstGeom prst="rect">
            <a:avLst/>
          </a:prstGeom>
          <a:solidFill>
            <a:schemeClr val="bg1"/>
          </a:solidFill>
        </p:spPr>
        <p:txBody>
          <a:bodyPr wrap="none">
            <a:spAutoFit/>
          </a:bodyPr>
          <a:lstStyle/>
          <a:p>
            <a:r>
              <a:rPr lang="en-US" sz="3200" dirty="0">
                <a:solidFill>
                  <a:srgbClr val="FFFFF7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imes New Roman" pitchFamily="18" charset="0"/>
              </a:rPr>
              <a:t>dx</a:t>
            </a:r>
            <a:endParaRPr lang="en-US" sz="3200" dirty="0"/>
          </a:p>
        </p:txBody>
      </p:sp>
      <p:sp>
        <p:nvSpPr>
          <p:cNvPr id="818190" name="Rectangle 14"/>
          <p:cNvSpPr>
            <a:spLocks noGrp="1" noChangeArrowheads="1"/>
          </p:cNvSpPr>
          <p:nvPr>
            <p:ph type="ctrTitle"/>
          </p:nvPr>
        </p:nvSpPr>
        <p:spPr>
          <a:xfrm>
            <a:off x="0" y="-685800"/>
            <a:ext cx="9144000" cy="2286000"/>
          </a:xfrm>
        </p:spPr>
        <p:txBody>
          <a:bodyPr/>
          <a:lstStyle/>
          <a:p>
            <a:pPr>
              <a:defRPr/>
            </a:pPr>
            <a:r>
              <a:rPr lang="en-US" sz="6600" b="1" i="1" dirty="0" smtClean="0">
                <a:solidFill>
                  <a:srgbClr val="E6F10D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Net Forces on Cube</a:t>
            </a:r>
          </a:p>
        </p:txBody>
      </p:sp>
      <p:grpSp>
        <p:nvGrpSpPr>
          <p:cNvPr id="146" name="Group 145"/>
          <p:cNvGrpSpPr/>
          <p:nvPr/>
        </p:nvGrpSpPr>
        <p:grpSpPr>
          <a:xfrm>
            <a:off x="4135485" y="6006411"/>
            <a:ext cx="336952" cy="540177"/>
            <a:chOff x="2776395" y="4315932"/>
            <a:chExt cx="336952" cy="540177"/>
          </a:xfrm>
        </p:grpSpPr>
        <p:sp>
          <p:nvSpPr>
            <p:cNvPr id="174" name="TextBox 173"/>
            <p:cNvSpPr txBox="1"/>
            <p:nvPr/>
          </p:nvSpPr>
          <p:spPr>
            <a:xfrm>
              <a:off x="2776395" y="4315932"/>
              <a:ext cx="3369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Symbol" panose="05050102010706020507" pitchFamily="18" charset="2"/>
                </a:rPr>
                <a:t>S</a:t>
              </a:r>
              <a:endParaRPr lang="en-US" sz="2000" dirty="0">
                <a:latin typeface="Symbol" panose="05050102010706020507" pitchFamily="18" charset="2"/>
              </a:endParaRPr>
            </a:p>
          </p:txBody>
        </p:sp>
        <p:sp>
          <p:nvSpPr>
            <p:cNvPr id="175" name="Rectangle 174"/>
            <p:cNvSpPr/>
            <p:nvPr/>
          </p:nvSpPr>
          <p:spPr>
            <a:xfrm>
              <a:off x="2853603" y="4594499"/>
              <a:ext cx="223138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050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i</a:t>
              </a:r>
              <a:endParaRPr lang="en-US" sz="1050" dirty="0">
                <a:solidFill>
                  <a:srgbClr val="FF0000"/>
                </a:solidFill>
              </a:endParaRPr>
            </a:p>
          </p:txBody>
        </p:sp>
      </p:grpSp>
      <p:grpSp>
        <p:nvGrpSpPr>
          <p:cNvPr id="176" name="Group 175"/>
          <p:cNvGrpSpPr/>
          <p:nvPr/>
        </p:nvGrpSpPr>
        <p:grpSpPr>
          <a:xfrm>
            <a:off x="5592360" y="6013023"/>
            <a:ext cx="336952" cy="540177"/>
            <a:chOff x="2776395" y="4315932"/>
            <a:chExt cx="336952" cy="540177"/>
          </a:xfrm>
        </p:grpSpPr>
        <p:sp>
          <p:nvSpPr>
            <p:cNvPr id="177" name="TextBox 176"/>
            <p:cNvSpPr txBox="1"/>
            <p:nvPr/>
          </p:nvSpPr>
          <p:spPr>
            <a:xfrm>
              <a:off x="2776395" y="4315932"/>
              <a:ext cx="336952" cy="40011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000" dirty="0" smtClean="0">
                  <a:latin typeface="Symbol" panose="05050102010706020507" pitchFamily="18" charset="2"/>
                </a:rPr>
                <a:t>S</a:t>
              </a:r>
              <a:endParaRPr lang="en-US" sz="2000" dirty="0">
                <a:latin typeface="Symbol" panose="05050102010706020507" pitchFamily="18" charset="2"/>
              </a:endParaRPr>
            </a:p>
          </p:txBody>
        </p:sp>
        <p:sp>
          <p:nvSpPr>
            <p:cNvPr id="178" name="Rectangle 177"/>
            <p:cNvSpPr/>
            <p:nvPr/>
          </p:nvSpPr>
          <p:spPr>
            <a:xfrm>
              <a:off x="2853603" y="4594499"/>
              <a:ext cx="223138" cy="2616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1050" dirty="0" err="1">
                  <a:solidFill>
                    <a:srgbClr val="FF0000"/>
                  </a:solidFill>
                  <a:effectLst>
                    <a:outerShdw blurRad="38100" dist="38100" dir="2700000" algn="tl">
                      <a:srgbClr val="000000"/>
                    </a:outerShdw>
                  </a:effectLst>
                  <a:latin typeface="Times New Roman" pitchFamily="18" charset="0"/>
                </a:rPr>
                <a:t>i</a:t>
              </a:r>
              <a:endParaRPr lang="en-US" sz="1050" dirty="0">
                <a:solidFill>
                  <a:srgbClr val="FF0000"/>
                </a:solidFill>
              </a:endParaRPr>
            </a:p>
          </p:txBody>
        </p:sp>
      </p:grpSp>
      <p:sp>
        <p:nvSpPr>
          <p:cNvPr id="179" name="Rectangle 178"/>
          <p:cNvSpPr/>
          <p:nvPr/>
        </p:nvSpPr>
        <p:spPr bwMode="auto">
          <a:xfrm>
            <a:off x="69850" y="5645904"/>
            <a:ext cx="9372600" cy="1270168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/>
          <a:lstStyle/>
          <a:p>
            <a:pPr eaLnBrk="0" hangingPunct="0">
              <a:defRPr/>
            </a:pPr>
            <a:endParaRPr lang="en-US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cs typeface="+mn-cs"/>
            </a:endParaRPr>
          </a:p>
        </p:txBody>
      </p:sp>
      <p:sp>
        <p:nvSpPr>
          <p:cNvPr id="181" name="Rectangle 180"/>
          <p:cNvSpPr/>
          <p:nvPr/>
        </p:nvSpPr>
        <p:spPr bwMode="auto">
          <a:xfrm>
            <a:off x="8915400" y="989012"/>
            <a:ext cx="457200" cy="68738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thematica4" pitchFamily="2" charset="2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350076" y="5410200"/>
            <a:ext cx="1782860" cy="415498"/>
          </a:xfrm>
          <a:prstGeom prst="rect">
            <a:avLst/>
          </a:prstGeom>
          <a:solidFill>
            <a:srgbClr val="FF0000"/>
          </a:solidFill>
          <a:ln>
            <a:solidFill>
              <a:srgbClr val="FFFF00"/>
            </a:solidFill>
          </a:ln>
        </p:spPr>
        <p:txBody>
          <a:bodyPr wrap="none" rtlCol="0">
            <a:spAutoFit/>
          </a:bodyPr>
          <a:lstStyle/>
          <a:p>
            <a:r>
              <a:rPr lang="en-US" sz="1050" dirty="0" smtClean="0">
                <a:solidFill>
                  <a:srgbClr val="FFFFF7"/>
                </a:solidFill>
                <a:latin typeface="+mj-lt"/>
              </a:rPr>
              <a:t>Actually, we need to multiply</a:t>
            </a:r>
          </a:p>
          <a:p>
            <a:r>
              <a:rPr lang="en-US" sz="1050" dirty="0" smtClean="0">
                <a:solidFill>
                  <a:srgbClr val="FFFFF7"/>
                </a:solidFill>
                <a:latin typeface="+mj-lt"/>
              </a:rPr>
              <a:t>by area </a:t>
            </a:r>
            <a:r>
              <a:rPr lang="en-US" sz="1050" dirty="0" err="1" smtClean="0">
                <a:solidFill>
                  <a:srgbClr val="FFFFF7"/>
                </a:solidFill>
                <a:latin typeface="+mj-lt"/>
              </a:rPr>
              <a:t>dA</a:t>
            </a:r>
            <a:r>
              <a:rPr lang="en-US" sz="1050" dirty="0" smtClean="0">
                <a:solidFill>
                  <a:srgbClr val="FFFFF7"/>
                </a:solidFill>
                <a:latin typeface="+mj-lt"/>
              </a:rPr>
              <a:t> to get net force!</a:t>
            </a:r>
            <a:endParaRPr lang="en-US" sz="1050" dirty="0">
              <a:solidFill>
                <a:srgbClr val="FFFFF7"/>
              </a:solidFill>
              <a:latin typeface="+mj-lt"/>
            </a:endParaRPr>
          </a:p>
        </p:txBody>
      </p:sp>
      <p:sp>
        <p:nvSpPr>
          <p:cNvPr id="182" name="Rectangle 181"/>
          <p:cNvSpPr/>
          <p:nvPr/>
        </p:nvSpPr>
        <p:spPr bwMode="auto">
          <a:xfrm>
            <a:off x="9067800" y="1141412"/>
            <a:ext cx="457200" cy="687387"/>
          </a:xfrm>
          <a:prstGeom prst="rect">
            <a:avLst/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thematica4" pitchFamily="2" charset="2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2997712" y="4881159"/>
            <a:ext cx="339067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800" dirty="0" smtClean="0">
                <a:solidFill>
                  <a:srgbClr val="FFFFF7"/>
                </a:solidFill>
                <a:latin typeface="+mn-lt"/>
              </a:rPr>
              <a:t>Total difference of </a:t>
            </a:r>
          </a:p>
          <a:p>
            <a:pPr algn="ctr"/>
            <a:r>
              <a:rPr lang="en-US" sz="1800" dirty="0" err="1" smtClean="0">
                <a:solidFill>
                  <a:srgbClr val="FFFFF7"/>
                </a:solidFill>
                <a:latin typeface="+mn-lt"/>
              </a:rPr>
              <a:t>jth</a:t>
            </a:r>
            <a:r>
              <a:rPr lang="en-US" sz="1800" dirty="0" smtClean="0">
                <a:solidFill>
                  <a:srgbClr val="FFFFF7"/>
                </a:solidFill>
                <a:latin typeface="+mn-lt"/>
              </a:rPr>
              <a:t> component force/area on cube</a:t>
            </a:r>
            <a:endParaRPr lang="en-US" sz="1800" dirty="0">
              <a:solidFill>
                <a:srgbClr val="FFFFF7"/>
              </a:solidFill>
              <a:latin typeface="+mn-lt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5495925" y="2427103"/>
            <a:ext cx="303212" cy="1252133"/>
            <a:chOff x="5495925" y="2427103"/>
            <a:chExt cx="303212" cy="1252133"/>
          </a:xfrm>
        </p:grpSpPr>
        <p:sp>
          <p:nvSpPr>
            <p:cNvPr id="9" name="Oval 8"/>
            <p:cNvSpPr/>
            <p:nvPr/>
          </p:nvSpPr>
          <p:spPr bwMode="auto">
            <a:xfrm>
              <a:off x="5495925" y="2427103"/>
              <a:ext cx="142875" cy="163697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  <p:sp>
          <p:nvSpPr>
            <p:cNvPr id="10" name="Rectangle 9"/>
            <p:cNvSpPr/>
            <p:nvPr/>
          </p:nvSpPr>
          <p:spPr bwMode="auto">
            <a:xfrm>
              <a:off x="5553076" y="3387725"/>
              <a:ext cx="246061" cy="291511"/>
            </a:xfrm>
            <a:prstGeom prst="rect">
              <a:avLst/>
            </a:prstGeom>
            <a:solidFill>
              <a:srgbClr val="FF0000">
                <a:alpha val="22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</p:grpSp>
      <p:grpSp>
        <p:nvGrpSpPr>
          <p:cNvPr id="186" name="Group 185"/>
          <p:cNvGrpSpPr/>
          <p:nvPr/>
        </p:nvGrpSpPr>
        <p:grpSpPr>
          <a:xfrm>
            <a:off x="5883275" y="2117755"/>
            <a:ext cx="1312262" cy="2208118"/>
            <a:chOff x="4326538" y="2427103"/>
            <a:chExt cx="1312262" cy="2208118"/>
          </a:xfrm>
        </p:grpSpPr>
        <p:sp>
          <p:nvSpPr>
            <p:cNvPr id="187" name="Oval 186"/>
            <p:cNvSpPr/>
            <p:nvPr/>
          </p:nvSpPr>
          <p:spPr bwMode="auto">
            <a:xfrm>
              <a:off x="5495925" y="2427103"/>
              <a:ext cx="142875" cy="163697"/>
            </a:xfrm>
            <a:prstGeom prst="ellipse">
              <a:avLst/>
            </a:prstGeom>
            <a:solidFill>
              <a:srgbClr val="FF00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  <p:sp>
          <p:nvSpPr>
            <p:cNvPr id="188" name="Rectangle 187"/>
            <p:cNvSpPr/>
            <p:nvPr/>
          </p:nvSpPr>
          <p:spPr bwMode="auto">
            <a:xfrm>
              <a:off x="4326538" y="4275715"/>
              <a:ext cx="763588" cy="359506"/>
            </a:xfrm>
            <a:prstGeom prst="rect">
              <a:avLst/>
            </a:prstGeom>
            <a:solidFill>
              <a:srgbClr val="FF0000">
                <a:alpha val="22000"/>
              </a:srgbClr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</p:grpSp>
      <p:cxnSp>
        <p:nvCxnSpPr>
          <p:cNvPr id="13" name="Straight Arrow Connector 12"/>
          <p:cNvCxnSpPr>
            <a:stCxn id="818292" idx="0"/>
            <a:endCxn id="9" idx="2"/>
          </p:cNvCxnSpPr>
          <p:nvPr/>
        </p:nvCxnSpPr>
        <p:spPr bwMode="auto">
          <a:xfrm>
            <a:off x="4114800" y="2286000"/>
            <a:ext cx="1381125" cy="22295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4" name="TextBox 13"/>
          <p:cNvSpPr txBox="1"/>
          <p:nvPr/>
        </p:nvSpPr>
        <p:spPr>
          <a:xfrm>
            <a:off x="788203" y="4471636"/>
            <a:ext cx="129394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600" dirty="0" smtClean="0">
                <a:solidFill>
                  <a:srgbClr val="FFFFF7"/>
                </a:solidFill>
                <a:latin typeface="+mn-lt"/>
              </a:rPr>
              <a:t>Sum over </a:t>
            </a:r>
          </a:p>
          <a:p>
            <a:pPr algn="ctr"/>
            <a:r>
              <a:rPr lang="en-US" sz="1600" dirty="0" smtClean="0">
                <a:solidFill>
                  <a:srgbClr val="FFFFF7"/>
                </a:solidFill>
                <a:latin typeface="+mn-lt"/>
              </a:rPr>
              <a:t>face indices </a:t>
            </a:r>
            <a:r>
              <a:rPr lang="en-US" sz="1600" dirty="0" err="1" smtClean="0">
                <a:solidFill>
                  <a:srgbClr val="FF0000"/>
                </a:solidFill>
                <a:latin typeface="+mn-lt"/>
              </a:rPr>
              <a:t>i</a:t>
            </a:r>
            <a:endParaRPr lang="en-US" sz="1600" dirty="0">
              <a:solidFill>
                <a:srgbClr val="FF0000"/>
              </a:solidFill>
              <a:latin typeface="+mn-lt"/>
            </a:endParaRPr>
          </a:p>
        </p:txBody>
      </p:sp>
      <p:cxnSp>
        <p:nvCxnSpPr>
          <p:cNvPr id="173" name="Straight Arrow Connector 172"/>
          <p:cNvCxnSpPr>
            <a:stCxn id="818293" idx="0"/>
          </p:cNvCxnSpPr>
          <p:nvPr/>
        </p:nvCxnSpPr>
        <p:spPr bwMode="auto">
          <a:xfrm flipV="1">
            <a:off x="4114800" y="2185988"/>
            <a:ext cx="2676525" cy="100012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83" name="Rectangle 182"/>
          <p:cNvSpPr/>
          <p:nvPr/>
        </p:nvSpPr>
        <p:spPr bwMode="auto">
          <a:xfrm>
            <a:off x="5633818" y="1833563"/>
            <a:ext cx="246061" cy="291511"/>
          </a:xfrm>
          <a:prstGeom prst="rect">
            <a:avLst/>
          </a:prstGeom>
          <a:solidFill>
            <a:srgbClr val="FF0000">
              <a:alpha val="22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thematica4" pitchFamily="2" charset="2"/>
            </a:endParaRPr>
          </a:p>
        </p:txBody>
      </p:sp>
      <p:sp>
        <p:nvSpPr>
          <p:cNvPr id="189" name="Rectangle 188"/>
          <p:cNvSpPr/>
          <p:nvPr/>
        </p:nvSpPr>
        <p:spPr bwMode="auto">
          <a:xfrm>
            <a:off x="7490619" y="2014539"/>
            <a:ext cx="215106" cy="248014"/>
          </a:xfrm>
          <a:prstGeom prst="rect">
            <a:avLst/>
          </a:prstGeom>
          <a:solidFill>
            <a:srgbClr val="FF0000">
              <a:alpha val="22000"/>
            </a:srgbClr>
          </a:solidFill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000" b="1" i="1" u="none" strike="noStrike" cap="none" normalizeH="0" baseline="0" smtClean="0">
              <a:ln>
                <a:noFill/>
              </a:ln>
              <a:solidFill>
                <a:schemeClr val="hlink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Mathematica4" pitchFamily="2" charset="2"/>
            </a:endParaRPr>
          </a:p>
        </p:txBody>
      </p:sp>
      <p:cxnSp>
        <p:nvCxnSpPr>
          <p:cNvPr id="190" name="Straight Arrow Connector 189"/>
          <p:cNvCxnSpPr>
            <a:stCxn id="9" idx="6"/>
          </p:cNvCxnSpPr>
          <p:nvPr/>
        </p:nvCxnSpPr>
        <p:spPr bwMode="auto">
          <a:xfrm flipV="1">
            <a:off x="5638800" y="2222501"/>
            <a:ext cx="1358902" cy="286451"/>
          </a:xfrm>
          <a:prstGeom prst="straightConnector1">
            <a:avLst/>
          </a:prstGeom>
          <a:solidFill>
            <a:schemeClr val="accent1"/>
          </a:solidFill>
          <a:ln w="9525" cap="flat" cmpd="sng" algn="ctr">
            <a:solidFill>
              <a:srgbClr val="FF0000"/>
            </a:solidFill>
            <a:prstDash val="dash"/>
            <a:round/>
            <a:headEnd type="none" w="med" len="med"/>
            <a:tailEnd type="triangle"/>
          </a:ln>
          <a:effectLst/>
        </p:spPr>
      </p:cxnSp>
      <p:grpSp>
        <p:nvGrpSpPr>
          <p:cNvPr id="20" name="Group 19"/>
          <p:cNvGrpSpPr/>
          <p:nvPr/>
        </p:nvGrpSpPr>
        <p:grpSpPr>
          <a:xfrm>
            <a:off x="6088063" y="1450915"/>
            <a:ext cx="833270" cy="1663874"/>
            <a:chOff x="6088063" y="1450915"/>
            <a:chExt cx="833270" cy="1663874"/>
          </a:xfrm>
        </p:grpSpPr>
        <p:cxnSp>
          <p:nvCxnSpPr>
            <p:cNvPr id="191" name="Straight Arrow Connector 190"/>
            <p:cNvCxnSpPr/>
            <p:nvPr/>
          </p:nvCxnSpPr>
          <p:spPr bwMode="auto">
            <a:xfrm flipV="1">
              <a:off x="6318322" y="1487487"/>
              <a:ext cx="551585" cy="72473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FFF7"/>
              </a:solidFill>
              <a:prstDash val="dash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92" name="Straight Arrow Connector 191"/>
            <p:cNvCxnSpPr/>
            <p:nvPr/>
          </p:nvCxnSpPr>
          <p:spPr bwMode="auto">
            <a:xfrm flipH="1">
              <a:off x="6088063" y="2942630"/>
              <a:ext cx="813496" cy="172159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FFF7"/>
              </a:solidFill>
              <a:prstDash val="dash"/>
              <a:round/>
              <a:headEnd type="none" w="med" len="med"/>
              <a:tailEnd type="triangle"/>
            </a:ln>
            <a:effectLst/>
          </p:spPr>
        </p:cxnSp>
        <p:sp>
          <p:nvSpPr>
            <p:cNvPr id="193" name="Oval 192"/>
            <p:cNvSpPr/>
            <p:nvPr/>
          </p:nvSpPr>
          <p:spPr bwMode="auto">
            <a:xfrm>
              <a:off x="6778458" y="2851742"/>
              <a:ext cx="142875" cy="163697"/>
            </a:xfrm>
            <a:prstGeom prst="ellipse">
              <a:avLst/>
            </a:prstGeom>
            <a:solidFill>
              <a:srgbClr val="FFFFF7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  <p:sp>
          <p:nvSpPr>
            <p:cNvPr id="194" name="Oval 193"/>
            <p:cNvSpPr/>
            <p:nvPr/>
          </p:nvSpPr>
          <p:spPr bwMode="auto">
            <a:xfrm>
              <a:off x="6228872" y="1450915"/>
              <a:ext cx="142875" cy="163697"/>
            </a:xfrm>
            <a:prstGeom prst="ellipse">
              <a:avLst/>
            </a:prstGeom>
            <a:solidFill>
              <a:srgbClr val="FFFFF7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</p:grpSp>
      <p:grpSp>
        <p:nvGrpSpPr>
          <p:cNvPr id="195" name="Group 194"/>
          <p:cNvGrpSpPr/>
          <p:nvPr/>
        </p:nvGrpSpPr>
        <p:grpSpPr>
          <a:xfrm>
            <a:off x="6035556" y="2420920"/>
            <a:ext cx="984285" cy="337088"/>
            <a:chOff x="4308188" y="1308434"/>
            <a:chExt cx="984285" cy="337088"/>
          </a:xfrm>
        </p:grpSpPr>
        <p:cxnSp>
          <p:nvCxnSpPr>
            <p:cNvPr id="196" name="Straight Arrow Connector 195"/>
            <p:cNvCxnSpPr/>
            <p:nvPr/>
          </p:nvCxnSpPr>
          <p:spPr bwMode="auto">
            <a:xfrm flipV="1">
              <a:off x="4397638" y="1345006"/>
              <a:ext cx="551585" cy="72473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FF00"/>
              </a:solidFill>
              <a:prstDash val="dash"/>
              <a:round/>
              <a:headEnd type="none" w="med" len="med"/>
              <a:tailEnd type="triangle"/>
            </a:ln>
            <a:effectLst/>
          </p:spPr>
        </p:cxnSp>
        <p:cxnSp>
          <p:nvCxnSpPr>
            <p:cNvPr id="197" name="Straight Arrow Connector 196"/>
            <p:cNvCxnSpPr/>
            <p:nvPr/>
          </p:nvCxnSpPr>
          <p:spPr bwMode="auto">
            <a:xfrm flipH="1">
              <a:off x="4459203" y="1473363"/>
              <a:ext cx="813496" cy="172159"/>
            </a:xfrm>
            <a:prstGeom prst="straightConnector1">
              <a:avLst/>
            </a:prstGeom>
            <a:solidFill>
              <a:schemeClr val="accent1"/>
            </a:solidFill>
            <a:ln w="9525" cap="flat" cmpd="sng" algn="ctr">
              <a:solidFill>
                <a:srgbClr val="FFFF00"/>
              </a:solidFill>
              <a:prstDash val="dash"/>
              <a:round/>
              <a:headEnd type="none" w="med" len="med"/>
              <a:tailEnd type="triangle"/>
            </a:ln>
            <a:effectLst/>
          </p:spPr>
        </p:cxnSp>
        <p:sp>
          <p:nvSpPr>
            <p:cNvPr id="198" name="Oval 197"/>
            <p:cNvSpPr/>
            <p:nvPr/>
          </p:nvSpPr>
          <p:spPr bwMode="auto">
            <a:xfrm>
              <a:off x="5149598" y="1382475"/>
              <a:ext cx="142875" cy="163697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  <p:sp>
          <p:nvSpPr>
            <p:cNvPr id="199" name="Oval 198"/>
            <p:cNvSpPr/>
            <p:nvPr/>
          </p:nvSpPr>
          <p:spPr bwMode="auto">
            <a:xfrm>
              <a:off x="4308188" y="1308434"/>
              <a:ext cx="142875" cy="163697"/>
            </a:xfrm>
            <a:prstGeom prst="ellipse">
              <a:avLst/>
            </a:prstGeom>
            <a:solidFill>
              <a:srgbClr val="FFFF00"/>
            </a:solidFill>
            <a:ln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non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marL="0" marR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sz="4000" b="1" i="1" u="none" strike="noStrike" cap="none" normalizeH="0" baseline="0" smtClean="0">
                <a:ln>
                  <a:noFill/>
                </a:ln>
                <a:solidFill>
                  <a:schemeClr val="hlin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Mathematica4" pitchFamily="2" charset="2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8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500"/>
                                        <p:tgtEl>
                                          <p:spTgt spid="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45" dur="500"/>
                                        <p:tgtEl>
                                          <p:spTgt spid="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1000"/>
                                        <p:tgtEl>
                                          <p:spTgt spid="19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xit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71" dur="500"/>
                                        <p:tgtEl>
                                          <p:spTgt spid="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1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" grpId="0" animBg="1"/>
      <p:bldP spid="171" grpId="0" animBg="1"/>
      <p:bldP spid="179" grpId="0" animBg="1"/>
      <p:bldP spid="6" grpId="0" animBg="1"/>
      <p:bldP spid="8" grpId="0"/>
      <p:bldP spid="14" grpId="0"/>
      <p:bldP spid="183" grpId="0" animBg="1"/>
      <p:bldP spid="189" grpId="0" animBg="1"/>
    </p:bldLst>
  </p:timing>
</p:sld>
</file>

<file path=ppt/theme/theme1.xml><?xml version="1.0" encoding="utf-8"?>
<a:theme xmlns:a="http://schemas.openxmlformats.org/drawingml/2006/main" name="3d">
  <a:themeElements>
    <a:clrScheme name="">
      <a:dk1>
        <a:srgbClr val="000000"/>
      </a:dk1>
      <a:lt1>
        <a:srgbClr val="114FFB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AAB2FD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3d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1" u="none" strike="noStrike" cap="none" normalizeH="0" baseline="0" smtClean="0">
            <a:ln>
              <a:noFill/>
            </a:ln>
            <a:solidFill>
              <a:schemeClr val="hlink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athematica4" pitchFamily="2" charset="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000" b="1" i="1" u="none" strike="noStrike" cap="none" normalizeH="0" baseline="0" smtClean="0">
            <a:ln>
              <a:noFill/>
            </a:ln>
            <a:solidFill>
              <a:schemeClr val="hlink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Mathematica4" pitchFamily="2" charset="2"/>
          </a:defRPr>
        </a:defPPr>
      </a:lstStyle>
    </a:lnDef>
  </a:objectDefaults>
  <a:extraClrSchemeLst>
    <a:extraClrScheme>
      <a:clrScheme name="3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d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d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d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d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d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d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26144</TotalTime>
  <Pages>55</Pages>
  <Words>2253</Words>
  <Application>Microsoft Office PowerPoint</Application>
  <PresentationFormat>On-screen Show (4:3)</PresentationFormat>
  <Paragraphs>871</Paragraphs>
  <Slides>25</Slides>
  <Notes>25</Notes>
  <HiddenSlides>1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2" baseType="lpstr">
      <vt:lpstr>Arial</vt:lpstr>
      <vt:lpstr>Mathematica4</vt:lpstr>
      <vt:lpstr>Symbol</vt:lpstr>
      <vt:lpstr>SymbolPS</vt:lpstr>
      <vt:lpstr>Times New Roman</vt:lpstr>
      <vt:lpstr>Wingdings</vt:lpstr>
      <vt:lpstr>3d</vt:lpstr>
      <vt:lpstr>Elastic Stress Tensor and 1st-order Wave Equation</vt:lpstr>
      <vt:lpstr>Outline</vt:lpstr>
      <vt:lpstr>Traction Paradox</vt:lpstr>
      <vt:lpstr>Traction Paradox</vt:lpstr>
      <vt:lpstr>Traction Paradox</vt:lpstr>
      <vt:lpstr>Traction Vector (Force/area)</vt:lpstr>
      <vt:lpstr>Outline</vt:lpstr>
      <vt:lpstr>Stress Tensor</vt:lpstr>
      <vt:lpstr>Net Forces on Cube</vt:lpstr>
      <vt:lpstr>Outline</vt:lpstr>
      <vt:lpstr>Elastic Wave Equation (F=ma)</vt:lpstr>
      <vt:lpstr>Elastic Wave Equation (F=ma)</vt:lpstr>
      <vt:lpstr>Acoustic vs Elastic Stress</vt:lpstr>
      <vt:lpstr>Outline</vt:lpstr>
      <vt:lpstr>What does s n mean?</vt:lpstr>
      <vt:lpstr>Recall</vt:lpstr>
      <vt:lpstr>Stress Matrix  n = T(n)</vt:lpstr>
      <vt:lpstr>Stress Matrix  n = T(n)</vt:lpstr>
      <vt:lpstr>What does s n mean?</vt:lpstr>
      <vt:lpstr>2nd Rank Stress Tensor (No change in vector length under coordinate transformation)</vt:lpstr>
      <vt:lpstr>Principal Stress Directions</vt:lpstr>
      <vt:lpstr>Principal Stress Directions</vt:lpstr>
      <vt:lpstr>Outline</vt:lpstr>
      <vt:lpstr>Summary</vt:lpstr>
      <vt:lpstr>Summary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Migration Deconvolution</dc:title>
  <dc:creator>Jerry Schuster</dc:creator>
  <cp:lastModifiedBy>Gerard T. Schuster</cp:lastModifiedBy>
  <cp:revision>420</cp:revision>
  <cp:lastPrinted>1999-10-29T21:11:52Z</cp:lastPrinted>
  <dcterms:created xsi:type="dcterms:W3CDTF">1998-01-24T06:53:02Z</dcterms:created>
  <dcterms:modified xsi:type="dcterms:W3CDTF">2021-04-13T06:09:44Z</dcterms:modified>
</cp:coreProperties>
</file>