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62" autoAdjust="0"/>
    <p:restoredTop sz="94660"/>
  </p:normalViewPr>
  <p:slideViewPr>
    <p:cSldViewPr snapToGrid="0">
      <p:cViewPr>
        <p:scale>
          <a:sx n="21" d="100"/>
          <a:sy n="21" d="100"/>
        </p:scale>
        <p:origin x="1836" y="9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D7756-BBD2-40B2-8BFB-AAFC0F13E3CD}" type="datetimeFigureOut">
              <a:rPr lang="en-US" smtClean="0"/>
              <a:t>5/5/2017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7F9B-3F03-4F4A-9F61-2322F31BC8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200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D7756-BBD2-40B2-8BFB-AAFC0F13E3CD}" type="datetimeFigureOut">
              <a:rPr lang="en-US" smtClean="0"/>
              <a:t>5/5/2017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7F9B-3F03-4F4A-9F61-2322F31BC8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553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D7756-BBD2-40B2-8BFB-AAFC0F13E3CD}" type="datetimeFigureOut">
              <a:rPr lang="en-US" smtClean="0"/>
              <a:t>5/5/2017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7F9B-3F03-4F4A-9F61-2322F31BC8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620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D7756-BBD2-40B2-8BFB-AAFC0F13E3CD}" type="datetimeFigureOut">
              <a:rPr lang="en-US" smtClean="0"/>
              <a:t>5/5/2017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7F9B-3F03-4F4A-9F61-2322F31BC8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890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D7756-BBD2-40B2-8BFB-AAFC0F13E3CD}" type="datetimeFigureOut">
              <a:rPr lang="en-US" smtClean="0"/>
              <a:t>5/5/2017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7F9B-3F03-4F4A-9F61-2322F31BC8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221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D7756-BBD2-40B2-8BFB-AAFC0F13E3CD}" type="datetimeFigureOut">
              <a:rPr lang="en-US" smtClean="0"/>
              <a:t>5/5/2017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7F9B-3F03-4F4A-9F61-2322F31BC8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122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D7756-BBD2-40B2-8BFB-AAFC0F13E3CD}" type="datetimeFigureOut">
              <a:rPr lang="en-US" smtClean="0"/>
              <a:t>5/5/2017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7F9B-3F03-4F4A-9F61-2322F31BC8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762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D7756-BBD2-40B2-8BFB-AAFC0F13E3CD}" type="datetimeFigureOut">
              <a:rPr lang="en-US" smtClean="0"/>
              <a:t>5/5/2017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7F9B-3F03-4F4A-9F61-2322F31BC8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505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D7756-BBD2-40B2-8BFB-AAFC0F13E3CD}" type="datetimeFigureOut">
              <a:rPr lang="en-US" smtClean="0"/>
              <a:t>5/5/2017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7F9B-3F03-4F4A-9F61-2322F31BC8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680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D7756-BBD2-40B2-8BFB-AAFC0F13E3CD}" type="datetimeFigureOut">
              <a:rPr lang="en-US" smtClean="0"/>
              <a:t>5/5/2017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7F9B-3F03-4F4A-9F61-2322F31BC8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659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D7756-BBD2-40B2-8BFB-AAFC0F13E3CD}" type="datetimeFigureOut">
              <a:rPr lang="en-US" smtClean="0"/>
              <a:t>5/5/2017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7F9B-3F03-4F4A-9F61-2322F31BC8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57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D7756-BBD2-40B2-8BFB-AAFC0F13E3CD}" type="datetimeFigureOut">
              <a:rPr lang="en-US" smtClean="0"/>
              <a:t>5/5/2017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07F9B-3F03-4F4A-9F61-2322F31BC8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056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1" name="Group 200"/>
          <p:cNvGrpSpPr/>
          <p:nvPr/>
        </p:nvGrpSpPr>
        <p:grpSpPr>
          <a:xfrm>
            <a:off x="-6286109" y="2774446"/>
            <a:ext cx="13323329" cy="1920608"/>
            <a:chOff x="5053703" y="7935170"/>
            <a:chExt cx="13323329" cy="1920608"/>
          </a:xfrm>
        </p:grpSpPr>
        <p:grpSp>
          <p:nvGrpSpPr>
            <p:cNvPr id="135" name="Group 134"/>
            <p:cNvGrpSpPr/>
            <p:nvPr/>
          </p:nvGrpSpPr>
          <p:grpSpPr>
            <a:xfrm>
              <a:off x="8044447" y="7973818"/>
              <a:ext cx="1053288" cy="1669000"/>
              <a:chOff x="5416956" y="401896"/>
              <a:chExt cx="1053288" cy="1669000"/>
            </a:xfrm>
          </p:grpSpPr>
          <p:sp>
            <p:nvSpPr>
              <p:cNvPr id="138" name="Arc 137"/>
              <p:cNvSpPr/>
              <p:nvPr/>
            </p:nvSpPr>
            <p:spPr>
              <a:xfrm>
                <a:off x="5486400" y="408350"/>
                <a:ext cx="914400" cy="1662546"/>
              </a:xfrm>
              <a:prstGeom prst="arc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9" name="Arc 138"/>
              <p:cNvSpPr/>
              <p:nvPr/>
            </p:nvSpPr>
            <p:spPr>
              <a:xfrm flipH="1">
                <a:off x="5416956" y="401896"/>
                <a:ext cx="1053288" cy="1662546"/>
              </a:xfrm>
              <a:prstGeom prst="arc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4" name="Group 183"/>
            <p:cNvGrpSpPr/>
            <p:nvPr/>
          </p:nvGrpSpPr>
          <p:grpSpPr>
            <a:xfrm>
              <a:off x="5053703" y="7935170"/>
              <a:ext cx="13323329" cy="1920608"/>
              <a:chOff x="6857852" y="2939855"/>
              <a:chExt cx="13323329" cy="1920608"/>
            </a:xfrm>
          </p:grpSpPr>
          <p:grpSp>
            <p:nvGrpSpPr>
              <p:cNvPr id="86" name="Group 85"/>
              <p:cNvGrpSpPr/>
              <p:nvPr/>
            </p:nvGrpSpPr>
            <p:grpSpPr>
              <a:xfrm>
                <a:off x="7849499" y="2978503"/>
                <a:ext cx="1053288" cy="1669000"/>
                <a:chOff x="5416956" y="401896"/>
                <a:chExt cx="1053288" cy="1669000"/>
              </a:xfrm>
            </p:grpSpPr>
            <p:sp>
              <p:nvSpPr>
                <p:cNvPr id="94" name="Arc 93"/>
                <p:cNvSpPr/>
                <p:nvPr/>
              </p:nvSpPr>
              <p:spPr>
                <a:xfrm>
                  <a:off x="5486400" y="408350"/>
                  <a:ext cx="914400" cy="1662546"/>
                </a:xfrm>
                <a:prstGeom prst="arc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5" name="Arc 94"/>
                <p:cNvSpPr/>
                <p:nvPr/>
              </p:nvSpPr>
              <p:spPr>
                <a:xfrm flipH="1">
                  <a:off x="5416956" y="401896"/>
                  <a:ext cx="1053288" cy="1662546"/>
                </a:xfrm>
                <a:prstGeom prst="arc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7" name="Group 106"/>
              <p:cNvGrpSpPr/>
              <p:nvPr/>
            </p:nvGrpSpPr>
            <p:grpSpPr>
              <a:xfrm>
                <a:off x="8829065" y="2997863"/>
                <a:ext cx="1053288" cy="1669000"/>
                <a:chOff x="5416956" y="401896"/>
                <a:chExt cx="1053288" cy="1669000"/>
              </a:xfrm>
            </p:grpSpPr>
            <p:sp>
              <p:nvSpPr>
                <p:cNvPr id="110" name="Arc 109"/>
                <p:cNvSpPr/>
                <p:nvPr/>
              </p:nvSpPr>
              <p:spPr>
                <a:xfrm>
                  <a:off x="5486400" y="408350"/>
                  <a:ext cx="914400" cy="1662546"/>
                </a:xfrm>
                <a:prstGeom prst="arc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Arc 110"/>
                <p:cNvSpPr/>
                <p:nvPr/>
              </p:nvSpPr>
              <p:spPr>
                <a:xfrm flipH="1">
                  <a:off x="5416956" y="401896"/>
                  <a:ext cx="1053288" cy="1662546"/>
                </a:xfrm>
                <a:prstGeom prst="arc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8" name="Group 127"/>
              <p:cNvGrpSpPr/>
              <p:nvPr/>
            </p:nvGrpSpPr>
            <p:grpSpPr>
              <a:xfrm>
                <a:off x="11767763" y="3055943"/>
                <a:ext cx="1053288" cy="1669000"/>
                <a:chOff x="5416956" y="401896"/>
                <a:chExt cx="1053288" cy="1669000"/>
              </a:xfrm>
            </p:grpSpPr>
            <p:sp>
              <p:nvSpPr>
                <p:cNvPr id="131" name="Arc 130"/>
                <p:cNvSpPr/>
                <p:nvPr/>
              </p:nvSpPr>
              <p:spPr>
                <a:xfrm>
                  <a:off x="5486400" y="408350"/>
                  <a:ext cx="914400" cy="1662546"/>
                </a:xfrm>
                <a:prstGeom prst="arc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" name="Arc 131"/>
                <p:cNvSpPr/>
                <p:nvPr/>
              </p:nvSpPr>
              <p:spPr>
                <a:xfrm flipH="1">
                  <a:off x="5416956" y="401896"/>
                  <a:ext cx="1053288" cy="1662546"/>
                </a:xfrm>
                <a:prstGeom prst="arc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2" name="Group 141"/>
              <p:cNvGrpSpPr/>
              <p:nvPr/>
            </p:nvGrpSpPr>
            <p:grpSpPr>
              <a:xfrm>
                <a:off x="13726895" y="3094663"/>
                <a:ext cx="1053288" cy="1669000"/>
                <a:chOff x="5416956" y="401896"/>
                <a:chExt cx="1053288" cy="1669000"/>
              </a:xfrm>
            </p:grpSpPr>
            <p:sp>
              <p:nvSpPr>
                <p:cNvPr id="145" name="Arc 144"/>
                <p:cNvSpPr/>
                <p:nvPr/>
              </p:nvSpPr>
              <p:spPr>
                <a:xfrm>
                  <a:off x="5486400" y="408350"/>
                  <a:ext cx="914400" cy="1662546"/>
                </a:xfrm>
                <a:prstGeom prst="arc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" name="Arc 145"/>
                <p:cNvSpPr/>
                <p:nvPr/>
              </p:nvSpPr>
              <p:spPr>
                <a:xfrm flipH="1">
                  <a:off x="5416956" y="401896"/>
                  <a:ext cx="1053288" cy="1662546"/>
                </a:xfrm>
                <a:prstGeom prst="arc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9" name="Group 148"/>
              <p:cNvGrpSpPr/>
              <p:nvPr/>
            </p:nvGrpSpPr>
            <p:grpSpPr>
              <a:xfrm>
                <a:off x="6857852" y="2939855"/>
                <a:ext cx="11884575" cy="1864940"/>
                <a:chOff x="-2431653" y="227728"/>
                <a:chExt cx="11884575" cy="1864940"/>
              </a:xfrm>
            </p:grpSpPr>
            <p:sp>
              <p:nvSpPr>
                <p:cNvPr id="152" name="Arc 151"/>
                <p:cNvSpPr/>
                <p:nvPr/>
              </p:nvSpPr>
              <p:spPr>
                <a:xfrm>
                  <a:off x="5486400" y="408350"/>
                  <a:ext cx="914400" cy="1662546"/>
                </a:xfrm>
                <a:prstGeom prst="arc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" name="Arc 152"/>
                <p:cNvSpPr/>
                <p:nvPr/>
              </p:nvSpPr>
              <p:spPr>
                <a:xfrm flipH="1">
                  <a:off x="5416956" y="401896"/>
                  <a:ext cx="1053288" cy="1662546"/>
                </a:xfrm>
                <a:prstGeom prst="arc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3" name="Arc 192"/>
                <p:cNvSpPr/>
                <p:nvPr/>
              </p:nvSpPr>
              <p:spPr>
                <a:xfrm>
                  <a:off x="6389911" y="430122"/>
                  <a:ext cx="914400" cy="1662546"/>
                </a:xfrm>
                <a:prstGeom prst="arc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Arc 193"/>
                <p:cNvSpPr/>
                <p:nvPr/>
              </p:nvSpPr>
              <p:spPr>
                <a:xfrm flipH="1">
                  <a:off x="6320467" y="423668"/>
                  <a:ext cx="1053288" cy="1662546"/>
                </a:xfrm>
                <a:prstGeom prst="arc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Arc 194"/>
                <p:cNvSpPr/>
                <p:nvPr/>
              </p:nvSpPr>
              <p:spPr>
                <a:xfrm>
                  <a:off x="8469078" y="386580"/>
                  <a:ext cx="914400" cy="1662546"/>
                </a:xfrm>
                <a:prstGeom prst="arc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6" name="Arc 195"/>
                <p:cNvSpPr/>
                <p:nvPr/>
              </p:nvSpPr>
              <p:spPr>
                <a:xfrm flipH="1">
                  <a:off x="8399634" y="380126"/>
                  <a:ext cx="1053288" cy="1662546"/>
                </a:xfrm>
                <a:prstGeom prst="arc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Arc 196"/>
                <p:cNvSpPr/>
                <p:nvPr/>
              </p:nvSpPr>
              <p:spPr>
                <a:xfrm>
                  <a:off x="3494304" y="343038"/>
                  <a:ext cx="914400" cy="1662546"/>
                </a:xfrm>
                <a:prstGeom prst="arc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Arc 197"/>
                <p:cNvSpPr/>
                <p:nvPr/>
              </p:nvSpPr>
              <p:spPr>
                <a:xfrm flipH="1">
                  <a:off x="3424860" y="336584"/>
                  <a:ext cx="1053288" cy="1662546"/>
                </a:xfrm>
                <a:prstGeom prst="arc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Arc 198"/>
                <p:cNvSpPr/>
                <p:nvPr/>
              </p:nvSpPr>
              <p:spPr>
                <a:xfrm>
                  <a:off x="-2362209" y="234182"/>
                  <a:ext cx="914400" cy="1662546"/>
                </a:xfrm>
                <a:prstGeom prst="arc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0" name="Arc 199"/>
                <p:cNvSpPr/>
                <p:nvPr/>
              </p:nvSpPr>
              <p:spPr>
                <a:xfrm flipH="1">
                  <a:off x="-2431653" y="227728"/>
                  <a:ext cx="1053288" cy="1662546"/>
                </a:xfrm>
                <a:prstGeom prst="arc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63" name="Group 162"/>
              <p:cNvGrpSpPr/>
              <p:nvPr/>
            </p:nvGrpSpPr>
            <p:grpSpPr>
              <a:xfrm>
                <a:off x="16665593" y="3152743"/>
                <a:ext cx="1053288" cy="1669000"/>
                <a:chOff x="5416956" y="401896"/>
                <a:chExt cx="1053288" cy="1669000"/>
              </a:xfrm>
            </p:grpSpPr>
            <p:sp>
              <p:nvSpPr>
                <p:cNvPr id="166" name="Arc 165"/>
                <p:cNvSpPr/>
                <p:nvPr/>
              </p:nvSpPr>
              <p:spPr>
                <a:xfrm>
                  <a:off x="5486400" y="408350"/>
                  <a:ext cx="914400" cy="1662546"/>
                </a:xfrm>
                <a:prstGeom prst="arc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7" name="Arc 166"/>
                <p:cNvSpPr/>
                <p:nvPr/>
              </p:nvSpPr>
              <p:spPr>
                <a:xfrm flipH="1">
                  <a:off x="5416956" y="401896"/>
                  <a:ext cx="1053288" cy="1662546"/>
                </a:xfrm>
                <a:prstGeom prst="arc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77" name="Group 176"/>
              <p:cNvGrpSpPr/>
              <p:nvPr/>
            </p:nvGrpSpPr>
            <p:grpSpPr>
              <a:xfrm>
                <a:off x="18624725" y="3191463"/>
                <a:ext cx="1556456" cy="1669000"/>
                <a:chOff x="5416956" y="401896"/>
                <a:chExt cx="1556456" cy="1669000"/>
              </a:xfrm>
            </p:grpSpPr>
            <p:sp>
              <p:nvSpPr>
                <p:cNvPr id="180" name="Arc 179"/>
                <p:cNvSpPr/>
                <p:nvPr/>
              </p:nvSpPr>
              <p:spPr>
                <a:xfrm>
                  <a:off x="5486400" y="408350"/>
                  <a:ext cx="914400" cy="1662546"/>
                </a:xfrm>
                <a:prstGeom prst="arc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1" name="Arc 180"/>
                <p:cNvSpPr/>
                <p:nvPr/>
              </p:nvSpPr>
              <p:spPr>
                <a:xfrm flipH="1">
                  <a:off x="5416956" y="401896"/>
                  <a:ext cx="1053288" cy="1662546"/>
                </a:xfrm>
                <a:prstGeom prst="arc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82" name="Straight Arrow Connector 181"/>
                <p:cNvCxnSpPr/>
                <p:nvPr/>
              </p:nvCxnSpPr>
              <p:spPr>
                <a:xfrm>
                  <a:off x="6436000" y="415636"/>
                  <a:ext cx="262110" cy="811762"/>
                </a:xfrm>
                <a:prstGeom prst="straightConnector1">
                  <a:avLst/>
                </a:prstGeom>
                <a:ln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3" name="Straight Arrow Connector 182"/>
                <p:cNvCxnSpPr/>
                <p:nvPr/>
              </p:nvCxnSpPr>
              <p:spPr>
                <a:xfrm flipH="1">
                  <a:off x="6698595" y="424211"/>
                  <a:ext cx="274817" cy="780872"/>
                </a:xfrm>
                <a:prstGeom prst="straightConnector1">
                  <a:avLst/>
                </a:prstGeom>
                <a:ln>
                  <a:solidFill>
                    <a:srgbClr val="FF0000"/>
                  </a:solidFill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85" name="Group 184"/>
            <p:cNvGrpSpPr/>
            <p:nvPr/>
          </p:nvGrpSpPr>
          <p:grpSpPr>
            <a:xfrm>
              <a:off x="9017577" y="7994011"/>
              <a:ext cx="983843" cy="1684477"/>
              <a:chOff x="5486400" y="401895"/>
              <a:chExt cx="983843" cy="1684477"/>
            </a:xfrm>
          </p:grpSpPr>
          <p:sp>
            <p:nvSpPr>
              <p:cNvPr id="188" name="Arc 187"/>
              <p:cNvSpPr/>
              <p:nvPr/>
            </p:nvSpPr>
            <p:spPr>
              <a:xfrm>
                <a:off x="5486400" y="408350"/>
                <a:ext cx="914400" cy="1662546"/>
              </a:xfrm>
              <a:prstGeom prst="arc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9" name="Arc 188"/>
              <p:cNvSpPr/>
              <p:nvPr/>
            </p:nvSpPr>
            <p:spPr>
              <a:xfrm flipH="1">
                <a:off x="5507024" y="401895"/>
                <a:ext cx="963219" cy="1684477"/>
              </a:xfrm>
              <a:prstGeom prst="arc">
                <a:avLst>
                  <a:gd name="adj1" fmla="val 16200000"/>
                  <a:gd name="adj2" fmla="val 344385"/>
                </a:avLst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02" name="Rectangle 201"/>
          <p:cNvSpPr/>
          <p:nvPr/>
        </p:nvSpPr>
        <p:spPr>
          <a:xfrm>
            <a:off x="-742950" y="2466394"/>
            <a:ext cx="8536915" cy="21581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2379418" y="1822855"/>
            <a:ext cx="33251" cy="25436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046909" y="4150419"/>
            <a:ext cx="28263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>
            <a:off x="2529047" y="1922608"/>
            <a:ext cx="2265256" cy="1934323"/>
          </a:xfrm>
          <a:custGeom>
            <a:avLst/>
            <a:gdLst>
              <a:gd name="connsiteX0" fmla="*/ 0 w 2265256"/>
              <a:gd name="connsiteY0" fmla="*/ 0 h 1934323"/>
              <a:gd name="connsiteX1" fmla="*/ 249382 w 2265256"/>
              <a:gd name="connsiteY1" fmla="*/ 914400 h 1934323"/>
              <a:gd name="connsiteX2" fmla="*/ 831273 w 2265256"/>
              <a:gd name="connsiteY2" fmla="*/ 1679171 h 1934323"/>
              <a:gd name="connsiteX3" fmla="*/ 2111433 w 2265256"/>
              <a:gd name="connsiteY3" fmla="*/ 1911927 h 1934323"/>
              <a:gd name="connsiteX4" fmla="*/ 2194560 w 2265256"/>
              <a:gd name="connsiteY4" fmla="*/ 1911927 h 19343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5256" h="1934323">
                <a:moveTo>
                  <a:pt x="0" y="0"/>
                </a:moveTo>
                <a:cubicBezTo>
                  <a:pt x="55418" y="317269"/>
                  <a:pt x="110836" y="634538"/>
                  <a:pt x="249382" y="914400"/>
                </a:cubicBezTo>
                <a:cubicBezTo>
                  <a:pt x="387928" y="1194262"/>
                  <a:pt x="520931" y="1512917"/>
                  <a:pt x="831273" y="1679171"/>
                </a:cubicBezTo>
                <a:cubicBezTo>
                  <a:pt x="1141615" y="1845425"/>
                  <a:pt x="1884219" y="1873134"/>
                  <a:pt x="2111433" y="1911927"/>
                </a:cubicBezTo>
                <a:cubicBezTo>
                  <a:pt x="2338647" y="1950720"/>
                  <a:pt x="2266603" y="1931323"/>
                  <a:pt x="2194560" y="1911927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387755" y="4366549"/>
            <a:ext cx="255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686220" y="2617305"/>
            <a:ext cx="5230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C(f)</a:t>
            </a:r>
            <a:endParaRPr lang="en-US" dirty="0"/>
          </a:p>
        </p:txBody>
      </p:sp>
      <p:grpSp>
        <p:nvGrpSpPr>
          <p:cNvPr id="61" name="Group 60"/>
          <p:cNvGrpSpPr/>
          <p:nvPr/>
        </p:nvGrpSpPr>
        <p:grpSpPr>
          <a:xfrm>
            <a:off x="2790593" y="499178"/>
            <a:ext cx="3407223" cy="2478725"/>
            <a:chOff x="2790593" y="499178"/>
            <a:chExt cx="3407223" cy="2478725"/>
          </a:xfrm>
        </p:grpSpPr>
        <p:grpSp>
          <p:nvGrpSpPr>
            <p:cNvPr id="28" name="Group 27"/>
            <p:cNvGrpSpPr/>
            <p:nvPr/>
          </p:nvGrpSpPr>
          <p:grpSpPr>
            <a:xfrm>
              <a:off x="3648252" y="499178"/>
              <a:ext cx="2549564" cy="2478725"/>
              <a:chOff x="4616007" y="-407829"/>
              <a:chExt cx="2549564" cy="2478725"/>
            </a:xfrm>
          </p:grpSpPr>
          <p:cxnSp>
            <p:nvCxnSpPr>
              <p:cNvPr id="16" name="Straight Connector 15"/>
              <p:cNvCxnSpPr/>
              <p:nvPr/>
            </p:nvCxnSpPr>
            <p:spPr>
              <a:xfrm>
                <a:off x="4771505" y="388156"/>
                <a:ext cx="2394066" cy="2748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4771505" y="1213658"/>
                <a:ext cx="2394066" cy="2748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Arc 19"/>
              <p:cNvSpPr/>
              <p:nvPr/>
            </p:nvSpPr>
            <p:spPr>
              <a:xfrm>
                <a:off x="5486400" y="408350"/>
                <a:ext cx="914400" cy="1662546"/>
              </a:xfrm>
              <a:prstGeom prst="arc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Arc 20"/>
              <p:cNvSpPr/>
              <p:nvPr/>
            </p:nvSpPr>
            <p:spPr>
              <a:xfrm flipH="1">
                <a:off x="5416956" y="401896"/>
                <a:ext cx="1053288" cy="1662546"/>
              </a:xfrm>
              <a:prstGeom prst="arc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3" name="Straight Arrow Connector 22"/>
              <p:cNvCxnSpPr/>
              <p:nvPr/>
            </p:nvCxnSpPr>
            <p:spPr>
              <a:xfrm>
                <a:off x="6539688" y="415636"/>
                <a:ext cx="1" cy="811762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Arrow Connector 25"/>
              <p:cNvCxnSpPr/>
              <p:nvPr/>
            </p:nvCxnSpPr>
            <p:spPr>
              <a:xfrm>
                <a:off x="6630631" y="415636"/>
                <a:ext cx="1" cy="811762"/>
              </a:xfrm>
              <a:prstGeom prst="straightConnector1">
                <a:avLst/>
              </a:prstGeom>
              <a:ln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" name="TextBox 26"/>
              <p:cNvSpPr txBox="1"/>
              <p:nvPr/>
            </p:nvSpPr>
            <p:spPr>
              <a:xfrm>
                <a:off x="4616007" y="-407829"/>
                <a:ext cx="2505815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000" dirty="0" smtClean="0"/>
                  <a:t>Zeroth-order mode Standing ¼ wave pattern</a:t>
                </a:r>
              </a:p>
              <a:p>
                <a:pPr algn="ctr"/>
                <a:r>
                  <a:rPr lang="en-US" sz="1000" dirty="0" smtClean="0"/>
                  <a:t>Satisfies free-surface cond.</a:t>
                </a:r>
              </a:p>
              <a:p>
                <a:pPr algn="ctr"/>
                <a:r>
                  <a:rPr lang="en-US" sz="1000" dirty="0" smtClean="0"/>
                  <a:t>At z=0 and rigid BC at z=L. Infinite </a:t>
                </a:r>
                <a:r>
                  <a:rPr lang="en-US" sz="1000" dirty="0" smtClean="0">
                    <a:solidFill>
                      <a:schemeClr val="accent1"/>
                    </a:solidFill>
                  </a:rPr>
                  <a:t>C(f) </a:t>
                </a:r>
              </a:p>
              <a:p>
                <a:pPr algn="ctr"/>
                <a:r>
                  <a:rPr lang="en-US" sz="1000" dirty="0" smtClean="0"/>
                  <a:t>along x-axis</a:t>
                </a:r>
                <a:endParaRPr lang="en-US" sz="1000" dirty="0"/>
              </a:p>
            </p:txBody>
          </p:sp>
        </p:grpSp>
        <p:cxnSp>
          <p:nvCxnSpPr>
            <p:cNvPr id="30" name="Straight Arrow Connector 29"/>
            <p:cNvCxnSpPr/>
            <p:nvPr/>
          </p:nvCxnSpPr>
          <p:spPr>
            <a:xfrm flipV="1">
              <a:off x="2790593" y="2002441"/>
              <a:ext cx="950868" cy="11350"/>
            </a:xfrm>
            <a:prstGeom prst="straightConnector1">
              <a:avLst/>
            </a:prstGeom>
            <a:ln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TextBox 38"/>
          <p:cNvSpPr txBox="1"/>
          <p:nvPr/>
        </p:nvSpPr>
        <p:spPr>
          <a:xfrm>
            <a:off x="6206621" y="1178314"/>
            <a:ext cx="412292" cy="10002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Z=0</a:t>
            </a:r>
          </a:p>
          <a:p>
            <a:endParaRPr lang="en-US" sz="1200" dirty="0"/>
          </a:p>
          <a:p>
            <a:endParaRPr lang="en-US" sz="1200" dirty="0" smtClean="0"/>
          </a:p>
          <a:p>
            <a:endParaRPr lang="en-US" sz="1100" dirty="0" smtClean="0"/>
          </a:p>
          <a:p>
            <a:r>
              <a:rPr lang="en-US" sz="1200" dirty="0" smtClean="0"/>
              <a:t>Z=L</a:t>
            </a:r>
            <a:endParaRPr lang="en-US" sz="1200" dirty="0"/>
          </a:p>
        </p:txBody>
      </p:sp>
      <p:sp>
        <p:nvSpPr>
          <p:cNvPr id="44" name="TextBox 43"/>
          <p:cNvSpPr txBox="1"/>
          <p:nvPr/>
        </p:nvSpPr>
        <p:spPr>
          <a:xfrm>
            <a:off x="1686220" y="4629166"/>
            <a:ext cx="1052362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Question: </a:t>
            </a:r>
            <a:r>
              <a:rPr lang="en-US" sz="2000" dirty="0" smtClean="0"/>
              <a:t>At the higher frequency </a:t>
            </a:r>
            <a:r>
              <a:rPr lang="en-US" sz="2000" dirty="0" smtClean="0">
                <a:solidFill>
                  <a:srgbClr val="FF0000"/>
                </a:solidFill>
              </a:rPr>
              <a:t>f</a:t>
            </a:r>
            <a:r>
              <a:rPr lang="en-US" sz="2000" baseline="-25000" dirty="0" smtClean="0">
                <a:solidFill>
                  <a:srgbClr val="FF0000"/>
                </a:solidFill>
              </a:rPr>
              <a:t>1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smtClean="0"/>
              <a:t>the wavelength decreases</a:t>
            </a:r>
          </a:p>
          <a:p>
            <a:r>
              <a:rPr lang="en-US" sz="2000" dirty="0" smtClean="0"/>
              <a:t>so how can we still retain the ¼ nodal pattern to satisfy BCs? </a:t>
            </a:r>
          </a:p>
          <a:p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Answer: </a:t>
            </a:r>
            <a:r>
              <a:rPr lang="en-US" sz="2000" dirty="0" smtClean="0"/>
              <a:t>We have to tilt the rays so that the vertical wavelength </a:t>
            </a:r>
            <a:r>
              <a:rPr lang="en-US" sz="2000" dirty="0" err="1" smtClean="0">
                <a:latin typeface="Symbol" panose="05050102010706020507" pitchFamily="18" charset="2"/>
              </a:rPr>
              <a:t>l</a:t>
            </a:r>
            <a:r>
              <a:rPr lang="en-US" sz="2000" baseline="-25000" dirty="0" err="1" smtClean="0"/>
              <a:t>z</a:t>
            </a:r>
            <a:r>
              <a:rPr lang="en-US" sz="2000" dirty="0" smtClean="0"/>
              <a:t>   increases; recall, vertical phase velocity increases as rays become flatter, so </a:t>
            </a:r>
            <a:r>
              <a:rPr lang="en-US" sz="2000" dirty="0" err="1" smtClean="0">
                <a:latin typeface="Symbol" panose="05050102010706020507" pitchFamily="18" charset="2"/>
              </a:rPr>
              <a:t>l</a:t>
            </a:r>
            <a:r>
              <a:rPr lang="en-US" sz="2000" baseline="-25000" dirty="0" err="1" smtClean="0"/>
              <a:t>z</a:t>
            </a:r>
            <a:r>
              <a:rPr lang="en-US" sz="2000" dirty="0" smtClean="0"/>
              <a:t> should increase as well. Thus, as frequency increases the fundamental ¼ nodal pattern remains the same but it propagates at slower velocities to the right.</a:t>
            </a:r>
          </a:p>
        </p:txBody>
      </p:sp>
      <p:grpSp>
        <p:nvGrpSpPr>
          <p:cNvPr id="60" name="Group 59"/>
          <p:cNvGrpSpPr/>
          <p:nvPr/>
        </p:nvGrpSpPr>
        <p:grpSpPr>
          <a:xfrm>
            <a:off x="1686220" y="1691775"/>
            <a:ext cx="1076700" cy="2818821"/>
            <a:chOff x="1686220" y="1691775"/>
            <a:chExt cx="1076700" cy="2818821"/>
          </a:xfrm>
        </p:grpSpPr>
        <p:sp>
          <p:nvSpPr>
            <p:cNvPr id="13" name="Oval 12"/>
            <p:cNvSpPr/>
            <p:nvPr/>
          </p:nvSpPr>
          <p:spPr>
            <a:xfrm>
              <a:off x="2491335" y="1897669"/>
              <a:ext cx="182880" cy="2161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686220" y="1691775"/>
              <a:ext cx="66729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chemeClr val="accent1"/>
                  </a:solidFill>
                </a:rPr>
                <a:t>Huge</a:t>
              </a:r>
            </a:p>
            <a:p>
              <a:pPr algn="ctr"/>
              <a:r>
                <a:rPr lang="en-US" sz="1200" dirty="0" smtClean="0">
                  <a:solidFill>
                    <a:schemeClr val="accent1"/>
                  </a:solidFill>
                </a:rPr>
                <a:t>velocity</a:t>
              </a:r>
              <a:endParaRPr lang="en-US" sz="1200" dirty="0">
                <a:solidFill>
                  <a:schemeClr val="accent1"/>
                </a:solidFill>
              </a:endParaRPr>
            </a:p>
          </p:txBody>
        </p:sp>
        <p:cxnSp>
          <p:nvCxnSpPr>
            <p:cNvPr id="46" name="Straight Connector 45"/>
            <p:cNvCxnSpPr/>
            <p:nvPr/>
          </p:nvCxnSpPr>
          <p:spPr>
            <a:xfrm flipV="1">
              <a:off x="2568027" y="2113800"/>
              <a:ext cx="0" cy="2027464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2430841" y="4141264"/>
              <a:ext cx="3320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>
                  <a:solidFill>
                    <a:schemeClr val="accent1"/>
                  </a:solidFill>
                </a:rPr>
                <a:t>f</a:t>
              </a:r>
              <a:r>
                <a:rPr lang="en-US" baseline="-25000" dirty="0" err="1" smtClean="0">
                  <a:solidFill>
                    <a:schemeClr val="accent1"/>
                  </a:solidFill>
                </a:rPr>
                <a:t>o</a:t>
              </a:r>
              <a:endParaRPr lang="en-US" baseline="-25000" dirty="0">
                <a:solidFill>
                  <a:schemeClr val="accent1"/>
                </a:solidFill>
              </a:endParaRPr>
            </a:p>
          </p:txBody>
        </p:sp>
      </p:grpSp>
      <p:sp>
        <p:nvSpPr>
          <p:cNvPr id="55" name="TextBox 54"/>
          <p:cNvSpPr txBox="1"/>
          <p:nvPr/>
        </p:nvSpPr>
        <p:spPr>
          <a:xfrm>
            <a:off x="1717141" y="3160778"/>
            <a:ext cx="667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slower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velocity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156095" y="-150758"/>
            <a:ext cx="469622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/>
              <a:t>Fundamental Mode</a:t>
            </a:r>
            <a:endParaRPr lang="en-US" sz="4400" dirty="0"/>
          </a:p>
        </p:txBody>
      </p:sp>
      <p:sp>
        <p:nvSpPr>
          <p:cNvPr id="64" name="TextBox 63"/>
          <p:cNvSpPr txBox="1"/>
          <p:nvPr/>
        </p:nvSpPr>
        <p:spPr>
          <a:xfrm>
            <a:off x="2045479" y="1284298"/>
            <a:ext cx="11490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accent1"/>
                </a:solidFill>
              </a:rPr>
              <a:t>Fundamental</a:t>
            </a:r>
          </a:p>
          <a:p>
            <a:pPr algn="ctr"/>
            <a:r>
              <a:rPr lang="en-US" sz="1400" dirty="0" smtClean="0">
                <a:solidFill>
                  <a:schemeClr val="accent1"/>
                </a:solidFill>
              </a:rPr>
              <a:t>mode</a:t>
            </a:r>
            <a:endParaRPr lang="en-US" sz="1400" dirty="0">
              <a:solidFill>
                <a:schemeClr val="accent1"/>
              </a:solidFill>
            </a:endParaRPr>
          </a:p>
        </p:txBody>
      </p:sp>
      <p:grpSp>
        <p:nvGrpSpPr>
          <p:cNvPr id="84" name="Group 83"/>
          <p:cNvGrpSpPr/>
          <p:nvPr/>
        </p:nvGrpSpPr>
        <p:grpSpPr>
          <a:xfrm>
            <a:off x="9094591" y="568155"/>
            <a:ext cx="2394066" cy="1922800"/>
            <a:chOff x="9094591" y="568155"/>
            <a:chExt cx="2394066" cy="1922800"/>
          </a:xfrm>
        </p:grpSpPr>
        <p:grpSp>
          <p:nvGrpSpPr>
            <p:cNvPr id="66" name="Group 65"/>
            <p:cNvGrpSpPr/>
            <p:nvPr/>
          </p:nvGrpSpPr>
          <p:grpSpPr>
            <a:xfrm>
              <a:off x="9094591" y="568155"/>
              <a:ext cx="2394066" cy="1648967"/>
              <a:chOff x="4771505" y="-407829"/>
              <a:chExt cx="2394066" cy="1648967"/>
            </a:xfrm>
          </p:grpSpPr>
          <p:cxnSp>
            <p:nvCxnSpPr>
              <p:cNvPr id="68" name="Straight Connector 67"/>
              <p:cNvCxnSpPr/>
              <p:nvPr/>
            </p:nvCxnSpPr>
            <p:spPr>
              <a:xfrm>
                <a:off x="4771505" y="409927"/>
                <a:ext cx="2394066" cy="27480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>
                <a:off x="4771505" y="1213658"/>
                <a:ext cx="2394066" cy="27480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Arrow Connector 71"/>
              <p:cNvCxnSpPr/>
              <p:nvPr/>
            </p:nvCxnSpPr>
            <p:spPr>
              <a:xfrm>
                <a:off x="6539688" y="415636"/>
                <a:ext cx="1" cy="811762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Arrow Connector 72"/>
              <p:cNvCxnSpPr/>
              <p:nvPr/>
            </p:nvCxnSpPr>
            <p:spPr>
              <a:xfrm>
                <a:off x="6630631" y="415636"/>
                <a:ext cx="1" cy="811762"/>
              </a:xfrm>
              <a:prstGeom prst="straightConnector1">
                <a:avLst/>
              </a:prstGeom>
              <a:ln>
                <a:solidFill>
                  <a:srgbClr val="00B05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4" name="TextBox 73"/>
              <p:cNvSpPr txBox="1"/>
              <p:nvPr/>
            </p:nvSpPr>
            <p:spPr>
              <a:xfrm>
                <a:off x="5146605" y="-407829"/>
                <a:ext cx="1444626" cy="400110"/>
              </a:xfrm>
              <a:prstGeom prst="rect">
                <a:avLst/>
              </a:prstGeom>
              <a:noFill/>
              <a:ln>
                <a:solidFill>
                  <a:srgbClr val="00B050"/>
                </a:solidFill>
              </a:ln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000" dirty="0" smtClean="0"/>
                  <a:t>1</a:t>
                </a:r>
                <a:r>
                  <a:rPr lang="en-US" sz="1000" baseline="30000" dirty="0" smtClean="0"/>
                  <a:t>st</a:t>
                </a:r>
                <a:r>
                  <a:rPr lang="en-US" sz="1000" dirty="0" smtClean="0"/>
                  <a:t>-order mode standing</a:t>
                </a:r>
              </a:p>
              <a:p>
                <a:pPr algn="ctr"/>
                <a:r>
                  <a:rPr lang="en-US" sz="1000" dirty="0" smtClean="0"/>
                  <a:t>wave</a:t>
                </a:r>
                <a:endParaRPr lang="en-US" sz="1000" dirty="0"/>
              </a:p>
            </p:txBody>
          </p:sp>
        </p:grpSp>
        <p:grpSp>
          <p:nvGrpSpPr>
            <p:cNvPr id="83" name="Group 82"/>
            <p:cNvGrpSpPr/>
            <p:nvPr/>
          </p:nvGrpSpPr>
          <p:grpSpPr>
            <a:xfrm>
              <a:off x="9504950" y="1396025"/>
              <a:ext cx="1083269" cy="1094930"/>
              <a:chOff x="8394635" y="-1455100"/>
              <a:chExt cx="1083269" cy="1585725"/>
            </a:xfrm>
          </p:grpSpPr>
          <p:grpSp>
            <p:nvGrpSpPr>
              <p:cNvPr id="77" name="Group 76"/>
              <p:cNvGrpSpPr/>
              <p:nvPr/>
            </p:nvGrpSpPr>
            <p:grpSpPr>
              <a:xfrm>
                <a:off x="8394635" y="-1455100"/>
                <a:ext cx="1075056" cy="1585725"/>
                <a:chOff x="8394635" y="-1455100"/>
                <a:chExt cx="1075056" cy="3344958"/>
              </a:xfrm>
            </p:grpSpPr>
            <p:sp>
              <p:nvSpPr>
                <p:cNvPr id="75" name="Arc 74"/>
                <p:cNvSpPr/>
                <p:nvPr/>
              </p:nvSpPr>
              <p:spPr>
                <a:xfrm>
                  <a:off x="8485847" y="-1443925"/>
                  <a:ext cx="914400" cy="1726415"/>
                </a:xfrm>
                <a:prstGeom prst="arc">
                  <a:avLst/>
                </a:prstGeom>
                <a:ln>
                  <a:solidFill>
                    <a:srgbClr val="00B05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6" name="Arc 75"/>
                <p:cNvSpPr/>
                <p:nvPr/>
              </p:nvSpPr>
              <p:spPr>
                <a:xfrm flipH="1">
                  <a:off x="8416403" y="-1455100"/>
                  <a:ext cx="1053288" cy="1662546"/>
                </a:xfrm>
                <a:prstGeom prst="arc">
                  <a:avLst/>
                </a:prstGeom>
                <a:ln>
                  <a:solidFill>
                    <a:srgbClr val="00B05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Arc 80"/>
                <p:cNvSpPr/>
                <p:nvPr/>
              </p:nvSpPr>
              <p:spPr>
                <a:xfrm>
                  <a:off x="8529392" y="163444"/>
                  <a:ext cx="914400" cy="1726414"/>
                </a:xfrm>
                <a:prstGeom prst="arc">
                  <a:avLst/>
                </a:prstGeom>
                <a:ln>
                  <a:solidFill>
                    <a:srgbClr val="00B05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Arc 81"/>
                <p:cNvSpPr/>
                <p:nvPr/>
              </p:nvSpPr>
              <p:spPr>
                <a:xfrm flipH="1">
                  <a:off x="8394635" y="152277"/>
                  <a:ext cx="1053288" cy="1662547"/>
                </a:xfrm>
                <a:prstGeom prst="arc">
                  <a:avLst/>
                </a:prstGeom>
                <a:ln>
                  <a:solidFill>
                    <a:srgbClr val="00B05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8" name="Group 77"/>
              <p:cNvGrpSpPr/>
              <p:nvPr/>
            </p:nvGrpSpPr>
            <p:grpSpPr>
              <a:xfrm flipV="1">
                <a:off x="8424616" y="-1438175"/>
                <a:ext cx="1053288" cy="743425"/>
                <a:chOff x="8416403" y="-1455100"/>
                <a:chExt cx="1053288" cy="1737590"/>
              </a:xfrm>
            </p:grpSpPr>
            <p:sp>
              <p:nvSpPr>
                <p:cNvPr id="79" name="Arc 78"/>
                <p:cNvSpPr/>
                <p:nvPr/>
              </p:nvSpPr>
              <p:spPr>
                <a:xfrm>
                  <a:off x="8485847" y="-1443925"/>
                  <a:ext cx="914400" cy="1726415"/>
                </a:xfrm>
                <a:prstGeom prst="arc">
                  <a:avLst/>
                </a:prstGeom>
                <a:ln>
                  <a:solidFill>
                    <a:srgbClr val="00B05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Arc 79"/>
                <p:cNvSpPr/>
                <p:nvPr/>
              </p:nvSpPr>
              <p:spPr>
                <a:xfrm flipH="1">
                  <a:off x="8416403" y="-1455100"/>
                  <a:ext cx="1053288" cy="1662546"/>
                </a:xfrm>
                <a:prstGeom prst="arc">
                  <a:avLst/>
                </a:prstGeom>
                <a:ln>
                  <a:solidFill>
                    <a:srgbClr val="00B05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203" name="Group 202"/>
          <p:cNvGrpSpPr/>
          <p:nvPr/>
        </p:nvGrpSpPr>
        <p:grpSpPr>
          <a:xfrm>
            <a:off x="2974798" y="2257376"/>
            <a:ext cx="4230325" cy="2367212"/>
            <a:chOff x="2974798" y="2257376"/>
            <a:chExt cx="4230325" cy="2367212"/>
          </a:xfrm>
        </p:grpSpPr>
        <p:grpSp>
          <p:nvGrpSpPr>
            <p:cNvPr id="63" name="Group 62"/>
            <p:cNvGrpSpPr/>
            <p:nvPr/>
          </p:nvGrpSpPr>
          <p:grpSpPr>
            <a:xfrm>
              <a:off x="2974798" y="2273244"/>
              <a:ext cx="4230325" cy="2351344"/>
              <a:chOff x="2974798" y="2273244"/>
              <a:chExt cx="4230325" cy="2351344"/>
            </a:xfrm>
          </p:grpSpPr>
          <p:grpSp>
            <p:nvGrpSpPr>
              <p:cNvPr id="31" name="Group 30"/>
              <p:cNvGrpSpPr/>
              <p:nvPr/>
            </p:nvGrpSpPr>
            <p:grpSpPr>
              <a:xfrm>
                <a:off x="4811057" y="2273244"/>
                <a:ext cx="2394066" cy="2351344"/>
                <a:chOff x="4771505" y="-280448"/>
                <a:chExt cx="2394066" cy="2351344"/>
              </a:xfrm>
            </p:grpSpPr>
            <p:cxnSp>
              <p:nvCxnSpPr>
                <p:cNvPr id="32" name="Straight Connector 31"/>
                <p:cNvCxnSpPr/>
                <p:nvPr/>
              </p:nvCxnSpPr>
              <p:spPr>
                <a:xfrm>
                  <a:off x="4771505" y="388156"/>
                  <a:ext cx="2394066" cy="2748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/>
                <p:cNvCxnSpPr/>
                <p:nvPr/>
              </p:nvCxnSpPr>
              <p:spPr>
                <a:xfrm>
                  <a:off x="4771505" y="1213658"/>
                  <a:ext cx="2394066" cy="2748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4" name="Arc 33"/>
                <p:cNvSpPr/>
                <p:nvPr/>
              </p:nvSpPr>
              <p:spPr>
                <a:xfrm>
                  <a:off x="5486400" y="408350"/>
                  <a:ext cx="914400" cy="1662546"/>
                </a:xfrm>
                <a:prstGeom prst="arc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" name="Arc 34"/>
                <p:cNvSpPr/>
                <p:nvPr/>
              </p:nvSpPr>
              <p:spPr>
                <a:xfrm flipH="1">
                  <a:off x="5416956" y="401896"/>
                  <a:ext cx="1053288" cy="1662546"/>
                </a:xfrm>
                <a:prstGeom prst="arc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6" name="Straight Arrow Connector 35"/>
                <p:cNvCxnSpPr/>
                <p:nvPr/>
              </p:nvCxnSpPr>
              <p:spPr>
                <a:xfrm>
                  <a:off x="6436000" y="415636"/>
                  <a:ext cx="262110" cy="811762"/>
                </a:xfrm>
                <a:prstGeom prst="straightConnector1">
                  <a:avLst/>
                </a:prstGeom>
                <a:ln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Arrow Connector 36"/>
                <p:cNvCxnSpPr/>
                <p:nvPr/>
              </p:nvCxnSpPr>
              <p:spPr>
                <a:xfrm flipH="1">
                  <a:off x="6698595" y="424211"/>
                  <a:ext cx="274817" cy="780872"/>
                </a:xfrm>
                <a:prstGeom prst="straightConnector1">
                  <a:avLst/>
                </a:prstGeom>
                <a:ln>
                  <a:solidFill>
                    <a:srgbClr val="FF0000"/>
                  </a:solidFill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8" name="TextBox 37"/>
                <p:cNvSpPr txBox="1"/>
                <p:nvPr/>
              </p:nvSpPr>
              <p:spPr>
                <a:xfrm>
                  <a:off x="4897480" y="-280448"/>
                  <a:ext cx="2092240" cy="70788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sz="1000" dirty="0" smtClean="0"/>
                    <a:t>Standing ¼ wave pattern</a:t>
                  </a:r>
                </a:p>
                <a:p>
                  <a:pPr algn="ctr"/>
                  <a:r>
                    <a:rPr lang="en-US" sz="1000" dirty="0" smtClean="0"/>
                    <a:t>Satisfies free-surface cond.</a:t>
                  </a:r>
                </a:p>
                <a:p>
                  <a:pPr algn="ctr"/>
                  <a:r>
                    <a:rPr lang="en-US" sz="1000" dirty="0" smtClean="0"/>
                    <a:t>At z=0 and rigid BC at z=L.</a:t>
                  </a:r>
                </a:p>
                <a:p>
                  <a:pPr algn="ctr"/>
                  <a:r>
                    <a:rPr lang="en-US" sz="1000" dirty="0" smtClean="0"/>
                    <a:t>Much smaller horizontal velocity </a:t>
                  </a:r>
                  <a:r>
                    <a:rPr lang="en-US" sz="1000" dirty="0" smtClean="0">
                      <a:solidFill>
                        <a:srgbClr val="FF0000"/>
                      </a:solidFill>
                    </a:rPr>
                    <a:t>C(f)</a:t>
                  </a:r>
                  <a:endParaRPr lang="en-US" sz="1000" dirty="0">
                    <a:solidFill>
                      <a:srgbClr val="FF0000"/>
                    </a:solidFill>
                  </a:endParaRPr>
                </a:p>
              </p:txBody>
            </p:sp>
          </p:grpSp>
          <p:cxnSp>
            <p:nvCxnSpPr>
              <p:cNvPr id="42" name="Straight Arrow Connector 41"/>
              <p:cNvCxnSpPr/>
              <p:nvPr/>
            </p:nvCxnSpPr>
            <p:spPr>
              <a:xfrm flipV="1">
                <a:off x="3199998" y="3358555"/>
                <a:ext cx="1502385" cy="9784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2" name="Group 61"/>
              <p:cNvGrpSpPr/>
              <p:nvPr/>
            </p:nvGrpSpPr>
            <p:grpSpPr>
              <a:xfrm>
                <a:off x="2974798" y="3283546"/>
                <a:ext cx="332079" cy="1234219"/>
                <a:chOff x="2974798" y="3283546"/>
                <a:chExt cx="332079" cy="1234219"/>
              </a:xfrm>
            </p:grpSpPr>
            <p:sp>
              <p:nvSpPr>
                <p:cNvPr id="14" name="Oval 13"/>
                <p:cNvSpPr/>
                <p:nvPr/>
              </p:nvSpPr>
              <p:spPr>
                <a:xfrm>
                  <a:off x="3000012" y="3283546"/>
                  <a:ext cx="182880" cy="216131"/>
                </a:xfrm>
                <a:prstGeom prst="ellipse">
                  <a:avLst/>
                </a:prstGeom>
                <a:solidFill>
                  <a:srgbClr val="FF0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8" name="TextBox 47"/>
                <p:cNvSpPr txBox="1"/>
                <p:nvPr/>
              </p:nvSpPr>
              <p:spPr>
                <a:xfrm>
                  <a:off x="2974798" y="4148433"/>
                  <a:ext cx="33207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>
                      <a:solidFill>
                        <a:srgbClr val="FF0000"/>
                      </a:solidFill>
                    </a:rPr>
                    <a:t>f</a:t>
                  </a:r>
                  <a:r>
                    <a:rPr lang="en-US" baseline="-25000" dirty="0" smtClean="0">
                      <a:solidFill>
                        <a:srgbClr val="FF0000"/>
                      </a:solidFill>
                    </a:rPr>
                    <a:t>1</a:t>
                  </a:r>
                  <a:endParaRPr lang="en-US" baseline="-25000" dirty="0">
                    <a:solidFill>
                      <a:srgbClr val="FF0000"/>
                    </a:solidFill>
                  </a:endParaRPr>
                </a:p>
              </p:txBody>
            </p:sp>
            <p:cxnSp>
              <p:nvCxnSpPr>
                <p:cNvPr id="49" name="Straight Connector 48"/>
                <p:cNvCxnSpPr/>
                <p:nvPr/>
              </p:nvCxnSpPr>
              <p:spPr>
                <a:xfrm flipH="1" flipV="1">
                  <a:off x="3077683" y="3530352"/>
                  <a:ext cx="1" cy="613503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pic>
          <p:nvPicPr>
            <p:cNvPr id="204" name="Picture 2" descr="Image result for cartoon tree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23275" y="2257376"/>
              <a:ext cx="671659" cy="7147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07" name="Group 206"/>
          <p:cNvGrpSpPr/>
          <p:nvPr/>
        </p:nvGrpSpPr>
        <p:grpSpPr>
          <a:xfrm>
            <a:off x="7409744" y="2296504"/>
            <a:ext cx="4878208" cy="1562956"/>
            <a:chOff x="7409744" y="2296504"/>
            <a:chExt cx="4878208" cy="1562956"/>
          </a:xfrm>
        </p:grpSpPr>
        <p:pic>
          <p:nvPicPr>
            <p:cNvPr id="1026" name="Picture 2" descr="Image result for cartoon tree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03934" y="2296504"/>
              <a:ext cx="671659" cy="7147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206" name="Straight Connector 205"/>
            <p:cNvCxnSpPr/>
            <p:nvPr/>
          </p:nvCxnSpPr>
          <p:spPr>
            <a:xfrm>
              <a:off x="7409744" y="3001074"/>
              <a:ext cx="4874092" cy="3872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8" name="Straight Connector 207"/>
            <p:cNvCxnSpPr/>
            <p:nvPr/>
          </p:nvCxnSpPr>
          <p:spPr>
            <a:xfrm>
              <a:off x="7413860" y="3820740"/>
              <a:ext cx="4874092" cy="3872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04521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4.07407E-6 L 1.11302 0.02176 " pathEditMode="relative" rAng="0" ptsTypes="AA">
                                      <p:cBhvr>
                                        <p:cTn id="40" dur="65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651" y="10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4" grpId="0"/>
      <p:bldP spid="5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83429" y="304800"/>
            <a:ext cx="356187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/>
              <a:t>Group Velocity</a:t>
            </a:r>
            <a:endParaRPr lang="en-US" sz="4400" dirty="0"/>
          </a:p>
        </p:txBody>
      </p:sp>
      <p:sp>
        <p:nvSpPr>
          <p:cNvPr id="40" name="TextBox 39"/>
          <p:cNvSpPr txBox="1"/>
          <p:nvPr/>
        </p:nvSpPr>
        <p:spPr>
          <a:xfrm>
            <a:off x="2852058" y="2111828"/>
            <a:ext cx="598048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/>
              <a:t>D(</a:t>
            </a:r>
            <a:r>
              <a:rPr lang="en-US" sz="4400" dirty="0" err="1" smtClean="0"/>
              <a:t>x,t</a:t>
            </a:r>
            <a:r>
              <a:rPr lang="en-US" sz="4400" dirty="0" smtClean="0"/>
              <a:t>)=   ʃ W(</a:t>
            </a:r>
            <a:r>
              <a:rPr lang="en-US" sz="4400" dirty="0" smtClean="0">
                <a:latin typeface="Symbol" panose="05050102010706020507" pitchFamily="18" charset="2"/>
              </a:rPr>
              <a:t>w</a:t>
            </a:r>
            <a:r>
              <a:rPr lang="en-US" sz="4400" dirty="0" smtClean="0"/>
              <a:t>)e </a:t>
            </a:r>
            <a:r>
              <a:rPr lang="en-US" sz="4400" baseline="30000" dirty="0" err="1" smtClean="0"/>
              <a:t>i</a:t>
            </a:r>
            <a:r>
              <a:rPr lang="en-US" sz="4400" baseline="30000" dirty="0" smtClean="0"/>
              <a:t>(</a:t>
            </a:r>
            <a:r>
              <a:rPr lang="en-US" sz="4400" baseline="30000" dirty="0" err="1" smtClean="0"/>
              <a:t>kx-</a:t>
            </a:r>
            <a:r>
              <a:rPr lang="en-US" sz="4400" baseline="30000" dirty="0" err="1" smtClean="0">
                <a:latin typeface="Symbol" panose="05050102010706020507" pitchFamily="18" charset="2"/>
              </a:rPr>
              <a:t>w</a:t>
            </a:r>
            <a:r>
              <a:rPr lang="en-US" sz="4400" baseline="30000" dirty="0" err="1" smtClean="0"/>
              <a:t>t</a:t>
            </a:r>
            <a:r>
              <a:rPr lang="en-US" sz="4400" baseline="30000" dirty="0" smtClean="0"/>
              <a:t>)</a:t>
            </a:r>
            <a:r>
              <a:rPr lang="en-US" sz="4400" dirty="0" err="1" smtClean="0"/>
              <a:t>d</a:t>
            </a:r>
            <a:r>
              <a:rPr lang="en-US" sz="4400" dirty="0" err="1" smtClean="0">
                <a:latin typeface="Symbol" panose="05050102010706020507" pitchFamily="18" charset="2"/>
              </a:rPr>
              <a:t>w</a:t>
            </a:r>
            <a:endParaRPr lang="en-US" sz="4400" dirty="0">
              <a:latin typeface="Symbol" panose="05050102010706020507" pitchFamily="18" charset="2"/>
            </a:endParaRPr>
          </a:p>
        </p:txBody>
      </p:sp>
      <p:grpSp>
        <p:nvGrpSpPr>
          <p:cNvPr id="71" name="Group 70"/>
          <p:cNvGrpSpPr/>
          <p:nvPr/>
        </p:nvGrpSpPr>
        <p:grpSpPr>
          <a:xfrm>
            <a:off x="6805817" y="1300647"/>
            <a:ext cx="1051891" cy="1272846"/>
            <a:chOff x="6805817" y="1300647"/>
            <a:chExt cx="1051891" cy="1272846"/>
          </a:xfrm>
        </p:grpSpPr>
        <p:sp>
          <p:nvSpPr>
            <p:cNvPr id="3" name="TextBox 2"/>
            <p:cNvSpPr txBox="1"/>
            <p:nvPr/>
          </p:nvSpPr>
          <p:spPr>
            <a:xfrm>
              <a:off x="6805817" y="1300647"/>
              <a:ext cx="105189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>
                  <a:latin typeface="Symbol" panose="05050102010706020507" pitchFamily="18" charset="2"/>
                </a:rPr>
                <a:t>F</a:t>
              </a:r>
              <a:r>
                <a:rPr lang="en-US" sz="3200" dirty="0" smtClean="0">
                  <a:latin typeface="Symbol" panose="05050102010706020507" pitchFamily="18" charset="2"/>
                </a:rPr>
                <a:t>(w)</a:t>
              </a:r>
              <a:endParaRPr lang="en-US" sz="3200" dirty="0">
                <a:latin typeface="Symbol" panose="05050102010706020507" pitchFamily="18" charset="2"/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7083104" y="1650163"/>
              <a:ext cx="497316" cy="923330"/>
            </a:xfrm>
            <a:prstGeom prst="rect">
              <a:avLst/>
            </a:prstGeom>
            <a:noFill/>
            <a:scene3d>
              <a:camera prst="orthographicFront">
                <a:rot lat="0" lon="0" rev="16200000"/>
              </a:camera>
              <a:lightRig rig="threePt" dir="t"/>
            </a:scene3d>
          </p:spPr>
          <p:txBody>
            <a:bodyPr wrap="square" rtlCol="0">
              <a:spAutoFit/>
            </a:bodyPr>
            <a:lstStyle/>
            <a:p>
              <a:r>
                <a:rPr lang="en-US" sz="5400" dirty="0" smtClean="0"/>
                <a:t>{</a:t>
              </a:r>
              <a:endParaRPr lang="en-US" sz="5400" dirty="0"/>
            </a:p>
          </p:txBody>
        </p:sp>
      </p:grpSp>
      <p:cxnSp>
        <p:nvCxnSpPr>
          <p:cNvPr id="7" name="Straight Connector 6"/>
          <p:cNvCxnSpPr/>
          <p:nvPr/>
        </p:nvCxnSpPr>
        <p:spPr>
          <a:xfrm flipH="1">
            <a:off x="4985657" y="3396343"/>
            <a:ext cx="21772" cy="1219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637314" y="4310743"/>
            <a:ext cx="394062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3933766" y="3446659"/>
            <a:ext cx="10518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Symbol" panose="05050102010706020507" pitchFamily="18" charset="2"/>
              </a:rPr>
              <a:t>F</a:t>
            </a:r>
            <a:r>
              <a:rPr lang="en-US" sz="3200" dirty="0" smtClean="0">
                <a:latin typeface="Symbol" panose="05050102010706020507" pitchFamily="18" charset="2"/>
              </a:rPr>
              <a:t>(w)</a:t>
            </a:r>
            <a:endParaRPr lang="en-US" sz="3200" dirty="0">
              <a:latin typeface="Symbol" panose="05050102010706020507" pitchFamily="18" charset="2"/>
            </a:endParaRPr>
          </a:p>
        </p:txBody>
      </p:sp>
      <p:sp>
        <p:nvSpPr>
          <p:cNvPr id="29" name="Freeform 28"/>
          <p:cNvSpPr/>
          <p:nvPr/>
        </p:nvSpPr>
        <p:spPr>
          <a:xfrm>
            <a:off x="5029200" y="2960914"/>
            <a:ext cx="2634343" cy="1328057"/>
          </a:xfrm>
          <a:custGeom>
            <a:avLst/>
            <a:gdLst>
              <a:gd name="connsiteX0" fmla="*/ 0 w 2634343"/>
              <a:gd name="connsiteY0" fmla="*/ 1328057 h 1328057"/>
              <a:gd name="connsiteX1" fmla="*/ 544286 w 2634343"/>
              <a:gd name="connsiteY1" fmla="*/ 1175657 h 1328057"/>
              <a:gd name="connsiteX2" fmla="*/ 783771 w 2634343"/>
              <a:gd name="connsiteY2" fmla="*/ 979715 h 1328057"/>
              <a:gd name="connsiteX3" fmla="*/ 1153886 w 2634343"/>
              <a:gd name="connsiteY3" fmla="*/ 696686 h 1328057"/>
              <a:gd name="connsiteX4" fmla="*/ 1284514 w 2634343"/>
              <a:gd name="connsiteY4" fmla="*/ 544286 h 1328057"/>
              <a:gd name="connsiteX5" fmla="*/ 1458686 w 2634343"/>
              <a:gd name="connsiteY5" fmla="*/ 522515 h 1328057"/>
              <a:gd name="connsiteX6" fmla="*/ 1567543 w 2634343"/>
              <a:gd name="connsiteY6" fmla="*/ 544286 h 1328057"/>
              <a:gd name="connsiteX7" fmla="*/ 1763486 w 2634343"/>
              <a:gd name="connsiteY7" fmla="*/ 544286 h 1328057"/>
              <a:gd name="connsiteX8" fmla="*/ 2133600 w 2634343"/>
              <a:gd name="connsiteY8" fmla="*/ 239486 h 1328057"/>
              <a:gd name="connsiteX9" fmla="*/ 2394857 w 2634343"/>
              <a:gd name="connsiteY9" fmla="*/ 43543 h 1328057"/>
              <a:gd name="connsiteX10" fmla="*/ 2634343 w 2634343"/>
              <a:gd name="connsiteY10" fmla="*/ 0 h 1328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634343" h="1328057">
                <a:moveTo>
                  <a:pt x="0" y="1328057"/>
                </a:moveTo>
                <a:cubicBezTo>
                  <a:pt x="206829" y="1280885"/>
                  <a:pt x="413658" y="1233714"/>
                  <a:pt x="544286" y="1175657"/>
                </a:cubicBezTo>
                <a:cubicBezTo>
                  <a:pt x="674914" y="1117600"/>
                  <a:pt x="682171" y="1059543"/>
                  <a:pt x="783771" y="979715"/>
                </a:cubicBezTo>
                <a:cubicBezTo>
                  <a:pt x="885371" y="899887"/>
                  <a:pt x="1070429" y="769257"/>
                  <a:pt x="1153886" y="696686"/>
                </a:cubicBezTo>
                <a:cubicBezTo>
                  <a:pt x="1237343" y="624115"/>
                  <a:pt x="1233714" y="573314"/>
                  <a:pt x="1284514" y="544286"/>
                </a:cubicBezTo>
                <a:cubicBezTo>
                  <a:pt x="1335314" y="515258"/>
                  <a:pt x="1411515" y="522515"/>
                  <a:pt x="1458686" y="522515"/>
                </a:cubicBezTo>
                <a:cubicBezTo>
                  <a:pt x="1505857" y="522515"/>
                  <a:pt x="1516743" y="540658"/>
                  <a:pt x="1567543" y="544286"/>
                </a:cubicBezTo>
                <a:cubicBezTo>
                  <a:pt x="1618343" y="547914"/>
                  <a:pt x="1669143" y="595086"/>
                  <a:pt x="1763486" y="544286"/>
                </a:cubicBezTo>
                <a:cubicBezTo>
                  <a:pt x="1857829" y="493486"/>
                  <a:pt x="2028372" y="322943"/>
                  <a:pt x="2133600" y="239486"/>
                </a:cubicBezTo>
                <a:cubicBezTo>
                  <a:pt x="2238828" y="156029"/>
                  <a:pt x="2311400" y="83457"/>
                  <a:pt x="2394857" y="43543"/>
                </a:cubicBezTo>
                <a:cubicBezTo>
                  <a:pt x="2478314" y="3629"/>
                  <a:pt x="2556328" y="1814"/>
                  <a:pt x="2634343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/>
          <p:cNvSpPr txBox="1"/>
          <p:nvPr/>
        </p:nvSpPr>
        <p:spPr>
          <a:xfrm>
            <a:off x="6616310" y="4288971"/>
            <a:ext cx="4667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Symbol" panose="05050102010706020507" pitchFamily="18" charset="2"/>
              </a:rPr>
              <a:t>w</a:t>
            </a:r>
            <a:endParaRPr lang="en-US" sz="3200" dirty="0">
              <a:latin typeface="Symbol" panose="05050102010706020507" pitchFamily="18" charset="2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319417" y="5427744"/>
            <a:ext cx="68323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/>
              <a:t>d</a:t>
            </a:r>
            <a:r>
              <a:rPr lang="en-US" sz="3200" dirty="0" err="1" smtClean="0">
                <a:latin typeface="Symbol" panose="05050102010706020507" pitchFamily="18" charset="2"/>
              </a:rPr>
              <a:t>F</a:t>
            </a:r>
            <a:r>
              <a:rPr lang="en-US" sz="3200" dirty="0" smtClean="0">
                <a:latin typeface="Symbol" panose="05050102010706020507" pitchFamily="18" charset="2"/>
              </a:rPr>
              <a:t>(w)/</a:t>
            </a:r>
            <a:r>
              <a:rPr lang="en-US" sz="3200" dirty="0" err="1" smtClean="0"/>
              <a:t>d</a:t>
            </a:r>
            <a:r>
              <a:rPr lang="en-US" sz="3200" dirty="0" err="1" smtClean="0">
                <a:latin typeface="Symbol" panose="05050102010706020507" pitchFamily="18" charset="2"/>
              </a:rPr>
              <a:t>w</a:t>
            </a:r>
            <a:r>
              <a:rPr lang="en-US" sz="3200" dirty="0" smtClean="0">
                <a:latin typeface="Symbol" panose="05050102010706020507" pitchFamily="18" charset="2"/>
              </a:rPr>
              <a:t> = </a:t>
            </a:r>
            <a:r>
              <a:rPr lang="en-US" sz="3200" dirty="0" err="1" smtClean="0"/>
              <a:t>dk</a:t>
            </a:r>
            <a:r>
              <a:rPr lang="en-US" sz="3200" dirty="0" smtClean="0"/>
              <a:t>/</a:t>
            </a:r>
            <a:r>
              <a:rPr lang="en-US" sz="3200" dirty="0" err="1" smtClean="0"/>
              <a:t>d</a:t>
            </a:r>
            <a:r>
              <a:rPr lang="en-US" sz="3200" dirty="0" err="1" smtClean="0">
                <a:latin typeface="Symbol" panose="05050102010706020507" pitchFamily="18" charset="2"/>
              </a:rPr>
              <a:t>w</a:t>
            </a:r>
            <a:r>
              <a:rPr lang="en-US" sz="3200" dirty="0" smtClean="0"/>
              <a:t> x –t </a:t>
            </a:r>
            <a:r>
              <a:rPr lang="en-US" sz="3200" dirty="0" smtClean="0">
                <a:latin typeface="Symbol" panose="05050102010706020507" pitchFamily="18" charset="2"/>
              </a:rPr>
              <a:t>=0 </a:t>
            </a:r>
            <a:r>
              <a:rPr lang="en-US" sz="3200" dirty="0" smtClean="0">
                <a:latin typeface="Symbol" panose="05050102010706020507" pitchFamily="18" charset="2"/>
                <a:sym typeface="Wingdings" panose="05000000000000000000" pitchFamily="2" charset="2"/>
              </a:rPr>
              <a:t></a:t>
            </a:r>
            <a:r>
              <a:rPr lang="en-US" sz="3200" dirty="0" err="1" smtClean="0">
                <a:sym typeface="Wingdings" panose="05000000000000000000" pitchFamily="2" charset="2"/>
              </a:rPr>
              <a:t>d</a:t>
            </a:r>
            <a:r>
              <a:rPr lang="en-US" sz="3200" dirty="0" err="1" smtClean="0">
                <a:latin typeface="Symbol" panose="05050102010706020507" pitchFamily="18" charset="2"/>
                <a:sym typeface="Wingdings" panose="05000000000000000000" pitchFamily="2" charset="2"/>
              </a:rPr>
              <a:t>w</a:t>
            </a:r>
            <a:r>
              <a:rPr lang="en-US" sz="3200" dirty="0" smtClean="0">
                <a:sym typeface="Wingdings" panose="05000000000000000000" pitchFamily="2" charset="2"/>
              </a:rPr>
              <a:t>/</a:t>
            </a:r>
            <a:r>
              <a:rPr lang="en-US" sz="3200" dirty="0" err="1" smtClean="0">
                <a:sym typeface="Wingdings" panose="05000000000000000000" pitchFamily="2" charset="2"/>
              </a:rPr>
              <a:t>dk</a:t>
            </a:r>
            <a:r>
              <a:rPr lang="en-US" sz="3200" dirty="0" smtClean="0">
                <a:sym typeface="Wingdings" panose="05000000000000000000" pitchFamily="2" charset="2"/>
              </a:rPr>
              <a:t>=x/t</a:t>
            </a:r>
            <a:endParaRPr lang="en-US" sz="3200" dirty="0"/>
          </a:p>
        </p:txBody>
      </p:sp>
      <p:sp>
        <p:nvSpPr>
          <p:cNvPr id="58" name="TextBox 57"/>
          <p:cNvSpPr txBox="1"/>
          <p:nvPr/>
        </p:nvSpPr>
        <p:spPr>
          <a:xfrm>
            <a:off x="1167108" y="5912355"/>
            <a:ext cx="110248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Above formula means that when the phase  velocities at </a:t>
            </a:r>
            <a:r>
              <a:rPr lang="en-US" dirty="0" smtClean="0">
                <a:latin typeface="Symbol" panose="05050102010706020507" pitchFamily="18" charset="2"/>
              </a:rPr>
              <a:t>w</a:t>
            </a:r>
            <a:r>
              <a:rPr lang="en-US" dirty="0" smtClean="0"/>
              <a:t>*±</a:t>
            </a:r>
            <a:r>
              <a:rPr lang="en-US" dirty="0" err="1" smtClean="0"/>
              <a:t>d</a:t>
            </a:r>
            <a:r>
              <a:rPr lang="en-US" dirty="0" err="1" smtClean="0">
                <a:latin typeface="Symbol" panose="05050102010706020507" pitchFamily="18" charset="2"/>
              </a:rPr>
              <a:t>w</a:t>
            </a:r>
            <a:r>
              <a:rPr lang="en-US" dirty="0" smtClean="0"/>
              <a:t>  do not change (i.e. </a:t>
            </a:r>
            <a:r>
              <a:rPr lang="en-US" dirty="0" err="1" smtClean="0"/>
              <a:t>d</a:t>
            </a:r>
            <a:r>
              <a:rPr lang="en-US" dirty="0" err="1" smtClean="0">
                <a:latin typeface="Symbol" panose="05050102010706020507" pitchFamily="18" charset="2"/>
              </a:rPr>
              <a:t>F</a:t>
            </a:r>
            <a:r>
              <a:rPr lang="en-US" dirty="0" smtClean="0"/>
              <a:t>/</a:t>
            </a:r>
            <a:r>
              <a:rPr lang="en-US" dirty="0" err="1" smtClean="0"/>
              <a:t>d</a:t>
            </a:r>
            <a:r>
              <a:rPr lang="en-US" dirty="0" err="1" smtClean="0">
                <a:latin typeface="Symbol" panose="05050102010706020507" pitchFamily="18" charset="2"/>
              </a:rPr>
              <a:t>w</a:t>
            </a:r>
            <a:r>
              <a:rPr lang="en-US" dirty="0" smtClean="0"/>
              <a:t>=0) and are equal to the constant x/t then the resulting </a:t>
            </a:r>
            <a:r>
              <a:rPr lang="en-US" dirty="0" err="1" smtClean="0"/>
              <a:t>wavepacket</a:t>
            </a:r>
            <a:r>
              <a:rPr lang="en-US" dirty="0" smtClean="0"/>
              <a:t> formed by coherent summing of exponential over range </a:t>
            </a:r>
            <a:r>
              <a:rPr lang="en-US" dirty="0" smtClean="0">
                <a:latin typeface="Symbol" panose="05050102010706020507" pitchFamily="18" charset="2"/>
              </a:rPr>
              <a:t>w</a:t>
            </a:r>
            <a:r>
              <a:rPr lang="en-US" dirty="0" smtClean="0"/>
              <a:t>*±</a:t>
            </a:r>
            <a:r>
              <a:rPr lang="en-US" dirty="0" err="1" smtClean="0"/>
              <a:t>d</a:t>
            </a:r>
            <a:r>
              <a:rPr lang="en-US" dirty="0" err="1" smtClean="0">
                <a:latin typeface="Symbol" panose="05050102010706020507" pitchFamily="18" charset="2"/>
              </a:rPr>
              <a:t>w</a:t>
            </a:r>
            <a:r>
              <a:rPr lang="en-US" dirty="0" smtClean="0"/>
              <a:t>  looks like a “group” </a:t>
            </a:r>
            <a:r>
              <a:rPr lang="en-US" dirty="0" smtClean="0"/>
              <a:t>of </a:t>
            </a:r>
            <a:r>
              <a:rPr lang="en-US" dirty="0" err="1" smtClean="0"/>
              <a:t>dispersionless</a:t>
            </a:r>
            <a:r>
              <a:rPr lang="en-US" dirty="0" smtClean="0"/>
              <a:t> arrivals all propagating with the same group velocity x/t</a:t>
            </a:r>
            <a:endParaRPr lang="en-US" dirty="0"/>
          </a:p>
        </p:txBody>
      </p:sp>
      <p:grpSp>
        <p:nvGrpSpPr>
          <p:cNvPr id="69" name="Group 68"/>
          <p:cNvGrpSpPr/>
          <p:nvPr/>
        </p:nvGrpSpPr>
        <p:grpSpPr>
          <a:xfrm>
            <a:off x="5769477" y="2861268"/>
            <a:ext cx="1300356" cy="1527867"/>
            <a:chOff x="5769477" y="2861268"/>
            <a:chExt cx="1300356" cy="1527867"/>
          </a:xfrm>
        </p:grpSpPr>
        <p:sp>
          <p:nvSpPr>
            <p:cNvPr id="52" name="Freeform 51"/>
            <p:cNvSpPr/>
            <p:nvPr/>
          </p:nvSpPr>
          <p:spPr>
            <a:xfrm>
              <a:off x="6248400" y="3221594"/>
              <a:ext cx="544286" cy="436006"/>
            </a:xfrm>
            <a:custGeom>
              <a:avLst/>
              <a:gdLst>
                <a:gd name="connsiteX0" fmla="*/ 391886 w 544286"/>
                <a:gd name="connsiteY0" fmla="*/ 577 h 436006"/>
                <a:gd name="connsiteX1" fmla="*/ 435429 w 544286"/>
                <a:gd name="connsiteY1" fmla="*/ 109435 h 436006"/>
                <a:gd name="connsiteX2" fmla="*/ 544286 w 544286"/>
                <a:gd name="connsiteY2" fmla="*/ 305377 h 436006"/>
                <a:gd name="connsiteX3" fmla="*/ 522514 w 544286"/>
                <a:gd name="connsiteY3" fmla="*/ 414235 h 436006"/>
                <a:gd name="connsiteX4" fmla="*/ 457200 w 544286"/>
                <a:gd name="connsiteY4" fmla="*/ 436006 h 436006"/>
                <a:gd name="connsiteX5" fmla="*/ 174171 w 544286"/>
                <a:gd name="connsiteY5" fmla="*/ 414235 h 436006"/>
                <a:gd name="connsiteX6" fmla="*/ 0 w 544286"/>
                <a:gd name="connsiteY6" fmla="*/ 261835 h 436006"/>
                <a:gd name="connsiteX7" fmla="*/ 21771 w 544286"/>
                <a:gd name="connsiteY7" fmla="*/ 174749 h 436006"/>
                <a:gd name="connsiteX8" fmla="*/ 87086 w 544286"/>
                <a:gd name="connsiteY8" fmla="*/ 131206 h 436006"/>
                <a:gd name="connsiteX9" fmla="*/ 217714 w 544286"/>
                <a:gd name="connsiteY9" fmla="*/ 87663 h 436006"/>
                <a:gd name="connsiteX10" fmla="*/ 304800 w 544286"/>
                <a:gd name="connsiteY10" fmla="*/ 65892 h 436006"/>
                <a:gd name="connsiteX11" fmla="*/ 391886 w 544286"/>
                <a:gd name="connsiteY11" fmla="*/ 577 h 4360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44286" h="436006">
                  <a:moveTo>
                    <a:pt x="391886" y="577"/>
                  </a:moveTo>
                  <a:cubicBezTo>
                    <a:pt x="413657" y="7834"/>
                    <a:pt x="416715" y="75126"/>
                    <a:pt x="435429" y="109435"/>
                  </a:cubicBezTo>
                  <a:cubicBezTo>
                    <a:pt x="563765" y="344719"/>
                    <a:pt x="493457" y="152896"/>
                    <a:pt x="544286" y="305377"/>
                  </a:cubicBezTo>
                  <a:cubicBezTo>
                    <a:pt x="537029" y="341663"/>
                    <a:pt x="543040" y="383445"/>
                    <a:pt x="522514" y="414235"/>
                  </a:cubicBezTo>
                  <a:cubicBezTo>
                    <a:pt x="509784" y="433330"/>
                    <a:pt x="480149" y="436006"/>
                    <a:pt x="457200" y="436006"/>
                  </a:cubicBezTo>
                  <a:cubicBezTo>
                    <a:pt x="362578" y="436006"/>
                    <a:pt x="268514" y="421492"/>
                    <a:pt x="174171" y="414235"/>
                  </a:cubicBezTo>
                  <a:cubicBezTo>
                    <a:pt x="21772" y="312635"/>
                    <a:pt x="72572" y="370692"/>
                    <a:pt x="0" y="261835"/>
                  </a:cubicBezTo>
                  <a:cubicBezTo>
                    <a:pt x="7257" y="232806"/>
                    <a:pt x="5173" y="199646"/>
                    <a:pt x="21771" y="174749"/>
                  </a:cubicBezTo>
                  <a:cubicBezTo>
                    <a:pt x="36285" y="152977"/>
                    <a:pt x="63175" y="141833"/>
                    <a:pt x="87086" y="131206"/>
                  </a:cubicBezTo>
                  <a:cubicBezTo>
                    <a:pt x="129028" y="112565"/>
                    <a:pt x="173186" y="98795"/>
                    <a:pt x="217714" y="87663"/>
                  </a:cubicBezTo>
                  <a:cubicBezTo>
                    <a:pt x="246743" y="80406"/>
                    <a:pt x="278037" y="79273"/>
                    <a:pt x="304800" y="65892"/>
                  </a:cubicBezTo>
                  <a:cubicBezTo>
                    <a:pt x="323159" y="56712"/>
                    <a:pt x="370115" y="-6680"/>
                    <a:pt x="391886" y="577"/>
                  </a:cubicBezTo>
                  <a:close/>
                </a:path>
              </a:pathLst>
            </a:custGeom>
            <a:solidFill>
              <a:srgbClr val="00B050">
                <a:alpha val="39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" name="Straight Arrow Connector 55"/>
            <p:cNvCxnSpPr/>
            <p:nvPr/>
          </p:nvCxnSpPr>
          <p:spPr>
            <a:xfrm>
              <a:off x="6295067" y="4385792"/>
              <a:ext cx="511098" cy="0"/>
            </a:xfrm>
            <a:prstGeom prst="straightConnector1">
              <a:avLst/>
            </a:prstGeom>
            <a:ln>
              <a:solidFill>
                <a:srgbClr val="00B050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>
              <a:off x="6520543" y="3493761"/>
              <a:ext cx="30073" cy="79521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Box 60"/>
            <p:cNvSpPr txBox="1"/>
            <p:nvPr/>
          </p:nvSpPr>
          <p:spPr>
            <a:xfrm>
              <a:off x="6550616" y="3989025"/>
              <a:ext cx="48923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00B050"/>
                  </a:solidFill>
                  <a:latin typeface="Symbol" panose="05050102010706020507" pitchFamily="18" charset="2"/>
                </a:rPr>
                <a:t>w*</a:t>
              </a:r>
              <a:endParaRPr lang="en-US" sz="2000" dirty="0">
                <a:solidFill>
                  <a:srgbClr val="00B050"/>
                </a:solidFill>
                <a:latin typeface="Symbol" panose="05050102010706020507" pitchFamily="18" charset="2"/>
              </a:endParaRPr>
            </a:p>
          </p:txBody>
        </p:sp>
        <p:sp>
          <p:nvSpPr>
            <p:cNvPr id="62" name="Oval 61"/>
            <p:cNvSpPr/>
            <p:nvPr/>
          </p:nvSpPr>
          <p:spPr>
            <a:xfrm>
              <a:off x="6484768" y="4234037"/>
              <a:ext cx="130764" cy="127022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5769477" y="2861268"/>
              <a:ext cx="13003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err="1" smtClean="0">
                  <a:solidFill>
                    <a:srgbClr val="00B050"/>
                  </a:solidFill>
                </a:rPr>
                <a:t>d</a:t>
              </a:r>
              <a:r>
                <a:rPr lang="en-US" sz="1600" dirty="0" err="1" smtClean="0">
                  <a:solidFill>
                    <a:srgbClr val="00B050"/>
                  </a:solidFill>
                  <a:latin typeface="Symbol" panose="05050102010706020507" pitchFamily="18" charset="2"/>
                </a:rPr>
                <a:t>F</a:t>
              </a:r>
              <a:r>
                <a:rPr lang="en-US" sz="1600" dirty="0" smtClean="0">
                  <a:solidFill>
                    <a:srgbClr val="00B050"/>
                  </a:solidFill>
                  <a:latin typeface="Symbol" panose="05050102010706020507" pitchFamily="18" charset="2"/>
                </a:rPr>
                <a:t>(w)/</a:t>
              </a:r>
              <a:r>
                <a:rPr lang="en-US" sz="1600" dirty="0" err="1" smtClean="0">
                  <a:solidFill>
                    <a:srgbClr val="00B050"/>
                  </a:solidFill>
                </a:rPr>
                <a:t>d</a:t>
              </a:r>
              <a:r>
                <a:rPr lang="en-US" sz="1600" dirty="0" err="1" smtClean="0">
                  <a:solidFill>
                    <a:srgbClr val="00B050"/>
                  </a:solidFill>
                  <a:latin typeface="Symbol" panose="05050102010706020507" pitchFamily="18" charset="2"/>
                </a:rPr>
                <a:t>w</a:t>
              </a:r>
              <a:r>
                <a:rPr lang="en-US" sz="1600" dirty="0" smtClean="0">
                  <a:solidFill>
                    <a:srgbClr val="00B050"/>
                  </a:solidFill>
                  <a:latin typeface="Symbol" panose="05050102010706020507" pitchFamily="18" charset="2"/>
                </a:rPr>
                <a:t> =0</a:t>
              </a:r>
              <a:endParaRPr lang="en-US" sz="16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4846206" y="2857810"/>
            <a:ext cx="7253559" cy="2862322"/>
            <a:chOff x="4846206" y="2857810"/>
            <a:chExt cx="7253559" cy="2862322"/>
          </a:xfrm>
        </p:grpSpPr>
        <p:sp>
          <p:nvSpPr>
            <p:cNvPr id="51" name="TextBox 50"/>
            <p:cNvSpPr txBox="1"/>
            <p:nvPr/>
          </p:nvSpPr>
          <p:spPr>
            <a:xfrm>
              <a:off x="8341236" y="2857810"/>
              <a:ext cx="3758529" cy="286232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In the red</a:t>
              </a:r>
              <a:r>
                <a:rPr lang="en-US" dirty="0" smtClean="0"/>
                <a:t> </a:t>
              </a:r>
              <a:r>
                <a:rPr lang="en-US" dirty="0" smtClean="0">
                  <a:solidFill>
                    <a:srgbClr val="FF0000"/>
                  </a:solidFill>
                </a:rPr>
                <a:t>ranges of </a:t>
              </a:r>
              <a:r>
                <a:rPr lang="en-US" dirty="0" smtClean="0">
                  <a:solidFill>
                    <a:srgbClr val="FF0000"/>
                  </a:solidFill>
                  <a:latin typeface="Symbol" panose="05050102010706020507" pitchFamily="18" charset="2"/>
                </a:rPr>
                <a:t>w </a:t>
              </a:r>
              <a:r>
                <a:rPr lang="en-US" dirty="0" smtClean="0">
                  <a:solidFill>
                    <a:srgbClr val="FF0000"/>
                  </a:solidFill>
                </a:rPr>
                <a:t> </a:t>
              </a:r>
              <a:r>
                <a:rPr lang="en-US" dirty="0" smtClean="0"/>
                <a:t>the phase </a:t>
              </a:r>
            </a:p>
            <a:p>
              <a:r>
                <a:rPr lang="en-US" dirty="0" smtClean="0">
                  <a:latin typeface="Symbol" panose="05050102010706020507" pitchFamily="18" charset="2"/>
                </a:rPr>
                <a:t>F(w) </a:t>
              </a:r>
              <a:r>
                <a:rPr lang="en-US" dirty="0" smtClean="0"/>
                <a:t>changes with </a:t>
              </a:r>
              <a:r>
                <a:rPr lang="en-US" dirty="0" smtClean="0">
                  <a:latin typeface="Symbol" panose="05050102010706020507" pitchFamily="18" charset="2"/>
                </a:rPr>
                <a:t>w</a:t>
              </a:r>
            </a:p>
            <a:p>
              <a:r>
                <a:rPr lang="en-US" dirty="0" smtClean="0"/>
                <a:t>so at really high  frequencies the</a:t>
              </a:r>
            </a:p>
            <a:p>
              <a:r>
                <a:rPr lang="en-US" dirty="0" smtClean="0"/>
                <a:t>wiggles in the exponential</a:t>
              </a:r>
            </a:p>
            <a:p>
              <a:r>
                <a:rPr lang="en-US" dirty="0" smtClean="0"/>
                <a:t>are out of phase and integration</a:t>
              </a:r>
            </a:p>
            <a:p>
              <a:r>
                <a:rPr lang="en-US" dirty="0" smtClean="0"/>
                <a:t>gives an incoherent summation ~0.</a:t>
              </a:r>
            </a:p>
            <a:p>
              <a:r>
                <a:rPr lang="en-US" dirty="0" smtClean="0"/>
                <a:t>However, when phase does</a:t>
              </a:r>
            </a:p>
            <a:p>
              <a:r>
                <a:rPr lang="en-US" dirty="0" smtClean="0"/>
                <a:t>not change over the </a:t>
              </a:r>
              <a:r>
                <a:rPr lang="en-US" dirty="0" smtClean="0">
                  <a:solidFill>
                    <a:srgbClr val="00B050"/>
                  </a:solidFill>
                </a:rPr>
                <a:t>green</a:t>
              </a:r>
            </a:p>
            <a:p>
              <a:r>
                <a:rPr lang="en-US" dirty="0">
                  <a:solidFill>
                    <a:srgbClr val="00B050"/>
                  </a:solidFill>
                </a:rPr>
                <a:t>r</a:t>
              </a:r>
              <a:r>
                <a:rPr lang="en-US" dirty="0" smtClean="0">
                  <a:solidFill>
                    <a:srgbClr val="00B050"/>
                  </a:solidFill>
                </a:rPr>
                <a:t>ange of  </a:t>
              </a:r>
              <a:r>
                <a:rPr lang="en-US" dirty="0" smtClean="0">
                  <a:solidFill>
                    <a:srgbClr val="00B050"/>
                  </a:solidFill>
                  <a:latin typeface="Symbol" panose="05050102010706020507" pitchFamily="18" charset="2"/>
                </a:rPr>
                <a:t>w</a:t>
              </a:r>
              <a:r>
                <a:rPr lang="en-US" dirty="0" smtClean="0">
                  <a:solidFill>
                    <a:srgbClr val="00B050"/>
                  </a:solidFill>
                </a:rPr>
                <a:t> </a:t>
              </a:r>
              <a:r>
                <a:rPr lang="en-US" dirty="0" smtClean="0"/>
                <a:t>(green area) then this </a:t>
              </a:r>
            </a:p>
            <a:p>
              <a:r>
                <a:rPr lang="en-US" dirty="0" smtClean="0"/>
                <a:t>gives greatest contribution to integral.</a:t>
              </a:r>
              <a:endParaRPr lang="en-US" dirty="0"/>
            </a:p>
          </p:txBody>
        </p:sp>
        <p:grpSp>
          <p:nvGrpSpPr>
            <p:cNvPr id="67" name="Group 66"/>
            <p:cNvGrpSpPr/>
            <p:nvPr/>
          </p:nvGrpSpPr>
          <p:grpSpPr>
            <a:xfrm>
              <a:off x="4846206" y="2893149"/>
              <a:ext cx="3322043" cy="1492643"/>
              <a:chOff x="4846206" y="2893149"/>
              <a:chExt cx="3322043" cy="1492643"/>
            </a:xfrm>
          </p:grpSpPr>
          <p:sp>
            <p:nvSpPr>
              <p:cNvPr id="41" name="Freeform 40"/>
              <p:cNvSpPr/>
              <p:nvPr/>
            </p:nvSpPr>
            <p:spPr>
              <a:xfrm>
                <a:off x="4846206" y="3525267"/>
                <a:ext cx="1526989" cy="816983"/>
              </a:xfrm>
              <a:custGeom>
                <a:avLst/>
                <a:gdLst>
                  <a:gd name="connsiteX0" fmla="*/ 1489280 w 1526989"/>
                  <a:gd name="connsiteY0" fmla="*/ 197647 h 816983"/>
                  <a:gd name="connsiteX1" fmla="*/ 1097394 w 1526989"/>
                  <a:gd name="connsiteY1" fmla="*/ 545990 h 816983"/>
                  <a:gd name="connsiteX2" fmla="*/ 596651 w 1526989"/>
                  <a:gd name="connsiteY2" fmla="*/ 785476 h 816983"/>
                  <a:gd name="connsiteX3" fmla="*/ 30594 w 1526989"/>
                  <a:gd name="connsiteY3" fmla="*/ 807247 h 816983"/>
                  <a:gd name="connsiteX4" fmla="*/ 161223 w 1526989"/>
                  <a:gd name="connsiteY4" fmla="*/ 720162 h 816983"/>
                  <a:gd name="connsiteX5" fmla="*/ 879680 w 1526989"/>
                  <a:gd name="connsiteY5" fmla="*/ 371819 h 816983"/>
                  <a:gd name="connsiteX6" fmla="*/ 1315108 w 1526989"/>
                  <a:gd name="connsiteY6" fmla="*/ 45247 h 816983"/>
                  <a:gd name="connsiteX7" fmla="*/ 1489280 w 1526989"/>
                  <a:gd name="connsiteY7" fmla="*/ 23476 h 816983"/>
                  <a:gd name="connsiteX8" fmla="*/ 1489280 w 1526989"/>
                  <a:gd name="connsiteY8" fmla="*/ 197647 h 8169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526989" h="816983">
                    <a:moveTo>
                      <a:pt x="1489280" y="197647"/>
                    </a:moveTo>
                    <a:cubicBezTo>
                      <a:pt x="1423966" y="284733"/>
                      <a:pt x="1246165" y="448019"/>
                      <a:pt x="1097394" y="545990"/>
                    </a:cubicBezTo>
                    <a:cubicBezTo>
                      <a:pt x="948623" y="643961"/>
                      <a:pt x="774451" y="741933"/>
                      <a:pt x="596651" y="785476"/>
                    </a:cubicBezTo>
                    <a:cubicBezTo>
                      <a:pt x="418851" y="829019"/>
                      <a:pt x="103165" y="818133"/>
                      <a:pt x="30594" y="807247"/>
                    </a:cubicBezTo>
                    <a:cubicBezTo>
                      <a:pt x="-41977" y="796361"/>
                      <a:pt x="19709" y="792733"/>
                      <a:pt x="161223" y="720162"/>
                    </a:cubicBezTo>
                    <a:cubicBezTo>
                      <a:pt x="302737" y="647591"/>
                      <a:pt x="687366" y="484305"/>
                      <a:pt x="879680" y="371819"/>
                    </a:cubicBezTo>
                    <a:cubicBezTo>
                      <a:pt x="1071994" y="259333"/>
                      <a:pt x="1213508" y="103304"/>
                      <a:pt x="1315108" y="45247"/>
                    </a:cubicBezTo>
                    <a:cubicBezTo>
                      <a:pt x="1416708" y="-12810"/>
                      <a:pt x="1456623" y="-9181"/>
                      <a:pt x="1489280" y="23476"/>
                    </a:cubicBezTo>
                    <a:cubicBezTo>
                      <a:pt x="1521937" y="56133"/>
                      <a:pt x="1554594" y="110561"/>
                      <a:pt x="1489280" y="197647"/>
                    </a:cubicBezTo>
                    <a:close/>
                  </a:path>
                </a:pathLst>
              </a:custGeom>
              <a:solidFill>
                <a:srgbClr val="FF0000">
                  <a:alpha val="23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Freeform 44"/>
              <p:cNvSpPr/>
              <p:nvPr/>
            </p:nvSpPr>
            <p:spPr>
              <a:xfrm>
                <a:off x="6758501" y="2893149"/>
                <a:ext cx="1209842" cy="678572"/>
              </a:xfrm>
              <a:custGeom>
                <a:avLst/>
                <a:gdLst>
                  <a:gd name="connsiteX0" fmla="*/ 1209842 w 1209842"/>
                  <a:gd name="connsiteY0" fmla="*/ 198394 h 678572"/>
                  <a:gd name="connsiteX1" fmla="*/ 1013899 w 1209842"/>
                  <a:gd name="connsiteY1" fmla="*/ 133080 h 678572"/>
                  <a:gd name="connsiteX2" fmla="*/ 534928 w 1209842"/>
                  <a:gd name="connsiteY2" fmla="*/ 416108 h 678572"/>
                  <a:gd name="connsiteX3" fmla="*/ 121270 w 1209842"/>
                  <a:gd name="connsiteY3" fmla="*/ 677365 h 678572"/>
                  <a:gd name="connsiteX4" fmla="*/ 12413 w 1209842"/>
                  <a:gd name="connsiteY4" fmla="*/ 503194 h 678572"/>
                  <a:gd name="connsiteX5" fmla="*/ 360756 w 1209842"/>
                  <a:gd name="connsiteY5" fmla="*/ 263708 h 678572"/>
                  <a:gd name="connsiteX6" fmla="*/ 665556 w 1209842"/>
                  <a:gd name="connsiteY6" fmla="*/ 45994 h 678572"/>
                  <a:gd name="connsiteX7" fmla="*/ 817956 w 1209842"/>
                  <a:gd name="connsiteY7" fmla="*/ 2451 h 678572"/>
                  <a:gd name="connsiteX8" fmla="*/ 1079213 w 1209842"/>
                  <a:gd name="connsiteY8" fmla="*/ 89537 h 678572"/>
                  <a:gd name="connsiteX9" fmla="*/ 1144528 w 1209842"/>
                  <a:gd name="connsiteY9" fmla="*/ 111308 h 6785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209842" h="678572">
                    <a:moveTo>
                      <a:pt x="1209842" y="198394"/>
                    </a:moveTo>
                    <a:cubicBezTo>
                      <a:pt x="1168113" y="147594"/>
                      <a:pt x="1126385" y="96794"/>
                      <a:pt x="1013899" y="133080"/>
                    </a:cubicBezTo>
                    <a:cubicBezTo>
                      <a:pt x="901413" y="169366"/>
                      <a:pt x="683700" y="325394"/>
                      <a:pt x="534928" y="416108"/>
                    </a:cubicBezTo>
                    <a:cubicBezTo>
                      <a:pt x="386156" y="506822"/>
                      <a:pt x="208356" y="662851"/>
                      <a:pt x="121270" y="677365"/>
                    </a:cubicBezTo>
                    <a:cubicBezTo>
                      <a:pt x="34184" y="691879"/>
                      <a:pt x="-27501" y="572137"/>
                      <a:pt x="12413" y="503194"/>
                    </a:cubicBezTo>
                    <a:cubicBezTo>
                      <a:pt x="52327" y="434251"/>
                      <a:pt x="251899" y="339908"/>
                      <a:pt x="360756" y="263708"/>
                    </a:cubicBezTo>
                    <a:cubicBezTo>
                      <a:pt x="469613" y="187508"/>
                      <a:pt x="589356" y="89537"/>
                      <a:pt x="665556" y="45994"/>
                    </a:cubicBezTo>
                    <a:cubicBezTo>
                      <a:pt x="741756" y="2451"/>
                      <a:pt x="749013" y="-4806"/>
                      <a:pt x="817956" y="2451"/>
                    </a:cubicBezTo>
                    <a:cubicBezTo>
                      <a:pt x="886899" y="9708"/>
                      <a:pt x="1079213" y="89537"/>
                      <a:pt x="1079213" y="89537"/>
                    </a:cubicBezTo>
                    <a:lnTo>
                      <a:pt x="1144528" y="111308"/>
                    </a:lnTo>
                  </a:path>
                </a:pathLst>
              </a:custGeom>
              <a:solidFill>
                <a:srgbClr val="FF0000">
                  <a:alpha val="28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4" name="Straight Arrow Connector 63"/>
              <p:cNvCxnSpPr/>
              <p:nvPr/>
            </p:nvCxnSpPr>
            <p:spPr>
              <a:xfrm>
                <a:off x="5029200" y="4385792"/>
                <a:ext cx="1265867" cy="0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Arrow Connector 65"/>
              <p:cNvCxnSpPr/>
              <p:nvPr/>
            </p:nvCxnSpPr>
            <p:spPr>
              <a:xfrm>
                <a:off x="6902382" y="4382830"/>
                <a:ext cx="1265867" cy="0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0" name="Rectangle 69"/>
          <p:cNvSpPr/>
          <p:nvPr/>
        </p:nvSpPr>
        <p:spPr>
          <a:xfrm>
            <a:off x="8341236" y="4615543"/>
            <a:ext cx="3850764" cy="11045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2051681" y="2923009"/>
            <a:ext cx="9596051" cy="2389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0" y="5401019"/>
            <a:ext cx="12279085" cy="19731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388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 animBg="1"/>
      <p:bldP spid="72" grpId="0" animBg="1"/>
      <p:bldP spid="7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297</Words>
  <Application>Microsoft Office PowerPoint</Application>
  <PresentationFormat>Widescreen</PresentationFormat>
  <Paragraphs>49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Symbol</vt:lpstr>
      <vt:lpstr>Wingdings</vt:lpstr>
      <vt:lpstr>Office Theme</vt:lpstr>
      <vt:lpstr>PowerPoint Presentation</vt:lpstr>
      <vt:lpstr>PowerPoint Presentation</vt:lpstr>
    </vt:vector>
  </TitlesOfParts>
  <Company>KAUST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Gerard T. Schuster</dc:creator>
  <cp:lastModifiedBy>Gerard T. Schuster</cp:lastModifiedBy>
  <cp:revision>10</cp:revision>
  <dcterms:created xsi:type="dcterms:W3CDTF">2017-05-05T09:41:23Z</dcterms:created>
  <dcterms:modified xsi:type="dcterms:W3CDTF">2017-05-05T11:02:14Z</dcterms:modified>
</cp:coreProperties>
</file>