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0" autoAdjust="0"/>
    <p:restoredTop sz="94660"/>
  </p:normalViewPr>
  <p:slideViewPr>
    <p:cSldViewPr snapToGrid="0">
      <p:cViewPr varScale="1">
        <p:scale>
          <a:sx n="77" d="100"/>
          <a:sy n="77" d="100"/>
        </p:scale>
        <p:origin x="-90" y="-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1A010-B64A-4E1F-878D-EA3341AA35D5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1CB4B-F12F-4782-94CE-0F37B6E5FA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25589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1A010-B64A-4E1F-878D-EA3341AA35D5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1CB4B-F12F-4782-94CE-0F37B6E5FA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87853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1A010-B64A-4E1F-878D-EA3341AA35D5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1CB4B-F12F-4782-94CE-0F37B6E5FA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99750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1A010-B64A-4E1F-878D-EA3341AA35D5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1CB4B-F12F-4782-94CE-0F37B6E5FA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04806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1A010-B64A-4E1F-878D-EA3341AA35D5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1CB4B-F12F-4782-94CE-0F37B6E5FA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55108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1A010-B64A-4E1F-878D-EA3341AA35D5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1CB4B-F12F-4782-94CE-0F37B6E5FA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55205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1A010-B64A-4E1F-878D-EA3341AA35D5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1CB4B-F12F-4782-94CE-0F37B6E5FA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05055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1A010-B64A-4E1F-878D-EA3341AA35D5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1CB4B-F12F-4782-94CE-0F37B6E5FA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22138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1A010-B64A-4E1F-878D-EA3341AA35D5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1CB4B-F12F-4782-94CE-0F37B6E5FA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60902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1A010-B64A-4E1F-878D-EA3341AA35D5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1CB4B-F12F-4782-94CE-0F37B6E5FA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75100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1A010-B64A-4E1F-878D-EA3341AA35D5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1CB4B-F12F-4782-94CE-0F37B6E5FA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66808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D1A010-B64A-4E1F-878D-EA3341AA35D5}" type="datetimeFigureOut">
              <a:rPr lang="en-US" smtClean="0"/>
              <a:pPr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1CB4B-F12F-4782-94CE-0F37B6E5FA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40795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seismo.berkeley.edu/~burgmann/EPS116/labs/lab8_strain/lab8_2011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03305" y="169858"/>
            <a:ext cx="11388695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smtClean="0"/>
              <a:t>Let</a:t>
            </a:r>
            <a:r>
              <a:rPr lang="en-US" b="1" dirty="0" smtClean="0">
                <a:latin typeface="Symbol" panose="05050102010706020507" pitchFamily="18" charset="2"/>
              </a:rPr>
              <a:t> s </a:t>
            </a:r>
            <a:r>
              <a:rPr lang="en-US" dirty="0" smtClean="0"/>
              <a:t>be the 3x3 stress matrix and let</a:t>
            </a:r>
            <a:r>
              <a:rPr lang="en-US" i="1" dirty="0" smtClean="0"/>
              <a:t> n </a:t>
            </a:r>
            <a:r>
              <a:rPr lang="en-US" dirty="0" smtClean="0"/>
              <a:t>be a 3x1 unit vector. What is the physical meaning of </a:t>
            </a:r>
            <a:r>
              <a:rPr lang="en-US" b="1" dirty="0" smtClean="0">
                <a:latin typeface="Symbol" panose="05050102010706020507" pitchFamily="18" charset="2"/>
              </a:rPr>
              <a:t>s </a:t>
            </a:r>
            <a:r>
              <a:rPr lang="en-US" i="1" dirty="0" smtClean="0"/>
              <a:t>n</a:t>
            </a:r>
            <a:r>
              <a:rPr lang="en-US" dirty="0" smtClean="0"/>
              <a:t> for </a:t>
            </a:r>
            <a:r>
              <a:rPr lang="en-US" i="1" dirty="0" smtClean="0"/>
              <a:t>n</a:t>
            </a:r>
            <a:r>
              <a:rPr lang="en-US" dirty="0" smtClean="0"/>
              <a:t>=(0,1,0)?</a:t>
            </a:r>
          </a:p>
          <a:p>
            <a:pPr marL="342900" indent="-342900">
              <a:buFontTx/>
              <a:buAutoNum type="arabicPeriod"/>
            </a:pPr>
            <a:r>
              <a:rPr lang="en-US" dirty="0" smtClean="0"/>
              <a:t>What is the physical meaning of </a:t>
            </a:r>
            <a:r>
              <a:rPr lang="en-US" i="1" dirty="0" err="1" smtClean="0"/>
              <a:t>n</a:t>
            </a:r>
            <a:r>
              <a:rPr lang="en-US" baseline="30000" dirty="0" err="1" smtClean="0"/>
              <a:t>T</a:t>
            </a:r>
            <a:r>
              <a:rPr lang="en-US" b="1" dirty="0" err="1" smtClean="0">
                <a:latin typeface="Symbol" panose="05050102010706020507" pitchFamily="18" charset="2"/>
              </a:rPr>
              <a:t>s</a:t>
            </a:r>
            <a:r>
              <a:rPr lang="en-US" dirty="0"/>
              <a:t> </a:t>
            </a:r>
            <a:r>
              <a:rPr lang="en-US" i="1" dirty="0" smtClean="0"/>
              <a:t>n</a:t>
            </a:r>
            <a:r>
              <a:rPr lang="en-US" dirty="0" smtClean="0"/>
              <a:t>? What is the physical meaning of </a:t>
            </a:r>
            <a:r>
              <a:rPr lang="en-US" i="1" dirty="0" err="1" smtClean="0"/>
              <a:t>n</a:t>
            </a:r>
            <a:r>
              <a:rPr lang="en-US" baseline="30000" dirty="0" err="1" smtClean="0"/>
              <a:t>T</a:t>
            </a:r>
            <a:r>
              <a:rPr lang="en-US" b="1" dirty="0" err="1" smtClean="0">
                <a:latin typeface="Symbol" panose="05050102010706020507" pitchFamily="18" charset="2"/>
              </a:rPr>
              <a:t>s</a:t>
            </a:r>
            <a:r>
              <a:rPr lang="en-US" baseline="30000" dirty="0" err="1" smtClean="0"/>
              <a:t>T</a:t>
            </a:r>
            <a:r>
              <a:rPr lang="en-US" b="1" dirty="0" err="1" smtClean="0">
                <a:latin typeface="Symbol" panose="05050102010706020507" pitchFamily="18" charset="2"/>
              </a:rPr>
              <a:t>s</a:t>
            </a:r>
            <a:r>
              <a:rPr lang="en-US" dirty="0" smtClean="0"/>
              <a:t> </a:t>
            </a:r>
            <a:r>
              <a:rPr lang="en-US" i="1" dirty="0" smtClean="0"/>
              <a:t>n</a:t>
            </a:r>
            <a:r>
              <a:rPr lang="en-US" dirty="0" smtClean="0"/>
              <a:t>?</a:t>
            </a:r>
          </a:p>
          <a:p>
            <a:pPr marL="342900" indent="-342900">
              <a:buAutoNum type="arabicPeriod"/>
            </a:pPr>
            <a:r>
              <a:rPr lang="en-US" dirty="0" smtClean="0"/>
              <a:t>What is the physical meaning of </a:t>
            </a:r>
            <a:r>
              <a:rPr lang="en-US" b="1" dirty="0" smtClean="0">
                <a:latin typeface="Symbol" panose="05050102010706020507" pitchFamily="18" charset="2"/>
              </a:rPr>
              <a:t>e</a:t>
            </a:r>
            <a:r>
              <a:rPr lang="en-US" dirty="0" smtClean="0"/>
              <a:t> </a:t>
            </a:r>
            <a:r>
              <a:rPr lang="en-US" i="1" dirty="0" smtClean="0"/>
              <a:t>n, where </a:t>
            </a:r>
            <a:r>
              <a:rPr lang="en-US" b="1" dirty="0" smtClean="0">
                <a:latin typeface="Symbol" panose="05050102010706020507" pitchFamily="18" charset="2"/>
              </a:rPr>
              <a:t>e</a:t>
            </a:r>
            <a:r>
              <a:rPr lang="en-US" dirty="0" smtClean="0"/>
              <a:t> </a:t>
            </a:r>
            <a:r>
              <a:rPr lang="en-US" i="1" dirty="0" smtClean="0"/>
              <a:t> is the 3x3 strain matrix?</a:t>
            </a:r>
          </a:p>
          <a:p>
            <a:r>
              <a:rPr lang="en-US" dirty="0" smtClean="0"/>
              <a:t>4.   What is the physical meaning of </a:t>
            </a:r>
            <a:r>
              <a:rPr lang="en-US" i="1" dirty="0" err="1" smtClean="0"/>
              <a:t>n</a:t>
            </a:r>
            <a:r>
              <a:rPr lang="en-US" baseline="30000" dirty="0" err="1" smtClean="0"/>
              <a:t>T</a:t>
            </a:r>
            <a:r>
              <a:rPr lang="en-US" b="1" dirty="0" err="1" smtClean="0">
                <a:latin typeface="Symbol" panose="05050102010706020507" pitchFamily="18" charset="2"/>
              </a:rPr>
              <a:t>e</a:t>
            </a:r>
            <a:r>
              <a:rPr lang="en-US" dirty="0" smtClean="0"/>
              <a:t> </a:t>
            </a:r>
            <a:r>
              <a:rPr lang="en-US" i="1" dirty="0" smtClean="0"/>
              <a:t>n? What is the meaning</a:t>
            </a:r>
            <a:r>
              <a:rPr lang="en-US" dirty="0" smtClean="0"/>
              <a:t> of </a:t>
            </a:r>
            <a:r>
              <a:rPr lang="en-US" i="1" dirty="0" err="1" smtClean="0"/>
              <a:t>n</a:t>
            </a:r>
            <a:r>
              <a:rPr lang="en-US" baseline="30000" dirty="0" err="1" smtClean="0"/>
              <a:t>T</a:t>
            </a:r>
            <a:r>
              <a:rPr lang="en-US" b="1" dirty="0" err="1" smtClean="0">
                <a:latin typeface="Symbol" panose="05050102010706020507" pitchFamily="18" charset="2"/>
              </a:rPr>
              <a:t>e</a:t>
            </a:r>
            <a:r>
              <a:rPr lang="en-US" dirty="0" smtClean="0"/>
              <a:t> </a:t>
            </a:r>
            <a:r>
              <a:rPr lang="en-US" i="1" dirty="0" smtClean="0"/>
              <a:t>n=constant, when the angle of n</a:t>
            </a:r>
            <a:r>
              <a:rPr lang="en-US" baseline="30000" dirty="0" smtClean="0"/>
              <a:t> </a:t>
            </a:r>
            <a:r>
              <a:rPr lang="en-US" dirty="0" smtClean="0"/>
              <a:t> varies from </a:t>
            </a:r>
          </a:p>
          <a:p>
            <a:r>
              <a:rPr lang="en-US" dirty="0"/>
              <a:t> </a:t>
            </a:r>
            <a:r>
              <a:rPr lang="en-US" dirty="0" smtClean="0"/>
              <a:t>      0-360</a:t>
            </a:r>
            <a:r>
              <a:rPr lang="en-US" baseline="30000" dirty="0" smtClean="0"/>
              <a:t>0</a:t>
            </a:r>
            <a:r>
              <a:rPr lang="en-US" i="1" dirty="0" smtClean="0"/>
              <a:t>?</a:t>
            </a:r>
          </a:p>
          <a:p>
            <a:r>
              <a:rPr lang="en-US" i="1" dirty="0" smtClean="0"/>
              <a:t>5</a:t>
            </a:r>
            <a:r>
              <a:rPr lang="en-US" dirty="0" smtClean="0"/>
              <a:t>. Provide an example of a deformed cube that suggests that there is always a rotation angle where the shear</a:t>
            </a:r>
          </a:p>
          <a:p>
            <a:r>
              <a:rPr lang="en-US" dirty="0"/>
              <a:t> </a:t>
            </a:r>
            <a:r>
              <a:rPr lang="en-US" dirty="0" smtClean="0"/>
              <a:t>   components of stress are zero.</a:t>
            </a:r>
          </a:p>
          <a:p>
            <a:r>
              <a:rPr lang="en-US" dirty="0" smtClean="0"/>
              <a:t>6. A geologist examines the stress tensor in his coordinate system and says that there is shear strain in the rock</a:t>
            </a:r>
          </a:p>
          <a:p>
            <a:r>
              <a:rPr lang="en-US" dirty="0"/>
              <a:t> </a:t>
            </a:r>
            <a:r>
              <a:rPr lang="en-US" dirty="0" smtClean="0"/>
              <a:t>   associated with the deformed rock. However, the geophysicist whose coordinate system is rotated such that his strain</a:t>
            </a:r>
          </a:p>
          <a:p>
            <a:r>
              <a:rPr lang="en-US" dirty="0"/>
              <a:t> </a:t>
            </a:r>
            <a:r>
              <a:rPr lang="en-US" dirty="0" smtClean="0"/>
              <a:t>   matrix is </a:t>
            </a:r>
            <a:r>
              <a:rPr lang="en-US" dirty="0" err="1" smtClean="0"/>
              <a:t>diagonalized</a:t>
            </a:r>
            <a:r>
              <a:rPr lang="en-US" dirty="0" smtClean="0"/>
              <a:t> so that the shear strain components are zero. When the geologist talks to the geophysicist, </a:t>
            </a:r>
          </a:p>
          <a:p>
            <a:r>
              <a:rPr lang="en-US" dirty="0"/>
              <a:t> </a:t>
            </a:r>
            <a:r>
              <a:rPr lang="en-US" dirty="0" smtClean="0"/>
              <a:t>   he says that the rock has been sheared while geophysicist says that it only has normal strain, no shear strain. </a:t>
            </a:r>
          </a:p>
          <a:p>
            <a:r>
              <a:rPr lang="en-US" dirty="0"/>
              <a:t> </a:t>
            </a:r>
            <a:r>
              <a:rPr lang="en-US" dirty="0" smtClean="0"/>
              <a:t>  Who is right? In fact, the geophysicist says that the principle extension is along S</a:t>
            </a:r>
            <a:r>
              <a:rPr lang="en-US" baseline="-25000" dirty="0" smtClean="0"/>
              <a:t>1</a:t>
            </a:r>
            <a:r>
              <a:rPr lang="en-US" dirty="0" smtClean="0"/>
              <a:t> below and principle shortening is</a:t>
            </a:r>
          </a:p>
          <a:p>
            <a:r>
              <a:rPr lang="en-US" dirty="0"/>
              <a:t> </a:t>
            </a:r>
            <a:r>
              <a:rPr lang="en-US" dirty="0" smtClean="0"/>
              <a:t>   along S</a:t>
            </a:r>
            <a:r>
              <a:rPr lang="en-US" baseline="-25000" dirty="0" smtClean="0"/>
              <a:t>2</a:t>
            </a:r>
            <a:r>
              <a:rPr lang="en-US" dirty="0" smtClean="0"/>
              <a:t> , and so the tectonic stress field at the time of deformation was extensional stress along NW</a:t>
            </a:r>
            <a:r>
              <a:rPr lang="en-US" baseline="-25000" dirty="0" smtClean="0"/>
              <a:t>.</a:t>
            </a:r>
            <a:r>
              <a:rPr lang="en-US" dirty="0" smtClean="0"/>
              <a:t>  </a:t>
            </a:r>
          </a:p>
          <a:p>
            <a:r>
              <a:rPr lang="en-US" dirty="0" smtClean="0"/>
              <a:t>7. What is pure shear? Simple shear? Draw a pictorial representation of the stress orientations that produce each of </a:t>
            </a:r>
          </a:p>
          <a:p>
            <a:r>
              <a:rPr lang="en-US" dirty="0" smtClean="0"/>
              <a:t>these </a:t>
            </a:r>
            <a:r>
              <a:rPr lang="en-US" dirty="0"/>
              <a:t> </a:t>
            </a:r>
            <a:r>
              <a:rPr lang="en-US" dirty="0" smtClean="0"/>
              <a:t>types of strain. </a:t>
            </a:r>
            <a:endParaRPr lang="en-US" dirty="0"/>
          </a:p>
          <a:p>
            <a:r>
              <a:rPr lang="en-US" dirty="0" smtClean="0"/>
              <a:t>8. How does pure shear deform a circle? A line in some orientation? Demonstrate this by drawing a circle,</a:t>
            </a:r>
          </a:p>
          <a:p>
            <a:r>
              <a:rPr lang="en-US" dirty="0" smtClean="0"/>
              <a:t> including some diameters and deforming it. </a:t>
            </a:r>
            <a:endParaRPr lang="en-US" dirty="0"/>
          </a:p>
          <a:p>
            <a:endParaRPr lang="en-US" dirty="0" smtClean="0"/>
          </a:p>
          <a:p>
            <a:pPr marL="342900" indent="-342900">
              <a:buFontTx/>
              <a:buAutoNum type="arabicPeriod"/>
            </a:pPr>
            <a:endParaRPr lang="en-US" i="1" dirty="0" smtClean="0"/>
          </a:p>
          <a:p>
            <a:pPr marL="342900" indent="-342900">
              <a:buAutoNum type="arabicPeriod"/>
            </a:pPr>
            <a:endParaRPr lang="en-US" dirty="0" smtClean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25045" y="4560858"/>
            <a:ext cx="5353827" cy="2482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99933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6165" y="1062754"/>
            <a:ext cx="7655859" cy="575611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53035" y="416423"/>
            <a:ext cx="1084729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3"/>
              </a:rPr>
              <a:t>http://seismo.berkeley.edu/~burgmann/EPS116/labs/lab8_strain/lab8_2011</a:t>
            </a:r>
            <a:r>
              <a:rPr lang="en-US" dirty="0" smtClean="0"/>
              <a:t>. Also http://www.files.ethz.ch/structuralgeology/jpb/files/english/12finitestrain.pdf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68111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43435" y="1824245"/>
            <a:ext cx="23702682" cy="2492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 a general sense, the strain ellipse characterizes 2-D strain at a position in space </a:t>
            </a:r>
            <a:r>
              <a:rPr kumimoji="0" lang="en-US" altLang="en-US" sz="1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and a point in time; it can </a:t>
            </a:r>
            <a:r>
              <a:rPr kumimoji="0" lang="en-US" altLang="en-US" sz="1600" b="0" i="0" u="sng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vary with </a:t>
            </a:r>
            <a:r>
              <a:rPr kumimoji="0" lang="en-US" altLang="en-US" sz="1600" b="0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x,y,x,t</a:t>
            </a:r>
            <a:r>
              <a:rPr kumimoji="0" lang="en-US" altLang="en-US" sz="16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en-US" sz="1600" dirty="0"/>
              <a:t> </a:t>
            </a:r>
            <a:endParaRPr lang="en-US" altLang="en-US" sz="1600" dirty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85800" algn="l"/>
              </a:tabLst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685800" algn="l"/>
              </a:tabLst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Characterization of the strain ellipse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	</a:t>
            </a:r>
            <a:r>
              <a:rPr kumimoji="0" lang="en-US" altLang="en-US" sz="1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An ellipse has a major semi-axis (a) and a minor semi-axis (b).  An ellipse can be characterized by the (relative) length and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r>
              <a:rPr lang="en-US" altLang="en-US" sz="1400" u="sng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u="sng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kumimoji="0" lang="en-US" altLang="en-US" sz="1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orientation of these axes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	Ellipses with perpendicular axes of equal length (i.e., circles) deform homogeneously to become ellipses with perpendicular axes of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r>
              <a:rPr lang="en-US" altLang="en-US" sz="14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unequal length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ew York" charset="0"/>
                <a:ea typeface="Times New Roman" panose="02020603050405020304" pitchFamily="18" charset="0"/>
                <a:cs typeface="Times New Roman" panose="02020603050405020304" pitchFamily="18" charset="0"/>
              </a:rPr>
              <a:t>c	</a:t>
            </a:r>
            <a:r>
              <a:rPr kumimoji="0" lang="en-US" altLang="en-US" sz="1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ew York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set of axes of a circle that have the same </a:t>
            </a:r>
            <a:r>
              <a:rPr kumimoji="0" lang="en-US" altLang="en-US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ew York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orientation</a:t>
            </a:r>
            <a:r>
              <a:rPr kumimoji="0" lang="en-US" altLang="en-US" sz="1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ew York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before and after the deformation are known as the principal axes for strain.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ew York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r>
              <a:rPr lang="en-US" altLang="en-US" sz="1400" dirty="0">
                <a:latin typeface="New York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400" dirty="0" smtClean="0">
                <a:latin typeface="New York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kumimoji="0" lang="en-US" altLang="en-US" sz="1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ew York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They allow the strain to be described in the most simple form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ew York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 These are the axes of the strain ellipse.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3435" y="4204434"/>
            <a:ext cx="11869859" cy="2653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40658" y="598513"/>
            <a:ext cx="1185134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Recall: </a:t>
            </a:r>
            <a:r>
              <a:rPr lang="en-US" dirty="0" smtClean="0"/>
              <a:t>Equation in </a:t>
            </a:r>
            <a:r>
              <a:rPr lang="en-US" dirty="0" err="1" smtClean="0"/>
              <a:t>x,y</a:t>
            </a:r>
            <a:r>
              <a:rPr lang="en-US" dirty="0" smtClean="0"/>
              <a:t> for an ellipse oblique to the </a:t>
            </a:r>
            <a:r>
              <a:rPr lang="en-US" dirty="0" err="1" smtClean="0"/>
              <a:t>x,y</a:t>
            </a:r>
            <a:r>
              <a:rPr lang="en-US" dirty="0" smtClean="0"/>
              <a:t> axes</a:t>
            </a:r>
          </a:p>
          <a:p>
            <a:r>
              <a:rPr lang="en-US" dirty="0" smtClean="0"/>
              <a:t>	C</a:t>
            </a:r>
            <a:r>
              <a:rPr lang="en-US" baseline="-25000" dirty="0" smtClean="0"/>
              <a:t>1</a:t>
            </a:r>
            <a:r>
              <a:rPr lang="en-US" dirty="0" smtClean="0"/>
              <a:t> x</a:t>
            </a:r>
            <a:r>
              <a:rPr lang="en-US" baseline="30000" dirty="0" smtClean="0"/>
              <a:t>2</a:t>
            </a:r>
            <a:r>
              <a:rPr lang="en-US" dirty="0" smtClean="0"/>
              <a:t> + C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dirty="0" err="1" smtClean="0"/>
              <a:t>xy</a:t>
            </a:r>
            <a:r>
              <a:rPr lang="en-US" dirty="0" smtClean="0"/>
              <a:t> + C</a:t>
            </a:r>
            <a:r>
              <a:rPr lang="en-US" baseline="-25000" dirty="0" smtClean="0"/>
              <a:t>3</a:t>
            </a:r>
            <a:r>
              <a:rPr lang="en-US" dirty="0" smtClean="0"/>
              <a:t> y</a:t>
            </a:r>
            <a:r>
              <a:rPr lang="en-US" baseline="30000" dirty="0" smtClean="0"/>
              <a:t>2</a:t>
            </a:r>
            <a:r>
              <a:rPr lang="en-US" dirty="0" smtClean="0"/>
              <a:t> + C</a:t>
            </a:r>
            <a:r>
              <a:rPr lang="en-US" baseline="-25000" dirty="0" smtClean="0"/>
              <a:t>4</a:t>
            </a:r>
            <a:r>
              <a:rPr lang="en-US" dirty="0" smtClean="0"/>
              <a:t> x + C</a:t>
            </a:r>
            <a:r>
              <a:rPr lang="en-US" baseline="-25000" dirty="0" smtClean="0"/>
              <a:t>5</a:t>
            </a:r>
            <a:r>
              <a:rPr lang="en-US" dirty="0" smtClean="0"/>
              <a:t> y + C</a:t>
            </a:r>
            <a:r>
              <a:rPr lang="en-US" baseline="-25000" dirty="0" smtClean="0"/>
              <a:t>6</a:t>
            </a:r>
            <a:r>
              <a:rPr lang="en-US" dirty="0" smtClean="0"/>
              <a:t> = 0		(C</a:t>
            </a:r>
            <a:r>
              <a:rPr lang="en-US" baseline="-25000" dirty="0" smtClean="0"/>
              <a:t>1</a:t>
            </a:r>
            <a:r>
              <a:rPr lang="en-US" dirty="0" smtClean="0"/>
              <a:t> C</a:t>
            </a:r>
            <a:r>
              <a:rPr lang="en-US" baseline="-25000" dirty="0" smtClean="0"/>
              <a:t>3</a:t>
            </a:r>
            <a:r>
              <a:rPr lang="en-US" dirty="0" smtClean="0"/>
              <a:t> &gt; 0)</a:t>
            </a:r>
          </a:p>
          <a:p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u="sng" dirty="0" smtClean="0"/>
              <a:t>A unit circle that is homogeneously deformed transforms to an ellipse.  This ellipse is called the strain ellipse.</a:t>
            </a:r>
            <a:r>
              <a:rPr lang="en-US" dirty="0" smtClean="0"/>
              <a:t>  </a:t>
            </a:r>
          </a:p>
          <a:p>
            <a:pPr lvl="0"/>
            <a:r>
              <a:rPr lang="en-US" dirty="0" smtClean="0"/>
              <a:t>   Strains may be inhomogeneous over a large region but approximately homogeneous locally  </a:t>
            </a:r>
          </a:p>
        </p:txBody>
      </p:sp>
    </p:spTree>
    <p:extLst>
      <p:ext uri="{BB962C8B-B14F-4D97-AF65-F5344CB8AC3E}">
        <p14:creationId xmlns:p14="http://schemas.microsoft.com/office/powerpoint/2010/main" xmlns="" val="2541553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ure_and_simple_shea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4669" y="0"/>
            <a:ext cx="8726861" cy="6723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2530030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366</Words>
  <Application>Microsoft Office PowerPoint</Application>
  <PresentationFormat>Custom</PresentationFormat>
  <Paragraphs>32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Company>KAUST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Gerard T. Schuster</dc:creator>
  <cp:lastModifiedBy>user1527</cp:lastModifiedBy>
  <cp:revision>6</cp:revision>
  <dcterms:created xsi:type="dcterms:W3CDTF">2015-11-04T08:06:11Z</dcterms:created>
  <dcterms:modified xsi:type="dcterms:W3CDTF">2015-11-04T12:00:33Z</dcterms:modified>
</cp:coreProperties>
</file>