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6" r:id="rId2"/>
    <p:sldId id="256" r:id="rId3"/>
    <p:sldId id="285" r:id="rId4"/>
    <p:sldId id="265" r:id="rId5"/>
    <p:sldId id="266" r:id="rId6"/>
    <p:sldId id="269" r:id="rId7"/>
    <p:sldId id="260" r:id="rId8"/>
    <p:sldId id="258" r:id="rId9"/>
    <p:sldId id="264" r:id="rId10"/>
    <p:sldId id="262" r:id="rId11"/>
    <p:sldId id="267" r:id="rId12"/>
    <p:sldId id="268" r:id="rId13"/>
    <p:sldId id="275" r:id="rId14"/>
    <p:sldId id="263" r:id="rId15"/>
    <p:sldId id="272" r:id="rId16"/>
    <p:sldId id="273" r:id="rId17"/>
    <p:sldId id="277" r:id="rId18"/>
    <p:sldId id="279" r:id="rId19"/>
    <p:sldId id="274" r:id="rId20"/>
    <p:sldId id="282" r:id="rId21"/>
    <p:sldId id="281" r:id="rId22"/>
    <p:sldId id="284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0.emf"/><Relationship Id="rId7" Type="http://schemas.openxmlformats.org/officeDocument/2006/relationships/image" Target="../media/image52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55.emf"/><Relationship Id="rId4" Type="http://schemas.openxmlformats.org/officeDocument/2006/relationships/image" Target="../media/image41.emf"/><Relationship Id="rId9" Type="http://schemas.openxmlformats.org/officeDocument/2006/relationships/image" Target="../media/image54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40.emf"/><Relationship Id="rId7" Type="http://schemas.openxmlformats.org/officeDocument/2006/relationships/image" Target="../media/image56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59.emf"/><Relationship Id="rId4" Type="http://schemas.openxmlformats.org/officeDocument/2006/relationships/image" Target="../media/image41.emf"/><Relationship Id="rId9" Type="http://schemas.openxmlformats.org/officeDocument/2006/relationships/image" Target="../media/image5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40.emf"/><Relationship Id="rId7" Type="http://schemas.openxmlformats.org/officeDocument/2006/relationships/image" Target="../media/image6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67.emf"/><Relationship Id="rId4" Type="http://schemas.openxmlformats.org/officeDocument/2006/relationships/image" Target="../media/image41.emf"/><Relationship Id="rId9" Type="http://schemas.openxmlformats.org/officeDocument/2006/relationships/image" Target="../media/image6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2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9BC7B-0203-C34F-8D28-F80D3579EDE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F68BE-4D50-274F-B064-F4151D4EE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82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F68BE-4D50-274F-B064-F4151D4EE1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33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F68BE-4D50-274F-B064-F4151D4EE1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33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6A54-5D3E-3640-8BC7-13D51F981CC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8B9C-92BC-8C48-9775-4FD267AE5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38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6A54-5D3E-3640-8BC7-13D51F981CC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8B9C-92BC-8C48-9775-4FD267AE5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86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6A54-5D3E-3640-8BC7-13D51F981CC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8B9C-92BC-8C48-9775-4FD267AE5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98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6A54-5D3E-3640-8BC7-13D51F981CC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8B9C-92BC-8C48-9775-4FD267AE5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6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6A54-5D3E-3640-8BC7-13D51F981CC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8B9C-92BC-8C48-9775-4FD267AE5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70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6A54-5D3E-3640-8BC7-13D51F981CC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8B9C-92BC-8C48-9775-4FD267AE5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27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6A54-5D3E-3640-8BC7-13D51F981CC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8B9C-92BC-8C48-9775-4FD267AE5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28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6A54-5D3E-3640-8BC7-13D51F981CC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8B9C-92BC-8C48-9775-4FD267AE5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13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6A54-5D3E-3640-8BC7-13D51F981CC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8B9C-92BC-8C48-9775-4FD267AE5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30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6A54-5D3E-3640-8BC7-13D51F981CC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8B9C-92BC-8C48-9775-4FD267AE5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29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6A54-5D3E-3640-8BC7-13D51F981CC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8B9C-92BC-8C48-9775-4FD267AE5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3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B6A54-5D3E-3640-8BC7-13D51F981CC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A8B9C-92BC-8C48-9775-4FD267AE5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09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958" y="2061176"/>
            <a:ext cx="7772400" cy="6344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Isotropic tensor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5684" y="3660969"/>
            <a:ext cx="2540000" cy="63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/>
              <a:t>By </a:t>
            </a:r>
            <a:r>
              <a:rPr lang="en-US" sz="2800" dirty="0" err="1" smtClean="0"/>
              <a:t>Zoncai</a:t>
            </a:r>
            <a:r>
              <a:rPr lang="en-US" sz="2800" dirty="0" smtClean="0"/>
              <a:t> Feng</a:t>
            </a:r>
          </a:p>
          <a:p>
            <a:pPr algn="r"/>
            <a:r>
              <a:rPr lang="en-US" sz="2800" dirty="0" smtClean="0"/>
              <a:t>Nov.23.2014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540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144696" y="112525"/>
            <a:ext cx="8999303" cy="6542527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4-11-21 at 2.0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9110"/>
            <a:ext cx="9144000" cy="51645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3297" y="537704"/>
            <a:ext cx="807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1. All scalars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isotropic zero-order tensor</a:t>
            </a:r>
            <a:r>
              <a:rPr lang="en-US" sz="2400" dirty="0">
                <a:latin typeface="Times New Roman"/>
                <a:cs typeface="Times New Roman"/>
              </a:rPr>
              <a:t>(a quantity that has only magnitude such as temperature, entropy, or mass 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2.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isotropic first-order tensor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(vectors) is the zero-vector.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3200"/>
            <a:ext cx="7772400" cy="3955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Conclusion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8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21 at 2.0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050"/>
            <a:ext cx="9144000" cy="64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4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21 at 2.24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6825"/>
            <a:ext cx="8953500" cy="177982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9521743"/>
              </p:ext>
            </p:extLst>
          </p:nvPr>
        </p:nvGraphicFramePr>
        <p:xfrm>
          <a:off x="1461618" y="1956651"/>
          <a:ext cx="5315796" cy="1036637"/>
        </p:xfrm>
        <a:graphic>
          <a:graphicData uri="http://schemas.openxmlformats.org/presentationml/2006/ole">
            <p:oleObj spid="_x0000_s11408" name="Equation" r:id="rId4" imgW="2797560" imgH="5302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05410680"/>
              </p:ext>
            </p:extLst>
          </p:nvPr>
        </p:nvGraphicFramePr>
        <p:xfrm>
          <a:off x="133350" y="2894013"/>
          <a:ext cx="4433888" cy="3873500"/>
        </p:xfrm>
        <a:graphic>
          <a:graphicData uri="http://schemas.openxmlformats.org/presentationml/2006/ole">
            <p:oleObj spid="_x0000_s11409" name="Equation" r:id="rId5" imgW="2404440" imgH="20934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6721156"/>
              </p:ext>
            </p:extLst>
          </p:nvPr>
        </p:nvGraphicFramePr>
        <p:xfrm>
          <a:off x="5302300" y="3109417"/>
          <a:ext cx="3841699" cy="3529561"/>
        </p:xfrm>
        <a:graphic>
          <a:graphicData uri="http://schemas.openxmlformats.org/presentationml/2006/ole">
            <p:oleObj spid="_x0000_s11410" name="Equation" r:id="rId6" imgW="2020320" imgH="18558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5144401"/>
              </p:ext>
            </p:extLst>
          </p:nvPr>
        </p:nvGraphicFramePr>
        <p:xfrm>
          <a:off x="4680834" y="4018487"/>
          <a:ext cx="621466" cy="1318677"/>
        </p:xfrm>
        <a:graphic>
          <a:graphicData uri="http://schemas.openxmlformats.org/presentationml/2006/ole">
            <p:oleObj spid="_x0000_s11411" name="Equation" r:id="rId7" imgW="200880" imgH="127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944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1213471"/>
              </p:ext>
            </p:extLst>
          </p:nvPr>
        </p:nvGraphicFramePr>
        <p:xfrm>
          <a:off x="285388" y="306423"/>
          <a:ext cx="8701858" cy="6422138"/>
        </p:xfrm>
        <a:graphic>
          <a:graphicData uri="http://schemas.openxmlformats.org/presentationml/2006/ole">
            <p:oleObj spid="_x0000_s17443" name="Equation" r:id="rId3" imgW="3958560" imgH="29253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659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7448987"/>
              </p:ext>
            </p:extLst>
          </p:nvPr>
        </p:nvGraphicFramePr>
        <p:xfrm>
          <a:off x="0" y="2159000"/>
          <a:ext cx="9144000" cy="4386263"/>
        </p:xfrm>
        <a:graphic>
          <a:graphicData uri="http://schemas.openxmlformats.org/presentationml/2006/ole">
            <p:oleObj spid="_x0000_s12336" name="Equation" r:id="rId3" imgW="4772520" imgH="2248920" progId="Equation.3">
              <p:embed/>
            </p:oleObj>
          </a:graphicData>
        </a:graphic>
      </p:graphicFrame>
      <p:pic>
        <p:nvPicPr>
          <p:cNvPr id="4" name="Picture 3" descr="Screen Shot 2014-11-21 at 1.21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069"/>
            <a:ext cx="9144000" cy="2130931"/>
          </a:xfrm>
          <a:prstGeom prst="rect">
            <a:avLst/>
          </a:prstGeom>
        </p:spPr>
      </p:pic>
      <p:sp>
        <p:nvSpPr>
          <p:cNvPr id="5" name="Double Bracket 4"/>
          <p:cNvSpPr/>
          <p:nvPr/>
        </p:nvSpPr>
        <p:spPr>
          <a:xfrm>
            <a:off x="0" y="5947703"/>
            <a:ext cx="3356310" cy="72564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485897" y="6077283"/>
            <a:ext cx="609060" cy="36282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94065113"/>
              </p:ext>
            </p:extLst>
          </p:nvPr>
        </p:nvGraphicFramePr>
        <p:xfrm>
          <a:off x="4224021" y="6098083"/>
          <a:ext cx="3525296" cy="448674"/>
        </p:xfrm>
        <a:graphic>
          <a:graphicData uri="http://schemas.openxmlformats.org/presentationml/2006/ole">
            <p:oleObj spid="_x0000_s12337" name="Equation" r:id="rId5" imgW="2084400" imgH="255960" progId="Equation.3">
              <p:embed/>
            </p:oleObj>
          </a:graphicData>
        </a:graphic>
      </p:graphicFrame>
      <p:sp>
        <p:nvSpPr>
          <p:cNvPr id="8" name="Double Bracket 7"/>
          <p:cNvSpPr/>
          <p:nvPr/>
        </p:nvSpPr>
        <p:spPr>
          <a:xfrm>
            <a:off x="4094957" y="5917197"/>
            <a:ext cx="3654360" cy="72564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8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0605862"/>
              </p:ext>
            </p:extLst>
          </p:nvPr>
        </p:nvGraphicFramePr>
        <p:xfrm>
          <a:off x="1925383" y="406773"/>
          <a:ext cx="5031997" cy="771328"/>
        </p:xfrm>
        <a:graphic>
          <a:graphicData uri="http://schemas.openxmlformats.org/presentationml/2006/ole">
            <p:oleObj spid="_x0000_s14406" name="Equation" r:id="rId3" imgW="1728000" imgH="255960" progId="Equation.3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2192611"/>
              </p:ext>
            </p:extLst>
          </p:nvPr>
        </p:nvGraphicFramePr>
        <p:xfrm>
          <a:off x="122238" y="1630363"/>
          <a:ext cx="9021762" cy="3898900"/>
        </p:xfrm>
        <a:graphic>
          <a:graphicData uri="http://schemas.openxmlformats.org/presentationml/2006/ole">
            <p:oleObj spid="_x0000_s14407" name="Equation" r:id="rId4" imgW="3812400" imgH="1636560" progId="Equation.3">
              <p:embed/>
            </p:oleObj>
          </a:graphicData>
        </a:graphic>
      </p:graphicFrame>
      <p:sp>
        <p:nvSpPr>
          <p:cNvPr id="4" name="Frame 3"/>
          <p:cNvSpPr/>
          <p:nvPr/>
        </p:nvSpPr>
        <p:spPr>
          <a:xfrm>
            <a:off x="1671675" y="168453"/>
            <a:ext cx="5520417" cy="1153258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4627557"/>
              </p:ext>
            </p:extLst>
          </p:nvPr>
        </p:nvGraphicFramePr>
        <p:xfrm>
          <a:off x="2275933" y="1321711"/>
          <a:ext cx="4555406" cy="425505"/>
        </p:xfrm>
        <a:graphic>
          <a:graphicData uri="http://schemas.openxmlformats.org/presentationml/2006/ole">
            <p:oleObj spid="_x0000_s14408" name="Equation" r:id="rId5" imgW="2304000" imgH="200880" progId="Equation.3">
              <p:embed/>
            </p:oleObj>
          </a:graphicData>
        </a:graphic>
      </p:graphicFrame>
      <p:sp>
        <p:nvSpPr>
          <p:cNvPr id="6" name="Frame 5"/>
          <p:cNvSpPr/>
          <p:nvPr/>
        </p:nvSpPr>
        <p:spPr>
          <a:xfrm>
            <a:off x="4548513" y="2798919"/>
            <a:ext cx="2408868" cy="751562"/>
          </a:xfrm>
          <a:prstGeom prst="fra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4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1280328" y="385800"/>
            <a:ext cx="16077" cy="1269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99609" y="1655726"/>
            <a:ext cx="980719" cy="755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80328" y="1655726"/>
            <a:ext cx="12058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57844" y="1655726"/>
            <a:ext cx="12379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95800" y="385800"/>
            <a:ext cx="0" cy="1269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95800" y="787675"/>
            <a:ext cx="594863" cy="868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2957323"/>
              </p:ext>
            </p:extLst>
          </p:nvPr>
        </p:nvGraphicFramePr>
        <p:xfrm>
          <a:off x="1519086" y="160750"/>
          <a:ext cx="266477" cy="320300"/>
        </p:xfrm>
        <a:graphic>
          <a:graphicData uri="http://schemas.openxmlformats.org/presentationml/2006/ole">
            <p:oleObj spid="_x0000_s15632" name="Equation" r:id="rId3" imgW="118800" imgH="18252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4716209"/>
              </p:ext>
            </p:extLst>
          </p:nvPr>
        </p:nvGraphicFramePr>
        <p:xfrm>
          <a:off x="2181149" y="1816475"/>
          <a:ext cx="304981" cy="318974"/>
        </p:xfrm>
        <a:graphic>
          <a:graphicData uri="http://schemas.openxmlformats.org/presentationml/2006/ole">
            <p:oleObj spid="_x0000_s15633" name="Equation" r:id="rId4" imgW="127800" imgH="16452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0785095"/>
              </p:ext>
            </p:extLst>
          </p:nvPr>
        </p:nvGraphicFramePr>
        <p:xfrm>
          <a:off x="187067" y="1816475"/>
          <a:ext cx="225083" cy="415424"/>
        </p:xfrm>
        <a:graphic>
          <a:graphicData uri="http://schemas.openxmlformats.org/presentationml/2006/ole">
            <p:oleObj spid="_x0000_s15634" name="Equation" r:id="rId5" imgW="91080" imgH="16452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8757478"/>
              </p:ext>
            </p:extLst>
          </p:nvPr>
        </p:nvGraphicFramePr>
        <p:xfrm>
          <a:off x="4006668" y="19245"/>
          <a:ext cx="400231" cy="461805"/>
        </p:xfrm>
        <a:graphic>
          <a:graphicData uri="http://schemas.openxmlformats.org/presentationml/2006/ole">
            <p:oleObj spid="_x0000_s15635" name="Equation" r:id="rId6" imgW="155160" imgH="18252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1073510"/>
              </p:ext>
            </p:extLst>
          </p:nvPr>
        </p:nvGraphicFramePr>
        <p:xfrm>
          <a:off x="2927374" y="1258586"/>
          <a:ext cx="324032" cy="324032"/>
        </p:xfrm>
        <a:graphic>
          <a:graphicData uri="http://schemas.openxmlformats.org/presentationml/2006/ole">
            <p:oleObj spid="_x0000_s15636" name="Equation" r:id="rId7" imgW="164520" imgH="164520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5083831"/>
              </p:ext>
            </p:extLst>
          </p:nvPr>
        </p:nvGraphicFramePr>
        <p:xfrm>
          <a:off x="5026613" y="385800"/>
          <a:ext cx="311331" cy="363220"/>
        </p:xfrm>
        <a:graphic>
          <a:graphicData uri="http://schemas.openxmlformats.org/presentationml/2006/ole">
            <p:oleObj spid="_x0000_s15637" name="Equation" r:id="rId8" imgW="136800" imgH="16452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3529660"/>
              </p:ext>
            </p:extLst>
          </p:nvPr>
        </p:nvGraphicFramePr>
        <p:xfrm>
          <a:off x="5446713" y="242888"/>
          <a:ext cx="3582987" cy="1622425"/>
        </p:xfrm>
        <a:graphic>
          <a:graphicData uri="http://schemas.openxmlformats.org/presentationml/2006/ole">
            <p:oleObj spid="_x0000_s15638" name="Equation" r:id="rId9" imgW="1864800" imgH="840960" progId="Equation.3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0172765"/>
              </p:ext>
            </p:extLst>
          </p:nvPr>
        </p:nvGraphicFramePr>
        <p:xfrm>
          <a:off x="636531" y="2889625"/>
          <a:ext cx="7655938" cy="1675275"/>
        </p:xfrm>
        <a:graphic>
          <a:graphicData uri="http://schemas.openxmlformats.org/presentationml/2006/ole">
            <p:oleObj spid="_x0000_s15639" name="Equation" r:id="rId10" imgW="3647880" imgH="786240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4459724"/>
              </p:ext>
            </p:extLst>
          </p:nvPr>
        </p:nvGraphicFramePr>
        <p:xfrm>
          <a:off x="544266" y="4924025"/>
          <a:ext cx="6230938" cy="1798638"/>
        </p:xfrm>
        <a:graphic>
          <a:graphicData uri="http://schemas.openxmlformats.org/presentationml/2006/ole">
            <p:oleObj spid="_x0000_s15640" name="Equation" r:id="rId11" imgW="2934720" imgH="840960" progId="Equation.3">
              <p:embed/>
            </p:oleObj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2486130" y="787675"/>
            <a:ext cx="5780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rame 1"/>
          <p:cNvSpPr/>
          <p:nvPr/>
        </p:nvSpPr>
        <p:spPr>
          <a:xfrm>
            <a:off x="5247603" y="5273889"/>
            <a:ext cx="1684634" cy="984804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44266" y="3991051"/>
            <a:ext cx="1636883" cy="573849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81149" y="1529384"/>
            <a:ext cx="4350048" cy="272082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4703739"/>
            <a:ext cx="9144000" cy="1295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9969150"/>
              </p:ext>
            </p:extLst>
          </p:nvPr>
        </p:nvGraphicFramePr>
        <p:xfrm>
          <a:off x="8292469" y="3881181"/>
          <a:ext cx="714594" cy="683719"/>
        </p:xfrm>
        <a:graphic>
          <a:graphicData uri="http://schemas.openxmlformats.org/presentationml/2006/ole">
            <p:oleObj spid="_x0000_s15641" name="Equation" r:id="rId12" imgW="91080" imgH="16452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1244146"/>
              </p:ext>
            </p:extLst>
          </p:nvPr>
        </p:nvGraphicFramePr>
        <p:xfrm>
          <a:off x="8480138" y="5788702"/>
          <a:ext cx="438707" cy="882129"/>
        </p:xfrm>
        <a:graphic>
          <a:graphicData uri="http://schemas.openxmlformats.org/presentationml/2006/ole">
            <p:oleObj spid="_x0000_s15642" name="Equation" r:id="rId13" imgW="127800" imgH="164520" progId="Equation.3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2793324"/>
              </p:ext>
            </p:extLst>
          </p:nvPr>
        </p:nvGraphicFramePr>
        <p:xfrm>
          <a:off x="2486130" y="279924"/>
          <a:ext cx="578031" cy="371591"/>
        </p:xfrm>
        <a:graphic>
          <a:graphicData uri="http://schemas.openxmlformats.org/presentationml/2006/ole">
            <p:oleObj spid="_x0000_s15643" name="Equation" r:id="rId14" imgW="347400" imgH="219240" progId="Equation.3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4997199"/>
              </p:ext>
            </p:extLst>
          </p:nvPr>
        </p:nvGraphicFramePr>
        <p:xfrm>
          <a:off x="1062615" y="5105380"/>
          <a:ext cx="617725" cy="397109"/>
        </p:xfrm>
        <a:graphic>
          <a:graphicData uri="http://schemas.openxmlformats.org/presentationml/2006/ole">
            <p:oleObj spid="_x0000_s15644" name="Equation" r:id="rId15" imgW="347400" imgH="2192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214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2752044"/>
              </p:ext>
            </p:extLst>
          </p:nvPr>
        </p:nvGraphicFramePr>
        <p:xfrm>
          <a:off x="285388" y="293465"/>
          <a:ext cx="8701858" cy="6422138"/>
        </p:xfrm>
        <a:graphic>
          <a:graphicData uri="http://schemas.openxmlformats.org/presentationml/2006/ole">
            <p:oleObj spid="_x0000_s19487" name="Equation" r:id="rId3" imgW="3958560" imgH="2925360" progId="Equation.3">
              <p:embed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01934" y="2700601"/>
            <a:ext cx="498398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86189" y="2700601"/>
            <a:ext cx="418011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41825" y="2700601"/>
            <a:ext cx="466244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53222" y="2700601"/>
            <a:ext cx="406947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8567" y="2700601"/>
            <a:ext cx="385857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646358" y="2700601"/>
            <a:ext cx="418011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43154" y="2764901"/>
            <a:ext cx="353702" cy="450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95255" y="2700601"/>
            <a:ext cx="401934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95587" y="2829201"/>
            <a:ext cx="305471" cy="3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83378" y="2700601"/>
            <a:ext cx="343463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5388" y="3215001"/>
            <a:ext cx="454171" cy="5465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14808" y="3375752"/>
            <a:ext cx="289392" cy="3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01934" y="5722703"/>
            <a:ext cx="337625" cy="417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286189" y="5722703"/>
            <a:ext cx="418011" cy="417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138190" y="5722703"/>
            <a:ext cx="369879" cy="417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45693" y="5594103"/>
            <a:ext cx="514476" cy="54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858567" y="5594103"/>
            <a:ext cx="385857" cy="54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768811" y="5722703"/>
            <a:ext cx="295559" cy="482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43154" y="5658403"/>
            <a:ext cx="353702" cy="610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495255" y="5722703"/>
            <a:ext cx="401934" cy="54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395587" y="5690553"/>
            <a:ext cx="305471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183378" y="5594103"/>
            <a:ext cx="450166" cy="57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1934" y="6237103"/>
            <a:ext cx="337625" cy="4914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286189" y="6269253"/>
            <a:ext cx="418011" cy="4593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88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1280328" y="385800"/>
            <a:ext cx="16077" cy="1269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299609" y="1655726"/>
            <a:ext cx="980719" cy="755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280328" y="1655726"/>
            <a:ext cx="12058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064161" y="1750975"/>
            <a:ext cx="15087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64161" y="481050"/>
            <a:ext cx="0" cy="1269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78060" y="908963"/>
            <a:ext cx="594863" cy="8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1217250"/>
              </p:ext>
            </p:extLst>
          </p:nvPr>
        </p:nvGraphicFramePr>
        <p:xfrm>
          <a:off x="1519086" y="160750"/>
          <a:ext cx="266477" cy="320300"/>
        </p:xfrm>
        <a:graphic>
          <a:graphicData uri="http://schemas.openxmlformats.org/presentationml/2006/ole">
            <p:oleObj spid="_x0000_s21714" name="Equation" r:id="rId3" imgW="118800" imgH="18252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4816086"/>
              </p:ext>
            </p:extLst>
          </p:nvPr>
        </p:nvGraphicFramePr>
        <p:xfrm>
          <a:off x="2181149" y="1816475"/>
          <a:ext cx="304981" cy="318974"/>
        </p:xfrm>
        <a:graphic>
          <a:graphicData uri="http://schemas.openxmlformats.org/presentationml/2006/ole">
            <p:oleObj spid="_x0000_s21715" name="Equation" r:id="rId4" imgW="127800" imgH="16452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4299377"/>
              </p:ext>
            </p:extLst>
          </p:nvPr>
        </p:nvGraphicFramePr>
        <p:xfrm>
          <a:off x="187067" y="1816475"/>
          <a:ext cx="225083" cy="415424"/>
        </p:xfrm>
        <a:graphic>
          <a:graphicData uri="http://schemas.openxmlformats.org/presentationml/2006/ole">
            <p:oleObj spid="_x0000_s21716" name="Equation" r:id="rId5" imgW="91080" imgH="16452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4235911"/>
              </p:ext>
            </p:extLst>
          </p:nvPr>
        </p:nvGraphicFramePr>
        <p:xfrm>
          <a:off x="3064161" y="123035"/>
          <a:ext cx="282416" cy="325865"/>
        </p:xfrm>
        <a:graphic>
          <a:graphicData uri="http://schemas.openxmlformats.org/presentationml/2006/ole">
            <p:oleObj spid="_x0000_s21717" name="Equation" r:id="rId6" imgW="155160" imgH="18252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9798590"/>
              </p:ext>
            </p:extLst>
          </p:nvPr>
        </p:nvGraphicFramePr>
        <p:xfrm>
          <a:off x="3840005" y="617081"/>
          <a:ext cx="324032" cy="324032"/>
        </p:xfrm>
        <a:graphic>
          <a:graphicData uri="http://schemas.openxmlformats.org/presentationml/2006/ole">
            <p:oleObj spid="_x0000_s21718" name="Equation" r:id="rId7" imgW="164520" imgH="16452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03743283"/>
              </p:ext>
            </p:extLst>
          </p:nvPr>
        </p:nvGraphicFramePr>
        <p:xfrm>
          <a:off x="4572948" y="1569366"/>
          <a:ext cx="311331" cy="363220"/>
        </p:xfrm>
        <a:graphic>
          <a:graphicData uri="http://schemas.openxmlformats.org/presentationml/2006/ole">
            <p:oleObj spid="_x0000_s21719" name="Equation" r:id="rId8" imgW="136800" imgH="16452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4407139"/>
              </p:ext>
            </p:extLst>
          </p:nvPr>
        </p:nvGraphicFramePr>
        <p:xfrm>
          <a:off x="5519738" y="242888"/>
          <a:ext cx="3436937" cy="1622425"/>
        </p:xfrm>
        <a:graphic>
          <a:graphicData uri="http://schemas.openxmlformats.org/presentationml/2006/ole">
            <p:oleObj spid="_x0000_s21720" name="Equation" r:id="rId9" imgW="1791720" imgH="84096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0995332"/>
              </p:ext>
            </p:extLst>
          </p:nvPr>
        </p:nvGraphicFramePr>
        <p:xfrm>
          <a:off x="406728" y="3123474"/>
          <a:ext cx="7854384" cy="3354754"/>
        </p:xfrm>
        <a:graphic>
          <a:graphicData uri="http://schemas.openxmlformats.org/presentationml/2006/ole">
            <p:oleObj spid="_x0000_s21721" name="Equation" r:id="rId10" imgW="3729960" imgH="1590840" progId="Equation.3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2181149" y="1109176"/>
            <a:ext cx="6002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0737088"/>
              </p:ext>
            </p:extLst>
          </p:nvPr>
        </p:nvGraphicFramePr>
        <p:xfrm>
          <a:off x="7994889" y="2916681"/>
          <a:ext cx="699173" cy="543093"/>
        </p:xfrm>
        <a:graphic>
          <a:graphicData uri="http://schemas.openxmlformats.org/presentationml/2006/ole">
            <p:oleObj spid="_x0000_s21722" name="Equation" r:id="rId11" imgW="118800" imgH="18252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0105880"/>
              </p:ext>
            </p:extLst>
          </p:nvPr>
        </p:nvGraphicFramePr>
        <p:xfrm>
          <a:off x="2254250" y="508000"/>
          <a:ext cx="474663" cy="371475"/>
        </p:xfrm>
        <a:graphic>
          <a:graphicData uri="http://schemas.openxmlformats.org/presentationml/2006/ole">
            <p:oleObj spid="_x0000_s21723" name="Equation" r:id="rId12" imgW="283320" imgH="2192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99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1280328" y="385800"/>
            <a:ext cx="16077" cy="1269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299609" y="1655726"/>
            <a:ext cx="980719" cy="755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280328" y="1655726"/>
            <a:ext cx="12058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520942" y="1627161"/>
            <a:ext cx="105200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572948" y="385800"/>
            <a:ext cx="0" cy="1269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40005" y="1627161"/>
            <a:ext cx="732944" cy="928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94791333"/>
              </p:ext>
            </p:extLst>
          </p:nvPr>
        </p:nvGraphicFramePr>
        <p:xfrm>
          <a:off x="1519086" y="160750"/>
          <a:ext cx="266477" cy="320300"/>
        </p:xfrm>
        <a:graphic>
          <a:graphicData uri="http://schemas.openxmlformats.org/presentationml/2006/ole">
            <p:oleObj spid="_x0000_s16602" name="Equation" r:id="rId3" imgW="118800" imgH="18252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730394"/>
              </p:ext>
            </p:extLst>
          </p:nvPr>
        </p:nvGraphicFramePr>
        <p:xfrm>
          <a:off x="2181149" y="1816475"/>
          <a:ext cx="304981" cy="318974"/>
        </p:xfrm>
        <a:graphic>
          <a:graphicData uri="http://schemas.openxmlformats.org/presentationml/2006/ole">
            <p:oleObj spid="_x0000_s16603" name="Equation" r:id="rId4" imgW="127800" imgH="16452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1478333"/>
              </p:ext>
            </p:extLst>
          </p:nvPr>
        </p:nvGraphicFramePr>
        <p:xfrm>
          <a:off x="187067" y="1816475"/>
          <a:ext cx="225083" cy="415424"/>
        </p:xfrm>
        <a:graphic>
          <a:graphicData uri="http://schemas.openxmlformats.org/presentationml/2006/ole">
            <p:oleObj spid="_x0000_s16604" name="Equation" r:id="rId5" imgW="91080" imgH="16452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8308234"/>
              </p:ext>
            </p:extLst>
          </p:nvPr>
        </p:nvGraphicFramePr>
        <p:xfrm>
          <a:off x="3238526" y="1109176"/>
          <a:ext cx="282416" cy="325865"/>
        </p:xfrm>
        <a:graphic>
          <a:graphicData uri="http://schemas.openxmlformats.org/presentationml/2006/ole">
            <p:oleObj spid="_x0000_s16605" name="Equation" r:id="rId6" imgW="155160" imgH="18252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5343546"/>
              </p:ext>
            </p:extLst>
          </p:nvPr>
        </p:nvGraphicFramePr>
        <p:xfrm>
          <a:off x="4788569" y="293049"/>
          <a:ext cx="324032" cy="324032"/>
        </p:xfrm>
        <a:graphic>
          <a:graphicData uri="http://schemas.openxmlformats.org/presentationml/2006/ole">
            <p:oleObj spid="_x0000_s16606" name="Equation" r:id="rId7" imgW="164520" imgH="16452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6536460"/>
              </p:ext>
            </p:extLst>
          </p:nvPr>
        </p:nvGraphicFramePr>
        <p:xfrm>
          <a:off x="3423110" y="2312273"/>
          <a:ext cx="311331" cy="363220"/>
        </p:xfrm>
        <a:graphic>
          <a:graphicData uri="http://schemas.openxmlformats.org/presentationml/2006/ole">
            <p:oleObj spid="_x0000_s16607" name="Equation" r:id="rId8" imgW="136800" imgH="16452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2333326"/>
              </p:ext>
            </p:extLst>
          </p:nvPr>
        </p:nvGraphicFramePr>
        <p:xfrm>
          <a:off x="5519738" y="242888"/>
          <a:ext cx="3436937" cy="1622425"/>
        </p:xfrm>
        <a:graphic>
          <a:graphicData uri="http://schemas.openxmlformats.org/presentationml/2006/ole">
            <p:oleObj spid="_x0000_s16608" name="Equation" r:id="rId9" imgW="1791720" imgH="840960" progId="Equation.3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2181149" y="1109176"/>
            <a:ext cx="6002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6004848"/>
              </p:ext>
            </p:extLst>
          </p:nvPr>
        </p:nvGraphicFramePr>
        <p:xfrm>
          <a:off x="3238526" y="3165499"/>
          <a:ext cx="2697017" cy="3071603"/>
        </p:xfrm>
        <a:graphic>
          <a:graphicData uri="http://schemas.openxmlformats.org/presentationml/2006/ole">
            <p:oleObj spid="_x0000_s16609" name="Equation" r:id="rId10" imgW="905040" imgH="103284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7849660"/>
              </p:ext>
            </p:extLst>
          </p:nvPr>
        </p:nvGraphicFramePr>
        <p:xfrm>
          <a:off x="7959725" y="2933700"/>
          <a:ext cx="769938" cy="506413"/>
        </p:xfrm>
        <a:graphic>
          <a:graphicData uri="http://schemas.openxmlformats.org/presentationml/2006/ole">
            <p:oleObj spid="_x0000_s16610" name="Equation" r:id="rId11" imgW="127800" imgH="16452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1412670"/>
              </p:ext>
            </p:extLst>
          </p:nvPr>
        </p:nvGraphicFramePr>
        <p:xfrm>
          <a:off x="2248798" y="617081"/>
          <a:ext cx="474663" cy="371475"/>
        </p:xfrm>
        <a:graphic>
          <a:graphicData uri="http://schemas.openxmlformats.org/presentationml/2006/ole">
            <p:oleObj spid="_x0000_s16611" name="Equation" r:id="rId12" imgW="283320" imgH="2192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214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200"/>
            <a:ext cx="7772400" cy="6344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Isotropic tensor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97" y="1232334"/>
            <a:ext cx="8874704" cy="5310193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Definition: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A tensor is said to be 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isotropic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if its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components with respect to some coordinate system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do 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not vary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if either the coordinate system or the medium is 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rotated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. (By rotation we mean either a pure rotation where the determinant of the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rotation matrix is 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or reflection where the determinant of the rotation matrix is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 –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 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Else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the tensor is said to be 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anisotropic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dirty="0">
              <a:solidFill>
                <a:srgbClr val="000000"/>
              </a:solidFill>
            </a:endParaRPr>
          </a:p>
          <a:p>
            <a:pPr algn="just"/>
            <a:endParaRPr lang="en-US" dirty="0" smtClean="0">
              <a:solidFill>
                <a:srgbClr val="000000"/>
              </a:solidFill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7346959"/>
              </p:ext>
            </p:extLst>
          </p:nvPr>
        </p:nvGraphicFramePr>
        <p:xfrm>
          <a:off x="20638" y="5370513"/>
          <a:ext cx="9123362" cy="434975"/>
        </p:xfrm>
        <a:graphic>
          <a:graphicData uri="http://schemas.openxmlformats.org/presentationml/2006/ole">
            <p:oleObj spid="_x0000_s1065" name="Equation" r:id="rId3" imgW="4671720" imgH="2008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303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7911838"/>
              </p:ext>
            </p:extLst>
          </p:nvPr>
        </p:nvGraphicFramePr>
        <p:xfrm>
          <a:off x="285388" y="306423"/>
          <a:ext cx="8701858" cy="6422138"/>
        </p:xfrm>
        <a:graphic>
          <a:graphicData uri="http://schemas.openxmlformats.org/presentationml/2006/ole">
            <p:oleObj spid="_x0000_s24673" name="Equation" r:id="rId4" imgW="3958560" imgH="2925360" progId="Equation.3">
              <p:embed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01934" y="2700601"/>
            <a:ext cx="498398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86189" y="2700601"/>
            <a:ext cx="418011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41825" y="2700601"/>
            <a:ext cx="466244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45693" y="2829201"/>
            <a:ext cx="514476" cy="3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8567" y="2700601"/>
            <a:ext cx="385857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646358" y="2700601"/>
            <a:ext cx="418011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43154" y="2764901"/>
            <a:ext cx="353702" cy="450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95255" y="2700601"/>
            <a:ext cx="401934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95587" y="2829201"/>
            <a:ext cx="305471" cy="3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83378" y="2700601"/>
            <a:ext cx="450166" cy="6751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1934" y="3215001"/>
            <a:ext cx="337625" cy="5465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14808" y="3375752"/>
            <a:ext cx="289392" cy="3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01934" y="5722703"/>
            <a:ext cx="337625" cy="417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286189" y="5722703"/>
            <a:ext cx="418011" cy="417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266908" y="5722703"/>
            <a:ext cx="241161" cy="417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45693" y="5594103"/>
            <a:ext cx="514476" cy="54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858567" y="5594103"/>
            <a:ext cx="385857" cy="54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646358" y="5722703"/>
            <a:ext cx="418011" cy="417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43154" y="5658403"/>
            <a:ext cx="353702" cy="610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495255" y="5722703"/>
            <a:ext cx="401934" cy="54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395587" y="5690553"/>
            <a:ext cx="305471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183378" y="5594103"/>
            <a:ext cx="450166" cy="57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1934" y="6237103"/>
            <a:ext cx="337625" cy="4914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125415" y="6269253"/>
            <a:ext cx="578785" cy="4593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858567" y="5015402"/>
            <a:ext cx="4003263" cy="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01934" y="5015403"/>
            <a:ext cx="141480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Double Bracket 16"/>
          <p:cNvSpPr/>
          <p:nvPr/>
        </p:nvSpPr>
        <p:spPr>
          <a:xfrm>
            <a:off x="1985554" y="4372403"/>
            <a:ext cx="1720278" cy="64300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ket 20"/>
          <p:cNvSpPr/>
          <p:nvPr/>
        </p:nvSpPr>
        <p:spPr>
          <a:xfrm>
            <a:off x="285388" y="1511051"/>
            <a:ext cx="293397" cy="546550"/>
          </a:xfrm>
          <a:prstGeom prst="lef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ket 21"/>
          <p:cNvSpPr/>
          <p:nvPr/>
        </p:nvSpPr>
        <p:spPr>
          <a:xfrm>
            <a:off x="2845693" y="1511051"/>
            <a:ext cx="144696" cy="546550"/>
          </a:xfrm>
          <a:prstGeom prst="righ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852160" y="4099127"/>
            <a:ext cx="401934" cy="273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86238"/>
              </p:ext>
            </p:extLst>
          </p:nvPr>
        </p:nvGraphicFramePr>
        <p:xfrm>
          <a:off x="6256188" y="3726510"/>
          <a:ext cx="478134" cy="597668"/>
        </p:xfrm>
        <a:graphic>
          <a:graphicData uri="http://schemas.openxmlformats.org/presentationml/2006/ole">
            <p:oleObj spid="_x0000_s24674" name="Equation" r:id="rId5" imgW="136800" imgH="182520" progId="Equation.3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3360169" y="3906227"/>
            <a:ext cx="345663" cy="417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8280031"/>
              </p:ext>
            </p:extLst>
          </p:nvPr>
        </p:nvGraphicFramePr>
        <p:xfrm>
          <a:off x="3807850" y="3583145"/>
          <a:ext cx="436573" cy="467757"/>
        </p:xfrm>
        <a:graphic>
          <a:graphicData uri="http://schemas.openxmlformats.org/presentationml/2006/ole">
            <p:oleObj spid="_x0000_s24675" name="Equation" r:id="rId6" imgW="164520" imgH="182520" progId="Equation.3">
              <p:embed/>
            </p:oleObj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V="1">
            <a:off x="3360169" y="1639651"/>
            <a:ext cx="739558" cy="112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6982500"/>
              </p:ext>
            </p:extLst>
          </p:nvPr>
        </p:nvGraphicFramePr>
        <p:xfrm>
          <a:off x="4164037" y="1184835"/>
          <a:ext cx="562707" cy="652431"/>
        </p:xfrm>
        <a:graphic>
          <a:graphicData uri="http://schemas.openxmlformats.org/presentationml/2006/ole">
            <p:oleObj spid="_x0000_s24676" name="Equation" r:id="rId7" imgW="100440" imgH="1825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249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1280328" y="385800"/>
            <a:ext cx="16077" cy="1269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299609" y="1655726"/>
            <a:ext cx="980719" cy="755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280328" y="1655726"/>
            <a:ext cx="12058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064161" y="1777016"/>
            <a:ext cx="1099876" cy="634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64161" y="481050"/>
            <a:ext cx="0" cy="1269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78060" y="1237776"/>
            <a:ext cx="761945" cy="539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8414514"/>
              </p:ext>
            </p:extLst>
          </p:nvPr>
        </p:nvGraphicFramePr>
        <p:xfrm>
          <a:off x="1519086" y="160750"/>
          <a:ext cx="266477" cy="320300"/>
        </p:xfrm>
        <a:graphic>
          <a:graphicData uri="http://schemas.openxmlformats.org/presentationml/2006/ole">
            <p:oleObj spid="_x0000_s23762" name="Equation" r:id="rId3" imgW="118800" imgH="18252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8936538"/>
              </p:ext>
            </p:extLst>
          </p:nvPr>
        </p:nvGraphicFramePr>
        <p:xfrm>
          <a:off x="2181149" y="1816475"/>
          <a:ext cx="304981" cy="318974"/>
        </p:xfrm>
        <a:graphic>
          <a:graphicData uri="http://schemas.openxmlformats.org/presentationml/2006/ole">
            <p:oleObj spid="_x0000_s23763" name="Equation" r:id="rId4" imgW="127800" imgH="16452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7908085"/>
              </p:ext>
            </p:extLst>
          </p:nvPr>
        </p:nvGraphicFramePr>
        <p:xfrm>
          <a:off x="187067" y="1816475"/>
          <a:ext cx="225083" cy="415424"/>
        </p:xfrm>
        <a:graphic>
          <a:graphicData uri="http://schemas.openxmlformats.org/presentationml/2006/ole">
            <p:oleObj spid="_x0000_s23764" name="Equation" r:id="rId5" imgW="91080" imgH="16452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8299219"/>
              </p:ext>
            </p:extLst>
          </p:nvPr>
        </p:nvGraphicFramePr>
        <p:xfrm>
          <a:off x="3064161" y="123035"/>
          <a:ext cx="282416" cy="325865"/>
        </p:xfrm>
        <a:graphic>
          <a:graphicData uri="http://schemas.openxmlformats.org/presentationml/2006/ole">
            <p:oleObj spid="_x0000_s23765" name="Equation" r:id="rId6" imgW="155160" imgH="18252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3832144"/>
              </p:ext>
            </p:extLst>
          </p:nvPr>
        </p:nvGraphicFramePr>
        <p:xfrm>
          <a:off x="3840005" y="617081"/>
          <a:ext cx="324032" cy="324032"/>
        </p:xfrm>
        <a:graphic>
          <a:graphicData uri="http://schemas.openxmlformats.org/presentationml/2006/ole">
            <p:oleObj spid="_x0000_s23766" name="Equation" r:id="rId7" imgW="164520" imgH="16452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395511"/>
              </p:ext>
            </p:extLst>
          </p:nvPr>
        </p:nvGraphicFramePr>
        <p:xfrm>
          <a:off x="4164037" y="2233674"/>
          <a:ext cx="311331" cy="363220"/>
        </p:xfrm>
        <a:graphic>
          <a:graphicData uri="http://schemas.openxmlformats.org/presentationml/2006/ole">
            <p:oleObj spid="_x0000_s23767" name="Equation" r:id="rId8" imgW="136800" imgH="16452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324281"/>
              </p:ext>
            </p:extLst>
          </p:nvPr>
        </p:nvGraphicFramePr>
        <p:xfrm>
          <a:off x="5029200" y="181350"/>
          <a:ext cx="4114800" cy="3270250"/>
        </p:xfrm>
        <a:graphic>
          <a:graphicData uri="http://schemas.openxmlformats.org/presentationml/2006/ole">
            <p:oleObj spid="_x0000_s23768" name="Equation" r:id="rId9" imgW="2148480" imgH="1700280" progId="Equation.3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2181149" y="1109176"/>
            <a:ext cx="6002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6612674"/>
              </p:ext>
            </p:extLst>
          </p:nvPr>
        </p:nvGraphicFramePr>
        <p:xfrm>
          <a:off x="273050" y="3135313"/>
          <a:ext cx="7016750" cy="3189287"/>
        </p:xfrm>
        <a:graphic>
          <a:graphicData uri="http://schemas.openxmlformats.org/presentationml/2006/ole">
            <p:oleObj spid="_x0000_s23769" name="Equation" r:id="rId10" imgW="3227400" imgH="146268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69385314"/>
              </p:ext>
            </p:extLst>
          </p:nvPr>
        </p:nvGraphicFramePr>
        <p:xfrm>
          <a:off x="2235200" y="554038"/>
          <a:ext cx="454025" cy="371475"/>
        </p:xfrm>
        <a:graphic>
          <a:graphicData uri="http://schemas.openxmlformats.org/presentationml/2006/ole">
            <p:oleObj spid="_x0000_s23770" name="Equation" r:id="rId11" imgW="264960" imgH="21924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4487290"/>
              </p:ext>
            </p:extLst>
          </p:nvPr>
        </p:nvGraphicFramePr>
        <p:xfrm>
          <a:off x="7994650" y="4224338"/>
          <a:ext cx="700088" cy="542925"/>
        </p:xfrm>
        <a:graphic>
          <a:graphicData uri="http://schemas.openxmlformats.org/presentationml/2006/ole">
            <p:oleObj spid="_x0000_s23771" name="Equation" r:id="rId12" imgW="118800" imgH="1825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494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6221665"/>
              </p:ext>
            </p:extLst>
          </p:nvPr>
        </p:nvGraphicFramePr>
        <p:xfrm>
          <a:off x="285388" y="306423"/>
          <a:ext cx="8701858" cy="6422138"/>
        </p:xfrm>
        <a:graphic>
          <a:graphicData uri="http://schemas.openxmlformats.org/presentationml/2006/ole">
            <p:oleObj spid="_x0000_s26712" name="Equation" r:id="rId4" imgW="3958560" imgH="2925360" progId="Equation.3">
              <p:embed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01934" y="2700601"/>
            <a:ext cx="498398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86189" y="2700601"/>
            <a:ext cx="418011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41825" y="2700601"/>
            <a:ext cx="466244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45693" y="2829201"/>
            <a:ext cx="514476" cy="3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8567" y="2700601"/>
            <a:ext cx="385857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646358" y="2700601"/>
            <a:ext cx="418011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43154" y="2764901"/>
            <a:ext cx="353702" cy="450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95255" y="2700601"/>
            <a:ext cx="401934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95587" y="2829201"/>
            <a:ext cx="305471" cy="3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83378" y="2700601"/>
            <a:ext cx="450166" cy="6751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1934" y="3215001"/>
            <a:ext cx="337625" cy="5465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14808" y="3375752"/>
            <a:ext cx="289392" cy="3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01934" y="5722703"/>
            <a:ext cx="337625" cy="417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286189" y="5722703"/>
            <a:ext cx="418011" cy="417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266908" y="5722703"/>
            <a:ext cx="241161" cy="417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45693" y="5594103"/>
            <a:ext cx="514476" cy="54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858567" y="5594103"/>
            <a:ext cx="385857" cy="54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646358" y="5722703"/>
            <a:ext cx="418011" cy="417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43154" y="5658403"/>
            <a:ext cx="353702" cy="610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495255" y="5722703"/>
            <a:ext cx="401934" cy="54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395587" y="5690553"/>
            <a:ext cx="305471" cy="5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183378" y="5594103"/>
            <a:ext cx="450166" cy="57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1934" y="6237103"/>
            <a:ext cx="337625" cy="4914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125415" y="6269253"/>
            <a:ext cx="578785" cy="4593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858567" y="5015402"/>
            <a:ext cx="4003263" cy="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01934" y="5015403"/>
            <a:ext cx="141480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Double Bracket 16"/>
          <p:cNvSpPr/>
          <p:nvPr/>
        </p:nvSpPr>
        <p:spPr>
          <a:xfrm>
            <a:off x="1985554" y="4372403"/>
            <a:ext cx="1720278" cy="64300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ket 20"/>
          <p:cNvSpPr/>
          <p:nvPr/>
        </p:nvSpPr>
        <p:spPr>
          <a:xfrm>
            <a:off x="285388" y="1511051"/>
            <a:ext cx="293397" cy="546550"/>
          </a:xfrm>
          <a:prstGeom prst="lef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ket 21"/>
          <p:cNvSpPr/>
          <p:nvPr/>
        </p:nvSpPr>
        <p:spPr>
          <a:xfrm>
            <a:off x="2845693" y="1511051"/>
            <a:ext cx="144696" cy="546550"/>
          </a:xfrm>
          <a:prstGeom prst="righ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852160" y="4099127"/>
            <a:ext cx="401934" cy="273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067132"/>
              </p:ext>
            </p:extLst>
          </p:nvPr>
        </p:nvGraphicFramePr>
        <p:xfrm>
          <a:off x="6256188" y="3726510"/>
          <a:ext cx="478134" cy="597668"/>
        </p:xfrm>
        <a:graphic>
          <a:graphicData uri="http://schemas.openxmlformats.org/presentationml/2006/ole">
            <p:oleObj spid="_x0000_s26713" name="Equation" r:id="rId5" imgW="136800" imgH="182520" progId="Equation.3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3360169" y="3906227"/>
            <a:ext cx="345663" cy="417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5930915"/>
              </p:ext>
            </p:extLst>
          </p:nvPr>
        </p:nvGraphicFramePr>
        <p:xfrm>
          <a:off x="3807850" y="3583145"/>
          <a:ext cx="436573" cy="467757"/>
        </p:xfrm>
        <a:graphic>
          <a:graphicData uri="http://schemas.openxmlformats.org/presentationml/2006/ole">
            <p:oleObj spid="_x0000_s26714" name="Equation" r:id="rId6" imgW="164520" imgH="182520" progId="Equation.3">
              <p:embed/>
            </p:oleObj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V="1">
            <a:off x="3360169" y="1639651"/>
            <a:ext cx="739558" cy="112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4684523"/>
              </p:ext>
            </p:extLst>
          </p:nvPr>
        </p:nvGraphicFramePr>
        <p:xfrm>
          <a:off x="4115804" y="1292880"/>
          <a:ext cx="2140384" cy="366694"/>
        </p:xfrm>
        <a:graphic>
          <a:graphicData uri="http://schemas.openxmlformats.org/presentationml/2006/ole">
            <p:oleObj spid="_x0000_s26715" name="Equation" r:id="rId7" imgW="758520" imgH="1825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45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99925589"/>
              </p:ext>
            </p:extLst>
          </p:nvPr>
        </p:nvGraphicFramePr>
        <p:xfrm>
          <a:off x="1409539" y="1960292"/>
          <a:ext cx="6776709" cy="2604150"/>
        </p:xfrm>
        <a:graphic>
          <a:graphicData uri="http://schemas.openxmlformats.org/presentationml/2006/ole">
            <p:oleObj spid="_x0000_s25625" name="Equation" r:id="rId3" imgW="2898000" imgH="11062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547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97" y="729728"/>
            <a:ext cx="8874704" cy="388379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Before going to the 4-order tensor           ……</a:t>
            </a:r>
          </a:p>
          <a:p>
            <a:pPr algn="l"/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(We haven’t prove          is  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4-order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tensor…… 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pPr algn="l"/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l"/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1. All scalars are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isotropic zero-order tensor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a quantity that has only magnitude such as temperature, entropy, or mass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2. The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isotropic first-order tensor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(vectors) is the zero-vector.</a:t>
            </a:r>
          </a:p>
          <a:p>
            <a:pPr algn="l"/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l"/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94030"/>
              </p:ext>
            </p:extLst>
          </p:nvPr>
        </p:nvGraphicFramePr>
        <p:xfrm>
          <a:off x="5101531" y="729728"/>
          <a:ext cx="764938" cy="698421"/>
        </p:xfrm>
        <a:graphic>
          <a:graphicData uri="http://schemas.openxmlformats.org/presentationml/2006/ole">
            <p:oleObj spid="_x0000_s28712" name="Equation" r:id="rId3" imgW="283320" imgH="25596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9971012"/>
              </p:ext>
            </p:extLst>
          </p:nvPr>
        </p:nvGraphicFramePr>
        <p:xfrm>
          <a:off x="2940426" y="1435342"/>
          <a:ext cx="764938" cy="698421"/>
        </p:xfrm>
        <a:graphic>
          <a:graphicData uri="http://schemas.openxmlformats.org/presentationml/2006/ole">
            <p:oleObj spid="_x0000_s28713" name="Equation" r:id="rId4" imgW="283320" imgH="2559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3112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21 at 1.2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069"/>
            <a:ext cx="9144000" cy="3191015"/>
          </a:xfrm>
          <a:prstGeom prst="rect">
            <a:avLst/>
          </a:prstGeom>
        </p:spPr>
      </p:pic>
      <p:pic>
        <p:nvPicPr>
          <p:cNvPr id="3" name="Picture 2" descr="Screen Shot 2014-11-21 at 1.23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45350"/>
            <a:ext cx="9144000" cy="1342571"/>
          </a:xfrm>
          <a:prstGeom prst="rect">
            <a:avLst/>
          </a:prstGeom>
        </p:spPr>
      </p:pic>
      <p:pic>
        <p:nvPicPr>
          <p:cNvPr id="4" name="Picture 3" descr="Screen Shot 2014-11-21 at 1.24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87921"/>
            <a:ext cx="9144000" cy="15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7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1-21 at 1.2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6271"/>
            <a:ext cx="9144000" cy="3028130"/>
          </a:xfrm>
          <a:prstGeom prst="rect">
            <a:avLst/>
          </a:prstGeom>
        </p:spPr>
      </p:pic>
      <p:pic>
        <p:nvPicPr>
          <p:cNvPr id="8" name="Picture 7" descr="Screen Shot 2014-11-21 at 1.25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07" y="5129177"/>
            <a:ext cx="9144000" cy="1219200"/>
          </a:xfrm>
          <a:prstGeom prst="rect">
            <a:avLst/>
          </a:prstGeom>
        </p:spPr>
      </p:pic>
      <p:pic>
        <p:nvPicPr>
          <p:cNvPr id="9" name="Picture 8" descr="Screen Shot 2014-11-21 at 1.27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450" y="345350"/>
            <a:ext cx="3048000" cy="838200"/>
          </a:xfrm>
          <a:prstGeom prst="rect">
            <a:avLst/>
          </a:prstGeom>
        </p:spPr>
      </p:pic>
      <p:pic>
        <p:nvPicPr>
          <p:cNvPr id="10" name="Picture 9" descr="Screen Shot 2014-11-21 at 1.27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893" y="231050"/>
            <a:ext cx="3060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7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21 at 1.2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069"/>
            <a:ext cx="9144000" cy="3191015"/>
          </a:xfrm>
          <a:prstGeom prst="rect">
            <a:avLst/>
          </a:prstGeom>
        </p:spPr>
      </p:pic>
      <p:pic>
        <p:nvPicPr>
          <p:cNvPr id="4" name="Picture 3" descr="Screen Shot 2014-11-21 at 1.33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44" y="3385351"/>
            <a:ext cx="8932329" cy="1999775"/>
          </a:xfrm>
          <a:prstGeom prst="rect">
            <a:avLst/>
          </a:prstGeom>
        </p:spPr>
      </p:pic>
      <p:pic>
        <p:nvPicPr>
          <p:cNvPr id="5" name="Picture 4" descr="Screen Shot 2014-11-21 at 1.33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638" y="5385127"/>
            <a:ext cx="4977690" cy="133422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5339167"/>
              </p:ext>
            </p:extLst>
          </p:nvPr>
        </p:nvGraphicFramePr>
        <p:xfrm>
          <a:off x="6038841" y="5540397"/>
          <a:ext cx="1681222" cy="608697"/>
        </p:xfrm>
        <a:graphic>
          <a:graphicData uri="http://schemas.openxmlformats.org/presentationml/2006/ole">
            <p:oleObj spid="_x0000_s6203" name="Equation" r:id="rId6" imgW="722160" imgH="255960" progId="Equation.3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5438876"/>
              </p:ext>
            </p:extLst>
          </p:nvPr>
        </p:nvGraphicFramePr>
        <p:xfrm>
          <a:off x="4999919" y="6058349"/>
          <a:ext cx="3930866" cy="661004"/>
        </p:xfrm>
        <a:graphic>
          <a:graphicData uri="http://schemas.openxmlformats.org/presentationml/2006/ole">
            <p:oleObj spid="_x0000_s6204" name="Equation" r:id="rId7" imgW="2248920" imgH="283320" progId="Equation.3">
              <p:embed/>
            </p:oleObj>
          </a:graphicData>
        </a:graphic>
      </p:graphicFrame>
      <p:sp>
        <p:nvSpPr>
          <p:cNvPr id="7" name="Left Bracket 6"/>
          <p:cNvSpPr/>
          <p:nvPr/>
        </p:nvSpPr>
        <p:spPr>
          <a:xfrm>
            <a:off x="4928769" y="5385126"/>
            <a:ext cx="264042" cy="1334227"/>
          </a:xfrm>
          <a:prstGeom prst="lef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8799151" y="5266134"/>
            <a:ext cx="226321" cy="1453219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4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97" y="729728"/>
            <a:ext cx="8874704" cy="388379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Before going to the 4-order tensor           ……</a:t>
            </a:r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 1. All scalars are </a:t>
            </a:r>
            <a:r>
              <a:rPr lang="en-US" dirty="0" smtClean="0">
                <a:solidFill>
                  <a:srgbClr val="FF0000"/>
                </a:solidFill>
              </a:rPr>
              <a:t>isotropic zero-order tensor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a quantity that has only magnitude such as temperature, entropy, or mass 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2. The </a:t>
            </a:r>
            <a:r>
              <a:rPr lang="en-US" dirty="0" smtClean="0">
                <a:solidFill>
                  <a:srgbClr val="FF0000"/>
                </a:solidFill>
              </a:rPr>
              <a:t>isotropic first-order tensor</a:t>
            </a:r>
            <a:r>
              <a:rPr lang="en-US" dirty="0" smtClean="0">
                <a:solidFill>
                  <a:srgbClr val="0000FF"/>
                </a:solidFill>
              </a:rPr>
              <a:t>(vectors) is the </a:t>
            </a:r>
            <a:r>
              <a:rPr lang="en-US" dirty="0" smtClean="0">
                <a:solidFill>
                  <a:srgbClr val="008000"/>
                </a:solidFill>
              </a:rPr>
              <a:t>zero-vector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6496058"/>
              </p:ext>
            </p:extLst>
          </p:nvPr>
        </p:nvGraphicFramePr>
        <p:xfrm>
          <a:off x="5717627" y="729728"/>
          <a:ext cx="764938" cy="698421"/>
        </p:xfrm>
        <a:graphic>
          <a:graphicData uri="http://schemas.openxmlformats.org/presentationml/2006/ole">
            <p:oleObj spid="_x0000_s3182" name="Equation" r:id="rId3" imgW="283320" imgH="25596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1363623"/>
              </p:ext>
            </p:extLst>
          </p:nvPr>
        </p:nvGraphicFramePr>
        <p:xfrm>
          <a:off x="1462126" y="5080777"/>
          <a:ext cx="1681222" cy="608697"/>
        </p:xfrm>
        <a:graphic>
          <a:graphicData uri="http://schemas.openxmlformats.org/presentationml/2006/ole">
            <p:oleObj spid="_x0000_s3183" name="Equation" r:id="rId4" imgW="722160" imgH="2559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5905158"/>
              </p:ext>
            </p:extLst>
          </p:nvPr>
        </p:nvGraphicFramePr>
        <p:xfrm>
          <a:off x="423204" y="5598729"/>
          <a:ext cx="3930866" cy="661004"/>
        </p:xfrm>
        <a:graphic>
          <a:graphicData uri="http://schemas.openxmlformats.org/presentationml/2006/ole">
            <p:oleObj spid="_x0000_s3184" name="Equation" r:id="rId5" imgW="2248920" imgH="283320" progId="Equation.3">
              <p:embed/>
            </p:oleObj>
          </a:graphicData>
        </a:graphic>
      </p:graphicFrame>
      <p:sp>
        <p:nvSpPr>
          <p:cNvPr id="7" name="Left Bracket 6"/>
          <p:cNvSpPr/>
          <p:nvPr/>
        </p:nvSpPr>
        <p:spPr>
          <a:xfrm>
            <a:off x="352054" y="4925506"/>
            <a:ext cx="264042" cy="1334227"/>
          </a:xfrm>
          <a:prstGeom prst="lef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4222436" y="4806514"/>
            <a:ext cx="226321" cy="1453219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114395"/>
              </p:ext>
            </p:extLst>
          </p:nvPr>
        </p:nvGraphicFramePr>
        <p:xfrm>
          <a:off x="4932382" y="4656836"/>
          <a:ext cx="3721692" cy="941893"/>
        </p:xfrm>
        <a:graphic>
          <a:graphicData uri="http://schemas.openxmlformats.org/presentationml/2006/ole">
            <p:oleObj spid="_x0000_s3185" name="Equation" r:id="rId6" imgW="1892520" imgH="466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7590463"/>
              </p:ext>
            </p:extLst>
          </p:nvPr>
        </p:nvGraphicFramePr>
        <p:xfrm>
          <a:off x="4699607" y="5598729"/>
          <a:ext cx="4319794" cy="566042"/>
        </p:xfrm>
        <a:graphic>
          <a:graphicData uri="http://schemas.openxmlformats.org/presentationml/2006/ole">
            <p:oleObj spid="_x0000_s3186" name="Equation" r:id="rId7" imgW="1828440" imgH="228240" progId="Equation.3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699607" y="4421734"/>
            <a:ext cx="0" cy="21324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912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21 at 12.38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0873" y="4806428"/>
            <a:ext cx="4307101" cy="1953494"/>
          </a:xfrm>
          <a:prstGeom prst="rect">
            <a:avLst/>
          </a:prstGeom>
        </p:spPr>
      </p:pic>
      <p:pic>
        <p:nvPicPr>
          <p:cNvPr id="7" name="Picture 6" descr="Screen Shot 2014-11-21 at 1.39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764" y="0"/>
            <a:ext cx="4513287" cy="37247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88123" y="2893501"/>
            <a:ext cx="0" cy="1912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9211634"/>
              </p:ext>
            </p:extLst>
          </p:nvPr>
        </p:nvGraphicFramePr>
        <p:xfrm>
          <a:off x="960161" y="4166053"/>
          <a:ext cx="606670" cy="640374"/>
        </p:xfrm>
        <a:graphic>
          <a:graphicData uri="http://schemas.openxmlformats.org/presentationml/2006/ole">
            <p:oleObj spid="_x0000_s2241" name="Equation" r:id="rId5" imgW="219240" imgH="22824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2108654"/>
              </p:ext>
            </p:extLst>
          </p:nvPr>
        </p:nvGraphicFramePr>
        <p:xfrm>
          <a:off x="4616422" y="3032750"/>
          <a:ext cx="664629" cy="742821"/>
        </p:xfrm>
        <a:graphic>
          <a:graphicData uri="http://schemas.openxmlformats.org/presentationml/2006/ole">
            <p:oleObj spid="_x0000_s2242" name="Equation" r:id="rId6" imgW="200880" imgH="22824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0314811"/>
              </p:ext>
            </p:extLst>
          </p:nvPr>
        </p:nvGraphicFramePr>
        <p:xfrm>
          <a:off x="4039687" y="1234674"/>
          <a:ext cx="694734" cy="733330"/>
        </p:xfrm>
        <a:graphic>
          <a:graphicData uri="http://schemas.openxmlformats.org/presentationml/2006/ole">
            <p:oleObj spid="_x0000_s2243" name="Equation" r:id="rId7" imgW="219240" imgH="22824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4953830"/>
              </p:ext>
            </p:extLst>
          </p:nvPr>
        </p:nvGraphicFramePr>
        <p:xfrm>
          <a:off x="6512781" y="5688924"/>
          <a:ext cx="1906103" cy="611391"/>
        </p:xfrm>
        <a:graphic>
          <a:graphicData uri="http://schemas.openxmlformats.org/presentationml/2006/ole">
            <p:oleObj spid="_x0000_s2244" name="Equation" r:id="rId8" imgW="658080" imgH="20088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4377529"/>
              </p:ext>
            </p:extLst>
          </p:nvPr>
        </p:nvGraphicFramePr>
        <p:xfrm>
          <a:off x="5428173" y="459469"/>
          <a:ext cx="3543373" cy="521084"/>
        </p:xfrm>
        <a:graphic>
          <a:graphicData uri="http://schemas.openxmlformats.org/presentationml/2006/ole">
            <p:oleObj spid="_x0000_s2245" name="Equation" r:id="rId9" imgW="1279800" imgH="182520" progId="Equation.3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5612604" y="1241126"/>
            <a:ext cx="33589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(By rotation we mean either a 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pure rotation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where the determinant of the </a:t>
            </a:r>
            <a:r>
              <a:rPr lang="en-US" sz="2400" dirty="0">
                <a:latin typeface="Times New Roman"/>
                <a:cs typeface="Times New Roman"/>
              </a:rPr>
              <a:t>rotation matrix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or 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reflection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where the determinant of the rotation matrix is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–1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xmlns="" val="82912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144696" y="112525"/>
            <a:ext cx="8999303" cy="654252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3. The isotropic </a:t>
            </a:r>
            <a:r>
              <a:rPr lang="en-US" dirty="0" smtClean="0">
                <a:solidFill>
                  <a:srgbClr val="FF0000"/>
                </a:solidFill>
              </a:rPr>
              <a:t>second-order tensor </a:t>
            </a:r>
            <a:r>
              <a:rPr lang="en-US" dirty="0" smtClean="0">
                <a:solidFill>
                  <a:srgbClr val="0000FF"/>
                </a:solidFill>
              </a:rPr>
              <a:t>is the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0036567"/>
              </p:ext>
            </p:extLst>
          </p:nvPr>
        </p:nvGraphicFramePr>
        <p:xfrm>
          <a:off x="376238" y="909638"/>
          <a:ext cx="8426450" cy="1035050"/>
        </p:xfrm>
        <a:graphic>
          <a:graphicData uri="http://schemas.openxmlformats.org/presentationml/2006/ole">
            <p:oleObj spid="_x0000_s5166" name="Equation" r:id="rId3" imgW="4333680" imgH="520920" progId="Equation.3">
              <p:embed/>
            </p:oleObj>
          </a:graphicData>
        </a:graphic>
      </p:graphicFrame>
      <p:pic>
        <p:nvPicPr>
          <p:cNvPr id="6" name="Picture 5" descr="Screen Shot 2014-11-21 at 1.54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634" y="1945075"/>
            <a:ext cx="8678775" cy="3386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2321" y="5090374"/>
            <a:ext cx="8022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Therefore the isotropic tensor of order two is the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identity tensor I  </a:t>
            </a:r>
            <a:r>
              <a:rPr lang="en-US" sz="2800" dirty="0" smtClean="0">
                <a:latin typeface="Times New Roman"/>
                <a:cs typeface="Times New Roman"/>
              </a:rPr>
              <a:t>with components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δij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9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263</Words>
  <Application>Microsoft Office PowerPoint</Application>
  <PresentationFormat>On-screen Show (4:3)</PresentationFormat>
  <Paragraphs>30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Isotropic tensor</vt:lpstr>
      <vt:lpstr>Isotropic tensor</vt:lpstr>
      <vt:lpstr>Slide 3</vt:lpstr>
      <vt:lpstr>Slide 4</vt:lpstr>
      <vt:lpstr>Slide 5</vt:lpstr>
      <vt:lpstr>Slide 6</vt:lpstr>
      <vt:lpstr>Slide 7</vt:lpstr>
      <vt:lpstr>Slide 8</vt:lpstr>
      <vt:lpstr>Slide 9</vt:lpstr>
      <vt:lpstr>Conclusion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King Abdullah University of Science and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Isotropic tensor</dc:title>
  <dc:creator>Feng Zongcai</dc:creator>
  <cp:lastModifiedBy>user1527</cp:lastModifiedBy>
  <cp:revision>47</cp:revision>
  <dcterms:created xsi:type="dcterms:W3CDTF">2014-11-21T09:21:51Z</dcterms:created>
  <dcterms:modified xsi:type="dcterms:W3CDTF">2014-11-25T12:30:30Z</dcterms:modified>
</cp:coreProperties>
</file>