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354" r:id="rId2"/>
    <p:sldId id="396" r:id="rId3"/>
    <p:sldId id="414" r:id="rId4"/>
    <p:sldId id="449" r:id="rId5"/>
    <p:sldId id="444" r:id="rId6"/>
    <p:sldId id="429" r:id="rId7"/>
    <p:sldId id="438" r:id="rId8"/>
    <p:sldId id="439" r:id="rId9"/>
    <p:sldId id="440" r:id="rId10"/>
    <p:sldId id="409" r:id="rId11"/>
    <p:sldId id="437" r:id="rId12"/>
    <p:sldId id="430" r:id="rId13"/>
    <p:sldId id="397" r:id="rId14"/>
    <p:sldId id="398" r:id="rId15"/>
    <p:sldId id="419" r:id="rId16"/>
    <p:sldId id="401" r:id="rId17"/>
    <p:sldId id="431" r:id="rId18"/>
    <p:sldId id="403" r:id="rId19"/>
    <p:sldId id="434" r:id="rId20"/>
    <p:sldId id="436" r:id="rId21"/>
    <p:sldId id="446" r:id="rId22"/>
    <p:sldId id="447" r:id="rId23"/>
    <p:sldId id="432" r:id="rId24"/>
    <p:sldId id="422" r:id="rId25"/>
    <p:sldId id="450" r:id="rId2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1pPr>
    <a:lvl2pPr marL="457106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2pPr>
    <a:lvl3pPr marL="91421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3pPr>
    <a:lvl4pPr marL="1371316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4pPr>
    <a:lvl5pPr marL="1828421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5pPr>
    <a:lvl6pPr marL="2285526" algn="l" defTabSz="914210" rtl="0" eaLnBrk="1" latinLnBrk="0" hangingPunct="1"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6pPr>
    <a:lvl7pPr marL="2742630" algn="l" defTabSz="914210" rtl="0" eaLnBrk="1" latinLnBrk="0" hangingPunct="1"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7pPr>
    <a:lvl8pPr marL="3199736" algn="l" defTabSz="914210" rtl="0" eaLnBrk="1" latinLnBrk="0" hangingPunct="1"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8pPr>
    <a:lvl9pPr marL="3656841" algn="l" defTabSz="914210" rtl="0" eaLnBrk="1" latinLnBrk="0" hangingPunct="1">
      <a:defRPr sz="4400" kern="1200">
        <a:solidFill>
          <a:srgbClr val="FFFFFF"/>
        </a:solidFill>
        <a:latin typeface="Arial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D9EA487-360E-41F2-8D04-65E534D3300C}">
          <p14:sldIdLst>
            <p14:sldId id="354"/>
            <p14:sldId id="396"/>
            <p14:sldId id="414"/>
            <p14:sldId id="449"/>
            <p14:sldId id="444"/>
            <p14:sldId id="429"/>
            <p14:sldId id="438"/>
            <p14:sldId id="439"/>
            <p14:sldId id="440"/>
            <p14:sldId id="409"/>
            <p14:sldId id="437"/>
            <p14:sldId id="430"/>
            <p14:sldId id="397"/>
            <p14:sldId id="398"/>
            <p14:sldId id="419"/>
            <p14:sldId id="401"/>
            <p14:sldId id="431"/>
            <p14:sldId id="403"/>
            <p14:sldId id="434"/>
            <p14:sldId id="436"/>
            <p14:sldId id="446"/>
            <p14:sldId id="447"/>
            <p14:sldId id="432"/>
            <p14:sldId id="422"/>
            <p14:sldId id="45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6600"/>
    <a:srgbClr val="FF0000"/>
    <a:srgbClr val="08015F"/>
    <a:srgbClr val="1E03BD"/>
    <a:srgbClr val="A1BDFD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9096" autoAdjust="0"/>
  </p:normalViewPr>
  <p:slideViewPr>
    <p:cSldViewPr>
      <p:cViewPr>
        <p:scale>
          <a:sx n="66" d="100"/>
          <a:sy n="66" d="100"/>
        </p:scale>
        <p:origin x="-145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3D5A4E63-0766-4293-906C-CD65294C8A25}" type="datetimeFigureOut">
              <a:rPr lang="zh-CN" altLang="en-US"/>
              <a:pPr/>
              <a:t>2012/2/9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DDE6058A-56D1-4354-B846-82285D16F55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124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/>
            <a:fld id="{6F8F9AF6-0F07-4B3B-9505-C6DCBC244D0E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algn="r" eaLnBrk="1"/>
              <a:t>8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zh-CN" smtClean="0"/>
              <a:t>The solution is the convolve the redatumed shot record with a real trace recorded at y from a new source position.  The unknown time advance is cancelled out and result of the convolution is a virtual trace located at z.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66750" indent="-257175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25525" indent="-204788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436688" indent="-206375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846263" indent="-204788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3034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7606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2178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6750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DE10F9D8-0FC4-4157-AA85-E3B9B608819F}" type="slidenum">
              <a:rPr lang="en-US" altLang="zh-CN" sz="1300">
                <a:solidFill>
                  <a:srgbClr val="FFFFFF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20</a:t>
            </a:fld>
            <a:endParaRPr lang="en-US" altLang="zh-CN" sz="13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1713" y="579438"/>
            <a:ext cx="4854575" cy="3641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/>
            <a:fld id="{6D0E2865-163D-4017-B3FE-2D64DA33C5CA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algn="r" eaLnBrk="1"/>
              <a:t>9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zh-CN" smtClean="0"/>
              <a:t>If there are a number of shot/receiver positions located between x and z, a number of combinations of shot and redatumed records can be convolved to generate the same raypath, and these results stacked to increase the SNR and attenuate artefacts from non-refractione vents which will again exhibit non-stationary behaviour.  We term this stacking result a ‘super-virtual’ trace.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66750" indent="-257175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25525" indent="-204788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436688" indent="-206375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846263" indent="-204788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3034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7606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2178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6750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59591BB-06DE-43A8-B227-BBF1DD4EB2C8}" type="slidenum">
              <a:rPr lang="en-US" altLang="zh-CN" sz="1300">
                <a:solidFill>
                  <a:srgbClr val="FFFFFF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10</a:t>
            </a:fld>
            <a:endParaRPr lang="en-US" altLang="zh-CN" sz="13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altLang="zh-CN" smtClean="0"/>
              <a:t>In summary these are the three steps to generate a super virtual trace.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66750" indent="-257175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25525" indent="-204788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436688" indent="-206375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846263" indent="-204788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3034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7606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2178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6750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C5453A23-CBC1-413D-8EBB-DBB1524BA964}" type="slidenum">
              <a:rPr lang="en-US" altLang="zh-CN" sz="1300">
                <a:solidFill>
                  <a:srgbClr val="FFFFFF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13</a:t>
            </a:fld>
            <a:endParaRPr lang="en-US" altLang="zh-CN" sz="13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1713" y="579438"/>
            <a:ext cx="4854575" cy="3641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66750" indent="-257175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25525" indent="-204788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436688" indent="-206375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846263" indent="-204788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3034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7606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2178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6750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F2A6DDDE-1D8F-4CA6-ADBA-BBECEADCA500}" type="slidenum">
              <a:rPr lang="en-US" altLang="zh-CN" sz="1300">
                <a:solidFill>
                  <a:srgbClr val="FFFFFF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14</a:t>
            </a:fld>
            <a:endParaRPr lang="en-US" altLang="zh-CN" sz="13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1713" y="579438"/>
            <a:ext cx="4854575" cy="3641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66750" indent="-257175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25525" indent="-204788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436688" indent="-206375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846263" indent="-204788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3034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7606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2178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6750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1B1DB5B4-1C96-4492-80EE-8C7C52B446EE}" type="slidenum">
              <a:rPr lang="en-US" altLang="zh-CN" sz="1300">
                <a:solidFill>
                  <a:srgbClr val="FFFFFF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15</a:t>
            </a:fld>
            <a:endParaRPr lang="en-US" altLang="zh-CN" sz="13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1713" y="579438"/>
            <a:ext cx="4854575" cy="3641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66750" indent="-257175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25525" indent="-204788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436688" indent="-206375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846263" indent="-204788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3034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7606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2178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6750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734D779A-4974-4612-B8E8-1A213F83936C}" type="slidenum">
              <a:rPr lang="en-US" altLang="zh-CN" sz="1300">
                <a:solidFill>
                  <a:srgbClr val="FFFFFF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16</a:t>
            </a:fld>
            <a:endParaRPr lang="en-US" altLang="zh-CN" sz="13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1713" y="579438"/>
            <a:ext cx="4854575" cy="3641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66750" indent="-257175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25525" indent="-204788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436688" indent="-206375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846263" indent="-204788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3034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7606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2178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6750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DE10F9D8-0FC4-4157-AA85-E3B9B608819F}" type="slidenum">
              <a:rPr lang="en-US" altLang="zh-CN" sz="1300">
                <a:solidFill>
                  <a:srgbClr val="FFFFFF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18</a:t>
            </a:fld>
            <a:endParaRPr lang="en-US" altLang="zh-CN" sz="13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1713" y="579438"/>
            <a:ext cx="4854575" cy="3641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66750" indent="-257175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25525" indent="-204788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436688" indent="-206375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846263" indent="-204788" algn="l" defTabSz="409575"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3034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7606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2178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6750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9450" algn="l"/>
                <a:tab pos="25987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DE10F9D8-0FC4-4157-AA85-E3B9B608819F}" type="slidenum">
              <a:rPr lang="en-US" altLang="zh-CN" sz="1300">
                <a:solidFill>
                  <a:srgbClr val="FFFFFF"/>
                </a:solidFill>
                <a:latin typeface="Times New Roman" pitchFamily="18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19</a:t>
            </a:fld>
            <a:endParaRPr lang="en-US" altLang="zh-CN" sz="13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1713" y="579438"/>
            <a:ext cx="4854575" cy="3641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EA34A-FF5F-42B5-A118-27B443BA7D8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380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77921-F0CC-4336-A113-C5893BE7610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181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2EB27-70C7-467F-AF51-0C9AEAAC6FF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462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4E90A-F61E-44AD-A108-EED63502563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373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F1548-2376-4CD3-AF75-A87CCC0D474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939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4CA93-AC61-4F72-BA15-46888AFEF96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610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4D164-99B3-420E-92EC-DA757CE50A5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114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AF26D-4978-4AC8-840E-C3170A82E67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06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5785D-AB2D-4245-B319-1AAD026E4E5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821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A5AF9-A4AA-4B63-B442-3E1956E948B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268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3694D-1DBA-4493-8774-2362FF17AB2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394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fld id="{1A753D36-198D-4823-AC89-F4B7E6D837C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wmf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219200"/>
            <a:ext cx="8686800" cy="1752600"/>
          </a:xfrm>
        </p:spPr>
        <p:txBody>
          <a:bodyPr/>
          <a:lstStyle/>
          <a:p>
            <a:r>
              <a:rPr lang="en-US" altLang="zh-CN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Super-virtual </a:t>
            </a:r>
            <a:r>
              <a:rPr lang="en-US" altLang="zh-CN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Interferometric</a:t>
            </a:r>
            <a:r>
              <a:rPr lang="en-US" altLang="zh-CN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Diffractions as Guide Stars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810002"/>
            <a:ext cx="5334000" cy="10668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Wei Dai</a:t>
            </a:r>
            <a:r>
              <a:rPr lang="en-US" altLang="zh-CN" sz="2800" baseline="30000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, Tong Fei</a:t>
            </a:r>
            <a:r>
              <a:rPr lang="en-US" altLang="zh-CN" sz="2800" baseline="30000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, Yi Luo</a:t>
            </a:r>
            <a:r>
              <a:rPr lang="en-US" altLang="zh-CN" sz="2800" baseline="30000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 and Gerard T. Schuster</a:t>
            </a:r>
            <a:r>
              <a:rPr lang="en-US" altLang="zh-CN" sz="2800" baseline="30000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1</a:t>
            </a:r>
            <a:endParaRPr lang="en-US" altLang="zh-CN" sz="2800" baseline="3000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895600" y="5257802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baseline="30000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1</a:t>
            </a:r>
            <a:r>
              <a:rPr lang="en-US" altLang="zh-CN" sz="2000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 KAUST  </a:t>
            </a:r>
            <a:r>
              <a:rPr lang="en-US" altLang="zh-CN" sz="2000" baseline="30000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2000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 Saudi Aramco</a:t>
            </a:r>
            <a:endParaRPr lang="en-US" altLang="zh-CN" sz="2000" baseline="3000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35302" y="6096000"/>
            <a:ext cx="1551988" cy="400091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en-US" altLang="zh-CN" sz="2000" dirty="0" smtClean="0"/>
              <a:t>Feb 9</a:t>
            </a:r>
            <a:r>
              <a:rPr lang="en-US" altLang="zh-CN" sz="2000" dirty="0" smtClean="0"/>
              <a:t>, 2012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0175"/>
            <a:ext cx="9144000" cy="1143000"/>
          </a:xfrm>
        </p:spPr>
        <p:txBody>
          <a:bodyPr lIns="0" tIns="0" rIns="0" bIns="0"/>
          <a:lstStyle/>
          <a:p>
            <a:pPr eaLnBrk="1"/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Super-virtual Diffraction Algorithm</a:t>
            </a:r>
          </a:p>
        </p:txBody>
      </p:sp>
      <p:sp>
        <p:nvSpPr>
          <p:cNvPr id="132099" name="5-Point Star 6"/>
          <p:cNvSpPr>
            <a:spLocks noChangeArrowheads="1"/>
          </p:cNvSpPr>
          <p:nvPr/>
        </p:nvSpPr>
        <p:spPr bwMode="auto">
          <a:xfrm>
            <a:off x="1069977" y="2152595"/>
            <a:ext cx="225425" cy="196850"/>
          </a:xfrm>
          <a:custGeom>
            <a:avLst/>
            <a:gdLst>
              <a:gd name="T0" fmla="*/ 10429063 w 152400"/>
              <a:gd name="T1" fmla="*/ 0 h 152400"/>
              <a:gd name="T2" fmla="*/ 0 w 152400"/>
              <a:gd name="T3" fmla="*/ 2039429 h 152400"/>
              <a:gd name="T4" fmla="*/ 3983635 w 152400"/>
              <a:gd name="T5" fmla="*/ 5339324 h 152400"/>
              <a:gd name="T6" fmla="*/ 16874522 w 152400"/>
              <a:gd name="T7" fmla="*/ 5339324 h 152400"/>
              <a:gd name="T8" fmla="*/ 20858152 w 152400"/>
              <a:gd name="T9" fmla="*/ 2039429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00772" tIns="50387" rIns="100772" bIns="50387" anchor="ctr"/>
          <a:lstStyle/>
          <a:p>
            <a:endParaRPr lang="zh-CN" altLang="en-US"/>
          </a:p>
        </p:txBody>
      </p:sp>
      <p:sp>
        <p:nvSpPr>
          <p:cNvPr id="5" name="Isosceles Triangle 4"/>
          <p:cNvSpPr/>
          <p:nvPr/>
        </p:nvSpPr>
        <p:spPr>
          <a:xfrm>
            <a:off x="1811459" y="2230438"/>
            <a:ext cx="228351" cy="151829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eaLnBrk="1" hangingPunct="1">
              <a:defRPr/>
            </a:pPr>
            <a:endParaRPr lang="en-GB" sz="1800"/>
          </a:p>
        </p:txBody>
      </p:sp>
      <p:sp>
        <p:nvSpPr>
          <p:cNvPr id="2" name="Isosceles Triangle 4"/>
          <p:cNvSpPr/>
          <p:nvPr/>
        </p:nvSpPr>
        <p:spPr>
          <a:xfrm>
            <a:off x="2459013" y="2230438"/>
            <a:ext cx="228351" cy="151829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eaLnBrk="1" hangingPunct="1">
              <a:defRPr/>
            </a:pPr>
            <a:endParaRPr lang="en-GB" sz="1800"/>
          </a:p>
        </p:txBody>
      </p:sp>
      <p:sp>
        <p:nvSpPr>
          <p:cNvPr id="132102" name="Text Box 15"/>
          <p:cNvSpPr txBox="1">
            <a:spLocks noChangeArrowheads="1"/>
          </p:cNvSpPr>
          <p:nvPr/>
        </p:nvSpPr>
        <p:spPr bwMode="auto">
          <a:xfrm>
            <a:off x="5881688" y="2224031"/>
            <a:ext cx="722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74688" indent="-2603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036638" indent="-207963" algn="l">
              <a:defRPr>
                <a:solidFill>
                  <a:schemeClr val="tx1"/>
                </a:solidFill>
                <a:latin typeface="Arial" charset="0"/>
              </a:defRPr>
            </a:lvl3pPr>
            <a:lvl4pPr marL="1450975" indent="-206375" algn="l">
              <a:defRPr>
                <a:solidFill>
                  <a:schemeClr val="tx1"/>
                </a:solidFill>
                <a:latin typeface="Arial" charset="0"/>
              </a:defRPr>
            </a:lvl4pPr>
            <a:lvl5pPr marL="1866900" indent="-207963" algn="l">
              <a:defRPr>
                <a:solidFill>
                  <a:schemeClr val="tx1"/>
                </a:solidFill>
                <a:latin typeface="Arial" charset="0"/>
              </a:defRPr>
            </a:lvl5pPr>
            <a:lvl6pPr marL="23241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813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385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957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zh-CN" sz="320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32103" name="Text Box 16"/>
          <p:cNvSpPr txBox="1">
            <a:spLocks noChangeArrowheads="1"/>
          </p:cNvSpPr>
          <p:nvPr/>
        </p:nvSpPr>
        <p:spPr bwMode="auto">
          <a:xfrm>
            <a:off x="995363" y="1857319"/>
            <a:ext cx="2520950" cy="37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74688" indent="-2603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036638" indent="-207963" algn="l">
              <a:defRPr>
                <a:solidFill>
                  <a:schemeClr val="tx1"/>
                </a:solidFill>
                <a:latin typeface="Arial" charset="0"/>
              </a:defRPr>
            </a:lvl3pPr>
            <a:lvl4pPr marL="1450975" indent="-206375" algn="l">
              <a:defRPr>
                <a:solidFill>
                  <a:schemeClr val="tx1"/>
                </a:solidFill>
                <a:latin typeface="Arial" charset="0"/>
              </a:defRPr>
            </a:lvl4pPr>
            <a:lvl5pPr marL="1866900" indent="-207963" algn="l">
              <a:defRPr>
                <a:solidFill>
                  <a:schemeClr val="tx1"/>
                </a:solidFill>
                <a:latin typeface="Arial" charset="0"/>
              </a:defRPr>
            </a:lvl5pPr>
            <a:lvl6pPr marL="23241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813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385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957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zh-CN" sz="1800">
                <a:solidFill>
                  <a:schemeClr val="bg1"/>
                </a:solidFill>
              </a:rPr>
              <a:t>w               z</a:t>
            </a:r>
          </a:p>
        </p:txBody>
      </p:sp>
      <p:graphicFrame>
        <p:nvGraphicFramePr>
          <p:cNvPr id="132107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224296"/>
              </p:ext>
            </p:extLst>
          </p:nvPr>
        </p:nvGraphicFramePr>
        <p:xfrm>
          <a:off x="2776538" y="2052580"/>
          <a:ext cx="50006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65" name="Equation" r:id="rId4" imgW="266400" imgH="279360" progId="Equation.DSMT4">
                  <p:embed/>
                </p:oleObj>
              </mc:Choice>
              <mc:Fallback>
                <p:oleObj name="Equation" r:id="rId4" imgW="266400" imgH="279360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538" y="2052580"/>
                        <a:ext cx="500062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8" name="Text Box 102"/>
          <p:cNvSpPr txBox="1">
            <a:spLocks noChangeArrowheads="1"/>
          </p:cNvSpPr>
          <p:nvPr/>
        </p:nvSpPr>
        <p:spPr bwMode="auto">
          <a:xfrm>
            <a:off x="0" y="1442982"/>
            <a:ext cx="9144000" cy="34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674688" indent="-260350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1036638" indent="-207963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450975" indent="-206375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866900" indent="-207963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324100" indent="-207963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81300" indent="-207963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38500" indent="-207963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95700" indent="-207963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zh-CN" sz="1800" b="1">
                <a:solidFill>
                  <a:schemeClr val="bg1"/>
                </a:solidFill>
              </a:rPr>
              <a:t>1. Crosscorrelate and stack to generate virtual diffractions</a:t>
            </a:r>
          </a:p>
        </p:txBody>
      </p:sp>
      <p:graphicFrame>
        <p:nvGraphicFramePr>
          <p:cNvPr id="132111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616294"/>
              </p:ext>
            </p:extLst>
          </p:nvPr>
        </p:nvGraphicFramePr>
        <p:xfrm>
          <a:off x="311152" y="2030357"/>
          <a:ext cx="722313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66" name="Equation" r:id="rId6" imgW="291960" imgH="342720" progId="Equation.DSMT4">
                  <p:embed/>
                </p:oleObj>
              </mc:Choice>
              <mc:Fallback>
                <p:oleObj name="Equation" r:id="rId6" imgW="291960" imgH="342720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2" y="2030357"/>
                        <a:ext cx="722313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2112" name="Straight Arrow Connector 94"/>
          <p:cNvCxnSpPr>
            <a:cxnSpLocks noChangeShapeType="1"/>
          </p:cNvCxnSpPr>
          <p:nvPr/>
        </p:nvCxnSpPr>
        <p:spPr bwMode="auto">
          <a:xfrm>
            <a:off x="1214440" y="2393895"/>
            <a:ext cx="1147762" cy="649287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13" name="Straight Arrow Connector 96"/>
          <p:cNvCxnSpPr>
            <a:cxnSpLocks noChangeShapeType="1"/>
          </p:cNvCxnSpPr>
          <p:nvPr/>
        </p:nvCxnSpPr>
        <p:spPr bwMode="auto">
          <a:xfrm rot="5400000" flipH="1" flipV="1">
            <a:off x="2180433" y="2615349"/>
            <a:ext cx="620713" cy="2571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Isosceles Triangle 4"/>
          <p:cNvSpPr/>
          <p:nvPr/>
        </p:nvSpPr>
        <p:spPr>
          <a:xfrm>
            <a:off x="2133600" y="2243980"/>
            <a:ext cx="228476" cy="151947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eaLnBrk="1" hangingPunct="1">
              <a:defRPr/>
            </a:pPr>
            <a:endParaRPr lang="en-GB" sz="1800"/>
          </a:p>
        </p:txBody>
      </p:sp>
      <p:sp>
        <p:nvSpPr>
          <p:cNvPr id="132117" name="5-Point Star 6"/>
          <p:cNvSpPr>
            <a:spLocks noChangeArrowheads="1"/>
          </p:cNvSpPr>
          <p:nvPr/>
        </p:nvSpPr>
        <p:spPr bwMode="auto">
          <a:xfrm>
            <a:off x="3486152" y="2130370"/>
            <a:ext cx="225425" cy="196850"/>
          </a:xfrm>
          <a:custGeom>
            <a:avLst/>
            <a:gdLst>
              <a:gd name="T0" fmla="*/ 10429063 w 152400"/>
              <a:gd name="T1" fmla="*/ 0 h 152400"/>
              <a:gd name="T2" fmla="*/ 0 w 152400"/>
              <a:gd name="T3" fmla="*/ 2039420 h 152400"/>
              <a:gd name="T4" fmla="*/ 3983635 w 152400"/>
              <a:gd name="T5" fmla="*/ 5339299 h 152400"/>
              <a:gd name="T6" fmla="*/ 16874522 w 152400"/>
              <a:gd name="T7" fmla="*/ 5339299 h 152400"/>
              <a:gd name="T8" fmla="*/ 20858152 w 152400"/>
              <a:gd name="T9" fmla="*/ 2039420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00772" tIns="50387" rIns="100772" bIns="50387" anchor="ctr"/>
          <a:lstStyle/>
          <a:p>
            <a:endParaRPr lang="zh-CN" altLang="en-US"/>
          </a:p>
        </p:txBody>
      </p:sp>
      <p:sp>
        <p:nvSpPr>
          <p:cNvPr id="105" name="Isosceles Triangle 104"/>
          <p:cNvSpPr/>
          <p:nvPr/>
        </p:nvSpPr>
        <p:spPr>
          <a:xfrm>
            <a:off x="4228060" y="2208867"/>
            <a:ext cx="228350" cy="150670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eaLnBrk="1" hangingPunct="1">
              <a:defRPr/>
            </a:pPr>
            <a:endParaRPr lang="en-GB" sz="1800"/>
          </a:p>
        </p:txBody>
      </p:sp>
      <p:sp>
        <p:nvSpPr>
          <p:cNvPr id="106" name="Isosceles Triangle 4"/>
          <p:cNvSpPr/>
          <p:nvPr/>
        </p:nvSpPr>
        <p:spPr>
          <a:xfrm>
            <a:off x="4876158" y="2208867"/>
            <a:ext cx="227835" cy="150670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eaLnBrk="1" hangingPunct="1">
              <a:defRPr/>
            </a:pPr>
            <a:endParaRPr lang="en-GB" sz="1800"/>
          </a:p>
        </p:txBody>
      </p:sp>
      <p:sp>
        <p:nvSpPr>
          <p:cNvPr id="132120" name="Text Box 16"/>
          <p:cNvSpPr txBox="1">
            <a:spLocks noChangeArrowheads="1"/>
          </p:cNvSpPr>
          <p:nvPr/>
        </p:nvSpPr>
        <p:spPr bwMode="auto">
          <a:xfrm>
            <a:off x="3411538" y="1835094"/>
            <a:ext cx="2520950" cy="37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74688" indent="-2603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036638" indent="-207963" algn="l">
              <a:defRPr>
                <a:solidFill>
                  <a:schemeClr val="tx1"/>
                </a:solidFill>
                <a:latin typeface="Arial" charset="0"/>
              </a:defRPr>
            </a:lvl3pPr>
            <a:lvl4pPr marL="1450975" indent="-206375" algn="l">
              <a:defRPr>
                <a:solidFill>
                  <a:schemeClr val="tx1"/>
                </a:solidFill>
                <a:latin typeface="Arial" charset="0"/>
              </a:defRPr>
            </a:lvl4pPr>
            <a:lvl5pPr marL="1866900" indent="-207963" algn="l">
              <a:defRPr>
                <a:solidFill>
                  <a:schemeClr val="tx1"/>
                </a:solidFill>
                <a:latin typeface="Arial" charset="0"/>
              </a:defRPr>
            </a:lvl5pPr>
            <a:lvl6pPr marL="23241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813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385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957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zh-CN" sz="1800">
                <a:solidFill>
                  <a:schemeClr val="bg1"/>
                </a:solidFill>
              </a:rPr>
              <a:t>w               z</a:t>
            </a:r>
          </a:p>
        </p:txBody>
      </p:sp>
      <p:cxnSp>
        <p:nvCxnSpPr>
          <p:cNvPr id="132121" name="Straight Arrow Connector 107"/>
          <p:cNvCxnSpPr>
            <a:cxnSpLocks noChangeShapeType="1"/>
          </p:cNvCxnSpPr>
          <p:nvPr/>
        </p:nvCxnSpPr>
        <p:spPr bwMode="auto">
          <a:xfrm>
            <a:off x="3581400" y="2395481"/>
            <a:ext cx="1223963" cy="6477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22" name="Straight Arrow Connector 110"/>
          <p:cNvCxnSpPr>
            <a:cxnSpLocks noChangeShapeType="1"/>
          </p:cNvCxnSpPr>
          <p:nvPr/>
        </p:nvCxnSpPr>
        <p:spPr bwMode="auto">
          <a:xfrm rot="16200000" flipV="1">
            <a:off x="4436269" y="2645513"/>
            <a:ext cx="647700" cy="714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" name="Isosceles Triangle 4"/>
          <p:cNvSpPr/>
          <p:nvPr/>
        </p:nvSpPr>
        <p:spPr>
          <a:xfrm>
            <a:off x="4586214" y="2192690"/>
            <a:ext cx="228476" cy="150543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eaLnBrk="1" hangingPunct="1">
              <a:defRPr/>
            </a:pPr>
            <a:endParaRPr lang="en-GB" sz="1800"/>
          </a:p>
        </p:txBody>
      </p:sp>
      <p:sp>
        <p:nvSpPr>
          <p:cNvPr id="132124" name="5-Point Star 6"/>
          <p:cNvSpPr>
            <a:spLocks noChangeArrowheads="1"/>
          </p:cNvSpPr>
          <p:nvPr/>
        </p:nvSpPr>
        <p:spPr bwMode="auto">
          <a:xfrm>
            <a:off x="6491290" y="2130370"/>
            <a:ext cx="225425" cy="196850"/>
          </a:xfrm>
          <a:custGeom>
            <a:avLst/>
            <a:gdLst>
              <a:gd name="T0" fmla="*/ 10429105 w 152400"/>
              <a:gd name="T1" fmla="*/ 0 h 152400"/>
              <a:gd name="T2" fmla="*/ 0 w 152400"/>
              <a:gd name="T3" fmla="*/ 2039420 h 152400"/>
              <a:gd name="T4" fmla="*/ 3983651 w 152400"/>
              <a:gd name="T5" fmla="*/ 5339299 h 152400"/>
              <a:gd name="T6" fmla="*/ 16874590 w 152400"/>
              <a:gd name="T7" fmla="*/ 5339299 h 152400"/>
              <a:gd name="T8" fmla="*/ 20858236 w 152400"/>
              <a:gd name="T9" fmla="*/ 2039420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00772" tIns="50387" rIns="100772" bIns="50387" anchor="ctr"/>
          <a:lstStyle/>
          <a:p>
            <a:endParaRPr lang="zh-CN" altLang="en-US"/>
          </a:p>
        </p:txBody>
      </p:sp>
      <p:sp>
        <p:nvSpPr>
          <p:cNvPr id="114" name="Isosceles Triangle 113"/>
          <p:cNvSpPr/>
          <p:nvPr/>
        </p:nvSpPr>
        <p:spPr>
          <a:xfrm>
            <a:off x="7232817" y="2208867"/>
            <a:ext cx="228351" cy="150670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eaLnBrk="1" hangingPunct="1">
              <a:defRPr/>
            </a:pPr>
            <a:endParaRPr lang="en-GB" sz="1800"/>
          </a:p>
        </p:txBody>
      </p:sp>
      <p:sp>
        <p:nvSpPr>
          <p:cNvPr id="115" name="Isosceles Triangle 4"/>
          <p:cNvSpPr/>
          <p:nvPr/>
        </p:nvSpPr>
        <p:spPr>
          <a:xfrm>
            <a:off x="7880370" y="2208867"/>
            <a:ext cx="228351" cy="150670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eaLnBrk="1" hangingPunct="1">
              <a:defRPr/>
            </a:pPr>
            <a:endParaRPr lang="en-GB" sz="1800"/>
          </a:p>
        </p:txBody>
      </p:sp>
      <p:sp>
        <p:nvSpPr>
          <p:cNvPr id="132127" name="Text Box 16"/>
          <p:cNvSpPr txBox="1">
            <a:spLocks noChangeArrowheads="1"/>
          </p:cNvSpPr>
          <p:nvPr/>
        </p:nvSpPr>
        <p:spPr bwMode="auto">
          <a:xfrm>
            <a:off x="6418263" y="1835094"/>
            <a:ext cx="2519362" cy="37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74688" indent="-2603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036638" indent="-207963" algn="l">
              <a:defRPr>
                <a:solidFill>
                  <a:schemeClr val="tx1"/>
                </a:solidFill>
                <a:latin typeface="Arial" charset="0"/>
              </a:defRPr>
            </a:lvl3pPr>
            <a:lvl4pPr marL="1450975" indent="-206375" algn="l">
              <a:defRPr>
                <a:solidFill>
                  <a:schemeClr val="tx1"/>
                </a:solidFill>
                <a:latin typeface="Arial" charset="0"/>
              </a:defRPr>
            </a:lvl4pPr>
            <a:lvl5pPr marL="1866900" indent="-207963" algn="l">
              <a:defRPr>
                <a:solidFill>
                  <a:schemeClr val="tx1"/>
                </a:solidFill>
                <a:latin typeface="Arial" charset="0"/>
              </a:defRPr>
            </a:lvl5pPr>
            <a:lvl6pPr marL="23241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813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385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957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zh-CN" sz="1800">
                <a:solidFill>
                  <a:schemeClr val="bg1"/>
                </a:solidFill>
              </a:rPr>
              <a:t>w                z</a:t>
            </a:r>
          </a:p>
        </p:txBody>
      </p:sp>
      <p:sp>
        <p:nvSpPr>
          <p:cNvPr id="119" name="Isosceles Triangle 4"/>
          <p:cNvSpPr/>
          <p:nvPr/>
        </p:nvSpPr>
        <p:spPr>
          <a:xfrm>
            <a:off x="7590518" y="2192690"/>
            <a:ext cx="228351" cy="150543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eaLnBrk="1" hangingPunct="1">
              <a:defRPr/>
            </a:pPr>
            <a:endParaRPr lang="en-GB" sz="1800"/>
          </a:p>
        </p:txBody>
      </p:sp>
      <p:grpSp>
        <p:nvGrpSpPr>
          <p:cNvPr id="132187" name="Group 91"/>
          <p:cNvGrpSpPr>
            <a:grpSpLocks/>
          </p:cNvGrpSpPr>
          <p:nvPr/>
        </p:nvGrpSpPr>
        <p:grpSpPr bwMode="auto">
          <a:xfrm>
            <a:off x="7716851" y="2357380"/>
            <a:ext cx="360363" cy="673100"/>
            <a:chOff x="5379" y="1413"/>
            <a:chExt cx="227" cy="424"/>
          </a:xfrm>
        </p:grpSpPr>
        <p:cxnSp>
          <p:nvCxnSpPr>
            <p:cNvPr id="132128" name="Straight Arrow Connector 117"/>
            <p:cNvCxnSpPr>
              <a:cxnSpLocks noChangeShapeType="1"/>
            </p:cNvCxnSpPr>
            <p:nvPr/>
          </p:nvCxnSpPr>
          <p:spPr bwMode="auto">
            <a:xfrm rot="16200000" flipV="1">
              <a:off x="5198" y="1594"/>
              <a:ext cx="408" cy="45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prstDash val="dash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130" name="Straight Arrow Connector 119"/>
            <p:cNvCxnSpPr>
              <a:cxnSpLocks noChangeShapeType="1"/>
            </p:cNvCxnSpPr>
            <p:nvPr/>
          </p:nvCxnSpPr>
          <p:spPr bwMode="auto">
            <a:xfrm rot="5400000" flipH="1" flipV="1">
              <a:off x="5329" y="1561"/>
              <a:ext cx="391" cy="162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2132" name="5-Point Star 6"/>
          <p:cNvSpPr>
            <a:spLocks noChangeArrowheads="1"/>
          </p:cNvSpPr>
          <p:nvPr/>
        </p:nvSpPr>
        <p:spPr bwMode="auto">
          <a:xfrm>
            <a:off x="7696202" y="2998731"/>
            <a:ext cx="225425" cy="196850"/>
          </a:xfrm>
          <a:custGeom>
            <a:avLst/>
            <a:gdLst>
              <a:gd name="T0" fmla="*/ 10429063 w 152400"/>
              <a:gd name="T1" fmla="*/ 0 h 152400"/>
              <a:gd name="T2" fmla="*/ 0 w 152400"/>
              <a:gd name="T3" fmla="*/ 2039429 h 152400"/>
              <a:gd name="T4" fmla="*/ 3983635 w 152400"/>
              <a:gd name="T5" fmla="*/ 5339324 h 152400"/>
              <a:gd name="T6" fmla="*/ 16874522 w 152400"/>
              <a:gd name="T7" fmla="*/ 5339324 h 152400"/>
              <a:gd name="T8" fmla="*/ 20858152 w 152400"/>
              <a:gd name="T9" fmla="*/ 2039429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72" tIns="50387" rIns="100772" bIns="50387" anchor="ctr"/>
          <a:lstStyle/>
          <a:p>
            <a:endParaRPr lang="zh-CN" altLang="en-US"/>
          </a:p>
        </p:txBody>
      </p:sp>
      <p:sp>
        <p:nvSpPr>
          <p:cNvPr id="132148" name="TextBox 139"/>
          <p:cNvSpPr txBox="1">
            <a:spLocks noChangeArrowheads="1"/>
          </p:cNvSpPr>
          <p:nvPr/>
        </p:nvSpPr>
        <p:spPr bwMode="auto">
          <a:xfrm>
            <a:off x="5410201" y="2662180"/>
            <a:ext cx="1419438" cy="55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600">
                <a:solidFill>
                  <a:schemeClr val="bg1"/>
                </a:solidFill>
              </a:rPr>
              <a:t>Virtual src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600">
                <a:solidFill>
                  <a:schemeClr val="bg1"/>
                </a:solidFill>
              </a:rPr>
              <a:t>excited at -t</a:t>
            </a:r>
            <a:r>
              <a:rPr lang="en-US" altLang="zh-CN" sz="1100">
                <a:solidFill>
                  <a:schemeClr val="bg1"/>
                </a:solidFill>
              </a:rPr>
              <a:t>zz’</a:t>
            </a:r>
            <a:endParaRPr lang="en-US" altLang="zh-CN" sz="1600">
              <a:solidFill>
                <a:schemeClr val="bg1"/>
              </a:solidFill>
            </a:endParaRPr>
          </a:p>
        </p:txBody>
      </p:sp>
      <p:sp>
        <p:nvSpPr>
          <p:cNvPr id="132149" name="Text Box 16"/>
          <p:cNvSpPr txBox="1">
            <a:spLocks noChangeArrowheads="1"/>
          </p:cNvSpPr>
          <p:nvPr/>
        </p:nvSpPr>
        <p:spPr bwMode="auto">
          <a:xfrm>
            <a:off x="6624638" y="2905068"/>
            <a:ext cx="2519362" cy="37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74688" indent="-2603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036638" indent="-207963" algn="l">
              <a:defRPr>
                <a:solidFill>
                  <a:schemeClr val="tx1"/>
                </a:solidFill>
                <a:latin typeface="Arial" charset="0"/>
              </a:defRPr>
            </a:lvl3pPr>
            <a:lvl4pPr marL="1450975" indent="-206375" algn="l">
              <a:defRPr>
                <a:solidFill>
                  <a:schemeClr val="tx1"/>
                </a:solidFill>
                <a:latin typeface="Arial" charset="0"/>
              </a:defRPr>
            </a:lvl4pPr>
            <a:lvl5pPr marL="1866900" indent="-207963" algn="l">
              <a:defRPr>
                <a:solidFill>
                  <a:schemeClr val="tx1"/>
                </a:solidFill>
                <a:latin typeface="Arial" charset="0"/>
              </a:defRPr>
            </a:lvl5pPr>
            <a:lvl6pPr marL="23241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813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385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95700" indent="-20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 sz="1800">
                <a:solidFill>
                  <a:schemeClr val="bg1"/>
                </a:solidFill>
              </a:rPr>
              <a:t>                    </a:t>
            </a:r>
            <a:r>
              <a:rPr lang="en-GB" altLang="zh-CN" sz="1800">
                <a:solidFill>
                  <a:schemeClr val="bg1"/>
                </a:solidFill>
              </a:rPr>
              <a:t>z’              </a:t>
            </a:r>
          </a:p>
        </p:txBody>
      </p:sp>
      <p:grpSp>
        <p:nvGrpSpPr>
          <p:cNvPr id="99" name="Group 123"/>
          <p:cNvGrpSpPr>
            <a:grpSpLocks/>
          </p:cNvGrpSpPr>
          <p:nvPr/>
        </p:nvGrpSpPr>
        <p:grpSpPr bwMode="auto">
          <a:xfrm>
            <a:off x="5608007" y="5821152"/>
            <a:ext cx="2773993" cy="427248"/>
            <a:chOff x="4510497" y="8639118"/>
            <a:chExt cx="2082642" cy="183035"/>
          </a:xfrm>
          <a:solidFill>
            <a:srgbClr val="FF0000"/>
          </a:solidFill>
        </p:grpSpPr>
        <p:sp>
          <p:nvSpPr>
            <p:cNvPr id="100" name="TextBox 99"/>
            <p:cNvSpPr txBox="1">
              <a:spLocks noChangeArrowheads="1"/>
            </p:cNvSpPr>
            <p:nvPr/>
          </p:nvSpPr>
          <p:spPr bwMode="auto">
            <a:xfrm>
              <a:off x="4510497" y="8639118"/>
              <a:ext cx="2082642" cy="1830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2400" dirty="0">
                  <a:solidFill>
                    <a:srgbClr val="FFFF00"/>
                  </a:solidFill>
                </a:rPr>
                <a:t>Benefit:  SNR =   N</a:t>
              </a:r>
            </a:p>
          </p:txBody>
        </p:sp>
        <p:cxnSp>
          <p:nvCxnSpPr>
            <p:cNvPr id="110" name="Straight Connector 117"/>
            <p:cNvCxnSpPr>
              <a:cxnSpLocks noChangeShapeType="1"/>
            </p:cNvCxnSpPr>
            <p:nvPr/>
          </p:nvCxnSpPr>
          <p:spPr bwMode="auto">
            <a:xfrm flipV="1">
              <a:off x="6272373" y="8646741"/>
              <a:ext cx="64164" cy="154901"/>
            </a:xfrm>
            <a:prstGeom prst="line">
              <a:avLst/>
            </a:prstGeom>
            <a:grpFill/>
            <a:ln w="9525" algn="ctr">
              <a:solidFill>
                <a:srgbClr val="FFFF00"/>
              </a:solidFill>
              <a:round/>
              <a:headEnd/>
              <a:tailEnd/>
            </a:ln>
            <a:extLst/>
          </p:spPr>
        </p:cxnSp>
        <p:cxnSp>
          <p:nvCxnSpPr>
            <p:cNvPr id="111" name="Straight Connector 119"/>
            <p:cNvCxnSpPr>
              <a:cxnSpLocks noChangeShapeType="1"/>
            </p:cNvCxnSpPr>
            <p:nvPr/>
          </p:nvCxnSpPr>
          <p:spPr bwMode="auto">
            <a:xfrm>
              <a:off x="6336537" y="8640844"/>
              <a:ext cx="216024" cy="0"/>
            </a:xfrm>
            <a:prstGeom prst="line">
              <a:avLst/>
            </a:prstGeom>
            <a:grpFill/>
            <a:ln w="9525" algn="ctr">
              <a:solidFill>
                <a:srgbClr val="FFFF00"/>
              </a:solidFill>
              <a:round/>
              <a:headEnd/>
              <a:tailEnd/>
            </a:ln>
            <a:extLst/>
          </p:spPr>
        </p:cxnSp>
        <p:cxnSp>
          <p:nvCxnSpPr>
            <p:cNvPr id="113" name="Straight Connector 121"/>
            <p:cNvCxnSpPr>
              <a:cxnSpLocks noChangeShapeType="1"/>
            </p:cNvCxnSpPr>
            <p:nvPr/>
          </p:nvCxnSpPr>
          <p:spPr bwMode="auto">
            <a:xfrm flipH="1" flipV="1">
              <a:off x="6194508" y="8729637"/>
              <a:ext cx="72008" cy="72008"/>
            </a:xfrm>
            <a:prstGeom prst="line">
              <a:avLst/>
            </a:prstGeom>
            <a:grpFill/>
            <a:ln w="9525" algn="ctr">
              <a:solidFill>
                <a:srgbClr val="FFFF00"/>
              </a:solidFill>
              <a:round/>
              <a:headEnd/>
              <a:tailEnd/>
            </a:ln>
            <a:extLst/>
          </p:spPr>
        </p:cxnSp>
      </p:grpSp>
      <p:grpSp>
        <p:nvGrpSpPr>
          <p:cNvPr id="7" name="组合 6"/>
          <p:cNvGrpSpPr/>
          <p:nvPr/>
        </p:nvGrpSpPr>
        <p:grpSpPr>
          <a:xfrm>
            <a:off x="0" y="3624264"/>
            <a:ext cx="9144000" cy="1709736"/>
            <a:chOff x="0" y="3395664"/>
            <a:chExt cx="9144000" cy="1709736"/>
          </a:xfrm>
        </p:grpSpPr>
        <p:sp>
          <p:nvSpPr>
            <p:cNvPr id="94246" name="Text Box 38"/>
            <p:cNvSpPr txBox="1">
              <a:spLocks noChangeArrowheads="1"/>
            </p:cNvSpPr>
            <p:nvPr/>
          </p:nvSpPr>
          <p:spPr bwMode="auto">
            <a:xfrm>
              <a:off x="5192715" y="4062413"/>
              <a:ext cx="720725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0" tIns="45706" rIns="91410" bIns="45706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74688" indent="-2603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36638" indent="-207963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50975" indent="-206375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66900" indent="-207963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324100" indent="-207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81300" indent="-207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38500" indent="-207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95700" indent="-207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zh-CN" sz="320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94308" name="Text Box 100"/>
            <p:cNvSpPr txBox="1">
              <a:spLocks noChangeArrowheads="1"/>
            </p:cNvSpPr>
            <p:nvPr/>
          </p:nvSpPr>
          <p:spPr bwMode="auto">
            <a:xfrm>
              <a:off x="3005139" y="3886200"/>
              <a:ext cx="722312" cy="832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0" tIns="45706" rIns="91410" bIns="45706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74688" indent="-2603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36638" indent="-207963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50975" indent="-206375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66900" indent="-207963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324100" indent="-207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81300" indent="-207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38500" indent="-207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95700" indent="-207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GB" sz="4800">
                  <a:solidFill>
                    <a:schemeClr val="bg1"/>
                  </a:solidFill>
                </a:rPr>
                <a:t>*</a:t>
              </a:r>
            </a:p>
          </p:txBody>
        </p:sp>
        <p:sp>
          <p:nvSpPr>
            <p:cNvPr id="94311" name="Text Box 103"/>
            <p:cNvSpPr txBox="1">
              <a:spLocks noChangeArrowheads="1"/>
            </p:cNvSpPr>
            <p:nvPr/>
          </p:nvSpPr>
          <p:spPr bwMode="auto">
            <a:xfrm>
              <a:off x="0" y="3395664"/>
              <a:ext cx="9144000" cy="34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27" tIns="41464" rIns="82927" bIns="41464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74688" indent="-260350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36638" indent="-207963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50975" indent="-206375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66900" indent="-207963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324100" indent="-207963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81300" indent="-207963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38500" indent="-207963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95700" indent="-207963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altLang="zh-CN" sz="1800" b="1" dirty="0">
                  <a:solidFill>
                    <a:schemeClr val="bg1"/>
                  </a:solidFill>
                </a:rPr>
                <a:t>2. Convolve </a:t>
              </a:r>
              <a:r>
                <a:rPr lang="en-GB" altLang="zh-CN" sz="1800" b="1" dirty="0" smtClean="0">
                  <a:solidFill>
                    <a:schemeClr val="bg1"/>
                  </a:solidFill>
                </a:rPr>
                <a:t>and stack to </a:t>
              </a:r>
              <a:r>
                <a:rPr lang="en-GB" altLang="zh-CN" sz="1800" b="1" dirty="0">
                  <a:solidFill>
                    <a:schemeClr val="bg1"/>
                  </a:solidFill>
                </a:rPr>
                <a:t>generate super-virtual diffractions</a:t>
              </a:r>
            </a:p>
          </p:txBody>
        </p:sp>
        <p:sp>
          <p:nvSpPr>
            <p:cNvPr id="132133" name="5-Point Star 6"/>
            <p:cNvSpPr>
              <a:spLocks noChangeArrowheads="1"/>
            </p:cNvSpPr>
            <p:nvPr/>
          </p:nvSpPr>
          <p:spPr bwMode="auto">
            <a:xfrm>
              <a:off x="1019175" y="4048127"/>
              <a:ext cx="227013" cy="196850"/>
            </a:xfrm>
            <a:custGeom>
              <a:avLst/>
              <a:gdLst>
                <a:gd name="T0" fmla="*/ 10429063 w 152400"/>
                <a:gd name="T1" fmla="*/ 0 h 152400"/>
                <a:gd name="T2" fmla="*/ 0 w 152400"/>
                <a:gd name="T3" fmla="*/ 2039420 h 152400"/>
                <a:gd name="T4" fmla="*/ 3983635 w 152400"/>
                <a:gd name="T5" fmla="*/ 5339299 h 152400"/>
                <a:gd name="T6" fmla="*/ 16874522 w 152400"/>
                <a:gd name="T7" fmla="*/ 5339299 h 152400"/>
                <a:gd name="T8" fmla="*/ 20858152 w 152400"/>
                <a:gd name="T9" fmla="*/ 2039420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72" tIns="50387" rIns="100772" bIns="50387" anchor="ctr"/>
            <a:lstStyle/>
            <a:p>
              <a:endParaRPr lang="zh-CN" altLang="en-US"/>
            </a:p>
          </p:txBody>
        </p:sp>
        <p:sp>
          <p:nvSpPr>
            <p:cNvPr id="124" name="Isosceles Triangle 123"/>
            <p:cNvSpPr/>
            <p:nvPr/>
          </p:nvSpPr>
          <p:spPr>
            <a:xfrm>
              <a:off x="1762167" y="4126927"/>
              <a:ext cx="227116" cy="151829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1" rIns="91420" bIns="45711" anchor="ctr"/>
            <a:lstStyle/>
            <a:p>
              <a:pPr eaLnBrk="1" hangingPunct="1">
                <a:defRPr/>
              </a:pPr>
              <a:endParaRPr lang="en-GB" sz="1800"/>
            </a:p>
          </p:txBody>
        </p:sp>
        <p:sp>
          <p:nvSpPr>
            <p:cNvPr id="125" name="Isosceles Triangle 4"/>
            <p:cNvSpPr/>
            <p:nvPr/>
          </p:nvSpPr>
          <p:spPr>
            <a:xfrm>
              <a:off x="2409981" y="4126927"/>
              <a:ext cx="228351" cy="151829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1" rIns="91420" bIns="45711" anchor="ctr"/>
            <a:lstStyle/>
            <a:p>
              <a:pPr eaLnBrk="1" hangingPunct="1">
                <a:defRPr/>
              </a:pPr>
              <a:endParaRPr lang="en-GB" sz="1800"/>
            </a:p>
          </p:txBody>
        </p:sp>
        <p:sp>
          <p:nvSpPr>
            <p:cNvPr id="132136" name="Text Box 16"/>
            <p:cNvSpPr txBox="1">
              <a:spLocks noChangeArrowheads="1"/>
            </p:cNvSpPr>
            <p:nvPr/>
          </p:nvSpPr>
          <p:spPr bwMode="auto">
            <a:xfrm>
              <a:off x="946152" y="3752851"/>
              <a:ext cx="2519363" cy="371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0" tIns="45706" rIns="91410" bIns="45706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74688" indent="-2603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36638" indent="-207963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50975" indent="-206375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66900" indent="-207963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324100" indent="-207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81300" indent="-207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38500" indent="-207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95700" indent="-207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zh-CN" sz="1800">
                  <a:solidFill>
                    <a:schemeClr val="bg1"/>
                  </a:solidFill>
                </a:rPr>
                <a:t>w               z</a:t>
              </a:r>
            </a:p>
          </p:txBody>
        </p:sp>
        <p:sp>
          <p:nvSpPr>
            <p:cNvPr id="128" name="Isosceles Triangle 4"/>
            <p:cNvSpPr/>
            <p:nvPr/>
          </p:nvSpPr>
          <p:spPr>
            <a:xfrm>
              <a:off x="2119052" y="4110634"/>
              <a:ext cx="229232" cy="151947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1" rIns="91420" bIns="45711" anchor="ctr"/>
            <a:lstStyle/>
            <a:p>
              <a:pPr eaLnBrk="1" hangingPunct="1">
                <a:defRPr/>
              </a:pPr>
              <a:endParaRPr lang="en-GB" sz="1800"/>
            </a:p>
          </p:txBody>
        </p:sp>
        <p:grpSp>
          <p:nvGrpSpPr>
            <p:cNvPr id="132188" name="Group 92"/>
            <p:cNvGrpSpPr>
              <a:grpSpLocks/>
            </p:cNvGrpSpPr>
            <p:nvPr/>
          </p:nvGrpSpPr>
          <p:grpSpPr bwMode="auto">
            <a:xfrm>
              <a:off x="2233618" y="4267202"/>
              <a:ext cx="360363" cy="671513"/>
              <a:chOff x="1570" y="2649"/>
              <a:chExt cx="227" cy="423"/>
            </a:xfrm>
          </p:grpSpPr>
          <p:cxnSp>
            <p:nvCxnSpPr>
              <p:cNvPr id="132137" name="Straight Arrow Connector 126"/>
              <p:cNvCxnSpPr>
                <a:cxnSpLocks noChangeShapeType="1"/>
              </p:cNvCxnSpPr>
              <p:nvPr/>
            </p:nvCxnSpPr>
            <p:spPr bwMode="auto">
              <a:xfrm rot="16200000" flipV="1">
                <a:off x="1389" y="2830"/>
                <a:ext cx="408" cy="46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prstDash val="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39" name="Straight Arrow Connector 12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521" y="2796"/>
                <a:ext cx="390" cy="162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2141" name="5-Point Star 6"/>
            <p:cNvSpPr>
              <a:spLocks noChangeArrowheads="1"/>
            </p:cNvSpPr>
            <p:nvPr/>
          </p:nvSpPr>
          <p:spPr bwMode="auto">
            <a:xfrm>
              <a:off x="2209802" y="4876800"/>
              <a:ext cx="227013" cy="196850"/>
            </a:xfrm>
            <a:custGeom>
              <a:avLst/>
              <a:gdLst>
                <a:gd name="T0" fmla="*/ 10429105 w 152400"/>
                <a:gd name="T1" fmla="*/ 0 h 152400"/>
                <a:gd name="T2" fmla="*/ 0 w 152400"/>
                <a:gd name="T3" fmla="*/ 2039420 h 152400"/>
                <a:gd name="T4" fmla="*/ 3983651 w 152400"/>
                <a:gd name="T5" fmla="*/ 5339299 h 152400"/>
                <a:gd name="T6" fmla="*/ 16874590 w 152400"/>
                <a:gd name="T7" fmla="*/ 5339299 h 152400"/>
                <a:gd name="T8" fmla="*/ 20858236 w 152400"/>
                <a:gd name="T9" fmla="*/ 2039420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00772" tIns="50387" rIns="100772" bIns="50387" anchor="ctr"/>
            <a:lstStyle/>
            <a:p>
              <a:endParaRPr lang="zh-CN" altLang="en-US"/>
            </a:p>
          </p:txBody>
        </p:sp>
        <p:sp>
          <p:nvSpPr>
            <p:cNvPr id="132142" name="5-Point Star 6"/>
            <p:cNvSpPr>
              <a:spLocks noChangeArrowheads="1"/>
            </p:cNvSpPr>
            <p:nvPr/>
          </p:nvSpPr>
          <p:spPr bwMode="auto">
            <a:xfrm>
              <a:off x="3544890" y="4041775"/>
              <a:ext cx="227012" cy="196850"/>
            </a:xfrm>
            <a:custGeom>
              <a:avLst/>
              <a:gdLst>
                <a:gd name="T0" fmla="*/ 10429063 w 152400"/>
                <a:gd name="T1" fmla="*/ 0 h 152400"/>
                <a:gd name="T2" fmla="*/ 0 w 152400"/>
                <a:gd name="T3" fmla="*/ 2039420 h 152400"/>
                <a:gd name="T4" fmla="*/ 3983635 w 152400"/>
                <a:gd name="T5" fmla="*/ 5339299 h 152400"/>
                <a:gd name="T6" fmla="*/ 16874522 w 152400"/>
                <a:gd name="T7" fmla="*/ 5339299 h 152400"/>
                <a:gd name="T8" fmla="*/ 20858152 w 152400"/>
                <a:gd name="T9" fmla="*/ 2039420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72" tIns="50387" rIns="100772" bIns="50387" anchor="ctr"/>
            <a:lstStyle/>
            <a:p>
              <a:endParaRPr lang="zh-CN" altLang="en-US"/>
            </a:p>
          </p:txBody>
        </p:sp>
        <p:sp>
          <p:nvSpPr>
            <p:cNvPr id="133" name="Isosceles Triangle 132"/>
            <p:cNvSpPr/>
            <p:nvPr/>
          </p:nvSpPr>
          <p:spPr>
            <a:xfrm>
              <a:off x="4288715" y="4120640"/>
              <a:ext cx="227117" cy="150670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1" rIns="91420" bIns="45711" anchor="ctr"/>
            <a:lstStyle/>
            <a:p>
              <a:pPr eaLnBrk="1" hangingPunct="1">
                <a:defRPr/>
              </a:pPr>
              <a:endParaRPr lang="en-GB" sz="1800"/>
            </a:p>
          </p:txBody>
        </p:sp>
        <p:sp>
          <p:nvSpPr>
            <p:cNvPr id="134" name="Isosceles Triangle 4"/>
            <p:cNvSpPr/>
            <p:nvPr/>
          </p:nvSpPr>
          <p:spPr>
            <a:xfrm>
              <a:off x="4936522" y="4120640"/>
              <a:ext cx="228350" cy="150670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1" rIns="91420" bIns="45711" anchor="ctr"/>
            <a:lstStyle/>
            <a:p>
              <a:pPr eaLnBrk="1" hangingPunct="1">
                <a:defRPr/>
              </a:pPr>
              <a:endParaRPr lang="en-GB" sz="1800"/>
            </a:p>
          </p:txBody>
        </p:sp>
        <p:grpSp>
          <p:nvGrpSpPr>
            <p:cNvPr id="132189" name="Group 93"/>
            <p:cNvGrpSpPr>
              <a:grpSpLocks/>
            </p:cNvGrpSpPr>
            <p:nvPr/>
          </p:nvGrpSpPr>
          <p:grpSpPr bwMode="auto">
            <a:xfrm>
              <a:off x="3657602" y="4267200"/>
              <a:ext cx="1223963" cy="649288"/>
              <a:chOff x="2599" y="2644"/>
              <a:chExt cx="771" cy="409"/>
            </a:xfrm>
          </p:grpSpPr>
          <p:cxnSp>
            <p:nvCxnSpPr>
              <p:cNvPr id="132145" name="Straight Arrow Connector 134"/>
              <p:cNvCxnSpPr>
                <a:cxnSpLocks noChangeShapeType="1"/>
              </p:cNvCxnSpPr>
              <p:nvPr/>
            </p:nvCxnSpPr>
            <p:spPr bwMode="auto">
              <a:xfrm>
                <a:off x="2599" y="2644"/>
                <a:ext cx="771" cy="409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46" name="Straight Arrow Connector 137"/>
              <p:cNvCxnSpPr>
                <a:cxnSpLocks noChangeShapeType="1"/>
              </p:cNvCxnSpPr>
              <p:nvPr/>
            </p:nvCxnSpPr>
            <p:spPr bwMode="auto">
              <a:xfrm rot="16200000" flipV="1">
                <a:off x="3143" y="2826"/>
                <a:ext cx="409" cy="45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9" name="Isosceles Triangle 4"/>
            <p:cNvSpPr/>
            <p:nvPr/>
          </p:nvSpPr>
          <p:spPr>
            <a:xfrm>
              <a:off x="4635410" y="4097174"/>
              <a:ext cx="228350" cy="15194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1" rIns="91420" bIns="45711" anchor="ctr"/>
            <a:lstStyle/>
            <a:p>
              <a:pPr eaLnBrk="1" hangingPunct="1">
                <a:defRPr/>
              </a:pPr>
              <a:endParaRPr lang="en-GB" sz="1800"/>
            </a:p>
          </p:txBody>
        </p:sp>
        <p:sp>
          <p:nvSpPr>
            <p:cNvPr id="132150" name="5-Point Star 6"/>
            <p:cNvSpPr>
              <a:spLocks noChangeArrowheads="1"/>
            </p:cNvSpPr>
            <p:nvPr/>
          </p:nvSpPr>
          <p:spPr bwMode="auto">
            <a:xfrm>
              <a:off x="6048377" y="4048127"/>
              <a:ext cx="225425" cy="196850"/>
            </a:xfrm>
            <a:custGeom>
              <a:avLst/>
              <a:gdLst>
                <a:gd name="T0" fmla="*/ 10429063 w 152400"/>
                <a:gd name="T1" fmla="*/ 0 h 152400"/>
                <a:gd name="T2" fmla="*/ 0 w 152400"/>
                <a:gd name="T3" fmla="*/ 2039420 h 152400"/>
                <a:gd name="T4" fmla="*/ 3983635 w 152400"/>
                <a:gd name="T5" fmla="*/ 5339299 h 152400"/>
                <a:gd name="T6" fmla="*/ 16874522 w 152400"/>
                <a:gd name="T7" fmla="*/ 5339299 h 152400"/>
                <a:gd name="T8" fmla="*/ 20858152 w 152400"/>
                <a:gd name="T9" fmla="*/ 2039420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72" tIns="50387" rIns="100772" bIns="50387" anchor="ctr"/>
            <a:lstStyle/>
            <a:p>
              <a:endParaRPr lang="zh-CN" altLang="en-US"/>
            </a:p>
          </p:txBody>
        </p:sp>
        <p:sp>
          <p:nvSpPr>
            <p:cNvPr id="143" name="Isosceles Triangle 142"/>
            <p:cNvSpPr/>
            <p:nvPr/>
          </p:nvSpPr>
          <p:spPr>
            <a:xfrm>
              <a:off x="6882789" y="4126927"/>
              <a:ext cx="228351" cy="151829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1" rIns="91420" bIns="45711" anchor="ctr"/>
            <a:lstStyle/>
            <a:p>
              <a:pPr eaLnBrk="1" hangingPunct="1">
                <a:defRPr/>
              </a:pPr>
              <a:endParaRPr lang="en-GB" sz="1800"/>
            </a:p>
          </p:txBody>
        </p:sp>
        <p:sp>
          <p:nvSpPr>
            <p:cNvPr id="144" name="Isosceles Triangle 4"/>
            <p:cNvSpPr/>
            <p:nvPr/>
          </p:nvSpPr>
          <p:spPr>
            <a:xfrm>
              <a:off x="7530897" y="4126927"/>
              <a:ext cx="227966" cy="151829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1" rIns="91420" bIns="45711" anchor="ctr"/>
            <a:lstStyle/>
            <a:p>
              <a:pPr eaLnBrk="1" hangingPunct="1">
                <a:defRPr/>
              </a:pPr>
              <a:endParaRPr lang="en-GB" sz="1800"/>
            </a:p>
          </p:txBody>
        </p:sp>
        <p:sp>
          <p:nvSpPr>
            <p:cNvPr id="132153" name="Text Box 16"/>
            <p:cNvSpPr txBox="1">
              <a:spLocks noChangeArrowheads="1"/>
            </p:cNvSpPr>
            <p:nvPr/>
          </p:nvSpPr>
          <p:spPr bwMode="auto">
            <a:xfrm>
              <a:off x="6019800" y="3733802"/>
              <a:ext cx="2520950" cy="371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0" tIns="45706" rIns="91410" bIns="45706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74688" indent="-2603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36638" indent="-207963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50975" indent="-206375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66900" indent="-207963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324100" indent="-207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81300" indent="-207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38500" indent="-207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95700" indent="-207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zh-CN" sz="1800" dirty="0">
                  <a:solidFill>
                    <a:schemeClr val="bg1"/>
                  </a:solidFill>
                </a:rPr>
                <a:t>w               z</a:t>
              </a:r>
            </a:p>
          </p:txBody>
        </p:sp>
        <p:grpSp>
          <p:nvGrpSpPr>
            <p:cNvPr id="132190" name="Group 94"/>
            <p:cNvGrpSpPr>
              <a:grpSpLocks/>
            </p:cNvGrpSpPr>
            <p:nvPr/>
          </p:nvGrpSpPr>
          <p:grpSpPr bwMode="auto">
            <a:xfrm>
              <a:off x="6167440" y="4305302"/>
              <a:ext cx="1481137" cy="647700"/>
              <a:chOff x="3885" y="2424"/>
              <a:chExt cx="933" cy="408"/>
            </a:xfrm>
          </p:grpSpPr>
          <p:cxnSp>
            <p:nvCxnSpPr>
              <p:cNvPr id="132154" name="Straight Arrow Connector 145"/>
              <p:cNvCxnSpPr>
                <a:cxnSpLocks noChangeShapeType="1"/>
              </p:cNvCxnSpPr>
              <p:nvPr/>
            </p:nvCxnSpPr>
            <p:spPr bwMode="auto">
              <a:xfrm>
                <a:off x="3885" y="2424"/>
                <a:ext cx="771" cy="408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55" name="Straight Arrow Connector 14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541" y="2556"/>
                <a:ext cx="391" cy="162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157" name="Straight Arrow Connector 148"/>
              <p:cNvCxnSpPr>
                <a:cxnSpLocks noChangeShapeType="1"/>
              </p:cNvCxnSpPr>
              <p:nvPr/>
            </p:nvCxnSpPr>
            <p:spPr bwMode="auto">
              <a:xfrm rot="16200000" flipV="1">
                <a:off x="4430" y="2605"/>
                <a:ext cx="408" cy="45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0" name="Isosceles Triangle 4"/>
            <p:cNvSpPr/>
            <p:nvPr/>
          </p:nvSpPr>
          <p:spPr>
            <a:xfrm>
              <a:off x="7241077" y="4135468"/>
              <a:ext cx="228351" cy="150670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1" rIns="91420" bIns="45711" anchor="ctr"/>
            <a:lstStyle/>
            <a:p>
              <a:pPr eaLnBrk="1" hangingPunct="1">
                <a:defRPr/>
              </a:pPr>
              <a:endParaRPr lang="en-GB" sz="1800"/>
            </a:p>
          </p:txBody>
        </p:sp>
        <p:cxnSp>
          <p:nvCxnSpPr>
            <p:cNvPr id="97" name="Straight Arrow Connector 126"/>
            <p:cNvCxnSpPr>
              <a:cxnSpLocks noChangeShapeType="1"/>
            </p:cNvCxnSpPr>
            <p:nvPr/>
          </p:nvCxnSpPr>
          <p:spPr bwMode="auto">
            <a:xfrm rot="16200000" flipV="1">
              <a:off x="6984000" y="4554538"/>
              <a:ext cx="647700" cy="73025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3" name="对象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707547"/>
                </p:ext>
              </p:extLst>
            </p:nvPr>
          </p:nvGraphicFramePr>
          <p:xfrm>
            <a:off x="304800" y="4256087"/>
            <a:ext cx="722313" cy="849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467" name="Equation" r:id="rId8" imgW="291973" imgH="342751" progId="Equation.DSMT4">
                    <p:embed/>
                  </p:oleObj>
                </mc:Choice>
                <mc:Fallback>
                  <p:oleObj name="Equation" r:id="rId8" imgW="291973" imgH="342751" progId="Equation.DSMT4">
                    <p:embed/>
                    <p:pic>
                      <p:nvPicPr>
                        <p:cNvPr id="0" name="Object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4256087"/>
                          <a:ext cx="722313" cy="849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 useBgFill="1">
          <p:nvSpPr>
            <p:cNvPr id="4" name="矩形 3"/>
            <p:cNvSpPr/>
            <p:nvPr/>
          </p:nvSpPr>
          <p:spPr>
            <a:xfrm>
              <a:off x="381000" y="4876800"/>
              <a:ext cx="381000" cy="1968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4766846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z</a:t>
              </a:r>
              <a:endParaRPr lang="zh-CN" alt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68263"/>
            <a:ext cx="9143999" cy="708025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r>
              <a:rPr lang="en-US" altLang="zh-CN" sz="4000" b="1" dirty="0">
                <a:solidFill>
                  <a:srgbClr val="FFFF00"/>
                </a:solidFill>
                <a:latin typeface="Times New Roman" pitchFamily="18" charset="0"/>
                <a:ea typeface="SimSun" charset="0"/>
                <a:cs typeface="Times New Roman" pitchFamily="18" charset="0"/>
              </a:rPr>
              <a:t>Workflow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00335" y="925513"/>
            <a:ext cx="2971800" cy="40009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zh-CN" sz="2000" dirty="0">
                <a:solidFill>
                  <a:srgbClr val="FFFF00"/>
                </a:solidFill>
              </a:rPr>
              <a:t>Raw </a:t>
            </a:r>
            <a:r>
              <a:rPr lang="en-US" altLang="zh-CN" sz="2000" dirty="0" smtClean="0">
                <a:solidFill>
                  <a:srgbClr val="FFFF00"/>
                </a:solidFill>
              </a:rPr>
              <a:t>data</a:t>
            </a:r>
            <a:endParaRPr lang="en-US" altLang="zh-CN" sz="2000" dirty="0">
              <a:solidFill>
                <a:srgbClr val="FFFF0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76398" y="1368000"/>
            <a:ext cx="3324337" cy="643959"/>
            <a:chOff x="2971800" y="1368000"/>
            <a:chExt cx="3324337" cy="643959"/>
          </a:xfrm>
        </p:grpSpPr>
        <p:sp>
          <p:nvSpPr>
            <p:cNvPr id="20" name="Right Arrow 19"/>
            <p:cNvSpPr>
              <a:spLocks noChangeArrowheads="1"/>
            </p:cNvSpPr>
            <p:nvPr/>
          </p:nvSpPr>
          <p:spPr bwMode="auto">
            <a:xfrm rot="5400000">
              <a:off x="4465639" y="1368000"/>
              <a:ext cx="182563" cy="18256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lIns="91420" tIns="45711" rIns="91420" bIns="45711"/>
            <a:lstStyle/>
            <a:p>
              <a:endParaRPr lang="en-US"/>
            </a:p>
          </p:txBody>
        </p:sp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2971800" y="1611868"/>
              <a:ext cx="3324337" cy="400091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20" tIns="45711" rIns="91420" bIns="45711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dirty="0" smtClean="0">
                  <a:solidFill>
                    <a:srgbClr val="FFFF00"/>
                  </a:solidFill>
                </a:rPr>
                <a:t>Select </a:t>
              </a:r>
              <a:r>
                <a:rPr lang="en-US" sz="2000" dirty="0">
                  <a:solidFill>
                    <a:srgbClr val="FFFF00"/>
                  </a:solidFill>
                </a:rPr>
                <a:t>a </a:t>
              </a:r>
              <a:r>
                <a:rPr lang="en-US" sz="2000" dirty="0" smtClean="0">
                  <a:solidFill>
                    <a:srgbClr val="FFFF00"/>
                  </a:solidFill>
                </a:rPr>
                <a:t>master trace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47798" y="2081880"/>
            <a:ext cx="3581399" cy="966120"/>
            <a:chOff x="2743200" y="2222612"/>
            <a:chExt cx="3581399" cy="966120"/>
          </a:xfrm>
        </p:grpSpPr>
        <p:sp>
          <p:nvSpPr>
            <p:cNvPr id="39" name="Right Arrow 38"/>
            <p:cNvSpPr>
              <a:spLocks noChangeArrowheads="1"/>
            </p:cNvSpPr>
            <p:nvPr/>
          </p:nvSpPr>
          <p:spPr bwMode="auto">
            <a:xfrm rot="5400000">
              <a:off x="4454533" y="2228732"/>
              <a:ext cx="199788" cy="18754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lIns="91420" tIns="45711" rIns="91420" bIns="45711"/>
            <a:lstStyle/>
            <a:p>
              <a:endParaRPr lang="en-US"/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2743200" y="2480864"/>
              <a:ext cx="3581399" cy="70786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20" tIns="45711" rIns="91420" bIns="45711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FFFF00"/>
                  </a:solidFill>
                </a:rPr>
                <a:t>Cross-correlate </a:t>
              </a:r>
              <a:r>
                <a:rPr lang="en-US" sz="2000" dirty="0" smtClean="0">
                  <a:solidFill>
                    <a:srgbClr val="FFFF00"/>
                  </a:solidFill>
                </a:rPr>
                <a:t>to generate virtual diffractions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19200" y="3124200"/>
            <a:ext cx="4038598" cy="936468"/>
            <a:chOff x="2514602" y="3124200"/>
            <a:chExt cx="4038598" cy="936468"/>
          </a:xfrm>
        </p:grpSpPr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2514602" y="3352800"/>
              <a:ext cx="4038598" cy="70786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20" tIns="45711" rIns="91420" bIns="45711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FFFF00"/>
                  </a:solidFill>
                </a:rPr>
                <a:t>Repeat for all the shots and stack the result to give virtual diffractions</a:t>
              </a:r>
            </a:p>
          </p:txBody>
        </p:sp>
        <p:sp>
          <p:nvSpPr>
            <p:cNvPr id="24" name="Right Arrow 38"/>
            <p:cNvSpPr>
              <a:spLocks noChangeArrowheads="1"/>
            </p:cNvSpPr>
            <p:nvPr/>
          </p:nvSpPr>
          <p:spPr bwMode="auto">
            <a:xfrm rot="5400000">
              <a:off x="4454533" y="3130320"/>
              <a:ext cx="199788" cy="18754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lIns="91420" tIns="45711" rIns="91420" bIns="45711"/>
            <a:lstStyle/>
            <a:p>
              <a:endParaRPr lang="en-US"/>
            </a:p>
          </p:txBody>
        </p:sp>
      </p:grpSp>
      <p:sp>
        <p:nvSpPr>
          <p:cNvPr id="25" name="Right Arrow 38"/>
          <p:cNvSpPr>
            <a:spLocks noChangeArrowheads="1"/>
          </p:cNvSpPr>
          <p:nvPr/>
        </p:nvSpPr>
        <p:spPr bwMode="auto">
          <a:xfrm rot="5400000">
            <a:off x="3159131" y="4176000"/>
            <a:ext cx="199788" cy="18754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371598" y="4426821"/>
            <a:ext cx="3733798" cy="70786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0" tIns="45711" rIns="91420" bIns="45711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FFFF00"/>
                </a:solidFill>
              </a:rPr>
              <a:t>Convolve the virtual diffractions with the master </a:t>
            </a:r>
            <a:r>
              <a:rPr lang="en-US" sz="2000" dirty="0" smtClean="0">
                <a:solidFill>
                  <a:srgbClr val="FFFF00"/>
                </a:solidFill>
              </a:rPr>
              <a:t>trace</a:t>
            </a: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09600" y="1811914"/>
            <a:ext cx="2727801" cy="3942556"/>
            <a:chOff x="1676400" y="1811914"/>
            <a:chExt cx="2727801" cy="3942556"/>
          </a:xfrm>
        </p:grpSpPr>
        <p:sp>
          <p:nvSpPr>
            <p:cNvPr id="47" name="丁字箭头 46"/>
            <p:cNvSpPr/>
            <p:nvPr/>
          </p:nvSpPr>
          <p:spPr>
            <a:xfrm rot="16200000">
              <a:off x="3934966" y="5285235"/>
              <a:ext cx="572869" cy="365601"/>
            </a:xfrm>
            <a:prstGeom prst="leftRightUp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1" rIns="91420" bIns="45711"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1" name="直接连接符 50"/>
            <p:cNvCxnSpPr/>
            <p:nvPr/>
          </p:nvCxnSpPr>
          <p:spPr>
            <a:xfrm flipH="1">
              <a:off x="1676400" y="5486400"/>
              <a:ext cx="2590801" cy="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1676400" y="1811914"/>
              <a:ext cx="0" cy="3674487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>
              <a:endCxn id="45" idx="1"/>
            </p:cNvCxnSpPr>
            <p:nvPr/>
          </p:nvCxnSpPr>
          <p:spPr>
            <a:xfrm>
              <a:off x="1676400" y="1811914"/>
              <a:ext cx="1066798" cy="0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676398" y="5867400"/>
            <a:ext cx="3200400" cy="70786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0" tIns="45711" rIns="91420" bIns="45711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FFFF00"/>
                </a:solidFill>
              </a:rPr>
              <a:t>Stack to generate Super-virtual Diffractions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105400" y="1010801"/>
            <a:ext cx="2133600" cy="1974027"/>
            <a:chOff x="5105400" y="1010801"/>
            <a:chExt cx="2133600" cy="1974027"/>
          </a:xfrm>
        </p:grpSpPr>
        <p:grpSp>
          <p:nvGrpSpPr>
            <p:cNvPr id="11" name="组合 10"/>
            <p:cNvGrpSpPr/>
            <p:nvPr/>
          </p:nvGrpSpPr>
          <p:grpSpPr>
            <a:xfrm>
              <a:off x="5105400" y="2057400"/>
              <a:ext cx="1808861" cy="927428"/>
              <a:chOff x="6438336" y="3886200"/>
              <a:chExt cx="2553264" cy="1064271"/>
            </a:xfrm>
          </p:grpSpPr>
          <p:sp>
            <p:nvSpPr>
              <p:cNvPr id="102" name="Rectangle 76"/>
              <p:cNvSpPr>
                <a:spLocks noChangeArrowheads="1"/>
              </p:cNvSpPr>
              <p:nvPr/>
            </p:nvSpPr>
            <p:spPr bwMode="auto">
              <a:xfrm>
                <a:off x="6438336" y="4168469"/>
                <a:ext cx="2547361" cy="586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2936" tIns="41469" rIns="82936" bIns="41469" anchor="ctr"/>
              <a:lstStyle/>
              <a:p>
                <a:pPr algn="l" defTabSz="828013"/>
                <a:endParaRPr lang="en-US"/>
              </a:p>
            </p:txBody>
          </p:sp>
          <p:sp>
            <p:nvSpPr>
              <p:cNvPr id="103" name="Rectangle 77"/>
              <p:cNvSpPr>
                <a:spLocks noChangeArrowheads="1"/>
              </p:cNvSpPr>
              <p:nvPr/>
            </p:nvSpPr>
            <p:spPr bwMode="auto">
              <a:xfrm>
                <a:off x="6438336" y="4780755"/>
                <a:ext cx="2547362" cy="16971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2936" tIns="41469" rIns="82936" bIns="41469" anchor="ctr"/>
              <a:lstStyle/>
              <a:p>
                <a:pPr algn="l" defTabSz="828013"/>
                <a:endParaRPr lang="en-US"/>
              </a:p>
            </p:txBody>
          </p:sp>
          <p:sp>
            <p:nvSpPr>
              <p:cNvPr id="105" name="Isosceles Triangle 4"/>
              <p:cNvSpPr/>
              <p:nvPr/>
            </p:nvSpPr>
            <p:spPr>
              <a:xfrm>
                <a:off x="8095665" y="3940178"/>
                <a:ext cx="303066" cy="206713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defTabSz="829452" hangingPunct="1">
                  <a:defRPr/>
                </a:pPr>
                <a:endParaRPr lang="en-GB"/>
              </a:p>
            </p:txBody>
          </p:sp>
          <p:sp>
            <p:nvSpPr>
              <p:cNvPr id="106" name="Isosceles Triangle 4"/>
              <p:cNvSpPr/>
              <p:nvPr/>
            </p:nvSpPr>
            <p:spPr>
              <a:xfrm>
                <a:off x="8682354" y="3940178"/>
                <a:ext cx="309246" cy="206713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defTabSz="829452" hangingPunct="1">
                  <a:defRPr/>
                </a:pPr>
                <a:endParaRPr lang="en-GB"/>
              </a:p>
            </p:txBody>
          </p:sp>
          <p:sp>
            <p:nvSpPr>
              <p:cNvPr id="108" name="Line 44"/>
              <p:cNvSpPr>
                <a:spLocks noChangeShapeType="1"/>
              </p:cNvSpPr>
              <p:nvPr/>
            </p:nvSpPr>
            <p:spPr bwMode="auto">
              <a:xfrm flipH="1">
                <a:off x="7287216" y="4197273"/>
                <a:ext cx="1549760" cy="655567"/>
              </a:xfrm>
              <a:prstGeom prst="line">
                <a:avLst/>
              </a:prstGeom>
              <a:noFill/>
              <a:ln w="25400">
                <a:solidFill>
                  <a:srgbClr val="002060"/>
                </a:solidFill>
                <a:round/>
                <a:headEnd type="triangle" w="lg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2945" tIns="41473" rIns="82945" bIns="41473"/>
              <a:lstStyle/>
              <a:p>
                <a:endParaRPr lang="zh-CN" altLang="en-US"/>
              </a:p>
            </p:txBody>
          </p:sp>
          <p:sp>
            <p:nvSpPr>
              <p:cNvPr id="109" name="Line 46"/>
              <p:cNvSpPr>
                <a:spLocks noChangeShapeType="1"/>
              </p:cNvSpPr>
              <p:nvPr/>
            </p:nvSpPr>
            <p:spPr bwMode="auto">
              <a:xfrm flipH="1">
                <a:off x="7287217" y="4197273"/>
                <a:ext cx="959980" cy="654548"/>
              </a:xfrm>
              <a:prstGeom prst="line">
                <a:avLst/>
              </a:prstGeom>
              <a:noFill/>
              <a:ln w="25400">
                <a:solidFill>
                  <a:srgbClr val="002060"/>
                </a:solidFill>
                <a:round/>
                <a:headEnd type="triangle" w="lg" len="med"/>
                <a:tailEnd type="non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2945" tIns="41473" rIns="82945" bIns="41473"/>
              <a:lstStyle/>
              <a:p>
                <a:endParaRPr lang="zh-CN" altLang="en-US"/>
              </a:p>
            </p:txBody>
          </p:sp>
          <p:sp>
            <p:nvSpPr>
              <p:cNvPr id="110" name="Line 42"/>
              <p:cNvSpPr>
                <a:spLocks noChangeShapeType="1"/>
              </p:cNvSpPr>
              <p:nvPr/>
            </p:nvSpPr>
            <p:spPr bwMode="auto">
              <a:xfrm>
                <a:off x="6634177" y="4197272"/>
                <a:ext cx="653040" cy="557938"/>
              </a:xfrm>
              <a:prstGeom prst="line">
                <a:avLst/>
              </a:prstGeom>
              <a:noFill/>
              <a:ln w="25400">
                <a:solidFill>
                  <a:srgbClr val="00206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2945" tIns="41473" rIns="82945" bIns="41473"/>
              <a:lstStyle/>
              <a:p>
                <a:endParaRPr lang="zh-CN" altLang="en-US"/>
              </a:p>
            </p:txBody>
          </p:sp>
          <p:sp>
            <p:nvSpPr>
              <p:cNvPr id="113" name="5-Point Star 6"/>
              <p:cNvSpPr>
                <a:spLocks noChangeArrowheads="1"/>
              </p:cNvSpPr>
              <p:nvPr/>
            </p:nvSpPr>
            <p:spPr bwMode="auto">
              <a:xfrm>
                <a:off x="6438337" y="3886200"/>
                <a:ext cx="285120" cy="214582"/>
              </a:xfrm>
              <a:custGeom>
                <a:avLst/>
                <a:gdLst>
                  <a:gd name="T0" fmla="*/ 157163 w 152400"/>
                  <a:gd name="T1" fmla="*/ 0 h 152400"/>
                  <a:gd name="T2" fmla="*/ 0 w 152400"/>
                  <a:gd name="T3" fmla="*/ 90348 h 152400"/>
                  <a:gd name="T4" fmla="*/ 60031 w 152400"/>
                  <a:gd name="T5" fmla="*/ 236535 h 152400"/>
                  <a:gd name="T6" fmla="*/ 254294 w 152400"/>
                  <a:gd name="T7" fmla="*/ 236535 h 152400"/>
                  <a:gd name="T8" fmla="*/ 314325 w 152400"/>
                  <a:gd name="T9" fmla="*/ 90348 h 1524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47095 w 152400"/>
                  <a:gd name="T16" fmla="*/ 58212 h 152400"/>
                  <a:gd name="T17" fmla="*/ 105305 w 152400"/>
                  <a:gd name="T18" fmla="*/ 116422 h 152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400" h="152400">
                    <a:moveTo>
                      <a:pt x="0" y="58211"/>
                    </a:moveTo>
                    <a:lnTo>
                      <a:pt x="58212" y="58212"/>
                    </a:lnTo>
                    <a:lnTo>
                      <a:pt x="76200" y="0"/>
                    </a:lnTo>
                    <a:lnTo>
                      <a:pt x="94188" y="58212"/>
                    </a:lnTo>
                    <a:lnTo>
                      <a:pt x="152400" y="58211"/>
                    </a:lnTo>
                    <a:lnTo>
                      <a:pt x="105305" y="94188"/>
                    </a:lnTo>
                    <a:lnTo>
                      <a:pt x="123294" y="152399"/>
                    </a:lnTo>
                    <a:lnTo>
                      <a:pt x="76200" y="116422"/>
                    </a:lnTo>
                    <a:lnTo>
                      <a:pt x="29106" y="152399"/>
                    </a:lnTo>
                    <a:lnTo>
                      <a:pt x="47095" y="94188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1430" tIns="45715" rIns="91430" bIns="45715" anchor="ctr"/>
              <a:lstStyle/>
              <a:p>
                <a:endParaRPr lang="zh-CN" altLang="en-US"/>
              </a:p>
            </p:txBody>
          </p:sp>
          <p:sp>
            <p:nvSpPr>
              <p:cNvPr id="114" name="Oval 112"/>
              <p:cNvSpPr>
                <a:spLocks noChangeArrowheads="1"/>
              </p:cNvSpPr>
              <p:nvPr/>
            </p:nvSpPr>
            <p:spPr bwMode="auto">
              <a:xfrm>
                <a:off x="7133232" y="4755209"/>
                <a:ext cx="327025" cy="195262"/>
              </a:xfrm>
              <a:prstGeom prst="ellipse">
                <a:avLst/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82927" tIns="41464" rIns="82927" bIns="41464"/>
              <a:lstStyle/>
              <a:p>
                <a:pPr algn="l" defTabSz="828503" eaLnBrk="1">
                  <a:lnSpc>
                    <a:spcPct val="93000"/>
                  </a:lnSpc>
                  <a:buClr>
                    <a:srgbClr val="000000"/>
                  </a:buClr>
                  <a:buSzPct val="100000"/>
                </a:pPr>
                <a:endParaRPr lang="zh-CN" altLang="zh-CN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5" name="Line 52"/>
            <p:cNvSpPr>
              <a:spLocks noChangeShapeType="1"/>
            </p:cNvSpPr>
            <p:nvPr/>
          </p:nvSpPr>
          <p:spPr bwMode="auto">
            <a:xfrm>
              <a:off x="6400800" y="1325604"/>
              <a:ext cx="0" cy="9400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116" name="Line 53"/>
            <p:cNvSpPr>
              <a:spLocks noChangeShapeType="1"/>
            </p:cNvSpPr>
            <p:nvPr/>
          </p:nvSpPr>
          <p:spPr bwMode="auto">
            <a:xfrm flipH="1">
              <a:off x="6781800" y="1286312"/>
              <a:ext cx="1" cy="97930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117" name="AutoShape 58"/>
            <p:cNvSpPr>
              <a:spLocks noChangeArrowheads="1"/>
            </p:cNvSpPr>
            <p:nvPr/>
          </p:nvSpPr>
          <p:spPr bwMode="auto">
            <a:xfrm rot="5400000">
              <a:off x="6477353" y="1739256"/>
              <a:ext cx="129614" cy="32688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82936" tIns="41469" rIns="82936" bIns="41469" anchor="ctr"/>
            <a:lstStyle/>
            <a:p>
              <a:pPr algn="l" defTabSz="828013"/>
              <a:endParaRPr lang="en-US"/>
            </a:p>
          </p:txBody>
        </p:sp>
        <p:sp>
          <p:nvSpPr>
            <p:cNvPr id="118" name="AutoShape 59"/>
            <p:cNvSpPr>
              <a:spLocks noChangeArrowheads="1"/>
            </p:cNvSpPr>
            <p:nvPr/>
          </p:nvSpPr>
          <p:spPr bwMode="auto">
            <a:xfrm rot="5400000">
              <a:off x="6879713" y="1349887"/>
              <a:ext cx="131054" cy="32688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82936" tIns="41469" rIns="82936" bIns="41469" anchor="ctr"/>
            <a:lstStyle/>
            <a:p>
              <a:pPr algn="l" defTabSz="828013"/>
              <a:endParaRPr lang="en-US"/>
            </a:p>
          </p:txBody>
        </p:sp>
        <p:sp>
          <p:nvSpPr>
            <p:cNvPr id="119" name="Line 64"/>
            <p:cNvSpPr>
              <a:spLocks noChangeShapeType="1"/>
            </p:cNvSpPr>
            <p:nvPr/>
          </p:nvSpPr>
          <p:spPr bwMode="auto">
            <a:xfrm flipV="1">
              <a:off x="6248400" y="1551299"/>
              <a:ext cx="0" cy="32691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120" name="Text Box 65"/>
            <p:cNvSpPr txBox="1">
              <a:spLocks noChangeArrowheads="1"/>
            </p:cNvSpPr>
            <p:nvPr/>
          </p:nvSpPr>
          <p:spPr bwMode="auto">
            <a:xfrm>
              <a:off x="5866680" y="1509534"/>
              <a:ext cx="457920" cy="36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1" rIns="91420" bIns="45711">
              <a:spAutoFit/>
            </a:bodyPr>
            <a:lstStyle>
              <a:lvl1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indent="-230188"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zh-CN" sz="1800" dirty="0" err="1">
                  <a:solidFill>
                    <a:schemeClr val="bg1"/>
                  </a:solidFill>
                  <a:ea typeface="宋体" charset="-122"/>
                </a:rPr>
                <a:t>dt</a:t>
              </a:r>
              <a:endParaRPr lang="en-GB" altLang="zh-CN" sz="1800" dirty="0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121" name="Line 51"/>
            <p:cNvSpPr>
              <a:spLocks noChangeShapeType="1"/>
            </p:cNvSpPr>
            <p:nvPr/>
          </p:nvSpPr>
          <p:spPr bwMode="auto">
            <a:xfrm>
              <a:off x="6398640" y="1524000"/>
              <a:ext cx="84036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122" name="Line 52"/>
            <p:cNvSpPr>
              <a:spLocks noChangeShapeType="1"/>
            </p:cNvSpPr>
            <p:nvPr/>
          </p:nvSpPr>
          <p:spPr bwMode="auto">
            <a:xfrm>
              <a:off x="6400800" y="1905575"/>
              <a:ext cx="838200" cy="8649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123" name="Line 48"/>
            <p:cNvSpPr>
              <a:spLocks noChangeShapeType="1"/>
            </p:cNvSpPr>
            <p:nvPr/>
          </p:nvSpPr>
          <p:spPr bwMode="auto">
            <a:xfrm>
              <a:off x="5129522" y="2310835"/>
              <a:ext cx="1780557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8332064"/>
                </p:ext>
              </p:extLst>
            </p:nvPr>
          </p:nvGraphicFramePr>
          <p:xfrm>
            <a:off x="6400800" y="1010801"/>
            <a:ext cx="343294" cy="360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248" name="Equation" r:id="rId3" imgW="266584" imgH="279279" progId="Equation.DSMT4">
                    <p:embed/>
                  </p:oleObj>
                </mc:Choice>
                <mc:Fallback>
                  <p:oleObj name="Equation" r:id="rId3" imgW="266584" imgH="279279" progId="Equation.DSMT4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1010801"/>
                          <a:ext cx="343294" cy="3607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组合 15"/>
          <p:cNvGrpSpPr/>
          <p:nvPr/>
        </p:nvGrpSpPr>
        <p:grpSpPr>
          <a:xfrm>
            <a:off x="7466880" y="1551299"/>
            <a:ext cx="1373436" cy="1451083"/>
            <a:chOff x="7466880" y="1551299"/>
            <a:chExt cx="1373436" cy="1451083"/>
          </a:xfrm>
        </p:grpSpPr>
        <p:grpSp>
          <p:nvGrpSpPr>
            <p:cNvPr id="4" name="组合 3"/>
            <p:cNvGrpSpPr/>
            <p:nvPr/>
          </p:nvGrpSpPr>
          <p:grpSpPr>
            <a:xfrm>
              <a:off x="7467689" y="2087975"/>
              <a:ext cx="1372627" cy="914407"/>
              <a:chOff x="6836640" y="2016756"/>
              <a:chExt cx="1697760" cy="1035268"/>
            </a:xfrm>
          </p:grpSpPr>
          <p:sp>
            <p:nvSpPr>
              <p:cNvPr id="94" name="Rectangle 30"/>
              <p:cNvSpPr>
                <a:spLocks noChangeArrowheads="1"/>
              </p:cNvSpPr>
              <p:nvPr/>
            </p:nvSpPr>
            <p:spPr bwMode="auto">
              <a:xfrm>
                <a:off x="6836640" y="2244932"/>
                <a:ext cx="1697760" cy="5875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2936" tIns="41469" rIns="82936" bIns="41469" anchor="ctr"/>
              <a:lstStyle/>
              <a:p>
                <a:pPr algn="l" defTabSz="828013"/>
                <a:endParaRPr lang="en-US"/>
              </a:p>
            </p:txBody>
          </p:sp>
          <p:sp>
            <p:nvSpPr>
              <p:cNvPr id="95" name="Rectangle 31"/>
              <p:cNvSpPr>
                <a:spLocks noChangeArrowheads="1"/>
              </p:cNvSpPr>
              <p:nvPr/>
            </p:nvSpPr>
            <p:spPr bwMode="auto">
              <a:xfrm>
                <a:off x="6836640" y="2833953"/>
                <a:ext cx="1697760" cy="194421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2936" tIns="41469" rIns="82936" bIns="41469" anchor="ctr"/>
              <a:lstStyle/>
              <a:p>
                <a:pPr algn="l" defTabSz="828013"/>
                <a:endParaRPr lang="en-US"/>
              </a:p>
            </p:txBody>
          </p:sp>
          <p:sp>
            <p:nvSpPr>
              <p:cNvPr id="96" name="Isosceles Triangle 4"/>
              <p:cNvSpPr/>
              <p:nvPr/>
            </p:nvSpPr>
            <p:spPr>
              <a:xfrm>
                <a:off x="7406673" y="2016756"/>
                <a:ext cx="301791" cy="207943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defTabSz="829452" hangingPunct="1">
                  <a:defRPr/>
                </a:pPr>
                <a:endParaRPr lang="en-GB"/>
              </a:p>
            </p:txBody>
          </p:sp>
          <p:sp>
            <p:nvSpPr>
              <p:cNvPr id="97" name="Isosceles Triangle 4"/>
              <p:cNvSpPr/>
              <p:nvPr/>
            </p:nvSpPr>
            <p:spPr>
              <a:xfrm>
                <a:off x="8055281" y="2016756"/>
                <a:ext cx="307973" cy="207943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defTabSz="829452" hangingPunct="1">
                  <a:defRPr/>
                </a:pPr>
                <a:endParaRPr lang="en-GB"/>
              </a:p>
            </p:txBody>
          </p:sp>
          <p:sp>
            <p:nvSpPr>
              <p:cNvPr id="98" name="Line 20"/>
              <p:cNvSpPr>
                <a:spLocks noChangeShapeType="1"/>
              </p:cNvSpPr>
              <p:nvPr/>
            </p:nvSpPr>
            <p:spPr bwMode="auto">
              <a:xfrm flipH="1">
                <a:off x="7162080" y="2244933"/>
                <a:ext cx="1074960" cy="628511"/>
              </a:xfrm>
              <a:prstGeom prst="line">
                <a:avLst/>
              </a:prstGeom>
              <a:noFill/>
              <a:ln w="25400">
                <a:solidFill>
                  <a:srgbClr val="002060"/>
                </a:solidFill>
                <a:round/>
                <a:headEnd type="triangle" w="lg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2945" tIns="41473" rIns="82945" bIns="41473"/>
              <a:lstStyle/>
              <a:p>
                <a:endParaRPr lang="zh-CN" altLang="en-US"/>
              </a:p>
            </p:txBody>
          </p:sp>
          <p:sp>
            <p:nvSpPr>
              <p:cNvPr id="99" name="Line 21"/>
              <p:cNvSpPr>
                <a:spLocks noChangeShapeType="1"/>
              </p:cNvSpPr>
              <p:nvPr/>
            </p:nvSpPr>
            <p:spPr bwMode="auto">
              <a:xfrm flipH="1">
                <a:off x="7149840" y="2311179"/>
                <a:ext cx="403920" cy="52277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2945" tIns="41473" rIns="82945" bIns="41473"/>
              <a:lstStyle/>
              <a:p>
                <a:endParaRPr lang="zh-CN" altLang="en-US"/>
              </a:p>
            </p:txBody>
          </p:sp>
          <p:sp>
            <p:nvSpPr>
              <p:cNvPr id="100" name="5-Point Star 6"/>
              <p:cNvSpPr>
                <a:spLocks noChangeArrowheads="1"/>
              </p:cNvSpPr>
              <p:nvPr/>
            </p:nvSpPr>
            <p:spPr bwMode="auto">
              <a:xfrm>
                <a:off x="6941760" y="2694867"/>
                <a:ext cx="416160" cy="357157"/>
              </a:xfrm>
              <a:custGeom>
                <a:avLst/>
                <a:gdLst>
                  <a:gd name="T0" fmla="*/ 157163 w 152400"/>
                  <a:gd name="T1" fmla="*/ 0 h 152400"/>
                  <a:gd name="T2" fmla="*/ 0 w 152400"/>
                  <a:gd name="T3" fmla="*/ 90348 h 152400"/>
                  <a:gd name="T4" fmla="*/ 60031 w 152400"/>
                  <a:gd name="T5" fmla="*/ 236535 h 152400"/>
                  <a:gd name="T6" fmla="*/ 254294 w 152400"/>
                  <a:gd name="T7" fmla="*/ 236535 h 152400"/>
                  <a:gd name="T8" fmla="*/ 314325 w 152400"/>
                  <a:gd name="T9" fmla="*/ 90348 h 1524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47095 w 152400"/>
                  <a:gd name="T16" fmla="*/ 58212 h 152400"/>
                  <a:gd name="T17" fmla="*/ 105305 w 152400"/>
                  <a:gd name="T18" fmla="*/ 116422 h 152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400" h="152400">
                    <a:moveTo>
                      <a:pt x="0" y="58211"/>
                    </a:moveTo>
                    <a:lnTo>
                      <a:pt x="58212" y="58212"/>
                    </a:lnTo>
                    <a:lnTo>
                      <a:pt x="76200" y="0"/>
                    </a:lnTo>
                    <a:lnTo>
                      <a:pt x="94188" y="58212"/>
                    </a:lnTo>
                    <a:lnTo>
                      <a:pt x="152400" y="58211"/>
                    </a:lnTo>
                    <a:lnTo>
                      <a:pt x="105305" y="94188"/>
                    </a:lnTo>
                    <a:lnTo>
                      <a:pt x="123294" y="152399"/>
                    </a:lnTo>
                    <a:lnTo>
                      <a:pt x="76200" y="116422"/>
                    </a:lnTo>
                    <a:lnTo>
                      <a:pt x="29106" y="152399"/>
                    </a:lnTo>
                    <a:lnTo>
                      <a:pt x="47095" y="94188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1430" tIns="45715" rIns="91430" bIns="45715" anchor="ctr"/>
              <a:lstStyle/>
              <a:p>
                <a:endParaRPr lang="zh-CN" altLang="en-US"/>
              </a:p>
            </p:txBody>
          </p:sp>
        </p:grpSp>
        <p:sp>
          <p:nvSpPr>
            <p:cNvPr id="138" name="Line 48"/>
            <p:cNvSpPr>
              <a:spLocks noChangeShapeType="1"/>
            </p:cNvSpPr>
            <p:nvPr/>
          </p:nvSpPr>
          <p:spPr bwMode="auto">
            <a:xfrm flipV="1">
              <a:off x="7475809" y="2291711"/>
              <a:ext cx="1364507" cy="714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139" name="Line 48"/>
            <p:cNvSpPr>
              <a:spLocks noChangeShapeType="1"/>
            </p:cNvSpPr>
            <p:nvPr/>
          </p:nvSpPr>
          <p:spPr bwMode="auto">
            <a:xfrm>
              <a:off x="8060080" y="1551299"/>
              <a:ext cx="0" cy="75884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140" name="AutoShape 49"/>
            <p:cNvSpPr>
              <a:spLocks noChangeArrowheads="1"/>
            </p:cNvSpPr>
            <p:nvPr/>
          </p:nvSpPr>
          <p:spPr bwMode="auto">
            <a:xfrm rot="5400000">
              <a:off x="8152313" y="1742254"/>
              <a:ext cx="131053" cy="3283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82936" tIns="41469" rIns="82936" bIns="41469" anchor="ctr"/>
            <a:lstStyle/>
            <a:p>
              <a:pPr algn="l" defTabSz="828013"/>
              <a:endParaRPr lang="en-US"/>
            </a:p>
          </p:txBody>
        </p:sp>
        <p:sp>
          <p:nvSpPr>
            <p:cNvPr id="143" name="Line 52"/>
            <p:cNvSpPr>
              <a:spLocks noChangeShapeType="1"/>
            </p:cNvSpPr>
            <p:nvPr/>
          </p:nvSpPr>
          <p:spPr bwMode="auto">
            <a:xfrm flipV="1">
              <a:off x="8077200" y="1902695"/>
              <a:ext cx="522703" cy="299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144" name="Line 64"/>
            <p:cNvSpPr>
              <a:spLocks noChangeShapeType="1"/>
            </p:cNvSpPr>
            <p:nvPr/>
          </p:nvSpPr>
          <p:spPr bwMode="auto">
            <a:xfrm flipV="1">
              <a:off x="7848600" y="1948898"/>
              <a:ext cx="0" cy="32547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145" name="Text Box 65"/>
            <p:cNvSpPr txBox="1">
              <a:spLocks noChangeArrowheads="1"/>
            </p:cNvSpPr>
            <p:nvPr/>
          </p:nvSpPr>
          <p:spPr bwMode="auto">
            <a:xfrm>
              <a:off x="7466880" y="1905693"/>
              <a:ext cx="457920" cy="36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1" rIns="91420" bIns="45711">
              <a:spAutoFit/>
            </a:bodyPr>
            <a:lstStyle>
              <a:lvl1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indent="-230188"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zh-CN" sz="1800">
                  <a:solidFill>
                    <a:schemeClr val="bg1"/>
                  </a:solidFill>
                  <a:ea typeface="宋体" charset="-122"/>
                </a:rPr>
                <a:t>dt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334000" y="3187201"/>
            <a:ext cx="3356558" cy="851399"/>
            <a:chOff x="5486400" y="3083919"/>
            <a:chExt cx="3356558" cy="851399"/>
          </a:xfrm>
        </p:grpSpPr>
        <p:sp>
          <p:nvSpPr>
            <p:cNvPr id="156" name="Text Box 65"/>
            <p:cNvSpPr txBox="1">
              <a:spLocks noChangeArrowheads="1"/>
            </p:cNvSpPr>
            <p:nvPr/>
          </p:nvSpPr>
          <p:spPr bwMode="auto">
            <a:xfrm>
              <a:off x="5486400" y="3540716"/>
              <a:ext cx="457920" cy="36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1" rIns="91420" bIns="45711">
              <a:spAutoFit/>
            </a:bodyPr>
            <a:lstStyle>
              <a:lvl1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indent="-230188"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zh-CN" sz="1800" dirty="0" err="1">
                  <a:solidFill>
                    <a:schemeClr val="bg1"/>
                  </a:solidFill>
                  <a:ea typeface="宋体" charset="-122"/>
                </a:rPr>
                <a:t>dt</a:t>
              </a:r>
              <a:endParaRPr lang="en-GB" altLang="zh-CN" sz="1800" dirty="0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147" name="Line 48"/>
            <p:cNvSpPr>
              <a:spLocks noChangeShapeType="1"/>
            </p:cNvSpPr>
            <p:nvPr/>
          </p:nvSpPr>
          <p:spPr bwMode="auto">
            <a:xfrm flipH="1">
              <a:off x="6642119" y="3276600"/>
              <a:ext cx="1" cy="65871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148" name="AutoShape 49"/>
            <p:cNvSpPr>
              <a:spLocks noChangeArrowheads="1"/>
            </p:cNvSpPr>
            <p:nvPr/>
          </p:nvSpPr>
          <p:spPr bwMode="auto">
            <a:xfrm rot="5400000">
              <a:off x="6739314" y="3380157"/>
              <a:ext cx="131054" cy="32544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82936" tIns="41469" rIns="82936" bIns="41469" anchor="ctr"/>
            <a:lstStyle/>
            <a:p>
              <a:pPr algn="l" defTabSz="828013"/>
              <a:endParaRPr lang="en-US"/>
            </a:p>
          </p:txBody>
        </p:sp>
        <p:sp>
          <p:nvSpPr>
            <p:cNvPr id="149" name="Line 48"/>
            <p:cNvSpPr>
              <a:spLocks noChangeShapeType="1"/>
            </p:cNvSpPr>
            <p:nvPr/>
          </p:nvSpPr>
          <p:spPr bwMode="auto">
            <a:xfrm>
              <a:off x="5868120" y="3935318"/>
              <a:ext cx="1532209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150" name="Line 48"/>
            <p:cNvSpPr>
              <a:spLocks noChangeShapeType="1"/>
            </p:cNvSpPr>
            <p:nvPr/>
          </p:nvSpPr>
          <p:spPr bwMode="auto">
            <a:xfrm>
              <a:off x="6192840" y="3276600"/>
              <a:ext cx="0" cy="65727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151" name="AutoShape 49"/>
            <p:cNvSpPr>
              <a:spLocks noChangeArrowheads="1"/>
            </p:cNvSpPr>
            <p:nvPr/>
          </p:nvSpPr>
          <p:spPr bwMode="auto">
            <a:xfrm rot="5400000">
              <a:off x="6291474" y="3377277"/>
              <a:ext cx="131053" cy="3283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82936" tIns="41469" rIns="82936" bIns="41469" anchor="ctr"/>
            <a:lstStyle/>
            <a:p>
              <a:pPr algn="l" defTabSz="828013"/>
              <a:endParaRPr lang="en-US"/>
            </a:p>
          </p:txBody>
        </p:sp>
        <p:sp>
          <p:nvSpPr>
            <p:cNvPr id="152" name="Line 48"/>
            <p:cNvSpPr>
              <a:spLocks noChangeShapeType="1"/>
            </p:cNvSpPr>
            <p:nvPr/>
          </p:nvSpPr>
          <p:spPr bwMode="auto">
            <a:xfrm>
              <a:off x="7107240" y="3276600"/>
              <a:ext cx="0" cy="65727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153" name="AutoShape 49"/>
            <p:cNvSpPr>
              <a:spLocks noChangeArrowheads="1"/>
            </p:cNvSpPr>
            <p:nvPr/>
          </p:nvSpPr>
          <p:spPr bwMode="auto">
            <a:xfrm rot="5400000">
              <a:off x="7205874" y="3377277"/>
              <a:ext cx="131053" cy="3283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82936" tIns="41469" rIns="82936" bIns="41469" anchor="ctr"/>
            <a:lstStyle/>
            <a:p>
              <a:pPr algn="l" defTabSz="828013"/>
              <a:endParaRPr lang="en-US"/>
            </a:p>
          </p:txBody>
        </p:sp>
        <p:sp>
          <p:nvSpPr>
            <p:cNvPr id="154" name="Line 52"/>
            <p:cNvSpPr>
              <a:spLocks noChangeShapeType="1"/>
            </p:cNvSpPr>
            <p:nvPr/>
          </p:nvSpPr>
          <p:spPr bwMode="auto">
            <a:xfrm flipV="1">
              <a:off x="5868120" y="3542876"/>
              <a:ext cx="1523280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155" name="Line 64"/>
            <p:cNvSpPr>
              <a:spLocks noChangeShapeType="1"/>
            </p:cNvSpPr>
            <p:nvPr/>
          </p:nvSpPr>
          <p:spPr bwMode="auto">
            <a:xfrm flipV="1">
              <a:off x="5868120" y="3583921"/>
              <a:ext cx="0" cy="32547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157" name="Line 39"/>
            <p:cNvSpPr>
              <a:spLocks noChangeShapeType="1"/>
            </p:cNvSpPr>
            <p:nvPr/>
          </p:nvSpPr>
          <p:spPr bwMode="auto">
            <a:xfrm>
              <a:off x="8253997" y="3276600"/>
              <a:ext cx="0" cy="65583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158" name="AutoShape 40"/>
            <p:cNvSpPr>
              <a:spLocks noChangeArrowheads="1"/>
            </p:cNvSpPr>
            <p:nvPr/>
          </p:nvSpPr>
          <p:spPr bwMode="auto">
            <a:xfrm rot="5400000">
              <a:off x="8450547" y="3247677"/>
              <a:ext cx="195861" cy="58896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82936" tIns="41469" rIns="82936" bIns="41469" anchor="ctr"/>
            <a:lstStyle/>
            <a:p>
              <a:pPr algn="l" defTabSz="828013"/>
              <a:endParaRPr lang="en-US"/>
            </a:p>
          </p:txBody>
        </p:sp>
        <p:sp>
          <p:nvSpPr>
            <p:cNvPr id="159" name="Line 51"/>
            <p:cNvSpPr>
              <a:spLocks noChangeShapeType="1"/>
            </p:cNvSpPr>
            <p:nvPr/>
          </p:nvSpPr>
          <p:spPr bwMode="auto">
            <a:xfrm>
              <a:off x="7928557" y="3540716"/>
              <a:ext cx="91440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160" name="Line 52"/>
            <p:cNvSpPr>
              <a:spLocks noChangeShapeType="1"/>
            </p:cNvSpPr>
            <p:nvPr/>
          </p:nvSpPr>
          <p:spPr bwMode="auto">
            <a:xfrm flipV="1">
              <a:off x="7928557" y="3932437"/>
              <a:ext cx="914400" cy="144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graphicFrame>
          <p:nvGraphicFramePr>
            <p:cNvPr id="161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6140091"/>
                </p:ext>
              </p:extLst>
            </p:nvPr>
          </p:nvGraphicFramePr>
          <p:xfrm>
            <a:off x="7475810" y="3083919"/>
            <a:ext cx="362112" cy="424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249" name="Equation" r:id="rId5" imgW="291960" imgH="342720" progId="Equation.DSMT4">
                    <p:embed/>
                  </p:oleObj>
                </mc:Choice>
                <mc:Fallback>
                  <p:oleObj name="Equation" r:id="rId5" imgW="291960" imgH="342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5810" y="3083919"/>
                          <a:ext cx="362112" cy="424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" name="Text Box 65"/>
            <p:cNvSpPr txBox="1">
              <a:spLocks noChangeArrowheads="1"/>
            </p:cNvSpPr>
            <p:nvPr/>
          </p:nvSpPr>
          <p:spPr bwMode="auto">
            <a:xfrm>
              <a:off x="7391400" y="3241012"/>
              <a:ext cx="391680" cy="645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1" rIns="91420" bIns="45711">
              <a:spAutoFit/>
            </a:bodyPr>
            <a:lstStyle>
              <a:lvl1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indent="-230188"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zh-CN" sz="3600" dirty="0">
                  <a:solidFill>
                    <a:schemeClr val="bg1"/>
                  </a:solidFill>
                  <a:ea typeface="宋体" charset="-122"/>
                </a:rPr>
                <a:t>=</a:t>
              </a:r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5257800" y="4267200"/>
            <a:ext cx="3867380" cy="990600"/>
            <a:chOff x="5257800" y="4267200"/>
            <a:chExt cx="3867380" cy="990600"/>
          </a:xfrm>
        </p:grpSpPr>
        <p:sp>
          <p:nvSpPr>
            <p:cNvPr id="204" name="Text Box 35"/>
            <p:cNvSpPr txBox="1">
              <a:spLocks noChangeArrowheads="1"/>
            </p:cNvSpPr>
            <p:nvPr/>
          </p:nvSpPr>
          <p:spPr bwMode="auto">
            <a:xfrm>
              <a:off x="7228320" y="4596323"/>
              <a:ext cx="391680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1" rIns="91420" bIns="45711">
              <a:spAutoFit/>
            </a:bodyPr>
            <a:lstStyle>
              <a:lvl1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indent="-230188"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zh-CN" sz="2000" dirty="0">
                  <a:solidFill>
                    <a:schemeClr val="bg1"/>
                  </a:solidFill>
                  <a:ea typeface="宋体" charset="-122"/>
                </a:rPr>
                <a:t>=</a:t>
              </a:r>
            </a:p>
          </p:txBody>
        </p:sp>
        <p:sp>
          <p:nvSpPr>
            <p:cNvPr id="225" name="Text Box 36"/>
            <p:cNvSpPr txBox="1">
              <a:spLocks noChangeArrowheads="1"/>
            </p:cNvSpPr>
            <p:nvPr/>
          </p:nvSpPr>
          <p:spPr bwMode="auto">
            <a:xfrm>
              <a:off x="6236280" y="4629109"/>
              <a:ext cx="393120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1" rIns="91420" bIns="45711">
              <a:spAutoFit/>
            </a:bodyPr>
            <a:lstStyle>
              <a:lvl1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indent="-230188"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zh-CN" sz="2000" dirty="0">
                  <a:solidFill>
                    <a:schemeClr val="bg1"/>
                  </a:solidFill>
                  <a:ea typeface="宋体" charset="-122"/>
                </a:rPr>
                <a:t>*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257800" y="4267200"/>
              <a:ext cx="1021735" cy="986940"/>
              <a:chOff x="5257800" y="4267200"/>
              <a:chExt cx="1612320" cy="1044952"/>
            </a:xfrm>
          </p:grpSpPr>
          <p:sp>
            <p:nvSpPr>
              <p:cNvPr id="216" name="Rectangle 14"/>
              <p:cNvSpPr>
                <a:spLocks noChangeArrowheads="1"/>
              </p:cNvSpPr>
              <p:nvPr/>
            </p:nvSpPr>
            <p:spPr bwMode="auto">
              <a:xfrm>
                <a:off x="5257800" y="4527868"/>
                <a:ext cx="1612320" cy="586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2936" tIns="41469" rIns="82936" bIns="41469" anchor="ctr"/>
              <a:lstStyle/>
              <a:p>
                <a:pPr algn="l"/>
                <a:endParaRPr lang="en-US"/>
              </a:p>
            </p:txBody>
          </p:sp>
          <p:sp>
            <p:nvSpPr>
              <p:cNvPr id="217" name="Rectangle 15"/>
              <p:cNvSpPr>
                <a:spLocks noChangeArrowheads="1"/>
              </p:cNvSpPr>
              <p:nvPr/>
            </p:nvSpPr>
            <p:spPr bwMode="auto">
              <a:xfrm>
                <a:off x="5257800" y="5134526"/>
                <a:ext cx="1612320" cy="176785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2936" tIns="41469" rIns="82936" bIns="41469" anchor="ctr"/>
              <a:lstStyle/>
              <a:p>
                <a:pPr algn="l"/>
                <a:endParaRPr lang="en-US"/>
              </a:p>
            </p:txBody>
          </p:sp>
          <p:sp>
            <p:nvSpPr>
              <p:cNvPr id="218" name="5-Point Star 6"/>
              <p:cNvSpPr>
                <a:spLocks noChangeArrowheads="1"/>
              </p:cNvSpPr>
              <p:nvPr/>
            </p:nvSpPr>
            <p:spPr bwMode="auto">
              <a:xfrm>
                <a:off x="5259240" y="4267200"/>
                <a:ext cx="285120" cy="214583"/>
              </a:xfrm>
              <a:custGeom>
                <a:avLst/>
                <a:gdLst>
                  <a:gd name="T0" fmla="*/ 157163 w 152400"/>
                  <a:gd name="T1" fmla="*/ 0 h 152400"/>
                  <a:gd name="T2" fmla="*/ 0 w 152400"/>
                  <a:gd name="T3" fmla="*/ 90349 h 152400"/>
                  <a:gd name="T4" fmla="*/ 60031 w 152400"/>
                  <a:gd name="T5" fmla="*/ 236536 h 152400"/>
                  <a:gd name="T6" fmla="*/ 254294 w 152400"/>
                  <a:gd name="T7" fmla="*/ 236536 h 152400"/>
                  <a:gd name="T8" fmla="*/ 314325 w 152400"/>
                  <a:gd name="T9" fmla="*/ 90349 h 1524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47095 w 152400"/>
                  <a:gd name="T16" fmla="*/ 58212 h 152400"/>
                  <a:gd name="T17" fmla="*/ 105305 w 152400"/>
                  <a:gd name="T18" fmla="*/ 116422 h 152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400" h="152400">
                    <a:moveTo>
                      <a:pt x="0" y="58211"/>
                    </a:moveTo>
                    <a:lnTo>
                      <a:pt x="58212" y="58212"/>
                    </a:lnTo>
                    <a:lnTo>
                      <a:pt x="76200" y="0"/>
                    </a:lnTo>
                    <a:lnTo>
                      <a:pt x="94188" y="58212"/>
                    </a:lnTo>
                    <a:lnTo>
                      <a:pt x="152400" y="58211"/>
                    </a:lnTo>
                    <a:lnTo>
                      <a:pt x="105305" y="94188"/>
                    </a:lnTo>
                    <a:lnTo>
                      <a:pt x="123294" y="152399"/>
                    </a:lnTo>
                    <a:lnTo>
                      <a:pt x="76200" y="116422"/>
                    </a:lnTo>
                    <a:lnTo>
                      <a:pt x="29106" y="152399"/>
                    </a:lnTo>
                    <a:lnTo>
                      <a:pt x="47095" y="94188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1430" tIns="45715" rIns="91430" bIns="45715" anchor="ctr"/>
              <a:lstStyle/>
              <a:p>
                <a:endParaRPr lang="zh-CN" altLang="en-US"/>
              </a:p>
            </p:txBody>
          </p:sp>
          <p:sp>
            <p:nvSpPr>
              <p:cNvPr id="221" name="Line 19"/>
              <p:cNvSpPr>
                <a:spLocks noChangeShapeType="1"/>
              </p:cNvSpPr>
              <p:nvPr/>
            </p:nvSpPr>
            <p:spPr bwMode="auto">
              <a:xfrm>
                <a:off x="5401799" y="4527868"/>
                <a:ext cx="1123201" cy="589023"/>
              </a:xfrm>
              <a:prstGeom prst="line">
                <a:avLst/>
              </a:prstGeom>
              <a:noFill/>
              <a:ln w="25400">
                <a:solidFill>
                  <a:srgbClr val="00206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2945" tIns="41473" rIns="82945" bIns="41473"/>
              <a:lstStyle/>
              <a:p>
                <a:endParaRPr lang="zh-CN" altLang="en-US"/>
              </a:p>
            </p:txBody>
          </p:sp>
          <p:sp>
            <p:nvSpPr>
              <p:cNvPr id="223" name="Line 23"/>
              <p:cNvSpPr>
                <a:spLocks noChangeShapeType="1"/>
              </p:cNvSpPr>
              <p:nvPr/>
            </p:nvSpPr>
            <p:spPr bwMode="auto">
              <a:xfrm flipH="1">
                <a:off x="6552810" y="4527868"/>
                <a:ext cx="163513" cy="68623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triangle" w="lg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2945" tIns="41473" rIns="82945" bIns="41473"/>
              <a:lstStyle/>
              <a:p>
                <a:endParaRPr lang="zh-CN" altLang="en-US"/>
              </a:p>
            </p:txBody>
          </p:sp>
          <p:sp>
            <p:nvSpPr>
              <p:cNvPr id="226" name="Oval 112"/>
              <p:cNvSpPr>
                <a:spLocks noChangeArrowheads="1"/>
              </p:cNvSpPr>
              <p:nvPr/>
            </p:nvSpPr>
            <p:spPr bwMode="auto">
              <a:xfrm>
                <a:off x="6389299" y="5116890"/>
                <a:ext cx="327025" cy="195262"/>
              </a:xfrm>
              <a:prstGeom prst="ellipse">
                <a:avLst/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82927" tIns="41464" rIns="82927" bIns="41464"/>
              <a:lstStyle/>
              <a:p>
                <a:pPr algn="l" defTabSz="828503" eaLnBrk="1">
                  <a:lnSpc>
                    <a:spcPct val="93000"/>
                  </a:lnSpc>
                  <a:buClr>
                    <a:srgbClr val="000000"/>
                  </a:buClr>
                  <a:buSzPct val="100000"/>
                </a:pPr>
                <a:endParaRPr lang="zh-CN" altLang="zh-CN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Isosceles Triangle 4"/>
              <p:cNvSpPr/>
              <p:nvPr/>
            </p:nvSpPr>
            <p:spPr>
              <a:xfrm>
                <a:off x="6521160" y="4301860"/>
                <a:ext cx="303066" cy="207944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defTabSz="829452" hangingPunct="1">
                  <a:defRPr/>
                </a:pPr>
                <a:endParaRPr lang="en-GB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477000" y="4297361"/>
              <a:ext cx="847078" cy="952906"/>
              <a:chOff x="6838080" y="4267200"/>
              <a:chExt cx="1470892" cy="992769"/>
            </a:xfrm>
          </p:grpSpPr>
          <p:sp>
            <p:nvSpPr>
              <p:cNvPr id="207" name="Rectangle 4"/>
              <p:cNvSpPr>
                <a:spLocks noChangeArrowheads="1"/>
              </p:cNvSpPr>
              <p:nvPr/>
            </p:nvSpPr>
            <p:spPr bwMode="auto">
              <a:xfrm>
                <a:off x="6838080" y="4495377"/>
                <a:ext cx="1391347" cy="586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2936" tIns="41469" rIns="82936" bIns="41469" anchor="ctr"/>
              <a:lstStyle/>
              <a:p>
                <a:pPr algn="l"/>
                <a:endParaRPr lang="en-US"/>
              </a:p>
            </p:txBody>
          </p:sp>
          <p:sp>
            <p:nvSpPr>
              <p:cNvPr id="208" name="Rectangle 5"/>
              <p:cNvSpPr>
                <a:spLocks noChangeArrowheads="1"/>
              </p:cNvSpPr>
              <p:nvPr/>
            </p:nvSpPr>
            <p:spPr bwMode="auto">
              <a:xfrm>
                <a:off x="6838080" y="5084400"/>
                <a:ext cx="1391347" cy="171642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2936" tIns="41469" rIns="82936" bIns="41469" anchor="ctr"/>
              <a:lstStyle/>
              <a:p>
                <a:pPr algn="l"/>
                <a:endParaRPr lang="en-US"/>
              </a:p>
            </p:txBody>
          </p:sp>
          <p:sp>
            <p:nvSpPr>
              <p:cNvPr id="209" name="Isosceles Triangle 4"/>
              <p:cNvSpPr/>
              <p:nvPr/>
            </p:nvSpPr>
            <p:spPr>
              <a:xfrm>
                <a:off x="7461228" y="4267200"/>
                <a:ext cx="303064" cy="207944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defTabSz="829452" hangingPunct="1">
                  <a:defRPr/>
                </a:pPr>
                <a:endParaRPr lang="en-GB"/>
              </a:p>
            </p:txBody>
          </p:sp>
          <p:sp>
            <p:nvSpPr>
              <p:cNvPr id="210" name="Isosceles Triangle 4"/>
              <p:cNvSpPr/>
              <p:nvPr/>
            </p:nvSpPr>
            <p:spPr>
              <a:xfrm>
                <a:off x="8001000" y="4267200"/>
                <a:ext cx="307972" cy="207944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defTabSz="829452" hangingPunct="1">
                  <a:defRPr/>
                </a:pPr>
                <a:endParaRPr lang="en-GB"/>
              </a:p>
            </p:txBody>
          </p:sp>
          <p:sp>
            <p:nvSpPr>
              <p:cNvPr id="211" name="Line 9"/>
              <p:cNvSpPr>
                <a:spLocks noChangeShapeType="1"/>
              </p:cNvSpPr>
              <p:nvPr/>
            </p:nvSpPr>
            <p:spPr bwMode="auto">
              <a:xfrm flipH="1">
                <a:off x="7102712" y="4593309"/>
                <a:ext cx="1012648" cy="537175"/>
              </a:xfrm>
              <a:prstGeom prst="line">
                <a:avLst/>
              </a:prstGeom>
              <a:noFill/>
              <a:ln w="25400">
                <a:solidFill>
                  <a:srgbClr val="002060"/>
                </a:solidFill>
                <a:round/>
                <a:headEnd type="triangle" w="lg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2945" tIns="41473" rIns="82945" bIns="41473"/>
              <a:lstStyle/>
              <a:p>
                <a:endParaRPr lang="zh-CN" altLang="en-US"/>
              </a:p>
            </p:txBody>
          </p:sp>
          <p:sp>
            <p:nvSpPr>
              <p:cNvPr id="212" name="Line 10"/>
              <p:cNvSpPr>
                <a:spLocks noChangeShapeType="1"/>
              </p:cNvSpPr>
              <p:nvPr/>
            </p:nvSpPr>
            <p:spPr bwMode="auto">
              <a:xfrm flipH="1">
                <a:off x="6989564" y="4495377"/>
                <a:ext cx="153155" cy="63510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2945" tIns="41473" rIns="82945" bIns="41473"/>
              <a:lstStyle/>
              <a:p>
                <a:endParaRPr lang="zh-CN" altLang="en-US"/>
              </a:p>
            </p:txBody>
          </p:sp>
          <p:sp>
            <p:nvSpPr>
              <p:cNvPr id="213" name="5-Point Star 6"/>
              <p:cNvSpPr>
                <a:spLocks noChangeArrowheads="1"/>
              </p:cNvSpPr>
              <p:nvPr/>
            </p:nvSpPr>
            <p:spPr bwMode="auto">
              <a:xfrm>
                <a:off x="6838080" y="5046827"/>
                <a:ext cx="285120" cy="213142"/>
              </a:xfrm>
              <a:custGeom>
                <a:avLst/>
                <a:gdLst>
                  <a:gd name="T0" fmla="*/ 157163 w 152400"/>
                  <a:gd name="T1" fmla="*/ 0 h 152400"/>
                  <a:gd name="T2" fmla="*/ 0 w 152400"/>
                  <a:gd name="T3" fmla="*/ 90349 h 152400"/>
                  <a:gd name="T4" fmla="*/ 60031 w 152400"/>
                  <a:gd name="T5" fmla="*/ 236536 h 152400"/>
                  <a:gd name="T6" fmla="*/ 254294 w 152400"/>
                  <a:gd name="T7" fmla="*/ 236536 h 152400"/>
                  <a:gd name="T8" fmla="*/ 314325 w 152400"/>
                  <a:gd name="T9" fmla="*/ 90349 h 1524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47095 w 152400"/>
                  <a:gd name="T16" fmla="*/ 58212 h 152400"/>
                  <a:gd name="T17" fmla="*/ 105305 w 152400"/>
                  <a:gd name="T18" fmla="*/ 116422 h 152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400" h="152400">
                    <a:moveTo>
                      <a:pt x="0" y="58211"/>
                    </a:moveTo>
                    <a:lnTo>
                      <a:pt x="58212" y="58212"/>
                    </a:lnTo>
                    <a:lnTo>
                      <a:pt x="76200" y="0"/>
                    </a:lnTo>
                    <a:lnTo>
                      <a:pt x="94188" y="58212"/>
                    </a:lnTo>
                    <a:lnTo>
                      <a:pt x="152400" y="58211"/>
                    </a:lnTo>
                    <a:lnTo>
                      <a:pt x="105305" y="94188"/>
                    </a:lnTo>
                    <a:lnTo>
                      <a:pt x="123294" y="152399"/>
                    </a:lnTo>
                    <a:lnTo>
                      <a:pt x="76200" y="116422"/>
                    </a:lnTo>
                    <a:lnTo>
                      <a:pt x="29106" y="152399"/>
                    </a:lnTo>
                    <a:lnTo>
                      <a:pt x="47095" y="94188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1430" tIns="45715" rIns="91430" bIns="45715" anchor="ctr"/>
              <a:lstStyle/>
              <a:p>
                <a:endParaRPr lang="zh-CN" altLang="en-US"/>
              </a:p>
            </p:txBody>
          </p:sp>
          <p:sp>
            <p:nvSpPr>
              <p:cNvPr id="228" name="Isosceles Triangle 4"/>
              <p:cNvSpPr/>
              <p:nvPr/>
            </p:nvSpPr>
            <p:spPr>
              <a:xfrm>
                <a:off x="6931964" y="4269369"/>
                <a:ext cx="303064" cy="207944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defTabSz="829452" hangingPunct="1">
                  <a:defRPr/>
                </a:pPr>
                <a:endParaRPr lang="en-GB"/>
              </a:p>
            </p:txBody>
          </p:sp>
        </p:grpSp>
        <p:grpSp>
          <p:nvGrpSpPr>
            <p:cNvPr id="230" name="组合 229"/>
            <p:cNvGrpSpPr/>
            <p:nvPr/>
          </p:nvGrpSpPr>
          <p:grpSpPr>
            <a:xfrm>
              <a:off x="7543800" y="4271412"/>
              <a:ext cx="1581380" cy="986388"/>
              <a:chOff x="7563508" y="4234844"/>
              <a:chExt cx="2875892" cy="1062588"/>
            </a:xfrm>
          </p:grpSpPr>
          <p:sp>
            <p:nvSpPr>
              <p:cNvPr id="195" name="Rectangle 25"/>
              <p:cNvSpPr>
                <a:spLocks noChangeArrowheads="1"/>
              </p:cNvSpPr>
              <p:nvPr/>
            </p:nvSpPr>
            <p:spPr bwMode="auto">
              <a:xfrm>
                <a:off x="7563508" y="4495512"/>
                <a:ext cx="2809440" cy="58614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2936" tIns="41469" rIns="82936" bIns="41469" anchor="ctr"/>
              <a:lstStyle/>
              <a:p>
                <a:pPr algn="l"/>
                <a:endParaRPr lang="en-US"/>
              </a:p>
            </p:txBody>
          </p:sp>
          <p:sp>
            <p:nvSpPr>
              <p:cNvPr id="196" name="Rectangle 26"/>
              <p:cNvSpPr>
                <a:spLocks noChangeArrowheads="1"/>
              </p:cNvSpPr>
              <p:nvPr/>
            </p:nvSpPr>
            <p:spPr bwMode="auto">
              <a:xfrm>
                <a:off x="7563508" y="5084534"/>
                <a:ext cx="2809440" cy="194421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2936" tIns="41469" rIns="82936" bIns="41469" anchor="ctr"/>
              <a:lstStyle/>
              <a:p>
                <a:pPr algn="l"/>
                <a:endParaRPr lang="en-US"/>
              </a:p>
            </p:txBody>
          </p:sp>
          <p:sp>
            <p:nvSpPr>
              <p:cNvPr id="197" name="5-Point Star 6"/>
              <p:cNvSpPr>
                <a:spLocks noChangeArrowheads="1"/>
              </p:cNvSpPr>
              <p:nvPr/>
            </p:nvSpPr>
            <p:spPr bwMode="auto">
              <a:xfrm>
                <a:off x="7564948" y="4234844"/>
                <a:ext cx="285120" cy="214583"/>
              </a:xfrm>
              <a:custGeom>
                <a:avLst/>
                <a:gdLst>
                  <a:gd name="T0" fmla="*/ 157163 w 152400"/>
                  <a:gd name="T1" fmla="*/ 0 h 152400"/>
                  <a:gd name="T2" fmla="*/ 0 w 152400"/>
                  <a:gd name="T3" fmla="*/ 90349 h 152400"/>
                  <a:gd name="T4" fmla="*/ 60031 w 152400"/>
                  <a:gd name="T5" fmla="*/ 236536 h 152400"/>
                  <a:gd name="T6" fmla="*/ 254294 w 152400"/>
                  <a:gd name="T7" fmla="*/ 236536 h 152400"/>
                  <a:gd name="T8" fmla="*/ 314325 w 152400"/>
                  <a:gd name="T9" fmla="*/ 90349 h 1524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47095 w 152400"/>
                  <a:gd name="T16" fmla="*/ 58212 h 152400"/>
                  <a:gd name="T17" fmla="*/ 105305 w 152400"/>
                  <a:gd name="T18" fmla="*/ 116422 h 152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400" h="152400">
                    <a:moveTo>
                      <a:pt x="0" y="58211"/>
                    </a:moveTo>
                    <a:lnTo>
                      <a:pt x="58212" y="58212"/>
                    </a:lnTo>
                    <a:lnTo>
                      <a:pt x="76200" y="0"/>
                    </a:lnTo>
                    <a:lnTo>
                      <a:pt x="94188" y="58212"/>
                    </a:lnTo>
                    <a:lnTo>
                      <a:pt x="152400" y="58211"/>
                    </a:lnTo>
                    <a:lnTo>
                      <a:pt x="105305" y="94188"/>
                    </a:lnTo>
                    <a:lnTo>
                      <a:pt x="123294" y="152399"/>
                    </a:lnTo>
                    <a:lnTo>
                      <a:pt x="76200" y="116422"/>
                    </a:lnTo>
                    <a:lnTo>
                      <a:pt x="29106" y="152399"/>
                    </a:lnTo>
                    <a:lnTo>
                      <a:pt x="47095" y="94188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1430" tIns="45715" rIns="91430" bIns="45715" anchor="ctr"/>
              <a:lstStyle/>
              <a:p>
                <a:endParaRPr lang="zh-CN" altLang="en-US"/>
              </a:p>
            </p:txBody>
          </p:sp>
          <p:sp>
            <p:nvSpPr>
              <p:cNvPr id="198" name="Isosceles Triangle 4"/>
              <p:cNvSpPr/>
              <p:nvPr/>
            </p:nvSpPr>
            <p:spPr>
              <a:xfrm>
                <a:off x="9484271" y="4267335"/>
                <a:ext cx="301776" cy="207944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defTabSz="829452" hangingPunct="1">
                  <a:defRPr/>
                </a:pPr>
                <a:endParaRPr lang="en-GB"/>
              </a:p>
            </p:txBody>
          </p:sp>
          <p:sp>
            <p:nvSpPr>
              <p:cNvPr id="199" name="Isosceles Triangle 4"/>
              <p:cNvSpPr/>
              <p:nvPr/>
            </p:nvSpPr>
            <p:spPr>
              <a:xfrm>
                <a:off x="10131428" y="4267335"/>
                <a:ext cx="307972" cy="207944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defTabSz="829452" hangingPunct="1">
                  <a:defRPr/>
                </a:pPr>
                <a:endParaRPr lang="en-GB"/>
              </a:p>
            </p:txBody>
          </p:sp>
          <p:sp>
            <p:nvSpPr>
              <p:cNvPr id="200" name="Line 30"/>
              <p:cNvSpPr>
                <a:spLocks noChangeShapeType="1"/>
              </p:cNvSpPr>
              <p:nvPr/>
            </p:nvSpPr>
            <p:spPr bwMode="auto">
              <a:xfrm>
                <a:off x="7707508" y="4495513"/>
                <a:ext cx="1173480" cy="606657"/>
              </a:xfrm>
              <a:prstGeom prst="line">
                <a:avLst/>
              </a:prstGeom>
              <a:noFill/>
              <a:ln w="25400">
                <a:solidFill>
                  <a:srgbClr val="00206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2945" tIns="41473" rIns="82945" bIns="41473"/>
              <a:lstStyle/>
              <a:p>
                <a:endParaRPr lang="zh-CN" altLang="en-US"/>
              </a:p>
            </p:txBody>
          </p:sp>
          <p:sp>
            <p:nvSpPr>
              <p:cNvPr id="202" name="Line 33"/>
              <p:cNvSpPr>
                <a:spLocks noChangeShapeType="1"/>
              </p:cNvSpPr>
              <p:nvPr/>
            </p:nvSpPr>
            <p:spPr bwMode="auto">
              <a:xfrm flipH="1">
                <a:off x="8981374" y="4495514"/>
                <a:ext cx="1304037" cy="606656"/>
              </a:xfrm>
              <a:prstGeom prst="line">
                <a:avLst/>
              </a:prstGeom>
              <a:noFill/>
              <a:ln w="25400">
                <a:solidFill>
                  <a:srgbClr val="002060"/>
                </a:solidFill>
                <a:round/>
                <a:headEnd type="triangle" w="lg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2945" tIns="41473" rIns="82945" bIns="41473"/>
              <a:lstStyle/>
              <a:p>
                <a:endParaRPr lang="zh-CN" altLang="en-US"/>
              </a:p>
            </p:txBody>
          </p:sp>
          <p:sp>
            <p:nvSpPr>
              <p:cNvPr id="205" name="Oval 112"/>
              <p:cNvSpPr>
                <a:spLocks noChangeArrowheads="1"/>
              </p:cNvSpPr>
              <p:nvPr/>
            </p:nvSpPr>
            <p:spPr bwMode="auto">
              <a:xfrm>
                <a:off x="8817863" y="5102170"/>
                <a:ext cx="327025" cy="195262"/>
              </a:xfrm>
              <a:prstGeom prst="ellipse">
                <a:avLst/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82927" tIns="41464" rIns="82927" bIns="41464"/>
              <a:lstStyle/>
              <a:p>
                <a:pPr algn="l" defTabSz="828503" eaLnBrk="1">
                  <a:lnSpc>
                    <a:spcPct val="93000"/>
                  </a:lnSpc>
                  <a:buClr>
                    <a:srgbClr val="000000"/>
                  </a:buClr>
                  <a:buSzPct val="100000"/>
                </a:pPr>
                <a:endParaRPr lang="zh-CN" altLang="zh-CN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Isosceles Triangle 4"/>
              <p:cNvSpPr/>
              <p:nvPr/>
            </p:nvSpPr>
            <p:spPr>
              <a:xfrm>
                <a:off x="8804787" y="4269504"/>
                <a:ext cx="301776" cy="207944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945" tIns="41473" rIns="82945" bIns="41473" anchor="ctr"/>
              <a:lstStyle/>
              <a:p>
                <a:pPr defTabSz="829452" hangingPunct="1">
                  <a:defRPr/>
                </a:pPr>
                <a:endParaRPr lang="en-GB"/>
              </a:p>
            </p:txBody>
          </p:sp>
        </p:grpSp>
      </p:grpSp>
      <p:grpSp>
        <p:nvGrpSpPr>
          <p:cNvPr id="232" name="组合 231"/>
          <p:cNvGrpSpPr/>
          <p:nvPr/>
        </p:nvGrpSpPr>
        <p:grpSpPr>
          <a:xfrm>
            <a:off x="5122080" y="5767936"/>
            <a:ext cx="3872160" cy="937239"/>
            <a:chOff x="5122080" y="5767936"/>
            <a:chExt cx="3872160" cy="937239"/>
          </a:xfrm>
        </p:grpSpPr>
        <p:grpSp>
          <p:nvGrpSpPr>
            <p:cNvPr id="240" name="Group 66"/>
            <p:cNvGrpSpPr>
              <a:grpSpLocks/>
            </p:cNvGrpSpPr>
            <p:nvPr/>
          </p:nvGrpSpPr>
          <p:grpSpPr bwMode="auto">
            <a:xfrm>
              <a:off x="5122080" y="5767936"/>
              <a:ext cx="3872160" cy="741678"/>
              <a:chOff x="1589" y="1495"/>
              <a:chExt cx="2689" cy="515"/>
            </a:xfrm>
          </p:grpSpPr>
          <p:sp>
            <p:nvSpPr>
              <p:cNvPr id="241" name="5-Point Star 6"/>
              <p:cNvSpPr>
                <a:spLocks noChangeArrowheads="1"/>
              </p:cNvSpPr>
              <p:nvPr/>
            </p:nvSpPr>
            <p:spPr bwMode="auto">
              <a:xfrm>
                <a:off x="1589" y="1495"/>
                <a:ext cx="157" cy="137"/>
              </a:xfrm>
              <a:custGeom>
                <a:avLst/>
                <a:gdLst>
                  <a:gd name="T0" fmla="*/ 79 w 152400"/>
                  <a:gd name="T1" fmla="*/ 0 h 152400"/>
                  <a:gd name="T2" fmla="*/ 0 w 152400"/>
                  <a:gd name="T3" fmla="*/ 52 h 152400"/>
                  <a:gd name="T4" fmla="*/ 30 w 152400"/>
                  <a:gd name="T5" fmla="*/ 137 h 152400"/>
                  <a:gd name="T6" fmla="*/ 127 w 152400"/>
                  <a:gd name="T7" fmla="*/ 137 h 152400"/>
                  <a:gd name="T8" fmla="*/ 157 w 152400"/>
                  <a:gd name="T9" fmla="*/ 52 h 1524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47564 w 152400"/>
                  <a:gd name="T16" fmla="*/ 57845 h 152400"/>
                  <a:gd name="T17" fmla="*/ 104836 w 152400"/>
                  <a:gd name="T18" fmla="*/ 116803 h 152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400" h="152400">
                    <a:moveTo>
                      <a:pt x="0" y="58211"/>
                    </a:moveTo>
                    <a:lnTo>
                      <a:pt x="58212" y="58212"/>
                    </a:lnTo>
                    <a:lnTo>
                      <a:pt x="76200" y="0"/>
                    </a:lnTo>
                    <a:lnTo>
                      <a:pt x="94188" y="58212"/>
                    </a:lnTo>
                    <a:lnTo>
                      <a:pt x="152400" y="58211"/>
                    </a:lnTo>
                    <a:lnTo>
                      <a:pt x="105305" y="94188"/>
                    </a:lnTo>
                    <a:lnTo>
                      <a:pt x="123294" y="152399"/>
                    </a:lnTo>
                    <a:lnTo>
                      <a:pt x="76200" y="116422"/>
                    </a:lnTo>
                    <a:lnTo>
                      <a:pt x="29106" y="152399"/>
                    </a:lnTo>
                    <a:lnTo>
                      <a:pt x="47095" y="94188"/>
                    </a:lnTo>
                    <a:close/>
                  </a:path>
                </a:pathLst>
              </a:cu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00794" tIns="50397" rIns="100794" bIns="50397" anchor="ctr"/>
              <a:lstStyle/>
              <a:p>
                <a:endParaRPr lang="zh-CN" altLang="en-US"/>
              </a:p>
            </p:txBody>
          </p:sp>
          <p:sp>
            <p:nvSpPr>
              <p:cNvPr id="242" name="Isosceles Triangle 4"/>
              <p:cNvSpPr/>
              <p:nvPr/>
            </p:nvSpPr>
            <p:spPr>
              <a:xfrm>
                <a:off x="4120" y="1499"/>
                <a:ext cx="158" cy="106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829452" hangingPunct="1">
                  <a:defRPr/>
                </a:pPr>
                <a:endParaRPr lang="en-GB"/>
              </a:p>
            </p:txBody>
          </p:sp>
          <p:sp>
            <p:nvSpPr>
              <p:cNvPr id="243" name="Line 15"/>
              <p:cNvSpPr>
                <a:spLocks noChangeShapeType="1"/>
              </p:cNvSpPr>
              <p:nvPr/>
            </p:nvSpPr>
            <p:spPr bwMode="auto">
              <a:xfrm>
                <a:off x="1689" y="1683"/>
                <a:ext cx="1198" cy="32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" name="Line 22"/>
              <p:cNvSpPr>
                <a:spLocks noChangeShapeType="1"/>
              </p:cNvSpPr>
              <p:nvPr/>
            </p:nvSpPr>
            <p:spPr bwMode="auto">
              <a:xfrm flipH="1">
                <a:off x="3068" y="1683"/>
                <a:ext cx="1121" cy="32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triangle" w="lg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7" name="Group 151"/>
            <p:cNvGrpSpPr>
              <a:grpSpLocks/>
            </p:cNvGrpSpPr>
            <p:nvPr/>
          </p:nvGrpSpPr>
          <p:grpSpPr bwMode="auto">
            <a:xfrm>
              <a:off x="7204320" y="5772253"/>
              <a:ext cx="1074240" cy="737357"/>
              <a:chOff x="3074" y="1498"/>
              <a:chExt cx="746" cy="512"/>
            </a:xfrm>
          </p:grpSpPr>
          <p:grpSp>
            <p:nvGrpSpPr>
              <p:cNvPr id="248" name="Group 108"/>
              <p:cNvGrpSpPr>
                <a:grpSpLocks/>
              </p:cNvGrpSpPr>
              <p:nvPr/>
            </p:nvGrpSpPr>
            <p:grpSpPr bwMode="auto">
              <a:xfrm>
                <a:off x="3107" y="1498"/>
                <a:ext cx="713" cy="512"/>
                <a:chOff x="3107" y="1498"/>
                <a:chExt cx="713" cy="512"/>
              </a:xfrm>
            </p:grpSpPr>
            <p:sp>
              <p:nvSpPr>
                <p:cNvPr id="250" name="Isosceles Triangle 4"/>
                <p:cNvSpPr/>
                <p:nvPr/>
              </p:nvSpPr>
              <p:spPr>
                <a:xfrm>
                  <a:off x="3662" y="1498"/>
                  <a:ext cx="158" cy="106"/>
                </a:xfrm>
                <a:prstGeom prst="triangle">
                  <a:avLst/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</a:ln>
                <a:scene3d>
                  <a:camera prst="orthographicFront">
                    <a:rot lat="21599969" lon="10799999" rev="1079999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829452" hangingPunct="1">
                    <a:defRPr/>
                  </a:pPr>
                  <a:endParaRPr lang="en-GB"/>
                </a:p>
              </p:txBody>
            </p:sp>
            <p:sp>
              <p:nvSpPr>
                <p:cNvPr id="251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3107" y="1683"/>
                  <a:ext cx="655" cy="327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49" name="Line 147"/>
              <p:cNvSpPr>
                <a:spLocks noChangeShapeType="1"/>
              </p:cNvSpPr>
              <p:nvPr/>
            </p:nvSpPr>
            <p:spPr bwMode="auto">
              <a:xfrm flipH="1">
                <a:off x="3074" y="1683"/>
                <a:ext cx="637" cy="32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triangle" w="lg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2" name="Group 152"/>
            <p:cNvGrpSpPr>
              <a:grpSpLocks/>
            </p:cNvGrpSpPr>
            <p:nvPr/>
          </p:nvGrpSpPr>
          <p:grpSpPr bwMode="auto">
            <a:xfrm>
              <a:off x="7087681" y="5772721"/>
              <a:ext cx="434880" cy="835318"/>
              <a:chOff x="3053" y="1499"/>
              <a:chExt cx="302" cy="579"/>
            </a:xfrm>
          </p:grpSpPr>
          <p:grpSp>
            <p:nvGrpSpPr>
              <p:cNvPr id="253" name="Group 135"/>
              <p:cNvGrpSpPr>
                <a:grpSpLocks/>
              </p:cNvGrpSpPr>
              <p:nvPr/>
            </p:nvGrpSpPr>
            <p:grpSpPr bwMode="auto">
              <a:xfrm>
                <a:off x="3053" y="1499"/>
                <a:ext cx="302" cy="579"/>
                <a:chOff x="3518" y="1498"/>
                <a:chExt cx="302" cy="579"/>
              </a:xfrm>
            </p:grpSpPr>
            <p:sp>
              <p:nvSpPr>
                <p:cNvPr id="255" name="Isosceles Triangle 4"/>
                <p:cNvSpPr/>
                <p:nvPr/>
              </p:nvSpPr>
              <p:spPr>
                <a:xfrm>
                  <a:off x="3662" y="1498"/>
                  <a:ext cx="158" cy="106"/>
                </a:xfrm>
                <a:prstGeom prst="triangle">
                  <a:avLst/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</a:ln>
                <a:scene3d>
                  <a:camera prst="orthographicFront">
                    <a:rot lat="21599969" lon="10799999" rev="1079999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829452" hangingPunct="1">
                    <a:defRPr/>
                  </a:pPr>
                  <a:endParaRPr lang="en-GB"/>
                </a:p>
              </p:txBody>
            </p:sp>
            <p:sp>
              <p:nvSpPr>
                <p:cNvPr id="256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3518" y="1682"/>
                  <a:ext cx="231" cy="395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54" name="Line 148"/>
              <p:cNvSpPr>
                <a:spLocks noChangeShapeType="1"/>
              </p:cNvSpPr>
              <p:nvPr/>
            </p:nvSpPr>
            <p:spPr bwMode="auto">
              <a:xfrm flipH="1">
                <a:off x="3053" y="1683"/>
                <a:ext cx="189" cy="32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triangle" w="lg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7" name="Group 153"/>
            <p:cNvGrpSpPr>
              <a:grpSpLocks/>
            </p:cNvGrpSpPr>
            <p:nvPr/>
          </p:nvGrpSpPr>
          <p:grpSpPr bwMode="auto">
            <a:xfrm>
              <a:off x="6616800" y="5772721"/>
              <a:ext cx="449280" cy="737215"/>
              <a:chOff x="2743" y="1499"/>
              <a:chExt cx="312" cy="511"/>
            </a:xfrm>
          </p:grpSpPr>
          <p:grpSp>
            <p:nvGrpSpPr>
              <p:cNvPr id="258" name="Group 139"/>
              <p:cNvGrpSpPr>
                <a:grpSpLocks/>
              </p:cNvGrpSpPr>
              <p:nvPr/>
            </p:nvGrpSpPr>
            <p:grpSpPr bwMode="auto">
              <a:xfrm>
                <a:off x="2743" y="1499"/>
                <a:ext cx="312" cy="473"/>
                <a:chOff x="3662" y="1498"/>
                <a:chExt cx="312" cy="473"/>
              </a:xfrm>
            </p:grpSpPr>
            <p:sp>
              <p:nvSpPr>
                <p:cNvPr id="260" name="Isosceles Triangle 4"/>
                <p:cNvSpPr/>
                <p:nvPr/>
              </p:nvSpPr>
              <p:spPr>
                <a:xfrm>
                  <a:off x="3662" y="1498"/>
                  <a:ext cx="158" cy="106"/>
                </a:xfrm>
                <a:prstGeom prst="triangle">
                  <a:avLst/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</a:ln>
                <a:scene3d>
                  <a:camera prst="orthographicFront">
                    <a:rot lat="21599969" lon="10799999" rev="1079999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829452" hangingPunct="1">
                    <a:defRPr/>
                  </a:pPr>
                  <a:endParaRPr lang="en-GB"/>
                </a:p>
              </p:txBody>
            </p:sp>
            <p:sp>
              <p:nvSpPr>
                <p:cNvPr id="261" name="Line 141"/>
                <p:cNvSpPr>
                  <a:spLocks noChangeShapeType="1"/>
                </p:cNvSpPr>
                <p:nvPr/>
              </p:nvSpPr>
              <p:spPr bwMode="auto">
                <a:xfrm>
                  <a:off x="3745" y="1681"/>
                  <a:ext cx="229" cy="29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59" name="Line 149"/>
              <p:cNvSpPr>
                <a:spLocks noChangeShapeType="1"/>
              </p:cNvSpPr>
              <p:nvPr/>
            </p:nvSpPr>
            <p:spPr bwMode="auto">
              <a:xfrm>
                <a:off x="2796" y="1683"/>
                <a:ext cx="259" cy="32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triangle" w="lg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2" name="Group 154"/>
            <p:cNvGrpSpPr>
              <a:grpSpLocks/>
            </p:cNvGrpSpPr>
            <p:nvPr/>
          </p:nvGrpSpPr>
          <p:grpSpPr bwMode="auto">
            <a:xfrm>
              <a:off x="6017760" y="5772721"/>
              <a:ext cx="973440" cy="737215"/>
              <a:chOff x="2280" y="1499"/>
              <a:chExt cx="676" cy="511"/>
            </a:xfrm>
          </p:grpSpPr>
          <p:grpSp>
            <p:nvGrpSpPr>
              <p:cNvPr id="263" name="Group 143"/>
              <p:cNvGrpSpPr>
                <a:grpSpLocks/>
              </p:cNvGrpSpPr>
              <p:nvPr/>
            </p:nvGrpSpPr>
            <p:grpSpPr bwMode="auto">
              <a:xfrm>
                <a:off x="2280" y="1499"/>
                <a:ext cx="676" cy="511"/>
                <a:chOff x="3662" y="1498"/>
                <a:chExt cx="676" cy="511"/>
              </a:xfrm>
            </p:grpSpPr>
            <p:sp>
              <p:nvSpPr>
                <p:cNvPr id="265" name="Isosceles Triangle 4"/>
                <p:cNvSpPr/>
                <p:nvPr/>
              </p:nvSpPr>
              <p:spPr>
                <a:xfrm>
                  <a:off x="3662" y="1498"/>
                  <a:ext cx="158" cy="106"/>
                </a:xfrm>
                <a:prstGeom prst="triangle">
                  <a:avLst/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</a:ln>
                <a:scene3d>
                  <a:camera prst="orthographicFront">
                    <a:rot lat="21599969" lon="10799999" rev="1079999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829452" hangingPunct="1">
                    <a:defRPr/>
                  </a:pPr>
                  <a:endParaRPr lang="en-GB"/>
                </a:p>
              </p:txBody>
            </p:sp>
            <p:sp>
              <p:nvSpPr>
                <p:cNvPr id="266" name="Line 145"/>
                <p:cNvSpPr>
                  <a:spLocks noChangeShapeType="1"/>
                </p:cNvSpPr>
                <p:nvPr/>
              </p:nvSpPr>
              <p:spPr bwMode="auto">
                <a:xfrm>
                  <a:off x="3745" y="1681"/>
                  <a:ext cx="593" cy="32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64" name="Line 150"/>
              <p:cNvSpPr>
                <a:spLocks noChangeShapeType="1"/>
              </p:cNvSpPr>
              <p:nvPr/>
            </p:nvSpPr>
            <p:spPr bwMode="auto">
              <a:xfrm>
                <a:off x="2329" y="1683"/>
                <a:ext cx="627" cy="32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triangle" w="lg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1" name="Oval 112"/>
            <p:cNvSpPr>
              <a:spLocks noChangeArrowheads="1"/>
            </p:cNvSpPr>
            <p:nvPr/>
          </p:nvSpPr>
          <p:spPr bwMode="auto">
            <a:xfrm>
              <a:off x="6924816" y="6509913"/>
              <a:ext cx="327025" cy="195262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927" tIns="41464" rIns="82927" bIns="41464"/>
            <a:lstStyle/>
            <a:p>
              <a:pPr algn="l" defTabSz="828503" eaLnBrk="1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zh-CN" altLang="zh-CN" sz="16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19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0175"/>
            <a:ext cx="9144000" cy="1143000"/>
          </a:xfrm>
        </p:spPr>
        <p:txBody>
          <a:bodyPr lIns="0" tIns="0" rIns="0" bIns="0"/>
          <a:lstStyle/>
          <a:p>
            <a:pPr eaLnBrk="1"/>
            <a:r>
              <a:rPr lang="en-GB" altLang="zh-CN" sz="6600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Outline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3775" y="1295402"/>
            <a:ext cx="7159625" cy="4953000"/>
          </a:xfrm>
        </p:spPr>
        <p:txBody>
          <a:bodyPr lIns="0" tIns="25597" rIns="0" bIns="0"/>
          <a:lstStyle/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Introduction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Super-virtual stacking theory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Synthetic data examples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Field data examples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891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2" name="Text Box 4"/>
          <p:cNvSpPr txBox="1">
            <a:spLocks noChangeArrowheads="1"/>
          </p:cNvSpPr>
          <p:nvPr/>
        </p:nvSpPr>
        <p:spPr bwMode="auto">
          <a:xfrm>
            <a:off x="0" y="815976"/>
            <a:ext cx="9144000" cy="72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Synthetic Results: Fault Model</a:t>
            </a:r>
          </a:p>
        </p:txBody>
      </p:sp>
      <p:sp>
        <p:nvSpPr>
          <p:cNvPr id="108548" name="Rectangle 8"/>
          <p:cNvSpPr>
            <a:spLocks noChangeArrowheads="1"/>
          </p:cNvSpPr>
          <p:nvPr/>
        </p:nvSpPr>
        <p:spPr bwMode="auto">
          <a:xfrm>
            <a:off x="1256579" y="5583238"/>
            <a:ext cx="207963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9" name="Rectangle 9"/>
          <p:cNvSpPr>
            <a:spLocks noChangeArrowheads="1"/>
          </p:cNvSpPr>
          <p:nvPr/>
        </p:nvSpPr>
        <p:spPr bwMode="auto">
          <a:xfrm>
            <a:off x="3793402" y="5583238"/>
            <a:ext cx="1100458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 (km)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50" name="Rectangle 10"/>
          <p:cNvSpPr>
            <a:spLocks noChangeArrowheads="1"/>
          </p:cNvSpPr>
          <p:nvPr/>
        </p:nvSpPr>
        <p:spPr bwMode="auto">
          <a:xfrm>
            <a:off x="6917604" y="5583238"/>
            <a:ext cx="321398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51" name="Rectangle 11"/>
          <p:cNvSpPr>
            <a:spLocks noChangeArrowheads="1"/>
          </p:cNvSpPr>
          <p:nvPr/>
        </p:nvSpPr>
        <p:spPr bwMode="auto">
          <a:xfrm rot="16200000">
            <a:off x="963647" y="1941981"/>
            <a:ext cx="321398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52" name="Rectangle 12"/>
          <p:cNvSpPr>
            <a:spLocks noChangeArrowheads="1"/>
          </p:cNvSpPr>
          <p:nvPr/>
        </p:nvSpPr>
        <p:spPr bwMode="auto">
          <a:xfrm rot="16200000">
            <a:off x="600471" y="3669181"/>
            <a:ext cx="1047750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 (km)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53" name="Rectangle 13"/>
          <p:cNvSpPr>
            <a:spLocks noChangeArrowheads="1"/>
          </p:cNvSpPr>
          <p:nvPr/>
        </p:nvSpPr>
        <p:spPr bwMode="auto">
          <a:xfrm rot="16200000">
            <a:off x="963647" y="5255094"/>
            <a:ext cx="321398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02" y="2133602"/>
            <a:ext cx="5867400" cy="3400425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896" y="2133601"/>
            <a:ext cx="441493" cy="3402000"/>
          </a:xfrm>
          <a:prstGeom prst="rect">
            <a:avLst/>
          </a:prstGeom>
          <a:ln w="28575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458201" y="2007827"/>
            <a:ext cx="446375" cy="343620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3.4</a:t>
            </a:r>
          </a:p>
        </p:txBody>
      </p:sp>
      <p:sp>
        <p:nvSpPr>
          <p:cNvPr id="14" name="矩形 13"/>
          <p:cNvSpPr/>
          <p:nvPr/>
        </p:nvSpPr>
        <p:spPr>
          <a:xfrm>
            <a:off x="8458201" y="5300247"/>
            <a:ext cx="446375" cy="343620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1.8</a:t>
            </a:r>
          </a:p>
        </p:txBody>
      </p:sp>
      <p:sp>
        <p:nvSpPr>
          <p:cNvPr id="15" name="矩形 14"/>
          <p:cNvSpPr/>
          <p:nvPr/>
        </p:nvSpPr>
        <p:spPr>
          <a:xfrm>
            <a:off x="7772401" y="1752600"/>
            <a:ext cx="615046" cy="343620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km/s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2" name="Text Box 4"/>
          <p:cNvSpPr txBox="1">
            <a:spLocks noChangeArrowheads="1"/>
          </p:cNvSpPr>
          <p:nvPr/>
        </p:nvSpPr>
        <p:spPr bwMode="auto">
          <a:xfrm>
            <a:off x="0" y="560390"/>
            <a:ext cx="9144000" cy="72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Synthetic Shot 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Gather: Fault Model</a:t>
            </a:r>
            <a:endParaRPr lang="en-US" altLang="zh-CN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6" name="Rectangle 8"/>
          <p:cNvSpPr>
            <a:spLocks noChangeArrowheads="1"/>
          </p:cNvSpPr>
          <p:nvPr/>
        </p:nvSpPr>
        <p:spPr bwMode="auto">
          <a:xfrm>
            <a:off x="1205240" y="5642912"/>
            <a:ext cx="207963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0597" name="Rectangle 9"/>
          <p:cNvSpPr>
            <a:spLocks noChangeArrowheads="1"/>
          </p:cNvSpPr>
          <p:nvPr/>
        </p:nvSpPr>
        <p:spPr bwMode="auto">
          <a:xfrm>
            <a:off x="3567440" y="5642912"/>
            <a:ext cx="1600200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</a:rPr>
              <a:t>Offset (km)</a:t>
            </a:r>
          </a:p>
        </p:txBody>
      </p:sp>
      <p:sp>
        <p:nvSpPr>
          <p:cNvPr id="110598" name="Rectangle 10"/>
          <p:cNvSpPr>
            <a:spLocks noChangeArrowheads="1"/>
          </p:cNvSpPr>
          <p:nvPr/>
        </p:nvSpPr>
        <p:spPr bwMode="auto">
          <a:xfrm>
            <a:off x="6996438" y="5642912"/>
            <a:ext cx="533400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0599" name="Rectangle 11"/>
          <p:cNvSpPr>
            <a:spLocks noChangeArrowheads="1"/>
          </p:cNvSpPr>
          <p:nvPr/>
        </p:nvSpPr>
        <p:spPr bwMode="auto">
          <a:xfrm rot="16200000">
            <a:off x="980246" y="1933393"/>
            <a:ext cx="321398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0600" name="Rectangle 12"/>
          <p:cNvSpPr>
            <a:spLocks noChangeArrowheads="1"/>
          </p:cNvSpPr>
          <p:nvPr/>
        </p:nvSpPr>
        <p:spPr bwMode="auto">
          <a:xfrm rot="16200000">
            <a:off x="560856" y="3710456"/>
            <a:ext cx="1168400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</a:rPr>
              <a:t>Time </a:t>
            </a:r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</a:rPr>
              <a:t>(s)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0601" name="Rectangle 13"/>
          <p:cNvSpPr>
            <a:spLocks noChangeArrowheads="1"/>
          </p:cNvSpPr>
          <p:nvPr/>
        </p:nvSpPr>
        <p:spPr bwMode="auto">
          <a:xfrm rot="16200000">
            <a:off x="980246" y="5311593"/>
            <a:ext cx="321398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>
                <a:solidFill>
                  <a:srgbClr val="FFFF00"/>
                </a:solidFill>
                <a:latin typeface="Times New Roman" pitchFamily="18" charset="0"/>
              </a:rPr>
              <a:t>3</a:t>
            </a:r>
            <a:endParaRPr lang="zh-CN" altLang="en-U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10603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40" y="2166289"/>
            <a:ext cx="5865813" cy="3400425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6553202" y="2823513"/>
            <a:ext cx="2381831" cy="914400"/>
            <a:chOff x="6553200" y="2823512"/>
            <a:chExt cx="2381831" cy="914400"/>
          </a:xfrm>
        </p:grpSpPr>
        <p:cxnSp>
          <p:nvCxnSpPr>
            <p:cNvPr id="5" name="直接箭头连接符 4"/>
            <p:cNvCxnSpPr/>
            <p:nvPr/>
          </p:nvCxnSpPr>
          <p:spPr>
            <a:xfrm flipH="1">
              <a:off x="6553200" y="3204512"/>
              <a:ext cx="1129038" cy="5334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7315200" y="2823512"/>
              <a:ext cx="1619831" cy="4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Diffraction</a:t>
              </a:r>
            </a:p>
          </p:txBody>
        </p:sp>
      </p:grpSp>
      <p:pic>
        <p:nvPicPr>
          <p:cNvPr id="133129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00" y="2178002"/>
            <a:ext cx="5864400" cy="3402000"/>
          </a:xfrm>
          <a:prstGeom prst="rect">
            <a:avLst/>
          </a:prstGeom>
          <a:ln w="28575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27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00" y="2178002"/>
            <a:ext cx="5864400" cy="3402000"/>
          </a:xfrm>
          <a:prstGeom prst="rect">
            <a:avLst/>
          </a:prstGeom>
          <a:ln w="28575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912923" y="1676400"/>
            <a:ext cx="2802077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503" eaLnBrk="1" hangingPunct="1"/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Shot at Offset 0.2 km</a:t>
            </a:r>
            <a:endParaRPr lang="en-US" altLang="zh-CN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2" name="Text Box 4"/>
          <p:cNvSpPr txBox="1">
            <a:spLocks noChangeArrowheads="1"/>
          </p:cNvSpPr>
          <p:nvPr/>
        </p:nvSpPr>
        <p:spPr bwMode="auto">
          <a:xfrm>
            <a:off x="1" y="39955"/>
            <a:ext cx="9144000" cy="72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Synthetic Shot 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Gather: Fault Model</a:t>
            </a:r>
            <a:endParaRPr lang="en-US" altLang="zh-CN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4" name="Rectangle 11"/>
          <p:cNvSpPr>
            <a:spLocks noChangeArrowheads="1"/>
          </p:cNvSpPr>
          <p:nvPr/>
        </p:nvSpPr>
        <p:spPr bwMode="auto">
          <a:xfrm rot="16200000">
            <a:off x="5208827" y="961916"/>
            <a:ext cx="552231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</a:rPr>
              <a:t>0.5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5415" name="Rectangle 12"/>
          <p:cNvSpPr>
            <a:spLocks noChangeArrowheads="1"/>
          </p:cNvSpPr>
          <p:nvPr/>
        </p:nvSpPr>
        <p:spPr bwMode="auto">
          <a:xfrm rot="16200000">
            <a:off x="4900743" y="2032000"/>
            <a:ext cx="1168400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</a:rPr>
              <a:t>Time </a:t>
            </a:r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</a:rPr>
              <a:t>(s)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5416" name="Rectangle 13"/>
          <p:cNvSpPr>
            <a:spLocks noChangeArrowheads="1"/>
          </p:cNvSpPr>
          <p:nvPr/>
        </p:nvSpPr>
        <p:spPr bwMode="auto">
          <a:xfrm rot="16200000">
            <a:off x="5212340" y="3247916"/>
            <a:ext cx="552231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</a:rPr>
              <a:t>1.5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45418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400" y="1143000"/>
            <a:ext cx="2808000" cy="2358000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6016287" y="685800"/>
            <a:ext cx="2292286" cy="45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Windowed Data</a:t>
            </a:r>
            <a:endParaRPr lang="en-US" altLang="zh-CN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7201" y="3552968"/>
            <a:ext cx="4379912" cy="3381232"/>
            <a:chOff x="457201" y="3552968"/>
            <a:chExt cx="4379912" cy="3381232"/>
          </a:xfrm>
        </p:grpSpPr>
        <p:grpSp>
          <p:nvGrpSpPr>
            <p:cNvPr id="5" name="组合 4"/>
            <p:cNvGrpSpPr/>
            <p:nvPr/>
          </p:nvGrpSpPr>
          <p:grpSpPr>
            <a:xfrm>
              <a:off x="457201" y="3644180"/>
              <a:ext cx="4379912" cy="3290020"/>
              <a:chOff x="457201" y="3644180"/>
              <a:chExt cx="4379912" cy="3290020"/>
            </a:xfrm>
          </p:grpSpPr>
          <p:pic>
            <p:nvPicPr>
              <p:cNvPr id="134148" name="Picture 4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0289" y="4114800"/>
                <a:ext cx="2808000" cy="2358000"/>
              </a:xfrm>
              <a:prstGeom prst="rect">
                <a:avLst/>
              </a:prstGeom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782638" y="6481112"/>
                <a:ext cx="207962" cy="4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45" tIns="41473" rIns="82945" bIns="41473">
                <a:spAutoFit/>
              </a:bodyPr>
              <a:lstStyle/>
              <a:p>
                <a:pPr algn="l" defTabSz="828503" eaLnBrk="1" hangingPunct="1"/>
                <a:r>
                  <a:rPr lang="en-US" altLang="zh-CN" sz="2400" b="1" dirty="0">
                    <a:solidFill>
                      <a:srgbClr val="FFFF00"/>
                    </a:solidFill>
                    <a:latin typeface="Times New Roman" pitchFamily="18" charset="0"/>
                  </a:rPr>
                  <a:t>0</a:t>
                </a:r>
                <a:endParaRPr lang="zh-CN" altLang="en-US" sz="2400" b="1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Rectangle 9"/>
              <p:cNvSpPr>
                <a:spLocks noChangeArrowheads="1"/>
              </p:cNvSpPr>
              <p:nvPr/>
            </p:nvSpPr>
            <p:spPr bwMode="auto">
              <a:xfrm>
                <a:off x="1600200" y="6481112"/>
                <a:ext cx="1680745" cy="4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945" tIns="41473" rIns="82945" bIns="41473">
                <a:spAutoFit/>
              </a:bodyPr>
              <a:lstStyle/>
              <a:p>
                <a:pPr algn="l" defTabSz="828503" eaLnBrk="1" hangingPunct="1"/>
                <a:r>
                  <a:rPr lang="en-US" altLang="zh-CN" sz="2400" b="1" dirty="0">
                    <a:solidFill>
                      <a:srgbClr val="FFFF00"/>
                    </a:solidFill>
                    <a:latin typeface="Times New Roman" pitchFamily="18" charset="0"/>
                  </a:rPr>
                  <a:t>Offset (km)</a:t>
                </a:r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/>
            </p:nvSpPr>
            <p:spPr bwMode="auto">
              <a:xfrm>
                <a:off x="3505200" y="6481112"/>
                <a:ext cx="539750" cy="4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2945" tIns="41473" rIns="82945" bIns="41473">
                <a:spAutoFit/>
              </a:bodyPr>
              <a:lstStyle/>
              <a:p>
                <a:pPr algn="l" defTabSz="828503" eaLnBrk="1" hangingPunct="1"/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2</a:t>
                </a:r>
                <a:endParaRPr lang="zh-CN" altLang="en-US" sz="2400" b="1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/>
            </p:nvSpPr>
            <p:spPr bwMode="auto">
              <a:xfrm rot="16200000">
                <a:off x="411739" y="3935772"/>
                <a:ext cx="552231" cy="4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945" tIns="41473" rIns="82945" bIns="41473">
                <a:spAutoFit/>
              </a:bodyPr>
              <a:lstStyle/>
              <a:p>
                <a:pPr algn="l" defTabSz="828503" eaLnBrk="1" hangingPunct="1"/>
                <a:r>
                  <a:rPr lang="en-US" altLang="zh-CN" sz="2400" b="1" dirty="0">
                    <a:solidFill>
                      <a:srgbClr val="FFFF00"/>
                    </a:solidFill>
                    <a:latin typeface="Times New Roman" pitchFamily="18" charset="0"/>
                  </a:rPr>
                  <a:t>0.5</a:t>
                </a:r>
                <a:endParaRPr lang="zh-CN" altLang="en-US" sz="2400" b="1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/>
            </p:nvSpPr>
            <p:spPr bwMode="auto">
              <a:xfrm rot="16200000">
                <a:off x="103656" y="5005856"/>
                <a:ext cx="1168400" cy="4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2945" tIns="41473" rIns="82945" bIns="41473">
                <a:spAutoFit/>
              </a:bodyPr>
              <a:lstStyle/>
              <a:p>
                <a:pPr algn="l" defTabSz="828503" eaLnBrk="1" hangingPunct="1"/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Time 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Times New Roman" pitchFamily="18" charset="0"/>
                  </a:rPr>
                  <a:t>(s)</a:t>
                </a:r>
                <a:endParaRPr lang="zh-CN" altLang="en-US" sz="2400" b="1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/>
            </p:nvSpPr>
            <p:spPr bwMode="auto">
              <a:xfrm rot="16200000">
                <a:off x="407629" y="6221772"/>
                <a:ext cx="552231" cy="4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945" tIns="41473" rIns="82945" bIns="41473">
                <a:spAutoFit/>
              </a:bodyPr>
              <a:lstStyle/>
              <a:p>
                <a:pPr algn="l" defTabSz="828503" eaLnBrk="1" hangingPunct="1"/>
                <a:r>
                  <a:rPr lang="en-US" altLang="zh-CN" sz="2400" b="1" dirty="0">
                    <a:solidFill>
                      <a:srgbClr val="FFFF00"/>
                    </a:solidFill>
                    <a:latin typeface="Times New Roman" pitchFamily="18" charset="0"/>
                  </a:rPr>
                  <a:t>1.5</a:t>
                </a:r>
                <a:endParaRPr lang="zh-CN" altLang="en-US" sz="2400" b="1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134149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98842">
                <a:off x="4389438" y="3561630"/>
                <a:ext cx="365125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2362201" y="3552968"/>
              <a:ext cx="1985315" cy="4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27" tIns="41464" rIns="82927" bIns="41464">
              <a:spAutoFit/>
            </a:bodyPr>
            <a:lstStyle/>
            <a:p>
              <a:pPr algn="l" defTabSz="828503" eaLnBrk="1" hangingPunct="1"/>
              <a:r>
                <a:rPr lang="en-US" altLang="zh-CN" sz="2400" b="1" dirty="0">
                  <a:solidFill>
                    <a:srgbClr val="FFFF00"/>
                  </a:solidFill>
                  <a:latin typeface="Times New Roman" pitchFamily="18" charset="0"/>
                </a:rPr>
                <a:t>Median Filter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57803" y="3509312"/>
            <a:ext cx="4038597" cy="3424888"/>
            <a:chOff x="5257803" y="3509312"/>
            <a:chExt cx="4038597" cy="3424888"/>
          </a:xfrm>
        </p:grpSpPr>
        <p:pic>
          <p:nvPicPr>
            <p:cNvPr id="145419" name="Picture 1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742" y="4091855"/>
              <a:ext cx="2808000" cy="2358002"/>
            </a:xfrm>
            <a:prstGeom prst="rect">
              <a:avLst/>
            </a:prstGeom>
            <a:noFill/>
            <a:ln w="2857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5562600" y="6481112"/>
              <a:ext cx="207962" cy="4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2400" b="1" dirty="0">
                  <a:solidFill>
                    <a:srgbClr val="FFFF00"/>
                  </a:solidFill>
                  <a:latin typeface="Times New Roman" pitchFamily="18" charset="0"/>
                </a:rPr>
                <a:t>0</a:t>
              </a:r>
              <a:endParaRPr lang="zh-CN" altLang="en-US" sz="24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6472655" y="6457299"/>
              <a:ext cx="1680745" cy="4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2400" b="1" dirty="0">
                  <a:solidFill>
                    <a:srgbClr val="FFFF00"/>
                  </a:solidFill>
                  <a:latin typeface="Times New Roman" pitchFamily="18" charset="0"/>
                </a:rPr>
                <a:t>Offset (km)</a:t>
              </a: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8382000" y="6481112"/>
              <a:ext cx="539750" cy="4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</a:rPr>
                <a:t>2</a:t>
              </a:r>
              <a:endParaRPr lang="zh-CN" altLang="en-US" sz="24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pic>
          <p:nvPicPr>
            <p:cNvPr id="13415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796704" y="3636000"/>
              <a:ext cx="546939" cy="337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7265501" y="3509312"/>
              <a:ext cx="2030899" cy="4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2400" b="1" dirty="0">
                  <a:solidFill>
                    <a:srgbClr val="FFFF00"/>
                  </a:solidFill>
                  <a:latin typeface="Times New Roman" pitchFamily="18" charset="0"/>
                </a:rPr>
                <a:t>Our </a:t>
              </a:r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</a:rPr>
                <a:t>Method</a:t>
              </a:r>
              <a:endParaRPr lang="en-US" altLang="zh-CN" sz="24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 rot="16200000">
              <a:off x="5212341" y="4050507"/>
              <a:ext cx="552231" cy="4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2400" b="1" dirty="0">
                  <a:solidFill>
                    <a:srgbClr val="FFFF00"/>
                  </a:solidFill>
                  <a:latin typeface="Times New Roman" pitchFamily="18" charset="0"/>
                </a:rPr>
                <a:t>0.5</a:t>
              </a:r>
              <a:endParaRPr lang="zh-CN" altLang="en-US" sz="24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auto">
            <a:xfrm rot="16200000">
              <a:off x="4904256" y="4987024"/>
              <a:ext cx="1168401" cy="4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2400" b="1" dirty="0" smtClean="0">
                  <a:solidFill>
                    <a:srgbClr val="FFFF00"/>
                  </a:solidFill>
                  <a:latin typeface="Times New Roman" pitchFamily="18" charset="0"/>
                </a:rPr>
                <a:t>Time 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itchFamily="18" charset="0"/>
                </a:rPr>
                <a:t>(s)</a:t>
              </a:r>
              <a:endParaRPr lang="zh-CN" altLang="en-US" sz="24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 rot="16200000">
              <a:off x="5208231" y="6202940"/>
              <a:ext cx="552231" cy="4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2400" b="1" dirty="0">
                  <a:solidFill>
                    <a:srgbClr val="FFFF00"/>
                  </a:solidFill>
                  <a:latin typeface="Times New Roman" pitchFamily="18" charset="0"/>
                </a:rPr>
                <a:t>1.5</a:t>
              </a:r>
              <a:endParaRPr lang="zh-CN" altLang="en-US" sz="24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762000" y="3048000"/>
            <a:ext cx="207963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1828800" y="3048000"/>
            <a:ext cx="1100458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 (km)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581400" y="3048000"/>
            <a:ext cx="321398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 rot="16200000">
            <a:off x="523045" y="984357"/>
            <a:ext cx="321398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 rot="16200000">
            <a:off x="163981" y="1900055"/>
            <a:ext cx="1047750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 (km)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auto">
          <a:xfrm rot="16200000">
            <a:off x="523045" y="2905955"/>
            <a:ext cx="321398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295400"/>
            <a:ext cx="2860675" cy="1750076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2" name="Text Box 4"/>
          <p:cNvSpPr txBox="1">
            <a:spLocks noChangeArrowheads="1"/>
          </p:cNvSpPr>
          <p:nvPr/>
        </p:nvSpPr>
        <p:spPr bwMode="auto">
          <a:xfrm>
            <a:off x="0" y="561602"/>
            <a:ext cx="9144000" cy="72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Estimation of Statics</a:t>
            </a:r>
            <a:endParaRPr lang="en-US" altLang="zh-CN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40" name="Rectangle 8"/>
          <p:cNvSpPr>
            <a:spLocks noChangeArrowheads="1"/>
          </p:cNvSpPr>
          <p:nvPr/>
        </p:nvSpPr>
        <p:spPr bwMode="auto">
          <a:xfrm>
            <a:off x="951240" y="5584825"/>
            <a:ext cx="207963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6741" name="Rectangle 9"/>
          <p:cNvSpPr>
            <a:spLocks noChangeArrowheads="1"/>
          </p:cNvSpPr>
          <p:nvPr/>
        </p:nvSpPr>
        <p:spPr bwMode="auto">
          <a:xfrm>
            <a:off x="3183265" y="5583238"/>
            <a:ext cx="1680745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</a:rPr>
              <a:t>Offset (km)</a:t>
            </a:r>
          </a:p>
        </p:txBody>
      </p:sp>
      <p:sp>
        <p:nvSpPr>
          <p:cNvPr id="116742" name="Rectangle 10"/>
          <p:cNvSpPr>
            <a:spLocks noChangeArrowheads="1"/>
          </p:cNvSpPr>
          <p:nvPr/>
        </p:nvSpPr>
        <p:spPr bwMode="auto">
          <a:xfrm>
            <a:off x="6758315" y="5583238"/>
            <a:ext cx="539750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6743" name="Rectangle 11"/>
          <p:cNvSpPr>
            <a:spLocks noChangeArrowheads="1"/>
          </p:cNvSpPr>
          <p:nvPr/>
        </p:nvSpPr>
        <p:spPr bwMode="auto">
          <a:xfrm rot="16200000">
            <a:off x="634641" y="1662582"/>
            <a:ext cx="552231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>
                <a:solidFill>
                  <a:srgbClr val="FFFF00"/>
                </a:solidFill>
                <a:latin typeface="Times New Roman" pitchFamily="18" charset="0"/>
              </a:rPr>
              <a:t>0.5</a:t>
            </a:r>
            <a:endParaRPr lang="zh-CN" altLang="en-U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6744" name="Rectangle 12"/>
          <p:cNvSpPr>
            <a:spLocks noChangeArrowheads="1"/>
          </p:cNvSpPr>
          <p:nvPr/>
        </p:nvSpPr>
        <p:spPr bwMode="auto">
          <a:xfrm rot="16200000">
            <a:off x="230514" y="3587425"/>
            <a:ext cx="1211262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</a:rPr>
              <a:t>Time </a:t>
            </a:r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</a:rPr>
              <a:t>(s)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6745" name="Rectangle 13"/>
          <p:cNvSpPr>
            <a:spLocks noChangeArrowheads="1"/>
          </p:cNvSpPr>
          <p:nvPr/>
        </p:nvSpPr>
        <p:spPr bwMode="auto">
          <a:xfrm rot="16200000">
            <a:off x="623205" y="5212340"/>
            <a:ext cx="552231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>
                <a:solidFill>
                  <a:srgbClr val="FFFF00"/>
                </a:solidFill>
                <a:latin typeface="Times New Roman" pitchFamily="18" charset="0"/>
              </a:rPr>
              <a:t>1.0</a:t>
            </a:r>
            <a:endParaRPr lang="zh-CN" altLang="en-U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1674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3" y="1752602"/>
            <a:ext cx="5791200" cy="3794125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5334002" y="1752600"/>
            <a:ext cx="3539310" cy="1066800"/>
            <a:chOff x="5334000" y="1752600"/>
            <a:chExt cx="3539310" cy="1066800"/>
          </a:xfrm>
        </p:grpSpPr>
        <p:cxnSp>
          <p:nvCxnSpPr>
            <p:cNvPr id="4" name="直接箭头连接符 3"/>
            <p:cNvCxnSpPr/>
            <p:nvPr/>
          </p:nvCxnSpPr>
          <p:spPr>
            <a:xfrm flipH="1">
              <a:off x="5334000" y="2165242"/>
              <a:ext cx="1964063" cy="654158"/>
            </a:xfrm>
            <a:prstGeom prst="straightConnector1">
              <a:avLst/>
            </a:prstGeom>
            <a:ln w="50800">
              <a:solidFill>
                <a:srgbClr val="0000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239000" y="1752600"/>
              <a:ext cx="16343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Picked </a:t>
              </a:r>
              <a:r>
                <a:rPr lang="en-US" altLang="zh-CN" sz="24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Traveltimes</a:t>
              </a:r>
              <a:endParaRPr lang="zh-CN" alt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17941" y="3055205"/>
            <a:ext cx="2497461" cy="1059597"/>
            <a:chOff x="6417939" y="3055203"/>
            <a:chExt cx="2497461" cy="1059597"/>
          </a:xfrm>
        </p:grpSpPr>
        <p:cxnSp>
          <p:nvCxnSpPr>
            <p:cNvPr id="14" name="直接箭头连接符 13"/>
            <p:cNvCxnSpPr/>
            <p:nvPr/>
          </p:nvCxnSpPr>
          <p:spPr>
            <a:xfrm flipH="1">
              <a:off x="6417939" y="3376504"/>
              <a:ext cx="973461" cy="738296"/>
            </a:xfrm>
            <a:prstGeom prst="straightConnector1">
              <a:avLst/>
            </a:prstGeom>
            <a:ln w="508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281090" y="3055203"/>
              <a:ext cx="16343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Predicted </a:t>
              </a:r>
              <a:r>
                <a:rPr lang="en-US" altLang="zh-CN" sz="24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Traveltimes</a:t>
              </a:r>
              <a:endParaRPr lang="zh-CN" alt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281090" y="4122059"/>
            <a:ext cx="1634310" cy="1592943"/>
            <a:chOff x="7281090" y="4122057"/>
            <a:chExt cx="1634310" cy="1592943"/>
          </a:xfrm>
        </p:grpSpPr>
        <p:sp>
          <p:nvSpPr>
            <p:cNvPr id="8" name="下箭头 7"/>
            <p:cNvSpPr/>
            <p:nvPr/>
          </p:nvSpPr>
          <p:spPr>
            <a:xfrm>
              <a:off x="7903755" y="4122057"/>
              <a:ext cx="402045" cy="6858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81090" y="4884003"/>
              <a:ext cx="16343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Estimate statics</a:t>
              </a:r>
              <a:endParaRPr lang="zh-CN" alt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0175"/>
            <a:ext cx="9144000" cy="1143000"/>
          </a:xfrm>
        </p:spPr>
        <p:txBody>
          <a:bodyPr lIns="0" tIns="0" rIns="0" bIns="0"/>
          <a:lstStyle/>
          <a:p>
            <a:pPr eaLnBrk="1"/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Outline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3775" y="1295402"/>
            <a:ext cx="7159625" cy="4953000"/>
          </a:xfrm>
        </p:spPr>
        <p:txBody>
          <a:bodyPr lIns="0" tIns="25597" rIns="0" bIns="0"/>
          <a:lstStyle/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Introduction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Super-virtual stacking theory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Synthetic data examples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Field data examples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5376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2" name="Text Box 4"/>
          <p:cNvSpPr txBox="1">
            <a:spLocks noChangeArrowheads="1"/>
          </p:cNvSpPr>
          <p:nvPr/>
        </p:nvSpPr>
        <p:spPr bwMode="auto">
          <a:xfrm>
            <a:off x="-2" y="381002"/>
            <a:ext cx="9143999" cy="72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Experimental Cross-well </a:t>
            </a:r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</a:p>
        </p:txBody>
      </p:sp>
      <p:sp>
        <p:nvSpPr>
          <p:cNvPr id="119812" name="Rectangle 8"/>
          <p:cNvSpPr>
            <a:spLocks noChangeArrowheads="1"/>
          </p:cNvSpPr>
          <p:nvPr/>
        </p:nvSpPr>
        <p:spPr bwMode="auto">
          <a:xfrm>
            <a:off x="842312" y="6328712"/>
            <a:ext cx="376889" cy="33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endParaRPr lang="zh-CN" altLang="en-US" sz="1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9813" name="Rectangle 9"/>
          <p:cNvSpPr>
            <a:spLocks noChangeArrowheads="1"/>
          </p:cNvSpPr>
          <p:nvPr/>
        </p:nvSpPr>
        <p:spPr bwMode="auto">
          <a:xfrm>
            <a:off x="1689575" y="6327125"/>
            <a:ext cx="1080641" cy="33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</a:rPr>
              <a:t>Depth (m)</a:t>
            </a:r>
          </a:p>
        </p:txBody>
      </p:sp>
      <p:sp>
        <p:nvSpPr>
          <p:cNvPr id="119814" name="Rectangle 10"/>
          <p:cNvSpPr>
            <a:spLocks noChangeArrowheads="1"/>
          </p:cNvSpPr>
          <p:nvPr/>
        </p:nvSpPr>
        <p:spPr bwMode="auto">
          <a:xfrm>
            <a:off x="3505202" y="6328712"/>
            <a:ext cx="685800" cy="33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</a:rPr>
              <a:t>300</a:t>
            </a:r>
            <a:endParaRPr lang="zh-CN" altLang="en-US" sz="1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9815" name="Rectangle 11"/>
          <p:cNvSpPr>
            <a:spLocks noChangeArrowheads="1"/>
          </p:cNvSpPr>
          <p:nvPr/>
        </p:nvSpPr>
        <p:spPr bwMode="auto">
          <a:xfrm rot="16200000">
            <a:off x="469111" y="1461380"/>
            <a:ext cx="429266" cy="33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</a:rPr>
              <a:t>0.3</a:t>
            </a:r>
            <a:endParaRPr lang="zh-CN" altLang="en-US" sz="1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9816" name="Rectangle 12"/>
          <p:cNvSpPr>
            <a:spLocks noChangeArrowheads="1"/>
          </p:cNvSpPr>
          <p:nvPr/>
        </p:nvSpPr>
        <p:spPr bwMode="auto">
          <a:xfrm rot="16200000">
            <a:off x="116214" y="3684566"/>
            <a:ext cx="1135062" cy="33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1600" b="1" dirty="0" smtClean="0">
                <a:solidFill>
                  <a:srgbClr val="FFFF00"/>
                </a:solidFill>
                <a:latin typeface="Times New Roman" pitchFamily="18" charset="0"/>
              </a:rPr>
              <a:t>Time </a:t>
            </a:r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</a:rPr>
              <a:t>(s)</a:t>
            </a:r>
            <a:endParaRPr lang="zh-CN" altLang="en-US" sz="1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9817" name="Rectangle 13"/>
          <p:cNvSpPr>
            <a:spLocks noChangeArrowheads="1"/>
          </p:cNvSpPr>
          <p:nvPr/>
        </p:nvSpPr>
        <p:spPr bwMode="auto">
          <a:xfrm rot="16200000">
            <a:off x="469111" y="6140493"/>
            <a:ext cx="429266" cy="33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</a:rPr>
              <a:t>1.0</a:t>
            </a:r>
          </a:p>
        </p:txBody>
      </p:sp>
      <p:pic>
        <p:nvPicPr>
          <p:cNvPr id="119818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00" y="1522800"/>
            <a:ext cx="3070800" cy="4805912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4546822" y="3966512"/>
            <a:ext cx="3797078" cy="2702353"/>
            <a:chOff x="4546822" y="3966512"/>
            <a:chExt cx="3797078" cy="2702353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648200" y="6324600"/>
              <a:ext cx="762000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180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5804374" y="6338888"/>
              <a:ext cx="1063589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Depth (m)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7620000" y="6324600"/>
              <a:ext cx="723900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280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 rot="16200000">
              <a:off x="4499816" y="4271216"/>
              <a:ext cx="423990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0.6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 rot="16200000">
              <a:off x="4144280" y="5083952"/>
              <a:ext cx="1135062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 smtClean="0">
                  <a:solidFill>
                    <a:srgbClr val="FFFF00"/>
                  </a:solidFill>
                  <a:latin typeface="Times New Roman" pitchFamily="18" charset="0"/>
                </a:rPr>
                <a:t>Time </a:t>
              </a:r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(s)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 rot="16200000">
              <a:off x="4499816" y="6100016"/>
              <a:ext cx="423990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0.9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5334000" y="3966512"/>
              <a:ext cx="2294695" cy="4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2400" b="1" dirty="0">
                  <a:solidFill>
                    <a:srgbClr val="FFFF00"/>
                  </a:solidFill>
                  <a:latin typeface="Times New Roman" pitchFamily="18" charset="0"/>
                </a:rPr>
                <a:t>Picked </a:t>
              </a:r>
              <a:r>
                <a:rPr lang="en-US" altLang="zh-CN" sz="2400" b="1" dirty="0" err="1">
                  <a:solidFill>
                    <a:srgbClr val="FFFF00"/>
                  </a:solidFill>
                  <a:latin typeface="Times New Roman" pitchFamily="18" charset="0"/>
                </a:rPr>
                <a:t>Moveout</a:t>
              </a:r>
              <a:endParaRPr lang="en-US" altLang="zh-CN" sz="24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pic>
          <p:nvPicPr>
            <p:cNvPr id="134146" name="Picture 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200" y="4448400"/>
              <a:ext cx="3070800" cy="1800000"/>
            </a:xfrm>
            <a:prstGeom prst="rect">
              <a:avLst/>
            </a:prstGeom>
            <a:ln w="28575" cap="sq">
              <a:solidFill>
                <a:srgbClr val="FFFF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2667000" y="3124200"/>
            <a:ext cx="1371600" cy="212474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306906" y="1295401"/>
            <a:ext cx="4113194" cy="2401664"/>
            <a:chOff x="4306906" y="1295401"/>
            <a:chExt cx="4113194" cy="2401664"/>
          </a:xfrm>
        </p:grpSpPr>
        <p:grpSp>
          <p:nvGrpSpPr>
            <p:cNvPr id="3" name="组合 2"/>
            <p:cNvGrpSpPr/>
            <p:nvPr/>
          </p:nvGrpSpPr>
          <p:grpSpPr>
            <a:xfrm>
              <a:off x="4546822" y="1295401"/>
              <a:ext cx="3873278" cy="2401664"/>
              <a:chOff x="4546822" y="1295401"/>
              <a:chExt cx="3873278" cy="2401664"/>
            </a:xfrm>
          </p:grpSpPr>
          <p:pic>
            <p:nvPicPr>
              <p:cNvPr id="10" name="Picture 3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0028" y="1522800"/>
                <a:ext cx="3070800" cy="1800000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 rot="16200000">
                <a:off x="4499816" y="1342407"/>
                <a:ext cx="423990" cy="329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945" tIns="41473" rIns="82945" bIns="41473">
                <a:spAutoFit/>
              </a:bodyPr>
              <a:lstStyle/>
              <a:p>
                <a:pPr algn="l" defTabSz="828503" eaLnBrk="1" hangingPunct="1"/>
                <a:r>
                  <a:rPr lang="en-US" altLang="zh-CN" sz="1600" b="1" dirty="0">
                    <a:solidFill>
                      <a:srgbClr val="FFFF00"/>
                    </a:solidFill>
                    <a:latin typeface="Times New Roman" pitchFamily="18" charset="0"/>
                  </a:rPr>
                  <a:t>0.6</a:t>
                </a:r>
                <a:endParaRPr lang="zh-CN" altLang="en-US" sz="1600" b="1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 rot="16200000">
                <a:off x="4144280" y="2155143"/>
                <a:ext cx="1135062" cy="329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2945" tIns="41473" rIns="82945" bIns="41473">
                <a:spAutoFit/>
              </a:bodyPr>
              <a:lstStyle/>
              <a:p>
                <a:pPr algn="l" defTabSz="828503" eaLnBrk="1" hangingPunct="1"/>
                <a:r>
                  <a:rPr lang="en-US" altLang="zh-CN" sz="1600" b="1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Time </a:t>
                </a:r>
                <a:r>
                  <a:rPr lang="en-US" altLang="zh-CN" sz="1600" b="1" dirty="0">
                    <a:solidFill>
                      <a:srgbClr val="FFFF00"/>
                    </a:solidFill>
                    <a:latin typeface="Times New Roman" pitchFamily="18" charset="0"/>
                  </a:rPr>
                  <a:t>(s)</a:t>
                </a:r>
                <a:endParaRPr lang="zh-CN" altLang="en-US" sz="1600" b="1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 rot="16200000">
                <a:off x="4499816" y="3171207"/>
                <a:ext cx="423990" cy="329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945" tIns="41473" rIns="82945" bIns="41473">
                <a:spAutoFit/>
              </a:bodyPr>
              <a:lstStyle/>
              <a:p>
                <a:pPr algn="l" defTabSz="828503" eaLnBrk="1" hangingPunct="1"/>
                <a:r>
                  <a:rPr lang="en-US" altLang="zh-CN" sz="1600" b="1" dirty="0">
                    <a:solidFill>
                      <a:srgbClr val="FFFF00"/>
                    </a:solidFill>
                    <a:latin typeface="Times New Roman" pitchFamily="18" charset="0"/>
                  </a:rPr>
                  <a:t>0.9</a:t>
                </a:r>
                <a:endParaRPr lang="zh-CN" altLang="en-US" sz="1600" b="1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4800600" y="3352800"/>
                <a:ext cx="762000" cy="329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2945" tIns="41473" rIns="82945" bIns="41473">
                <a:spAutoFit/>
              </a:bodyPr>
              <a:lstStyle/>
              <a:p>
                <a:pPr algn="l" defTabSz="828503" eaLnBrk="1" hangingPunct="1"/>
                <a:r>
                  <a:rPr lang="en-US" altLang="zh-CN" sz="1600" b="1" dirty="0">
                    <a:solidFill>
                      <a:srgbClr val="FFFF00"/>
                    </a:solidFill>
                    <a:latin typeface="Times New Roman" pitchFamily="18" charset="0"/>
                  </a:rPr>
                  <a:t>180</a:t>
                </a:r>
                <a:endParaRPr lang="zh-CN" altLang="en-US" sz="1600" b="1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5880574" y="3367088"/>
                <a:ext cx="1063589" cy="329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2945" tIns="41473" rIns="82945" bIns="41473">
                <a:spAutoFit/>
              </a:bodyPr>
              <a:lstStyle/>
              <a:p>
                <a:pPr algn="l" defTabSz="828503" eaLnBrk="1" hangingPunct="1"/>
                <a:r>
                  <a:rPr lang="en-US" altLang="zh-CN" sz="1600" b="1" dirty="0">
                    <a:solidFill>
                      <a:srgbClr val="FFFF00"/>
                    </a:solidFill>
                    <a:latin typeface="Times New Roman" pitchFamily="18" charset="0"/>
                  </a:rPr>
                  <a:t>Depth (m)</a:t>
                </a:r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7696200" y="3352800"/>
                <a:ext cx="723900" cy="329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2945" tIns="41473" rIns="82945" bIns="41473">
                <a:spAutoFit/>
              </a:bodyPr>
              <a:lstStyle/>
              <a:p>
                <a:pPr algn="l" defTabSz="828503" eaLnBrk="1" hangingPunct="1"/>
                <a:r>
                  <a:rPr lang="en-US" altLang="zh-CN" sz="1600" b="1" dirty="0">
                    <a:solidFill>
                      <a:srgbClr val="FFFF00"/>
                    </a:solidFill>
                    <a:latin typeface="Times New Roman" pitchFamily="18" charset="0"/>
                  </a:rPr>
                  <a:t>280</a:t>
                </a:r>
                <a:endParaRPr lang="zh-CN" altLang="en-US" sz="1600" b="1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" name="右箭头 3"/>
            <p:cNvSpPr/>
            <p:nvPr/>
          </p:nvSpPr>
          <p:spPr>
            <a:xfrm rot="18866098">
              <a:off x="4191002" y="3135442"/>
              <a:ext cx="457200" cy="225391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2" name="Text Box 4"/>
          <p:cNvSpPr txBox="1">
            <a:spLocks noChangeArrowheads="1"/>
          </p:cNvSpPr>
          <p:nvPr/>
        </p:nvSpPr>
        <p:spPr bwMode="auto">
          <a:xfrm>
            <a:off x="-2" y="381602"/>
            <a:ext cx="9143999" cy="72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Experimental Cross-well </a:t>
            </a:r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</a:p>
        </p:txBody>
      </p:sp>
      <p:pic>
        <p:nvPicPr>
          <p:cNvPr id="2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37" y="1865110"/>
            <a:ext cx="3070800" cy="1800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800100" y="3702367"/>
            <a:ext cx="762000" cy="33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</a:rPr>
              <a:t>180</a:t>
            </a:r>
            <a:endParaRPr lang="zh-CN" altLang="en-US" sz="1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956276" y="3665633"/>
            <a:ext cx="1080641" cy="33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</a:rPr>
              <a:t>Depth (m)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3848100" y="3708623"/>
            <a:ext cx="723900" cy="33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</a:rPr>
              <a:t>280</a:t>
            </a:r>
            <a:endParaRPr lang="zh-CN" altLang="en-US" sz="1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 rot="16200000">
            <a:off x="649078" y="1646468"/>
            <a:ext cx="429266" cy="33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</a:rPr>
              <a:t>0.6</a:t>
            </a:r>
            <a:endParaRPr lang="zh-CN" altLang="en-US" sz="1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 rot="16200000">
            <a:off x="296180" y="2459204"/>
            <a:ext cx="1135062" cy="33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1600" b="1" dirty="0" smtClean="0">
                <a:solidFill>
                  <a:srgbClr val="FFFF00"/>
                </a:solidFill>
                <a:latin typeface="Times New Roman" pitchFamily="18" charset="0"/>
              </a:rPr>
              <a:t>Time </a:t>
            </a:r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</a:rPr>
              <a:t>(s)</a:t>
            </a:r>
            <a:endParaRPr lang="zh-CN" altLang="en-US" sz="1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 rot="16200000">
            <a:off x="649078" y="3475269"/>
            <a:ext cx="429266" cy="33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</a:rPr>
              <a:t>0.9</a:t>
            </a:r>
            <a:endParaRPr lang="zh-CN" altLang="en-US" sz="1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85800" y="4343403"/>
            <a:ext cx="3873278" cy="2436623"/>
            <a:chOff x="685800" y="4343401"/>
            <a:chExt cx="3873278" cy="2436623"/>
          </a:xfrm>
        </p:grpSpPr>
        <p:pic>
          <p:nvPicPr>
            <p:cNvPr id="31" name="Picture 1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00" y="4600800"/>
              <a:ext cx="3070800" cy="1800000"/>
            </a:xfrm>
            <a:prstGeom prst="rect">
              <a:avLst/>
            </a:prstGeom>
            <a:noFill/>
            <a:ln w="2857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787178" y="6443791"/>
              <a:ext cx="762000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180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1943352" y="6407056"/>
              <a:ext cx="1063589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Depth (m)</a:t>
              </a: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835178" y="6450047"/>
              <a:ext cx="723900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280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 rot="16200000">
              <a:off x="638794" y="4390407"/>
              <a:ext cx="423990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0.6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 rot="16200000">
              <a:off x="283258" y="5203143"/>
              <a:ext cx="1135062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 smtClean="0">
                  <a:solidFill>
                    <a:srgbClr val="FFFF00"/>
                  </a:solidFill>
                  <a:latin typeface="Times New Roman" pitchFamily="18" charset="0"/>
                </a:rPr>
                <a:t>Time </a:t>
              </a:r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(s)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 rot="16200000">
              <a:off x="638794" y="6219207"/>
              <a:ext cx="423990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0.9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281657" y="3962400"/>
            <a:ext cx="2290345" cy="533400"/>
            <a:chOff x="1900655" y="3411713"/>
            <a:chExt cx="2290345" cy="533400"/>
          </a:xfrm>
        </p:grpSpPr>
        <p:sp>
          <p:nvSpPr>
            <p:cNvPr id="39" name="下箭头 38"/>
            <p:cNvSpPr/>
            <p:nvPr/>
          </p:nvSpPr>
          <p:spPr>
            <a:xfrm>
              <a:off x="1900655" y="3447143"/>
              <a:ext cx="309145" cy="49797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2205685" y="3411713"/>
              <a:ext cx="1985315" cy="4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Median Filter</a:t>
              </a:r>
            </a:p>
          </p:txBody>
        </p:sp>
      </p:grp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1402943" y="1371600"/>
            <a:ext cx="2330859" cy="4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Time Windowed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556755" y="3966512"/>
            <a:ext cx="4587247" cy="2815288"/>
            <a:chOff x="4556753" y="3966512"/>
            <a:chExt cx="4587247" cy="2815288"/>
          </a:xfrm>
        </p:grpSpPr>
        <p:pic>
          <p:nvPicPr>
            <p:cNvPr id="44" name="Picture 1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4600800"/>
              <a:ext cx="3070800" cy="1800000"/>
            </a:xfrm>
            <a:prstGeom prst="rect">
              <a:avLst/>
            </a:prstGeom>
            <a:noFill/>
            <a:ln w="2857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" name="Rectangle 8"/>
            <p:cNvSpPr>
              <a:spLocks noChangeArrowheads="1"/>
            </p:cNvSpPr>
            <p:nvPr/>
          </p:nvSpPr>
          <p:spPr bwMode="auto">
            <a:xfrm>
              <a:off x="5400237" y="6443791"/>
              <a:ext cx="762000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180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6556411" y="6407056"/>
              <a:ext cx="1063589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Depth (m)</a:t>
              </a:r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 rot="16200000">
              <a:off x="5251853" y="4390407"/>
              <a:ext cx="423990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0.6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 rot="16200000">
              <a:off x="4896317" y="5203143"/>
              <a:ext cx="1135062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 smtClean="0">
                  <a:solidFill>
                    <a:srgbClr val="FFFF00"/>
                  </a:solidFill>
                  <a:latin typeface="Times New Roman" pitchFamily="18" charset="0"/>
                </a:rPr>
                <a:t>Time </a:t>
              </a:r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(s)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49" name="Rectangle 13"/>
            <p:cNvSpPr>
              <a:spLocks noChangeArrowheads="1"/>
            </p:cNvSpPr>
            <p:nvPr/>
          </p:nvSpPr>
          <p:spPr bwMode="auto">
            <a:xfrm rot="16200000">
              <a:off x="5251853" y="6219207"/>
              <a:ext cx="423990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0.9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0" name="Rectangle 10"/>
            <p:cNvSpPr>
              <a:spLocks noChangeArrowheads="1"/>
            </p:cNvSpPr>
            <p:nvPr/>
          </p:nvSpPr>
          <p:spPr bwMode="auto">
            <a:xfrm>
              <a:off x="8420100" y="6451823"/>
              <a:ext cx="723900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280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1" name="右箭头 50"/>
            <p:cNvSpPr/>
            <p:nvPr/>
          </p:nvSpPr>
          <p:spPr>
            <a:xfrm>
              <a:off x="4556753" y="5420797"/>
              <a:ext cx="589288" cy="32406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5334000" y="3966512"/>
              <a:ext cx="3583317" cy="4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Super-virtual Diffractions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1514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0175"/>
            <a:ext cx="9144000" cy="1143000"/>
          </a:xfrm>
        </p:spPr>
        <p:txBody>
          <a:bodyPr lIns="0" tIns="0" rIns="0" bIns="0"/>
          <a:lstStyle/>
          <a:p>
            <a:pPr eaLnBrk="1"/>
            <a:r>
              <a:rPr lang="en-GB" altLang="zh-CN" sz="6600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Outline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3775" y="1295402"/>
            <a:ext cx="7159625" cy="4953000"/>
          </a:xfrm>
        </p:spPr>
        <p:txBody>
          <a:bodyPr lIns="0" tIns="25597" rIns="0" bIns="0"/>
          <a:lstStyle/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Introduction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Super-virtual stacking theory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Synthetic data examples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Field data examples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2" name="Text Box 4"/>
          <p:cNvSpPr txBox="1">
            <a:spLocks noChangeArrowheads="1"/>
          </p:cNvSpPr>
          <p:nvPr/>
        </p:nvSpPr>
        <p:spPr bwMode="auto">
          <a:xfrm>
            <a:off x="-2" y="381602"/>
            <a:ext cx="9143999" cy="72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Experimental Cross-well </a:t>
            </a:r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</a:p>
        </p:txBody>
      </p:sp>
      <p:sp>
        <p:nvSpPr>
          <p:cNvPr id="119812" name="Rectangle 8"/>
          <p:cNvSpPr>
            <a:spLocks noChangeArrowheads="1"/>
          </p:cNvSpPr>
          <p:nvPr/>
        </p:nvSpPr>
        <p:spPr bwMode="auto">
          <a:xfrm>
            <a:off x="842312" y="6328712"/>
            <a:ext cx="376889" cy="33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</a:rPr>
              <a:t>0</a:t>
            </a:r>
            <a:endParaRPr lang="zh-CN" altLang="en-US" sz="1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9813" name="Rectangle 9"/>
          <p:cNvSpPr>
            <a:spLocks noChangeArrowheads="1"/>
          </p:cNvSpPr>
          <p:nvPr/>
        </p:nvSpPr>
        <p:spPr bwMode="auto">
          <a:xfrm>
            <a:off x="1689575" y="6327125"/>
            <a:ext cx="1080641" cy="33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</a:rPr>
              <a:t>Depth (m)</a:t>
            </a:r>
          </a:p>
        </p:txBody>
      </p:sp>
      <p:sp>
        <p:nvSpPr>
          <p:cNvPr id="119814" name="Rectangle 10"/>
          <p:cNvSpPr>
            <a:spLocks noChangeArrowheads="1"/>
          </p:cNvSpPr>
          <p:nvPr/>
        </p:nvSpPr>
        <p:spPr bwMode="auto">
          <a:xfrm>
            <a:off x="3505202" y="6328712"/>
            <a:ext cx="685800" cy="33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</a:rPr>
              <a:t>300</a:t>
            </a:r>
            <a:endParaRPr lang="zh-CN" altLang="en-US" sz="1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9815" name="Rectangle 11"/>
          <p:cNvSpPr>
            <a:spLocks noChangeArrowheads="1"/>
          </p:cNvSpPr>
          <p:nvPr/>
        </p:nvSpPr>
        <p:spPr bwMode="auto">
          <a:xfrm rot="16200000">
            <a:off x="469111" y="1461380"/>
            <a:ext cx="429266" cy="33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</a:rPr>
              <a:t>0.3</a:t>
            </a:r>
            <a:endParaRPr lang="zh-CN" altLang="en-US" sz="1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9816" name="Rectangle 12"/>
          <p:cNvSpPr>
            <a:spLocks noChangeArrowheads="1"/>
          </p:cNvSpPr>
          <p:nvPr/>
        </p:nvSpPr>
        <p:spPr bwMode="auto">
          <a:xfrm rot="16200000">
            <a:off x="116214" y="3684566"/>
            <a:ext cx="1135062" cy="33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1600" b="1" dirty="0" smtClean="0">
                <a:solidFill>
                  <a:srgbClr val="FFFF00"/>
                </a:solidFill>
                <a:latin typeface="Times New Roman" pitchFamily="18" charset="0"/>
              </a:rPr>
              <a:t>Time </a:t>
            </a:r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</a:rPr>
              <a:t>(s)</a:t>
            </a:r>
            <a:endParaRPr lang="zh-CN" altLang="en-US" sz="1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9817" name="Rectangle 13"/>
          <p:cNvSpPr>
            <a:spLocks noChangeArrowheads="1"/>
          </p:cNvSpPr>
          <p:nvPr/>
        </p:nvSpPr>
        <p:spPr bwMode="auto">
          <a:xfrm rot="16200000">
            <a:off x="469111" y="6140493"/>
            <a:ext cx="429266" cy="33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l" defTabSz="828503" eaLnBrk="1" hangingPunct="1"/>
            <a:r>
              <a:rPr lang="en-US" altLang="zh-CN" sz="1600" b="1" dirty="0">
                <a:solidFill>
                  <a:srgbClr val="FFFF00"/>
                </a:solidFill>
                <a:latin typeface="Times New Roman" pitchFamily="18" charset="0"/>
              </a:rPr>
              <a:t>1.0</a:t>
            </a:r>
          </a:p>
        </p:txBody>
      </p:sp>
      <p:pic>
        <p:nvPicPr>
          <p:cNvPr id="135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00" y="1522800"/>
            <a:ext cx="3070800" cy="4806000"/>
          </a:xfrm>
          <a:prstGeom prst="rect">
            <a:avLst/>
          </a:prstGeom>
          <a:ln w="28575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4546822" y="3966512"/>
            <a:ext cx="3911378" cy="2702353"/>
            <a:chOff x="4546822" y="3966512"/>
            <a:chExt cx="3911378" cy="2702353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724400" y="6324600"/>
              <a:ext cx="762000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180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5804374" y="6338888"/>
              <a:ext cx="1063589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Depth (m)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7734300" y="6324600"/>
              <a:ext cx="723900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280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 rot="16200000">
              <a:off x="4499816" y="4271216"/>
              <a:ext cx="423990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0.6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 rot="16200000">
              <a:off x="4144280" y="5083952"/>
              <a:ext cx="1135062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 smtClean="0">
                  <a:solidFill>
                    <a:srgbClr val="FFFF00"/>
                  </a:solidFill>
                  <a:latin typeface="Times New Roman" pitchFamily="18" charset="0"/>
                </a:rPr>
                <a:t>Time </a:t>
              </a:r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(s)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 rot="16200000">
              <a:off x="4499816" y="6100016"/>
              <a:ext cx="423990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0.9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4766508" y="3966512"/>
              <a:ext cx="3463092" cy="4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2400" b="1" dirty="0">
                  <a:solidFill>
                    <a:srgbClr val="FFFF00"/>
                  </a:solidFill>
                  <a:latin typeface="Times New Roman" pitchFamily="18" charset="0"/>
                </a:rPr>
                <a:t>Super-virtual Diffraction</a:t>
              </a:r>
            </a:p>
          </p:txBody>
        </p:sp>
        <p:pic>
          <p:nvPicPr>
            <p:cNvPr id="135173" name="Picture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200" y="4449600"/>
              <a:ext cx="3070800" cy="1800000"/>
            </a:xfrm>
            <a:prstGeom prst="rect">
              <a:avLst/>
            </a:prstGeom>
            <a:ln w="28575">
              <a:solidFill>
                <a:srgbClr val="FFFF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4546822" y="1070912"/>
            <a:ext cx="3911378" cy="2662888"/>
            <a:chOff x="4546822" y="1070912"/>
            <a:chExt cx="3911378" cy="2662888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rot="16200000">
              <a:off x="4499816" y="1342407"/>
              <a:ext cx="423990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0.6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 rot="16200000">
              <a:off x="4144280" y="2155143"/>
              <a:ext cx="1135062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 smtClean="0">
                  <a:solidFill>
                    <a:srgbClr val="FFFF00"/>
                  </a:solidFill>
                  <a:latin typeface="Times New Roman" pitchFamily="18" charset="0"/>
                </a:rPr>
                <a:t>Time </a:t>
              </a:r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(s)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 rot="16200000">
              <a:off x="4499816" y="3171207"/>
              <a:ext cx="423990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0.9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pic>
          <p:nvPicPr>
            <p:cNvPr id="135172" name="Picture 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200" y="1522800"/>
              <a:ext cx="3070800" cy="1800000"/>
            </a:xfrm>
            <a:prstGeom prst="rect">
              <a:avLst/>
            </a:prstGeom>
            <a:ln w="28575">
              <a:solidFill>
                <a:srgbClr val="FFFF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5325305" y="1070912"/>
              <a:ext cx="2287514" cy="4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2400" b="1" dirty="0">
                  <a:solidFill>
                    <a:srgbClr val="FFFF00"/>
                  </a:solidFill>
                  <a:latin typeface="Times New Roman" pitchFamily="18" charset="0"/>
                </a:rPr>
                <a:t>Median Filtered</a:t>
              </a: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4724400" y="3389535"/>
              <a:ext cx="762000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180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5804374" y="3403823"/>
              <a:ext cx="1063589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Depth (m)</a:t>
              </a: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7734300" y="3389535"/>
              <a:ext cx="723900" cy="329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945" tIns="41473" rIns="82945" bIns="41473">
              <a:spAutoFit/>
            </a:bodyPr>
            <a:lstStyle/>
            <a:p>
              <a:pPr algn="l" defTabSz="828503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Times New Roman" pitchFamily="18" charset="0"/>
                </a:rPr>
                <a:t>280</a:t>
              </a:r>
              <a:endParaRPr lang="zh-CN" altLang="en-US" sz="16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38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43000"/>
          </a:xfrm>
        </p:spPr>
        <p:txBody>
          <a:bodyPr lIns="0" tIns="0" rIns="0" bIns="0"/>
          <a:lstStyle/>
          <a:p>
            <a:pPr eaLnBrk="1"/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Diffraction Waveform </a:t>
            </a:r>
            <a:r>
              <a:rPr lang="en-GB" altLang="zh-CN" dirty="0" err="1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Modeling</a:t>
            </a:r>
            <a:endParaRPr lang="en-GB" altLang="zh-CN" dirty="0" smtClean="0">
              <a:solidFill>
                <a:srgbClr val="FFFF00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0038"/>
            <a:ext cx="3886200" cy="2011362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2582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5450"/>
            <a:ext cx="3886200" cy="2012950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2589" name="Group 13"/>
          <p:cNvGrpSpPr>
            <a:grpSpLocks/>
          </p:cNvGrpSpPr>
          <p:nvPr/>
        </p:nvGrpSpPr>
        <p:grpSpPr bwMode="auto">
          <a:xfrm>
            <a:off x="4076700" y="3529013"/>
            <a:ext cx="1409700" cy="738187"/>
            <a:chOff x="2520" y="2160"/>
            <a:chExt cx="888" cy="465"/>
          </a:xfrm>
        </p:grpSpPr>
        <p:grpSp>
          <p:nvGrpSpPr>
            <p:cNvPr id="152585" name="Group 9"/>
            <p:cNvGrpSpPr>
              <a:grpSpLocks/>
            </p:cNvGrpSpPr>
            <p:nvPr/>
          </p:nvGrpSpPr>
          <p:grpSpPr bwMode="auto">
            <a:xfrm>
              <a:off x="2520" y="2256"/>
              <a:ext cx="216" cy="192"/>
              <a:chOff x="3003" y="2256"/>
              <a:chExt cx="216" cy="192"/>
            </a:xfrm>
          </p:grpSpPr>
          <p:sp>
            <p:nvSpPr>
              <p:cNvPr id="152583" name="Line 7"/>
              <p:cNvSpPr>
                <a:spLocks noChangeShapeType="1"/>
              </p:cNvSpPr>
              <p:nvPr/>
            </p:nvSpPr>
            <p:spPr bwMode="auto">
              <a:xfrm>
                <a:off x="3003" y="2352"/>
                <a:ext cx="21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152584" name="Line 8"/>
              <p:cNvSpPr>
                <a:spLocks noChangeShapeType="1"/>
              </p:cNvSpPr>
              <p:nvPr/>
            </p:nvSpPr>
            <p:spPr bwMode="auto">
              <a:xfrm>
                <a:off x="3120" y="225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</p:grpSp>
        <p:sp>
          <p:nvSpPr>
            <p:cNvPr id="152586" name="Rectangle 10"/>
            <p:cNvSpPr>
              <a:spLocks noChangeArrowheads="1"/>
            </p:cNvSpPr>
            <p:nvPr/>
          </p:nvSpPr>
          <p:spPr bwMode="auto">
            <a:xfrm>
              <a:off x="2832" y="2160"/>
              <a:ext cx="43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Born</a:t>
              </a:r>
            </a:p>
          </p:txBody>
        </p:sp>
        <p:sp>
          <p:nvSpPr>
            <p:cNvPr id="152587" name="Rectangle 10"/>
            <p:cNvSpPr>
              <a:spLocks noChangeArrowheads="1"/>
            </p:cNvSpPr>
            <p:nvPr/>
          </p:nvSpPr>
          <p:spPr bwMode="auto">
            <a:xfrm>
              <a:off x="2688" y="2400"/>
              <a:ext cx="72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Modeling</a:t>
              </a:r>
            </a:p>
          </p:txBody>
        </p:sp>
      </p:grpSp>
      <p:sp>
        <p:nvSpPr>
          <p:cNvPr id="152590" name="Rectangle 8"/>
          <p:cNvSpPr>
            <a:spLocks noChangeArrowheads="1"/>
          </p:cNvSpPr>
          <p:nvPr/>
        </p:nvSpPr>
        <p:spPr bwMode="auto">
          <a:xfrm>
            <a:off x="304800" y="6272213"/>
            <a:ext cx="3603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52591" name="Rectangle 9"/>
          <p:cNvSpPr>
            <a:spLocks noChangeArrowheads="1"/>
          </p:cNvSpPr>
          <p:nvPr/>
        </p:nvSpPr>
        <p:spPr bwMode="auto">
          <a:xfrm>
            <a:off x="1600200" y="6272213"/>
            <a:ext cx="15303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Distance (km)</a:t>
            </a:r>
          </a:p>
        </p:txBody>
      </p:sp>
      <p:sp>
        <p:nvSpPr>
          <p:cNvPr id="152592" name="Rectangle 10"/>
          <p:cNvSpPr>
            <a:spLocks noChangeArrowheads="1"/>
          </p:cNvSpPr>
          <p:nvPr/>
        </p:nvSpPr>
        <p:spPr bwMode="auto">
          <a:xfrm>
            <a:off x="4038600" y="6272213"/>
            <a:ext cx="5381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3.8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2593" name="Rectangle 11"/>
          <p:cNvSpPr>
            <a:spLocks noChangeArrowheads="1"/>
          </p:cNvSpPr>
          <p:nvPr/>
        </p:nvSpPr>
        <p:spPr bwMode="auto">
          <a:xfrm rot="-5400000">
            <a:off x="138907" y="1386681"/>
            <a:ext cx="2794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0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2594" name="Rectangle 12"/>
          <p:cNvSpPr>
            <a:spLocks noChangeArrowheads="1"/>
          </p:cNvSpPr>
          <p:nvPr/>
        </p:nvSpPr>
        <p:spPr bwMode="auto">
          <a:xfrm rot="-5400000">
            <a:off x="-610394" y="1981994"/>
            <a:ext cx="17303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Depth (km)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2595" name="Rectangle 13"/>
          <p:cNvSpPr>
            <a:spLocks noChangeArrowheads="1"/>
          </p:cNvSpPr>
          <p:nvPr/>
        </p:nvSpPr>
        <p:spPr bwMode="auto">
          <a:xfrm rot="-5400000">
            <a:off x="53182" y="3377406"/>
            <a:ext cx="4508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1.2</a:t>
            </a:r>
          </a:p>
        </p:txBody>
      </p:sp>
      <p:sp>
        <p:nvSpPr>
          <p:cNvPr id="152596" name="Rectangle 11"/>
          <p:cNvSpPr>
            <a:spLocks noChangeArrowheads="1"/>
          </p:cNvSpPr>
          <p:nvPr/>
        </p:nvSpPr>
        <p:spPr bwMode="auto">
          <a:xfrm rot="-5400000">
            <a:off x="138907" y="4082256"/>
            <a:ext cx="2794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0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2597" name="Rectangle 12"/>
          <p:cNvSpPr>
            <a:spLocks noChangeArrowheads="1"/>
          </p:cNvSpPr>
          <p:nvPr/>
        </p:nvSpPr>
        <p:spPr bwMode="auto">
          <a:xfrm rot="-5400000">
            <a:off x="-610394" y="4677569"/>
            <a:ext cx="17303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Depth (km)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2598" name="Rectangle 13"/>
          <p:cNvSpPr>
            <a:spLocks noChangeArrowheads="1"/>
          </p:cNvSpPr>
          <p:nvPr/>
        </p:nvSpPr>
        <p:spPr bwMode="auto">
          <a:xfrm rot="-5400000">
            <a:off x="53182" y="6072981"/>
            <a:ext cx="4508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1.2</a:t>
            </a:r>
          </a:p>
        </p:txBody>
      </p:sp>
      <p:grpSp>
        <p:nvGrpSpPr>
          <p:cNvPr id="152618" name="Group 42"/>
          <p:cNvGrpSpPr>
            <a:grpSpLocks/>
          </p:cNvGrpSpPr>
          <p:nvPr/>
        </p:nvGrpSpPr>
        <p:grpSpPr bwMode="auto">
          <a:xfrm>
            <a:off x="5280025" y="1219200"/>
            <a:ext cx="3863974" cy="5386388"/>
            <a:chOff x="3326" y="768"/>
            <a:chExt cx="2434" cy="3393"/>
          </a:xfrm>
        </p:grpSpPr>
        <p:pic>
          <p:nvPicPr>
            <p:cNvPr id="152588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" y="864"/>
              <a:ext cx="2025" cy="3024"/>
            </a:xfrm>
            <a:prstGeom prst="rect">
              <a:avLst/>
            </a:prstGeom>
            <a:noFill/>
            <a:ln w="38100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2609" name="Rectangle 11"/>
            <p:cNvSpPr>
              <a:spLocks noChangeArrowheads="1"/>
            </p:cNvSpPr>
            <p:nvPr/>
          </p:nvSpPr>
          <p:spPr bwMode="auto">
            <a:xfrm rot="-5400000">
              <a:off x="3385" y="743"/>
              <a:ext cx="17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0</a:t>
              </a:r>
              <a:endParaRPr lang="zh-CN" altLang="en-US" sz="1800" b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52610" name="Rectangle 12"/>
            <p:cNvSpPr>
              <a:spLocks noChangeArrowheads="1"/>
            </p:cNvSpPr>
            <p:nvPr/>
          </p:nvSpPr>
          <p:spPr bwMode="auto">
            <a:xfrm rot="16200000">
              <a:off x="3144" y="2150"/>
              <a:ext cx="59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 dirty="0" smtClean="0">
                  <a:solidFill>
                    <a:srgbClr val="FFFF00"/>
                  </a:solidFill>
                  <a:latin typeface="Times New Roman" pitchFamily="18" charset="0"/>
                </a:rPr>
                <a:t>Time </a:t>
              </a:r>
              <a:r>
                <a:rPr lang="en-US" altLang="zh-CN" sz="1800" b="1" dirty="0">
                  <a:solidFill>
                    <a:srgbClr val="FFFF00"/>
                  </a:solidFill>
                  <a:latin typeface="Times New Roman" pitchFamily="18" charset="0"/>
                </a:rPr>
                <a:t>(s)</a:t>
              </a:r>
              <a:endParaRPr lang="zh-CN" altLang="en-US" sz="1800" b="1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52611" name="Rectangle 13"/>
            <p:cNvSpPr>
              <a:spLocks noChangeArrowheads="1"/>
            </p:cNvSpPr>
            <p:nvPr/>
          </p:nvSpPr>
          <p:spPr bwMode="auto">
            <a:xfrm rot="-5400000">
              <a:off x="3346" y="3677"/>
              <a:ext cx="28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4.0</a:t>
              </a:r>
            </a:p>
          </p:txBody>
        </p:sp>
        <p:sp>
          <p:nvSpPr>
            <p:cNvPr id="152612" name="Rectangle 8"/>
            <p:cNvSpPr>
              <a:spLocks noChangeArrowheads="1"/>
            </p:cNvSpPr>
            <p:nvPr/>
          </p:nvSpPr>
          <p:spPr bwMode="auto">
            <a:xfrm>
              <a:off x="3517" y="3936"/>
              <a:ext cx="22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2613" name="Rectangle 9"/>
            <p:cNvSpPr>
              <a:spLocks noChangeArrowheads="1"/>
            </p:cNvSpPr>
            <p:nvPr/>
          </p:nvSpPr>
          <p:spPr bwMode="auto">
            <a:xfrm>
              <a:off x="4076" y="3918"/>
              <a:ext cx="96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Distance (km)</a:t>
              </a:r>
            </a:p>
          </p:txBody>
        </p:sp>
        <p:sp>
          <p:nvSpPr>
            <p:cNvPr id="152614" name="Rectangle 10"/>
            <p:cNvSpPr>
              <a:spLocks noChangeArrowheads="1"/>
            </p:cNvSpPr>
            <p:nvPr/>
          </p:nvSpPr>
          <p:spPr bwMode="auto">
            <a:xfrm>
              <a:off x="5421" y="3936"/>
              <a:ext cx="33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3.8</a:t>
              </a:r>
              <a:endParaRPr lang="zh-CN" altLang="en-US" sz="1800" b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2616" name="Rectangle 40"/>
          <p:cNvSpPr>
            <a:spLocks noChangeArrowheads="1"/>
          </p:cNvSpPr>
          <p:nvPr/>
        </p:nvSpPr>
        <p:spPr bwMode="auto">
          <a:xfrm>
            <a:off x="1754188" y="1143000"/>
            <a:ext cx="10652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  <a:latin typeface="Times New Roman" pitchFamily="18" charset="0"/>
              </a:rPr>
              <a:t>Velocity</a:t>
            </a:r>
          </a:p>
        </p:txBody>
      </p:sp>
      <p:sp>
        <p:nvSpPr>
          <p:cNvPr id="152617" name="Rectangle 41"/>
          <p:cNvSpPr>
            <a:spLocks noChangeArrowheads="1"/>
          </p:cNvSpPr>
          <p:nvPr/>
        </p:nvSpPr>
        <p:spPr bwMode="auto">
          <a:xfrm>
            <a:off x="1546225" y="3825875"/>
            <a:ext cx="14874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  <a:latin typeface="Times New Roman" pitchFamily="18" charset="0"/>
              </a:rPr>
              <a:t>Reflectivity</a:t>
            </a:r>
          </a:p>
        </p:txBody>
      </p:sp>
    </p:spTree>
    <p:extLst>
      <p:ext uri="{BB962C8B-B14F-4D97-AF65-F5344CB8AC3E}">
        <p14:creationId xmlns:p14="http://schemas.microsoft.com/office/powerpoint/2010/main" val="381797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43000"/>
          </a:xfrm>
        </p:spPr>
        <p:txBody>
          <a:bodyPr lIns="0" tIns="0" rIns="0" bIns="0"/>
          <a:lstStyle/>
          <a:p>
            <a:pPr eaLnBrk="1"/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</a:rPr>
              <a:t>Diffraction Waveform Inversion</a:t>
            </a:r>
          </a:p>
        </p:txBody>
      </p:sp>
      <p:pic>
        <p:nvPicPr>
          <p:cNvPr id="15667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5450"/>
            <a:ext cx="3886200" cy="2012950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683" name="Rectangle 8"/>
          <p:cNvSpPr>
            <a:spLocks noChangeArrowheads="1"/>
          </p:cNvSpPr>
          <p:nvPr/>
        </p:nvSpPr>
        <p:spPr bwMode="auto">
          <a:xfrm>
            <a:off x="304800" y="6272213"/>
            <a:ext cx="3603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56684" name="Rectangle 9"/>
          <p:cNvSpPr>
            <a:spLocks noChangeArrowheads="1"/>
          </p:cNvSpPr>
          <p:nvPr/>
        </p:nvSpPr>
        <p:spPr bwMode="auto">
          <a:xfrm>
            <a:off x="1600200" y="6272213"/>
            <a:ext cx="15303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Distance (km)</a:t>
            </a:r>
          </a:p>
        </p:txBody>
      </p:sp>
      <p:sp>
        <p:nvSpPr>
          <p:cNvPr id="156685" name="Rectangle 10"/>
          <p:cNvSpPr>
            <a:spLocks noChangeArrowheads="1"/>
          </p:cNvSpPr>
          <p:nvPr/>
        </p:nvSpPr>
        <p:spPr bwMode="auto">
          <a:xfrm>
            <a:off x="4038600" y="6272213"/>
            <a:ext cx="5381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3.8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6686" name="Rectangle 11"/>
          <p:cNvSpPr>
            <a:spLocks noChangeArrowheads="1"/>
          </p:cNvSpPr>
          <p:nvPr/>
        </p:nvSpPr>
        <p:spPr bwMode="auto">
          <a:xfrm rot="-5400000">
            <a:off x="138907" y="1386681"/>
            <a:ext cx="2794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0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6687" name="Rectangle 12"/>
          <p:cNvSpPr>
            <a:spLocks noChangeArrowheads="1"/>
          </p:cNvSpPr>
          <p:nvPr/>
        </p:nvSpPr>
        <p:spPr bwMode="auto">
          <a:xfrm rot="-5400000">
            <a:off x="-610394" y="1981994"/>
            <a:ext cx="17303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Depth (km)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6688" name="Rectangle 13"/>
          <p:cNvSpPr>
            <a:spLocks noChangeArrowheads="1"/>
          </p:cNvSpPr>
          <p:nvPr/>
        </p:nvSpPr>
        <p:spPr bwMode="auto">
          <a:xfrm rot="-5400000">
            <a:off x="53182" y="3377406"/>
            <a:ext cx="4508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1.2</a:t>
            </a:r>
          </a:p>
        </p:txBody>
      </p:sp>
      <p:sp>
        <p:nvSpPr>
          <p:cNvPr id="156689" name="Rectangle 11"/>
          <p:cNvSpPr>
            <a:spLocks noChangeArrowheads="1"/>
          </p:cNvSpPr>
          <p:nvPr/>
        </p:nvSpPr>
        <p:spPr bwMode="auto">
          <a:xfrm rot="-5400000">
            <a:off x="138907" y="4082256"/>
            <a:ext cx="2794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0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6690" name="Rectangle 12"/>
          <p:cNvSpPr>
            <a:spLocks noChangeArrowheads="1"/>
          </p:cNvSpPr>
          <p:nvPr/>
        </p:nvSpPr>
        <p:spPr bwMode="auto">
          <a:xfrm rot="-5400000">
            <a:off x="-610394" y="4677569"/>
            <a:ext cx="17303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Depth (km)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6691" name="Rectangle 13"/>
          <p:cNvSpPr>
            <a:spLocks noChangeArrowheads="1"/>
          </p:cNvSpPr>
          <p:nvPr/>
        </p:nvSpPr>
        <p:spPr bwMode="auto">
          <a:xfrm rot="-5400000">
            <a:off x="53182" y="6072981"/>
            <a:ext cx="4508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1.2</a:t>
            </a:r>
          </a:p>
        </p:txBody>
      </p:sp>
      <p:sp>
        <p:nvSpPr>
          <p:cNvPr id="156700" name="Rectangle 28"/>
          <p:cNvSpPr>
            <a:spLocks noChangeArrowheads="1"/>
          </p:cNvSpPr>
          <p:nvPr/>
        </p:nvSpPr>
        <p:spPr bwMode="auto">
          <a:xfrm>
            <a:off x="1322388" y="1143000"/>
            <a:ext cx="1936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  <a:latin typeface="Times New Roman" pitchFamily="18" charset="0"/>
              </a:rPr>
              <a:t>Initial Velocity</a:t>
            </a:r>
          </a:p>
        </p:txBody>
      </p:sp>
      <p:sp>
        <p:nvSpPr>
          <p:cNvPr id="156701" name="Rectangle 29"/>
          <p:cNvSpPr>
            <a:spLocks noChangeArrowheads="1"/>
          </p:cNvSpPr>
          <p:nvPr/>
        </p:nvSpPr>
        <p:spPr bwMode="auto">
          <a:xfrm>
            <a:off x="852488" y="3825875"/>
            <a:ext cx="28844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  <a:latin typeface="Times New Roman" pitchFamily="18" charset="0"/>
              </a:rPr>
              <a:t>Estimated Reflectivity</a:t>
            </a:r>
          </a:p>
        </p:txBody>
      </p:sp>
      <p:pic>
        <p:nvPicPr>
          <p:cNvPr id="156702" name="Picture 3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8450"/>
            <a:ext cx="3886200" cy="2011363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703" name="Picture 3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70038"/>
            <a:ext cx="3886200" cy="2011362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707" name="Rectangle 11"/>
          <p:cNvSpPr>
            <a:spLocks noChangeArrowheads="1"/>
          </p:cNvSpPr>
          <p:nvPr/>
        </p:nvSpPr>
        <p:spPr bwMode="auto">
          <a:xfrm rot="-5400000">
            <a:off x="4634707" y="1339056"/>
            <a:ext cx="2794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0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6708" name="Rectangle 12"/>
          <p:cNvSpPr>
            <a:spLocks noChangeArrowheads="1"/>
          </p:cNvSpPr>
          <p:nvPr/>
        </p:nvSpPr>
        <p:spPr bwMode="auto">
          <a:xfrm rot="-5400000">
            <a:off x="3885406" y="1934369"/>
            <a:ext cx="17303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Depth (km)</a:t>
            </a:r>
            <a:endParaRPr lang="zh-CN" altLang="en-US" sz="1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6709" name="Rectangle 13"/>
          <p:cNvSpPr>
            <a:spLocks noChangeArrowheads="1"/>
          </p:cNvSpPr>
          <p:nvPr/>
        </p:nvSpPr>
        <p:spPr bwMode="auto">
          <a:xfrm rot="-5400000">
            <a:off x="4548982" y="3329781"/>
            <a:ext cx="4508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l" defTabSz="828675" eaLnBrk="1" hangingPunct="1"/>
            <a:r>
              <a:rPr lang="en-US" altLang="zh-CN" sz="1800" b="1">
                <a:solidFill>
                  <a:srgbClr val="FFFF00"/>
                </a:solidFill>
                <a:latin typeface="Times New Roman" pitchFamily="18" charset="0"/>
              </a:rPr>
              <a:t>1.2</a:t>
            </a:r>
          </a:p>
        </p:txBody>
      </p:sp>
      <p:sp>
        <p:nvSpPr>
          <p:cNvPr id="156711" name="Rectangle 39"/>
          <p:cNvSpPr>
            <a:spLocks noChangeArrowheads="1"/>
          </p:cNvSpPr>
          <p:nvPr/>
        </p:nvSpPr>
        <p:spPr bwMode="auto">
          <a:xfrm>
            <a:off x="5610225" y="1158875"/>
            <a:ext cx="22590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  <a:latin typeface="Times New Roman" pitchFamily="18" charset="0"/>
              </a:rPr>
              <a:t>Inverted Velocity</a:t>
            </a:r>
          </a:p>
        </p:txBody>
      </p:sp>
      <p:grpSp>
        <p:nvGrpSpPr>
          <p:cNvPr id="156720" name="Group 48"/>
          <p:cNvGrpSpPr>
            <a:grpSpLocks/>
          </p:cNvGrpSpPr>
          <p:nvPr/>
        </p:nvGrpSpPr>
        <p:grpSpPr bwMode="auto">
          <a:xfrm>
            <a:off x="4572000" y="3810000"/>
            <a:ext cx="4500563" cy="2871788"/>
            <a:chOff x="2880" y="2400"/>
            <a:chExt cx="2835" cy="1809"/>
          </a:xfrm>
        </p:grpSpPr>
        <p:sp>
          <p:nvSpPr>
            <p:cNvPr id="156704" name="Rectangle 8"/>
            <p:cNvSpPr>
              <a:spLocks noChangeArrowheads="1"/>
            </p:cNvSpPr>
            <p:nvPr/>
          </p:nvSpPr>
          <p:spPr bwMode="auto">
            <a:xfrm>
              <a:off x="3024" y="3984"/>
              <a:ext cx="22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6705" name="Rectangle 9"/>
            <p:cNvSpPr>
              <a:spLocks noChangeArrowheads="1"/>
            </p:cNvSpPr>
            <p:nvPr/>
          </p:nvSpPr>
          <p:spPr bwMode="auto">
            <a:xfrm>
              <a:off x="3840" y="3984"/>
              <a:ext cx="96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Distance (km)</a:t>
              </a:r>
            </a:p>
          </p:txBody>
        </p:sp>
        <p:sp>
          <p:nvSpPr>
            <p:cNvPr id="156706" name="Rectangle 10"/>
            <p:cNvSpPr>
              <a:spLocks noChangeArrowheads="1"/>
            </p:cNvSpPr>
            <p:nvPr/>
          </p:nvSpPr>
          <p:spPr bwMode="auto">
            <a:xfrm>
              <a:off x="5376" y="3984"/>
              <a:ext cx="33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3.8</a:t>
              </a:r>
              <a:endParaRPr lang="zh-CN" altLang="en-US" sz="1800" b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pic>
          <p:nvPicPr>
            <p:cNvPr id="156713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669"/>
              <a:ext cx="2448" cy="1267"/>
            </a:xfrm>
            <a:prstGeom prst="rect">
              <a:avLst/>
            </a:prstGeom>
            <a:noFill/>
            <a:ln w="38100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6714" name="Rectangle 11"/>
            <p:cNvSpPr>
              <a:spLocks noChangeArrowheads="1"/>
            </p:cNvSpPr>
            <p:nvPr/>
          </p:nvSpPr>
          <p:spPr bwMode="auto">
            <a:xfrm rot="-5400000">
              <a:off x="2920" y="2553"/>
              <a:ext cx="17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0</a:t>
              </a:r>
              <a:endParaRPr lang="zh-CN" altLang="en-US" sz="1800" b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56715" name="Rectangle 12"/>
            <p:cNvSpPr>
              <a:spLocks noChangeArrowheads="1"/>
            </p:cNvSpPr>
            <p:nvPr/>
          </p:nvSpPr>
          <p:spPr bwMode="auto">
            <a:xfrm rot="-5400000">
              <a:off x="2448" y="2928"/>
              <a:ext cx="109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Depth (km)</a:t>
              </a:r>
              <a:endParaRPr lang="zh-CN" altLang="en-US" sz="1800" b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56716" name="Rectangle 13"/>
            <p:cNvSpPr>
              <a:spLocks noChangeArrowheads="1"/>
            </p:cNvSpPr>
            <p:nvPr/>
          </p:nvSpPr>
          <p:spPr bwMode="auto">
            <a:xfrm rot="-5400000">
              <a:off x="2866" y="3807"/>
              <a:ext cx="28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/>
            <a:p>
              <a:pPr algn="l" defTabSz="828675" eaLnBrk="1" hangingPunct="1"/>
              <a:r>
                <a:rPr lang="en-US" altLang="zh-CN" sz="1800" b="1">
                  <a:solidFill>
                    <a:srgbClr val="FFFF00"/>
                  </a:solidFill>
                  <a:latin typeface="Times New Roman" pitchFamily="18" charset="0"/>
                </a:rPr>
                <a:t>1.2</a:t>
              </a:r>
            </a:p>
          </p:txBody>
        </p:sp>
        <p:sp>
          <p:nvSpPr>
            <p:cNvPr id="156717" name="Rectangle 45"/>
            <p:cNvSpPr>
              <a:spLocks noChangeArrowheads="1"/>
            </p:cNvSpPr>
            <p:nvPr/>
          </p:nvSpPr>
          <p:spPr bwMode="auto">
            <a:xfrm>
              <a:off x="3712" y="2400"/>
              <a:ext cx="112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400" b="1">
                  <a:solidFill>
                    <a:srgbClr val="FFFF00"/>
                  </a:solidFill>
                  <a:latin typeface="Times New Roman" pitchFamily="18" charset="0"/>
                </a:rPr>
                <a:t>True Velocity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08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07" grpId="0"/>
      <p:bldP spid="156708" grpId="0"/>
      <p:bldP spid="156709" grpId="0"/>
      <p:bldP spid="1567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0175"/>
            <a:ext cx="9144000" cy="1143000"/>
          </a:xfrm>
        </p:spPr>
        <p:txBody>
          <a:bodyPr lIns="0" tIns="0" rIns="0" bIns="0"/>
          <a:lstStyle/>
          <a:p>
            <a:pPr eaLnBrk="1"/>
            <a:r>
              <a:rPr lang="en-GB" altLang="zh-CN" sz="6600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Outline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95402"/>
            <a:ext cx="7162800" cy="4953000"/>
          </a:xfrm>
        </p:spPr>
        <p:txBody>
          <a:bodyPr lIns="0" tIns="25597" rIns="0" bIns="0"/>
          <a:lstStyle/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Introduction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Super-virtual stacking theory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Synthetic data examples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Field data examples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5376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1143000"/>
          </a:xfrm>
        </p:spPr>
        <p:txBody>
          <a:bodyPr lIns="0" tIns="0" rIns="0" bIns="0"/>
          <a:lstStyle/>
          <a:p>
            <a:pPr eaLnBrk="1"/>
            <a:r>
              <a:rPr lang="en-GB" altLang="zh-CN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Summary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8382000" cy="1371600"/>
          </a:xfrm>
        </p:spPr>
        <p:txBody>
          <a:bodyPr lIns="0" tIns="25597" rIns="0" bIns="0"/>
          <a:lstStyle/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Super-virtual diffraction algorithm can greatly improve the SNR of diffracted waves..</a:t>
            </a:r>
            <a:endParaRPr lang="en-GB" altLang="zh-CN" sz="2800" dirty="0">
              <a:solidFill>
                <a:srgbClr val="FFFF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9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1905000" cy="1407603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905000" cy="1407603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37886" y="3824514"/>
            <a:ext cx="9144000" cy="2195286"/>
            <a:chOff x="137886" y="3824514"/>
            <a:chExt cx="9144000" cy="2195286"/>
          </a:xfrm>
        </p:grpSpPr>
        <p:sp>
          <p:nvSpPr>
            <p:cNvPr id="14" name="Rectangle 2"/>
            <p:cNvSpPr txBox="1">
              <a:spLocks noChangeArrowheads="1"/>
            </p:cNvSpPr>
            <p:nvPr/>
          </p:nvSpPr>
          <p:spPr bwMode="auto">
            <a:xfrm>
              <a:off x="137886" y="3824514"/>
              <a:ext cx="9144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106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21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316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421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eaLnBrk="1"/>
              <a:r>
                <a:rPr lang="en-GB" altLang="zh-CN" dirty="0" smtClean="0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Limitation</a:t>
              </a: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457201" y="4648203"/>
              <a:ext cx="8226425" cy="1371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25597" rIns="0" bIns="0" numCol="1" anchor="t" anchorCtr="0" compatLnSpc="1">
              <a:prstTxWarp prst="textNoShape">
                <a:avLst/>
              </a:prstTxWarp>
            </a:bodyPr>
            <a:lstStyle>
              <a:lvl1pPr marL="342829" indent="-342829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796" indent="-28569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2764" indent="-22855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599868" indent="-22855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6974" indent="-22855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079" indent="-228553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184" indent="-228553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8289" indent="-228553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5394" indent="-228553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>
                <a:lnSpc>
                  <a:spcPct val="150000"/>
                </a:lnSpc>
                <a:spcAft>
                  <a:spcPts val="1400"/>
                </a:spcAft>
                <a:buClr>
                  <a:schemeClr val="bg1"/>
                </a:buClr>
              </a:pPr>
              <a:r>
                <a:rPr lang="en-GB" altLang="zh-CN" sz="2400" dirty="0" smtClean="0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Dependence on median filtering when there are other coherent events.</a:t>
              </a:r>
              <a:endParaRPr lang="en-GB" altLang="zh-CN" sz="2400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57201" y="5600700"/>
            <a:ext cx="82264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Wavelet is distorted (solution: </a:t>
            </a:r>
            <a:r>
              <a:rPr lang="en-GB" altLang="zh-CN" sz="2400" dirty="0" err="1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deconvolution</a:t>
            </a:r>
            <a:r>
              <a:rPr lang="en-GB" altLang="zh-CN" sz="2400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or match filter).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" y="1905000"/>
            <a:ext cx="9143999" cy="769441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Acknowledgments</a:t>
            </a:r>
            <a:endParaRPr lang="zh-CN" alt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143071"/>
            <a:ext cx="8686800" cy="1200329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 thank the sponsors of CSIM consortium for their financial support.</a:t>
            </a:r>
            <a:endParaRPr lang="zh-CN" alt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0175"/>
            <a:ext cx="9144000" cy="1143000"/>
          </a:xfrm>
        </p:spPr>
        <p:txBody>
          <a:bodyPr lIns="0" tIns="0" rIns="0" bIns="0"/>
          <a:lstStyle/>
          <a:p>
            <a:pPr eaLnBrk="1"/>
            <a:r>
              <a:rPr lang="en-GB" altLang="zh-CN" sz="6600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Introduction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1" y="1295400"/>
            <a:ext cx="8226425" cy="1671637"/>
          </a:xfrm>
        </p:spPr>
        <p:txBody>
          <a:bodyPr lIns="0" tIns="25597" rIns="0" bIns="0"/>
          <a:lstStyle/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Diffracted energy contains valuable information about the subsurface structure.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1" y="2743200"/>
            <a:ext cx="8226425" cy="171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Goal: extract diffractions from seismic data and enhance its SNR.</a:t>
            </a:r>
          </a:p>
        </p:txBody>
      </p:sp>
      <p:pic>
        <p:nvPicPr>
          <p:cNvPr id="6" name="Picture 26" descr="snapshot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5" t="18041" r="30293" b="47890"/>
          <a:stretch/>
        </p:blipFill>
        <p:spPr bwMode="auto">
          <a:xfrm>
            <a:off x="1474563" y="4455318"/>
            <a:ext cx="2183037" cy="2083806"/>
          </a:xfrm>
          <a:prstGeom prst="rect">
            <a:avLst/>
          </a:prstGeom>
          <a:ln w="28575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905000" y="5638800"/>
            <a:ext cx="661081" cy="762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566081" y="4454724"/>
            <a:ext cx="4782719" cy="2084400"/>
            <a:chOff x="2566081" y="4454724"/>
            <a:chExt cx="4782719" cy="2084400"/>
          </a:xfrm>
        </p:grpSpPr>
        <p:pic>
          <p:nvPicPr>
            <p:cNvPr id="7" name="Picture 26" descr="snapshot30"/>
            <p:cNvPicPr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80" t="38779" r="41949" b="50000"/>
            <a:stretch/>
          </p:blipFill>
          <p:spPr bwMode="auto">
            <a:xfrm>
              <a:off x="5181600" y="4454724"/>
              <a:ext cx="2167200" cy="2084400"/>
            </a:xfrm>
            <a:prstGeom prst="rect">
              <a:avLst/>
            </a:prstGeom>
            <a:ln w="28575">
              <a:solidFill>
                <a:srgbClr val="FFFF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直接连接符 7"/>
            <p:cNvCxnSpPr/>
            <p:nvPr/>
          </p:nvCxnSpPr>
          <p:spPr>
            <a:xfrm flipV="1">
              <a:off x="2566081" y="4455318"/>
              <a:ext cx="2615519" cy="118348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566081" y="6400800"/>
              <a:ext cx="2615519" cy="13832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任意多边形 14"/>
          <p:cNvSpPr/>
          <p:nvPr/>
        </p:nvSpPr>
        <p:spPr>
          <a:xfrm>
            <a:off x="5355771" y="4900343"/>
            <a:ext cx="1886858" cy="1573028"/>
          </a:xfrm>
          <a:custGeom>
            <a:avLst/>
            <a:gdLst>
              <a:gd name="connsiteX0" fmla="*/ 0 w 1886858"/>
              <a:gd name="connsiteY0" fmla="*/ 1573028 h 1573028"/>
              <a:gd name="connsiteX1" fmla="*/ 72572 w 1886858"/>
              <a:gd name="connsiteY1" fmla="*/ 1210171 h 1573028"/>
              <a:gd name="connsiteX2" fmla="*/ 188686 w 1886858"/>
              <a:gd name="connsiteY2" fmla="*/ 687657 h 1573028"/>
              <a:gd name="connsiteX3" fmla="*/ 348343 w 1886858"/>
              <a:gd name="connsiteY3" fmla="*/ 266743 h 1573028"/>
              <a:gd name="connsiteX4" fmla="*/ 522515 w 1886858"/>
              <a:gd name="connsiteY4" fmla="*/ 34514 h 1573028"/>
              <a:gd name="connsiteX5" fmla="*/ 783772 w 1886858"/>
              <a:gd name="connsiteY5" fmla="*/ 5486 h 1573028"/>
              <a:gd name="connsiteX6" fmla="*/ 1059543 w 1886858"/>
              <a:gd name="connsiteY6" fmla="*/ 78057 h 1573028"/>
              <a:gd name="connsiteX7" fmla="*/ 1233715 w 1886858"/>
              <a:gd name="connsiteY7" fmla="*/ 237714 h 1573028"/>
              <a:gd name="connsiteX8" fmla="*/ 1364343 w 1886858"/>
              <a:gd name="connsiteY8" fmla="*/ 440914 h 1573028"/>
              <a:gd name="connsiteX9" fmla="*/ 1509486 w 1886858"/>
              <a:gd name="connsiteY9" fmla="*/ 673143 h 1573028"/>
              <a:gd name="connsiteX10" fmla="*/ 1683658 w 1886858"/>
              <a:gd name="connsiteY10" fmla="*/ 977943 h 1573028"/>
              <a:gd name="connsiteX11" fmla="*/ 1799772 w 1886858"/>
              <a:gd name="connsiteY11" fmla="*/ 1311771 h 1573028"/>
              <a:gd name="connsiteX12" fmla="*/ 1886858 w 1886858"/>
              <a:gd name="connsiteY12" fmla="*/ 1544000 h 157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6858" h="1573028">
                <a:moveTo>
                  <a:pt x="0" y="1573028"/>
                </a:moveTo>
                <a:cubicBezTo>
                  <a:pt x="20562" y="1465380"/>
                  <a:pt x="41124" y="1357733"/>
                  <a:pt x="72572" y="1210171"/>
                </a:cubicBezTo>
                <a:cubicBezTo>
                  <a:pt x="104020" y="1062609"/>
                  <a:pt x="142724" y="844895"/>
                  <a:pt x="188686" y="687657"/>
                </a:cubicBezTo>
                <a:cubicBezTo>
                  <a:pt x="234648" y="530419"/>
                  <a:pt x="292705" y="375600"/>
                  <a:pt x="348343" y="266743"/>
                </a:cubicBezTo>
                <a:cubicBezTo>
                  <a:pt x="403981" y="157886"/>
                  <a:pt x="449944" y="78057"/>
                  <a:pt x="522515" y="34514"/>
                </a:cubicBezTo>
                <a:cubicBezTo>
                  <a:pt x="595086" y="-9029"/>
                  <a:pt x="694268" y="-1771"/>
                  <a:pt x="783772" y="5486"/>
                </a:cubicBezTo>
                <a:cubicBezTo>
                  <a:pt x="873276" y="12743"/>
                  <a:pt x="984553" y="39352"/>
                  <a:pt x="1059543" y="78057"/>
                </a:cubicBezTo>
                <a:cubicBezTo>
                  <a:pt x="1134534" y="116762"/>
                  <a:pt x="1182915" y="177238"/>
                  <a:pt x="1233715" y="237714"/>
                </a:cubicBezTo>
                <a:cubicBezTo>
                  <a:pt x="1284515" y="298190"/>
                  <a:pt x="1318381" y="368343"/>
                  <a:pt x="1364343" y="440914"/>
                </a:cubicBezTo>
                <a:cubicBezTo>
                  <a:pt x="1410305" y="513485"/>
                  <a:pt x="1456267" y="583638"/>
                  <a:pt x="1509486" y="673143"/>
                </a:cubicBezTo>
                <a:cubicBezTo>
                  <a:pt x="1562705" y="762648"/>
                  <a:pt x="1635277" y="871505"/>
                  <a:pt x="1683658" y="977943"/>
                </a:cubicBezTo>
                <a:cubicBezTo>
                  <a:pt x="1732039" y="1084381"/>
                  <a:pt x="1765905" y="1217428"/>
                  <a:pt x="1799772" y="1311771"/>
                </a:cubicBezTo>
                <a:cubicBezTo>
                  <a:pt x="1833639" y="1406114"/>
                  <a:pt x="1869925" y="1502876"/>
                  <a:pt x="1886858" y="154400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0175"/>
            <a:ext cx="9144000" cy="1143000"/>
          </a:xfrm>
        </p:spPr>
        <p:txBody>
          <a:bodyPr lIns="0" tIns="0" rIns="0" bIns="0"/>
          <a:lstStyle/>
          <a:p>
            <a:pPr eaLnBrk="1"/>
            <a:r>
              <a:rPr lang="en-GB" altLang="zh-CN" sz="6600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Previous Work</a:t>
            </a:r>
            <a:endParaRPr lang="en-GB" altLang="zh-CN" sz="6600" dirty="0">
              <a:solidFill>
                <a:srgbClr val="FFFF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1" y="1295400"/>
            <a:ext cx="8226425" cy="1524000"/>
          </a:xfrm>
        </p:spPr>
        <p:txBody>
          <a:bodyPr lIns="0" tIns="25597" rIns="0" bIns="0"/>
          <a:lstStyle/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Reciprocity equation of correlation and convolution types (</a:t>
            </a:r>
            <a:r>
              <a:rPr lang="en-GB" altLang="zh-CN" sz="2800" dirty="0" err="1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Wapenaar</a:t>
            </a:r>
            <a:r>
              <a:rPr lang="en-GB" altLang="zh-CN" sz="2800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et al., 2004).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7200" y="2667000"/>
            <a:ext cx="82264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Diffracted waves detection (</a:t>
            </a:r>
            <a:r>
              <a:rPr lang="en-GB" altLang="zh-CN" sz="2800" dirty="0" err="1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Landa</a:t>
            </a:r>
            <a:r>
              <a:rPr lang="en-GB" altLang="zh-CN" sz="2800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et al., 1987)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3581400"/>
            <a:ext cx="8226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829" indent="-3428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6" indent="-2856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76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868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974" indent="-22855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07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8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289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394" indent="-22855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800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Diffraction imaging (</a:t>
            </a:r>
            <a:r>
              <a:rPr lang="en-GB" altLang="zh-CN" sz="2800" dirty="0" err="1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Khaidukov</a:t>
            </a:r>
            <a:r>
              <a:rPr lang="en-GB" altLang="zh-CN" sz="2800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et al., 2004;Vermeulen et al., 2006; </a:t>
            </a:r>
            <a:r>
              <a:rPr lang="en-GB" altLang="zh-CN" sz="2800" dirty="0" err="1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Taner</a:t>
            </a:r>
            <a:r>
              <a:rPr lang="en-GB" altLang="zh-CN" sz="2800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et al., 2006; </a:t>
            </a:r>
            <a:r>
              <a:rPr lang="en-GB" altLang="zh-CN" sz="2800" dirty="0" err="1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etc</a:t>
            </a:r>
            <a:r>
              <a:rPr lang="en-GB" altLang="zh-CN" sz="2800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endParaRPr lang="en-GB" altLang="zh-CN" dirty="0" smtClean="0">
              <a:solidFill>
                <a:srgbClr val="FFFF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3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 6"/>
          <p:cNvSpPr/>
          <p:nvPr/>
        </p:nvSpPr>
        <p:spPr>
          <a:xfrm>
            <a:off x="685800" y="3200400"/>
            <a:ext cx="2133600" cy="457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云形 7"/>
          <p:cNvSpPr/>
          <p:nvPr/>
        </p:nvSpPr>
        <p:spPr>
          <a:xfrm>
            <a:off x="1981200" y="3149148"/>
            <a:ext cx="1981200" cy="61685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云形 8"/>
          <p:cNvSpPr/>
          <p:nvPr/>
        </p:nvSpPr>
        <p:spPr>
          <a:xfrm>
            <a:off x="381000" y="3577771"/>
            <a:ext cx="2133600" cy="228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七角星 9"/>
          <p:cNvSpPr/>
          <p:nvPr/>
        </p:nvSpPr>
        <p:spPr>
          <a:xfrm>
            <a:off x="2514600" y="1143000"/>
            <a:ext cx="381000" cy="2286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2133600" y="2572657"/>
            <a:ext cx="304800" cy="322943"/>
          </a:xfrm>
          <a:prstGeom prst="star5">
            <a:avLst>
              <a:gd name="adj" fmla="val 27712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2011011" y="2964543"/>
            <a:ext cx="267732" cy="1759857"/>
          </a:xfrm>
          <a:custGeom>
            <a:avLst/>
            <a:gdLst>
              <a:gd name="connsiteX0" fmla="*/ 267732 w 267732"/>
              <a:gd name="connsiteY0" fmla="*/ 0 h 2669725"/>
              <a:gd name="connsiteX1" fmla="*/ 108075 w 267732"/>
              <a:gd name="connsiteY1" fmla="*/ 1436914 h 2669725"/>
              <a:gd name="connsiteX2" fmla="*/ 195160 w 267732"/>
              <a:gd name="connsiteY2" fmla="*/ 1654628 h 2669725"/>
              <a:gd name="connsiteX3" fmla="*/ 180646 w 267732"/>
              <a:gd name="connsiteY3" fmla="*/ 1770743 h 2669725"/>
              <a:gd name="connsiteX4" fmla="*/ 151618 w 267732"/>
              <a:gd name="connsiteY4" fmla="*/ 1857828 h 2669725"/>
              <a:gd name="connsiteX5" fmla="*/ 108075 w 267732"/>
              <a:gd name="connsiteY5" fmla="*/ 1915885 h 2669725"/>
              <a:gd name="connsiteX6" fmla="*/ 108075 w 267732"/>
              <a:gd name="connsiteY6" fmla="*/ 1959428 h 2669725"/>
              <a:gd name="connsiteX7" fmla="*/ 108075 w 267732"/>
              <a:gd name="connsiteY7" fmla="*/ 2119085 h 2669725"/>
              <a:gd name="connsiteX8" fmla="*/ 6475 w 267732"/>
              <a:gd name="connsiteY8" fmla="*/ 2612571 h 2669725"/>
              <a:gd name="connsiteX9" fmla="*/ 20989 w 267732"/>
              <a:gd name="connsiteY9" fmla="*/ 2641600 h 266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732" h="2669725">
                <a:moveTo>
                  <a:pt x="267732" y="0"/>
                </a:moveTo>
                <a:cubicBezTo>
                  <a:pt x="193951" y="580571"/>
                  <a:pt x="120170" y="1161143"/>
                  <a:pt x="108075" y="1436914"/>
                </a:cubicBezTo>
                <a:cubicBezTo>
                  <a:pt x="95980" y="1712685"/>
                  <a:pt x="183065" y="1598990"/>
                  <a:pt x="195160" y="1654628"/>
                </a:cubicBezTo>
                <a:cubicBezTo>
                  <a:pt x="207255" y="1710266"/>
                  <a:pt x="187903" y="1736876"/>
                  <a:pt x="180646" y="1770743"/>
                </a:cubicBezTo>
                <a:cubicBezTo>
                  <a:pt x="173389" y="1804610"/>
                  <a:pt x="163713" y="1833638"/>
                  <a:pt x="151618" y="1857828"/>
                </a:cubicBezTo>
                <a:cubicBezTo>
                  <a:pt x="139523" y="1882018"/>
                  <a:pt x="115332" y="1898952"/>
                  <a:pt x="108075" y="1915885"/>
                </a:cubicBezTo>
                <a:cubicBezTo>
                  <a:pt x="100818" y="1932818"/>
                  <a:pt x="108075" y="1959428"/>
                  <a:pt x="108075" y="1959428"/>
                </a:cubicBezTo>
                <a:cubicBezTo>
                  <a:pt x="108075" y="1993295"/>
                  <a:pt x="125008" y="2010228"/>
                  <a:pt x="108075" y="2119085"/>
                </a:cubicBezTo>
                <a:cubicBezTo>
                  <a:pt x="91142" y="2227942"/>
                  <a:pt x="20989" y="2525485"/>
                  <a:pt x="6475" y="2612571"/>
                </a:cubicBezTo>
                <a:cubicBezTo>
                  <a:pt x="-8039" y="2699657"/>
                  <a:pt x="4056" y="2668209"/>
                  <a:pt x="20989" y="264160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2278743" y="1415143"/>
            <a:ext cx="406400" cy="3309257"/>
          </a:xfrm>
          <a:custGeom>
            <a:avLst/>
            <a:gdLst>
              <a:gd name="connsiteX0" fmla="*/ 406400 w 406400"/>
              <a:gd name="connsiteY0" fmla="*/ 0 h 3309257"/>
              <a:gd name="connsiteX1" fmla="*/ 159657 w 406400"/>
              <a:gd name="connsiteY1" fmla="*/ 1988457 h 3309257"/>
              <a:gd name="connsiteX2" fmla="*/ 159657 w 406400"/>
              <a:gd name="connsiteY2" fmla="*/ 2148114 h 3309257"/>
              <a:gd name="connsiteX3" fmla="*/ 217714 w 406400"/>
              <a:gd name="connsiteY3" fmla="*/ 2235200 h 3309257"/>
              <a:gd name="connsiteX4" fmla="*/ 232228 w 406400"/>
              <a:gd name="connsiteY4" fmla="*/ 2307771 h 3309257"/>
              <a:gd name="connsiteX5" fmla="*/ 232228 w 406400"/>
              <a:gd name="connsiteY5" fmla="*/ 2380343 h 3309257"/>
              <a:gd name="connsiteX6" fmla="*/ 188686 w 406400"/>
              <a:gd name="connsiteY6" fmla="*/ 2438400 h 3309257"/>
              <a:gd name="connsiteX7" fmla="*/ 174171 w 406400"/>
              <a:gd name="connsiteY7" fmla="*/ 2452914 h 3309257"/>
              <a:gd name="connsiteX8" fmla="*/ 0 w 406400"/>
              <a:gd name="connsiteY8" fmla="*/ 3309257 h 330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400" h="3309257">
                <a:moveTo>
                  <a:pt x="406400" y="0"/>
                </a:moveTo>
                <a:cubicBezTo>
                  <a:pt x="303590" y="815219"/>
                  <a:pt x="200781" y="1630438"/>
                  <a:pt x="159657" y="1988457"/>
                </a:cubicBezTo>
                <a:cubicBezTo>
                  <a:pt x="118533" y="2346476"/>
                  <a:pt x="149981" y="2106990"/>
                  <a:pt x="159657" y="2148114"/>
                </a:cubicBezTo>
                <a:cubicBezTo>
                  <a:pt x="169333" y="2189238"/>
                  <a:pt x="205619" y="2208591"/>
                  <a:pt x="217714" y="2235200"/>
                </a:cubicBezTo>
                <a:cubicBezTo>
                  <a:pt x="229809" y="2261809"/>
                  <a:pt x="229809" y="2283581"/>
                  <a:pt x="232228" y="2307771"/>
                </a:cubicBezTo>
                <a:cubicBezTo>
                  <a:pt x="234647" y="2331961"/>
                  <a:pt x="239485" y="2358572"/>
                  <a:pt x="232228" y="2380343"/>
                </a:cubicBezTo>
                <a:cubicBezTo>
                  <a:pt x="224971" y="2402114"/>
                  <a:pt x="198362" y="2426305"/>
                  <a:pt x="188686" y="2438400"/>
                </a:cubicBezTo>
                <a:cubicBezTo>
                  <a:pt x="179010" y="2450495"/>
                  <a:pt x="205619" y="2307771"/>
                  <a:pt x="174171" y="2452914"/>
                </a:cubicBezTo>
                <a:cubicBezTo>
                  <a:pt x="142723" y="2598057"/>
                  <a:pt x="0" y="3309257"/>
                  <a:pt x="0" y="3309257"/>
                </a:cubicBezTo>
              </a:path>
            </a:pathLst>
          </a:custGeom>
          <a:noFill/>
          <a:ln>
            <a:solidFill>
              <a:srgbClr val="FFFF00"/>
            </a:solidFill>
            <a:headEnd type="none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81000" y="5638800"/>
            <a:ext cx="3505200" cy="6858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800" y="4579813"/>
            <a:ext cx="1066800" cy="1135185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4292480" y="2895600"/>
            <a:ext cx="769910" cy="533400"/>
            <a:chOff x="4292480" y="2895600"/>
            <a:chExt cx="769910" cy="533400"/>
          </a:xfrm>
        </p:grpSpPr>
        <p:sp>
          <p:nvSpPr>
            <p:cNvPr id="18" name="右箭头 17"/>
            <p:cNvSpPr/>
            <p:nvPr/>
          </p:nvSpPr>
          <p:spPr>
            <a:xfrm>
              <a:off x="4292480" y="3255627"/>
              <a:ext cx="769910" cy="173373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60918" y="2895600"/>
              <a:ext cx="599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Flip</a:t>
              </a:r>
              <a:endParaRPr lang="zh-CN" altLang="en-US" sz="2000" dirty="0"/>
            </a:p>
          </p:txBody>
        </p:sp>
      </p:grpSp>
      <p:sp>
        <p:nvSpPr>
          <p:cNvPr id="22" name="5-Point Star 6"/>
          <p:cNvSpPr>
            <a:spLocks noChangeArrowheads="1"/>
          </p:cNvSpPr>
          <p:nvPr/>
        </p:nvSpPr>
        <p:spPr bwMode="auto">
          <a:xfrm>
            <a:off x="6962203" y="3886200"/>
            <a:ext cx="285120" cy="214582"/>
          </a:xfrm>
          <a:custGeom>
            <a:avLst/>
            <a:gdLst>
              <a:gd name="T0" fmla="*/ 157163 w 152400"/>
              <a:gd name="T1" fmla="*/ 0 h 152400"/>
              <a:gd name="T2" fmla="*/ 0 w 152400"/>
              <a:gd name="T3" fmla="*/ 90348 h 152400"/>
              <a:gd name="T4" fmla="*/ 60031 w 152400"/>
              <a:gd name="T5" fmla="*/ 236535 h 152400"/>
              <a:gd name="T6" fmla="*/ 254294 w 152400"/>
              <a:gd name="T7" fmla="*/ 236535 h 152400"/>
              <a:gd name="T8" fmla="*/ 314325 w 152400"/>
              <a:gd name="T9" fmla="*/ 90348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5206880" y="2609695"/>
            <a:ext cx="3708520" cy="2416513"/>
            <a:chOff x="5206880" y="2609695"/>
            <a:chExt cx="3708520" cy="2416513"/>
          </a:xfrm>
        </p:grpSpPr>
        <p:sp>
          <p:nvSpPr>
            <p:cNvPr id="20" name="矩形 19"/>
            <p:cNvSpPr/>
            <p:nvPr/>
          </p:nvSpPr>
          <p:spPr>
            <a:xfrm>
              <a:off x="5206880" y="2816408"/>
              <a:ext cx="3708520" cy="22098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Isosceles Triangle 4"/>
            <p:cNvSpPr/>
            <p:nvPr/>
          </p:nvSpPr>
          <p:spPr>
            <a:xfrm>
              <a:off x="8458200" y="2612687"/>
              <a:ext cx="303066" cy="206713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24" name="Isosceles Triangle 4"/>
            <p:cNvSpPr/>
            <p:nvPr/>
          </p:nvSpPr>
          <p:spPr>
            <a:xfrm>
              <a:off x="7391400" y="2612687"/>
              <a:ext cx="303066" cy="206713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25" name="Isosceles Triangle 4"/>
            <p:cNvSpPr/>
            <p:nvPr/>
          </p:nvSpPr>
          <p:spPr>
            <a:xfrm>
              <a:off x="7926534" y="2609695"/>
              <a:ext cx="303066" cy="206713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26" name="Isosceles Triangle 4"/>
            <p:cNvSpPr/>
            <p:nvPr/>
          </p:nvSpPr>
          <p:spPr>
            <a:xfrm>
              <a:off x="6400800" y="2612687"/>
              <a:ext cx="303066" cy="206713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27" name="Isosceles Triangle 4"/>
            <p:cNvSpPr/>
            <p:nvPr/>
          </p:nvSpPr>
          <p:spPr>
            <a:xfrm>
              <a:off x="6935934" y="2609695"/>
              <a:ext cx="303066" cy="206713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28" name="Isosceles Triangle 4"/>
            <p:cNvSpPr/>
            <p:nvPr/>
          </p:nvSpPr>
          <p:spPr>
            <a:xfrm>
              <a:off x="5334000" y="2612687"/>
              <a:ext cx="303066" cy="206713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29" name="Isosceles Triangle 4"/>
            <p:cNvSpPr/>
            <p:nvPr/>
          </p:nvSpPr>
          <p:spPr>
            <a:xfrm>
              <a:off x="5869134" y="2609695"/>
              <a:ext cx="303066" cy="206713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defTabSz="829452" hangingPunct="1">
                <a:defRPr/>
              </a:pPr>
              <a:endParaRPr lang="en-GB"/>
            </a:p>
          </p:txBody>
        </p:sp>
      </p:grp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1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3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42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/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Guide Stars</a:t>
            </a:r>
            <a:endParaRPr lang="en-GB" altLang="zh-CN" dirty="0">
              <a:solidFill>
                <a:srgbClr val="FFFF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5791200" y="3135086"/>
            <a:ext cx="2525486" cy="522514"/>
          </a:xfrm>
          <a:custGeom>
            <a:avLst/>
            <a:gdLst>
              <a:gd name="connsiteX0" fmla="*/ 899886 w 2525486"/>
              <a:gd name="connsiteY0" fmla="*/ 101600 h 522514"/>
              <a:gd name="connsiteX1" fmla="*/ 464457 w 2525486"/>
              <a:gd name="connsiteY1" fmla="*/ 145143 h 522514"/>
              <a:gd name="connsiteX2" fmla="*/ 72571 w 2525486"/>
              <a:gd name="connsiteY2" fmla="*/ 232228 h 522514"/>
              <a:gd name="connsiteX3" fmla="*/ 0 w 2525486"/>
              <a:gd name="connsiteY3" fmla="*/ 362857 h 522514"/>
              <a:gd name="connsiteX4" fmla="*/ 174171 w 2525486"/>
              <a:gd name="connsiteY4" fmla="*/ 449943 h 522514"/>
              <a:gd name="connsiteX5" fmla="*/ 362857 w 2525486"/>
              <a:gd name="connsiteY5" fmla="*/ 391886 h 522514"/>
              <a:gd name="connsiteX6" fmla="*/ 478971 w 2525486"/>
              <a:gd name="connsiteY6" fmla="*/ 449943 h 522514"/>
              <a:gd name="connsiteX7" fmla="*/ 624114 w 2525486"/>
              <a:gd name="connsiteY7" fmla="*/ 420914 h 522514"/>
              <a:gd name="connsiteX8" fmla="*/ 885371 w 2525486"/>
              <a:gd name="connsiteY8" fmla="*/ 377371 h 522514"/>
              <a:gd name="connsiteX9" fmla="*/ 1248229 w 2525486"/>
              <a:gd name="connsiteY9" fmla="*/ 435428 h 522514"/>
              <a:gd name="connsiteX10" fmla="*/ 1494971 w 2525486"/>
              <a:gd name="connsiteY10" fmla="*/ 420914 h 522514"/>
              <a:gd name="connsiteX11" fmla="*/ 1727200 w 2525486"/>
              <a:gd name="connsiteY11" fmla="*/ 391886 h 522514"/>
              <a:gd name="connsiteX12" fmla="*/ 1944914 w 2525486"/>
              <a:gd name="connsiteY12" fmla="*/ 333828 h 522514"/>
              <a:gd name="connsiteX13" fmla="*/ 2148114 w 2525486"/>
              <a:gd name="connsiteY13" fmla="*/ 435428 h 522514"/>
              <a:gd name="connsiteX14" fmla="*/ 2336800 w 2525486"/>
              <a:gd name="connsiteY14" fmla="*/ 522514 h 522514"/>
              <a:gd name="connsiteX15" fmla="*/ 2235200 w 2525486"/>
              <a:gd name="connsiteY15" fmla="*/ 275771 h 522514"/>
              <a:gd name="connsiteX16" fmla="*/ 2380343 w 2525486"/>
              <a:gd name="connsiteY16" fmla="*/ 261257 h 522514"/>
              <a:gd name="connsiteX17" fmla="*/ 2525486 w 2525486"/>
              <a:gd name="connsiteY17" fmla="*/ 116114 h 522514"/>
              <a:gd name="connsiteX18" fmla="*/ 2336800 w 2525486"/>
              <a:gd name="connsiteY18" fmla="*/ 29028 h 522514"/>
              <a:gd name="connsiteX19" fmla="*/ 1959429 w 2525486"/>
              <a:gd name="connsiteY19" fmla="*/ 58057 h 522514"/>
              <a:gd name="connsiteX20" fmla="*/ 1494971 w 2525486"/>
              <a:gd name="connsiteY20" fmla="*/ 87086 h 522514"/>
              <a:gd name="connsiteX21" fmla="*/ 1306286 w 2525486"/>
              <a:gd name="connsiteY21" fmla="*/ 0 h 522514"/>
              <a:gd name="connsiteX22" fmla="*/ 1016000 w 2525486"/>
              <a:gd name="connsiteY22" fmla="*/ 0 h 522514"/>
              <a:gd name="connsiteX23" fmla="*/ 899886 w 2525486"/>
              <a:gd name="connsiteY23" fmla="*/ 10160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525486" h="522514">
                <a:moveTo>
                  <a:pt x="899886" y="101600"/>
                </a:moveTo>
                <a:lnTo>
                  <a:pt x="464457" y="145143"/>
                </a:lnTo>
                <a:lnTo>
                  <a:pt x="72571" y="232228"/>
                </a:lnTo>
                <a:lnTo>
                  <a:pt x="0" y="362857"/>
                </a:lnTo>
                <a:lnTo>
                  <a:pt x="174171" y="449943"/>
                </a:lnTo>
                <a:lnTo>
                  <a:pt x="362857" y="391886"/>
                </a:lnTo>
                <a:lnTo>
                  <a:pt x="478971" y="449943"/>
                </a:lnTo>
                <a:lnTo>
                  <a:pt x="624114" y="420914"/>
                </a:lnTo>
                <a:lnTo>
                  <a:pt x="885371" y="377371"/>
                </a:lnTo>
                <a:lnTo>
                  <a:pt x="1248229" y="435428"/>
                </a:lnTo>
                <a:lnTo>
                  <a:pt x="1494971" y="420914"/>
                </a:lnTo>
                <a:lnTo>
                  <a:pt x="1727200" y="391886"/>
                </a:lnTo>
                <a:lnTo>
                  <a:pt x="1944914" y="333828"/>
                </a:lnTo>
                <a:lnTo>
                  <a:pt x="2148114" y="435428"/>
                </a:lnTo>
                <a:lnTo>
                  <a:pt x="2336800" y="522514"/>
                </a:lnTo>
                <a:lnTo>
                  <a:pt x="2235200" y="275771"/>
                </a:lnTo>
                <a:lnTo>
                  <a:pt x="2380343" y="261257"/>
                </a:lnTo>
                <a:lnTo>
                  <a:pt x="2525486" y="116114"/>
                </a:lnTo>
                <a:lnTo>
                  <a:pt x="2336800" y="29028"/>
                </a:lnTo>
                <a:lnTo>
                  <a:pt x="1959429" y="58057"/>
                </a:lnTo>
                <a:lnTo>
                  <a:pt x="1494971" y="87086"/>
                </a:lnTo>
                <a:lnTo>
                  <a:pt x="1306286" y="0"/>
                </a:lnTo>
                <a:lnTo>
                  <a:pt x="1016000" y="0"/>
                </a:lnTo>
                <a:lnTo>
                  <a:pt x="899886" y="10160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5486400" y="2888343"/>
            <a:ext cx="3124200" cy="1088571"/>
            <a:chOff x="5486400" y="2888343"/>
            <a:chExt cx="3124200" cy="1088571"/>
          </a:xfrm>
        </p:grpSpPr>
        <p:sp>
          <p:nvSpPr>
            <p:cNvPr id="41" name="任意多边形 40"/>
            <p:cNvSpPr/>
            <p:nvPr/>
          </p:nvSpPr>
          <p:spPr>
            <a:xfrm>
              <a:off x="7318829" y="2971800"/>
              <a:ext cx="1291771" cy="1001485"/>
            </a:xfrm>
            <a:custGeom>
              <a:avLst/>
              <a:gdLst>
                <a:gd name="connsiteX0" fmla="*/ 1291771 w 1291771"/>
                <a:gd name="connsiteY0" fmla="*/ 0 h 1001485"/>
                <a:gd name="connsiteX1" fmla="*/ 1219200 w 1291771"/>
                <a:gd name="connsiteY1" fmla="*/ 188685 h 1001485"/>
                <a:gd name="connsiteX2" fmla="*/ 1204686 w 1291771"/>
                <a:gd name="connsiteY2" fmla="*/ 246743 h 1001485"/>
                <a:gd name="connsiteX3" fmla="*/ 1204686 w 1291771"/>
                <a:gd name="connsiteY3" fmla="*/ 290285 h 1001485"/>
                <a:gd name="connsiteX4" fmla="*/ 1175657 w 1291771"/>
                <a:gd name="connsiteY4" fmla="*/ 377371 h 1001485"/>
                <a:gd name="connsiteX5" fmla="*/ 1103086 w 1291771"/>
                <a:gd name="connsiteY5" fmla="*/ 478971 h 1001485"/>
                <a:gd name="connsiteX6" fmla="*/ 1016000 w 1291771"/>
                <a:gd name="connsiteY6" fmla="*/ 551543 h 1001485"/>
                <a:gd name="connsiteX7" fmla="*/ 0 w 1291771"/>
                <a:gd name="connsiteY7" fmla="*/ 1001485 h 100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1771" h="1001485">
                  <a:moveTo>
                    <a:pt x="1291771" y="0"/>
                  </a:moveTo>
                  <a:cubicBezTo>
                    <a:pt x="1262742" y="73780"/>
                    <a:pt x="1233714" y="147561"/>
                    <a:pt x="1219200" y="188685"/>
                  </a:cubicBezTo>
                  <a:cubicBezTo>
                    <a:pt x="1204686" y="229809"/>
                    <a:pt x="1207105" y="229810"/>
                    <a:pt x="1204686" y="246743"/>
                  </a:cubicBezTo>
                  <a:cubicBezTo>
                    <a:pt x="1202267" y="263676"/>
                    <a:pt x="1209524" y="268514"/>
                    <a:pt x="1204686" y="290285"/>
                  </a:cubicBezTo>
                  <a:cubicBezTo>
                    <a:pt x="1199848" y="312056"/>
                    <a:pt x="1192590" y="345923"/>
                    <a:pt x="1175657" y="377371"/>
                  </a:cubicBezTo>
                  <a:cubicBezTo>
                    <a:pt x="1158724" y="408819"/>
                    <a:pt x="1129695" y="449942"/>
                    <a:pt x="1103086" y="478971"/>
                  </a:cubicBezTo>
                  <a:cubicBezTo>
                    <a:pt x="1076477" y="508000"/>
                    <a:pt x="1199848" y="464457"/>
                    <a:pt x="1016000" y="551543"/>
                  </a:cubicBezTo>
                  <a:cubicBezTo>
                    <a:pt x="832152" y="638629"/>
                    <a:pt x="33867" y="817638"/>
                    <a:pt x="0" y="10014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prstDash val="sysDash"/>
              <a:headEnd type="triangle" w="lg" len="med"/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7200901" y="2902857"/>
              <a:ext cx="840013" cy="1024394"/>
            </a:xfrm>
            <a:custGeom>
              <a:avLst/>
              <a:gdLst>
                <a:gd name="connsiteX0" fmla="*/ 840013 w 840013"/>
                <a:gd name="connsiteY0" fmla="*/ 0 h 1024394"/>
                <a:gd name="connsiteX1" fmla="*/ 796470 w 840013"/>
                <a:gd name="connsiteY1" fmla="*/ 319314 h 1024394"/>
                <a:gd name="connsiteX2" fmla="*/ 767442 w 840013"/>
                <a:gd name="connsiteY2" fmla="*/ 435429 h 1024394"/>
                <a:gd name="connsiteX3" fmla="*/ 680356 w 840013"/>
                <a:gd name="connsiteY3" fmla="*/ 537029 h 1024394"/>
                <a:gd name="connsiteX4" fmla="*/ 12699 w 840013"/>
                <a:gd name="connsiteY4" fmla="*/ 1001486 h 102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013" h="1024394">
                  <a:moveTo>
                    <a:pt x="840013" y="0"/>
                  </a:moveTo>
                  <a:cubicBezTo>
                    <a:pt x="824289" y="123371"/>
                    <a:pt x="808565" y="246743"/>
                    <a:pt x="796470" y="319314"/>
                  </a:cubicBezTo>
                  <a:cubicBezTo>
                    <a:pt x="784375" y="391885"/>
                    <a:pt x="786794" y="399143"/>
                    <a:pt x="767442" y="435429"/>
                  </a:cubicBezTo>
                  <a:cubicBezTo>
                    <a:pt x="748090" y="471715"/>
                    <a:pt x="806146" y="442686"/>
                    <a:pt x="680356" y="537029"/>
                  </a:cubicBezTo>
                  <a:cubicBezTo>
                    <a:pt x="554566" y="631372"/>
                    <a:pt x="-98577" y="1136953"/>
                    <a:pt x="12699" y="1001486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prstDash val="sysDash"/>
              <a:headEnd type="triangle" w="lg" len="med"/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7184571" y="2888343"/>
              <a:ext cx="393022" cy="1016000"/>
            </a:xfrm>
            <a:custGeom>
              <a:avLst/>
              <a:gdLst>
                <a:gd name="connsiteX0" fmla="*/ 348343 w 393022"/>
                <a:gd name="connsiteY0" fmla="*/ 0 h 1016000"/>
                <a:gd name="connsiteX1" fmla="*/ 304800 w 393022"/>
                <a:gd name="connsiteY1" fmla="*/ 188686 h 1016000"/>
                <a:gd name="connsiteX2" fmla="*/ 391886 w 393022"/>
                <a:gd name="connsiteY2" fmla="*/ 348343 h 1016000"/>
                <a:gd name="connsiteX3" fmla="*/ 348343 w 393022"/>
                <a:gd name="connsiteY3" fmla="*/ 464457 h 1016000"/>
                <a:gd name="connsiteX4" fmla="*/ 261258 w 393022"/>
                <a:gd name="connsiteY4" fmla="*/ 508000 h 1016000"/>
                <a:gd name="connsiteX5" fmla="*/ 0 w 393022"/>
                <a:gd name="connsiteY5" fmla="*/ 101600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022" h="1016000">
                  <a:moveTo>
                    <a:pt x="348343" y="0"/>
                  </a:moveTo>
                  <a:cubicBezTo>
                    <a:pt x="322943" y="65314"/>
                    <a:pt x="297543" y="130629"/>
                    <a:pt x="304800" y="188686"/>
                  </a:cubicBezTo>
                  <a:cubicBezTo>
                    <a:pt x="312057" y="246743"/>
                    <a:pt x="384629" y="302381"/>
                    <a:pt x="391886" y="348343"/>
                  </a:cubicBezTo>
                  <a:cubicBezTo>
                    <a:pt x="399143" y="394305"/>
                    <a:pt x="370114" y="437847"/>
                    <a:pt x="348343" y="464457"/>
                  </a:cubicBezTo>
                  <a:cubicBezTo>
                    <a:pt x="326572" y="491067"/>
                    <a:pt x="319315" y="416076"/>
                    <a:pt x="261258" y="508000"/>
                  </a:cubicBezTo>
                  <a:cubicBezTo>
                    <a:pt x="203201" y="599924"/>
                    <a:pt x="53219" y="924076"/>
                    <a:pt x="0" y="101600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prstDash val="sysDash"/>
              <a:headEnd type="triangle" w="lg" len="med"/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7078948" y="2902857"/>
              <a:ext cx="47566" cy="986972"/>
            </a:xfrm>
            <a:custGeom>
              <a:avLst/>
              <a:gdLst>
                <a:gd name="connsiteX0" fmla="*/ 33052 w 47566"/>
                <a:gd name="connsiteY0" fmla="*/ 0 h 986972"/>
                <a:gd name="connsiteX1" fmla="*/ 33052 w 47566"/>
                <a:gd name="connsiteY1" fmla="*/ 275772 h 986972"/>
                <a:gd name="connsiteX2" fmla="*/ 47566 w 47566"/>
                <a:gd name="connsiteY2" fmla="*/ 986972 h 98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66" h="986972">
                  <a:moveTo>
                    <a:pt x="33052" y="0"/>
                  </a:moveTo>
                  <a:cubicBezTo>
                    <a:pt x="31842" y="55638"/>
                    <a:pt x="30633" y="111277"/>
                    <a:pt x="33052" y="275772"/>
                  </a:cubicBezTo>
                  <a:cubicBezTo>
                    <a:pt x="35471" y="440267"/>
                    <a:pt x="-51615" y="778934"/>
                    <a:pt x="47566" y="986972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prstDash val="sysDash"/>
              <a:headEnd type="triangle" w="lg" len="med"/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6574971" y="2888343"/>
              <a:ext cx="449943" cy="986971"/>
            </a:xfrm>
            <a:custGeom>
              <a:avLst/>
              <a:gdLst>
                <a:gd name="connsiteX0" fmla="*/ 0 w 449943"/>
                <a:gd name="connsiteY0" fmla="*/ 0 h 928914"/>
                <a:gd name="connsiteX1" fmla="*/ 29029 w 449943"/>
                <a:gd name="connsiteY1" fmla="*/ 333829 h 928914"/>
                <a:gd name="connsiteX2" fmla="*/ 87086 w 449943"/>
                <a:gd name="connsiteY2" fmla="*/ 522514 h 928914"/>
                <a:gd name="connsiteX3" fmla="*/ 449943 w 449943"/>
                <a:gd name="connsiteY3" fmla="*/ 928914 h 92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943" h="928914">
                  <a:moveTo>
                    <a:pt x="0" y="0"/>
                  </a:moveTo>
                  <a:cubicBezTo>
                    <a:pt x="7257" y="123371"/>
                    <a:pt x="14515" y="246743"/>
                    <a:pt x="29029" y="333829"/>
                  </a:cubicBezTo>
                  <a:cubicBezTo>
                    <a:pt x="43543" y="420915"/>
                    <a:pt x="16934" y="423333"/>
                    <a:pt x="87086" y="522514"/>
                  </a:cubicBezTo>
                  <a:cubicBezTo>
                    <a:pt x="157238" y="621695"/>
                    <a:pt x="303590" y="775304"/>
                    <a:pt x="449943" y="928914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prstDash val="sysDash"/>
              <a:headEnd type="triangle" w="lg" len="med"/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6037943" y="2902858"/>
              <a:ext cx="914400" cy="1030514"/>
            </a:xfrm>
            <a:custGeom>
              <a:avLst/>
              <a:gdLst>
                <a:gd name="connsiteX0" fmla="*/ 0 w 914400"/>
                <a:gd name="connsiteY0" fmla="*/ 0 h 986971"/>
                <a:gd name="connsiteX1" fmla="*/ 43543 w 914400"/>
                <a:gd name="connsiteY1" fmla="*/ 290286 h 986971"/>
                <a:gd name="connsiteX2" fmla="*/ 130628 w 914400"/>
                <a:gd name="connsiteY2" fmla="*/ 435429 h 986971"/>
                <a:gd name="connsiteX3" fmla="*/ 914400 w 914400"/>
                <a:gd name="connsiteY3" fmla="*/ 986971 h 9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986971">
                  <a:moveTo>
                    <a:pt x="0" y="0"/>
                  </a:moveTo>
                  <a:cubicBezTo>
                    <a:pt x="10886" y="108857"/>
                    <a:pt x="21772" y="217714"/>
                    <a:pt x="43543" y="290286"/>
                  </a:cubicBezTo>
                  <a:cubicBezTo>
                    <a:pt x="65314" y="362858"/>
                    <a:pt x="-14515" y="319315"/>
                    <a:pt x="130628" y="435429"/>
                  </a:cubicBezTo>
                  <a:cubicBezTo>
                    <a:pt x="275771" y="551543"/>
                    <a:pt x="595085" y="769257"/>
                    <a:pt x="914400" y="98697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prstDash val="sysDash"/>
              <a:headEnd type="triangle" w="lg" len="med"/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5486400" y="2888343"/>
              <a:ext cx="1422400" cy="1088571"/>
            </a:xfrm>
            <a:custGeom>
              <a:avLst/>
              <a:gdLst>
                <a:gd name="connsiteX0" fmla="*/ 0 w 1422400"/>
                <a:gd name="connsiteY0" fmla="*/ 0 h 1088571"/>
                <a:gd name="connsiteX1" fmla="*/ 348343 w 1422400"/>
                <a:gd name="connsiteY1" fmla="*/ 391886 h 1088571"/>
                <a:gd name="connsiteX2" fmla="*/ 508000 w 1422400"/>
                <a:gd name="connsiteY2" fmla="*/ 580571 h 1088571"/>
                <a:gd name="connsiteX3" fmla="*/ 1422400 w 1422400"/>
                <a:gd name="connsiteY3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2400" h="1088571">
                  <a:moveTo>
                    <a:pt x="0" y="0"/>
                  </a:moveTo>
                  <a:lnTo>
                    <a:pt x="348343" y="391886"/>
                  </a:lnTo>
                  <a:cubicBezTo>
                    <a:pt x="433010" y="488648"/>
                    <a:pt x="328991" y="464457"/>
                    <a:pt x="508000" y="580571"/>
                  </a:cubicBezTo>
                  <a:cubicBezTo>
                    <a:pt x="687010" y="696685"/>
                    <a:pt x="1274838" y="1003904"/>
                    <a:pt x="1422400" y="108857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prstDash val="sysDash"/>
              <a:headEnd type="triangle" w="lg" len="med"/>
              <a:tailEnd type="non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弦形 10"/>
          <p:cNvSpPr/>
          <p:nvPr/>
        </p:nvSpPr>
        <p:spPr>
          <a:xfrm rot="5400000">
            <a:off x="6743700" y="4156806"/>
            <a:ext cx="914400" cy="1744787"/>
          </a:xfrm>
          <a:prstGeom prst="chord">
            <a:avLst>
              <a:gd name="adj1" fmla="val 5345356"/>
              <a:gd name="adj2" fmla="val 1620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5544457" y="2902857"/>
            <a:ext cx="2989943" cy="1741714"/>
            <a:chOff x="5544457" y="2902857"/>
            <a:chExt cx="2989943" cy="1741714"/>
          </a:xfrm>
        </p:grpSpPr>
        <p:sp>
          <p:nvSpPr>
            <p:cNvPr id="14" name="任意多边形 13"/>
            <p:cNvSpPr/>
            <p:nvPr/>
          </p:nvSpPr>
          <p:spPr>
            <a:xfrm>
              <a:off x="5544457" y="2902858"/>
              <a:ext cx="1190172" cy="1741713"/>
            </a:xfrm>
            <a:custGeom>
              <a:avLst/>
              <a:gdLst>
                <a:gd name="connsiteX0" fmla="*/ 0 w 1190172"/>
                <a:gd name="connsiteY0" fmla="*/ 0 h 1582057"/>
                <a:gd name="connsiteX1" fmla="*/ 217714 w 1190172"/>
                <a:gd name="connsiteY1" fmla="*/ 348343 h 1582057"/>
                <a:gd name="connsiteX2" fmla="*/ 333829 w 1190172"/>
                <a:gd name="connsiteY2" fmla="*/ 435429 h 1582057"/>
                <a:gd name="connsiteX3" fmla="*/ 435429 w 1190172"/>
                <a:gd name="connsiteY3" fmla="*/ 493486 h 1582057"/>
                <a:gd name="connsiteX4" fmla="*/ 522514 w 1190172"/>
                <a:gd name="connsiteY4" fmla="*/ 522515 h 1582057"/>
                <a:gd name="connsiteX5" fmla="*/ 1190172 w 1190172"/>
                <a:gd name="connsiteY5" fmla="*/ 1582057 h 158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0172" h="1582057">
                  <a:moveTo>
                    <a:pt x="0" y="0"/>
                  </a:moveTo>
                  <a:cubicBezTo>
                    <a:pt x="81038" y="137885"/>
                    <a:pt x="162076" y="275771"/>
                    <a:pt x="217714" y="348343"/>
                  </a:cubicBezTo>
                  <a:cubicBezTo>
                    <a:pt x="273352" y="420915"/>
                    <a:pt x="297543" y="411239"/>
                    <a:pt x="333829" y="435429"/>
                  </a:cubicBezTo>
                  <a:cubicBezTo>
                    <a:pt x="370115" y="459619"/>
                    <a:pt x="403982" y="478972"/>
                    <a:pt x="435429" y="493486"/>
                  </a:cubicBezTo>
                  <a:cubicBezTo>
                    <a:pt x="466876" y="508000"/>
                    <a:pt x="396724" y="341087"/>
                    <a:pt x="522514" y="522515"/>
                  </a:cubicBezTo>
                  <a:cubicBezTo>
                    <a:pt x="648304" y="703943"/>
                    <a:pt x="1061962" y="1456267"/>
                    <a:pt x="1190172" y="1582057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6023429" y="2902858"/>
              <a:ext cx="812800" cy="1698171"/>
            </a:xfrm>
            <a:custGeom>
              <a:avLst/>
              <a:gdLst>
                <a:gd name="connsiteX0" fmla="*/ 0 w 812800"/>
                <a:gd name="connsiteY0" fmla="*/ 0 h 1596572"/>
                <a:gd name="connsiteX1" fmla="*/ 43542 w 812800"/>
                <a:gd name="connsiteY1" fmla="*/ 348343 h 1596572"/>
                <a:gd name="connsiteX2" fmla="*/ 203200 w 812800"/>
                <a:gd name="connsiteY2" fmla="*/ 522514 h 1596572"/>
                <a:gd name="connsiteX3" fmla="*/ 304800 w 812800"/>
                <a:gd name="connsiteY3" fmla="*/ 580572 h 1596572"/>
                <a:gd name="connsiteX4" fmla="*/ 812800 w 812800"/>
                <a:gd name="connsiteY4" fmla="*/ 1596572 h 159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" h="1596572">
                  <a:moveTo>
                    <a:pt x="0" y="0"/>
                  </a:moveTo>
                  <a:cubicBezTo>
                    <a:pt x="4837" y="130628"/>
                    <a:pt x="9675" y="261257"/>
                    <a:pt x="43542" y="348343"/>
                  </a:cubicBezTo>
                  <a:cubicBezTo>
                    <a:pt x="77409" y="435429"/>
                    <a:pt x="159657" y="483809"/>
                    <a:pt x="203200" y="522514"/>
                  </a:cubicBezTo>
                  <a:cubicBezTo>
                    <a:pt x="246743" y="561219"/>
                    <a:pt x="203200" y="401562"/>
                    <a:pt x="304800" y="580572"/>
                  </a:cubicBezTo>
                  <a:cubicBezTo>
                    <a:pt x="406400" y="759582"/>
                    <a:pt x="674914" y="1446591"/>
                    <a:pt x="812800" y="1596572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6531429" y="2902858"/>
              <a:ext cx="420914" cy="1698171"/>
            </a:xfrm>
            <a:custGeom>
              <a:avLst/>
              <a:gdLst>
                <a:gd name="connsiteX0" fmla="*/ 0 w 449942"/>
                <a:gd name="connsiteY0" fmla="*/ 0 h 1640114"/>
                <a:gd name="connsiteX1" fmla="*/ 58057 w 449942"/>
                <a:gd name="connsiteY1" fmla="*/ 435428 h 1640114"/>
                <a:gd name="connsiteX2" fmla="*/ 58057 w 449942"/>
                <a:gd name="connsiteY2" fmla="*/ 566057 h 1640114"/>
                <a:gd name="connsiteX3" fmla="*/ 116114 w 449942"/>
                <a:gd name="connsiteY3" fmla="*/ 609600 h 1640114"/>
                <a:gd name="connsiteX4" fmla="*/ 449942 w 449942"/>
                <a:gd name="connsiteY4" fmla="*/ 1640114 h 164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942" h="1640114">
                  <a:moveTo>
                    <a:pt x="0" y="0"/>
                  </a:moveTo>
                  <a:cubicBezTo>
                    <a:pt x="24190" y="170542"/>
                    <a:pt x="48381" y="341085"/>
                    <a:pt x="58057" y="435428"/>
                  </a:cubicBezTo>
                  <a:cubicBezTo>
                    <a:pt x="67733" y="529771"/>
                    <a:pt x="48381" y="537028"/>
                    <a:pt x="58057" y="566057"/>
                  </a:cubicBezTo>
                  <a:cubicBezTo>
                    <a:pt x="67733" y="595086"/>
                    <a:pt x="50800" y="430591"/>
                    <a:pt x="116114" y="609600"/>
                  </a:cubicBezTo>
                  <a:cubicBezTo>
                    <a:pt x="181428" y="788610"/>
                    <a:pt x="355599" y="1458686"/>
                    <a:pt x="449942" y="1640114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7010400" y="2902858"/>
              <a:ext cx="164311" cy="1669142"/>
            </a:xfrm>
            <a:custGeom>
              <a:avLst/>
              <a:gdLst>
                <a:gd name="connsiteX0" fmla="*/ 29184 w 101755"/>
                <a:gd name="connsiteY0" fmla="*/ 0 h 1611086"/>
                <a:gd name="connsiteX1" fmla="*/ 29184 w 101755"/>
                <a:gd name="connsiteY1" fmla="*/ 377372 h 1611086"/>
                <a:gd name="connsiteX2" fmla="*/ 155 w 101755"/>
                <a:gd name="connsiteY2" fmla="*/ 595086 h 1611086"/>
                <a:gd name="connsiteX3" fmla="*/ 43698 w 101755"/>
                <a:gd name="connsiteY3" fmla="*/ 812800 h 1611086"/>
                <a:gd name="connsiteX4" fmla="*/ 87241 w 101755"/>
                <a:gd name="connsiteY4" fmla="*/ 1088572 h 1611086"/>
                <a:gd name="connsiteX5" fmla="*/ 101755 w 101755"/>
                <a:gd name="connsiteY5" fmla="*/ 1611086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755" h="1611086">
                  <a:moveTo>
                    <a:pt x="29184" y="0"/>
                  </a:moveTo>
                  <a:cubicBezTo>
                    <a:pt x="31603" y="139095"/>
                    <a:pt x="34022" y="278191"/>
                    <a:pt x="29184" y="377372"/>
                  </a:cubicBezTo>
                  <a:cubicBezTo>
                    <a:pt x="24346" y="476553"/>
                    <a:pt x="-2264" y="522515"/>
                    <a:pt x="155" y="595086"/>
                  </a:cubicBezTo>
                  <a:cubicBezTo>
                    <a:pt x="2574" y="667657"/>
                    <a:pt x="29184" y="730552"/>
                    <a:pt x="43698" y="812800"/>
                  </a:cubicBezTo>
                  <a:cubicBezTo>
                    <a:pt x="58212" y="895048"/>
                    <a:pt x="77565" y="955524"/>
                    <a:pt x="87241" y="1088572"/>
                  </a:cubicBezTo>
                  <a:cubicBezTo>
                    <a:pt x="96917" y="1221620"/>
                    <a:pt x="70307" y="1519162"/>
                    <a:pt x="101755" y="1611086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7297411" y="2902858"/>
              <a:ext cx="223574" cy="1698171"/>
            </a:xfrm>
            <a:custGeom>
              <a:avLst/>
              <a:gdLst>
                <a:gd name="connsiteX0" fmla="*/ 177446 w 223574"/>
                <a:gd name="connsiteY0" fmla="*/ 0 h 1654629"/>
                <a:gd name="connsiteX1" fmla="*/ 191960 w 223574"/>
                <a:gd name="connsiteY1" fmla="*/ 362857 h 1654629"/>
                <a:gd name="connsiteX2" fmla="*/ 220989 w 223574"/>
                <a:gd name="connsiteY2" fmla="*/ 580571 h 1654629"/>
                <a:gd name="connsiteX3" fmla="*/ 119389 w 223574"/>
                <a:gd name="connsiteY3" fmla="*/ 740229 h 1654629"/>
                <a:gd name="connsiteX4" fmla="*/ 17789 w 223574"/>
                <a:gd name="connsiteY4" fmla="*/ 1654629 h 165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574" h="1654629">
                  <a:moveTo>
                    <a:pt x="177446" y="0"/>
                  </a:moveTo>
                  <a:cubicBezTo>
                    <a:pt x="181074" y="133047"/>
                    <a:pt x="184703" y="266095"/>
                    <a:pt x="191960" y="362857"/>
                  </a:cubicBezTo>
                  <a:cubicBezTo>
                    <a:pt x="199217" y="459619"/>
                    <a:pt x="233084" y="517676"/>
                    <a:pt x="220989" y="580571"/>
                  </a:cubicBezTo>
                  <a:cubicBezTo>
                    <a:pt x="208894" y="643466"/>
                    <a:pt x="153256" y="561219"/>
                    <a:pt x="119389" y="740229"/>
                  </a:cubicBezTo>
                  <a:cubicBezTo>
                    <a:pt x="85522" y="919239"/>
                    <a:pt x="-47525" y="1509486"/>
                    <a:pt x="17789" y="1654629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7460343" y="2902858"/>
              <a:ext cx="537028" cy="1669141"/>
            </a:xfrm>
            <a:custGeom>
              <a:avLst/>
              <a:gdLst>
                <a:gd name="connsiteX0" fmla="*/ 537028 w 537028"/>
                <a:gd name="connsiteY0" fmla="*/ 0 h 1683657"/>
                <a:gd name="connsiteX1" fmla="*/ 522514 w 537028"/>
                <a:gd name="connsiteY1" fmla="*/ 391886 h 1683657"/>
                <a:gd name="connsiteX2" fmla="*/ 478971 w 537028"/>
                <a:gd name="connsiteY2" fmla="*/ 580571 h 1683657"/>
                <a:gd name="connsiteX3" fmla="*/ 362857 w 537028"/>
                <a:gd name="connsiteY3" fmla="*/ 725714 h 1683657"/>
                <a:gd name="connsiteX4" fmla="*/ 0 w 537028"/>
                <a:gd name="connsiteY4" fmla="*/ 1683657 h 168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028" h="1683657">
                  <a:moveTo>
                    <a:pt x="537028" y="0"/>
                  </a:moveTo>
                  <a:cubicBezTo>
                    <a:pt x="534609" y="147562"/>
                    <a:pt x="532190" y="295124"/>
                    <a:pt x="522514" y="391886"/>
                  </a:cubicBezTo>
                  <a:cubicBezTo>
                    <a:pt x="512838" y="488648"/>
                    <a:pt x="505580" y="524933"/>
                    <a:pt x="478971" y="580571"/>
                  </a:cubicBezTo>
                  <a:cubicBezTo>
                    <a:pt x="452362" y="636209"/>
                    <a:pt x="442685" y="541867"/>
                    <a:pt x="362857" y="725714"/>
                  </a:cubicBezTo>
                  <a:cubicBezTo>
                    <a:pt x="283029" y="909561"/>
                    <a:pt x="21771" y="1511905"/>
                    <a:pt x="0" y="1683657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7598036" y="2902857"/>
              <a:ext cx="936364" cy="1727200"/>
            </a:xfrm>
            <a:custGeom>
              <a:avLst/>
              <a:gdLst>
                <a:gd name="connsiteX0" fmla="*/ 936364 w 936364"/>
                <a:gd name="connsiteY0" fmla="*/ 0 h 1611086"/>
                <a:gd name="connsiteX1" fmla="*/ 776707 w 936364"/>
                <a:gd name="connsiteY1" fmla="*/ 362858 h 1611086"/>
                <a:gd name="connsiteX2" fmla="*/ 617050 w 936364"/>
                <a:gd name="connsiteY2" fmla="*/ 522515 h 1611086"/>
                <a:gd name="connsiteX3" fmla="*/ 515450 w 936364"/>
                <a:gd name="connsiteY3" fmla="*/ 653143 h 1611086"/>
                <a:gd name="connsiteX4" fmla="*/ 7450 w 936364"/>
                <a:gd name="connsiteY4" fmla="*/ 1611086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364" h="1611086">
                  <a:moveTo>
                    <a:pt x="936364" y="0"/>
                  </a:moveTo>
                  <a:cubicBezTo>
                    <a:pt x="883145" y="137886"/>
                    <a:pt x="829926" y="275772"/>
                    <a:pt x="776707" y="362858"/>
                  </a:cubicBezTo>
                  <a:cubicBezTo>
                    <a:pt x="723488" y="449944"/>
                    <a:pt x="660593" y="474134"/>
                    <a:pt x="617050" y="522515"/>
                  </a:cubicBezTo>
                  <a:cubicBezTo>
                    <a:pt x="573507" y="570896"/>
                    <a:pt x="617050" y="471715"/>
                    <a:pt x="515450" y="653143"/>
                  </a:cubicBezTo>
                  <a:cubicBezTo>
                    <a:pt x="413850" y="834572"/>
                    <a:pt x="-65121" y="1436915"/>
                    <a:pt x="7450" y="1611086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任意多边形 38"/>
          <p:cNvSpPr/>
          <p:nvPr/>
        </p:nvSpPr>
        <p:spPr>
          <a:xfrm>
            <a:off x="1262743" y="5834743"/>
            <a:ext cx="1712686" cy="362857"/>
          </a:xfrm>
          <a:custGeom>
            <a:avLst/>
            <a:gdLst>
              <a:gd name="connsiteX0" fmla="*/ 1349828 w 1712686"/>
              <a:gd name="connsiteY0" fmla="*/ 0 h 362857"/>
              <a:gd name="connsiteX1" fmla="*/ 1103086 w 1712686"/>
              <a:gd name="connsiteY1" fmla="*/ 72571 h 362857"/>
              <a:gd name="connsiteX2" fmla="*/ 812800 w 1712686"/>
              <a:gd name="connsiteY2" fmla="*/ 72571 h 362857"/>
              <a:gd name="connsiteX3" fmla="*/ 537028 w 1712686"/>
              <a:gd name="connsiteY3" fmla="*/ 29028 h 362857"/>
              <a:gd name="connsiteX4" fmla="*/ 290286 w 1712686"/>
              <a:gd name="connsiteY4" fmla="*/ 43543 h 362857"/>
              <a:gd name="connsiteX5" fmla="*/ 188686 w 1712686"/>
              <a:gd name="connsiteY5" fmla="*/ 232228 h 362857"/>
              <a:gd name="connsiteX6" fmla="*/ 0 w 1712686"/>
              <a:gd name="connsiteY6" fmla="*/ 246743 h 362857"/>
              <a:gd name="connsiteX7" fmla="*/ 391886 w 1712686"/>
              <a:gd name="connsiteY7" fmla="*/ 304800 h 362857"/>
              <a:gd name="connsiteX8" fmla="*/ 653143 w 1712686"/>
              <a:gd name="connsiteY8" fmla="*/ 362857 h 362857"/>
              <a:gd name="connsiteX9" fmla="*/ 754743 w 1712686"/>
              <a:gd name="connsiteY9" fmla="*/ 319314 h 362857"/>
              <a:gd name="connsiteX10" fmla="*/ 972457 w 1712686"/>
              <a:gd name="connsiteY10" fmla="*/ 275771 h 362857"/>
              <a:gd name="connsiteX11" fmla="*/ 1233714 w 1712686"/>
              <a:gd name="connsiteY11" fmla="*/ 333828 h 362857"/>
              <a:gd name="connsiteX12" fmla="*/ 1553028 w 1712686"/>
              <a:gd name="connsiteY12" fmla="*/ 304800 h 362857"/>
              <a:gd name="connsiteX13" fmla="*/ 1712686 w 1712686"/>
              <a:gd name="connsiteY13" fmla="*/ 174171 h 362857"/>
              <a:gd name="connsiteX14" fmla="*/ 1712686 w 1712686"/>
              <a:gd name="connsiteY14" fmla="*/ 174171 h 362857"/>
              <a:gd name="connsiteX15" fmla="*/ 1640114 w 1712686"/>
              <a:gd name="connsiteY15" fmla="*/ 14514 h 362857"/>
              <a:gd name="connsiteX16" fmla="*/ 1451428 w 1712686"/>
              <a:gd name="connsiteY16" fmla="*/ 14514 h 362857"/>
              <a:gd name="connsiteX17" fmla="*/ 1349828 w 1712686"/>
              <a:gd name="connsiteY17" fmla="*/ 0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2686" h="362857">
                <a:moveTo>
                  <a:pt x="1349828" y="0"/>
                </a:moveTo>
                <a:lnTo>
                  <a:pt x="1103086" y="72571"/>
                </a:lnTo>
                <a:lnTo>
                  <a:pt x="812800" y="72571"/>
                </a:lnTo>
                <a:lnTo>
                  <a:pt x="537028" y="29028"/>
                </a:lnTo>
                <a:lnTo>
                  <a:pt x="290286" y="43543"/>
                </a:lnTo>
                <a:lnTo>
                  <a:pt x="188686" y="232228"/>
                </a:lnTo>
                <a:lnTo>
                  <a:pt x="0" y="246743"/>
                </a:lnTo>
                <a:lnTo>
                  <a:pt x="391886" y="304800"/>
                </a:lnTo>
                <a:lnTo>
                  <a:pt x="653143" y="362857"/>
                </a:lnTo>
                <a:lnTo>
                  <a:pt x="754743" y="319314"/>
                </a:lnTo>
                <a:lnTo>
                  <a:pt x="972457" y="275771"/>
                </a:lnTo>
                <a:lnTo>
                  <a:pt x="1233714" y="333828"/>
                </a:lnTo>
                <a:lnTo>
                  <a:pt x="1553028" y="304800"/>
                </a:lnTo>
                <a:lnTo>
                  <a:pt x="1712686" y="174171"/>
                </a:lnTo>
                <a:lnTo>
                  <a:pt x="1712686" y="174171"/>
                </a:lnTo>
                <a:lnTo>
                  <a:pt x="1640114" y="14514"/>
                </a:lnTo>
                <a:lnTo>
                  <a:pt x="1451428" y="14514"/>
                </a:lnTo>
                <a:lnTo>
                  <a:pt x="1349828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52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22" grpId="0" animBg="1"/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0175"/>
            <a:ext cx="9144000" cy="1143000"/>
          </a:xfrm>
        </p:spPr>
        <p:txBody>
          <a:bodyPr lIns="0" tIns="0" rIns="0" bIns="0"/>
          <a:lstStyle/>
          <a:p>
            <a:pPr eaLnBrk="1"/>
            <a:r>
              <a:rPr lang="en-GB" altLang="zh-CN" sz="6600" dirty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Outline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2000" y="1295402"/>
            <a:ext cx="7769226" cy="4953000"/>
          </a:xfrm>
        </p:spPr>
        <p:txBody>
          <a:bodyPr lIns="0" tIns="25597" rIns="0" bIns="0"/>
          <a:lstStyle/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Introduction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Super-virtual stacking theory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Synthetic data examples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Field data examples</a:t>
            </a:r>
          </a:p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9427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3600" dirty="0">
                <a:solidFill>
                  <a:srgbClr val="FFFF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Step 1: </a:t>
            </a:r>
            <a:r>
              <a:rPr lang="en-GB" altLang="zh-CN" sz="3600" dirty="0" smtClean="0">
                <a:solidFill>
                  <a:srgbClr val="FFFF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Virtual Diffraction </a:t>
            </a:r>
            <a:r>
              <a:rPr lang="en-GB" altLang="zh-CN" sz="3600" dirty="0" err="1">
                <a:solidFill>
                  <a:srgbClr val="FFFF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Moveout</a:t>
            </a:r>
            <a:r>
              <a:rPr lang="en-GB" altLang="zh-CN" sz="3600" dirty="0">
                <a:solidFill>
                  <a:srgbClr val="FFFF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+ Stacking</a:t>
            </a:r>
          </a:p>
        </p:txBody>
      </p:sp>
      <p:sp>
        <p:nvSpPr>
          <p:cNvPr id="489494" name="Rectangle 76"/>
          <p:cNvSpPr>
            <a:spLocks noChangeArrowheads="1"/>
          </p:cNvSpPr>
          <p:nvPr/>
        </p:nvSpPr>
        <p:spPr bwMode="auto">
          <a:xfrm>
            <a:off x="262081" y="4802905"/>
            <a:ext cx="3396960" cy="58614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l" defTabSz="828013"/>
            <a:endParaRPr lang="en-US"/>
          </a:p>
        </p:txBody>
      </p:sp>
      <p:sp>
        <p:nvSpPr>
          <p:cNvPr id="489495" name="Rectangle 77"/>
          <p:cNvSpPr>
            <a:spLocks noChangeArrowheads="1"/>
          </p:cNvSpPr>
          <p:nvPr/>
        </p:nvSpPr>
        <p:spPr bwMode="auto">
          <a:xfrm>
            <a:off x="262081" y="5389046"/>
            <a:ext cx="3396960" cy="195861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l" defTabSz="828013"/>
            <a:endParaRPr lang="en-US"/>
          </a:p>
        </p:txBody>
      </p:sp>
      <p:sp>
        <p:nvSpPr>
          <p:cNvPr id="489496" name="5-Point Star 6"/>
          <p:cNvSpPr>
            <a:spLocks noChangeArrowheads="1"/>
          </p:cNvSpPr>
          <p:nvPr/>
        </p:nvSpPr>
        <p:spPr bwMode="auto">
          <a:xfrm>
            <a:off x="197281" y="4540797"/>
            <a:ext cx="285120" cy="216023"/>
          </a:xfrm>
          <a:custGeom>
            <a:avLst/>
            <a:gdLst>
              <a:gd name="T0" fmla="*/ 157163 w 152400"/>
              <a:gd name="T1" fmla="*/ 0 h 152400"/>
              <a:gd name="T2" fmla="*/ 0 w 152400"/>
              <a:gd name="T3" fmla="*/ 90348 h 152400"/>
              <a:gd name="T4" fmla="*/ 60031 w 152400"/>
              <a:gd name="T5" fmla="*/ 236535 h 152400"/>
              <a:gd name="T6" fmla="*/ 254294 w 152400"/>
              <a:gd name="T7" fmla="*/ 236535 h 152400"/>
              <a:gd name="T8" fmla="*/ 314325 w 152400"/>
              <a:gd name="T9" fmla="*/ 90348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endParaRPr lang="zh-CN" altLang="en-US"/>
          </a:p>
        </p:txBody>
      </p:sp>
      <p:sp>
        <p:nvSpPr>
          <p:cNvPr id="9" name="Isosceles Triangle 4"/>
          <p:cNvSpPr/>
          <p:nvPr/>
        </p:nvSpPr>
        <p:spPr>
          <a:xfrm>
            <a:off x="2769008" y="4574614"/>
            <a:ext cx="303066" cy="206713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defTabSz="829452" hangingPunct="1">
              <a:defRPr/>
            </a:pPr>
            <a:endParaRPr lang="en-GB"/>
          </a:p>
        </p:txBody>
      </p:sp>
      <p:sp>
        <p:nvSpPr>
          <p:cNvPr id="10" name="Isosceles Triangle 4"/>
          <p:cNvSpPr/>
          <p:nvPr/>
        </p:nvSpPr>
        <p:spPr>
          <a:xfrm>
            <a:off x="3355697" y="4574614"/>
            <a:ext cx="309246" cy="206713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defTabSz="829452" hangingPunct="1">
              <a:defRPr/>
            </a:pPr>
            <a:endParaRPr lang="en-GB"/>
          </a:p>
        </p:txBody>
      </p:sp>
      <p:sp>
        <p:nvSpPr>
          <p:cNvPr id="489499" name="Line 42"/>
          <p:cNvSpPr>
            <a:spLocks noChangeShapeType="1"/>
          </p:cNvSpPr>
          <p:nvPr/>
        </p:nvSpPr>
        <p:spPr bwMode="auto">
          <a:xfrm>
            <a:off x="940320" y="4831708"/>
            <a:ext cx="964679" cy="55589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 type="non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01" name="Line 44"/>
          <p:cNvSpPr>
            <a:spLocks noChangeShapeType="1"/>
          </p:cNvSpPr>
          <p:nvPr/>
        </p:nvSpPr>
        <p:spPr bwMode="auto">
          <a:xfrm flipH="1">
            <a:off x="1960559" y="4831709"/>
            <a:ext cx="1549760" cy="65556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02" name="Text Box 45"/>
          <p:cNvSpPr txBox="1">
            <a:spLocks noChangeArrowheads="1"/>
          </p:cNvSpPr>
          <p:nvPr/>
        </p:nvSpPr>
        <p:spPr bwMode="auto">
          <a:xfrm>
            <a:off x="2678400" y="4117393"/>
            <a:ext cx="1241280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2200">
                <a:solidFill>
                  <a:schemeClr val="bg1"/>
                </a:solidFill>
                <a:ea typeface="宋体" charset="-122"/>
              </a:rPr>
              <a:t> y      z</a:t>
            </a:r>
          </a:p>
        </p:txBody>
      </p:sp>
      <p:sp>
        <p:nvSpPr>
          <p:cNvPr id="489503" name="Line 46"/>
          <p:cNvSpPr>
            <a:spLocks noChangeShapeType="1"/>
          </p:cNvSpPr>
          <p:nvPr/>
        </p:nvSpPr>
        <p:spPr bwMode="auto">
          <a:xfrm flipH="1">
            <a:off x="1960560" y="4831709"/>
            <a:ext cx="959980" cy="654548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 type="triangle" w="lg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04" name="Text Box 47"/>
          <p:cNvSpPr txBox="1">
            <a:spLocks noChangeArrowheads="1"/>
          </p:cNvSpPr>
          <p:nvPr/>
        </p:nvSpPr>
        <p:spPr bwMode="auto">
          <a:xfrm>
            <a:off x="132480" y="4117393"/>
            <a:ext cx="717120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2200">
                <a:solidFill>
                  <a:schemeClr val="bg1"/>
                </a:solidFill>
                <a:ea typeface="宋体" charset="-122"/>
              </a:rPr>
              <a:t>w3</a:t>
            </a:r>
          </a:p>
        </p:txBody>
      </p:sp>
      <p:sp>
        <p:nvSpPr>
          <p:cNvPr id="489505" name="Line 52"/>
          <p:cNvSpPr>
            <a:spLocks noChangeShapeType="1"/>
          </p:cNvSpPr>
          <p:nvPr/>
        </p:nvSpPr>
        <p:spPr bwMode="auto">
          <a:xfrm>
            <a:off x="2875680" y="1664815"/>
            <a:ext cx="0" cy="2418014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06" name="Line 53"/>
          <p:cNvSpPr>
            <a:spLocks noChangeShapeType="1"/>
          </p:cNvSpPr>
          <p:nvPr/>
        </p:nvSpPr>
        <p:spPr bwMode="auto">
          <a:xfrm>
            <a:off x="3528000" y="1664815"/>
            <a:ext cx="0" cy="2418014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07" name="AutoShape 58"/>
          <p:cNvSpPr>
            <a:spLocks noChangeArrowheads="1"/>
          </p:cNvSpPr>
          <p:nvPr/>
        </p:nvSpPr>
        <p:spPr bwMode="auto">
          <a:xfrm rot="5400000">
            <a:off x="2974313" y="3556471"/>
            <a:ext cx="129614" cy="32688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82936" tIns="41469" rIns="82936" bIns="41469" anchor="ctr"/>
          <a:lstStyle/>
          <a:p>
            <a:pPr algn="l" defTabSz="828013"/>
            <a:endParaRPr lang="en-US"/>
          </a:p>
        </p:txBody>
      </p:sp>
      <p:sp>
        <p:nvSpPr>
          <p:cNvPr id="489508" name="AutoShape 59"/>
          <p:cNvSpPr>
            <a:spLocks noChangeArrowheads="1"/>
          </p:cNvSpPr>
          <p:nvPr/>
        </p:nvSpPr>
        <p:spPr bwMode="auto">
          <a:xfrm rot="5400000">
            <a:off x="3625914" y="3228837"/>
            <a:ext cx="131054" cy="32688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82936" tIns="41469" rIns="82936" bIns="41469" anchor="ctr"/>
          <a:lstStyle/>
          <a:p>
            <a:pPr algn="l" defTabSz="828013"/>
            <a:endParaRPr lang="en-US"/>
          </a:p>
        </p:txBody>
      </p:sp>
      <p:sp>
        <p:nvSpPr>
          <p:cNvPr id="489509" name="Line 64"/>
          <p:cNvSpPr>
            <a:spLocks noChangeShapeType="1"/>
          </p:cNvSpPr>
          <p:nvPr/>
        </p:nvSpPr>
        <p:spPr bwMode="auto">
          <a:xfrm flipV="1">
            <a:off x="2679840" y="3368514"/>
            <a:ext cx="0" cy="32691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10" name="Text Box 65"/>
          <p:cNvSpPr txBox="1">
            <a:spLocks noChangeArrowheads="1"/>
          </p:cNvSpPr>
          <p:nvPr/>
        </p:nvSpPr>
        <p:spPr bwMode="auto">
          <a:xfrm>
            <a:off x="2221921" y="3326749"/>
            <a:ext cx="457920" cy="36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1800">
                <a:solidFill>
                  <a:schemeClr val="bg1"/>
                </a:solidFill>
                <a:ea typeface="宋体" charset="-122"/>
              </a:rPr>
              <a:t>dt</a:t>
            </a:r>
          </a:p>
        </p:txBody>
      </p:sp>
      <p:sp>
        <p:nvSpPr>
          <p:cNvPr id="489513" name="Line 42"/>
          <p:cNvSpPr>
            <a:spLocks noChangeShapeType="1"/>
          </p:cNvSpPr>
          <p:nvPr/>
        </p:nvSpPr>
        <p:spPr bwMode="auto">
          <a:xfrm>
            <a:off x="1307520" y="4831708"/>
            <a:ext cx="653040" cy="557938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14" name="Line 42"/>
          <p:cNvSpPr>
            <a:spLocks noChangeShapeType="1"/>
          </p:cNvSpPr>
          <p:nvPr/>
        </p:nvSpPr>
        <p:spPr bwMode="auto">
          <a:xfrm>
            <a:off x="396001" y="4831708"/>
            <a:ext cx="1410574" cy="55589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15" name="5-Point Star 6"/>
          <p:cNvSpPr>
            <a:spLocks noChangeArrowheads="1"/>
          </p:cNvSpPr>
          <p:nvPr/>
        </p:nvSpPr>
        <p:spPr bwMode="auto">
          <a:xfrm>
            <a:off x="655201" y="4520636"/>
            <a:ext cx="285120" cy="214582"/>
          </a:xfrm>
          <a:custGeom>
            <a:avLst/>
            <a:gdLst>
              <a:gd name="T0" fmla="*/ 157163 w 152400"/>
              <a:gd name="T1" fmla="*/ 0 h 152400"/>
              <a:gd name="T2" fmla="*/ 0 w 152400"/>
              <a:gd name="T3" fmla="*/ 90348 h 152400"/>
              <a:gd name="T4" fmla="*/ 60031 w 152400"/>
              <a:gd name="T5" fmla="*/ 236535 h 152400"/>
              <a:gd name="T6" fmla="*/ 254294 w 152400"/>
              <a:gd name="T7" fmla="*/ 236535 h 152400"/>
              <a:gd name="T8" fmla="*/ 314325 w 152400"/>
              <a:gd name="T9" fmla="*/ 90348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endParaRPr lang="zh-CN" altLang="en-US"/>
          </a:p>
        </p:txBody>
      </p:sp>
      <p:sp>
        <p:nvSpPr>
          <p:cNvPr id="489516" name="Text Box 47"/>
          <p:cNvSpPr txBox="1">
            <a:spLocks noChangeArrowheads="1"/>
          </p:cNvSpPr>
          <p:nvPr/>
        </p:nvSpPr>
        <p:spPr bwMode="auto">
          <a:xfrm>
            <a:off x="588960" y="4097231"/>
            <a:ext cx="718560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2200">
                <a:solidFill>
                  <a:schemeClr val="bg1"/>
                </a:solidFill>
                <a:ea typeface="宋体" charset="-122"/>
              </a:rPr>
              <a:t>w2</a:t>
            </a:r>
          </a:p>
        </p:txBody>
      </p:sp>
      <p:sp>
        <p:nvSpPr>
          <p:cNvPr id="489517" name="5-Point Star 6"/>
          <p:cNvSpPr>
            <a:spLocks noChangeArrowheads="1"/>
          </p:cNvSpPr>
          <p:nvPr/>
        </p:nvSpPr>
        <p:spPr bwMode="auto">
          <a:xfrm>
            <a:off x="1111680" y="4520636"/>
            <a:ext cx="285120" cy="214582"/>
          </a:xfrm>
          <a:custGeom>
            <a:avLst/>
            <a:gdLst>
              <a:gd name="T0" fmla="*/ 157163 w 152400"/>
              <a:gd name="T1" fmla="*/ 0 h 152400"/>
              <a:gd name="T2" fmla="*/ 0 w 152400"/>
              <a:gd name="T3" fmla="*/ 90348 h 152400"/>
              <a:gd name="T4" fmla="*/ 60031 w 152400"/>
              <a:gd name="T5" fmla="*/ 236535 h 152400"/>
              <a:gd name="T6" fmla="*/ 254294 w 152400"/>
              <a:gd name="T7" fmla="*/ 236535 h 152400"/>
              <a:gd name="T8" fmla="*/ 314325 w 152400"/>
              <a:gd name="T9" fmla="*/ 90348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endParaRPr lang="zh-CN" altLang="en-US"/>
          </a:p>
        </p:txBody>
      </p:sp>
      <p:sp>
        <p:nvSpPr>
          <p:cNvPr id="489518" name="Text Box 47"/>
          <p:cNvSpPr txBox="1">
            <a:spLocks noChangeArrowheads="1"/>
          </p:cNvSpPr>
          <p:nvPr/>
        </p:nvSpPr>
        <p:spPr bwMode="auto">
          <a:xfrm>
            <a:off x="1046881" y="4097231"/>
            <a:ext cx="717120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2200">
                <a:solidFill>
                  <a:schemeClr val="bg1"/>
                </a:solidFill>
                <a:ea typeface="宋体" charset="-122"/>
              </a:rPr>
              <a:t>w1</a:t>
            </a:r>
          </a:p>
        </p:txBody>
      </p:sp>
      <p:sp>
        <p:nvSpPr>
          <p:cNvPr id="489519" name="Rectangle 30"/>
          <p:cNvSpPr>
            <a:spLocks noChangeArrowheads="1"/>
          </p:cNvSpPr>
          <p:nvPr/>
        </p:nvSpPr>
        <p:spPr bwMode="auto">
          <a:xfrm>
            <a:off x="5096160" y="4800024"/>
            <a:ext cx="1697760" cy="58758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l" defTabSz="828013"/>
            <a:endParaRPr lang="en-US"/>
          </a:p>
        </p:txBody>
      </p:sp>
      <p:sp>
        <p:nvSpPr>
          <p:cNvPr id="489520" name="Rectangle 31"/>
          <p:cNvSpPr>
            <a:spLocks noChangeArrowheads="1"/>
          </p:cNvSpPr>
          <p:nvPr/>
        </p:nvSpPr>
        <p:spPr bwMode="auto">
          <a:xfrm>
            <a:off x="5096160" y="5389046"/>
            <a:ext cx="1697760" cy="194421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l" defTabSz="828013"/>
            <a:endParaRPr lang="en-US"/>
          </a:p>
        </p:txBody>
      </p:sp>
      <p:sp>
        <p:nvSpPr>
          <p:cNvPr id="8" name="Isosceles Triangle 4"/>
          <p:cNvSpPr/>
          <p:nvPr/>
        </p:nvSpPr>
        <p:spPr>
          <a:xfrm>
            <a:off x="5666289" y="4571849"/>
            <a:ext cx="303066" cy="207943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defTabSz="829452" hangingPunct="1">
              <a:defRPr/>
            </a:pPr>
            <a:endParaRPr lang="en-GB"/>
          </a:p>
        </p:txBody>
      </p:sp>
      <p:sp>
        <p:nvSpPr>
          <p:cNvPr id="2" name="Isosceles Triangle 4"/>
          <p:cNvSpPr/>
          <p:nvPr/>
        </p:nvSpPr>
        <p:spPr>
          <a:xfrm>
            <a:off x="6314801" y="4571849"/>
            <a:ext cx="307973" cy="207943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defTabSz="829452" hangingPunct="1">
              <a:defRPr/>
            </a:pPr>
            <a:endParaRPr lang="en-GB"/>
          </a:p>
        </p:txBody>
      </p:sp>
      <p:sp>
        <p:nvSpPr>
          <p:cNvPr id="489524" name="Line 20"/>
          <p:cNvSpPr>
            <a:spLocks noChangeShapeType="1"/>
          </p:cNvSpPr>
          <p:nvPr/>
        </p:nvSpPr>
        <p:spPr bwMode="auto">
          <a:xfrm flipH="1">
            <a:off x="5368319" y="4811475"/>
            <a:ext cx="1100467" cy="675801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25" name="Line 21"/>
          <p:cNvSpPr>
            <a:spLocks noChangeShapeType="1"/>
          </p:cNvSpPr>
          <p:nvPr/>
        </p:nvSpPr>
        <p:spPr bwMode="auto">
          <a:xfrm flipH="1">
            <a:off x="5356799" y="4897954"/>
            <a:ext cx="372959" cy="588302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26" name="5-Point Star 6"/>
          <p:cNvSpPr>
            <a:spLocks noChangeArrowheads="1"/>
          </p:cNvSpPr>
          <p:nvPr/>
        </p:nvSpPr>
        <p:spPr bwMode="auto">
          <a:xfrm>
            <a:off x="5225761" y="5348017"/>
            <a:ext cx="285120" cy="214583"/>
          </a:xfrm>
          <a:custGeom>
            <a:avLst/>
            <a:gdLst>
              <a:gd name="T0" fmla="*/ 157163 w 152400"/>
              <a:gd name="T1" fmla="*/ 0 h 152400"/>
              <a:gd name="T2" fmla="*/ 0 w 152400"/>
              <a:gd name="T3" fmla="*/ 90348 h 152400"/>
              <a:gd name="T4" fmla="*/ 60031 w 152400"/>
              <a:gd name="T5" fmla="*/ 236535 h 152400"/>
              <a:gd name="T6" fmla="*/ 254294 w 152400"/>
              <a:gd name="T7" fmla="*/ 236535 h 152400"/>
              <a:gd name="T8" fmla="*/ 314325 w 152400"/>
              <a:gd name="T9" fmla="*/ 90348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endParaRPr lang="zh-CN" altLang="en-US"/>
          </a:p>
        </p:txBody>
      </p:sp>
      <p:sp>
        <p:nvSpPr>
          <p:cNvPr id="489527" name="Text Box 23"/>
          <p:cNvSpPr txBox="1">
            <a:spLocks noChangeArrowheads="1"/>
          </p:cNvSpPr>
          <p:nvPr/>
        </p:nvSpPr>
        <p:spPr bwMode="auto">
          <a:xfrm>
            <a:off x="5618880" y="4180760"/>
            <a:ext cx="1239840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2200">
                <a:solidFill>
                  <a:schemeClr val="bg1"/>
                </a:solidFill>
                <a:ea typeface="宋体" charset="-122"/>
              </a:rPr>
              <a:t> y      z</a:t>
            </a:r>
          </a:p>
        </p:txBody>
      </p:sp>
      <p:sp>
        <p:nvSpPr>
          <p:cNvPr id="489528" name="Text Box 34"/>
          <p:cNvSpPr txBox="1">
            <a:spLocks noChangeArrowheads="1"/>
          </p:cNvSpPr>
          <p:nvPr/>
        </p:nvSpPr>
        <p:spPr bwMode="auto">
          <a:xfrm>
            <a:off x="5160960" y="5553224"/>
            <a:ext cx="391680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2200">
                <a:solidFill>
                  <a:schemeClr val="bg1"/>
                </a:solidFill>
                <a:ea typeface="宋体" charset="-122"/>
              </a:rPr>
              <a:t>y’</a:t>
            </a:r>
          </a:p>
        </p:txBody>
      </p:sp>
      <p:sp>
        <p:nvSpPr>
          <p:cNvPr id="489529" name="Line 48"/>
          <p:cNvSpPr>
            <a:spLocks noChangeShapeType="1"/>
          </p:cNvSpPr>
          <p:nvPr/>
        </p:nvSpPr>
        <p:spPr bwMode="auto">
          <a:xfrm>
            <a:off x="6717600" y="2318644"/>
            <a:ext cx="0" cy="17656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30" name="AutoShape 49"/>
          <p:cNvSpPr>
            <a:spLocks noChangeArrowheads="1"/>
          </p:cNvSpPr>
          <p:nvPr/>
        </p:nvSpPr>
        <p:spPr bwMode="auto">
          <a:xfrm rot="5400000">
            <a:off x="6814794" y="3529108"/>
            <a:ext cx="131054" cy="32544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82936" tIns="41469" rIns="82936" bIns="41469" anchor="ctr"/>
          <a:lstStyle/>
          <a:p>
            <a:pPr algn="l" defTabSz="828013"/>
            <a:endParaRPr lang="en-US"/>
          </a:p>
        </p:txBody>
      </p:sp>
      <p:graphicFrame>
        <p:nvGraphicFramePr>
          <p:cNvPr id="489532" name="Object 70"/>
          <p:cNvGraphicFramePr>
            <a:graphicFrameLocks noChangeAspect="1"/>
          </p:cNvGraphicFramePr>
          <p:nvPr/>
        </p:nvGraphicFramePr>
        <p:xfrm>
          <a:off x="4439521" y="3166894"/>
          <a:ext cx="561600" cy="589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3" name="Equation" r:id="rId3" imgW="266400" imgH="279360" progId="Equation.DSMT4">
                  <p:embed/>
                </p:oleObj>
              </mc:Choice>
              <mc:Fallback>
                <p:oleObj name="Equation" r:id="rId3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521" y="3166894"/>
                        <a:ext cx="561600" cy="589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55" name="Line 51"/>
          <p:cNvSpPr>
            <a:spLocks noChangeShapeType="1"/>
          </p:cNvSpPr>
          <p:nvPr/>
        </p:nvSpPr>
        <p:spPr bwMode="auto">
          <a:xfrm>
            <a:off x="2809441" y="3382916"/>
            <a:ext cx="137376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98356" name="Line 52"/>
          <p:cNvSpPr>
            <a:spLocks noChangeShapeType="1"/>
          </p:cNvSpPr>
          <p:nvPr/>
        </p:nvSpPr>
        <p:spPr bwMode="auto">
          <a:xfrm>
            <a:off x="2810880" y="3722791"/>
            <a:ext cx="137232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35" name="Line 48"/>
          <p:cNvSpPr>
            <a:spLocks noChangeShapeType="1"/>
          </p:cNvSpPr>
          <p:nvPr/>
        </p:nvSpPr>
        <p:spPr bwMode="auto">
          <a:xfrm>
            <a:off x="5616000" y="4082829"/>
            <a:ext cx="209088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36" name="Line 48"/>
          <p:cNvSpPr>
            <a:spLocks noChangeShapeType="1"/>
          </p:cNvSpPr>
          <p:nvPr/>
        </p:nvSpPr>
        <p:spPr bwMode="auto">
          <a:xfrm>
            <a:off x="6268320" y="2318643"/>
            <a:ext cx="0" cy="1764186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37" name="AutoShape 49"/>
          <p:cNvSpPr>
            <a:spLocks noChangeArrowheads="1"/>
          </p:cNvSpPr>
          <p:nvPr/>
        </p:nvSpPr>
        <p:spPr bwMode="auto">
          <a:xfrm rot="5400000">
            <a:off x="6366954" y="3526228"/>
            <a:ext cx="131053" cy="32832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82936" tIns="41469" rIns="82936" bIns="41469" anchor="ctr"/>
          <a:lstStyle/>
          <a:p>
            <a:pPr algn="l" defTabSz="828013"/>
            <a:endParaRPr lang="en-US"/>
          </a:p>
        </p:txBody>
      </p:sp>
      <p:sp>
        <p:nvSpPr>
          <p:cNvPr id="489538" name="Line 48"/>
          <p:cNvSpPr>
            <a:spLocks noChangeShapeType="1"/>
          </p:cNvSpPr>
          <p:nvPr/>
        </p:nvSpPr>
        <p:spPr bwMode="auto">
          <a:xfrm>
            <a:off x="7182720" y="2318643"/>
            <a:ext cx="0" cy="1764186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39" name="AutoShape 49"/>
          <p:cNvSpPr>
            <a:spLocks noChangeArrowheads="1"/>
          </p:cNvSpPr>
          <p:nvPr/>
        </p:nvSpPr>
        <p:spPr bwMode="auto">
          <a:xfrm rot="5400000">
            <a:off x="7281354" y="3526228"/>
            <a:ext cx="131053" cy="32832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82936" tIns="41469" rIns="82936" bIns="41469" anchor="ctr"/>
          <a:lstStyle/>
          <a:p>
            <a:pPr algn="l" defTabSz="828013"/>
            <a:endParaRPr lang="en-US"/>
          </a:p>
        </p:txBody>
      </p:sp>
      <p:sp>
        <p:nvSpPr>
          <p:cNvPr id="489540" name="Line 48"/>
          <p:cNvSpPr>
            <a:spLocks noChangeShapeType="1"/>
          </p:cNvSpPr>
          <p:nvPr/>
        </p:nvSpPr>
        <p:spPr bwMode="auto">
          <a:xfrm>
            <a:off x="2026080" y="4082829"/>
            <a:ext cx="209088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41" name="AutoShape 58"/>
          <p:cNvSpPr>
            <a:spLocks noChangeArrowheads="1"/>
          </p:cNvSpPr>
          <p:nvPr/>
        </p:nvSpPr>
        <p:spPr bwMode="auto">
          <a:xfrm rot="5400000">
            <a:off x="2973593" y="2874560"/>
            <a:ext cx="131054" cy="32688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82936" tIns="41469" rIns="82936" bIns="41469" anchor="ctr"/>
          <a:lstStyle/>
          <a:p>
            <a:pPr algn="l" defTabSz="828013"/>
            <a:endParaRPr lang="en-US"/>
          </a:p>
        </p:txBody>
      </p:sp>
      <p:sp>
        <p:nvSpPr>
          <p:cNvPr id="489542" name="AutoShape 59"/>
          <p:cNvSpPr>
            <a:spLocks noChangeArrowheads="1"/>
          </p:cNvSpPr>
          <p:nvPr/>
        </p:nvSpPr>
        <p:spPr bwMode="auto">
          <a:xfrm rot="5400000">
            <a:off x="3625194" y="2546925"/>
            <a:ext cx="132494" cy="32688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82936" tIns="41469" rIns="82936" bIns="41469" anchor="ctr"/>
          <a:lstStyle/>
          <a:p>
            <a:pPr algn="l" defTabSz="828013"/>
            <a:endParaRPr lang="en-US"/>
          </a:p>
        </p:txBody>
      </p:sp>
      <p:sp>
        <p:nvSpPr>
          <p:cNvPr id="489543" name="Line 64"/>
          <p:cNvSpPr>
            <a:spLocks noChangeShapeType="1"/>
          </p:cNvSpPr>
          <p:nvPr/>
        </p:nvSpPr>
        <p:spPr bwMode="auto">
          <a:xfrm flipV="1">
            <a:off x="2679840" y="2687322"/>
            <a:ext cx="0" cy="32691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44" name="Text Box 65"/>
          <p:cNvSpPr txBox="1">
            <a:spLocks noChangeArrowheads="1"/>
          </p:cNvSpPr>
          <p:nvPr/>
        </p:nvSpPr>
        <p:spPr bwMode="auto">
          <a:xfrm>
            <a:off x="2221921" y="2644118"/>
            <a:ext cx="457920" cy="37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1800">
                <a:solidFill>
                  <a:schemeClr val="bg1"/>
                </a:solidFill>
                <a:ea typeface="宋体" charset="-122"/>
              </a:rPr>
              <a:t>dt</a:t>
            </a:r>
          </a:p>
        </p:txBody>
      </p:sp>
      <p:sp>
        <p:nvSpPr>
          <p:cNvPr id="3" name="Line 51"/>
          <p:cNvSpPr>
            <a:spLocks noChangeShapeType="1"/>
          </p:cNvSpPr>
          <p:nvPr/>
        </p:nvSpPr>
        <p:spPr bwMode="auto">
          <a:xfrm>
            <a:off x="2809441" y="2701724"/>
            <a:ext cx="137376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" name="Line 52"/>
          <p:cNvSpPr>
            <a:spLocks noChangeShapeType="1"/>
          </p:cNvSpPr>
          <p:nvPr/>
        </p:nvSpPr>
        <p:spPr bwMode="auto">
          <a:xfrm>
            <a:off x="2810880" y="3041599"/>
            <a:ext cx="137232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47" name="AutoShape 58"/>
          <p:cNvSpPr>
            <a:spLocks noChangeArrowheads="1"/>
          </p:cNvSpPr>
          <p:nvPr/>
        </p:nvSpPr>
        <p:spPr bwMode="auto">
          <a:xfrm rot="5400000">
            <a:off x="2973593" y="2220731"/>
            <a:ext cx="131054" cy="32688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82936" tIns="41469" rIns="82936" bIns="41469" anchor="ctr"/>
          <a:lstStyle/>
          <a:p>
            <a:pPr algn="l" defTabSz="828013"/>
            <a:endParaRPr lang="en-US"/>
          </a:p>
        </p:txBody>
      </p:sp>
      <p:sp>
        <p:nvSpPr>
          <p:cNvPr id="489548" name="AutoShape 59"/>
          <p:cNvSpPr>
            <a:spLocks noChangeArrowheads="1"/>
          </p:cNvSpPr>
          <p:nvPr/>
        </p:nvSpPr>
        <p:spPr bwMode="auto">
          <a:xfrm rot="5400000">
            <a:off x="3625914" y="1893816"/>
            <a:ext cx="131053" cy="32688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82936" tIns="41469" rIns="82936" bIns="41469" anchor="ctr"/>
          <a:lstStyle/>
          <a:p>
            <a:pPr algn="l" defTabSz="828013"/>
            <a:endParaRPr lang="en-US"/>
          </a:p>
        </p:txBody>
      </p:sp>
      <p:sp>
        <p:nvSpPr>
          <p:cNvPr id="489549" name="Line 64"/>
          <p:cNvSpPr>
            <a:spLocks noChangeShapeType="1"/>
          </p:cNvSpPr>
          <p:nvPr/>
        </p:nvSpPr>
        <p:spPr bwMode="auto">
          <a:xfrm flipV="1">
            <a:off x="2679840" y="2033494"/>
            <a:ext cx="0" cy="32691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50" name="Text Box 65"/>
          <p:cNvSpPr txBox="1">
            <a:spLocks noChangeArrowheads="1"/>
          </p:cNvSpPr>
          <p:nvPr/>
        </p:nvSpPr>
        <p:spPr bwMode="auto">
          <a:xfrm>
            <a:off x="2221921" y="1991729"/>
            <a:ext cx="457920" cy="36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1800">
                <a:solidFill>
                  <a:schemeClr val="bg1"/>
                </a:solidFill>
                <a:ea typeface="宋体" charset="-122"/>
              </a:rPr>
              <a:t>dt</a:t>
            </a:r>
          </a:p>
        </p:txBody>
      </p:sp>
      <p:sp>
        <p:nvSpPr>
          <p:cNvPr id="5" name="Line 51"/>
          <p:cNvSpPr>
            <a:spLocks noChangeShapeType="1"/>
          </p:cNvSpPr>
          <p:nvPr/>
        </p:nvSpPr>
        <p:spPr bwMode="auto">
          <a:xfrm>
            <a:off x="2809441" y="2047895"/>
            <a:ext cx="137376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6" name="Line 52"/>
          <p:cNvSpPr>
            <a:spLocks noChangeShapeType="1"/>
          </p:cNvSpPr>
          <p:nvPr/>
        </p:nvSpPr>
        <p:spPr bwMode="auto">
          <a:xfrm>
            <a:off x="2810880" y="2387771"/>
            <a:ext cx="137232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5618880" y="3689667"/>
            <a:ext cx="20880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54" name="Line 64"/>
          <p:cNvSpPr>
            <a:spLocks noChangeShapeType="1"/>
          </p:cNvSpPr>
          <p:nvPr/>
        </p:nvSpPr>
        <p:spPr bwMode="auto">
          <a:xfrm flipV="1">
            <a:off x="5486400" y="3732872"/>
            <a:ext cx="0" cy="32547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55" name="Text Box 65"/>
          <p:cNvSpPr txBox="1">
            <a:spLocks noChangeArrowheads="1"/>
          </p:cNvSpPr>
          <p:nvPr/>
        </p:nvSpPr>
        <p:spPr bwMode="auto">
          <a:xfrm>
            <a:off x="4832640" y="3689667"/>
            <a:ext cx="457920" cy="36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1800">
                <a:solidFill>
                  <a:schemeClr val="bg1"/>
                </a:solidFill>
                <a:ea typeface="宋体" charset="-122"/>
              </a:rPr>
              <a:t>dt</a:t>
            </a:r>
          </a:p>
        </p:txBody>
      </p:sp>
      <p:sp>
        <p:nvSpPr>
          <p:cNvPr id="98343" name="Line 39"/>
          <p:cNvSpPr>
            <a:spLocks noChangeShapeType="1"/>
          </p:cNvSpPr>
          <p:nvPr/>
        </p:nvSpPr>
        <p:spPr bwMode="auto">
          <a:xfrm>
            <a:off x="8422560" y="2317204"/>
            <a:ext cx="0" cy="176418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98344" name="AutoShape 40"/>
          <p:cNvSpPr>
            <a:spLocks noChangeArrowheads="1"/>
          </p:cNvSpPr>
          <p:nvPr/>
        </p:nvSpPr>
        <p:spPr bwMode="auto">
          <a:xfrm rot="5400000">
            <a:off x="8619110" y="3396628"/>
            <a:ext cx="195861" cy="58896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82936" tIns="41469" rIns="82936" bIns="41469" anchor="ctr"/>
          <a:lstStyle/>
          <a:p>
            <a:pPr algn="l" defTabSz="828013"/>
            <a:endParaRPr lang="en-US"/>
          </a:p>
        </p:txBody>
      </p:sp>
      <p:sp>
        <p:nvSpPr>
          <p:cNvPr id="11" name="Line 51"/>
          <p:cNvSpPr>
            <a:spLocks noChangeShapeType="1"/>
          </p:cNvSpPr>
          <p:nvPr/>
        </p:nvSpPr>
        <p:spPr bwMode="auto">
          <a:xfrm>
            <a:off x="8097120" y="3689667"/>
            <a:ext cx="9144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2" name="Line 52"/>
          <p:cNvSpPr>
            <a:spLocks noChangeShapeType="1"/>
          </p:cNvSpPr>
          <p:nvPr/>
        </p:nvSpPr>
        <p:spPr bwMode="auto">
          <a:xfrm flipV="1">
            <a:off x="8097120" y="4081388"/>
            <a:ext cx="914400" cy="1441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graphicFrame>
        <p:nvGraphicFramePr>
          <p:cNvPr id="98369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773593"/>
              </p:ext>
            </p:extLst>
          </p:nvPr>
        </p:nvGraphicFramePr>
        <p:xfrm>
          <a:off x="8173121" y="1510720"/>
          <a:ext cx="724320" cy="84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4" name="Equation" r:id="rId5" imgW="291960" imgH="342720" progId="Equation.DSMT4">
                  <p:embed/>
                </p:oleObj>
              </mc:Choice>
              <mc:Fallback>
                <p:oleObj name="Equation" r:id="rId5" imgW="2919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3121" y="1510720"/>
                        <a:ext cx="724320" cy="849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9564" name="Rectangle 30"/>
          <p:cNvSpPr>
            <a:spLocks noChangeArrowheads="1"/>
          </p:cNvSpPr>
          <p:nvPr/>
        </p:nvSpPr>
        <p:spPr bwMode="auto">
          <a:xfrm>
            <a:off x="7316640" y="4831708"/>
            <a:ext cx="1697760" cy="58758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l" defTabSz="828013"/>
            <a:endParaRPr lang="en-US"/>
          </a:p>
        </p:txBody>
      </p:sp>
      <p:sp>
        <p:nvSpPr>
          <p:cNvPr id="489565" name="Rectangle 31"/>
          <p:cNvSpPr>
            <a:spLocks noChangeArrowheads="1"/>
          </p:cNvSpPr>
          <p:nvPr/>
        </p:nvSpPr>
        <p:spPr bwMode="auto">
          <a:xfrm>
            <a:off x="7316640" y="5420729"/>
            <a:ext cx="1697760" cy="194421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l" defTabSz="828013"/>
            <a:endParaRPr lang="en-US"/>
          </a:p>
        </p:txBody>
      </p:sp>
      <p:sp>
        <p:nvSpPr>
          <p:cNvPr id="13" name="Isosceles Triangle 4"/>
          <p:cNvSpPr/>
          <p:nvPr/>
        </p:nvSpPr>
        <p:spPr>
          <a:xfrm>
            <a:off x="7886673" y="4603532"/>
            <a:ext cx="301791" cy="207943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defTabSz="829452" hangingPunct="1">
              <a:defRPr/>
            </a:pPr>
            <a:endParaRPr lang="en-GB"/>
          </a:p>
        </p:txBody>
      </p:sp>
      <p:sp>
        <p:nvSpPr>
          <p:cNvPr id="14" name="Isosceles Triangle 4"/>
          <p:cNvSpPr/>
          <p:nvPr/>
        </p:nvSpPr>
        <p:spPr>
          <a:xfrm>
            <a:off x="8535281" y="4603532"/>
            <a:ext cx="307973" cy="207943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defTabSz="829452" hangingPunct="1">
              <a:defRPr/>
            </a:pPr>
            <a:endParaRPr lang="en-GB"/>
          </a:p>
        </p:txBody>
      </p:sp>
      <p:sp>
        <p:nvSpPr>
          <p:cNvPr id="489569" name="Line 20"/>
          <p:cNvSpPr>
            <a:spLocks noChangeShapeType="1"/>
          </p:cNvSpPr>
          <p:nvPr/>
        </p:nvSpPr>
        <p:spPr bwMode="auto">
          <a:xfrm flipH="1">
            <a:off x="7642080" y="4831709"/>
            <a:ext cx="1074960" cy="628511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70" name="Line 21"/>
          <p:cNvSpPr>
            <a:spLocks noChangeShapeType="1"/>
          </p:cNvSpPr>
          <p:nvPr/>
        </p:nvSpPr>
        <p:spPr bwMode="auto">
          <a:xfrm flipH="1">
            <a:off x="7629840" y="4897955"/>
            <a:ext cx="403920" cy="522774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489571" name="5-Point Star 6"/>
          <p:cNvSpPr>
            <a:spLocks noChangeArrowheads="1"/>
          </p:cNvSpPr>
          <p:nvPr/>
        </p:nvSpPr>
        <p:spPr bwMode="auto">
          <a:xfrm>
            <a:off x="7421760" y="5281643"/>
            <a:ext cx="416160" cy="357157"/>
          </a:xfrm>
          <a:custGeom>
            <a:avLst/>
            <a:gdLst>
              <a:gd name="T0" fmla="*/ 157163 w 152400"/>
              <a:gd name="T1" fmla="*/ 0 h 152400"/>
              <a:gd name="T2" fmla="*/ 0 w 152400"/>
              <a:gd name="T3" fmla="*/ 90348 h 152400"/>
              <a:gd name="T4" fmla="*/ 60031 w 152400"/>
              <a:gd name="T5" fmla="*/ 236535 h 152400"/>
              <a:gd name="T6" fmla="*/ 254294 w 152400"/>
              <a:gd name="T7" fmla="*/ 236535 h 152400"/>
              <a:gd name="T8" fmla="*/ 314325 w 152400"/>
              <a:gd name="T9" fmla="*/ 90348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endParaRPr lang="zh-CN" altLang="en-US"/>
          </a:p>
        </p:txBody>
      </p:sp>
      <p:sp>
        <p:nvSpPr>
          <p:cNvPr id="489572" name="Text Box 23"/>
          <p:cNvSpPr txBox="1">
            <a:spLocks noChangeArrowheads="1"/>
          </p:cNvSpPr>
          <p:nvPr/>
        </p:nvSpPr>
        <p:spPr bwMode="auto">
          <a:xfrm>
            <a:off x="7837921" y="4213882"/>
            <a:ext cx="1241280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2200" dirty="0">
                <a:solidFill>
                  <a:schemeClr val="bg1"/>
                </a:solidFill>
                <a:ea typeface="宋体" charset="-122"/>
              </a:rPr>
              <a:t> y      z</a:t>
            </a:r>
          </a:p>
        </p:txBody>
      </p:sp>
      <p:sp>
        <p:nvSpPr>
          <p:cNvPr id="489573" name="Text Box 34"/>
          <p:cNvSpPr txBox="1">
            <a:spLocks noChangeArrowheads="1"/>
          </p:cNvSpPr>
          <p:nvPr/>
        </p:nvSpPr>
        <p:spPr bwMode="auto">
          <a:xfrm>
            <a:off x="7381440" y="5584907"/>
            <a:ext cx="391680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2200">
                <a:solidFill>
                  <a:schemeClr val="bg1"/>
                </a:solidFill>
                <a:ea typeface="宋体" charset="-122"/>
              </a:rPr>
              <a:t>y’</a:t>
            </a:r>
          </a:p>
        </p:txBody>
      </p:sp>
      <p:sp>
        <p:nvSpPr>
          <p:cNvPr id="489574" name="Text Box 65"/>
          <p:cNvSpPr txBox="1">
            <a:spLocks noChangeArrowheads="1"/>
          </p:cNvSpPr>
          <p:nvPr/>
        </p:nvSpPr>
        <p:spPr bwMode="auto">
          <a:xfrm>
            <a:off x="7642080" y="3168333"/>
            <a:ext cx="391680" cy="6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3600">
                <a:solidFill>
                  <a:schemeClr val="bg1"/>
                </a:solidFill>
                <a:ea typeface="宋体" charset="-122"/>
              </a:rPr>
              <a:t>=</a:t>
            </a:r>
          </a:p>
        </p:txBody>
      </p:sp>
      <p:sp>
        <p:nvSpPr>
          <p:cNvPr id="81" name="Oval 112"/>
          <p:cNvSpPr>
            <a:spLocks noChangeArrowheads="1"/>
          </p:cNvSpPr>
          <p:nvPr/>
        </p:nvSpPr>
        <p:spPr bwMode="auto">
          <a:xfrm>
            <a:off x="1806575" y="5389645"/>
            <a:ext cx="327025" cy="19526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27" tIns="41464" rIns="82927" bIns="41464"/>
          <a:lstStyle/>
          <a:p>
            <a:pPr algn="l" defTabSz="82850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zh-CN" altLang="zh-CN" sz="1600">
              <a:solidFill>
                <a:schemeClr val="tx1"/>
              </a:solidFill>
            </a:endParaRPr>
          </a:p>
        </p:txBody>
      </p:sp>
      <p:grpSp>
        <p:nvGrpSpPr>
          <p:cNvPr id="76" name="Group 123"/>
          <p:cNvGrpSpPr>
            <a:grpSpLocks/>
          </p:cNvGrpSpPr>
          <p:nvPr/>
        </p:nvGrpSpPr>
        <p:grpSpPr bwMode="auto">
          <a:xfrm>
            <a:off x="5929642" y="6015772"/>
            <a:ext cx="2773993" cy="427248"/>
            <a:chOff x="4510497" y="8639118"/>
            <a:chExt cx="2082642" cy="183035"/>
          </a:xfrm>
          <a:solidFill>
            <a:srgbClr val="FF0000"/>
          </a:solidFill>
        </p:grpSpPr>
        <p:sp>
          <p:nvSpPr>
            <p:cNvPr id="77" name="TextBox 76"/>
            <p:cNvSpPr txBox="1">
              <a:spLocks noChangeArrowheads="1"/>
            </p:cNvSpPr>
            <p:nvPr/>
          </p:nvSpPr>
          <p:spPr bwMode="auto">
            <a:xfrm>
              <a:off x="4510497" y="8639118"/>
              <a:ext cx="2082642" cy="1830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2400" dirty="0">
                  <a:solidFill>
                    <a:srgbClr val="FFFF00"/>
                  </a:solidFill>
                </a:rPr>
                <a:t>Benefit:  SNR =   N</a:t>
              </a:r>
            </a:p>
          </p:txBody>
        </p:sp>
        <p:cxnSp>
          <p:nvCxnSpPr>
            <p:cNvPr id="78" name="Straight Connector 117"/>
            <p:cNvCxnSpPr>
              <a:cxnSpLocks noChangeShapeType="1"/>
            </p:cNvCxnSpPr>
            <p:nvPr/>
          </p:nvCxnSpPr>
          <p:spPr bwMode="auto">
            <a:xfrm flipV="1">
              <a:off x="6272373" y="8646741"/>
              <a:ext cx="64164" cy="154901"/>
            </a:xfrm>
            <a:prstGeom prst="line">
              <a:avLst/>
            </a:prstGeom>
            <a:grpFill/>
            <a:ln w="9525" algn="ctr">
              <a:solidFill>
                <a:srgbClr val="FFFF00"/>
              </a:solidFill>
              <a:round/>
              <a:headEnd/>
              <a:tailEnd/>
            </a:ln>
            <a:extLst/>
          </p:spPr>
        </p:cxnSp>
        <p:cxnSp>
          <p:nvCxnSpPr>
            <p:cNvPr id="79" name="Straight Connector 119"/>
            <p:cNvCxnSpPr>
              <a:cxnSpLocks noChangeShapeType="1"/>
            </p:cNvCxnSpPr>
            <p:nvPr/>
          </p:nvCxnSpPr>
          <p:spPr bwMode="auto">
            <a:xfrm>
              <a:off x="6336537" y="8640844"/>
              <a:ext cx="216024" cy="0"/>
            </a:xfrm>
            <a:prstGeom prst="line">
              <a:avLst/>
            </a:prstGeom>
            <a:grpFill/>
            <a:ln w="9525" algn="ctr">
              <a:solidFill>
                <a:srgbClr val="FFFF00"/>
              </a:solidFill>
              <a:round/>
              <a:headEnd/>
              <a:tailEnd/>
            </a:ln>
            <a:extLst/>
          </p:spPr>
        </p:cxnSp>
        <p:cxnSp>
          <p:nvCxnSpPr>
            <p:cNvPr id="80" name="Straight Connector 121"/>
            <p:cNvCxnSpPr>
              <a:cxnSpLocks noChangeShapeType="1"/>
            </p:cNvCxnSpPr>
            <p:nvPr/>
          </p:nvCxnSpPr>
          <p:spPr bwMode="auto">
            <a:xfrm flipH="1" flipV="1">
              <a:off x="6194508" y="8729637"/>
              <a:ext cx="72008" cy="72008"/>
            </a:xfrm>
            <a:prstGeom prst="line">
              <a:avLst/>
            </a:prstGeom>
            <a:grpFill/>
            <a:ln w="9525" algn="ctr">
              <a:solidFill>
                <a:srgbClr val="FFFF00"/>
              </a:solidFill>
              <a:round/>
              <a:headEnd/>
              <a:tailEnd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42273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8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8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8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8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8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8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8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8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8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8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8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8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8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8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4895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48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4895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48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895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48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983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9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983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9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4895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48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4895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48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4895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48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4895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48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8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8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8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8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48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8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48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48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8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4895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0" dur="indefinite"/>
                                        <p:tgtEl>
                                          <p:spTgt spid="48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4895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3" dur="indefinite"/>
                                        <p:tgtEl>
                                          <p:spTgt spid="48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4895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6" dur="indefinite"/>
                                        <p:tgtEl>
                                          <p:spTgt spid="48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4895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9" dur="indefinite"/>
                                        <p:tgtEl>
                                          <p:spTgt spid="48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4895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8" dur="indefinite"/>
                                        <p:tgtEl>
                                          <p:spTgt spid="48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4894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1" dur="indefinite"/>
                                        <p:tgtEl>
                                          <p:spTgt spid="48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4895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4" dur="indefinite"/>
                                        <p:tgtEl>
                                          <p:spTgt spid="48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48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48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8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48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48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48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48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48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48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9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9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9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48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48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48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48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48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48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48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48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96" grpId="0" animBg="1"/>
      <p:bldP spid="489499" grpId="0" animBg="1"/>
      <p:bldP spid="489499" grpId="1" animBg="1"/>
      <p:bldP spid="489501" grpId="0" animBg="1"/>
      <p:bldP spid="489503" grpId="0" animBg="1"/>
      <p:bldP spid="489504" grpId="0"/>
      <p:bldP spid="489507" grpId="0" animBg="1"/>
      <p:bldP spid="489507" grpId="1" animBg="1"/>
      <p:bldP spid="489508" grpId="0" animBg="1"/>
      <p:bldP spid="489508" grpId="1" animBg="1"/>
      <p:bldP spid="489509" grpId="0" animBg="1"/>
      <p:bldP spid="489509" grpId="1" animBg="1"/>
      <p:bldP spid="489510" grpId="0"/>
      <p:bldP spid="489510" grpId="1"/>
      <p:bldP spid="489513" grpId="0" animBg="1"/>
      <p:bldP spid="489513" grpId="1" animBg="1"/>
      <p:bldP spid="489514" grpId="0" animBg="1"/>
      <p:bldP spid="489515" grpId="0" animBg="1"/>
      <p:bldP spid="489515" grpId="1" animBg="1"/>
      <p:bldP spid="489516" grpId="0"/>
      <p:bldP spid="489517" grpId="0" animBg="1"/>
      <p:bldP spid="489517" grpId="1" animBg="1"/>
      <p:bldP spid="489518" grpId="0"/>
      <p:bldP spid="489518" grpId="1"/>
      <p:bldP spid="489519" grpId="0" animBg="1"/>
      <p:bldP spid="489520" grpId="0" animBg="1"/>
      <p:bldP spid="489524" grpId="0" animBg="1"/>
      <p:bldP spid="489525" grpId="0" animBg="1"/>
      <p:bldP spid="489526" grpId="0" animBg="1"/>
      <p:bldP spid="489527" grpId="0"/>
      <p:bldP spid="489528" grpId="0"/>
      <p:bldP spid="489529" grpId="0" animBg="1"/>
      <p:bldP spid="489530" grpId="0" animBg="1"/>
      <p:bldP spid="98355" grpId="0" animBg="1"/>
      <p:bldP spid="98355" grpId="1" animBg="1"/>
      <p:bldP spid="98356" grpId="0" animBg="1"/>
      <p:bldP spid="98356" grpId="1" animBg="1"/>
      <p:bldP spid="489535" grpId="0" animBg="1"/>
      <p:bldP spid="489536" grpId="0" animBg="1"/>
      <p:bldP spid="489537" grpId="0" animBg="1"/>
      <p:bldP spid="489538" grpId="0" animBg="1"/>
      <p:bldP spid="489541" grpId="0" animBg="1"/>
      <p:bldP spid="489542" grpId="0" animBg="1"/>
      <p:bldP spid="489543" grpId="0" animBg="1"/>
      <p:bldP spid="489543" grpId="1" animBg="1"/>
      <p:bldP spid="489544" grpId="0"/>
      <p:bldP spid="3" grpId="0" animBg="1"/>
      <p:bldP spid="3" grpId="1" animBg="1"/>
      <p:bldP spid="4" grpId="0" animBg="1"/>
      <p:bldP spid="4" grpId="1" animBg="1"/>
      <p:bldP spid="489547" grpId="0" animBg="1"/>
      <p:bldP spid="489548" grpId="0" animBg="1"/>
      <p:bldP spid="489549" grpId="0" animBg="1"/>
      <p:bldP spid="489550" grpId="0"/>
      <p:bldP spid="5" grpId="0" animBg="1"/>
      <p:bldP spid="6" grpId="0" animBg="1"/>
      <p:bldP spid="7" grpId="0" animBg="1"/>
      <p:bldP spid="489554" grpId="0" animBg="1"/>
      <p:bldP spid="489555" grpId="0"/>
      <p:bldP spid="98343" grpId="0" animBg="1"/>
      <p:bldP spid="98344" grpId="0" animBg="1"/>
      <p:bldP spid="11" grpId="0" animBg="1"/>
      <p:bldP spid="12" grpId="0" animBg="1"/>
      <p:bldP spid="489564" grpId="0" animBg="1"/>
      <p:bldP spid="489565" grpId="0" animBg="1"/>
      <p:bldP spid="489569" grpId="0" animBg="1"/>
      <p:bldP spid="489570" grpId="0" animBg="1"/>
      <p:bldP spid="489571" grpId="0" animBg="1"/>
      <p:bldP spid="489572" grpId="0"/>
      <p:bldP spid="489573" grpId="0"/>
      <p:bldP spid="4895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 altLang="zh-CN" sz="3600" dirty="0" smtClean="0">
                <a:solidFill>
                  <a:srgbClr val="FFFF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Step 2: </a:t>
            </a:r>
            <a:r>
              <a:rPr lang="en-GB" altLang="zh-CN" sz="3600" dirty="0" err="1" smtClean="0">
                <a:solidFill>
                  <a:srgbClr val="FFFF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Dedatum</a:t>
            </a:r>
            <a:r>
              <a:rPr lang="en-GB" altLang="zh-CN" sz="3600" dirty="0" smtClean="0">
                <a:solidFill>
                  <a:srgbClr val="FFFF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virtual diffraction to known surface position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3657600" y="2740608"/>
            <a:ext cx="1696320" cy="58614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l"/>
            <a:endParaRPr lang="en-US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3657600" y="3329630"/>
            <a:ext cx="1696320" cy="194421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l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46449" y="2512431"/>
            <a:ext cx="303065" cy="207944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defTabSz="829452" hangingPunct="1">
              <a:defRPr/>
            </a:pPr>
            <a:endParaRPr lang="en-GB"/>
          </a:p>
        </p:txBody>
      </p:sp>
      <p:sp>
        <p:nvSpPr>
          <p:cNvPr id="2" name="Isosceles Triangle 4"/>
          <p:cNvSpPr/>
          <p:nvPr/>
        </p:nvSpPr>
        <p:spPr>
          <a:xfrm>
            <a:off x="4894961" y="2512431"/>
            <a:ext cx="307972" cy="207944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defTabSz="829452" hangingPunct="1">
              <a:defRPr/>
            </a:pPr>
            <a:endParaRPr lang="en-GB"/>
          </a:p>
        </p:txBody>
      </p:sp>
      <p:sp>
        <p:nvSpPr>
          <p:cNvPr id="51208" name="Line 9"/>
          <p:cNvSpPr>
            <a:spLocks noChangeShapeType="1"/>
          </p:cNvSpPr>
          <p:nvPr/>
        </p:nvSpPr>
        <p:spPr bwMode="auto">
          <a:xfrm flipH="1">
            <a:off x="3963924" y="2740608"/>
            <a:ext cx="1085021" cy="63510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1209" name="Line 10"/>
          <p:cNvSpPr>
            <a:spLocks noChangeShapeType="1"/>
          </p:cNvSpPr>
          <p:nvPr/>
        </p:nvSpPr>
        <p:spPr bwMode="auto">
          <a:xfrm flipH="1">
            <a:off x="3963925" y="2740608"/>
            <a:ext cx="434055" cy="635107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1210" name="5-Point Star 6"/>
          <p:cNvSpPr>
            <a:spLocks noChangeArrowheads="1"/>
          </p:cNvSpPr>
          <p:nvPr/>
        </p:nvSpPr>
        <p:spPr bwMode="auto">
          <a:xfrm>
            <a:off x="3805921" y="3292058"/>
            <a:ext cx="285120" cy="213142"/>
          </a:xfrm>
          <a:custGeom>
            <a:avLst/>
            <a:gdLst>
              <a:gd name="T0" fmla="*/ 157163 w 152400"/>
              <a:gd name="T1" fmla="*/ 0 h 152400"/>
              <a:gd name="T2" fmla="*/ 0 w 152400"/>
              <a:gd name="T3" fmla="*/ 90349 h 152400"/>
              <a:gd name="T4" fmla="*/ 60031 w 152400"/>
              <a:gd name="T5" fmla="*/ 236536 h 152400"/>
              <a:gd name="T6" fmla="*/ 254294 w 152400"/>
              <a:gd name="T7" fmla="*/ 236536 h 152400"/>
              <a:gd name="T8" fmla="*/ 314325 w 152400"/>
              <a:gd name="T9" fmla="*/ 90349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endParaRPr lang="zh-CN" altLang="en-US"/>
          </a:p>
        </p:txBody>
      </p:sp>
      <p:sp>
        <p:nvSpPr>
          <p:cNvPr id="51211" name="Text Box 12"/>
          <p:cNvSpPr txBox="1">
            <a:spLocks noChangeArrowheads="1"/>
          </p:cNvSpPr>
          <p:nvPr/>
        </p:nvSpPr>
        <p:spPr bwMode="auto">
          <a:xfrm>
            <a:off x="4243681" y="2055096"/>
            <a:ext cx="1241280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2200">
                <a:solidFill>
                  <a:schemeClr val="bg1"/>
                </a:solidFill>
                <a:ea typeface="宋体" charset="-122"/>
              </a:rPr>
              <a:t>y       z</a:t>
            </a:r>
          </a:p>
        </p:txBody>
      </p:sp>
      <p:sp>
        <p:nvSpPr>
          <p:cNvPr id="51212" name="Text Box 13"/>
          <p:cNvSpPr txBox="1">
            <a:spLocks noChangeArrowheads="1"/>
          </p:cNvSpPr>
          <p:nvPr/>
        </p:nvSpPr>
        <p:spPr bwMode="auto">
          <a:xfrm>
            <a:off x="3722401" y="3493807"/>
            <a:ext cx="393120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2200">
                <a:solidFill>
                  <a:schemeClr val="bg1"/>
                </a:solidFill>
                <a:ea typeface="宋体" charset="-122"/>
              </a:rPr>
              <a:t>y’</a:t>
            </a:r>
          </a:p>
        </p:txBody>
      </p:sp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260640" y="2740608"/>
            <a:ext cx="2809440" cy="58614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l"/>
            <a:endParaRPr lang="en-US"/>
          </a:p>
        </p:txBody>
      </p:sp>
      <p:sp>
        <p:nvSpPr>
          <p:cNvPr id="51214" name="Rectangle 15"/>
          <p:cNvSpPr>
            <a:spLocks noChangeArrowheads="1"/>
          </p:cNvSpPr>
          <p:nvPr/>
        </p:nvSpPr>
        <p:spPr bwMode="auto">
          <a:xfrm>
            <a:off x="260640" y="3329630"/>
            <a:ext cx="2809440" cy="194421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l"/>
            <a:endParaRPr lang="en-US"/>
          </a:p>
        </p:txBody>
      </p:sp>
      <p:sp>
        <p:nvSpPr>
          <p:cNvPr id="51215" name="5-Point Star 6"/>
          <p:cNvSpPr>
            <a:spLocks noChangeArrowheads="1"/>
          </p:cNvSpPr>
          <p:nvPr/>
        </p:nvSpPr>
        <p:spPr bwMode="auto">
          <a:xfrm>
            <a:off x="262080" y="2479940"/>
            <a:ext cx="285120" cy="214583"/>
          </a:xfrm>
          <a:custGeom>
            <a:avLst/>
            <a:gdLst>
              <a:gd name="T0" fmla="*/ 157163 w 152400"/>
              <a:gd name="T1" fmla="*/ 0 h 152400"/>
              <a:gd name="T2" fmla="*/ 0 w 152400"/>
              <a:gd name="T3" fmla="*/ 90349 h 152400"/>
              <a:gd name="T4" fmla="*/ 60031 w 152400"/>
              <a:gd name="T5" fmla="*/ 236536 h 152400"/>
              <a:gd name="T6" fmla="*/ 254294 w 152400"/>
              <a:gd name="T7" fmla="*/ 236536 h 152400"/>
              <a:gd name="T8" fmla="*/ 314325 w 152400"/>
              <a:gd name="T9" fmla="*/ 90349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endParaRPr lang="zh-CN" altLang="en-US"/>
          </a:p>
        </p:txBody>
      </p:sp>
      <p:sp>
        <p:nvSpPr>
          <p:cNvPr id="4" name="Isosceles Triangle 4"/>
          <p:cNvSpPr/>
          <p:nvPr/>
        </p:nvSpPr>
        <p:spPr>
          <a:xfrm>
            <a:off x="2180049" y="2512431"/>
            <a:ext cx="303066" cy="207944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defTabSz="829452" hangingPunct="1">
              <a:defRPr/>
            </a:pPr>
            <a:endParaRPr lang="en-GB"/>
          </a:p>
        </p:txBody>
      </p:sp>
      <p:sp>
        <p:nvSpPr>
          <p:cNvPr id="6" name="Isosceles Triangle 4"/>
          <p:cNvSpPr/>
          <p:nvPr/>
        </p:nvSpPr>
        <p:spPr>
          <a:xfrm>
            <a:off x="2828561" y="2512431"/>
            <a:ext cx="307973" cy="207944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defTabSz="829452" hangingPunct="1">
              <a:defRPr/>
            </a:pPr>
            <a:endParaRPr lang="en-GB"/>
          </a:p>
        </p:txBody>
      </p:sp>
      <p:sp>
        <p:nvSpPr>
          <p:cNvPr id="51218" name="Line 19"/>
          <p:cNvSpPr>
            <a:spLocks noChangeShapeType="1"/>
          </p:cNvSpPr>
          <p:nvPr/>
        </p:nvSpPr>
        <p:spPr bwMode="auto">
          <a:xfrm>
            <a:off x="404639" y="2740608"/>
            <a:ext cx="1123201" cy="589023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1220" name="Text Box 22"/>
          <p:cNvSpPr txBox="1">
            <a:spLocks noChangeArrowheads="1"/>
          </p:cNvSpPr>
          <p:nvPr/>
        </p:nvSpPr>
        <p:spPr bwMode="auto">
          <a:xfrm>
            <a:off x="2089441" y="2055096"/>
            <a:ext cx="1241280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2200">
                <a:solidFill>
                  <a:schemeClr val="bg1"/>
                </a:solidFill>
                <a:ea typeface="宋体" charset="-122"/>
              </a:rPr>
              <a:t> y       z</a:t>
            </a:r>
          </a:p>
        </p:txBody>
      </p:sp>
      <p:sp>
        <p:nvSpPr>
          <p:cNvPr id="51221" name="Line 23"/>
          <p:cNvSpPr>
            <a:spLocks noChangeShapeType="1"/>
          </p:cNvSpPr>
          <p:nvPr/>
        </p:nvSpPr>
        <p:spPr bwMode="auto">
          <a:xfrm flipH="1">
            <a:off x="1555650" y="2740608"/>
            <a:ext cx="775931" cy="68623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1222" name="Text Box 24"/>
          <p:cNvSpPr txBox="1">
            <a:spLocks noChangeArrowheads="1"/>
          </p:cNvSpPr>
          <p:nvPr/>
        </p:nvSpPr>
        <p:spPr bwMode="auto">
          <a:xfrm>
            <a:off x="262080" y="2055096"/>
            <a:ext cx="1566720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2200">
                <a:solidFill>
                  <a:schemeClr val="bg1"/>
                </a:solidFill>
                <a:ea typeface="宋体" charset="-122"/>
              </a:rPr>
              <a:t>x</a:t>
            </a:r>
          </a:p>
        </p:txBody>
      </p:sp>
      <p:sp>
        <p:nvSpPr>
          <p:cNvPr id="51223" name="Rectangle 25"/>
          <p:cNvSpPr>
            <a:spLocks noChangeArrowheads="1"/>
          </p:cNvSpPr>
          <p:nvPr/>
        </p:nvSpPr>
        <p:spPr bwMode="auto">
          <a:xfrm>
            <a:off x="6073921" y="2740608"/>
            <a:ext cx="2809440" cy="58614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l"/>
            <a:endParaRPr lang="en-US"/>
          </a:p>
        </p:txBody>
      </p:sp>
      <p:sp>
        <p:nvSpPr>
          <p:cNvPr id="51224" name="Rectangle 26"/>
          <p:cNvSpPr>
            <a:spLocks noChangeArrowheads="1"/>
          </p:cNvSpPr>
          <p:nvPr/>
        </p:nvSpPr>
        <p:spPr bwMode="auto">
          <a:xfrm>
            <a:off x="6073921" y="3329630"/>
            <a:ext cx="2809440" cy="194421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l"/>
            <a:endParaRPr lang="en-US"/>
          </a:p>
        </p:txBody>
      </p:sp>
      <p:sp>
        <p:nvSpPr>
          <p:cNvPr id="51225" name="5-Point Star 6"/>
          <p:cNvSpPr>
            <a:spLocks noChangeArrowheads="1"/>
          </p:cNvSpPr>
          <p:nvPr/>
        </p:nvSpPr>
        <p:spPr bwMode="auto">
          <a:xfrm>
            <a:off x="6075361" y="2479940"/>
            <a:ext cx="285120" cy="214583"/>
          </a:xfrm>
          <a:custGeom>
            <a:avLst/>
            <a:gdLst>
              <a:gd name="T0" fmla="*/ 157163 w 152400"/>
              <a:gd name="T1" fmla="*/ 0 h 152400"/>
              <a:gd name="T2" fmla="*/ 0 w 152400"/>
              <a:gd name="T3" fmla="*/ 90349 h 152400"/>
              <a:gd name="T4" fmla="*/ 60031 w 152400"/>
              <a:gd name="T5" fmla="*/ 236536 h 152400"/>
              <a:gd name="T6" fmla="*/ 254294 w 152400"/>
              <a:gd name="T7" fmla="*/ 236536 h 152400"/>
              <a:gd name="T8" fmla="*/ 314325 w 152400"/>
              <a:gd name="T9" fmla="*/ 90349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endParaRPr lang="zh-CN" altLang="en-US"/>
          </a:p>
        </p:txBody>
      </p:sp>
      <p:sp>
        <p:nvSpPr>
          <p:cNvPr id="9" name="Isosceles Triangle 4"/>
          <p:cNvSpPr/>
          <p:nvPr/>
        </p:nvSpPr>
        <p:spPr>
          <a:xfrm>
            <a:off x="7994684" y="2512431"/>
            <a:ext cx="301776" cy="207944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defTabSz="829452" hangingPunct="1">
              <a:defRPr/>
            </a:pPr>
            <a:endParaRPr lang="en-GB"/>
          </a:p>
        </p:txBody>
      </p:sp>
      <p:sp>
        <p:nvSpPr>
          <p:cNvPr id="10" name="Isosceles Triangle 4"/>
          <p:cNvSpPr/>
          <p:nvPr/>
        </p:nvSpPr>
        <p:spPr>
          <a:xfrm>
            <a:off x="8641841" y="2512431"/>
            <a:ext cx="307972" cy="207944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defTabSz="829452" hangingPunct="1">
              <a:defRPr/>
            </a:pPr>
            <a:endParaRPr lang="en-GB"/>
          </a:p>
        </p:txBody>
      </p:sp>
      <p:sp>
        <p:nvSpPr>
          <p:cNvPr id="51228" name="Line 30"/>
          <p:cNvSpPr>
            <a:spLocks noChangeShapeType="1"/>
          </p:cNvSpPr>
          <p:nvPr/>
        </p:nvSpPr>
        <p:spPr bwMode="auto">
          <a:xfrm>
            <a:off x="6217920" y="2740609"/>
            <a:ext cx="1248167" cy="635106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1230" name="Text Box 32"/>
          <p:cNvSpPr txBox="1">
            <a:spLocks noChangeArrowheads="1"/>
          </p:cNvSpPr>
          <p:nvPr/>
        </p:nvSpPr>
        <p:spPr bwMode="auto">
          <a:xfrm>
            <a:off x="7902720" y="2055096"/>
            <a:ext cx="1241280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2200">
                <a:solidFill>
                  <a:schemeClr val="bg1"/>
                </a:solidFill>
                <a:ea typeface="宋体" charset="-122"/>
              </a:rPr>
              <a:t> y      z</a:t>
            </a:r>
          </a:p>
        </p:txBody>
      </p:sp>
      <p:sp>
        <p:nvSpPr>
          <p:cNvPr id="51231" name="Line 33"/>
          <p:cNvSpPr>
            <a:spLocks noChangeShapeType="1"/>
          </p:cNvSpPr>
          <p:nvPr/>
        </p:nvSpPr>
        <p:spPr bwMode="auto">
          <a:xfrm flipH="1">
            <a:off x="7478640" y="2740609"/>
            <a:ext cx="1317185" cy="606658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1232" name="Text Box 34"/>
          <p:cNvSpPr txBox="1">
            <a:spLocks noChangeArrowheads="1"/>
          </p:cNvSpPr>
          <p:nvPr/>
        </p:nvSpPr>
        <p:spPr bwMode="auto">
          <a:xfrm>
            <a:off x="6009120" y="2055096"/>
            <a:ext cx="1566720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2200">
                <a:solidFill>
                  <a:schemeClr val="bg1"/>
                </a:solidFill>
                <a:ea typeface="宋体" charset="-122"/>
              </a:rPr>
              <a:t>x</a:t>
            </a:r>
          </a:p>
        </p:txBody>
      </p:sp>
      <p:sp>
        <p:nvSpPr>
          <p:cNvPr id="51233" name="Text Box 35"/>
          <p:cNvSpPr txBox="1">
            <a:spLocks noChangeArrowheads="1"/>
          </p:cNvSpPr>
          <p:nvPr/>
        </p:nvSpPr>
        <p:spPr bwMode="auto">
          <a:xfrm>
            <a:off x="5552640" y="2841419"/>
            <a:ext cx="391680" cy="53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2900">
                <a:solidFill>
                  <a:schemeClr val="bg1"/>
                </a:solidFill>
                <a:ea typeface="宋体" charset="-122"/>
              </a:rPr>
              <a:t>=</a:t>
            </a:r>
          </a:p>
        </p:txBody>
      </p:sp>
      <p:sp>
        <p:nvSpPr>
          <p:cNvPr id="51234" name="Text Box 36"/>
          <p:cNvSpPr txBox="1">
            <a:spLocks noChangeArrowheads="1"/>
          </p:cNvSpPr>
          <p:nvPr/>
        </p:nvSpPr>
        <p:spPr bwMode="auto">
          <a:xfrm>
            <a:off x="3168000" y="2852941"/>
            <a:ext cx="393120" cy="7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4000">
                <a:solidFill>
                  <a:schemeClr val="bg1"/>
                </a:solidFill>
                <a:ea typeface="宋体" charset="-122"/>
              </a:rPr>
              <a:t>*</a:t>
            </a:r>
          </a:p>
        </p:txBody>
      </p:sp>
      <p:sp>
        <p:nvSpPr>
          <p:cNvPr id="58" name="Oval 112"/>
          <p:cNvSpPr>
            <a:spLocks noChangeArrowheads="1"/>
          </p:cNvSpPr>
          <p:nvPr/>
        </p:nvSpPr>
        <p:spPr bwMode="auto">
          <a:xfrm>
            <a:off x="1392139" y="3329630"/>
            <a:ext cx="327025" cy="19526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27" tIns="41464" rIns="82927" bIns="41464"/>
          <a:lstStyle/>
          <a:p>
            <a:pPr algn="l" defTabSz="82850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zh-CN" altLang="zh-CN" sz="1600">
              <a:solidFill>
                <a:schemeClr val="tx1"/>
              </a:solidFill>
            </a:endParaRPr>
          </a:p>
        </p:txBody>
      </p:sp>
      <p:sp>
        <p:nvSpPr>
          <p:cNvPr id="60" name="Oval 112"/>
          <p:cNvSpPr>
            <a:spLocks noChangeArrowheads="1"/>
          </p:cNvSpPr>
          <p:nvPr/>
        </p:nvSpPr>
        <p:spPr bwMode="auto">
          <a:xfrm>
            <a:off x="7328276" y="3347266"/>
            <a:ext cx="327025" cy="19526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27" tIns="41464" rIns="82927" bIns="41464"/>
          <a:lstStyle/>
          <a:p>
            <a:pPr algn="l" defTabSz="82850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zh-CN" altLang="zh-CN" sz="160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156915" y="1524000"/>
            <a:ext cx="4834685" cy="42724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400" dirty="0" smtClean="0">
                <a:solidFill>
                  <a:srgbClr val="FFFF00"/>
                </a:solidFill>
              </a:rPr>
              <a:t>Convolution to restore diffractions </a:t>
            </a:r>
            <a:endParaRPr lang="en-US" altLang="zh-CN" sz="2400" dirty="0">
              <a:solidFill>
                <a:srgbClr val="FFFF00"/>
              </a:solidFill>
            </a:endParaRPr>
          </a:p>
        </p:txBody>
      </p:sp>
      <p:sp>
        <p:nvSpPr>
          <p:cNvPr id="78" name="Rectangle 25"/>
          <p:cNvSpPr>
            <a:spLocks noChangeArrowheads="1"/>
          </p:cNvSpPr>
          <p:nvPr/>
        </p:nvSpPr>
        <p:spPr bwMode="auto">
          <a:xfrm>
            <a:off x="6073921" y="4952712"/>
            <a:ext cx="2809440" cy="58614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l"/>
            <a:endParaRPr lang="en-US"/>
          </a:p>
        </p:txBody>
      </p:sp>
      <p:sp>
        <p:nvSpPr>
          <p:cNvPr id="79" name="Rectangle 26"/>
          <p:cNvSpPr>
            <a:spLocks noChangeArrowheads="1"/>
          </p:cNvSpPr>
          <p:nvPr/>
        </p:nvSpPr>
        <p:spPr bwMode="auto">
          <a:xfrm>
            <a:off x="6073921" y="5541734"/>
            <a:ext cx="2809440" cy="194421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36" tIns="41469" rIns="82936" bIns="41469" anchor="ctr"/>
          <a:lstStyle/>
          <a:p>
            <a:pPr algn="l"/>
            <a:endParaRPr lang="en-US"/>
          </a:p>
        </p:txBody>
      </p:sp>
      <p:sp>
        <p:nvSpPr>
          <p:cNvPr id="80" name="5-Point Star 6"/>
          <p:cNvSpPr>
            <a:spLocks noChangeArrowheads="1"/>
          </p:cNvSpPr>
          <p:nvPr/>
        </p:nvSpPr>
        <p:spPr bwMode="auto">
          <a:xfrm>
            <a:off x="6075361" y="4692044"/>
            <a:ext cx="285120" cy="214583"/>
          </a:xfrm>
          <a:custGeom>
            <a:avLst/>
            <a:gdLst>
              <a:gd name="T0" fmla="*/ 157163 w 152400"/>
              <a:gd name="T1" fmla="*/ 0 h 152400"/>
              <a:gd name="T2" fmla="*/ 0 w 152400"/>
              <a:gd name="T3" fmla="*/ 90349 h 152400"/>
              <a:gd name="T4" fmla="*/ 60031 w 152400"/>
              <a:gd name="T5" fmla="*/ 236536 h 152400"/>
              <a:gd name="T6" fmla="*/ 254294 w 152400"/>
              <a:gd name="T7" fmla="*/ 236536 h 152400"/>
              <a:gd name="T8" fmla="*/ 314325 w 152400"/>
              <a:gd name="T9" fmla="*/ 90349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endParaRPr lang="zh-CN" altLang="en-US"/>
          </a:p>
        </p:txBody>
      </p:sp>
      <p:sp>
        <p:nvSpPr>
          <p:cNvPr id="81" name="Isosceles Triangle 4"/>
          <p:cNvSpPr/>
          <p:nvPr/>
        </p:nvSpPr>
        <p:spPr>
          <a:xfrm>
            <a:off x="7994684" y="4724535"/>
            <a:ext cx="301776" cy="207944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defTabSz="829452" hangingPunct="1">
              <a:defRPr/>
            </a:pPr>
            <a:endParaRPr lang="en-GB"/>
          </a:p>
        </p:txBody>
      </p:sp>
      <p:sp>
        <p:nvSpPr>
          <p:cNvPr id="82" name="Isosceles Triangle 4"/>
          <p:cNvSpPr/>
          <p:nvPr/>
        </p:nvSpPr>
        <p:spPr>
          <a:xfrm>
            <a:off x="8641841" y="4724535"/>
            <a:ext cx="307972" cy="207944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defTabSz="829452" hangingPunct="1">
              <a:defRPr/>
            </a:pPr>
            <a:endParaRPr lang="en-GB"/>
          </a:p>
        </p:txBody>
      </p:sp>
      <p:sp>
        <p:nvSpPr>
          <p:cNvPr id="83" name="Line 30"/>
          <p:cNvSpPr>
            <a:spLocks noChangeShapeType="1"/>
          </p:cNvSpPr>
          <p:nvPr/>
        </p:nvSpPr>
        <p:spPr bwMode="auto">
          <a:xfrm>
            <a:off x="6217921" y="4952713"/>
            <a:ext cx="1173480" cy="60665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84" name="Text Box 32"/>
          <p:cNvSpPr txBox="1">
            <a:spLocks noChangeArrowheads="1"/>
          </p:cNvSpPr>
          <p:nvPr/>
        </p:nvSpPr>
        <p:spPr bwMode="auto">
          <a:xfrm>
            <a:off x="7239000" y="4267200"/>
            <a:ext cx="1904999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2200" dirty="0">
                <a:solidFill>
                  <a:schemeClr val="bg1"/>
                </a:solidFill>
                <a:ea typeface="宋体" charset="-122"/>
              </a:rPr>
              <a:t> y      </a:t>
            </a:r>
            <a:r>
              <a:rPr lang="en-GB" altLang="zh-CN" sz="2200" dirty="0" smtClean="0">
                <a:solidFill>
                  <a:schemeClr val="bg1"/>
                </a:solidFill>
                <a:ea typeface="宋体" charset="-122"/>
              </a:rPr>
              <a:t>         z</a:t>
            </a:r>
            <a:endParaRPr lang="en-GB" altLang="zh-CN" sz="22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85" name="Line 33"/>
          <p:cNvSpPr>
            <a:spLocks noChangeShapeType="1"/>
          </p:cNvSpPr>
          <p:nvPr/>
        </p:nvSpPr>
        <p:spPr bwMode="auto">
          <a:xfrm flipH="1">
            <a:off x="7491787" y="4952714"/>
            <a:ext cx="1304037" cy="606656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86" name="Text Box 34"/>
          <p:cNvSpPr txBox="1">
            <a:spLocks noChangeArrowheads="1"/>
          </p:cNvSpPr>
          <p:nvPr/>
        </p:nvSpPr>
        <p:spPr bwMode="auto">
          <a:xfrm>
            <a:off x="6009120" y="4267200"/>
            <a:ext cx="1566720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2200">
                <a:solidFill>
                  <a:schemeClr val="bg1"/>
                </a:solidFill>
                <a:ea typeface="宋体" charset="-122"/>
              </a:rPr>
              <a:t>x</a:t>
            </a:r>
          </a:p>
        </p:txBody>
      </p:sp>
      <p:sp>
        <p:nvSpPr>
          <p:cNvPr id="87" name="Text Box 35"/>
          <p:cNvSpPr txBox="1">
            <a:spLocks noChangeArrowheads="1"/>
          </p:cNvSpPr>
          <p:nvPr/>
        </p:nvSpPr>
        <p:spPr bwMode="auto">
          <a:xfrm>
            <a:off x="5552640" y="5053523"/>
            <a:ext cx="391680" cy="53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algn="l" defTabSz="1008063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1008063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defTabSz="1008063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1008063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1008063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zh-CN" sz="2900">
                <a:solidFill>
                  <a:schemeClr val="bg1"/>
                </a:solidFill>
                <a:ea typeface="宋体" charset="-122"/>
              </a:rPr>
              <a:t>=</a:t>
            </a:r>
          </a:p>
        </p:txBody>
      </p:sp>
      <p:sp>
        <p:nvSpPr>
          <p:cNvPr id="90" name="Oval 112"/>
          <p:cNvSpPr>
            <a:spLocks noChangeArrowheads="1"/>
          </p:cNvSpPr>
          <p:nvPr/>
        </p:nvSpPr>
        <p:spPr bwMode="auto">
          <a:xfrm>
            <a:off x="7328276" y="5559370"/>
            <a:ext cx="327025" cy="19526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27" tIns="41464" rIns="82927" bIns="41464"/>
          <a:lstStyle/>
          <a:p>
            <a:pPr algn="l" defTabSz="82850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zh-CN" altLang="zh-CN" sz="1600">
              <a:solidFill>
                <a:schemeClr val="tx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0640" y="4267200"/>
            <a:ext cx="5224321" cy="1869580"/>
            <a:chOff x="260640" y="4267200"/>
            <a:chExt cx="5224321" cy="1869580"/>
          </a:xfrm>
        </p:grpSpPr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3657600" y="4952712"/>
              <a:ext cx="1696320" cy="586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36" tIns="41469" rIns="82936" bIns="41469" anchor="ctr"/>
            <a:lstStyle/>
            <a:p>
              <a:pPr algn="l"/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3657600" y="5541734"/>
              <a:ext cx="1696320" cy="194421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36" tIns="41469" rIns="82936" bIns="41469" anchor="ctr"/>
            <a:lstStyle/>
            <a:p>
              <a:pPr algn="l"/>
              <a:endParaRPr lang="en-US"/>
            </a:p>
          </p:txBody>
        </p:sp>
        <p:sp>
          <p:nvSpPr>
            <p:cNvPr id="62" name="Isosceles Triangle 4"/>
            <p:cNvSpPr/>
            <p:nvPr/>
          </p:nvSpPr>
          <p:spPr>
            <a:xfrm>
              <a:off x="4345135" y="4724535"/>
              <a:ext cx="303065" cy="207944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63" name="Isosceles Triangle 4"/>
            <p:cNvSpPr/>
            <p:nvPr/>
          </p:nvSpPr>
          <p:spPr>
            <a:xfrm>
              <a:off x="4894961" y="4724535"/>
              <a:ext cx="307972" cy="207944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64" name="Line 9"/>
            <p:cNvSpPr>
              <a:spLocks noChangeShapeType="1"/>
            </p:cNvSpPr>
            <p:nvPr/>
          </p:nvSpPr>
          <p:spPr bwMode="auto">
            <a:xfrm flipH="1">
              <a:off x="3886609" y="5050643"/>
              <a:ext cx="1048271" cy="508727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65" name="Line 10"/>
            <p:cNvSpPr>
              <a:spLocks noChangeShapeType="1"/>
            </p:cNvSpPr>
            <p:nvPr/>
          </p:nvSpPr>
          <p:spPr bwMode="auto">
            <a:xfrm flipH="1">
              <a:off x="3886609" y="4952715"/>
              <a:ext cx="152858" cy="60665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66" name="5-Point Star 6"/>
            <p:cNvSpPr>
              <a:spLocks noChangeArrowheads="1"/>
            </p:cNvSpPr>
            <p:nvPr/>
          </p:nvSpPr>
          <p:spPr bwMode="auto">
            <a:xfrm>
              <a:off x="3657600" y="5504162"/>
              <a:ext cx="285120" cy="213142"/>
            </a:xfrm>
            <a:custGeom>
              <a:avLst/>
              <a:gdLst>
                <a:gd name="T0" fmla="*/ 157163 w 152400"/>
                <a:gd name="T1" fmla="*/ 0 h 152400"/>
                <a:gd name="T2" fmla="*/ 0 w 152400"/>
                <a:gd name="T3" fmla="*/ 90349 h 152400"/>
                <a:gd name="T4" fmla="*/ 60031 w 152400"/>
                <a:gd name="T5" fmla="*/ 236536 h 152400"/>
                <a:gd name="T6" fmla="*/ 254294 w 152400"/>
                <a:gd name="T7" fmla="*/ 236536 h 152400"/>
                <a:gd name="T8" fmla="*/ 314325 w 152400"/>
                <a:gd name="T9" fmla="*/ 90349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5" rIns="91430" bIns="45715" anchor="ctr"/>
            <a:lstStyle/>
            <a:p>
              <a:endParaRPr lang="zh-CN" altLang="en-US"/>
            </a:p>
          </p:txBody>
        </p:sp>
        <p:sp>
          <p:nvSpPr>
            <p:cNvPr id="67" name="Text Box 12"/>
            <p:cNvSpPr txBox="1">
              <a:spLocks noChangeArrowheads="1"/>
            </p:cNvSpPr>
            <p:nvPr/>
          </p:nvSpPr>
          <p:spPr bwMode="auto">
            <a:xfrm>
              <a:off x="3657600" y="4267200"/>
              <a:ext cx="1827361" cy="430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0" tIns="45711" rIns="91420" bIns="45711">
              <a:spAutoFit/>
            </a:bodyPr>
            <a:lstStyle>
              <a:lvl1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indent="-230188"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zh-CN" sz="2200" dirty="0">
                  <a:solidFill>
                    <a:schemeClr val="bg1"/>
                  </a:solidFill>
                  <a:ea typeface="宋体" charset="-122"/>
                </a:rPr>
                <a:t>y       </a:t>
              </a:r>
              <a:r>
                <a:rPr lang="en-GB" altLang="zh-CN" sz="2200" dirty="0" smtClean="0">
                  <a:solidFill>
                    <a:schemeClr val="bg1"/>
                  </a:solidFill>
                  <a:ea typeface="宋体" charset="-122"/>
                </a:rPr>
                <a:t>        z</a:t>
              </a:r>
              <a:endParaRPr lang="en-GB" altLang="zh-CN" sz="2200" dirty="0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68" name="Text Box 13"/>
            <p:cNvSpPr txBox="1">
              <a:spLocks noChangeArrowheads="1"/>
            </p:cNvSpPr>
            <p:nvPr/>
          </p:nvSpPr>
          <p:spPr bwMode="auto">
            <a:xfrm>
              <a:off x="3722401" y="5705911"/>
              <a:ext cx="393120" cy="430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1" rIns="91420" bIns="45711">
              <a:spAutoFit/>
            </a:bodyPr>
            <a:lstStyle>
              <a:lvl1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indent="-230188"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zh-CN" sz="2200">
                  <a:solidFill>
                    <a:schemeClr val="bg1"/>
                  </a:solidFill>
                  <a:ea typeface="宋体" charset="-122"/>
                </a:rPr>
                <a:t>y’</a:t>
              </a:r>
            </a:p>
          </p:txBody>
        </p:sp>
        <p:sp>
          <p:nvSpPr>
            <p:cNvPr id="69" name="Rectangle 14"/>
            <p:cNvSpPr>
              <a:spLocks noChangeArrowheads="1"/>
            </p:cNvSpPr>
            <p:nvPr/>
          </p:nvSpPr>
          <p:spPr bwMode="auto">
            <a:xfrm>
              <a:off x="260640" y="4952712"/>
              <a:ext cx="2809440" cy="586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36" tIns="41469" rIns="82936" bIns="41469" anchor="ctr"/>
            <a:lstStyle/>
            <a:p>
              <a:pPr algn="l"/>
              <a:endParaRPr lang="en-US"/>
            </a:p>
          </p:txBody>
        </p:sp>
        <p:sp>
          <p:nvSpPr>
            <p:cNvPr id="70" name="Rectangle 15"/>
            <p:cNvSpPr>
              <a:spLocks noChangeArrowheads="1"/>
            </p:cNvSpPr>
            <p:nvPr/>
          </p:nvSpPr>
          <p:spPr bwMode="auto">
            <a:xfrm>
              <a:off x="260640" y="5541734"/>
              <a:ext cx="2809440" cy="194421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936" tIns="41469" rIns="82936" bIns="41469" anchor="ctr"/>
            <a:lstStyle/>
            <a:p>
              <a:pPr algn="l"/>
              <a:endParaRPr lang="en-US"/>
            </a:p>
          </p:txBody>
        </p:sp>
        <p:sp>
          <p:nvSpPr>
            <p:cNvPr id="71" name="5-Point Star 6"/>
            <p:cNvSpPr>
              <a:spLocks noChangeArrowheads="1"/>
            </p:cNvSpPr>
            <p:nvPr/>
          </p:nvSpPr>
          <p:spPr bwMode="auto">
            <a:xfrm>
              <a:off x="262080" y="4692044"/>
              <a:ext cx="285120" cy="214583"/>
            </a:xfrm>
            <a:custGeom>
              <a:avLst/>
              <a:gdLst>
                <a:gd name="T0" fmla="*/ 157163 w 152400"/>
                <a:gd name="T1" fmla="*/ 0 h 152400"/>
                <a:gd name="T2" fmla="*/ 0 w 152400"/>
                <a:gd name="T3" fmla="*/ 90349 h 152400"/>
                <a:gd name="T4" fmla="*/ 60031 w 152400"/>
                <a:gd name="T5" fmla="*/ 236536 h 152400"/>
                <a:gd name="T6" fmla="*/ 254294 w 152400"/>
                <a:gd name="T7" fmla="*/ 236536 h 152400"/>
                <a:gd name="T8" fmla="*/ 314325 w 152400"/>
                <a:gd name="T9" fmla="*/ 90349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30" tIns="45715" rIns="91430" bIns="45715" anchor="ctr"/>
            <a:lstStyle/>
            <a:p>
              <a:endParaRPr lang="zh-CN" altLang="en-US"/>
            </a:p>
          </p:txBody>
        </p:sp>
        <p:sp>
          <p:nvSpPr>
            <p:cNvPr id="72" name="Isosceles Triangle 4"/>
            <p:cNvSpPr/>
            <p:nvPr/>
          </p:nvSpPr>
          <p:spPr>
            <a:xfrm>
              <a:off x="2180049" y="4724535"/>
              <a:ext cx="303066" cy="207944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73" name="Isosceles Triangle 4"/>
            <p:cNvSpPr/>
            <p:nvPr/>
          </p:nvSpPr>
          <p:spPr>
            <a:xfrm>
              <a:off x="2828561" y="4724535"/>
              <a:ext cx="307973" cy="207944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74" name="Line 19"/>
            <p:cNvSpPr>
              <a:spLocks noChangeShapeType="1"/>
            </p:cNvSpPr>
            <p:nvPr/>
          </p:nvSpPr>
          <p:spPr bwMode="auto">
            <a:xfrm>
              <a:off x="404639" y="4952712"/>
              <a:ext cx="1123201" cy="589023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75" name="Text Box 22"/>
            <p:cNvSpPr txBox="1">
              <a:spLocks noChangeArrowheads="1"/>
            </p:cNvSpPr>
            <p:nvPr/>
          </p:nvSpPr>
          <p:spPr bwMode="auto">
            <a:xfrm>
              <a:off x="1392139" y="4267200"/>
              <a:ext cx="1938582" cy="430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0" tIns="45711" rIns="91420" bIns="45711">
              <a:spAutoFit/>
            </a:bodyPr>
            <a:lstStyle>
              <a:lvl1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indent="-230188"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zh-CN" sz="2200" dirty="0">
                  <a:solidFill>
                    <a:schemeClr val="bg1"/>
                  </a:solidFill>
                  <a:ea typeface="宋体" charset="-122"/>
                </a:rPr>
                <a:t> </a:t>
              </a:r>
              <a:r>
                <a:rPr lang="en-GB" altLang="zh-CN" sz="2200" dirty="0" smtClean="0">
                  <a:solidFill>
                    <a:schemeClr val="bg1"/>
                  </a:solidFill>
                  <a:ea typeface="宋体" charset="-122"/>
                </a:rPr>
                <a:t> y               </a:t>
              </a:r>
              <a:r>
                <a:rPr lang="en-GB" altLang="zh-CN" sz="2200" dirty="0">
                  <a:solidFill>
                    <a:schemeClr val="bg1"/>
                  </a:solidFill>
                  <a:ea typeface="宋体" charset="-122"/>
                </a:rPr>
                <a:t>z</a:t>
              </a:r>
            </a:p>
          </p:txBody>
        </p:sp>
        <p:sp>
          <p:nvSpPr>
            <p:cNvPr id="76" name="Line 23"/>
            <p:cNvSpPr>
              <a:spLocks noChangeShapeType="1"/>
            </p:cNvSpPr>
            <p:nvPr/>
          </p:nvSpPr>
          <p:spPr bwMode="auto">
            <a:xfrm flipH="1">
              <a:off x="1555650" y="4952712"/>
              <a:ext cx="163513" cy="68623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zh-CN" altLang="en-US"/>
            </a:p>
          </p:txBody>
        </p:sp>
        <p:sp>
          <p:nvSpPr>
            <p:cNvPr id="77" name="Text Box 24"/>
            <p:cNvSpPr txBox="1">
              <a:spLocks noChangeArrowheads="1"/>
            </p:cNvSpPr>
            <p:nvPr/>
          </p:nvSpPr>
          <p:spPr bwMode="auto">
            <a:xfrm>
              <a:off x="262080" y="4267200"/>
              <a:ext cx="1566720" cy="430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1" rIns="91420" bIns="45711">
              <a:spAutoFit/>
            </a:bodyPr>
            <a:lstStyle>
              <a:lvl1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indent="-230188"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zh-CN" sz="2200">
                  <a:solidFill>
                    <a:schemeClr val="bg1"/>
                  </a:solidFill>
                  <a:ea typeface="宋体" charset="-122"/>
                </a:rPr>
                <a:t>x</a:t>
              </a:r>
            </a:p>
          </p:txBody>
        </p:sp>
        <p:sp>
          <p:nvSpPr>
            <p:cNvPr id="88" name="Text Box 36"/>
            <p:cNvSpPr txBox="1">
              <a:spLocks noChangeArrowheads="1"/>
            </p:cNvSpPr>
            <p:nvPr/>
          </p:nvSpPr>
          <p:spPr bwMode="auto">
            <a:xfrm>
              <a:off x="3168000" y="5065045"/>
              <a:ext cx="393120" cy="7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1" rIns="91420" bIns="45711">
              <a:spAutoFit/>
            </a:bodyPr>
            <a:lstStyle>
              <a:lvl1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indent="-230188"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zh-CN" sz="4000">
                  <a:solidFill>
                    <a:schemeClr val="bg1"/>
                  </a:solidFill>
                  <a:ea typeface="宋体" charset="-122"/>
                </a:rPr>
                <a:t>*</a:t>
              </a:r>
            </a:p>
          </p:txBody>
        </p:sp>
        <p:sp>
          <p:nvSpPr>
            <p:cNvPr id="89" name="Oval 112"/>
            <p:cNvSpPr>
              <a:spLocks noChangeArrowheads="1"/>
            </p:cNvSpPr>
            <p:nvPr/>
          </p:nvSpPr>
          <p:spPr bwMode="auto">
            <a:xfrm>
              <a:off x="1392139" y="5541734"/>
              <a:ext cx="327025" cy="195262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927" tIns="41464" rIns="82927" bIns="41464"/>
            <a:lstStyle/>
            <a:p>
              <a:pPr algn="l" defTabSz="828503" eaLnBrk="1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zh-CN" altLang="zh-CN" sz="1600">
                <a:solidFill>
                  <a:schemeClr val="tx1"/>
                </a:solidFill>
              </a:endParaRPr>
            </a:p>
          </p:txBody>
        </p:sp>
        <p:sp>
          <p:nvSpPr>
            <p:cNvPr id="91" name="Isosceles Triangle 4"/>
            <p:cNvSpPr/>
            <p:nvPr/>
          </p:nvSpPr>
          <p:spPr>
            <a:xfrm>
              <a:off x="1524000" y="4726704"/>
              <a:ext cx="303066" cy="207944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92" name="Isosceles Triangle 4"/>
            <p:cNvSpPr/>
            <p:nvPr/>
          </p:nvSpPr>
          <p:spPr>
            <a:xfrm>
              <a:off x="3887935" y="4726704"/>
              <a:ext cx="303065" cy="207944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defTabSz="829452" hangingPunct="1">
                <a:defRPr/>
              </a:pPr>
              <a:endParaRPr lang="en-GB"/>
            </a:p>
          </p:txBody>
        </p:sp>
      </p:grpSp>
      <p:sp>
        <p:nvSpPr>
          <p:cNvPr id="93" name="Isosceles Triangle 4"/>
          <p:cNvSpPr/>
          <p:nvPr/>
        </p:nvSpPr>
        <p:spPr>
          <a:xfrm>
            <a:off x="7315200" y="4726704"/>
            <a:ext cx="301776" cy="207944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  <a:scene3d>
            <a:camera prst="orthographicFront">
              <a:rot lat="215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defTabSz="829452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06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3" grpId="0" animBg="1"/>
      <p:bldP spid="51214" grpId="0" animBg="1"/>
      <p:bldP spid="51215" grpId="0" animBg="1"/>
      <p:bldP spid="51218" grpId="0" animBg="1"/>
      <p:bldP spid="51220" grpId="0"/>
      <p:bldP spid="51221" grpId="0" animBg="1"/>
      <p:bldP spid="51222" grpId="0"/>
      <p:bldP spid="51223" grpId="0" animBg="1"/>
      <p:bldP spid="51224" grpId="0" animBg="1"/>
      <p:bldP spid="51225" grpId="0" animBg="1"/>
      <p:bldP spid="9" grpId="0" animBg="1"/>
      <p:bldP spid="10" grpId="0" animBg="1"/>
      <p:bldP spid="51228" grpId="0" animBg="1"/>
      <p:bldP spid="51230" grpId="0"/>
      <p:bldP spid="51231" grpId="0" animBg="1"/>
      <p:bldP spid="51232" grpId="0"/>
      <p:bldP spid="51233" grpId="0"/>
      <p:bldP spid="51234" grpId="0"/>
      <p:bldP spid="58" grpId="0" animBg="1"/>
      <p:bldP spid="60" grpId="0" animBg="1"/>
      <p:bldP spid="56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  <p:bldP spid="85" grpId="0" animBg="1"/>
      <p:bldP spid="86" grpId="0"/>
      <p:bldP spid="87" grpId="0"/>
      <p:bldP spid="90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 altLang="zh-CN" sz="3600" dirty="0" smtClean="0">
                <a:solidFill>
                  <a:srgbClr val="FFFF00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Stacking Over Geophone Location</a:t>
            </a:r>
          </a:p>
        </p:txBody>
      </p:sp>
      <p:grpSp>
        <p:nvGrpSpPr>
          <p:cNvPr id="52227" name="Group 66"/>
          <p:cNvGrpSpPr>
            <a:grpSpLocks/>
          </p:cNvGrpSpPr>
          <p:nvPr/>
        </p:nvGrpSpPr>
        <p:grpSpPr bwMode="auto">
          <a:xfrm>
            <a:off x="3088800" y="1926925"/>
            <a:ext cx="4813920" cy="1098836"/>
            <a:chOff x="1539" y="1247"/>
            <a:chExt cx="3343" cy="763"/>
          </a:xfrm>
        </p:grpSpPr>
        <p:sp>
          <p:nvSpPr>
            <p:cNvPr id="52364" name="5-Point Star 6"/>
            <p:cNvSpPr>
              <a:spLocks noChangeArrowheads="1"/>
            </p:cNvSpPr>
            <p:nvPr/>
          </p:nvSpPr>
          <p:spPr bwMode="auto">
            <a:xfrm>
              <a:off x="1589" y="1495"/>
              <a:ext cx="157" cy="137"/>
            </a:xfrm>
            <a:custGeom>
              <a:avLst/>
              <a:gdLst>
                <a:gd name="T0" fmla="*/ 79 w 152400"/>
                <a:gd name="T1" fmla="*/ 0 h 152400"/>
                <a:gd name="T2" fmla="*/ 0 w 152400"/>
                <a:gd name="T3" fmla="*/ 52 h 152400"/>
                <a:gd name="T4" fmla="*/ 30 w 152400"/>
                <a:gd name="T5" fmla="*/ 137 h 152400"/>
                <a:gd name="T6" fmla="*/ 127 w 152400"/>
                <a:gd name="T7" fmla="*/ 137 h 152400"/>
                <a:gd name="T8" fmla="*/ 157 w 152400"/>
                <a:gd name="T9" fmla="*/ 52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564 w 152400"/>
                <a:gd name="T16" fmla="*/ 57845 h 152400"/>
                <a:gd name="T17" fmla="*/ 104836 w 152400"/>
                <a:gd name="T18" fmla="*/ 116803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endParaRPr lang="zh-CN" altLang="en-US"/>
            </a:p>
          </p:txBody>
        </p:sp>
        <p:sp>
          <p:nvSpPr>
            <p:cNvPr id="3" name="Isosceles Triangle 4"/>
            <p:cNvSpPr/>
            <p:nvPr/>
          </p:nvSpPr>
          <p:spPr>
            <a:xfrm>
              <a:off x="4120" y="1499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52366" name="Line 15"/>
            <p:cNvSpPr>
              <a:spLocks noChangeShapeType="1"/>
            </p:cNvSpPr>
            <p:nvPr/>
          </p:nvSpPr>
          <p:spPr bwMode="auto">
            <a:xfrm>
              <a:off x="1689" y="1683"/>
              <a:ext cx="1198" cy="32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69" name="Line 22"/>
            <p:cNvSpPr>
              <a:spLocks noChangeShapeType="1"/>
            </p:cNvSpPr>
            <p:nvPr/>
          </p:nvSpPr>
          <p:spPr bwMode="auto">
            <a:xfrm flipH="1">
              <a:off x="3068" y="1683"/>
              <a:ext cx="1121" cy="32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70" name="Text Box 27"/>
            <p:cNvSpPr txBox="1">
              <a:spLocks noChangeArrowheads="1"/>
            </p:cNvSpPr>
            <p:nvPr/>
          </p:nvSpPr>
          <p:spPr bwMode="auto">
            <a:xfrm>
              <a:off x="1539" y="1268"/>
              <a:ext cx="115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83" tIns="50392" rIns="100783" bIns="50392">
              <a:spAutoFit/>
            </a:bodyPr>
            <a:lstStyle>
              <a:lvl1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indent="-230188"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zh-CN" sz="1800">
                  <a:solidFill>
                    <a:schemeClr val="bg1"/>
                  </a:solidFill>
                  <a:ea typeface="宋体" charset="-122"/>
                </a:rPr>
                <a:t>x</a:t>
              </a:r>
            </a:p>
          </p:txBody>
        </p:sp>
        <p:sp>
          <p:nvSpPr>
            <p:cNvPr id="52371" name="Text Box 28"/>
            <p:cNvSpPr txBox="1">
              <a:spLocks noChangeArrowheads="1"/>
            </p:cNvSpPr>
            <p:nvPr/>
          </p:nvSpPr>
          <p:spPr bwMode="auto">
            <a:xfrm>
              <a:off x="4082" y="1247"/>
              <a:ext cx="800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83" tIns="50392" rIns="100783" bIns="50392">
              <a:spAutoFit/>
            </a:bodyPr>
            <a:lstStyle>
              <a:lvl1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indent="-230188"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algn="l" defTabSz="1008063" eaLnBrk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zh-CN" sz="1800">
                  <a:solidFill>
                    <a:schemeClr val="bg1"/>
                  </a:solidFill>
                  <a:ea typeface="宋体" charset="-122"/>
                </a:rPr>
                <a:t>z</a:t>
              </a:r>
            </a:p>
          </p:txBody>
        </p:sp>
      </p:grpSp>
      <p:grpSp>
        <p:nvGrpSpPr>
          <p:cNvPr id="52228" name="Group 101"/>
          <p:cNvGrpSpPr>
            <a:grpSpLocks/>
          </p:cNvGrpSpPr>
          <p:nvPr/>
        </p:nvGrpSpPr>
        <p:grpSpPr bwMode="auto">
          <a:xfrm>
            <a:off x="3134880" y="3452047"/>
            <a:ext cx="3152160" cy="695593"/>
            <a:chOff x="1002" y="2381"/>
            <a:chExt cx="2189" cy="483"/>
          </a:xfrm>
        </p:grpSpPr>
        <p:sp>
          <p:nvSpPr>
            <p:cNvPr id="52359" name="5-Point Star 6"/>
            <p:cNvSpPr>
              <a:spLocks noChangeArrowheads="1"/>
            </p:cNvSpPr>
            <p:nvPr/>
          </p:nvSpPr>
          <p:spPr bwMode="auto">
            <a:xfrm>
              <a:off x="1002" y="2381"/>
              <a:ext cx="157" cy="137"/>
            </a:xfrm>
            <a:custGeom>
              <a:avLst/>
              <a:gdLst>
                <a:gd name="T0" fmla="*/ 79 w 152400"/>
                <a:gd name="T1" fmla="*/ 0 h 152400"/>
                <a:gd name="T2" fmla="*/ 0 w 152400"/>
                <a:gd name="T3" fmla="*/ 52 h 152400"/>
                <a:gd name="T4" fmla="*/ 30 w 152400"/>
                <a:gd name="T5" fmla="*/ 137 h 152400"/>
                <a:gd name="T6" fmla="*/ 127 w 152400"/>
                <a:gd name="T7" fmla="*/ 137 h 152400"/>
                <a:gd name="T8" fmla="*/ 157 w 152400"/>
                <a:gd name="T9" fmla="*/ 52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564 w 152400"/>
                <a:gd name="T16" fmla="*/ 57845 h 152400"/>
                <a:gd name="T17" fmla="*/ 104836 w 152400"/>
                <a:gd name="T18" fmla="*/ 116803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endParaRPr lang="zh-CN" altLang="en-US"/>
            </a:p>
          </p:txBody>
        </p:sp>
        <p:sp>
          <p:nvSpPr>
            <p:cNvPr id="6" name="Isosceles Triangle 4"/>
            <p:cNvSpPr/>
            <p:nvPr/>
          </p:nvSpPr>
          <p:spPr>
            <a:xfrm>
              <a:off x="3032" y="2385"/>
              <a:ext cx="159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52361" name="Line 39"/>
            <p:cNvSpPr>
              <a:spLocks noChangeShapeType="1"/>
            </p:cNvSpPr>
            <p:nvPr/>
          </p:nvSpPr>
          <p:spPr bwMode="auto">
            <a:xfrm>
              <a:off x="1102" y="2569"/>
              <a:ext cx="1216" cy="29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63" name="Line 44"/>
            <p:cNvSpPr>
              <a:spLocks noChangeShapeType="1"/>
            </p:cNvSpPr>
            <p:nvPr/>
          </p:nvSpPr>
          <p:spPr bwMode="auto">
            <a:xfrm flipH="1">
              <a:off x="2466" y="2569"/>
              <a:ext cx="636" cy="29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2229" name="Group 65"/>
          <p:cNvGrpSpPr>
            <a:grpSpLocks/>
          </p:cNvGrpSpPr>
          <p:nvPr/>
        </p:nvGrpSpPr>
        <p:grpSpPr bwMode="auto">
          <a:xfrm>
            <a:off x="6999840" y="3452047"/>
            <a:ext cx="1605600" cy="859770"/>
            <a:chOff x="4317" y="2447"/>
            <a:chExt cx="1115" cy="597"/>
          </a:xfrm>
        </p:grpSpPr>
        <p:sp>
          <p:nvSpPr>
            <p:cNvPr id="8" name="Isosceles Triangle 4"/>
            <p:cNvSpPr/>
            <p:nvPr/>
          </p:nvSpPr>
          <p:spPr>
            <a:xfrm>
              <a:off x="4824" y="2447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9" name="Isosceles Triangle 4"/>
            <p:cNvSpPr/>
            <p:nvPr/>
          </p:nvSpPr>
          <p:spPr>
            <a:xfrm>
              <a:off x="5273" y="2447"/>
              <a:ext cx="159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52356" name="Line 61"/>
            <p:cNvSpPr>
              <a:spLocks noChangeShapeType="1"/>
            </p:cNvSpPr>
            <p:nvPr/>
          </p:nvSpPr>
          <p:spPr bwMode="auto">
            <a:xfrm flipH="1">
              <a:off x="4457" y="2584"/>
              <a:ext cx="443" cy="34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57" name="Line 62"/>
            <p:cNvSpPr>
              <a:spLocks noChangeShapeType="1"/>
            </p:cNvSpPr>
            <p:nvPr/>
          </p:nvSpPr>
          <p:spPr bwMode="auto">
            <a:xfrm flipH="1">
              <a:off x="4473" y="2557"/>
              <a:ext cx="870" cy="37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58" name="5-Point Star 6"/>
            <p:cNvSpPr>
              <a:spLocks noChangeArrowheads="1"/>
            </p:cNvSpPr>
            <p:nvPr/>
          </p:nvSpPr>
          <p:spPr bwMode="auto">
            <a:xfrm>
              <a:off x="4317" y="2907"/>
              <a:ext cx="156" cy="137"/>
            </a:xfrm>
            <a:custGeom>
              <a:avLst/>
              <a:gdLst>
                <a:gd name="T0" fmla="*/ 78 w 152400"/>
                <a:gd name="T1" fmla="*/ 0 h 152400"/>
                <a:gd name="T2" fmla="*/ 0 w 152400"/>
                <a:gd name="T3" fmla="*/ 52 h 152400"/>
                <a:gd name="T4" fmla="*/ 30 w 152400"/>
                <a:gd name="T5" fmla="*/ 137 h 152400"/>
                <a:gd name="T6" fmla="*/ 126 w 152400"/>
                <a:gd name="T7" fmla="*/ 137 h 152400"/>
                <a:gd name="T8" fmla="*/ 156 w 152400"/>
                <a:gd name="T9" fmla="*/ 52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6892 w 152400"/>
                <a:gd name="T16" fmla="*/ 57845 h 152400"/>
                <a:gd name="T17" fmla="*/ 105508 w 152400"/>
                <a:gd name="T18" fmla="*/ 116803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endParaRPr lang="zh-CN" altLang="en-US"/>
            </a:p>
          </p:txBody>
        </p:sp>
      </p:grpSp>
      <p:grpSp>
        <p:nvGrpSpPr>
          <p:cNvPr id="52230" name="Group 134"/>
          <p:cNvGrpSpPr>
            <a:grpSpLocks/>
          </p:cNvGrpSpPr>
          <p:nvPr/>
        </p:nvGrpSpPr>
        <p:grpSpPr bwMode="auto">
          <a:xfrm>
            <a:off x="3134880" y="4367973"/>
            <a:ext cx="2465280" cy="661029"/>
            <a:chOff x="1184" y="3169"/>
            <a:chExt cx="1712" cy="459"/>
          </a:xfrm>
        </p:grpSpPr>
        <p:sp>
          <p:nvSpPr>
            <p:cNvPr id="52348" name="5-Point Star 6"/>
            <p:cNvSpPr>
              <a:spLocks noChangeArrowheads="1"/>
            </p:cNvSpPr>
            <p:nvPr/>
          </p:nvSpPr>
          <p:spPr bwMode="auto">
            <a:xfrm>
              <a:off x="1184" y="3173"/>
              <a:ext cx="157" cy="137"/>
            </a:xfrm>
            <a:custGeom>
              <a:avLst/>
              <a:gdLst>
                <a:gd name="T0" fmla="*/ 79 w 152400"/>
                <a:gd name="T1" fmla="*/ 0 h 152400"/>
                <a:gd name="T2" fmla="*/ 0 w 152400"/>
                <a:gd name="T3" fmla="*/ 52 h 152400"/>
                <a:gd name="T4" fmla="*/ 30 w 152400"/>
                <a:gd name="T5" fmla="*/ 137 h 152400"/>
                <a:gd name="T6" fmla="*/ 127 w 152400"/>
                <a:gd name="T7" fmla="*/ 137 h 152400"/>
                <a:gd name="T8" fmla="*/ 157 w 152400"/>
                <a:gd name="T9" fmla="*/ 52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564 w 152400"/>
                <a:gd name="T16" fmla="*/ 57845 h 152400"/>
                <a:gd name="T17" fmla="*/ 104836 w 152400"/>
                <a:gd name="T18" fmla="*/ 116803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endParaRPr lang="zh-CN" altLang="en-US"/>
            </a:p>
          </p:txBody>
        </p:sp>
        <p:sp>
          <p:nvSpPr>
            <p:cNvPr id="52349" name="Line 85"/>
            <p:cNvSpPr>
              <a:spLocks noChangeShapeType="1"/>
            </p:cNvSpPr>
            <p:nvPr/>
          </p:nvSpPr>
          <p:spPr bwMode="auto">
            <a:xfrm>
              <a:off x="1284" y="3361"/>
              <a:ext cx="1163" cy="26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51" name="Line 89"/>
            <p:cNvSpPr>
              <a:spLocks noChangeShapeType="1"/>
            </p:cNvSpPr>
            <p:nvPr/>
          </p:nvSpPr>
          <p:spPr bwMode="auto">
            <a:xfrm flipH="1">
              <a:off x="2605" y="3282"/>
              <a:ext cx="193" cy="31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Isosceles Triangle 4"/>
            <p:cNvSpPr/>
            <p:nvPr/>
          </p:nvSpPr>
          <p:spPr>
            <a:xfrm>
              <a:off x="2738" y="3169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</p:grpSp>
      <p:grpSp>
        <p:nvGrpSpPr>
          <p:cNvPr id="102623" name="Group 151"/>
          <p:cNvGrpSpPr>
            <a:grpSpLocks/>
          </p:cNvGrpSpPr>
          <p:nvPr/>
        </p:nvGrpSpPr>
        <p:grpSpPr bwMode="auto">
          <a:xfrm>
            <a:off x="5243040" y="2288399"/>
            <a:ext cx="1074240" cy="737357"/>
            <a:chOff x="3074" y="1498"/>
            <a:chExt cx="746" cy="512"/>
          </a:xfrm>
        </p:grpSpPr>
        <p:grpSp>
          <p:nvGrpSpPr>
            <p:cNvPr id="52343" name="Group 108"/>
            <p:cNvGrpSpPr>
              <a:grpSpLocks/>
            </p:cNvGrpSpPr>
            <p:nvPr/>
          </p:nvGrpSpPr>
          <p:grpSpPr bwMode="auto">
            <a:xfrm>
              <a:off x="3107" y="1498"/>
              <a:ext cx="713" cy="512"/>
              <a:chOff x="3107" y="1498"/>
              <a:chExt cx="713" cy="512"/>
            </a:xfrm>
          </p:grpSpPr>
          <p:sp>
            <p:nvSpPr>
              <p:cNvPr id="13" name="Isosceles Triangle 4"/>
              <p:cNvSpPr/>
              <p:nvPr/>
            </p:nvSpPr>
            <p:spPr>
              <a:xfrm>
                <a:off x="3662" y="1498"/>
                <a:ext cx="158" cy="106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829452" hangingPunct="1">
                  <a:defRPr/>
                </a:pPr>
                <a:endParaRPr lang="en-GB"/>
              </a:p>
            </p:txBody>
          </p:sp>
          <p:sp>
            <p:nvSpPr>
              <p:cNvPr id="52346" name="Line 70"/>
              <p:cNvSpPr>
                <a:spLocks noChangeShapeType="1"/>
              </p:cNvSpPr>
              <p:nvPr/>
            </p:nvSpPr>
            <p:spPr bwMode="auto">
              <a:xfrm flipH="1">
                <a:off x="3107" y="1683"/>
                <a:ext cx="655" cy="327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2344" name="Line 147"/>
            <p:cNvSpPr>
              <a:spLocks noChangeShapeType="1"/>
            </p:cNvSpPr>
            <p:nvPr/>
          </p:nvSpPr>
          <p:spPr bwMode="auto">
            <a:xfrm flipH="1">
              <a:off x="3074" y="1683"/>
              <a:ext cx="637" cy="32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410" name="Group 152"/>
          <p:cNvGrpSpPr>
            <a:grpSpLocks/>
          </p:cNvGrpSpPr>
          <p:nvPr/>
        </p:nvGrpSpPr>
        <p:grpSpPr bwMode="auto">
          <a:xfrm>
            <a:off x="5126401" y="2288867"/>
            <a:ext cx="434880" cy="835318"/>
            <a:chOff x="3053" y="1499"/>
            <a:chExt cx="302" cy="579"/>
          </a:xfrm>
        </p:grpSpPr>
        <p:grpSp>
          <p:nvGrpSpPr>
            <p:cNvPr id="52338" name="Group 135"/>
            <p:cNvGrpSpPr>
              <a:grpSpLocks/>
            </p:cNvGrpSpPr>
            <p:nvPr/>
          </p:nvGrpSpPr>
          <p:grpSpPr bwMode="auto">
            <a:xfrm>
              <a:off x="3053" y="1499"/>
              <a:ext cx="302" cy="579"/>
              <a:chOff x="3518" y="1498"/>
              <a:chExt cx="302" cy="579"/>
            </a:xfrm>
          </p:grpSpPr>
          <p:sp>
            <p:nvSpPr>
              <p:cNvPr id="15" name="Isosceles Triangle 4"/>
              <p:cNvSpPr/>
              <p:nvPr/>
            </p:nvSpPr>
            <p:spPr>
              <a:xfrm>
                <a:off x="3662" y="1498"/>
                <a:ext cx="158" cy="106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829452" hangingPunct="1">
                  <a:defRPr/>
                </a:pPr>
                <a:endParaRPr lang="en-GB"/>
              </a:p>
            </p:txBody>
          </p:sp>
          <p:sp>
            <p:nvSpPr>
              <p:cNvPr id="52341" name="Line 137"/>
              <p:cNvSpPr>
                <a:spLocks noChangeShapeType="1"/>
              </p:cNvSpPr>
              <p:nvPr/>
            </p:nvSpPr>
            <p:spPr bwMode="auto">
              <a:xfrm flipH="1">
                <a:off x="3518" y="1682"/>
                <a:ext cx="231" cy="395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2339" name="Line 148"/>
            <p:cNvSpPr>
              <a:spLocks noChangeShapeType="1"/>
            </p:cNvSpPr>
            <p:nvPr/>
          </p:nvSpPr>
          <p:spPr bwMode="auto">
            <a:xfrm flipH="1">
              <a:off x="3053" y="1683"/>
              <a:ext cx="189" cy="32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412" name="Group 153"/>
          <p:cNvGrpSpPr>
            <a:grpSpLocks/>
          </p:cNvGrpSpPr>
          <p:nvPr/>
        </p:nvGrpSpPr>
        <p:grpSpPr bwMode="auto">
          <a:xfrm>
            <a:off x="4655520" y="2288867"/>
            <a:ext cx="449280" cy="737215"/>
            <a:chOff x="2743" y="1499"/>
            <a:chExt cx="312" cy="511"/>
          </a:xfrm>
        </p:grpSpPr>
        <p:grpSp>
          <p:nvGrpSpPr>
            <p:cNvPr id="52333" name="Group 139"/>
            <p:cNvGrpSpPr>
              <a:grpSpLocks/>
            </p:cNvGrpSpPr>
            <p:nvPr/>
          </p:nvGrpSpPr>
          <p:grpSpPr bwMode="auto">
            <a:xfrm>
              <a:off x="2743" y="1499"/>
              <a:ext cx="312" cy="473"/>
              <a:chOff x="3662" y="1498"/>
              <a:chExt cx="312" cy="473"/>
            </a:xfrm>
          </p:grpSpPr>
          <p:sp>
            <p:nvSpPr>
              <p:cNvPr id="17" name="Isosceles Triangle 4"/>
              <p:cNvSpPr/>
              <p:nvPr/>
            </p:nvSpPr>
            <p:spPr>
              <a:xfrm>
                <a:off x="3662" y="1498"/>
                <a:ext cx="158" cy="106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829452" hangingPunct="1">
                  <a:defRPr/>
                </a:pPr>
                <a:endParaRPr lang="en-GB"/>
              </a:p>
            </p:txBody>
          </p:sp>
          <p:sp>
            <p:nvSpPr>
              <p:cNvPr id="52336" name="Line 141"/>
              <p:cNvSpPr>
                <a:spLocks noChangeShapeType="1"/>
              </p:cNvSpPr>
              <p:nvPr/>
            </p:nvSpPr>
            <p:spPr bwMode="auto">
              <a:xfrm>
                <a:off x="3745" y="1681"/>
                <a:ext cx="229" cy="29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2334" name="Line 149"/>
            <p:cNvSpPr>
              <a:spLocks noChangeShapeType="1"/>
            </p:cNvSpPr>
            <p:nvPr/>
          </p:nvSpPr>
          <p:spPr bwMode="auto">
            <a:xfrm>
              <a:off x="2796" y="1683"/>
              <a:ext cx="259" cy="32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414" name="Group 154"/>
          <p:cNvGrpSpPr>
            <a:grpSpLocks/>
          </p:cNvGrpSpPr>
          <p:nvPr/>
        </p:nvGrpSpPr>
        <p:grpSpPr bwMode="auto">
          <a:xfrm>
            <a:off x="4056480" y="2288867"/>
            <a:ext cx="973440" cy="737215"/>
            <a:chOff x="2280" y="1499"/>
            <a:chExt cx="676" cy="511"/>
          </a:xfrm>
        </p:grpSpPr>
        <p:grpSp>
          <p:nvGrpSpPr>
            <p:cNvPr id="52328" name="Group 143"/>
            <p:cNvGrpSpPr>
              <a:grpSpLocks/>
            </p:cNvGrpSpPr>
            <p:nvPr/>
          </p:nvGrpSpPr>
          <p:grpSpPr bwMode="auto">
            <a:xfrm>
              <a:off x="2280" y="1499"/>
              <a:ext cx="676" cy="511"/>
              <a:chOff x="3662" y="1498"/>
              <a:chExt cx="676" cy="511"/>
            </a:xfrm>
          </p:grpSpPr>
          <p:sp>
            <p:nvSpPr>
              <p:cNvPr id="19" name="Isosceles Triangle 4"/>
              <p:cNvSpPr/>
              <p:nvPr/>
            </p:nvSpPr>
            <p:spPr>
              <a:xfrm>
                <a:off x="3662" y="1498"/>
                <a:ext cx="158" cy="106"/>
              </a:xfrm>
              <a:prstGeom prst="triangl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  <a:scene3d>
                <a:camera prst="orthographicFront">
                  <a:rot lat="215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829452" hangingPunct="1">
                  <a:defRPr/>
                </a:pPr>
                <a:endParaRPr lang="en-GB"/>
              </a:p>
            </p:txBody>
          </p:sp>
          <p:sp>
            <p:nvSpPr>
              <p:cNvPr id="52331" name="Line 145"/>
              <p:cNvSpPr>
                <a:spLocks noChangeShapeType="1"/>
              </p:cNvSpPr>
              <p:nvPr/>
            </p:nvSpPr>
            <p:spPr bwMode="auto">
              <a:xfrm>
                <a:off x="3745" y="1681"/>
                <a:ext cx="593" cy="32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2329" name="Line 150"/>
            <p:cNvSpPr>
              <a:spLocks noChangeShapeType="1"/>
            </p:cNvSpPr>
            <p:nvPr/>
          </p:nvSpPr>
          <p:spPr bwMode="auto">
            <a:xfrm>
              <a:off x="2329" y="1683"/>
              <a:ext cx="627" cy="32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2235" name="Group 180"/>
          <p:cNvGrpSpPr>
            <a:grpSpLocks/>
          </p:cNvGrpSpPr>
          <p:nvPr/>
        </p:nvGrpSpPr>
        <p:grpSpPr bwMode="auto">
          <a:xfrm>
            <a:off x="3134880" y="5086612"/>
            <a:ext cx="1895040" cy="783441"/>
            <a:chOff x="1201" y="3169"/>
            <a:chExt cx="1316" cy="544"/>
          </a:xfrm>
        </p:grpSpPr>
        <p:sp>
          <p:nvSpPr>
            <p:cNvPr id="52323" name="5-Point Star 6"/>
            <p:cNvSpPr>
              <a:spLocks noChangeArrowheads="1"/>
            </p:cNvSpPr>
            <p:nvPr/>
          </p:nvSpPr>
          <p:spPr bwMode="auto">
            <a:xfrm>
              <a:off x="1201" y="3172"/>
              <a:ext cx="157" cy="137"/>
            </a:xfrm>
            <a:custGeom>
              <a:avLst/>
              <a:gdLst>
                <a:gd name="T0" fmla="*/ 79 w 152400"/>
                <a:gd name="T1" fmla="*/ 0 h 152400"/>
                <a:gd name="T2" fmla="*/ 0 w 152400"/>
                <a:gd name="T3" fmla="*/ 52 h 152400"/>
                <a:gd name="T4" fmla="*/ 30 w 152400"/>
                <a:gd name="T5" fmla="*/ 137 h 152400"/>
                <a:gd name="T6" fmla="*/ 127 w 152400"/>
                <a:gd name="T7" fmla="*/ 137 h 152400"/>
                <a:gd name="T8" fmla="*/ 157 w 152400"/>
                <a:gd name="T9" fmla="*/ 52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564 w 152400"/>
                <a:gd name="T16" fmla="*/ 57845 h 152400"/>
                <a:gd name="T17" fmla="*/ 104836 w 152400"/>
                <a:gd name="T18" fmla="*/ 116803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endParaRPr lang="zh-CN" altLang="en-US"/>
            </a:p>
          </p:txBody>
        </p:sp>
        <p:sp>
          <p:nvSpPr>
            <p:cNvPr id="52324" name="Line 163"/>
            <p:cNvSpPr>
              <a:spLocks noChangeShapeType="1"/>
            </p:cNvSpPr>
            <p:nvPr/>
          </p:nvSpPr>
          <p:spPr bwMode="auto">
            <a:xfrm>
              <a:off x="1301" y="3360"/>
              <a:ext cx="1139" cy="35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26" name="Line 165"/>
            <p:cNvSpPr>
              <a:spLocks noChangeShapeType="1"/>
            </p:cNvSpPr>
            <p:nvPr/>
          </p:nvSpPr>
          <p:spPr bwMode="auto">
            <a:xfrm>
              <a:off x="2340" y="3309"/>
              <a:ext cx="177" cy="37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Isosceles Triangle 4"/>
            <p:cNvSpPr/>
            <p:nvPr/>
          </p:nvSpPr>
          <p:spPr>
            <a:xfrm>
              <a:off x="2239" y="3169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</p:grpSp>
      <p:grpSp>
        <p:nvGrpSpPr>
          <p:cNvPr id="52236" name="Group 179"/>
          <p:cNvGrpSpPr>
            <a:grpSpLocks/>
          </p:cNvGrpSpPr>
          <p:nvPr/>
        </p:nvGrpSpPr>
        <p:grpSpPr bwMode="auto">
          <a:xfrm>
            <a:off x="6229441" y="5096694"/>
            <a:ext cx="2376000" cy="923137"/>
            <a:chOff x="3011" y="3176"/>
            <a:chExt cx="1650" cy="641"/>
          </a:xfrm>
        </p:grpSpPr>
        <p:sp>
          <p:nvSpPr>
            <p:cNvPr id="23" name="Isosceles Triangle 4"/>
            <p:cNvSpPr/>
            <p:nvPr/>
          </p:nvSpPr>
          <p:spPr>
            <a:xfrm>
              <a:off x="3011" y="3176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24" name="Isosceles Triangle 4"/>
            <p:cNvSpPr/>
            <p:nvPr/>
          </p:nvSpPr>
          <p:spPr>
            <a:xfrm>
              <a:off x="4503" y="3176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52320" name="Line 159"/>
            <p:cNvSpPr>
              <a:spLocks noChangeShapeType="1"/>
            </p:cNvSpPr>
            <p:nvPr/>
          </p:nvSpPr>
          <p:spPr bwMode="auto">
            <a:xfrm flipH="1">
              <a:off x="3686" y="3309"/>
              <a:ext cx="873" cy="40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21" name="Line 160"/>
            <p:cNvSpPr>
              <a:spLocks noChangeShapeType="1"/>
            </p:cNvSpPr>
            <p:nvPr/>
          </p:nvSpPr>
          <p:spPr bwMode="auto">
            <a:xfrm>
              <a:off x="3107" y="3309"/>
              <a:ext cx="462" cy="40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22" name="5-Point Star 6"/>
            <p:cNvSpPr>
              <a:spLocks noChangeArrowheads="1"/>
            </p:cNvSpPr>
            <p:nvPr/>
          </p:nvSpPr>
          <p:spPr bwMode="auto">
            <a:xfrm>
              <a:off x="3555" y="3680"/>
              <a:ext cx="157" cy="137"/>
            </a:xfrm>
            <a:custGeom>
              <a:avLst/>
              <a:gdLst>
                <a:gd name="T0" fmla="*/ 79 w 152400"/>
                <a:gd name="T1" fmla="*/ 0 h 152400"/>
                <a:gd name="T2" fmla="*/ 0 w 152400"/>
                <a:gd name="T3" fmla="*/ 52 h 152400"/>
                <a:gd name="T4" fmla="*/ 30 w 152400"/>
                <a:gd name="T5" fmla="*/ 137 h 152400"/>
                <a:gd name="T6" fmla="*/ 127 w 152400"/>
                <a:gd name="T7" fmla="*/ 137 h 152400"/>
                <a:gd name="T8" fmla="*/ 157 w 152400"/>
                <a:gd name="T9" fmla="*/ 52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564 w 152400"/>
                <a:gd name="T16" fmla="*/ 57845 h 152400"/>
                <a:gd name="T17" fmla="*/ 104836 w 152400"/>
                <a:gd name="T18" fmla="*/ 116803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endParaRPr lang="zh-CN" altLang="en-US"/>
            </a:p>
          </p:txBody>
        </p:sp>
      </p:grpSp>
      <p:grpSp>
        <p:nvGrpSpPr>
          <p:cNvPr id="52237" name="Group 167"/>
          <p:cNvGrpSpPr>
            <a:grpSpLocks/>
          </p:cNvGrpSpPr>
          <p:nvPr/>
        </p:nvGrpSpPr>
        <p:grpSpPr bwMode="auto">
          <a:xfrm>
            <a:off x="7012800" y="4378058"/>
            <a:ext cx="1592640" cy="803603"/>
            <a:chOff x="3538" y="2769"/>
            <a:chExt cx="1106" cy="558"/>
          </a:xfrm>
        </p:grpSpPr>
        <p:sp>
          <p:nvSpPr>
            <p:cNvPr id="26" name="Isosceles Triangle 4"/>
            <p:cNvSpPr/>
            <p:nvPr/>
          </p:nvSpPr>
          <p:spPr>
            <a:xfrm>
              <a:off x="3696" y="2769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27" name="Isosceles Triangle 4"/>
            <p:cNvSpPr/>
            <p:nvPr/>
          </p:nvSpPr>
          <p:spPr>
            <a:xfrm>
              <a:off x="4486" y="2769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52314" name="Line 92"/>
            <p:cNvSpPr>
              <a:spLocks noChangeShapeType="1"/>
            </p:cNvSpPr>
            <p:nvPr/>
          </p:nvSpPr>
          <p:spPr bwMode="auto">
            <a:xfrm flipH="1">
              <a:off x="3642" y="2875"/>
              <a:ext cx="913" cy="34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15" name="Line 95"/>
            <p:cNvSpPr>
              <a:spLocks noChangeShapeType="1"/>
            </p:cNvSpPr>
            <p:nvPr/>
          </p:nvSpPr>
          <p:spPr bwMode="auto">
            <a:xfrm flipH="1">
              <a:off x="3617" y="2904"/>
              <a:ext cx="131" cy="28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16" name="5-Point Star 6"/>
            <p:cNvSpPr>
              <a:spLocks noChangeArrowheads="1"/>
            </p:cNvSpPr>
            <p:nvPr/>
          </p:nvSpPr>
          <p:spPr bwMode="auto">
            <a:xfrm>
              <a:off x="3538" y="3190"/>
              <a:ext cx="157" cy="137"/>
            </a:xfrm>
            <a:custGeom>
              <a:avLst/>
              <a:gdLst>
                <a:gd name="T0" fmla="*/ 79 w 152400"/>
                <a:gd name="T1" fmla="*/ 0 h 152400"/>
                <a:gd name="T2" fmla="*/ 0 w 152400"/>
                <a:gd name="T3" fmla="*/ 52 h 152400"/>
                <a:gd name="T4" fmla="*/ 30 w 152400"/>
                <a:gd name="T5" fmla="*/ 137 h 152400"/>
                <a:gd name="T6" fmla="*/ 127 w 152400"/>
                <a:gd name="T7" fmla="*/ 137 h 152400"/>
                <a:gd name="T8" fmla="*/ 157 w 152400"/>
                <a:gd name="T9" fmla="*/ 52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564 w 152400"/>
                <a:gd name="T16" fmla="*/ 57845 h 152400"/>
                <a:gd name="T17" fmla="*/ 104836 w 152400"/>
                <a:gd name="T18" fmla="*/ 116803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endParaRPr lang="zh-CN" altLang="en-US"/>
            </a:p>
          </p:txBody>
        </p:sp>
      </p:grpSp>
      <p:grpSp>
        <p:nvGrpSpPr>
          <p:cNvPr id="52238" name="Group 182"/>
          <p:cNvGrpSpPr>
            <a:grpSpLocks/>
          </p:cNvGrpSpPr>
          <p:nvPr/>
        </p:nvGrpSpPr>
        <p:grpSpPr bwMode="auto">
          <a:xfrm>
            <a:off x="3134880" y="5870005"/>
            <a:ext cx="1895040" cy="758532"/>
            <a:chOff x="1043" y="3713"/>
            <a:chExt cx="1316" cy="528"/>
          </a:xfrm>
        </p:grpSpPr>
        <p:sp>
          <p:nvSpPr>
            <p:cNvPr id="52306" name="5-Point Star 6"/>
            <p:cNvSpPr>
              <a:spLocks noChangeArrowheads="1"/>
            </p:cNvSpPr>
            <p:nvPr/>
          </p:nvSpPr>
          <p:spPr bwMode="auto">
            <a:xfrm>
              <a:off x="1043" y="3716"/>
              <a:ext cx="157" cy="137"/>
            </a:xfrm>
            <a:custGeom>
              <a:avLst/>
              <a:gdLst>
                <a:gd name="T0" fmla="*/ 79 w 152400"/>
                <a:gd name="T1" fmla="*/ 0 h 152400"/>
                <a:gd name="T2" fmla="*/ 0 w 152400"/>
                <a:gd name="T3" fmla="*/ 52 h 152400"/>
                <a:gd name="T4" fmla="*/ 30 w 152400"/>
                <a:gd name="T5" fmla="*/ 137 h 152400"/>
                <a:gd name="T6" fmla="*/ 127 w 152400"/>
                <a:gd name="T7" fmla="*/ 137 h 152400"/>
                <a:gd name="T8" fmla="*/ 157 w 152400"/>
                <a:gd name="T9" fmla="*/ 52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564 w 152400"/>
                <a:gd name="T16" fmla="*/ 57845 h 152400"/>
                <a:gd name="T17" fmla="*/ 104836 w 152400"/>
                <a:gd name="T18" fmla="*/ 116803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endParaRPr lang="zh-CN" altLang="en-US"/>
            </a:p>
          </p:txBody>
        </p:sp>
        <p:sp>
          <p:nvSpPr>
            <p:cNvPr id="52307" name="Line 174"/>
            <p:cNvSpPr>
              <a:spLocks noChangeShapeType="1"/>
            </p:cNvSpPr>
            <p:nvPr/>
          </p:nvSpPr>
          <p:spPr bwMode="auto">
            <a:xfrm>
              <a:off x="1143" y="3904"/>
              <a:ext cx="1139" cy="33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09" name="Line 176"/>
            <p:cNvSpPr>
              <a:spLocks noChangeShapeType="1"/>
            </p:cNvSpPr>
            <p:nvPr/>
          </p:nvSpPr>
          <p:spPr bwMode="auto">
            <a:xfrm>
              <a:off x="1766" y="3855"/>
              <a:ext cx="593" cy="35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Isosceles Triangle 4"/>
            <p:cNvSpPr/>
            <p:nvPr/>
          </p:nvSpPr>
          <p:spPr>
            <a:xfrm>
              <a:off x="1650" y="3713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</p:grpSp>
      <p:grpSp>
        <p:nvGrpSpPr>
          <p:cNvPr id="52239" name="Group 181"/>
          <p:cNvGrpSpPr>
            <a:grpSpLocks/>
          </p:cNvGrpSpPr>
          <p:nvPr/>
        </p:nvGrpSpPr>
        <p:grpSpPr bwMode="auto">
          <a:xfrm>
            <a:off x="5607361" y="5880137"/>
            <a:ext cx="2998080" cy="901535"/>
            <a:chOff x="2421" y="3720"/>
            <a:chExt cx="2082" cy="626"/>
          </a:xfrm>
        </p:grpSpPr>
        <p:sp>
          <p:nvSpPr>
            <p:cNvPr id="31" name="Isosceles Triangle 4"/>
            <p:cNvSpPr/>
            <p:nvPr/>
          </p:nvSpPr>
          <p:spPr>
            <a:xfrm>
              <a:off x="2421" y="3720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102592" name="Isosceles Triangle 4"/>
            <p:cNvSpPr/>
            <p:nvPr/>
          </p:nvSpPr>
          <p:spPr>
            <a:xfrm>
              <a:off x="4345" y="3720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52303" name="Line 171"/>
            <p:cNvSpPr>
              <a:spLocks noChangeShapeType="1"/>
            </p:cNvSpPr>
            <p:nvPr/>
          </p:nvSpPr>
          <p:spPr bwMode="auto">
            <a:xfrm flipH="1">
              <a:off x="3541" y="3904"/>
              <a:ext cx="873" cy="33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04" name="Line 172"/>
            <p:cNvSpPr>
              <a:spLocks noChangeShapeType="1"/>
            </p:cNvSpPr>
            <p:nvPr/>
          </p:nvSpPr>
          <p:spPr bwMode="auto">
            <a:xfrm>
              <a:off x="2500" y="3826"/>
              <a:ext cx="897" cy="41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05" name="5-Point Star 6"/>
            <p:cNvSpPr>
              <a:spLocks noChangeArrowheads="1"/>
            </p:cNvSpPr>
            <p:nvPr/>
          </p:nvSpPr>
          <p:spPr bwMode="auto">
            <a:xfrm>
              <a:off x="3397" y="4209"/>
              <a:ext cx="157" cy="137"/>
            </a:xfrm>
            <a:custGeom>
              <a:avLst/>
              <a:gdLst>
                <a:gd name="T0" fmla="*/ 79 w 152400"/>
                <a:gd name="T1" fmla="*/ 0 h 152400"/>
                <a:gd name="T2" fmla="*/ 0 w 152400"/>
                <a:gd name="T3" fmla="*/ 52 h 152400"/>
                <a:gd name="T4" fmla="*/ 30 w 152400"/>
                <a:gd name="T5" fmla="*/ 137 h 152400"/>
                <a:gd name="T6" fmla="*/ 127 w 152400"/>
                <a:gd name="T7" fmla="*/ 137 h 152400"/>
                <a:gd name="T8" fmla="*/ 157 w 152400"/>
                <a:gd name="T9" fmla="*/ 52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564 w 152400"/>
                <a:gd name="T16" fmla="*/ 57845 h 152400"/>
                <a:gd name="T17" fmla="*/ 104836 w 152400"/>
                <a:gd name="T18" fmla="*/ 116803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endParaRPr lang="zh-CN" altLang="en-US"/>
            </a:p>
          </p:txBody>
        </p:sp>
      </p:grpSp>
      <p:sp>
        <p:nvSpPr>
          <p:cNvPr id="52240" name="Text Box 183"/>
          <p:cNvSpPr txBox="1">
            <a:spLocks noChangeArrowheads="1"/>
          </p:cNvSpPr>
          <p:nvPr/>
        </p:nvSpPr>
        <p:spPr bwMode="auto">
          <a:xfrm>
            <a:off x="195840" y="1991730"/>
            <a:ext cx="2414880" cy="77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>
            <a:lvl1pPr algn="l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Bef>
                <a:spcPct val="50000"/>
              </a:spcBef>
            </a:pPr>
            <a:r>
              <a:rPr lang="en-GB" altLang="zh-CN" sz="1800">
                <a:solidFill>
                  <a:schemeClr val="bg1"/>
                </a:solidFill>
                <a:ea typeface="宋体" charset="-122"/>
              </a:rPr>
              <a:t>Desired shot/</a:t>
            </a:r>
          </a:p>
          <a:p>
            <a:pPr eaLnBrk="1">
              <a:spcBef>
                <a:spcPct val="50000"/>
              </a:spcBef>
            </a:pPr>
            <a:r>
              <a:rPr lang="en-GB" altLang="zh-CN" sz="1800">
                <a:solidFill>
                  <a:schemeClr val="bg1"/>
                </a:solidFill>
                <a:ea typeface="宋体" charset="-122"/>
              </a:rPr>
              <a:t>receiver combination</a:t>
            </a:r>
          </a:p>
        </p:txBody>
      </p:sp>
      <p:grpSp>
        <p:nvGrpSpPr>
          <p:cNvPr id="102425" name="Group 184"/>
          <p:cNvGrpSpPr>
            <a:grpSpLocks/>
          </p:cNvGrpSpPr>
          <p:nvPr/>
        </p:nvGrpSpPr>
        <p:grpSpPr bwMode="auto">
          <a:xfrm>
            <a:off x="3134880" y="3447719"/>
            <a:ext cx="3152160" cy="699912"/>
            <a:chOff x="1002" y="2381"/>
            <a:chExt cx="2189" cy="486"/>
          </a:xfrm>
        </p:grpSpPr>
        <p:sp>
          <p:nvSpPr>
            <p:cNvPr id="52295" name="5-Point Star 6"/>
            <p:cNvSpPr>
              <a:spLocks noChangeArrowheads="1"/>
            </p:cNvSpPr>
            <p:nvPr/>
          </p:nvSpPr>
          <p:spPr bwMode="auto">
            <a:xfrm>
              <a:off x="1002" y="2381"/>
              <a:ext cx="157" cy="137"/>
            </a:xfrm>
            <a:custGeom>
              <a:avLst/>
              <a:gdLst>
                <a:gd name="T0" fmla="*/ 79 w 152400"/>
                <a:gd name="T1" fmla="*/ 0 h 152400"/>
                <a:gd name="T2" fmla="*/ 0 w 152400"/>
                <a:gd name="T3" fmla="*/ 52 h 152400"/>
                <a:gd name="T4" fmla="*/ 30 w 152400"/>
                <a:gd name="T5" fmla="*/ 137 h 152400"/>
                <a:gd name="T6" fmla="*/ 127 w 152400"/>
                <a:gd name="T7" fmla="*/ 137 h 152400"/>
                <a:gd name="T8" fmla="*/ 157 w 152400"/>
                <a:gd name="T9" fmla="*/ 52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564 w 152400"/>
                <a:gd name="T16" fmla="*/ 57845 h 152400"/>
                <a:gd name="T17" fmla="*/ 104836 w 152400"/>
                <a:gd name="T18" fmla="*/ 116803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endParaRPr lang="zh-CN" altLang="en-US"/>
            </a:p>
          </p:txBody>
        </p:sp>
        <p:sp>
          <p:nvSpPr>
            <p:cNvPr id="102602" name="Isosceles Triangle 4"/>
            <p:cNvSpPr/>
            <p:nvPr/>
          </p:nvSpPr>
          <p:spPr>
            <a:xfrm>
              <a:off x="3032" y="2385"/>
              <a:ext cx="159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52297" name="Line 187"/>
            <p:cNvSpPr>
              <a:spLocks noChangeShapeType="1"/>
            </p:cNvSpPr>
            <p:nvPr/>
          </p:nvSpPr>
          <p:spPr bwMode="auto">
            <a:xfrm>
              <a:off x="1102" y="2569"/>
              <a:ext cx="1216" cy="29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99" name="Line 189"/>
            <p:cNvSpPr>
              <a:spLocks noChangeShapeType="1"/>
            </p:cNvSpPr>
            <p:nvPr/>
          </p:nvSpPr>
          <p:spPr bwMode="auto">
            <a:xfrm flipH="1">
              <a:off x="2466" y="2569"/>
              <a:ext cx="636" cy="29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426" name="Group 190"/>
          <p:cNvGrpSpPr>
            <a:grpSpLocks/>
          </p:cNvGrpSpPr>
          <p:nvPr/>
        </p:nvGrpSpPr>
        <p:grpSpPr bwMode="auto">
          <a:xfrm>
            <a:off x="7001280" y="3452047"/>
            <a:ext cx="1604160" cy="859770"/>
            <a:chOff x="4318" y="2447"/>
            <a:chExt cx="1114" cy="597"/>
          </a:xfrm>
        </p:grpSpPr>
        <p:sp>
          <p:nvSpPr>
            <p:cNvPr id="102604" name="Isosceles Triangle 4"/>
            <p:cNvSpPr/>
            <p:nvPr/>
          </p:nvSpPr>
          <p:spPr>
            <a:xfrm>
              <a:off x="4824" y="2447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102608" name="Isosceles Triangle 4"/>
            <p:cNvSpPr/>
            <p:nvPr/>
          </p:nvSpPr>
          <p:spPr>
            <a:xfrm>
              <a:off x="5273" y="2447"/>
              <a:ext cx="159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52292" name="Line 194"/>
            <p:cNvSpPr>
              <a:spLocks noChangeShapeType="1"/>
            </p:cNvSpPr>
            <p:nvPr/>
          </p:nvSpPr>
          <p:spPr bwMode="auto">
            <a:xfrm flipH="1">
              <a:off x="4457" y="2581"/>
              <a:ext cx="443" cy="349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93" name="Line 195"/>
            <p:cNvSpPr>
              <a:spLocks noChangeShapeType="1"/>
            </p:cNvSpPr>
            <p:nvPr/>
          </p:nvSpPr>
          <p:spPr bwMode="auto">
            <a:xfrm flipH="1">
              <a:off x="4483" y="2557"/>
              <a:ext cx="870" cy="37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94" name="5-Point Star 6"/>
            <p:cNvSpPr>
              <a:spLocks noChangeArrowheads="1"/>
            </p:cNvSpPr>
            <p:nvPr/>
          </p:nvSpPr>
          <p:spPr bwMode="auto">
            <a:xfrm>
              <a:off x="4318" y="2907"/>
              <a:ext cx="156" cy="137"/>
            </a:xfrm>
            <a:custGeom>
              <a:avLst/>
              <a:gdLst>
                <a:gd name="T0" fmla="*/ 78 w 152400"/>
                <a:gd name="T1" fmla="*/ 0 h 152400"/>
                <a:gd name="T2" fmla="*/ 0 w 152400"/>
                <a:gd name="T3" fmla="*/ 52 h 152400"/>
                <a:gd name="T4" fmla="*/ 30 w 152400"/>
                <a:gd name="T5" fmla="*/ 137 h 152400"/>
                <a:gd name="T6" fmla="*/ 126 w 152400"/>
                <a:gd name="T7" fmla="*/ 137 h 152400"/>
                <a:gd name="T8" fmla="*/ 156 w 152400"/>
                <a:gd name="T9" fmla="*/ 52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6892 w 152400"/>
                <a:gd name="T16" fmla="*/ 57845 h 152400"/>
                <a:gd name="T17" fmla="*/ 105508 w 152400"/>
                <a:gd name="T18" fmla="*/ 116803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endParaRPr lang="zh-CN" altLang="en-US"/>
            </a:p>
          </p:txBody>
        </p:sp>
      </p:grpSp>
      <p:grpSp>
        <p:nvGrpSpPr>
          <p:cNvPr id="102429" name="Group 197"/>
          <p:cNvGrpSpPr>
            <a:grpSpLocks/>
          </p:cNvGrpSpPr>
          <p:nvPr/>
        </p:nvGrpSpPr>
        <p:grpSpPr bwMode="auto">
          <a:xfrm>
            <a:off x="3134880" y="4367973"/>
            <a:ext cx="2465280" cy="661029"/>
            <a:chOff x="1184" y="3169"/>
            <a:chExt cx="1712" cy="459"/>
          </a:xfrm>
        </p:grpSpPr>
        <p:sp>
          <p:nvSpPr>
            <p:cNvPr id="52284" name="5-Point Star 6"/>
            <p:cNvSpPr>
              <a:spLocks noChangeArrowheads="1"/>
            </p:cNvSpPr>
            <p:nvPr/>
          </p:nvSpPr>
          <p:spPr bwMode="auto">
            <a:xfrm>
              <a:off x="1184" y="3173"/>
              <a:ext cx="157" cy="137"/>
            </a:xfrm>
            <a:custGeom>
              <a:avLst/>
              <a:gdLst>
                <a:gd name="T0" fmla="*/ 79 w 152400"/>
                <a:gd name="T1" fmla="*/ 0 h 152400"/>
                <a:gd name="T2" fmla="*/ 0 w 152400"/>
                <a:gd name="T3" fmla="*/ 52 h 152400"/>
                <a:gd name="T4" fmla="*/ 30 w 152400"/>
                <a:gd name="T5" fmla="*/ 137 h 152400"/>
                <a:gd name="T6" fmla="*/ 127 w 152400"/>
                <a:gd name="T7" fmla="*/ 137 h 152400"/>
                <a:gd name="T8" fmla="*/ 157 w 152400"/>
                <a:gd name="T9" fmla="*/ 52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564 w 152400"/>
                <a:gd name="T16" fmla="*/ 57845 h 152400"/>
                <a:gd name="T17" fmla="*/ 104836 w 152400"/>
                <a:gd name="T18" fmla="*/ 116803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endParaRPr lang="zh-CN" altLang="en-US"/>
            </a:p>
          </p:txBody>
        </p:sp>
        <p:sp>
          <p:nvSpPr>
            <p:cNvPr id="52285" name="Line 199"/>
            <p:cNvSpPr>
              <a:spLocks noChangeShapeType="1"/>
            </p:cNvSpPr>
            <p:nvPr/>
          </p:nvSpPr>
          <p:spPr bwMode="auto">
            <a:xfrm>
              <a:off x="1284" y="3361"/>
              <a:ext cx="1173" cy="26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87" name="Line 201"/>
            <p:cNvSpPr>
              <a:spLocks noChangeShapeType="1"/>
            </p:cNvSpPr>
            <p:nvPr/>
          </p:nvSpPr>
          <p:spPr bwMode="auto">
            <a:xfrm flipH="1">
              <a:off x="2605" y="3282"/>
              <a:ext cx="193" cy="31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15" name="Isosceles Triangle 4"/>
            <p:cNvSpPr/>
            <p:nvPr/>
          </p:nvSpPr>
          <p:spPr>
            <a:xfrm>
              <a:off x="2738" y="3169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</p:grpSp>
      <p:grpSp>
        <p:nvGrpSpPr>
          <p:cNvPr id="102430" name="Group 203"/>
          <p:cNvGrpSpPr>
            <a:grpSpLocks/>
          </p:cNvGrpSpPr>
          <p:nvPr/>
        </p:nvGrpSpPr>
        <p:grpSpPr bwMode="auto">
          <a:xfrm>
            <a:off x="3134881" y="5088055"/>
            <a:ext cx="1894757" cy="782442"/>
            <a:chOff x="1201" y="3169"/>
            <a:chExt cx="1434" cy="564"/>
          </a:xfrm>
        </p:grpSpPr>
        <p:sp>
          <p:nvSpPr>
            <p:cNvPr id="52279" name="5-Point Star 6"/>
            <p:cNvSpPr>
              <a:spLocks noChangeArrowheads="1"/>
            </p:cNvSpPr>
            <p:nvPr/>
          </p:nvSpPr>
          <p:spPr bwMode="auto">
            <a:xfrm>
              <a:off x="1201" y="3172"/>
              <a:ext cx="157" cy="137"/>
            </a:xfrm>
            <a:custGeom>
              <a:avLst/>
              <a:gdLst>
                <a:gd name="T0" fmla="*/ 79 w 152400"/>
                <a:gd name="T1" fmla="*/ 0 h 152400"/>
                <a:gd name="T2" fmla="*/ 0 w 152400"/>
                <a:gd name="T3" fmla="*/ 52 h 152400"/>
                <a:gd name="T4" fmla="*/ 30 w 152400"/>
                <a:gd name="T5" fmla="*/ 137 h 152400"/>
                <a:gd name="T6" fmla="*/ 127 w 152400"/>
                <a:gd name="T7" fmla="*/ 137 h 152400"/>
                <a:gd name="T8" fmla="*/ 157 w 152400"/>
                <a:gd name="T9" fmla="*/ 52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564 w 152400"/>
                <a:gd name="T16" fmla="*/ 57845 h 152400"/>
                <a:gd name="T17" fmla="*/ 104836 w 152400"/>
                <a:gd name="T18" fmla="*/ 116803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endParaRPr lang="zh-CN" altLang="en-US"/>
            </a:p>
          </p:txBody>
        </p:sp>
        <p:sp>
          <p:nvSpPr>
            <p:cNvPr id="52280" name="Line 205"/>
            <p:cNvSpPr>
              <a:spLocks noChangeShapeType="1"/>
            </p:cNvSpPr>
            <p:nvPr/>
          </p:nvSpPr>
          <p:spPr bwMode="auto">
            <a:xfrm>
              <a:off x="1308" y="3366"/>
              <a:ext cx="1258" cy="36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82" name="Line 207"/>
            <p:cNvSpPr>
              <a:spLocks noChangeShapeType="1"/>
            </p:cNvSpPr>
            <p:nvPr/>
          </p:nvSpPr>
          <p:spPr bwMode="auto">
            <a:xfrm>
              <a:off x="2425" y="3285"/>
              <a:ext cx="210" cy="41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18" name="Isosceles Triangle 4"/>
            <p:cNvSpPr/>
            <p:nvPr/>
          </p:nvSpPr>
          <p:spPr>
            <a:xfrm>
              <a:off x="2346" y="3169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</p:grpSp>
      <p:grpSp>
        <p:nvGrpSpPr>
          <p:cNvPr id="102431" name="Group 209"/>
          <p:cNvGrpSpPr>
            <a:grpSpLocks/>
          </p:cNvGrpSpPr>
          <p:nvPr/>
        </p:nvGrpSpPr>
        <p:grpSpPr bwMode="auto">
          <a:xfrm>
            <a:off x="6229441" y="5096694"/>
            <a:ext cx="2376000" cy="923137"/>
            <a:chOff x="3011" y="3176"/>
            <a:chExt cx="1650" cy="641"/>
          </a:xfrm>
        </p:grpSpPr>
        <p:sp>
          <p:nvSpPr>
            <p:cNvPr id="102622" name="Isosceles Triangle 4"/>
            <p:cNvSpPr/>
            <p:nvPr/>
          </p:nvSpPr>
          <p:spPr>
            <a:xfrm>
              <a:off x="3011" y="3176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102400" name="Isosceles Triangle 4"/>
            <p:cNvSpPr/>
            <p:nvPr/>
          </p:nvSpPr>
          <p:spPr>
            <a:xfrm>
              <a:off x="4503" y="3176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52276" name="Line 213"/>
            <p:cNvSpPr>
              <a:spLocks noChangeShapeType="1"/>
            </p:cNvSpPr>
            <p:nvPr/>
          </p:nvSpPr>
          <p:spPr bwMode="auto">
            <a:xfrm flipH="1">
              <a:off x="3686" y="3305"/>
              <a:ext cx="886" cy="40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77" name="Line 214"/>
            <p:cNvSpPr>
              <a:spLocks noChangeShapeType="1"/>
            </p:cNvSpPr>
            <p:nvPr/>
          </p:nvSpPr>
          <p:spPr bwMode="auto">
            <a:xfrm>
              <a:off x="3111" y="3305"/>
              <a:ext cx="458" cy="40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78" name="5-Point Star 6"/>
            <p:cNvSpPr>
              <a:spLocks noChangeArrowheads="1"/>
            </p:cNvSpPr>
            <p:nvPr/>
          </p:nvSpPr>
          <p:spPr bwMode="auto">
            <a:xfrm>
              <a:off x="3553" y="3680"/>
              <a:ext cx="157" cy="137"/>
            </a:xfrm>
            <a:custGeom>
              <a:avLst/>
              <a:gdLst>
                <a:gd name="T0" fmla="*/ 79 w 152400"/>
                <a:gd name="T1" fmla="*/ 0 h 152400"/>
                <a:gd name="T2" fmla="*/ 0 w 152400"/>
                <a:gd name="T3" fmla="*/ 52 h 152400"/>
                <a:gd name="T4" fmla="*/ 30 w 152400"/>
                <a:gd name="T5" fmla="*/ 137 h 152400"/>
                <a:gd name="T6" fmla="*/ 127 w 152400"/>
                <a:gd name="T7" fmla="*/ 137 h 152400"/>
                <a:gd name="T8" fmla="*/ 157 w 152400"/>
                <a:gd name="T9" fmla="*/ 52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564 w 152400"/>
                <a:gd name="T16" fmla="*/ 57845 h 152400"/>
                <a:gd name="T17" fmla="*/ 104836 w 152400"/>
                <a:gd name="T18" fmla="*/ 116803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endParaRPr lang="zh-CN" altLang="en-US"/>
            </a:p>
          </p:txBody>
        </p:sp>
      </p:grpSp>
      <p:grpSp>
        <p:nvGrpSpPr>
          <p:cNvPr id="102624" name="Group 216"/>
          <p:cNvGrpSpPr>
            <a:grpSpLocks/>
          </p:cNvGrpSpPr>
          <p:nvPr/>
        </p:nvGrpSpPr>
        <p:grpSpPr bwMode="auto">
          <a:xfrm>
            <a:off x="7009920" y="4378058"/>
            <a:ext cx="1595520" cy="803603"/>
            <a:chOff x="3536" y="2769"/>
            <a:chExt cx="1108" cy="558"/>
          </a:xfrm>
        </p:grpSpPr>
        <p:sp>
          <p:nvSpPr>
            <p:cNvPr id="102403" name="Isosceles Triangle 4"/>
            <p:cNvSpPr/>
            <p:nvPr/>
          </p:nvSpPr>
          <p:spPr>
            <a:xfrm>
              <a:off x="3696" y="2769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102404" name="Isosceles Triangle 4"/>
            <p:cNvSpPr/>
            <p:nvPr/>
          </p:nvSpPr>
          <p:spPr>
            <a:xfrm>
              <a:off x="4486" y="2769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52270" name="Line 220"/>
            <p:cNvSpPr>
              <a:spLocks noChangeShapeType="1"/>
            </p:cNvSpPr>
            <p:nvPr/>
          </p:nvSpPr>
          <p:spPr bwMode="auto">
            <a:xfrm flipH="1">
              <a:off x="3642" y="2875"/>
              <a:ext cx="923" cy="34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71" name="Line 221"/>
            <p:cNvSpPr>
              <a:spLocks noChangeShapeType="1"/>
            </p:cNvSpPr>
            <p:nvPr/>
          </p:nvSpPr>
          <p:spPr bwMode="auto">
            <a:xfrm flipH="1">
              <a:off x="3617" y="2904"/>
              <a:ext cx="131" cy="28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72" name="5-Point Star 6"/>
            <p:cNvSpPr>
              <a:spLocks noChangeArrowheads="1"/>
            </p:cNvSpPr>
            <p:nvPr/>
          </p:nvSpPr>
          <p:spPr bwMode="auto">
            <a:xfrm>
              <a:off x="3536" y="3190"/>
              <a:ext cx="157" cy="137"/>
            </a:xfrm>
            <a:custGeom>
              <a:avLst/>
              <a:gdLst>
                <a:gd name="T0" fmla="*/ 79 w 152400"/>
                <a:gd name="T1" fmla="*/ 0 h 152400"/>
                <a:gd name="T2" fmla="*/ 0 w 152400"/>
                <a:gd name="T3" fmla="*/ 52 h 152400"/>
                <a:gd name="T4" fmla="*/ 30 w 152400"/>
                <a:gd name="T5" fmla="*/ 137 h 152400"/>
                <a:gd name="T6" fmla="*/ 127 w 152400"/>
                <a:gd name="T7" fmla="*/ 137 h 152400"/>
                <a:gd name="T8" fmla="*/ 157 w 152400"/>
                <a:gd name="T9" fmla="*/ 52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564 w 152400"/>
                <a:gd name="T16" fmla="*/ 57845 h 152400"/>
                <a:gd name="T17" fmla="*/ 104836 w 152400"/>
                <a:gd name="T18" fmla="*/ 116803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endParaRPr lang="zh-CN" altLang="en-US"/>
            </a:p>
          </p:txBody>
        </p:sp>
      </p:grpSp>
      <p:grpSp>
        <p:nvGrpSpPr>
          <p:cNvPr id="102628" name="Group 223"/>
          <p:cNvGrpSpPr>
            <a:grpSpLocks/>
          </p:cNvGrpSpPr>
          <p:nvPr/>
        </p:nvGrpSpPr>
        <p:grpSpPr bwMode="auto">
          <a:xfrm>
            <a:off x="3134880" y="5872932"/>
            <a:ext cx="1895040" cy="756078"/>
            <a:chOff x="1043" y="3713"/>
            <a:chExt cx="1316" cy="525"/>
          </a:xfrm>
        </p:grpSpPr>
        <p:sp>
          <p:nvSpPr>
            <p:cNvPr id="52262" name="5-Point Star 6"/>
            <p:cNvSpPr>
              <a:spLocks noChangeArrowheads="1"/>
            </p:cNvSpPr>
            <p:nvPr/>
          </p:nvSpPr>
          <p:spPr bwMode="auto">
            <a:xfrm>
              <a:off x="1043" y="3716"/>
              <a:ext cx="157" cy="137"/>
            </a:xfrm>
            <a:custGeom>
              <a:avLst/>
              <a:gdLst>
                <a:gd name="T0" fmla="*/ 79 w 152400"/>
                <a:gd name="T1" fmla="*/ 0 h 152400"/>
                <a:gd name="T2" fmla="*/ 0 w 152400"/>
                <a:gd name="T3" fmla="*/ 52 h 152400"/>
                <a:gd name="T4" fmla="*/ 30 w 152400"/>
                <a:gd name="T5" fmla="*/ 137 h 152400"/>
                <a:gd name="T6" fmla="*/ 127 w 152400"/>
                <a:gd name="T7" fmla="*/ 137 h 152400"/>
                <a:gd name="T8" fmla="*/ 157 w 152400"/>
                <a:gd name="T9" fmla="*/ 52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564 w 152400"/>
                <a:gd name="T16" fmla="*/ 57845 h 152400"/>
                <a:gd name="T17" fmla="*/ 104836 w 152400"/>
                <a:gd name="T18" fmla="*/ 116803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endParaRPr lang="zh-CN" altLang="en-US"/>
            </a:p>
          </p:txBody>
        </p:sp>
        <p:sp>
          <p:nvSpPr>
            <p:cNvPr id="52263" name="Line 225"/>
            <p:cNvSpPr>
              <a:spLocks noChangeShapeType="1"/>
            </p:cNvSpPr>
            <p:nvPr/>
          </p:nvSpPr>
          <p:spPr bwMode="auto">
            <a:xfrm>
              <a:off x="1143" y="3904"/>
              <a:ext cx="1154" cy="33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65" name="Line 227"/>
            <p:cNvSpPr>
              <a:spLocks noChangeShapeType="1"/>
            </p:cNvSpPr>
            <p:nvPr/>
          </p:nvSpPr>
          <p:spPr bwMode="auto">
            <a:xfrm>
              <a:off x="1745" y="3851"/>
              <a:ext cx="614" cy="35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07" name="Isosceles Triangle 4"/>
            <p:cNvSpPr/>
            <p:nvPr/>
          </p:nvSpPr>
          <p:spPr>
            <a:xfrm>
              <a:off x="1650" y="3713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</p:grpSp>
      <p:grpSp>
        <p:nvGrpSpPr>
          <p:cNvPr id="102629" name="Group 229"/>
          <p:cNvGrpSpPr>
            <a:grpSpLocks/>
          </p:cNvGrpSpPr>
          <p:nvPr/>
        </p:nvGrpSpPr>
        <p:grpSpPr bwMode="auto">
          <a:xfrm>
            <a:off x="5607361" y="5880137"/>
            <a:ext cx="2998080" cy="901535"/>
            <a:chOff x="2421" y="3720"/>
            <a:chExt cx="2082" cy="626"/>
          </a:xfrm>
        </p:grpSpPr>
        <p:sp>
          <p:nvSpPr>
            <p:cNvPr id="5" name="Isosceles Triangle 4"/>
            <p:cNvSpPr/>
            <p:nvPr/>
          </p:nvSpPr>
          <p:spPr>
            <a:xfrm>
              <a:off x="2421" y="3720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102408" name="Isosceles Triangle 4"/>
            <p:cNvSpPr/>
            <p:nvPr/>
          </p:nvSpPr>
          <p:spPr>
            <a:xfrm>
              <a:off x="4345" y="3720"/>
              <a:ext cx="158" cy="106"/>
            </a:xfrm>
            <a:prstGeom prst="triangl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  <a:scene3d>
              <a:camera prst="orthographicFront">
                <a:rot lat="21599969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29452" hangingPunct="1">
                <a:defRPr/>
              </a:pPr>
              <a:endParaRPr lang="en-GB"/>
            </a:p>
          </p:txBody>
        </p:sp>
        <p:sp>
          <p:nvSpPr>
            <p:cNvPr id="52259" name="Line 233"/>
            <p:cNvSpPr>
              <a:spLocks noChangeShapeType="1"/>
            </p:cNvSpPr>
            <p:nvPr/>
          </p:nvSpPr>
          <p:spPr bwMode="auto">
            <a:xfrm flipH="1">
              <a:off x="3528" y="3904"/>
              <a:ext cx="886" cy="33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60" name="Line 234"/>
            <p:cNvSpPr>
              <a:spLocks noChangeShapeType="1"/>
            </p:cNvSpPr>
            <p:nvPr/>
          </p:nvSpPr>
          <p:spPr bwMode="auto">
            <a:xfrm>
              <a:off x="2509" y="3826"/>
              <a:ext cx="880" cy="41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61" name="5-Point Star 6"/>
            <p:cNvSpPr>
              <a:spLocks noChangeArrowheads="1"/>
            </p:cNvSpPr>
            <p:nvPr/>
          </p:nvSpPr>
          <p:spPr bwMode="auto">
            <a:xfrm>
              <a:off x="3397" y="4209"/>
              <a:ext cx="157" cy="137"/>
            </a:xfrm>
            <a:custGeom>
              <a:avLst/>
              <a:gdLst>
                <a:gd name="T0" fmla="*/ 79 w 152400"/>
                <a:gd name="T1" fmla="*/ 0 h 152400"/>
                <a:gd name="T2" fmla="*/ 0 w 152400"/>
                <a:gd name="T3" fmla="*/ 52 h 152400"/>
                <a:gd name="T4" fmla="*/ 30 w 152400"/>
                <a:gd name="T5" fmla="*/ 137 h 152400"/>
                <a:gd name="T6" fmla="*/ 127 w 152400"/>
                <a:gd name="T7" fmla="*/ 137 h 152400"/>
                <a:gd name="T8" fmla="*/ 157 w 152400"/>
                <a:gd name="T9" fmla="*/ 52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564 w 152400"/>
                <a:gd name="T16" fmla="*/ 57845 h 152400"/>
                <a:gd name="T17" fmla="*/ 104836 w 152400"/>
                <a:gd name="T18" fmla="*/ 116803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endParaRPr lang="zh-CN" altLang="en-US"/>
            </a:p>
          </p:txBody>
        </p:sp>
      </p:grpSp>
      <p:sp>
        <p:nvSpPr>
          <p:cNvPr id="52249" name="Text Box 236"/>
          <p:cNvSpPr txBox="1">
            <a:spLocks noChangeArrowheads="1"/>
          </p:cNvSpPr>
          <p:nvPr/>
        </p:nvSpPr>
        <p:spPr bwMode="auto">
          <a:xfrm>
            <a:off x="195840" y="4389581"/>
            <a:ext cx="2414880" cy="36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>
            <a:lvl1pPr algn="l" eaLnBrk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>
              <a:defRPr>
                <a:solidFill>
                  <a:schemeClr val="tx1"/>
                </a:solidFill>
                <a:latin typeface="Arial" charset="0"/>
              </a:defRPr>
            </a:lvl2pPr>
            <a:lvl3pPr indent="-230188" algn="l" eaLnBrk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Bef>
                <a:spcPct val="50000"/>
              </a:spcBef>
            </a:pPr>
            <a:r>
              <a:rPr lang="en-GB" altLang="zh-CN" sz="1800">
                <a:solidFill>
                  <a:schemeClr val="bg1"/>
                </a:solidFill>
                <a:ea typeface="宋体" charset="-122"/>
              </a:rPr>
              <a:t>Common raypaths</a:t>
            </a:r>
          </a:p>
        </p:txBody>
      </p:sp>
      <p:sp>
        <p:nvSpPr>
          <p:cNvPr id="52250" name="Line 237"/>
          <p:cNvSpPr>
            <a:spLocks noChangeShapeType="1"/>
          </p:cNvSpPr>
          <p:nvPr/>
        </p:nvSpPr>
        <p:spPr bwMode="auto">
          <a:xfrm flipH="1">
            <a:off x="2610720" y="3297946"/>
            <a:ext cx="0" cy="32662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2251" name="Line 238"/>
          <p:cNvSpPr>
            <a:spLocks noChangeShapeType="1"/>
          </p:cNvSpPr>
          <p:nvPr/>
        </p:nvSpPr>
        <p:spPr bwMode="auto">
          <a:xfrm>
            <a:off x="2610720" y="3297946"/>
            <a:ext cx="13248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2252" name="Line 239"/>
          <p:cNvSpPr>
            <a:spLocks noChangeShapeType="1"/>
          </p:cNvSpPr>
          <p:nvPr/>
        </p:nvSpPr>
        <p:spPr bwMode="auto">
          <a:xfrm>
            <a:off x="2610720" y="6564209"/>
            <a:ext cx="13248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2253" name="Line 240"/>
          <p:cNvSpPr>
            <a:spLocks noChangeShapeType="1"/>
          </p:cNvSpPr>
          <p:nvPr/>
        </p:nvSpPr>
        <p:spPr bwMode="auto">
          <a:xfrm flipH="1">
            <a:off x="2610720" y="1994610"/>
            <a:ext cx="0" cy="91161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2254" name="Line 241"/>
          <p:cNvSpPr>
            <a:spLocks noChangeShapeType="1"/>
          </p:cNvSpPr>
          <p:nvPr/>
        </p:nvSpPr>
        <p:spPr bwMode="auto">
          <a:xfrm>
            <a:off x="2610720" y="1994610"/>
            <a:ext cx="13248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52255" name="Line 242"/>
          <p:cNvSpPr>
            <a:spLocks noChangeShapeType="1"/>
          </p:cNvSpPr>
          <p:nvPr/>
        </p:nvSpPr>
        <p:spPr bwMode="auto">
          <a:xfrm>
            <a:off x="2610720" y="2906225"/>
            <a:ext cx="13248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zh-CN" altLang="en-US"/>
          </a:p>
        </p:txBody>
      </p:sp>
      <p:sp>
        <p:nvSpPr>
          <p:cNvPr id="148" name="Oval 112"/>
          <p:cNvSpPr>
            <a:spLocks noChangeArrowheads="1"/>
          </p:cNvSpPr>
          <p:nvPr/>
        </p:nvSpPr>
        <p:spPr bwMode="auto">
          <a:xfrm>
            <a:off x="4963536" y="3026059"/>
            <a:ext cx="327025" cy="19526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27" tIns="41464" rIns="82927" bIns="41464"/>
          <a:lstStyle/>
          <a:p>
            <a:pPr algn="l" defTabSz="82850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zh-CN" altLang="zh-CN" sz="1600">
              <a:solidFill>
                <a:schemeClr val="tx1"/>
              </a:solidFill>
            </a:endParaRPr>
          </a:p>
        </p:txBody>
      </p:sp>
      <p:sp>
        <p:nvSpPr>
          <p:cNvPr id="149" name="Oval 112"/>
          <p:cNvSpPr>
            <a:spLocks noChangeArrowheads="1"/>
          </p:cNvSpPr>
          <p:nvPr/>
        </p:nvSpPr>
        <p:spPr bwMode="auto">
          <a:xfrm>
            <a:off x="4968050" y="4148138"/>
            <a:ext cx="327025" cy="19526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27" tIns="41464" rIns="82927" bIns="41464"/>
          <a:lstStyle/>
          <a:p>
            <a:pPr algn="l" defTabSz="82850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zh-CN" altLang="zh-CN" sz="1600">
              <a:solidFill>
                <a:schemeClr val="tx1"/>
              </a:solidFill>
            </a:endParaRPr>
          </a:p>
        </p:txBody>
      </p:sp>
      <p:sp>
        <p:nvSpPr>
          <p:cNvPr id="150" name="Oval 112"/>
          <p:cNvSpPr>
            <a:spLocks noChangeArrowheads="1"/>
          </p:cNvSpPr>
          <p:nvPr/>
        </p:nvSpPr>
        <p:spPr bwMode="auto">
          <a:xfrm>
            <a:off x="4968050" y="4986338"/>
            <a:ext cx="327025" cy="19526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27" tIns="41464" rIns="82927" bIns="41464"/>
          <a:lstStyle/>
          <a:p>
            <a:pPr algn="l" defTabSz="82850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zh-CN" altLang="zh-CN" sz="1600">
              <a:solidFill>
                <a:schemeClr val="tx1"/>
              </a:solidFill>
            </a:endParaRPr>
          </a:p>
        </p:txBody>
      </p:sp>
      <p:sp>
        <p:nvSpPr>
          <p:cNvPr id="151" name="Oval 112"/>
          <p:cNvSpPr>
            <a:spLocks noChangeArrowheads="1"/>
          </p:cNvSpPr>
          <p:nvPr/>
        </p:nvSpPr>
        <p:spPr bwMode="auto">
          <a:xfrm>
            <a:off x="4953000" y="5824538"/>
            <a:ext cx="327025" cy="19526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27" tIns="41464" rIns="82927" bIns="41464"/>
          <a:lstStyle/>
          <a:p>
            <a:pPr algn="l" defTabSz="82850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zh-CN" altLang="zh-CN" sz="1600">
              <a:solidFill>
                <a:schemeClr val="tx1"/>
              </a:solidFill>
            </a:endParaRPr>
          </a:p>
        </p:txBody>
      </p:sp>
      <p:sp>
        <p:nvSpPr>
          <p:cNvPr id="152" name="Oval 112"/>
          <p:cNvSpPr>
            <a:spLocks noChangeArrowheads="1"/>
          </p:cNvSpPr>
          <p:nvPr/>
        </p:nvSpPr>
        <p:spPr bwMode="auto">
          <a:xfrm>
            <a:off x="4953000" y="6586538"/>
            <a:ext cx="327025" cy="195262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27" tIns="41464" rIns="82927" bIns="41464"/>
          <a:lstStyle/>
          <a:p>
            <a:pPr algn="l" defTabSz="82850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zh-CN" altLang="zh-CN" sz="1600">
              <a:solidFill>
                <a:schemeClr val="tx1"/>
              </a:solidFill>
            </a:endParaRPr>
          </a:p>
        </p:txBody>
      </p:sp>
      <p:grpSp>
        <p:nvGrpSpPr>
          <p:cNvPr id="135" name="Group 123"/>
          <p:cNvGrpSpPr>
            <a:grpSpLocks/>
          </p:cNvGrpSpPr>
          <p:nvPr/>
        </p:nvGrpSpPr>
        <p:grpSpPr bwMode="auto">
          <a:xfrm>
            <a:off x="5851883" y="1462710"/>
            <a:ext cx="2773993" cy="427248"/>
            <a:chOff x="4521966" y="8632674"/>
            <a:chExt cx="2082642" cy="183035"/>
          </a:xfrm>
          <a:solidFill>
            <a:srgbClr val="FF0000"/>
          </a:solidFill>
        </p:grpSpPr>
        <p:sp>
          <p:nvSpPr>
            <p:cNvPr id="136" name="TextBox 135"/>
            <p:cNvSpPr txBox="1">
              <a:spLocks noChangeArrowheads="1"/>
            </p:cNvSpPr>
            <p:nvPr/>
          </p:nvSpPr>
          <p:spPr bwMode="auto">
            <a:xfrm>
              <a:off x="4521966" y="8632674"/>
              <a:ext cx="2082642" cy="1830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45" tIns="41473" rIns="82945" bIns="41473">
              <a:spAutoFit/>
            </a:bodyPr>
            <a:lstStyle>
              <a:lvl1pPr algn="l"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4338" algn="l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28675" algn="l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244600" algn="l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658938" algn="l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1161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5733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0305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487738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2400" dirty="0">
                  <a:solidFill>
                    <a:srgbClr val="FFFF00"/>
                  </a:solidFill>
                </a:rPr>
                <a:t>Benefit:  SNR =   N</a:t>
              </a:r>
            </a:p>
          </p:txBody>
        </p:sp>
        <p:cxnSp>
          <p:nvCxnSpPr>
            <p:cNvPr id="137" name="Straight Connector 117"/>
            <p:cNvCxnSpPr>
              <a:cxnSpLocks noChangeShapeType="1"/>
            </p:cNvCxnSpPr>
            <p:nvPr/>
          </p:nvCxnSpPr>
          <p:spPr bwMode="auto">
            <a:xfrm flipV="1">
              <a:off x="6272373" y="8646741"/>
              <a:ext cx="64164" cy="154901"/>
            </a:xfrm>
            <a:prstGeom prst="line">
              <a:avLst/>
            </a:prstGeom>
            <a:grpFill/>
            <a:ln w="9525" algn="ctr">
              <a:solidFill>
                <a:srgbClr val="FFFF00"/>
              </a:solidFill>
              <a:round/>
              <a:headEnd/>
              <a:tailEnd/>
            </a:ln>
            <a:extLst/>
          </p:spPr>
        </p:cxnSp>
        <p:cxnSp>
          <p:nvCxnSpPr>
            <p:cNvPr id="138" name="Straight Connector 119"/>
            <p:cNvCxnSpPr>
              <a:cxnSpLocks noChangeShapeType="1"/>
            </p:cNvCxnSpPr>
            <p:nvPr/>
          </p:nvCxnSpPr>
          <p:spPr bwMode="auto">
            <a:xfrm>
              <a:off x="6336537" y="8640844"/>
              <a:ext cx="216024" cy="0"/>
            </a:xfrm>
            <a:prstGeom prst="line">
              <a:avLst/>
            </a:prstGeom>
            <a:grpFill/>
            <a:ln w="9525" algn="ctr">
              <a:solidFill>
                <a:srgbClr val="FFFF00"/>
              </a:solidFill>
              <a:round/>
              <a:headEnd/>
              <a:tailEnd/>
            </a:ln>
            <a:extLst/>
          </p:spPr>
        </p:cxnSp>
        <p:cxnSp>
          <p:nvCxnSpPr>
            <p:cNvPr id="139" name="Straight Connector 121"/>
            <p:cNvCxnSpPr>
              <a:cxnSpLocks noChangeShapeType="1"/>
            </p:cNvCxnSpPr>
            <p:nvPr/>
          </p:nvCxnSpPr>
          <p:spPr bwMode="auto">
            <a:xfrm flipH="1" flipV="1">
              <a:off x="6194508" y="8729637"/>
              <a:ext cx="72008" cy="72008"/>
            </a:xfrm>
            <a:prstGeom prst="line">
              <a:avLst/>
            </a:prstGeom>
            <a:grpFill/>
            <a:ln w="9525" algn="ctr">
              <a:solidFill>
                <a:srgbClr val="FFFF00"/>
              </a:solidFill>
              <a:round/>
              <a:headEnd/>
              <a:tailEnd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413509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08092E-6 L -0.19497 -0.187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-94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9295E-6 -8.40336E-7 L -2.39295E-6 -0.17164 " pathEditMode="relative" ptsTypes="AA">
                                      <p:cBhvr>
                                        <p:cTn id="8" dur="2000" fill="hold"/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247E-6 -5.04202E-7 L 1.66247E-6 -0.30504 " pathEditMode="relative" ptsTypes="AA">
                                      <p:cBhvr>
                                        <p:cTn id="20" dur="2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711E-6 L -0.21215 -0.307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-15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6599E-6 -5.04202E-7 L -5.46599E-6 -0.40987 " pathEditMode="relative" ptsTypes="AA">
                                      <p:cBhvr>
                                        <p:cTn id="33" dur="2000" fill="hold"/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1214E-7 L -0.20278 -0.4210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21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305E-6 -4.20168E-7 L -3.07305E-6 -0.52416 " pathEditMode="relative" ptsTypes="AA">
                                      <p:cBhvr>
                                        <p:cTn id="47" dur="2000" fill="hold"/>
                                        <p:tgtEl>
                                          <p:spTgt spid="102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24855E-7 L -0.21041 -0.5336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2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26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14925</TotalTime>
  <Words>860</Words>
  <Application>Microsoft Office PowerPoint</Application>
  <PresentationFormat>全屏显示(4:3)</PresentationFormat>
  <Paragraphs>292</Paragraphs>
  <Slides>25</Slides>
  <Notes>10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Default Design</vt:lpstr>
      <vt:lpstr>Equation</vt:lpstr>
      <vt:lpstr>Super-virtual Interferometric Diffractions as Guide Stars</vt:lpstr>
      <vt:lpstr>Outline</vt:lpstr>
      <vt:lpstr>Introduction</vt:lpstr>
      <vt:lpstr>Previous Work</vt:lpstr>
      <vt:lpstr>PowerPoint 演示文稿</vt:lpstr>
      <vt:lpstr>Outline</vt:lpstr>
      <vt:lpstr>Step 1: Virtual Diffraction Moveout + Stacking</vt:lpstr>
      <vt:lpstr>Step 2: Dedatum virtual diffraction to known surface position</vt:lpstr>
      <vt:lpstr>Stacking Over Geophone Location</vt:lpstr>
      <vt:lpstr>Super-virtual Diffraction Algorithm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Diffraction Waveform Modeling</vt:lpstr>
      <vt:lpstr>Diffraction Waveform Inversion</vt:lpstr>
      <vt:lpstr>Outline</vt:lpstr>
      <vt:lpstr>Summary</vt:lpstr>
      <vt:lpstr>PowerPoint 演示文稿</vt:lpstr>
    </vt:vector>
  </TitlesOfParts>
  <Company>Society of Exploration Geophysicists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Bookout</dc:creator>
  <cp:lastModifiedBy>David</cp:lastModifiedBy>
  <cp:revision>745</cp:revision>
  <dcterms:created xsi:type="dcterms:W3CDTF">2006-01-26T15:17:49Z</dcterms:created>
  <dcterms:modified xsi:type="dcterms:W3CDTF">2012-02-09T20:03:48Z</dcterms:modified>
</cp:coreProperties>
</file>