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54" r:id="rId4"/>
    <p:sldId id="360" r:id="rId5"/>
    <p:sldId id="363" r:id="rId6"/>
    <p:sldId id="362" r:id="rId7"/>
    <p:sldId id="361" r:id="rId8"/>
    <p:sldId id="355" r:id="rId9"/>
    <p:sldId id="388" r:id="rId10"/>
    <p:sldId id="389" r:id="rId11"/>
    <p:sldId id="365" r:id="rId12"/>
    <p:sldId id="369" r:id="rId13"/>
    <p:sldId id="370" r:id="rId14"/>
    <p:sldId id="367" r:id="rId15"/>
    <p:sldId id="295" r:id="rId16"/>
    <p:sldId id="333" r:id="rId17"/>
    <p:sldId id="334" r:id="rId18"/>
    <p:sldId id="326" r:id="rId19"/>
    <p:sldId id="391" r:id="rId20"/>
    <p:sldId id="299" r:id="rId21"/>
    <p:sldId id="353" r:id="rId22"/>
    <p:sldId id="356" r:id="rId23"/>
    <p:sldId id="371" r:id="rId24"/>
    <p:sldId id="372" r:id="rId25"/>
    <p:sldId id="373" r:id="rId26"/>
    <p:sldId id="374" r:id="rId27"/>
    <p:sldId id="375" r:id="rId28"/>
    <p:sldId id="281" r:id="rId29"/>
    <p:sldId id="376" r:id="rId30"/>
    <p:sldId id="377" r:id="rId31"/>
    <p:sldId id="378" r:id="rId32"/>
    <p:sldId id="331" r:id="rId33"/>
    <p:sldId id="332" r:id="rId34"/>
    <p:sldId id="308" r:id="rId35"/>
    <p:sldId id="379" r:id="rId36"/>
    <p:sldId id="380" r:id="rId37"/>
    <p:sldId id="381" r:id="rId38"/>
    <p:sldId id="357" r:id="rId39"/>
    <p:sldId id="382" r:id="rId40"/>
    <p:sldId id="383" r:id="rId41"/>
    <p:sldId id="386" r:id="rId42"/>
    <p:sldId id="384" r:id="rId43"/>
    <p:sldId id="387" r:id="rId44"/>
    <p:sldId id="358" r:id="rId45"/>
    <p:sldId id="259" r:id="rId46"/>
    <p:sldId id="330" r:id="rId47"/>
    <p:sldId id="328" r:id="rId48"/>
    <p:sldId id="260" r:id="rId49"/>
    <p:sldId id="27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3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4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4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A03D8-1F73-462E-BD23-A583B9640B83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5D50-FCA4-44F1-866A-E7515731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2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5.png"/><Relationship Id="rId7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5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5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3.png"/><Relationship Id="rId10" Type="http://schemas.openxmlformats.org/officeDocument/2006/relationships/image" Target="../media/image53.png"/><Relationship Id="rId4" Type="http://schemas.openxmlformats.org/officeDocument/2006/relationships/image" Target="../media/image7.jp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774" y="1309256"/>
            <a:ext cx="8749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LSRTM with Factorization-free Priorconditioning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5" y="3440189"/>
            <a:ext cx="1190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Gaurav Dutta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Matteo Giboli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Paul Williamson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Gerard T. Schuster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7598" y="4160189"/>
            <a:ext cx="771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King Abdullah University of Science and Technology, </a:t>
            </a:r>
          </a:p>
          <a:p>
            <a:pPr algn="ctr"/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TOTAL E&amp;P, CSTJF, Pau.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5326" y="4991186"/>
            <a:ext cx="260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October 20, 2015</a:t>
            </a:r>
          </a:p>
        </p:txBody>
      </p:sp>
    </p:spTree>
    <p:extLst>
      <p:ext uri="{BB962C8B-B14F-4D97-AF65-F5344CB8AC3E}">
        <p14:creationId xmlns:p14="http://schemas.microsoft.com/office/powerpoint/2010/main" val="25745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238" y="1369159"/>
            <a:ext cx="1016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sparse shots are used, regularization is required.        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238" y="2253556"/>
            <a:ext cx="11584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reparameterization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approaches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Claerbout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1992; Harlan, 1995;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Fomel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Guitton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2006)  are efficient for solving regularized inverse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238" y="3393353"/>
            <a:ext cx="11803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Choice of a suitable basis for reflectivity: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1) perfect reconstruction,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2) can be used with conjugate gradient,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3)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fficient computation and minimal redundancy.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9517" y="1217763"/>
                <a:ext cx="99292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Aim: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observed data,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seek to find a reflectivity </a:t>
                </a:r>
                <a:r>
                  <a:rPr lang="en-US" sz="3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 model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17" y="1217763"/>
                <a:ext cx="9929275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1780" t="-9341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979517" y="2247683"/>
            <a:ext cx="8695113" cy="1343795"/>
            <a:chOff x="-482138" y="2569804"/>
            <a:chExt cx="8695113" cy="1343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990" y="3049260"/>
                  <a:ext cx="8097985" cy="8643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𝐿𝑚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90" y="3049260"/>
                  <a:ext cx="8097985" cy="8643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-482138" y="2569804"/>
              <a:ext cx="363820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function: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2668" y="3368619"/>
            <a:ext cx="11139332" cy="1166112"/>
            <a:chOff x="-544484" y="1967706"/>
            <a:chExt cx="11139332" cy="1615554"/>
          </a:xfrm>
        </p:grpSpPr>
        <p:grpSp>
          <p:nvGrpSpPr>
            <p:cNvPr id="10" name="Group 9"/>
            <p:cNvGrpSpPr/>
            <p:nvPr/>
          </p:nvGrpSpPr>
          <p:grpSpPr>
            <a:xfrm>
              <a:off x="-544484" y="1967706"/>
              <a:ext cx="4675823" cy="1615554"/>
              <a:chOff x="-544484" y="1967706"/>
              <a:chExt cx="4675823" cy="1615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523254" y="2943660"/>
                    <a:ext cx="2608085" cy="6396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3254" y="2943660"/>
                    <a:ext cx="2608085" cy="6396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-544484" y="1967706"/>
                    <a:ext cx="3667991" cy="8527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r>
                      <a:rPr lang="en-US" sz="3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very large:</a:t>
                    </a: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44484" y="1967706"/>
                    <a:ext cx="3667991" cy="8527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6832" b="-39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4126627" y="2856808"/>
              <a:ext cx="6468221" cy="724879"/>
              <a:chOff x="4126627" y="2856808"/>
              <a:chExt cx="6468221" cy="72487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126627" y="3291130"/>
                <a:ext cx="587373" cy="53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647765" y="2856808"/>
                <a:ext cx="5947083" cy="72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prior information is the 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052668" y="4489557"/>
            <a:ext cx="11502272" cy="1299564"/>
            <a:chOff x="-429769" y="3876495"/>
            <a:chExt cx="11502272" cy="1299564"/>
          </a:xfrm>
        </p:grpSpPr>
        <p:grpSp>
          <p:nvGrpSpPr>
            <p:cNvPr id="17" name="Group 16"/>
            <p:cNvGrpSpPr/>
            <p:nvPr/>
          </p:nvGrpSpPr>
          <p:grpSpPr>
            <a:xfrm>
              <a:off x="-429769" y="3876495"/>
              <a:ext cx="5525082" cy="1299564"/>
              <a:chOff x="-429769" y="3876495"/>
              <a:chExt cx="5525082" cy="12995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-429769" y="3876495"/>
                    <a:ext cx="3667991" cy="615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r>
                      <a:rPr lang="en-US" sz="3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very small:</a:t>
                    </a: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29769" y="3876495"/>
                    <a:ext cx="3667991" cy="61555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5842" b="-39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02984" y="4311720"/>
                    <a:ext cx="3592329" cy="8643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𝐿𝑚</m:t>
                                  </m:r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2984" y="4311720"/>
                    <a:ext cx="3592329" cy="86433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70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5045914" y="4532968"/>
              <a:ext cx="6026589" cy="523220"/>
              <a:chOff x="5045914" y="4532968"/>
              <a:chExt cx="6026589" cy="52322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5045914" y="4826476"/>
                <a:ext cx="587373" cy="53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605855" y="4532968"/>
                <a:ext cx="5466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Unconstrained 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482315" y="5734682"/>
            <a:ext cx="754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 well in a lot of cases.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682904" y="2001906"/>
            <a:ext cx="5823016" cy="3035808"/>
            <a:chOff x="1773501" y="1265166"/>
            <a:chExt cx="5823016" cy="3035808"/>
          </a:xfrm>
        </p:grpSpPr>
        <p:sp>
          <p:nvSpPr>
            <p:cNvPr id="29" name="Rectangle 28"/>
            <p:cNvSpPr/>
            <p:nvPr/>
          </p:nvSpPr>
          <p:spPr>
            <a:xfrm>
              <a:off x="1773501" y="1265166"/>
              <a:ext cx="5823016" cy="303580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 preferRelativeResize="0"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4" t="13332" r="8997" b="13335"/>
            <a:stretch/>
          </p:blipFill>
          <p:spPr>
            <a:xfrm>
              <a:off x="1776304" y="1265166"/>
              <a:ext cx="5811069" cy="3035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2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9517" y="1217763"/>
                <a:ext cx="99292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Aim: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observed data,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seek to find a reflectivity </a:t>
                </a:r>
                <a:r>
                  <a:rPr lang="en-US" sz="3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 model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17" y="1217763"/>
                <a:ext cx="9929275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1780" t="-9341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979517" y="2247683"/>
            <a:ext cx="8695113" cy="1343795"/>
            <a:chOff x="-482138" y="2569804"/>
            <a:chExt cx="8695113" cy="1343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990" y="3049260"/>
                  <a:ext cx="8097985" cy="8643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𝐿𝑚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90" y="3049260"/>
                  <a:ext cx="8097985" cy="8643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-482138" y="2569804"/>
              <a:ext cx="363820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function: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2668" y="3368619"/>
            <a:ext cx="11139332" cy="1166112"/>
            <a:chOff x="-544484" y="1967706"/>
            <a:chExt cx="11139332" cy="1615554"/>
          </a:xfrm>
        </p:grpSpPr>
        <p:grpSp>
          <p:nvGrpSpPr>
            <p:cNvPr id="10" name="Group 9"/>
            <p:cNvGrpSpPr/>
            <p:nvPr/>
          </p:nvGrpSpPr>
          <p:grpSpPr>
            <a:xfrm>
              <a:off x="-544484" y="1967706"/>
              <a:ext cx="4675823" cy="1615554"/>
              <a:chOff x="-544484" y="1967706"/>
              <a:chExt cx="4675823" cy="1615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523254" y="2943660"/>
                    <a:ext cx="2608085" cy="6396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3254" y="2943660"/>
                    <a:ext cx="2608085" cy="6396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-544484" y="1967706"/>
                    <a:ext cx="3667991" cy="8527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r>
                      <a:rPr lang="en-US" sz="3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very large:</a:t>
                    </a: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44484" y="1967706"/>
                    <a:ext cx="3667991" cy="8527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6832" b="-39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4126627" y="2856808"/>
              <a:ext cx="6468221" cy="724879"/>
              <a:chOff x="4126627" y="2856808"/>
              <a:chExt cx="6468221" cy="72487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126627" y="3291130"/>
                <a:ext cx="587373" cy="53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647765" y="2856808"/>
                <a:ext cx="5947083" cy="72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prior information is the 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052668" y="4489557"/>
            <a:ext cx="11502272" cy="1299564"/>
            <a:chOff x="-429769" y="3876495"/>
            <a:chExt cx="11502272" cy="1299564"/>
          </a:xfrm>
        </p:grpSpPr>
        <p:grpSp>
          <p:nvGrpSpPr>
            <p:cNvPr id="17" name="Group 16"/>
            <p:cNvGrpSpPr/>
            <p:nvPr/>
          </p:nvGrpSpPr>
          <p:grpSpPr>
            <a:xfrm>
              <a:off x="-429769" y="3876495"/>
              <a:ext cx="5525082" cy="1299564"/>
              <a:chOff x="-429769" y="3876495"/>
              <a:chExt cx="5525082" cy="12995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-429769" y="3876495"/>
                    <a:ext cx="3667991" cy="615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r>
                      <a:rPr lang="en-US" sz="3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very small:</a:t>
                    </a: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29769" y="3876495"/>
                    <a:ext cx="3667991" cy="61555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5842" b="-39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02984" y="4311720"/>
                    <a:ext cx="3592329" cy="8643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𝐿𝑚</m:t>
                                  </m:r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2984" y="4311720"/>
                    <a:ext cx="3592329" cy="86433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70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5045914" y="4532968"/>
              <a:ext cx="6026589" cy="523220"/>
              <a:chOff x="5045914" y="4532968"/>
              <a:chExt cx="6026589" cy="52322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5045914" y="4826476"/>
                <a:ext cx="587373" cy="53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605855" y="4532968"/>
                <a:ext cx="5466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Unconstrained 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482315" y="5734682"/>
            <a:ext cx="754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 well in a lot of cases.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82904" y="2001906"/>
            <a:ext cx="5823016" cy="303580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5684521" y="2002536"/>
            <a:ext cx="5821399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9517" y="1217763"/>
                <a:ext cx="99292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Aim: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observed data,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seek to find a reflectivity </a:t>
                </a:r>
                <a:r>
                  <a:rPr lang="en-US" sz="3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 model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17" y="1217763"/>
                <a:ext cx="9929275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1780" t="-9341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979517" y="2247683"/>
            <a:ext cx="8695113" cy="1343795"/>
            <a:chOff x="-482138" y="2569804"/>
            <a:chExt cx="8695113" cy="1343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990" y="3049260"/>
                  <a:ext cx="8097985" cy="8643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𝐿𝑚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90" y="3049260"/>
                  <a:ext cx="8097985" cy="8643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-482138" y="2569804"/>
              <a:ext cx="363820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function: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2668" y="3368619"/>
            <a:ext cx="11139332" cy="1166112"/>
            <a:chOff x="-544484" y="1967706"/>
            <a:chExt cx="11139332" cy="1615554"/>
          </a:xfrm>
        </p:grpSpPr>
        <p:grpSp>
          <p:nvGrpSpPr>
            <p:cNvPr id="10" name="Group 9"/>
            <p:cNvGrpSpPr/>
            <p:nvPr/>
          </p:nvGrpSpPr>
          <p:grpSpPr>
            <a:xfrm>
              <a:off x="-544484" y="1967706"/>
              <a:ext cx="4675823" cy="1615554"/>
              <a:chOff x="-544484" y="1967706"/>
              <a:chExt cx="4675823" cy="1615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523254" y="2943660"/>
                    <a:ext cx="2608085" cy="6396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3254" y="2943660"/>
                    <a:ext cx="2608085" cy="6396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-544484" y="1967706"/>
                    <a:ext cx="3667991" cy="8527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r>
                      <a:rPr lang="en-US" sz="3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very large:</a:t>
                    </a: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44484" y="1967706"/>
                    <a:ext cx="3667991" cy="8527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6832" b="-39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4126627" y="2856808"/>
              <a:ext cx="6468221" cy="724879"/>
              <a:chOff x="4126627" y="2856808"/>
              <a:chExt cx="6468221" cy="72487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126627" y="3291130"/>
                <a:ext cx="587373" cy="53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647765" y="2856808"/>
                <a:ext cx="5947083" cy="72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prior information is the 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052668" y="4489557"/>
            <a:ext cx="11502272" cy="1299564"/>
            <a:chOff x="-429769" y="3876495"/>
            <a:chExt cx="11502272" cy="1299564"/>
          </a:xfrm>
        </p:grpSpPr>
        <p:grpSp>
          <p:nvGrpSpPr>
            <p:cNvPr id="17" name="Group 16"/>
            <p:cNvGrpSpPr/>
            <p:nvPr/>
          </p:nvGrpSpPr>
          <p:grpSpPr>
            <a:xfrm>
              <a:off x="-429769" y="3876495"/>
              <a:ext cx="5525082" cy="1299564"/>
              <a:chOff x="-429769" y="3876495"/>
              <a:chExt cx="5525082" cy="12995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-429769" y="3876495"/>
                    <a:ext cx="3667991" cy="615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r>
                      <a:rPr lang="en-US" sz="3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very small:</a:t>
                    </a: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29769" y="3876495"/>
                    <a:ext cx="3667991" cy="61555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5842" b="-39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02984" y="4311720"/>
                    <a:ext cx="3592329" cy="8643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𝐿𝑚</m:t>
                                  </m:r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2984" y="4311720"/>
                    <a:ext cx="3592329" cy="86433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70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5045914" y="4532968"/>
              <a:ext cx="6026589" cy="523220"/>
              <a:chOff x="5045914" y="4532968"/>
              <a:chExt cx="6026589" cy="52322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5045914" y="4826476"/>
                <a:ext cx="587373" cy="53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605855" y="4532968"/>
                <a:ext cx="5466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Unconstrained 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482315" y="5734682"/>
            <a:ext cx="754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 well in a lot of cases.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82904" y="2001906"/>
            <a:ext cx="5823016" cy="303580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3170" y="6072229"/>
            <a:ext cx="895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sufficient when the data are very sparse, have noise.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not lead to geologically meaningful solutions.</a:t>
            </a:r>
          </a:p>
        </p:txBody>
      </p:sp>
      <p:pic>
        <p:nvPicPr>
          <p:cNvPr id="25" name="Picture 24"/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5684521" y="2002536"/>
            <a:ext cx="5821399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9517" y="1217763"/>
                <a:ext cx="99292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Aim: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observed data,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seek to find a reflectivity </a:t>
                </a:r>
                <a:r>
                  <a:rPr lang="en-US" sz="3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 model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17" y="1217763"/>
                <a:ext cx="9929275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1780" t="-9341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979517" y="2247683"/>
            <a:ext cx="8695113" cy="1343795"/>
            <a:chOff x="-482138" y="2569804"/>
            <a:chExt cx="8695113" cy="1343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990" y="3049260"/>
                  <a:ext cx="8097985" cy="8643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𝐿𝑚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90" y="3049260"/>
                  <a:ext cx="8097985" cy="8643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-482138" y="2569804"/>
              <a:ext cx="363820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function: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2668" y="3368619"/>
            <a:ext cx="11139332" cy="1166112"/>
            <a:chOff x="-544484" y="1967706"/>
            <a:chExt cx="11139332" cy="1615554"/>
          </a:xfrm>
        </p:grpSpPr>
        <p:grpSp>
          <p:nvGrpSpPr>
            <p:cNvPr id="10" name="Group 9"/>
            <p:cNvGrpSpPr/>
            <p:nvPr/>
          </p:nvGrpSpPr>
          <p:grpSpPr>
            <a:xfrm>
              <a:off x="-544484" y="1967706"/>
              <a:ext cx="4675823" cy="1615554"/>
              <a:chOff x="-544484" y="1967706"/>
              <a:chExt cx="4675823" cy="1615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523254" y="2943660"/>
                    <a:ext cx="2608085" cy="6396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3254" y="2943660"/>
                    <a:ext cx="2608085" cy="6396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-544484" y="1967706"/>
                    <a:ext cx="3667991" cy="8527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r>
                      <a:rPr lang="en-US" sz="3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very large:</a:t>
                    </a: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44484" y="1967706"/>
                    <a:ext cx="3667991" cy="8527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6832" b="-39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4126627" y="2856808"/>
              <a:ext cx="6468221" cy="724879"/>
              <a:chOff x="4126627" y="2856808"/>
              <a:chExt cx="6468221" cy="72487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126627" y="3291130"/>
                <a:ext cx="587373" cy="53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647765" y="2856808"/>
                <a:ext cx="5947083" cy="72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prior information is the 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052668" y="4489557"/>
            <a:ext cx="11502272" cy="1299564"/>
            <a:chOff x="-429769" y="3876495"/>
            <a:chExt cx="11502272" cy="1299564"/>
          </a:xfrm>
        </p:grpSpPr>
        <p:grpSp>
          <p:nvGrpSpPr>
            <p:cNvPr id="17" name="Group 16"/>
            <p:cNvGrpSpPr/>
            <p:nvPr/>
          </p:nvGrpSpPr>
          <p:grpSpPr>
            <a:xfrm>
              <a:off x="-429769" y="3876495"/>
              <a:ext cx="5525082" cy="1299564"/>
              <a:chOff x="-429769" y="3876495"/>
              <a:chExt cx="5525082" cy="12995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-429769" y="3876495"/>
                    <a:ext cx="3667991" cy="615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r>
                      <a:rPr lang="en-US" sz="3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very small:</a:t>
                    </a: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29769" y="3876495"/>
                    <a:ext cx="3667991" cy="61555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5842" b="-39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02984" y="4311720"/>
                    <a:ext cx="3592329" cy="86433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𝐿𝑚</m:t>
                                  </m:r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2984" y="4311720"/>
                    <a:ext cx="3592329" cy="86433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70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5045914" y="4532968"/>
              <a:ext cx="6026589" cy="523220"/>
              <a:chOff x="5045914" y="4532968"/>
              <a:chExt cx="6026589" cy="52322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5045914" y="4826476"/>
                <a:ext cx="587373" cy="53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605855" y="4532968"/>
                <a:ext cx="5466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Unconstrained </a:t>
                </a: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482315" y="5734682"/>
            <a:ext cx="754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 well in a lot of cases.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82904" y="2001906"/>
            <a:ext cx="5823016" cy="303580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3170" y="6072229"/>
            <a:ext cx="895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sufficient when the data are very sparse, have noise.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not lead to geologically meaningful solutions.</a:t>
            </a:r>
          </a:p>
        </p:txBody>
      </p:sp>
      <p:pic>
        <p:nvPicPr>
          <p:cNvPr id="27" name="Picture 26"/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5684521" y="2011680"/>
            <a:ext cx="5821399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79071" y="1143376"/>
                <a:ext cx="8097985" cy="86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𝐿𝑚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071" y="1143376"/>
                <a:ext cx="8097985" cy="864339"/>
              </a:xfrm>
              <a:prstGeom prst="rect">
                <a:avLst/>
              </a:prstGeom>
              <a:blipFill rotWithShape="0">
                <a:blip r:embed="rId2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92617" y="1949524"/>
            <a:ext cx="81049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Reformulate the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15056" y="2587648"/>
                <a:ext cx="5843016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𝐿𝑚</m:t>
                              </m:r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56" y="2587648"/>
                <a:ext cx="5843016" cy="5689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7434" y="4555173"/>
                <a:ext cx="6650736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𝑊𝑅𝑚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𝐿𝑚</m:t>
                              </m:r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34" y="4555173"/>
                <a:ext cx="6650736" cy="568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45124" y="3518940"/>
                <a:ext cx="44805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Local radon transform</a:t>
                </a:r>
              </a:p>
              <a:p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Tolerance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24" y="3518940"/>
                <a:ext cx="4480560" cy="1015663"/>
              </a:xfrm>
              <a:prstGeom prst="rect">
                <a:avLst/>
              </a:prstGeom>
              <a:blipFill rotWithShape="0">
                <a:blip r:embed="rId5"/>
                <a:stretch>
                  <a:fillRect t="-8383" b="-20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07008" y="5438041"/>
                <a:ext cx="691836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𝑊𝑅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Weighted Local radon transform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08" y="5438041"/>
                <a:ext cx="6918363" cy="553998"/>
              </a:xfrm>
              <a:prstGeom prst="rect">
                <a:avLst/>
              </a:prstGeom>
              <a:blipFill rotWithShape="0">
                <a:blip r:embed="rId6"/>
                <a:stretch>
                  <a:fillRect t="-15385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618170" y="3179157"/>
            <a:ext cx="4206240" cy="3017520"/>
            <a:chOff x="1127071" y="1287198"/>
            <a:chExt cx="7676310" cy="5687449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4" t="13332" r="8997" b="13336"/>
            <a:stretch/>
          </p:blipFill>
          <p:spPr>
            <a:xfrm>
              <a:off x="1554480" y="1350337"/>
              <a:ext cx="6766560" cy="50292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539739" y="1287198"/>
              <a:ext cx="2672209" cy="2048581"/>
              <a:chOff x="1570185" y="820328"/>
              <a:chExt cx="2672209" cy="2048581"/>
            </a:xfrm>
          </p:grpSpPr>
          <p:sp>
            <p:nvSpPr>
              <p:cNvPr id="31" name="Flowchart: Merge 30"/>
              <p:cNvSpPr/>
              <p:nvPr/>
            </p:nvSpPr>
            <p:spPr>
              <a:xfrm>
                <a:off x="1628910" y="868253"/>
                <a:ext cx="2613484" cy="999460"/>
              </a:xfrm>
              <a:prstGeom prst="flowChartMerg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Flowchart: Merge 31"/>
              <p:cNvSpPr/>
              <p:nvPr/>
            </p:nvSpPr>
            <p:spPr>
              <a:xfrm rot="16200000">
                <a:off x="1219474" y="1171039"/>
                <a:ext cx="2048581" cy="1347160"/>
              </a:xfrm>
              <a:prstGeom prst="flowChartMerg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00368" y="4372712"/>
              <a:ext cx="2629436" cy="2048581"/>
              <a:chOff x="5752080" y="3894725"/>
              <a:chExt cx="2629436" cy="2048581"/>
            </a:xfrm>
          </p:grpSpPr>
          <p:sp>
            <p:nvSpPr>
              <p:cNvPr id="29" name="Flowchart: Merge 28"/>
              <p:cNvSpPr/>
              <p:nvPr/>
            </p:nvSpPr>
            <p:spPr>
              <a:xfrm rot="10800000">
                <a:off x="5752080" y="4916951"/>
                <a:ext cx="2613484" cy="999460"/>
              </a:xfrm>
              <a:prstGeom prst="flowChartMerg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lowchart: Merge 29"/>
              <p:cNvSpPr/>
              <p:nvPr/>
            </p:nvSpPr>
            <p:spPr>
              <a:xfrm rot="5400000">
                <a:off x="6683645" y="4245436"/>
                <a:ext cx="2048581" cy="1347160"/>
              </a:xfrm>
              <a:prstGeom prst="flowChartMerg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91468" y="6348258"/>
              <a:ext cx="2474175" cy="626389"/>
              <a:chOff x="2753813" y="6272624"/>
              <a:chExt cx="2474175" cy="62638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753813" y="6283842"/>
                <a:ext cx="542259" cy="59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685729" y="6272624"/>
                <a:ext cx="542259" cy="59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497842" y="6305101"/>
                <a:ext cx="1484563" cy="59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127071" y="3606716"/>
              <a:ext cx="593433" cy="2637120"/>
              <a:chOff x="1189416" y="3626512"/>
              <a:chExt cx="593433" cy="201740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227949" y="3626512"/>
                <a:ext cx="542257" cy="454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40590" y="5189573"/>
                <a:ext cx="542259" cy="454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652946" y="4420968"/>
                <a:ext cx="1598429" cy="525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424541" y="4700347"/>
              <a:ext cx="2378840" cy="1461212"/>
              <a:chOff x="6553181" y="4629138"/>
              <a:chExt cx="2378840" cy="146121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786573" y="4629138"/>
                <a:ext cx="1145448" cy="59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53181" y="5496438"/>
                <a:ext cx="955073" cy="59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-20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095439" y="5138595"/>
                    <a:ext cx="952178" cy="5939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05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5439" y="5138595"/>
                    <a:ext cx="952178" cy="59391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591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55392" y="1304545"/>
                <a:ext cx="6650736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𝑊𝑅𝑚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𝐿𝑚</m:t>
                              </m:r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92" y="1304545"/>
                <a:ext cx="6650736" cy="5689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42911" y="2202138"/>
            <a:ext cx="6617350" cy="1320019"/>
            <a:chOff x="633842" y="2150915"/>
            <a:chExt cx="6617350" cy="1320019"/>
          </a:xfrm>
        </p:grpSpPr>
        <p:sp>
          <p:nvSpPr>
            <p:cNvPr id="8" name="TextBox 7"/>
            <p:cNvSpPr txBox="1"/>
            <p:nvPr/>
          </p:nvSpPr>
          <p:spPr>
            <a:xfrm>
              <a:off x="633842" y="2150915"/>
              <a:ext cx="37829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 equations: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709928" y="2916936"/>
                  <a:ext cx="554126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𝑊𝑅</m:t>
                            </m:r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928" y="2916936"/>
                  <a:ext cx="5541264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2242912" y="3485099"/>
            <a:ext cx="6705297" cy="1072353"/>
            <a:chOff x="755070" y="3599193"/>
            <a:chExt cx="6705297" cy="1072353"/>
          </a:xfrm>
        </p:grpSpPr>
        <p:sp>
          <p:nvSpPr>
            <p:cNvPr id="4" name="TextBox 3"/>
            <p:cNvSpPr txBox="1"/>
            <p:nvPr/>
          </p:nvSpPr>
          <p:spPr>
            <a:xfrm>
              <a:off x="755070" y="3599193"/>
              <a:ext cx="33285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Change of basis: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623915" y="4209881"/>
                  <a:ext cx="4836452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𝑊𝑅𝑚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⇒ 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915" y="4209881"/>
                  <a:ext cx="4836452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242911" y="4693425"/>
            <a:ext cx="7475497" cy="1447257"/>
            <a:chOff x="806886" y="4912881"/>
            <a:chExt cx="7475497" cy="1447257"/>
          </a:xfrm>
        </p:grpSpPr>
        <p:sp>
          <p:nvSpPr>
            <p:cNvPr id="12" name="TextBox 11"/>
            <p:cNvSpPr txBox="1"/>
            <p:nvPr/>
          </p:nvSpPr>
          <p:spPr>
            <a:xfrm>
              <a:off x="806886" y="4912881"/>
              <a:ext cx="33285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New problem: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162255" y="5791200"/>
                  <a:ext cx="7120128" cy="568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sPre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sSup>
                                  <m:sSupPr>
                                    <m:ctrlP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b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&lt; 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255" y="5791200"/>
                  <a:ext cx="7120128" cy="56893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0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3234" y="1302501"/>
            <a:ext cx="33285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85032" y="1360804"/>
                <a:ext cx="7120128" cy="61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032" y="1360804"/>
                <a:ext cx="7120128" cy="6151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72451" y="2635590"/>
            <a:ext cx="42505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normal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1132" y="3347627"/>
                <a:ext cx="770991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132" y="3347627"/>
                <a:ext cx="7709916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46751" y="2116770"/>
                <a:ext cx="483645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𝑊𝑅𝑚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51" y="2116770"/>
                <a:ext cx="483645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44136" y="4147597"/>
                <a:ext cx="323399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36" y="4147597"/>
                <a:ext cx="3233992" cy="615553"/>
              </a:xfrm>
              <a:prstGeom prst="rect">
                <a:avLst/>
              </a:prstGeom>
              <a:blipFill rotWithShape="0">
                <a:blip r:embed="rId5"/>
                <a:stretch>
                  <a:fillRect l="-5461" t="-15842" r="-5273" b="-39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03626" y="4818840"/>
                <a:ext cx="70271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626" y="4818840"/>
                <a:ext cx="7027164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95023" y="5795104"/>
                <a:ext cx="8097985" cy="86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023" y="5795104"/>
                <a:ext cx="8097985" cy="864339"/>
              </a:xfrm>
              <a:prstGeom prst="rect">
                <a:avLst/>
              </a:prstGeom>
              <a:blipFill rotWithShape="0">
                <a:blip r:embed="rId7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 rot="5400000">
            <a:off x="6160389" y="4556277"/>
            <a:ext cx="45719" cy="1514093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34252" y="5428528"/>
                <a:ext cx="740664" cy="566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252" y="5428528"/>
                <a:ext cx="740664" cy="5665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 rot="5400000">
            <a:off x="8655066" y="4587417"/>
            <a:ext cx="69857" cy="1521669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92349" y="5452324"/>
                <a:ext cx="740664" cy="566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349" y="5452324"/>
                <a:ext cx="740664" cy="56650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 rot="5400000">
            <a:off x="4368533" y="4533537"/>
            <a:ext cx="92990" cy="1606295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46751" y="5452324"/>
                <a:ext cx="740664" cy="566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51" y="5452324"/>
                <a:ext cx="740664" cy="56650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9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2648" y="1174548"/>
                <a:ext cx="5466429" cy="86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𝐿𝑚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74548"/>
                <a:ext cx="5466429" cy="864339"/>
              </a:xfrm>
              <a:prstGeom prst="rect">
                <a:avLst/>
              </a:prstGeom>
              <a:blipFill rotWithShape="0">
                <a:blip r:embed="rId2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417924" y="1140612"/>
            <a:ext cx="8097985" cy="864339"/>
            <a:chOff x="2748449" y="1140611"/>
            <a:chExt cx="8097985" cy="8643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748449" y="1140611"/>
                  <a:ext cx="8097985" cy="8643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acc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8449" y="1140611"/>
                  <a:ext cx="8097985" cy="8643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ight Arrow 4"/>
            <p:cNvSpPr/>
            <p:nvPr/>
          </p:nvSpPr>
          <p:spPr>
            <a:xfrm>
              <a:off x="4543337" y="1598476"/>
              <a:ext cx="378430" cy="154359"/>
            </a:xfrm>
            <a:prstGeom prst="rightArrow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>
            <a:off x="5834382" y="3337985"/>
            <a:ext cx="378430" cy="154359"/>
          </a:xfrm>
          <a:prstGeom prst="right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45393" y="1915698"/>
            <a:ext cx="4953978" cy="3104801"/>
            <a:chOff x="6345393" y="1915698"/>
            <a:chExt cx="4953978" cy="3104801"/>
          </a:xfrm>
        </p:grpSpPr>
        <p:pic>
          <p:nvPicPr>
            <p:cNvPr id="62" name="Picture 61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4" t="13332" r="8997" b="13336"/>
            <a:stretch/>
          </p:blipFill>
          <p:spPr>
            <a:xfrm>
              <a:off x="6699123" y="1990307"/>
              <a:ext cx="4594297" cy="2682434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6689115" y="1956631"/>
              <a:ext cx="1814352" cy="1092656"/>
              <a:chOff x="1570185" y="820328"/>
              <a:chExt cx="2672209" cy="2048581"/>
            </a:xfrm>
          </p:grpSpPr>
          <p:sp>
            <p:nvSpPr>
              <p:cNvPr id="79" name="Flowchart: Merge 78"/>
              <p:cNvSpPr/>
              <p:nvPr/>
            </p:nvSpPr>
            <p:spPr>
              <a:xfrm>
                <a:off x="1628910" y="868253"/>
                <a:ext cx="2613484" cy="999460"/>
              </a:xfrm>
              <a:prstGeom prst="flowChartMerg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lowchart: Merge 79"/>
              <p:cNvSpPr/>
              <p:nvPr/>
            </p:nvSpPr>
            <p:spPr>
              <a:xfrm rot="16200000">
                <a:off x="1219474" y="1171039"/>
                <a:ext cx="2048581" cy="1347160"/>
              </a:xfrm>
              <a:prstGeom prst="flowChartMerg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9514061" y="3602358"/>
              <a:ext cx="1785310" cy="1092656"/>
              <a:chOff x="5752080" y="3894725"/>
              <a:chExt cx="2629436" cy="2048581"/>
            </a:xfrm>
          </p:grpSpPr>
          <p:sp>
            <p:nvSpPr>
              <p:cNvPr id="77" name="Flowchart: Merge 76"/>
              <p:cNvSpPr/>
              <p:nvPr/>
            </p:nvSpPr>
            <p:spPr>
              <a:xfrm rot="10800000">
                <a:off x="5752080" y="4916951"/>
                <a:ext cx="2613484" cy="999460"/>
              </a:xfrm>
              <a:prstGeom prst="flowChartMerg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lowchart: Merge 77"/>
              <p:cNvSpPr/>
              <p:nvPr/>
            </p:nvSpPr>
            <p:spPr>
              <a:xfrm rot="5400000">
                <a:off x="6683645" y="4245436"/>
                <a:ext cx="2048581" cy="1347160"/>
              </a:xfrm>
              <a:prstGeom prst="flowChartMerg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471105" y="4656059"/>
              <a:ext cx="1679893" cy="364440"/>
              <a:chOff x="2753813" y="6272624"/>
              <a:chExt cx="2474175" cy="68327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753813" y="6283841"/>
                <a:ext cx="542262" cy="65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685726" y="6272624"/>
                <a:ext cx="542262" cy="65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497845" y="6305101"/>
                <a:ext cx="1187882" cy="65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345393" y="3285898"/>
              <a:ext cx="394165" cy="1350364"/>
              <a:chOff x="1095845" y="3758611"/>
              <a:chExt cx="580533" cy="1936796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119943" y="3758611"/>
                <a:ext cx="542261" cy="49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134117" y="5197545"/>
                <a:ext cx="542261" cy="49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16200000">
                <a:off x="726710" y="4354153"/>
                <a:ext cx="1259065" cy="520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005753" y="3777109"/>
              <a:ext cx="1282786" cy="809714"/>
              <a:chOff x="6553181" y="4629138"/>
              <a:chExt cx="1889309" cy="1518103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7786570" y="4629138"/>
                <a:ext cx="655920" cy="65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553181" y="5496443"/>
                <a:ext cx="849725" cy="650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-20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7095442" y="5138596"/>
                    <a:ext cx="952179" cy="650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5441" y="5138595"/>
                    <a:ext cx="952179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61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/>
            <p:cNvGrpSpPr/>
            <p:nvPr/>
          </p:nvGrpSpPr>
          <p:grpSpPr>
            <a:xfrm>
              <a:off x="6654735" y="1915698"/>
              <a:ext cx="1585924" cy="992206"/>
              <a:chOff x="1570185" y="820328"/>
              <a:chExt cx="2672209" cy="2048581"/>
            </a:xfrm>
          </p:grpSpPr>
          <p:sp>
            <p:nvSpPr>
              <p:cNvPr id="108" name="Flowchart: Merge 107"/>
              <p:cNvSpPr/>
              <p:nvPr/>
            </p:nvSpPr>
            <p:spPr>
              <a:xfrm>
                <a:off x="1628910" y="868253"/>
                <a:ext cx="2613484" cy="999460"/>
              </a:xfrm>
              <a:prstGeom prst="flowChartMerg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Flowchart: Merge 108"/>
              <p:cNvSpPr/>
              <p:nvPr/>
            </p:nvSpPr>
            <p:spPr>
              <a:xfrm rot="16200000">
                <a:off x="1219474" y="1171039"/>
                <a:ext cx="2048581" cy="1347160"/>
              </a:xfrm>
              <a:prstGeom prst="flowChartMerg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13184" y="2273582"/>
            <a:ext cx="5069633" cy="2468255"/>
            <a:chOff x="-85075" y="2273581"/>
            <a:chExt cx="4143892" cy="2468255"/>
          </a:xfrm>
        </p:grpSpPr>
        <p:grpSp>
          <p:nvGrpSpPr>
            <p:cNvPr id="57" name="Group 56"/>
            <p:cNvGrpSpPr/>
            <p:nvPr/>
          </p:nvGrpSpPr>
          <p:grpSpPr>
            <a:xfrm>
              <a:off x="176877" y="2273581"/>
              <a:ext cx="3881940" cy="2147698"/>
              <a:chOff x="1773501" y="1265166"/>
              <a:chExt cx="4737027" cy="3035808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773501" y="1265166"/>
                <a:ext cx="4737027" cy="3035808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pic>
            <p:nvPicPr>
              <p:cNvPr id="59" name="Picture 58"/>
              <p:cNvPicPr preferRelativeResize="0">
                <a:picLocks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4" t="13332" r="8997" b="13335"/>
              <a:stretch/>
            </p:blipFill>
            <p:spPr>
              <a:xfrm>
                <a:off x="1773501" y="1265166"/>
                <a:ext cx="4737027" cy="303580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885432" y="4428754"/>
              <a:ext cx="2837482" cy="313082"/>
              <a:chOff x="885432" y="4428754"/>
              <a:chExt cx="1462171" cy="313082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885432" y="4434059"/>
                <a:ext cx="3204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027141" y="4428754"/>
                <a:ext cx="3204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267089" y="4430998"/>
                <a:ext cx="6988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-62456" y="3796111"/>
              <a:ext cx="320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 rot="16200000">
              <a:off x="-320361" y="3225833"/>
              <a:ext cx="778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-68681" y="2614232"/>
              <a:ext cx="320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730" y="2258717"/>
            <a:ext cx="4789332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12648" y="1174548"/>
                <a:ext cx="5466429" cy="86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𝐿𝑚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74548"/>
                <a:ext cx="5466429" cy="864339"/>
              </a:xfrm>
              <a:prstGeom prst="rect">
                <a:avLst/>
              </a:prstGeom>
              <a:blipFill rotWithShape="0">
                <a:blip r:embed="rId2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4417924" y="1140612"/>
            <a:ext cx="8097985" cy="864339"/>
            <a:chOff x="2748449" y="1140611"/>
            <a:chExt cx="8097985" cy="8643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748449" y="1140611"/>
                  <a:ext cx="8097985" cy="8643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000" i="1"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acc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8449" y="1140611"/>
                  <a:ext cx="8097985" cy="8643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ight Arrow 80"/>
            <p:cNvSpPr/>
            <p:nvPr/>
          </p:nvSpPr>
          <p:spPr>
            <a:xfrm>
              <a:off x="4543337" y="1598476"/>
              <a:ext cx="378430" cy="154359"/>
            </a:xfrm>
            <a:prstGeom prst="rightArrow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85666" y="1956816"/>
            <a:ext cx="4645107" cy="2721373"/>
            <a:chOff x="6644567" y="1915698"/>
            <a:chExt cx="4090582" cy="2529995"/>
          </a:xfrm>
        </p:grpSpPr>
        <p:grpSp>
          <p:nvGrpSpPr>
            <p:cNvPr id="61" name="Group 60"/>
            <p:cNvGrpSpPr/>
            <p:nvPr/>
          </p:nvGrpSpPr>
          <p:grpSpPr>
            <a:xfrm>
              <a:off x="6644567" y="1956631"/>
              <a:ext cx="4012748" cy="2428030"/>
              <a:chOff x="1539739" y="1287198"/>
              <a:chExt cx="6790065" cy="5134095"/>
            </a:xfrm>
          </p:grpSpPr>
          <p:pic>
            <p:nvPicPr>
              <p:cNvPr id="62" name="Picture 61"/>
              <p:cNvPicPr preferRelativeResize="0"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4" t="13332" r="8997" b="13336"/>
              <a:stretch/>
            </p:blipFill>
            <p:spPr>
              <a:xfrm>
                <a:off x="1554480" y="1350335"/>
                <a:ext cx="6766560" cy="5029199"/>
              </a:xfrm>
              <a:prstGeom prst="rect">
                <a:avLst/>
              </a:prstGeom>
            </p:spPr>
          </p:pic>
          <p:grpSp>
            <p:nvGrpSpPr>
              <p:cNvPr id="63" name="Group 62"/>
              <p:cNvGrpSpPr/>
              <p:nvPr/>
            </p:nvGrpSpPr>
            <p:grpSpPr>
              <a:xfrm>
                <a:off x="1539739" y="1287198"/>
                <a:ext cx="2672209" cy="2048581"/>
                <a:chOff x="1570185" y="820328"/>
                <a:chExt cx="2672209" cy="2048581"/>
              </a:xfrm>
            </p:grpSpPr>
            <p:sp>
              <p:nvSpPr>
                <p:cNvPr id="79" name="Flowchart: Merge 78"/>
                <p:cNvSpPr/>
                <p:nvPr/>
              </p:nvSpPr>
              <p:spPr>
                <a:xfrm>
                  <a:off x="1628910" y="868253"/>
                  <a:ext cx="2613484" cy="999460"/>
                </a:xfrm>
                <a:prstGeom prst="flowChartMerg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lowchart: Merge 79"/>
                <p:cNvSpPr/>
                <p:nvPr/>
              </p:nvSpPr>
              <p:spPr>
                <a:xfrm rot="16200000">
                  <a:off x="1219474" y="1171039"/>
                  <a:ext cx="2048581" cy="1347160"/>
                </a:xfrm>
                <a:prstGeom prst="flowChartMerg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5700368" y="4372712"/>
                <a:ext cx="2629436" cy="2048581"/>
                <a:chOff x="5752080" y="3894725"/>
                <a:chExt cx="2629436" cy="2048581"/>
              </a:xfrm>
            </p:grpSpPr>
            <p:sp>
              <p:nvSpPr>
                <p:cNvPr id="77" name="Flowchart: Merge 76"/>
                <p:cNvSpPr/>
                <p:nvPr/>
              </p:nvSpPr>
              <p:spPr>
                <a:xfrm rot="10800000">
                  <a:off x="5752080" y="4916951"/>
                  <a:ext cx="2613484" cy="999460"/>
                </a:xfrm>
                <a:prstGeom prst="flowChartMerg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lowchart: Merge 77"/>
                <p:cNvSpPr/>
                <p:nvPr/>
              </p:nvSpPr>
              <p:spPr>
                <a:xfrm rot="5400000">
                  <a:off x="6683645" y="4245436"/>
                  <a:ext cx="2048581" cy="1347160"/>
                </a:xfrm>
                <a:prstGeom prst="flowChartMerg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6424541" y="4700347"/>
                <a:ext cx="1889309" cy="1518103"/>
                <a:chOff x="6553181" y="4629138"/>
                <a:chExt cx="1889309" cy="1518103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7786570" y="4629138"/>
                  <a:ext cx="655920" cy="650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553181" y="5496443"/>
                  <a:ext cx="849725" cy="650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-20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7095442" y="5138596"/>
                      <a:ext cx="952179" cy="650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TextBox 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95442" y="5138596"/>
                      <a:ext cx="952179" cy="650798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02" name="Group 101"/>
            <p:cNvGrpSpPr/>
            <p:nvPr/>
          </p:nvGrpSpPr>
          <p:grpSpPr>
            <a:xfrm>
              <a:off x="6654735" y="1915698"/>
              <a:ext cx="4080414" cy="2529995"/>
              <a:chOff x="1539739" y="1287198"/>
              <a:chExt cx="6875309" cy="5223613"/>
            </a:xfrm>
          </p:grpSpPr>
          <p:pic>
            <p:nvPicPr>
              <p:cNvPr id="103" name="Picture 102"/>
              <p:cNvPicPr preferRelativeResize="0"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4" t="13332" r="8997" b="13336"/>
              <a:stretch/>
            </p:blipFill>
            <p:spPr>
              <a:xfrm>
                <a:off x="1554479" y="1353311"/>
                <a:ext cx="6811099" cy="5142646"/>
              </a:xfrm>
              <a:prstGeom prst="rect">
                <a:avLst/>
              </a:prstGeom>
            </p:spPr>
          </p:pic>
          <p:grpSp>
            <p:nvGrpSpPr>
              <p:cNvPr id="104" name="Group 103"/>
              <p:cNvGrpSpPr/>
              <p:nvPr/>
            </p:nvGrpSpPr>
            <p:grpSpPr>
              <a:xfrm>
                <a:off x="1539739" y="1287198"/>
                <a:ext cx="2672209" cy="2048581"/>
                <a:chOff x="1570185" y="820328"/>
                <a:chExt cx="2672209" cy="2048581"/>
              </a:xfrm>
            </p:grpSpPr>
            <p:sp>
              <p:nvSpPr>
                <p:cNvPr id="108" name="Flowchart: Merge 107"/>
                <p:cNvSpPr/>
                <p:nvPr/>
              </p:nvSpPr>
              <p:spPr>
                <a:xfrm>
                  <a:off x="1628910" y="868253"/>
                  <a:ext cx="2613484" cy="999460"/>
                </a:xfrm>
                <a:prstGeom prst="flowChartMerg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lowchart: Merge 108"/>
                <p:cNvSpPr/>
                <p:nvPr/>
              </p:nvSpPr>
              <p:spPr>
                <a:xfrm rot="16200000">
                  <a:off x="1219474" y="1171039"/>
                  <a:ext cx="2048581" cy="1347160"/>
                </a:xfrm>
                <a:prstGeom prst="flowChartMerg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5801564" y="4462230"/>
                <a:ext cx="2613484" cy="2048581"/>
                <a:chOff x="5853276" y="3984243"/>
                <a:chExt cx="2613484" cy="2048581"/>
              </a:xfrm>
            </p:grpSpPr>
            <p:sp>
              <p:nvSpPr>
                <p:cNvPr id="106" name="Flowchart: Merge 105"/>
                <p:cNvSpPr/>
                <p:nvPr/>
              </p:nvSpPr>
              <p:spPr>
                <a:xfrm rot="10800000">
                  <a:off x="5853276" y="5006323"/>
                  <a:ext cx="2613484" cy="999460"/>
                </a:xfrm>
                <a:prstGeom prst="flowChartMerg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lowchart: Merge 106"/>
                <p:cNvSpPr/>
                <p:nvPr/>
              </p:nvSpPr>
              <p:spPr>
                <a:xfrm rot="5400000">
                  <a:off x="6768622" y="4334954"/>
                  <a:ext cx="2048581" cy="1347160"/>
                </a:xfrm>
                <a:prstGeom prst="flowChartMerg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513184" y="2273582"/>
            <a:ext cx="5069633" cy="2468255"/>
            <a:chOff x="-85075" y="2273581"/>
            <a:chExt cx="4143892" cy="2468255"/>
          </a:xfrm>
        </p:grpSpPr>
        <p:grpSp>
          <p:nvGrpSpPr>
            <p:cNvPr id="84" name="Group 83"/>
            <p:cNvGrpSpPr/>
            <p:nvPr/>
          </p:nvGrpSpPr>
          <p:grpSpPr>
            <a:xfrm>
              <a:off x="176877" y="2273581"/>
              <a:ext cx="3881940" cy="2147698"/>
              <a:chOff x="1773501" y="1265166"/>
              <a:chExt cx="4737027" cy="3035808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773501" y="1265166"/>
                <a:ext cx="4737027" cy="3035808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pic>
            <p:nvPicPr>
              <p:cNvPr id="93" name="Picture 92"/>
              <p:cNvPicPr preferRelativeResize="0">
                <a:picLocks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4" t="13332" r="8997" b="13335"/>
              <a:stretch/>
            </p:blipFill>
            <p:spPr>
              <a:xfrm>
                <a:off x="1773501" y="1265166"/>
                <a:ext cx="4737027" cy="3035808"/>
              </a:xfrm>
              <a:prstGeom prst="rect">
                <a:avLst/>
              </a:prstGeom>
            </p:spPr>
          </p:pic>
        </p:grpSp>
        <p:grpSp>
          <p:nvGrpSpPr>
            <p:cNvPr id="85" name="Group 84"/>
            <p:cNvGrpSpPr/>
            <p:nvPr/>
          </p:nvGrpSpPr>
          <p:grpSpPr>
            <a:xfrm>
              <a:off x="885432" y="4428754"/>
              <a:ext cx="2837482" cy="313082"/>
              <a:chOff x="885432" y="4428754"/>
              <a:chExt cx="1462171" cy="31308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885432" y="4434059"/>
                <a:ext cx="3204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027141" y="4428754"/>
                <a:ext cx="3204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267089" y="4430998"/>
                <a:ext cx="6988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-62456" y="3796111"/>
              <a:ext cx="320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-320361" y="3225833"/>
              <a:ext cx="778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68681" y="2614232"/>
              <a:ext cx="320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730" y="2258717"/>
            <a:ext cx="4789332" cy="218122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833656" y="4784051"/>
            <a:ext cx="37656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936805" y="5292392"/>
                <a:ext cx="908362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approach is factorization-free or matrix-free.</a:t>
                </a:r>
              </a:p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be available.</a:t>
                </a:r>
              </a:p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prior information is imposed into the solution through the operators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805" y="5292392"/>
                <a:ext cx="9083629" cy="1631216"/>
              </a:xfrm>
              <a:prstGeom prst="rect">
                <a:avLst/>
              </a:prstGeom>
              <a:blipFill rotWithShape="0">
                <a:blip r:embed="rId9"/>
                <a:stretch>
                  <a:fillRect l="-1275" t="-6716" b="-1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ight Arrow 97"/>
          <p:cNvSpPr/>
          <p:nvPr/>
        </p:nvSpPr>
        <p:spPr>
          <a:xfrm>
            <a:off x="5834382" y="3337985"/>
            <a:ext cx="378430" cy="154359"/>
          </a:xfrm>
          <a:prstGeom prst="right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9514061" y="3602358"/>
            <a:ext cx="1785310" cy="1092656"/>
            <a:chOff x="5752080" y="3894725"/>
            <a:chExt cx="2629436" cy="2048581"/>
          </a:xfrm>
        </p:grpSpPr>
        <p:sp>
          <p:nvSpPr>
            <p:cNvPr id="100" name="Flowchart: Merge 99"/>
            <p:cNvSpPr/>
            <p:nvPr/>
          </p:nvSpPr>
          <p:spPr>
            <a:xfrm rot="10800000">
              <a:off x="5752080" y="4916951"/>
              <a:ext cx="2613484" cy="999460"/>
            </a:xfrm>
            <a:prstGeom prst="flowChartMerg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Flowchart: Merge 100"/>
            <p:cNvSpPr/>
            <p:nvPr/>
          </p:nvSpPr>
          <p:spPr>
            <a:xfrm rot="5400000">
              <a:off x="6683645" y="4245436"/>
              <a:ext cx="2048581" cy="1347160"/>
            </a:xfrm>
            <a:prstGeom prst="flowChartMerg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471105" y="4656059"/>
            <a:ext cx="1679893" cy="364440"/>
            <a:chOff x="2753813" y="6272624"/>
            <a:chExt cx="2474175" cy="683275"/>
          </a:xfrm>
        </p:grpSpPr>
        <p:sp>
          <p:nvSpPr>
            <p:cNvPr id="120" name="TextBox 119"/>
            <p:cNvSpPr txBox="1"/>
            <p:nvPr/>
          </p:nvSpPr>
          <p:spPr>
            <a:xfrm>
              <a:off x="2753813" y="6283841"/>
              <a:ext cx="542262" cy="650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685726" y="6272624"/>
              <a:ext cx="542262" cy="650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497845" y="6305101"/>
              <a:ext cx="1187882" cy="650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345393" y="3285898"/>
            <a:ext cx="394165" cy="1350364"/>
            <a:chOff x="1095845" y="3758611"/>
            <a:chExt cx="580533" cy="1936796"/>
          </a:xfrm>
        </p:grpSpPr>
        <p:sp>
          <p:nvSpPr>
            <p:cNvPr id="124" name="TextBox 123"/>
            <p:cNvSpPr txBox="1"/>
            <p:nvPr/>
          </p:nvSpPr>
          <p:spPr>
            <a:xfrm>
              <a:off x="1119943" y="3758611"/>
              <a:ext cx="542261" cy="497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34117" y="5197545"/>
              <a:ext cx="542261" cy="497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 rot="16200000">
              <a:off x="726710" y="4354153"/>
              <a:ext cx="1259065" cy="520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0843188" y="3777109"/>
            <a:ext cx="445351" cy="34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0005753" y="4239705"/>
            <a:ext cx="576939" cy="34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10373932" y="4048840"/>
                <a:ext cx="646502" cy="34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441" y="5138595"/>
                <a:ext cx="952179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898" y="1348800"/>
            <a:ext cx="8582891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 of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Priorconditioning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LSRTM using very sparse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shots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LSRTM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430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1922" y="1282807"/>
                <a:ext cx="10963470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Differences between standard preconditioning and implicit preconditioning:</a:t>
                </a:r>
              </a:p>
              <a:p>
                <a:pPr>
                  <a:lnSpc>
                    <a:spcPts val="3000"/>
                  </a:lnSpc>
                </a:pPr>
                <a:endParaRPr lang="en-US" sz="3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ts val="3000"/>
                  </a:lnSpc>
                  <a:buAutoNum type="arabicParenR"/>
                </a:pP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preconditioning improves the condition number of the system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𝐿𝑚</m:t>
                    </m:r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lnSpc>
                    <a:spcPts val="3000"/>
                  </a:lnSpc>
                  <a:buAutoNum type="arabicParenR"/>
                </a:pPr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ts val="3000"/>
                  </a:lnSpc>
                  <a:buFontTx/>
                  <a:buAutoNum type="arabicParenR"/>
                </a:pP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condition number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000" i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</m:acc>
                      </m:e>
                      <m:sup>
                        <m:r>
                          <a:rPr lang="en-US" sz="3000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3000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p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 be larger.</a:t>
                </a:r>
              </a:p>
              <a:p>
                <a:pPr marL="457200" indent="-457200">
                  <a:lnSpc>
                    <a:spcPts val="3000"/>
                  </a:lnSpc>
                  <a:buFontTx/>
                  <a:buAutoNum type="arabicParenR"/>
                </a:pPr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ts val="3000"/>
                  </a:lnSpc>
                  <a:buFontTx/>
                  <a:buAutoNum type="arabicParenR"/>
                </a:pP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priorconditioner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selected based on the regularization term.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2" y="1282807"/>
                <a:ext cx="10963470" cy="3554819"/>
              </a:xfrm>
              <a:prstGeom prst="rect">
                <a:avLst/>
              </a:prstGeom>
              <a:blipFill rotWithShape="0">
                <a:blip r:embed="rId2"/>
                <a:stretch>
                  <a:fillRect l="-1669" t="-6336" b="-5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5997" y="4733727"/>
                <a:ext cx="8097985" cy="86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𝐿𝑚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7" y="4733727"/>
                <a:ext cx="8097985" cy="864339"/>
              </a:xfrm>
              <a:prstGeom prst="rect">
                <a:avLst/>
              </a:prstGeom>
              <a:blipFill rotWithShape="0">
                <a:blip r:embed="rId3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1922" y="6269239"/>
            <a:ext cx="104208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 Faster convergence than using an explicit regularization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4664" y="5413193"/>
                <a:ext cx="8097985" cy="86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664" y="5413193"/>
                <a:ext cx="8097985" cy="864339"/>
              </a:xfrm>
              <a:prstGeom prst="rect">
                <a:avLst/>
              </a:prstGeom>
              <a:blipFill rotWithShape="0">
                <a:blip r:embed="rId4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288833" y="5512030"/>
            <a:ext cx="1698168" cy="856002"/>
            <a:chOff x="4602138" y="5814236"/>
            <a:chExt cx="1757098" cy="63519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359236" y="5814236"/>
              <a:ext cx="0" cy="6328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604712" y="6447036"/>
              <a:ext cx="1754524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602138" y="6224490"/>
              <a:ext cx="2574" cy="22494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39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58984" y="1116133"/>
                <a:ext cx="8097985" cy="86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984" y="1116133"/>
                <a:ext cx="8097985" cy="864339"/>
              </a:xfrm>
              <a:prstGeom prst="rect">
                <a:avLst/>
              </a:prstGeom>
              <a:blipFill rotWithShape="0">
                <a:blip r:embed="rId2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0212" y="2011770"/>
            <a:ext cx="1125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Conjugate-Guided-Gradient Method with model weight guide (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2006)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44972" y="2721159"/>
                <a:ext cx="4142232" cy="566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⇐</m:t>
                      </m:r>
                      <m:acc>
                        <m:accPr>
                          <m:chr m:val="̂"/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972" y="2721159"/>
                <a:ext cx="4142232" cy="5665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23132" y="3256526"/>
            <a:ext cx="383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hile condition do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7106" y="3715498"/>
                <a:ext cx="3200400" cy="58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𝑑𝑖𝑎𝑔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⇐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106" y="3715498"/>
                <a:ext cx="3200400" cy="5872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10456" y="4201505"/>
                <a:ext cx="3621024" cy="577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⇐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56" y="4201505"/>
                <a:ext cx="3621024" cy="5779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2236" y="4679218"/>
                <a:ext cx="4142232" cy="566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⇐</m:t>
                      </m:r>
                      <m:acc>
                        <m:accPr>
                          <m:chr m:val="̂"/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236" y="4679218"/>
                <a:ext cx="4142232" cy="5665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94810" y="5172363"/>
                <a:ext cx="50201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⇐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𝑐𝑔𝑠𝑡𝑒𝑝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810" y="5172363"/>
                <a:ext cx="502019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723132" y="5638663"/>
            <a:ext cx="383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64830" y="3778303"/>
                <a:ext cx="3794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 of model p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830" y="3778303"/>
                <a:ext cx="379476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445" t="-11842"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76464" y="6071835"/>
                <a:ext cx="118205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⇐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64" y="6071835"/>
                <a:ext cx="1182055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64830" y="2773577"/>
                <a:ext cx="3794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Residual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830" y="2773577"/>
                <a:ext cx="3794760" cy="461665"/>
              </a:xfrm>
              <a:prstGeom prst="rect">
                <a:avLst/>
              </a:prstGeom>
              <a:blipFill rotWithShape="0">
                <a:blip r:embed="rId10"/>
                <a:stretch>
                  <a:fillRect t="-11842"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7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898" y="1348800"/>
            <a:ext cx="8582891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 of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Priorconditioning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LSRTM using very sparse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shots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LSRTM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902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Example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1752" y="2211574"/>
            <a:ext cx="5148072" cy="35478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05908" y="1791106"/>
            <a:ext cx="25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Migration Velocity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8091" y="1791107"/>
            <a:ext cx="5622437" cy="4312554"/>
            <a:chOff x="1589957" y="1791107"/>
            <a:chExt cx="4360571" cy="4312554"/>
          </a:xfrm>
        </p:grpSpPr>
        <p:sp>
          <p:nvSpPr>
            <p:cNvPr id="3" name="Rectangle 2"/>
            <p:cNvSpPr/>
            <p:nvPr/>
          </p:nvSpPr>
          <p:spPr>
            <a:xfrm>
              <a:off x="1960421" y="2211573"/>
              <a:ext cx="3990107" cy="35449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89279" y="1791107"/>
              <a:ext cx="232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True Velocity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89957" y="2887820"/>
              <a:ext cx="552893" cy="2432882"/>
              <a:chOff x="346513" y="2939774"/>
              <a:chExt cx="552893" cy="243288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46513" y="2939774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6513" y="5003324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160444" y="3935676"/>
                <a:ext cx="925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95091" y="5720158"/>
              <a:ext cx="2449032" cy="383503"/>
              <a:chOff x="1389302" y="5865631"/>
              <a:chExt cx="2449032" cy="38350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89302" y="5865631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85441" y="5879802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14504" y="5879802"/>
                <a:ext cx="96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</p:grpSp>
      <p:pic>
        <p:nvPicPr>
          <p:cNvPr id="22" name="Picture 2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3" t="13332" r="11997" b="13336"/>
          <a:stretch/>
        </p:blipFill>
        <p:spPr>
          <a:xfrm>
            <a:off x="11382616" y="2172667"/>
            <a:ext cx="148621" cy="356858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076979" y="1821526"/>
            <a:ext cx="980062" cy="3623792"/>
            <a:chOff x="8002341" y="1984511"/>
            <a:chExt cx="980062" cy="3342869"/>
          </a:xfrm>
        </p:grpSpPr>
        <p:sp>
          <p:nvSpPr>
            <p:cNvPr id="24" name="TextBox 23"/>
            <p:cNvSpPr txBox="1"/>
            <p:nvPr/>
          </p:nvSpPr>
          <p:spPr>
            <a:xfrm>
              <a:off x="8327223" y="4986679"/>
              <a:ext cx="648586" cy="340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20854" y="3936548"/>
              <a:ext cx="648586" cy="340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33817" y="3016119"/>
              <a:ext cx="648586" cy="340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02341" y="1984511"/>
              <a:ext cx="726550" cy="312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km/s</a:t>
              </a:r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11515" y="5727084"/>
            <a:ext cx="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56360" y="5741255"/>
            <a:ext cx="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75515" y="5741255"/>
            <a:ext cx="124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(km)</a:t>
            </a:r>
          </a:p>
        </p:txBody>
      </p:sp>
      <p:pic>
        <p:nvPicPr>
          <p:cNvPr id="31" name="Picture 30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817109" y="2213305"/>
            <a:ext cx="5135635" cy="3541527"/>
          </a:xfrm>
          <a:prstGeom prst="rect">
            <a:avLst/>
          </a:prstGeom>
        </p:spPr>
      </p:pic>
      <p:pic>
        <p:nvPicPr>
          <p:cNvPr id="32" name="Picture 31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18000" b="13333"/>
          <a:stretch/>
        </p:blipFill>
        <p:spPr>
          <a:xfrm>
            <a:off x="6071753" y="2211574"/>
            <a:ext cx="5148071" cy="35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Example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1752" y="2211574"/>
            <a:ext cx="5148072" cy="35478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05908" y="1791106"/>
            <a:ext cx="25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Migration Velocity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8091" y="1791107"/>
            <a:ext cx="5622437" cy="4312554"/>
            <a:chOff x="1589957" y="1791107"/>
            <a:chExt cx="4360571" cy="4312554"/>
          </a:xfrm>
        </p:grpSpPr>
        <p:sp>
          <p:nvSpPr>
            <p:cNvPr id="3" name="Rectangle 2"/>
            <p:cNvSpPr/>
            <p:nvPr/>
          </p:nvSpPr>
          <p:spPr>
            <a:xfrm>
              <a:off x="1960421" y="2211573"/>
              <a:ext cx="3990107" cy="35449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89279" y="1791107"/>
              <a:ext cx="232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RTM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89957" y="2887820"/>
              <a:ext cx="552893" cy="2432882"/>
              <a:chOff x="346513" y="2939774"/>
              <a:chExt cx="552893" cy="243288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46513" y="2939774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6513" y="5003324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160444" y="3935676"/>
                <a:ext cx="925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95091" y="5720158"/>
              <a:ext cx="2449032" cy="383503"/>
              <a:chOff x="1389302" y="5865631"/>
              <a:chExt cx="2449032" cy="38350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89302" y="5865631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85441" y="5879802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14504" y="5879802"/>
                <a:ext cx="96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</p:grpSp>
      <p:pic>
        <p:nvPicPr>
          <p:cNvPr id="22" name="Picture 2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3" t="13332" r="11997" b="13336"/>
          <a:stretch/>
        </p:blipFill>
        <p:spPr>
          <a:xfrm>
            <a:off x="11382616" y="2172667"/>
            <a:ext cx="148621" cy="356858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076979" y="1821526"/>
            <a:ext cx="919396" cy="3683842"/>
            <a:chOff x="8002341" y="1984511"/>
            <a:chExt cx="919396" cy="3398264"/>
          </a:xfrm>
        </p:grpSpPr>
        <p:sp>
          <p:nvSpPr>
            <p:cNvPr id="24" name="TextBox 23"/>
            <p:cNvSpPr txBox="1"/>
            <p:nvPr/>
          </p:nvSpPr>
          <p:spPr>
            <a:xfrm>
              <a:off x="8273151" y="5042074"/>
              <a:ext cx="648586" cy="340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66410" y="3794625"/>
              <a:ext cx="648586" cy="340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24089" y="2670278"/>
              <a:ext cx="648586" cy="340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02341" y="1984511"/>
              <a:ext cx="726550" cy="312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km/s</a:t>
              </a:r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11515" y="5727084"/>
            <a:ext cx="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56360" y="5741255"/>
            <a:ext cx="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75515" y="5741255"/>
            <a:ext cx="124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(km)</a:t>
            </a:r>
          </a:p>
        </p:txBody>
      </p:sp>
      <p:pic>
        <p:nvPicPr>
          <p:cNvPr id="31" name="Picture 30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800783" y="2211574"/>
            <a:ext cx="5149744" cy="3529681"/>
          </a:xfrm>
          <a:prstGeom prst="rect">
            <a:avLst/>
          </a:prstGeom>
        </p:spPr>
      </p:pic>
      <p:pic>
        <p:nvPicPr>
          <p:cNvPr id="32" name="Picture 31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18000" b="13333"/>
          <a:stretch/>
        </p:blipFill>
        <p:spPr>
          <a:xfrm>
            <a:off x="6071753" y="2211574"/>
            <a:ext cx="5148071" cy="35415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43949" y="1465119"/>
            <a:ext cx="1775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shots</a:t>
            </a:r>
          </a:p>
        </p:txBody>
      </p:sp>
      <p:pic>
        <p:nvPicPr>
          <p:cNvPr id="34" name="Picture 33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8245989" y="724612"/>
            <a:ext cx="3430899" cy="9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Example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1752" y="2211574"/>
            <a:ext cx="5148072" cy="35478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05908" y="1791106"/>
            <a:ext cx="25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8091" y="2211573"/>
            <a:ext cx="5622437" cy="3892088"/>
            <a:chOff x="1589957" y="2211573"/>
            <a:chExt cx="4360571" cy="3892088"/>
          </a:xfrm>
        </p:grpSpPr>
        <p:sp>
          <p:nvSpPr>
            <p:cNvPr id="3" name="Rectangle 2"/>
            <p:cNvSpPr/>
            <p:nvPr/>
          </p:nvSpPr>
          <p:spPr>
            <a:xfrm>
              <a:off x="1960421" y="2211573"/>
              <a:ext cx="3990107" cy="35449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89957" y="2887820"/>
              <a:ext cx="552893" cy="2432882"/>
              <a:chOff x="346513" y="2939774"/>
              <a:chExt cx="552893" cy="243288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46513" y="2939774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6513" y="5003324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160444" y="3935676"/>
                <a:ext cx="925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95091" y="5720158"/>
              <a:ext cx="2449032" cy="383503"/>
              <a:chOff x="1389302" y="5865631"/>
              <a:chExt cx="2449032" cy="38350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89302" y="5865631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85441" y="5879802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14504" y="5879802"/>
                <a:ext cx="96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111515" y="5727084"/>
            <a:ext cx="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56360" y="5741255"/>
            <a:ext cx="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75515" y="5741255"/>
            <a:ext cx="124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(km)</a:t>
            </a:r>
          </a:p>
        </p:txBody>
      </p:sp>
      <p:pic>
        <p:nvPicPr>
          <p:cNvPr id="31" name="Picture 30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800783" y="2211574"/>
            <a:ext cx="5149744" cy="3529681"/>
          </a:xfrm>
          <a:prstGeom prst="rect">
            <a:avLst/>
          </a:prstGeom>
        </p:spPr>
      </p:pic>
      <p:pic>
        <p:nvPicPr>
          <p:cNvPr id="32" name="Picture 31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8245989" y="724612"/>
            <a:ext cx="3430899" cy="91131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74474" y="1791107"/>
            <a:ext cx="300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6071753" y="2211574"/>
            <a:ext cx="5148071" cy="354152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43949" y="1465119"/>
            <a:ext cx="1775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shots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43950" y="6296892"/>
            <a:ext cx="199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iterations</a:t>
            </a:r>
          </a:p>
        </p:txBody>
      </p:sp>
    </p:spTree>
    <p:extLst>
      <p:ext uri="{BB962C8B-B14F-4D97-AF65-F5344CB8AC3E}">
        <p14:creationId xmlns:p14="http://schemas.microsoft.com/office/powerpoint/2010/main" val="1609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Example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1752" y="2211574"/>
            <a:ext cx="5148072" cy="35478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28091" y="1791107"/>
            <a:ext cx="5622437" cy="4312554"/>
            <a:chOff x="1589957" y="1791107"/>
            <a:chExt cx="4360571" cy="4312554"/>
          </a:xfrm>
        </p:grpSpPr>
        <p:sp>
          <p:nvSpPr>
            <p:cNvPr id="3" name="Rectangle 2"/>
            <p:cNvSpPr/>
            <p:nvPr/>
          </p:nvSpPr>
          <p:spPr>
            <a:xfrm>
              <a:off x="1960421" y="2211573"/>
              <a:ext cx="3990107" cy="35449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89279" y="1791107"/>
              <a:ext cx="232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Priorconditioned</a:t>
              </a:r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RTM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89957" y="2887820"/>
              <a:ext cx="552893" cy="2432882"/>
              <a:chOff x="346513" y="2939774"/>
              <a:chExt cx="552893" cy="243288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46513" y="2939774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6513" y="5003324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160444" y="3935676"/>
                <a:ext cx="925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95091" y="5720158"/>
              <a:ext cx="2449032" cy="383503"/>
              <a:chOff x="1389302" y="5865631"/>
              <a:chExt cx="2449032" cy="38350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89302" y="5865631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85441" y="5879802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14504" y="5879802"/>
                <a:ext cx="96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111515" y="5727084"/>
            <a:ext cx="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56360" y="5741255"/>
            <a:ext cx="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75515" y="5741255"/>
            <a:ext cx="124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(km)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9" y="2218842"/>
            <a:ext cx="5159057" cy="3533775"/>
          </a:xfrm>
          <a:prstGeom prst="rect">
            <a:avLst/>
          </a:prstGeom>
        </p:spPr>
      </p:pic>
      <p:pic>
        <p:nvPicPr>
          <p:cNvPr id="31" name="Picture 30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6071753" y="2211574"/>
            <a:ext cx="5148071" cy="3541527"/>
          </a:xfrm>
          <a:prstGeom prst="rect">
            <a:avLst/>
          </a:prstGeom>
        </p:spPr>
      </p:pic>
      <p:pic>
        <p:nvPicPr>
          <p:cNvPr id="32" name="Picture 31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8245989" y="724612"/>
            <a:ext cx="3430899" cy="91131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43949" y="1465119"/>
            <a:ext cx="1775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shots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05908" y="1791106"/>
            <a:ext cx="25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3950" y="6296892"/>
            <a:ext cx="199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iterations</a:t>
            </a:r>
          </a:p>
        </p:txBody>
      </p:sp>
    </p:spTree>
    <p:extLst>
      <p:ext uri="{BB962C8B-B14F-4D97-AF65-F5344CB8AC3E}">
        <p14:creationId xmlns:p14="http://schemas.microsoft.com/office/powerpoint/2010/main" val="30451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 Example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1752" y="2211574"/>
            <a:ext cx="5148072" cy="35478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11513" y="1791106"/>
            <a:ext cx="352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Priorconditioned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LSRTM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8091" y="2211573"/>
            <a:ext cx="5622437" cy="3892088"/>
            <a:chOff x="1589957" y="2211573"/>
            <a:chExt cx="4360571" cy="3892088"/>
          </a:xfrm>
        </p:grpSpPr>
        <p:sp>
          <p:nvSpPr>
            <p:cNvPr id="3" name="Rectangle 2"/>
            <p:cNvSpPr/>
            <p:nvPr/>
          </p:nvSpPr>
          <p:spPr>
            <a:xfrm>
              <a:off x="1960421" y="2211573"/>
              <a:ext cx="3990107" cy="35449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89957" y="2887820"/>
              <a:ext cx="552893" cy="2432882"/>
              <a:chOff x="346513" y="2939774"/>
              <a:chExt cx="552893" cy="243288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46513" y="2939774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6513" y="5003324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160444" y="3935676"/>
                <a:ext cx="925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95091" y="5720158"/>
              <a:ext cx="2449032" cy="383503"/>
              <a:chOff x="1389302" y="5865631"/>
              <a:chExt cx="2449032" cy="38350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89302" y="5865631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85441" y="5879802"/>
                <a:ext cx="552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14504" y="5879802"/>
                <a:ext cx="96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111515" y="5727084"/>
            <a:ext cx="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56360" y="5741255"/>
            <a:ext cx="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75515" y="5741255"/>
            <a:ext cx="124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(km)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9" y="2218842"/>
            <a:ext cx="5159057" cy="35337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74474" y="1791107"/>
            <a:ext cx="300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Priorconditioned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6071753" y="2211572"/>
            <a:ext cx="5148071" cy="3541528"/>
          </a:xfrm>
          <a:prstGeom prst="rect">
            <a:avLst/>
          </a:prstGeom>
        </p:spPr>
      </p:pic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8245989" y="724612"/>
            <a:ext cx="3430899" cy="91131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243949" y="1465119"/>
            <a:ext cx="1775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shots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8870426" y="4774030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9261819" y="4645873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540954" y="5059050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9642821" y="5265868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7467960" y="5349969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8922381" y="5366311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243950" y="6296892"/>
            <a:ext cx="199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iterations</a:t>
            </a:r>
          </a:p>
        </p:txBody>
      </p:sp>
    </p:spTree>
    <p:extLst>
      <p:ext uri="{BB962C8B-B14F-4D97-AF65-F5344CB8AC3E}">
        <p14:creationId xmlns:p14="http://schemas.microsoft.com/office/powerpoint/2010/main" val="19721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3D Example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2071" y="1499393"/>
            <a:ext cx="4530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SEG/EAGE Salt model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89417" y="1781209"/>
            <a:ext cx="5467943" cy="3680366"/>
            <a:chOff x="6889416" y="1781209"/>
            <a:chExt cx="4187936" cy="3680366"/>
          </a:xfrm>
        </p:grpSpPr>
        <p:pic>
          <p:nvPicPr>
            <p:cNvPr id="13" name="Picture 12"/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2" t="-1" r="3646" b="12278"/>
            <a:stretch/>
          </p:blipFill>
          <p:spPr>
            <a:xfrm>
              <a:off x="7426036" y="2202874"/>
              <a:ext cx="2876204" cy="29113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446230" y="1781209"/>
              <a:ext cx="363112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Sandia/SEG C3 45 shot subset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40974" y="5061014"/>
              <a:ext cx="3061852" cy="400561"/>
              <a:chOff x="4956461" y="5825833"/>
              <a:chExt cx="4007427" cy="40056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956461" y="5829298"/>
                <a:ext cx="789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74179" y="5825833"/>
                <a:ext cx="789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43360" y="5826284"/>
                <a:ext cx="2116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Inline X(km)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889416" y="2153897"/>
              <a:ext cx="845129" cy="2873664"/>
              <a:chOff x="4315684" y="2175163"/>
              <a:chExt cx="845129" cy="3712128"/>
            </a:xfrm>
          </p:grpSpPr>
          <p:sp>
            <p:nvSpPr>
              <p:cNvPr id="18" name="TextBox 17"/>
              <p:cNvSpPr txBox="1"/>
              <p:nvPr/>
            </p:nvSpPr>
            <p:spPr>
              <a:xfrm rot="16200000">
                <a:off x="3517936" y="3879633"/>
                <a:ext cx="24960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Crossline</a:t>
                </a:r>
                <a:r>
                  <a:rPr lang="en-US" sz="2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Y(km)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71104" y="5410197"/>
                <a:ext cx="789709" cy="47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15684" y="2175163"/>
                <a:ext cx="789709" cy="47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20624" y="1794902"/>
            <a:ext cx="6441762" cy="3838218"/>
            <a:chOff x="1417573" y="1794902"/>
            <a:chExt cx="5446871" cy="3838218"/>
          </a:xfrm>
        </p:grpSpPr>
        <p:pic>
          <p:nvPicPr>
            <p:cNvPr id="2" name="Picture 1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4" t="13332" r="8997" b="13336"/>
            <a:stretch/>
          </p:blipFill>
          <p:spPr>
            <a:xfrm>
              <a:off x="1785321" y="2236324"/>
              <a:ext cx="4803575" cy="2960363"/>
            </a:xfrm>
            <a:prstGeom prst="rect">
              <a:avLst/>
            </a:prstGeom>
          </p:spPr>
        </p:pic>
        <p:sp>
          <p:nvSpPr>
            <p:cNvPr id="23" name="Flowchart: Merge 22"/>
            <p:cNvSpPr/>
            <p:nvPr/>
          </p:nvSpPr>
          <p:spPr>
            <a:xfrm rot="11310434">
              <a:off x="4222282" y="4355278"/>
              <a:ext cx="2613484" cy="1116423"/>
            </a:xfrm>
            <a:prstGeom prst="flowChartMerg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erge 23"/>
            <p:cNvSpPr/>
            <p:nvPr/>
          </p:nvSpPr>
          <p:spPr>
            <a:xfrm rot="5910434">
              <a:off x="5076503" y="3845179"/>
              <a:ext cx="2228722" cy="1347160"/>
            </a:xfrm>
            <a:prstGeom prst="flowChartMerg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erge 24"/>
            <p:cNvSpPr/>
            <p:nvPr/>
          </p:nvSpPr>
          <p:spPr>
            <a:xfrm rot="317736">
              <a:off x="1813206" y="1896231"/>
              <a:ext cx="2602850" cy="999460"/>
            </a:xfrm>
            <a:prstGeom prst="flowChartMerg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Merge 25"/>
            <p:cNvSpPr/>
            <p:nvPr/>
          </p:nvSpPr>
          <p:spPr>
            <a:xfrm rot="16200000">
              <a:off x="1423151" y="2137112"/>
              <a:ext cx="2048581" cy="1364162"/>
            </a:xfrm>
            <a:prstGeom prst="flowChartMerg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105153" y="5124308"/>
              <a:ext cx="2142248" cy="432586"/>
              <a:chOff x="1527442" y="6272624"/>
              <a:chExt cx="2474175" cy="43258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527442" y="6283842"/>
                <a:ext cx="542260" cy="372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459357" y="6272624"/>
                <a:ext cx="542260" cy="372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71471" y="6305100"/>
                <a:ext cx="13996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417573" y="3758610"/>
              <a:ext cx="556435" cy="1608516"/>
              <a:chOff x="-106428" y="3758611"/>
              <a:chExt cx="556435" cy="186780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-106428" y="3758611"/>
                <a:ext cx="542260" cy="42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-92253" y="5197545"/>
                <a:ext cx="542260" cy="42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-405891" y="4466457"/>
                <a:ext cx="10715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894415" y="3884863"/>
              <a:ext cx="1775653" cy="1239442"/>
              <a:chOff x="6553181" y="4629138"/>
              <a:chExt cx="1775653" cy="123944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786574" y="4629138"/>
                <a:ext cx="542260" cy="372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553181" y="5496441"/>
                <a:ext cx="542260" cy="372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95441" y="5138595"/>
                <a:ext cx="952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(km)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3961271" y="5430345"/>
            <a:ext cx="6938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 shots, 625 samples per trace, 8ms sampling rate, 201X201 receiver grid, 5X9 source grid, 960 m shot and shot-line separation</a:t>
            </a:r>
          </a:p>
        </p:txBody>
      </p:sp>
    </p:spTree>
    <p:extLst>
      <p:ext uri="{BB962C8B-B14F-4D97-AF65-F5344CB8AC3E}">
        <p14:creationId xmlns:p14="http://schemas.microsoft.com/office/powerpoint/2010/main" val="9695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8862" y="1371600"/>
            <a:ext cx="4351603" cy="2286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28863" y="3695698"/>
            <a:ext cx="4348138" cy="2286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00277" y="3695699"/>
            <a:ext cx="4352544" cy="2286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RTM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90251" y="1732639"/>
            <a:ext cx="570226" cy="1588533"/>
            <a:chOff x="1047293" y="1742208"/>
            <a:chExt cx="570226" cy="1588533"/>
          </a:xfrm>
        </p:grpSpPr>
        <p:sp>
          <p:nvSpPr>
            <p:cNvPr id="9" name="TextBox 8"/>
            <p:cNvSpPr txBox="1"/>
            <p:nvPr/>
          </p:nvSpPr>
          <p:spPr>
            <a:xfrm>
              <a:off x="1122220" y="2961409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7191" y="1742208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764915" y="2354436"/>
              <a:ext cx="93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(km)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89625" y="5981698"/>
            <a:ext cx="2331025" cy="376900"/>
            <a:chOff x="2220192" y="5972397"/>
            <a:chExt cx="2331025" cy="376900"/>
          </a:xfrm>
        </p:grpSpPr>
        <p:sp>
          <p:nvSpPr>
            <p:cNvPr id="12" name="TextBox 11"/>
            <p:cNvSpPr txBox="1"/>
            <p:nvPr/>
          </p:nvSpPr>
          <p:spPr>
            <a:xfrm>
              <a:off x="2220192" y="5978232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55918" y="5972397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5491" y="5979965"/>
              <a:ext cx="997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65165" y="5989266"/>
            <a:ext cx="2331025" cy="376900"/>
            <a:chOff x="2220192" y="5972397"/>
            <a:chExt cx="2331025" cy="376900"/>
          </a:xfrm>
        </p:grpSpPr>
        <p:sp>
          <p:nvSpPr>
            <p:cNvPr id="17" name="TextBox 16"/>
            <p:cNvSpPr txBox="1"/>
            <p:nvPr/>
          </p:nvSpPr>
          <p:spPr>
            <a:xfrm>
              <a:off x="2220192" y="5978232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55918" y="5972397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5491" y="5979965"/>
              <a:ext cx="997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(km)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49231" y="4044431"/>
            <a:ext cx="601399" cy="1588533"/>
            <a:chOff x="1088857" y="1742208"/>
            <a:chExt cx="601399" cy="1588533"/>
          </a:xfrm>
        </p:grpSpPr>
        <p:sp>
          <p:nvSpPr>
            <p:cNvPr id="22" name="TextBox 21"/>
            <p:cNvSpPr txBox="1"/>
            <p:nvPr/>
          </p:nvSpPr>
          <p:spPr>
            <a:xfrm>
              <a:off x="1194957" y="2961409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1101" y="1742208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806479" y="2354436"/>
              <a:ext cx="93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</p:grpSp>
      <p:pic>
        <p:nvPicPr>
          <p:cNvPr id="26" name="Picture 25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2128862" y="1371599"/>
            <a:ext cx="4348139" cy="2305049"/>
          </a:xfrm>
          <a:prstGeom prst="rect">
            <a:avLst/>
          </a:prstGeom>
        </p:spPr>
      </p:pic>
      <p:pic>
        <p:nvPicPr>
          <p:cNvPr id="27" name="Picture 26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31989" r="8997" b="13345"/>
          <a:stretch/>
        </p:blipFill>
        <p:spPr>
          <a:xfrm>
            <a:off x="2128862" y="3714746"/>
            <a:ext cx="4364018" cy="2265219"/>
          </a:xfrm>
          <a:prstGeom prst="rect">
            <a:avLst/>
          </a:prstGeom>
        </p:spPr>
      </p:pic>
      <p:pic>
        <p:nvPicPr>
          <p:cNvPr id="28" name="Picture 27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29327" r="8997" b="13338"/>
          <a:stretch/>
        </p:blipFill>
        <p:spPr>
          <a:xfrm>
            <a:off x="6518566" y="3696458"/>
            <a:ext cx="4334255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898" y="1348800"/>
            <a:ext cx="8582891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 of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Priorconditioning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LSRTM using very sparse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shots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LSRTM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2781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8862" y="1371600"/>
            <a:ext cx="4351603" cy="2286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28863" y="3695698"/>
            <a:ext cx="4348138" cy="2286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00277" y="3695699"/>
            <a:ext cx="4352544" cy="2286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LSRTM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90251" y="1732639"/>
            <a:ext cx="570226" cy="1588533"/>
            <a:chOff x="1047293" y="1742208"/>
            <a:chExt cx="570226" cy="1588533"/>
          </a:xfrm>
        </p:grpSpPr>
        <p:sp>
          <p:nvSpPr>
            <p:cNvPr id="9" name="TextBox 8"/>
            <p:cNvSpPr txBox="1"/>
            <p:nvPr/>
          </p:nvSpPr>
          <p:spPr>
            <a:xfrm>
              <a:off x="1122220" y="2961409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7191" y="1742208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764915" y="2354436"/>
              <a:ext cx="93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(km)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89625" y="5981698"/>
            <a:ext cx="2331025" cy="376900"/>
            <a:chOff x="2220192" y="5972397"/>
            <a:chExt cx="2331025" cy="376900"/>
          </a:xfrm>
        </p:grpSpPr>
        <p:sp>
          <p:nvSpPr>
            <p:cNvPr id="12" name="TextBox 11"/>
            <p:cNvSpPr txBox="1"/>
            <p:nvPr/>
          </p:nvSpPr>
          <p:spPr>
            <a:xfrm>
              <a:off x="2220192" y="5978232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55918" y="5972397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5491" y="5979965"/>
              <a:ext cx="997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65165" y="5989266"/>
            <a:ext cx="2331025" cy="376900"/>
            <a:chOff x="2220192" y="5972397"/>
            <a:chExt cx="2331025" cy="376900"/>
          </a:xfrm>
        </p:grpSpPr>
        <p:sp>
          <p:nvSpPr>
            <p:cNvPr id="17" name="TextBox 16"/>
            <p:cNvSpPr txBox="1"/>
            <p:nvPr/>
          </p:nvSpPr>
          <p:spPr>
            <a:xfrm>
              <a:off x="2220192" y="5978232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55918" y="5972397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5491" y="5979965"/>
              <a:ext cx="997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(km)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49231" y="4044431"/>
            <a:ext cx="601399" cy="1588533"/>
            <a:chOff x="1088857" y="1742208"/>
            <a:chExt cx="601399" cy="1588533"/>
          </a:xfrm>
        </p:grpSpPr>
        <p:sp>
          <p:nvSpPr>
            <p:cNvPr id="22" name="TextBox 21"/>
            <p:cNvSpPr txBox="1"/>
            <p:nvPr/>
          </p:nvSpPr>
          <p:spPr>
            <a:xfrm>
              <a:off x="1194957" y="2961409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1101" y="1742208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806479" y="2354436"/>
              <a:ext cx="93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</p:grpSp>
      <p:pic>
        <p:nvPicPr>
          <p:cNvPr id="25" name="Picture 2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2128862" y="1371600"/>
            <a:ext cx="4348139" cy="2293568"/>
          </a:xfrm>
          <a:prstGeom prst="rect">
            <a:avLst/>
          </a:prstGeom>
        </p:spPr>
      </p:pic>
      <p:pic>
        <p:nvPicPr>
          <p:cNvPr id="26" name="Picture 25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31989" r="8997" b="13345"/>
          <a:stretch/>
        </p:blipFill>
        <p:spPr>
          <a:xfrm>
            <a:off x="2141839" y="3692389"/>
            <a:ext cx="4345462" cy="2286000"/>
          </a:xfrm>
          <a:prstGeom prst="rect">
            <a:avLst/>
          </a:prstGeom>
        </p:spPr>
      </p:pic>
      <p:pic>
        <p:nvPicPr>
          <p:cNvPr id="27" name="Picture 26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29327" r="8997" b="13338"/>
          <a:stretch/>
        </p:blipFill>
        <p:spPr>
          <a:xfrm>
            <a:off x="6518565" y="3695699"/>
            <a:ext cx="43342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8862" y="1371600"/>
            <a:ext cx="4351603" cy="2286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28863" y="3695698"/>
            <a:ext cx="4348138" cy="2286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00277" y="3695699"/>
            <a:ext cx="4352544" cy="2286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Priorconditioned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LSRTM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90251" y="1732639"/>
            <a:ext cx="570226" cy="1588533"/>
            <a:chOff x="1047293" y="1742208"/>
            <a:chExt cx="570226" cy="1588533"/>
          </a:xfrm>
        </p:grpSpPr>
        <p:sp>
          <p:nvSpPr>
            <p:cNvPr id="9" name="TextBox 8"/>
            <p:cNvSpPr txBox="1"/>
            <p:nvPr/>
          </p:nvSpPr>
          <p:spPr>
            <a:xfrm>
              <a:off x="1122220" y="2961409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7191" y="1742208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764915" y="2354436"/>
              <a:ext cx="93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(km)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89625" y="5981698"/>
            <a:ext cx="2331025" cy="376900"/>
            <a:chOff x="2220192" y="5972397"/>
            <a:chExt cx="2331025" cy="376900"/>
          </a:xfrm>
        </p:grpSpPr>
        <p:sp>
          <p:nvSpPr>
            <p:cNvPr id="12" name="TextBox 11"/>
            <p:cNvSpPr txBox="1"/>
            <p:nvPr/>
          </p:nvSpPr>
          <p:spPr>
            <a:xfrm>
              <a:off x="2220192" y="5978232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55918" y="5972397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5491" y="5979965"/>
              <a:ext cx="997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65165" y="5989266"/>
            <a:ext cx="2331025" cy="376900"/>
            <a:chOff x="2220192" y="5972397"/>
            <a:chExt cx="2331025" cy="376900"/>
          </a:xfrm>
        </p:grpSpPr>
        <p:sp>
          <p:nvSpPr>
            <p:cNvPr id="17" name="TextBox 16"/>
            <p:cNvSpPr txBox="1"/>
            <p:nvPr/>
          </p:nvSpPr>
          <p:spPr>
            <a:xfrm>
              <a:off x="2220192" y="5978232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55918" y="5972397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5491" y="5979965"/>
              <a:ext cx="997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(km)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49231" y="4044431"/>
            <a:ext cx="601399" cy="1588533"/>
            <a:chOff x="1088857" y="1742208"/>
            <a:chExt cx="601399" cy="1588533"/>
          </a:xfrm>
        </p:grpSpPr>
        <p:sp>
          <p:nvSpPr>
            <p:cNvPr id="22" name="TextBox 21"/>
            <p:cNvSpPr txBox="1"/>
            <p:nvPr/>
          </p:nvSpPr>
          <p:spPr>
            <a:xfrm>
              <a:off x="1194957" y="2961409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1101" y="1742208"/>
              <a:ext cx="495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806479" y="2354436"/>
              <a:ext cx="93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</p:grpSp>
      <p:pic>
        <p:nvPicPr>
          <p:cNvPr id="25" name="Picture 2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2128861" y="1371600"/>
            <a:ext cx="4348139" cy="2295144"/>
          </a:xfrm>
          <a:prstGeom prst="rect">
            <a:avLst/>
          </a:prstGeom>
        </p:spPr>
      </p:pic>
      <p:pic>
        <p:nvPicPr>
          <p:cNvPr id="26" name="Picture 25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31989" r="8997" b="13345"/>
          <a:stretch/>
        </p:blipFill>
        <p:spPr>
          <a:xfrm>
            <a:off x="2128862" y="3689863"/>
            <a:ext cx="4358439" cy="2286000"/>
          </a:xfrm>
          <a:prstGeom prst="rect">
            <a:avLst/>
          </a:prstGeom>
        </p:spPr>
      </p:pic>
      <p:pic>
        <p:nvPicPr>
          <p:cNvPr id="27" name="Picture 26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29327" r="8997" b="13338"/>
          <a:stretch/>
        </p:blipFill>
        <p:spPr>
          <a:xfrm>
            <a:off x="6518565" y="3695699"/>
            <a:ext cx="4334256" cy="22860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4363000" y="5347944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107685" y="5032750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231377" y="4513891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9313855" y="4890240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8842797" y="5324765"/>
            <a:ext cx="315194" cy="37754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66928" y="1687940"/>
            <a:ext cx="4765795" cy="3657600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3D OBS data parameters: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234 OBS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400m OBS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spacing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129 source-lines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40-50m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depth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800602" y="375933"/>
            <a:ext cx="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37"/>
          <p:cNvGrpSpPr/>
          <p:nvPr/>
        </p:nvGrpSpPr>
        <p:grpSpPr>
          <a:xfrm>
            <a:off x="4882896" y="1548811"/>
            <a:ext cx="6702551" cy="4323094"/>
            <a:chOff x="3048001" y="1467646"/>
            <a:chExt cx="5948266" cy="3242320"/>
          </a:xfrm>
        </p:grpSpPr>
        <p:grpSp>
          <p:nvGrpSpPr>
            <p:cNvPr id="7" name="Group 3"/>
            <p:cNvGrpSpPr/>
            <p:nvPr/>
          </p:nvGrpSpPr>
          <p:grpSpPr>
            <a:xfrm rot="16200000">
              <a:off x="4445898" y="159597"/>
              <a:ext cx="3152472" cy="5948266"/>
              <a:chOff x="1276771" y="3314863"/>
              <a:chExt cx="2459876" cy="2782337"/>
            </a:xfrm>
          </p:grpSpPr>
          <p:pic>
            <p:nvPicPr>
              <p:cNvPr id="261" name="Picture 260" descr="\\vboxsrv\altheyab\Dropbox\snaps\saillines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2F1F0"/>
                  </a:clrFrom>
                  <a:clrTo>
                    <a:srgbClr val="F2F1F0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16774" t="16480" r="2722" b="15702"/>
              <a:stretch>
                <a:fillRect/>
              </a:stretch>
            </p:blipFill>
            <p:spPr bwMode="auto">
              <a:xfrm>
                <a:off x="1711768" y="3929129"/>
                <a:ext cx="1895848" cy="190745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2" name="TextBox 261"/>
              <p:cNvSpPr txBox="1"/>
              <p:nvPr/>
            </p:nvSpPr>
            <p:spPr>
              <a:xfrm>
                <a:off x="1865376" y="3468669"/>
                <a:ext cx="1426464" cy="17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(km)</a:t>
                </a: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 rot="5400000">
                <a:off x="680614" y="4748787"/>
                <a:ext cx="1426464" cy="21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 rot="5400000">
                <a:off x="1367281" y="3476139"/>
                <a:ext cx="474033" cy="21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 rot="5400000">
                <a:off x="3391559" y="3443809"/>
                <a:ext cx="474033" cy="21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 rot="5400000">
                <a:off x="1184401" y="3667278"/>
                <a:ext cx="474033" cy="21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 rot="5400000">
                <a:off x="1147825" y="5752113"/>
                <a:ext cx="474033" cy="21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pic>
            <p:nvPicPr>
              <p:cNvPr id="268" name="Picture 267" descr="\\vboxsrv\altheyab\Dropbox\snaps\saillines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2F1F0"/>
                  </a:clrFrom>
                  <a:clrTo>
                    <a:srgbClr val="F2F1F0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6395" t="5325" r="88554" b="12872"/>
              <a:stretch>
                <a:fillRect/>
              </a:stretch>
            </p:blipFill>
            <p:spPr bwMode="auto">
              <a:xfrm>
                <a:off x="1474786" y="3615358"/>
                <a:ext cx="118959" cy="23008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Picture 268" descr="\\vboxsrv\altheyab\Dropbox\snaps\saillines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2F1F0"/>
                  </a:clrFrom>
                  <a:clrTo>
                    <a:srgbClr val="F2F1F0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6395" t="5325" b="90077"/>
              <a:stretch>
                <a:fillRect/>
              </a:stretch>
            </p:blipFill>
            <p:spPr bwMode="auto">
              <a:xfrm>
                <a:off x="1467336" y="3618483"/>
                <a:ext cx="2204392" cy="1293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4624771" y="1467646"/>
              <a:ext cx="340304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Geometry Map</a:t>
              </a:r>
            </a:p>
          </p:txBody>
        </p:sp>
        <p:sp>
          <p:nvSpPr>
            <p:cNvPr id="9" name="Oval 8"/>
            <p:cNvSpPr/>
            <p:nvPr/>
          </p:nvSpPr>
          <p:spPr>
            <a:xfrm rot="16200000">
              <a:off x="5254322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16200000">
              <a:off x="5419251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16200000">
              <a:off x="5584180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5749109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5914037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6078967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6243895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6408824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6573754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6738682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6903612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7068540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7233469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7398398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5336786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5501716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5666644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5831574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16200000">
              <a:off x="5996502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16200000">
              <a:off x="6161431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Oval 28"/>
            <p:cNvSpPr/>
            <p:nvPr/>
          </p:nvSpPr>
          <p:spPr>
            <a:xfrm rot="16200000">
              <a:off x="6326360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16200000">
              <a:off x="6491289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16200000">
              <a:off x="6656218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16200000">
              <a:off x="6821147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Oval 32"/>
            <p:cNvSpPr/>
            <p:nvPr/>
          </p:nvSpPr>
          <p:spPr>
            <a:xfrm rot="16200000">
              <a:off x="6986075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Oval 33"/>
            <p:cNvSpPr/>
            <p:nvPr/>
          </p:nvSpPr>
          <p:spPr>
            <a:xfrm rot="16200000">
              <a:off x="7151005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16200000">
              <a:off x="7315933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16200000">
              <a:off x="7480855" y="3264925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16200000">
              <a:off x="5254322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Oval 37"/>
            <p:cNvSpPr/>
            <p:nvPr/>
          </p:nvSpPr>
          <p:spPr>
            <a:xfrm rot="16200000">
              <a:off x="5419251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Oval 38"/>
            <p:cNvSpPr/>
            <p:nvPr/>
          </p:nvSpPr>
          <p:spPr>
            <a:xfrm rot="16200000">
              <a:off x="5584180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16200000">
              <a:off x="5749109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5914037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16200000">
              <a:off x="6078967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6243895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16200000">
              <a:off x="6408824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6200000">
              <a:off x="6573754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6200000">
              <a:off x="6738682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Oval 46"/>
            <p:cNvSpPr/>
            <p:nvPr/>
          </p:nvSpPr>
          <p:spPr>
            <a:xfrm rot="16200000">
              <a:off x="6903612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Oval 47"/>
            <p:cNvSpPr/>
            <p:nvPr/>
          </p:nvSpPr>
          <p:spPr>
            <a:xfrm rot="16200000">
              <a:off x="7068540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Oval 48"/>
            <p:cNvSpPr/>
            <p:nvPr/>
          </p:nvSpPr>
          <p:spPr>
            <a:xfrm rot="16200000">
              <a:off x="7233469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7398398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Oval 50"/>
            <p:cNvSpPr/>
            <p:nvPr/>
          </p:nvSpPr>
          <p:spPr>
            <a:xfrm rot="16200000">
              <a:off x="5336786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Oval 51"/>
            <p:cNvSpPr/>
            <p:nvPr/>
          </p:nvSpPr>
          <p:spPr>
            <a:xfrm rot="16200000">
              <a:off x="5501716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16200000">
              <a:off x="5666644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Oval 53"/>
            <p:cNvSpPr/>
            <p:nvPr/>
          </p:nvSpPr>
          <p:spPr>
            <a:xfrm rot="16200000">
              <a:off x="5831574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16200000">
              <a:off x="5996502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Oval 55"/>
            <p:cNvSpPr/>
            <p:nvPr/>
          </p:nvSpPr>
          <p:spPr>
            <a:xfrm rot="16200000">
              <a:off x="6161431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Oval 56"/>
            <p:cNvSpPr/>
            <p:nvPr/>
          </p:nvSpPr>
          <p:spPr>
            <a:xfrm rot="16200000">
              <a:off x="6326360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Oval 57"/>
            <p:cNvSpPr/>
            <p:nvPr/>
          </p:nvSpPr>
          <p:spPr>
            <a:xfrm rot="16200000">
              <a:off x="6491289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>
            <a:xfrm rot="16200000">
              <a:off x="6656218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16200000">
              <a:off x="6821147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Oval 60"/>
            <p:cNvSpPr/>
            <p:nvPr/>
          </p:nvSpPr>
          <p:spPr>
            <a:xfrm rot="16200000">
              <a:off x="6986075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Oval 61"/>
            <p:cNvSpPr/>
            <p:nvPr/>
          </p:nvSpPr>
          <p:spPr>
            <a:xfrm rot="16200000">
              <a:off x="7151005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Oval 62"/>
            <p:cNvSpPr/>
            <p:nvPr/>
          </p:nvSpPr>
          <p:spPr>
            <a:xfrm rot="16200000">
              <a:off x="7315933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Oval 63"/>
            <p:cNvSpPr/>
            <p:nvPr/>
          </p:nvSpPr>
          <p:spPr>
            <a:xfrm rot="16200000">
              <a:off x="7480855" y="317608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Oval 64"/>
            <p:cNvSpPr/>
            <p:nvPr/>
          </p:nvSpPr>
          <p:spPr>
            <a:xfrm rot="16200000">
              <a:off x="5254322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 rot="16200000">
              <a:off x="5419251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16200000">
              <a:off x="5584180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16200000">
              <a:off x="5749109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Oval 68"/>
            <p:cNvSpPr/>
            <p:nvPr/>
          </p:nvSpPr>
          <p:spPr>
            <a:xfrm rot="16200000">
              <a:off x="5914037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Oval 69"/>
            <p:cNvSpPr/>
            <p:nvPr/>
          </p:nvSpPr>
          <p:spPr>
            <a:xfrm rot="16200000">
              <a:off x="6078967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Oval 70"/>
            <p:cNvSpPr/>
            <p:nvPr/>
          </p:nvSpPr>
          <p:spPr>
            <a:xfrm rot="16200000">
              <a:off x="6243895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Oval 71"/>
            <p:cNvSpPr/>
            <p:nvPr/>
          </p:nvSpPr>
          <p:spPr>
            <a:xfrm rot="16200000">
              <a:off x="6408824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Oval 72"/>
            <p:cNvSpPr/>
            <p:nvPr/>
          </p:nvSpPr>
          <p:spPr>
            <a:xfrm rot="16200000">
              <a:off x="6573754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Oval 73"/>
            <p:cNvSpPr/>
            <p:nvPr/>
          </p:nvSpPr>
          <p:spPr>
            <a:xfrm rot="16200000">
              <a:off x="6738682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Oval 74"/>
            <p:cNvSpPr/>
            <p:nvPr/>
          </p:nvSpPr>
          <p:spPr>
            <a:xfrm rot="16200000">
              <a:off x="6903612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Oval 75"/>
            <p:cNvSpPr/>
            <p:nvPr/>
          </p:nvSpPr>
          <p:spPr>
            <a:xfrm rot="16200000">
              <a:off x="7068540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Oval 76"/>
            <p:cNvSpPr/>
            <p:nvPr/>
          </p:nvSpPr>
          <p:spPr>
            <a:xfrm rot="16200000">
              <a:off x="7233469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Oval 77"/>
            <p:cNvSpPr/>
            <p:nvPr/>
          </p:nvSpPr>
          <p:spPr>
            <a:xfrm rot="16200000">
              <a:off x="7398398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Oval 78"/>
            <p:cNvSpPr/>
            <p:nvPr/>
          </p:nvSpPr>
          <p:spPr>
            <a:xfrm rot="16200000">
              <a:off x="5336786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Oval 79"/>
            <p:cNvSpPr/>
            <p:nvPr/>
          </p:nvSpPr>
          <p:spPr>
            <a:xfrm rot="16200000">
              <a:off x="5501716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Oval 80"/>
            <p:cNvSpPr/>
            <p:nvPr/>
          </p:nvSpPr>
          <p:spPr>
            <a:xfrm rot="16200000">
              <a:off x="5666644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Oval 81"/>
            <p:cNvSpPr/>
            <p:nvPr/>
          </p:nvSpPr>
          <p:spPr>
            <a:xfrm rot="16200000">
              <a:off x="5831574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Oval 82"/>
            <p:cNvSpPr/>
            <p:nvPr/>
          </p:nvSpPr>
          <p:spPr>
            <a:xfrm rot="16200000">
              <a:off x="5996502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Oval 83"/>
            <p:cNvSpPr/>
            <p:nvPr/>
          </p:nvSpPr>
          <p:spPr>
            <a:xfrm rot="16200000">
              <a:off x="6161431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Oval 84"/>
            <p:cNvSpPr/>
            <p:nvPr/>
          </p:nvSpPr>
          <p:spPr>
            <a:xfrm rot="16200000">
              <a:off x="6326360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Oval 85"/>
            <p:cNvSpPr/>
            <p:nvPr/>
          </p:nvSpPr>
          <p:spPr>
            <a:xfrm rot="16200000">
              <a:off x="6491289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86"/>
            <p:cNvSpPr/>
            <p:nvPr/>
          </p:nvSpPr>
          <p:spPr>
            <a:xfrm rot="16200000">
              <a:off x="6656218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16200000">
              <a:off x="6821147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Oval 88"/>
            <p:cNvSpPr/>
            <p:nvPr/>
          </p:nvSpPr>
          <p:spPr>
            <a:xfrm rot="16200000">
              <a:off x="6986075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Oval 89"/>
            <p:cNvSpPr/>
            <p:nvPr/>
          </p:nvSpPr>
          <p:spPr>
            <a:xfrm rot="16200000">
              <a:off x="7151005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Oval 90"/>
            <p:cNvSpPr/>
            <p:nvPr/>
          </p:nvSpPr>
          <p:spPr>
            <a:xfrm rot="16200000">
              <a:off x="7315933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Oval 91"/>
            <p:cNvSpPr/>
            <p:nvPr/>
          </p:nvSpPr>
          <p:spPr>
            <a:xfrm rot="16200000">
              <a:off x="7480855" y="2998391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Oval 92"/>
            <p:cNvSpPr/>
            <p:nvPr/>
          </p:nvSpPr>
          <p:spPr>
            <a:xfrm rot="16200000">
              <a:off x="5254322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16200000">
              <a:off x="5419251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Oval 94"/>
            <p:cNvSpPr/>
            <p:nvPr/>
          </p:nvSpPr>
          <p:spPr>
            <a:xfrm rot="16200000">
              <a:off x="5584180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Oval 95"/>
            <p:cNvSpPr/>
            <p:nvPr/>
          </p:nvSpPr>
          <p:spPr>
            <a:xfrm rot="16200000">
              <a:off x="5749109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Oval 96"/>
            <p:cNvSpPr/>
            <p:nvPr/>
          </p:nvSpPr>
          <p:spPr>
            <a:xfrm rot="16200000">
              <a:off x="5914037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Oval 97"/>
            <p:cNvSpPr/>
            <p:nvPr/>
          </p:nvSpPr>
          <p:spPr>
            <a:xfrm rot="16200000">
              <a:off x="6078967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Oval 98"/>
            <p:cNvSpPr/>
            <p:nvPr/>
          </p:nvSpPr>
          <p:spPr>
            <a:xfrm rot="16200000">
              <a:off x="6243895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16200000">
              <a:off x="6408824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 rot="16200000">
              <a:off x="6573754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 rot="16200000">
              <a:off x="6738682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rot="16200000">
              <a:off x="6903612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16200000">
              <a:off x="7068540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rot="16200000">
              <a:off x="7233469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 rot="16200000">
              <a:off x="7398398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 rot="16200000">
              <a:off x="5336786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rot="16200000">
              <a:off x="5501716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rot="16200000">
              <a:off x="5666644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 rot="16200000">
              <a:off x="5831574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rot="16200000">
              <a:off x="5996502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rot="16200000">
              <a:off x="6161431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 rot="16200000">
              <a:off x="6326360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rot="16200000">
              <a:off x="6491289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rot="16200000">
              <a:off x="6656218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 rot="16200000">
              <a:off x="6821147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 rot="16200000">
              <a:off x="6986075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 rot="16200000">
              <a:off x="7151005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 rot="16200000">
              <a:off x="7315933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 rot="16200000">
              <a:off x="7480855" y="290954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 rot="16200000">
              <a:off x="5254322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 rot="16200000">
              <a:off x="5419251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 rot="16200000">
              <a:off x="5584180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 rot="16200000">
              <a:off x="5749109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 rot="16200000">
              <a:off x="5914037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 rot="16200000">
              <a:off x="6078967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 rot="16200000">
              <a:off x="6243895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 rot="16200000">
              <a:off x="6408824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 rot="16200000">
              <a:off x="6573754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 rot="16200000">
              <a:off x="6738682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 rot="16200000">
              <a:off x="6903612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 rot="16200000">
              <a:off x="7068540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 rot="16200000">
              <a:off x="7233469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 rot="16200000">
              <a:off x="7398398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 rot="16200000">
              <a:off x="5336786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 rot="16200000">
              <a:off x="5501716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 rot="16200000">
              <a:off x="5666644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 rot="16200000">
              <a:off x="5831574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 rot="16200000">
              <a:off x="5996502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 rot="16200000">
              <a:off x="6161431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 rot="16200000">
              <a:off x="6326360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 rot="16200000">
              <a:off x="6491289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 rot="16200000">
              <a:off x="6656218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 rot="16200000">
              <a:off x="6821147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 rot="16200000">
              <a:off x="6986075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 rot="16200000">
              <a:off x="7151005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 rot="16200000">
              <a:off x="7315933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 rot="16200000">
              <a:off x="7480855" y="2820702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 rot="16200000">
              <a:off x="5254322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 rot="16200000">
              <a:off x="5419251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 rot="16200000">
              <a:off x="5584180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 rot="16200000">
              <a:off x="5749109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 rot="16200000">
              <a:off x="5914037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 rot="16200000">
              <a:off x="6078967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 rot="16200000">
              <a:off x="6243895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 rot="16200000">
              <a:off x="6408824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 rot="16200000">
              <a:off x="6573754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 rot="16200000">
              <a:off x="6738682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 rot="16200000">
              <a:off x="6903612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 rot="16200000">
              <a:off x="7068540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 rot="16200000">
              <a:off x="7233469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 rot="16200000">
              <a:off x="7398398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 rot="16200000">
              <a:off x="5336786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 rot="16200000">
              <a:off x="5501716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 rot="16200000">
              <a:off x="5666644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 rot="16200000">
              <a:off x="5831574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 rot="16200000">
              <a:off x="5996502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 rot="16200000">
              <a:off x="6161431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 rot="16200000">
              <a:off x="6326360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 rot="16200000">
              <a:off x="6491289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 rot="16200000">
              <a:off x="6656218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 rot="16200000">
              <a:off x="6821147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 rot="16200000">
              <a:off x="6986075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 rot="16200000">
              <a:off x="7151005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 rot="16200000">
              <a:off x="7315933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 rot="16200000">
              <a:off x="7480855" y="2731857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 rot="16200000">
              <a:off x="5254322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 rot="16200000">
              <a:off x="5419251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 rot="16200000">
              <a:off x="5584180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 rot="16200000">
              <a:off x="5749109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 rot="16200000">
              <a:off x="5914037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 rot="16200000">
              <a:off x="6078967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 rot="16200000">
              <a:off x="6243895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 rot="16200000">
              <a:off x="6408824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 rot="16200000">
              <a:off x="6573754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 rot="16200000">
              <a:off x="6738682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 rot="16200000">
              <a:off x="6903612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 rot="16200000">
              <a:off x="7068540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 rot="16200000">
              <a:off x="7233469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 rot="16200000">
              <a:off x="7398398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 rot="16200000">
              <a:off x="5336786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16200000">
              <a:off x="5501716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 rot="16200000">
              <a:off x="5666644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 rot="16200000">
              <a:off x="5831574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 rot="16200000">
              <a:off x="5996502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 rot="16200000">
              <a:off x="6161431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 rot="16200000">
              <a:off x="6326360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 rot="16200000">
              <a:off x="6491289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 rot="16200000">
              <a:off x="6656218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 rot="16200000">
              <a:off x="6821147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 rot="16200000">
              <a:off x="6986075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 rot="16200000">
              <a:off x="7151005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 rot="16200000">
              <a:off x="7315933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 rot="16200000">
              <a:off x="7480855" y="2643013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 rot="16200000">
              <a:off x="5254322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 rot="16200000">
              <a:off x="5419251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 rot="16200000">
              <a:off x="5584180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 rot="16200000">
              <a:off x="5749109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 rot="16200000">
              <a:off x="5914037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 rot="16200000">
              <a:off x="6078967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 rot="16200000">
              <a:off x="6243895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 rot="16200000">
              <a:off x="6408824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 rot="16200000">
              <a:off x="6573754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 rot="16200000">
              <a:off x="6738682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 rot="16200000">
              <a:off x="6903612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 rot="16200000">
              <a:off x="7068540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 rot="16200000">
              <a:off x="7233469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 rot="16200000">
              <a:off x="7398398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 rot="16200000">
              <a:off x="5336786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 rot="16200000">
              <a:off x="5501716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 rot="16200000">
              <a:off x="5666644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 rot="16200000">
              <a:off x="5831574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 rot="16200000">
              <a:off x="5996502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 rot="16200000">
              <a:off x="6161431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 rot="16200000">
              <a:off x="6326360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 rot="16200000">
              <a:off x="6491289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 rot="16200000">
              <a:off x="6656218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 rot="16200000">
              <a:off x="6821147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 rot="16200000">
              <a:off x="6986075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 rot="16200000">
              <a:off x="7151005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 rot="16200000">
              <a:off x="7315933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 rot="16200000">
              <a:off x="7480855" y="3087236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 rot="16200000">
              <a:off x="5254322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 rot="16200000">
              <a:off x="5419251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 rot="16200000">
              <a:off x="5584180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 rot="16200000">
              <a:off x="5749109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 rot="16200000">
              <a:off x="5914037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 rot="16200000">
              <a:off x="6078967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 rot="16200000">
              <a:off x="6243895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 rot="16200000">
              <a:off x="6408824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 rot="16200000">
              <a:off x="6573754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 rot="16200000">
              <a:off x="6738682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 rot="16200000">
              <a:off x="6903612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 rot="16200000">
              <a:off x="7068540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 rot="16200000">
              <a:off x="7233469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 rot="16200000">
              <a:off x="7398398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 rot="16200000">
              <a:off x="5336786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 rot="16200000">
              <a:off x="5501716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 rot="16200000">
              <a:off x="5666644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 rot="16200000">
              <a:off x="5831574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 rot="16200000">
              <a:off x="5996502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 rot="16200000">
              <a:off x="6161431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 rot="16200000">
              <a:off x="6326360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 rot="16200000">
              <a:off x="6491289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 rot="16200000">
              <a:off x="6656218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 rot="16200000">
              <a:off x="6821147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 rot="16200000">
              <a:off x="6986075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 rot="16200000">
              <a:off x="7151005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 rot="16200000">
              <a:off x="7315933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 rot="16200000">
              <a:off x="7480855" y="2554170"/>
              <a:ext cx="36445" cy="365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0" name="Rounded Rectangular Callout 269"/>
          <p:cNvSpPr/>
          <p:nvPr/>
        </p:nvSpPr>
        <p:spPr>
          <a:xfrm>
            <a:off x="9853947" y="4408740"/>
            <a:ext cx="1295400" cy="711200"/>
          </a:xfrm>
          <a:prstGeom prst="wedgeRoundRectCallout">
            <a:avLst>
              <a:gd name="adj1" fmla="val -37933"/>
              <a:gd name="adj2" fmla="val -955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boat sail lines</a:t>
            </a:r>
          </a:p>
        </p:txBody>
      </p:sp>
      <p:sp>
        <p:nvSpPr>
          <p:cNvPr id="271" name="Rounded Rectangular Callout 270"/>
          <p:cNvSpPr/>
          <p:nvPr/>
        </p:nvSpPr>
        <p:spPr>
          <a:xfrm>
            <a:off x="9922161" y="1947906"/>
            <a:ext cx="1295400" cy="711200"/>
          </a:xfrm>
          <a:prstGeom prst="wedgeRoundRectCallout">
            <a:avLst>
              <a:gd name="adj1" fmla="val -65509"/>
              <a:gd name="adj2" fmla="val 1001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stations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 Survey Parameters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 Data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64456" y="1896405"/>
            <a:ext cx="4562940" cy="2477601"/>
            <a:chOff x="5754540" y="2103508"/>
            <a:chExt cx="4562940" cy="2477601"/>
          </a:xfrm>
        </p:grpSpPr>
        <p:sp>
          <p:nvSpPr>
            <p:cNvPr id="20" name="TextBox 19"/>
            <p:cNvSpPr txBox="1"/>
            <p:nvPr/>
          </p:nvSpPr>
          <p:spPr>
            <a:xfrm>
              <a:off x="5754540" y="2334340"/>
              <a:ext cx="456294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26 OBS nodes – 402.5 m spacing.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360 shots – 50 m spacing.</a:t>
              </a:r>
            </a:p>
            <a:p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69157" y="2103508"/>
              <a:ext cx="23337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Acquisition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5488" y="1764996"/>
            <a:ext cx="6999217" cy="4535220"/>
            <a:chOff x="1587799" y="1764996"/>
            <a:chExt cx="5886906" cy="3729869"/>
          </a:xfrm>
        </p:grpSpPr>
        <p:sp>
          <p:nvSpPr>
            <p:cNvPr id="24" name="Rectangle 23"/>
            <p:cNvSpPr/>
            <p:nvPr/>
          </p:nvSpPr>
          <p:spPr>
            <a:xfrm>
              <a:off x="2053936" y="2109360"/>
              <a:ext cx="5174675" cy="3385504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5" name="Picture 24"/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4" t="13332" r="8997" b="13336"/>
            <a:stretch/>
          </p:blipFill>
          <p:spPr>
            <a:xfrm>
              <a:off x="2053936" y="2119994"/>
              <a:ext cx="5174675" cy="337487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87799" y="2043396"/>
              <a:ext cx="637953" cy="379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91339" y="5013424"/>
              <a:ext cx="637953" cy="379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054701" y="3563052"/>
              <a:ext cx="1596335" cy="3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(s)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53359" y="1764996"/>
              <a:ext cx="2308716" cy="379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Shot No.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50832" y="1770490"/>
              <a:ext cx="637953" cy="379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6752" y="1774034"/>
              <a:ext cx="637953" cy="379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364456" y="4032761"/>
            <a:ext cx="47056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shots – 402.5 m spacing.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360 receivers – 50 m spacing.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Velocity model by GN FWI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Altheyab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2015).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 Tomogram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7767" y="2062717"/>
            <a:ext cx="7187610" cy="37851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2427767" y="2062717"/>
            <a:ext cx="7187610" cy="37851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76874" y="5821599"/>
            <a:ext cx="7829133" cy="383503"/>
            <a:chOff x="552873" y="1706800"/>
            <a:chExt cx="7829133" cy="383503"/>
          </a:xfrm>
        </p:grpSpPr>
        <p:sp>
          <p:nvSpPr>
            <p:cNvPr id="6" name="TextBox 5"/>
            <p:cNvSpPr txBox="1"/>
            <p:nvPr/>
          </p:nvSpPr>
          <p:spPr>
            <a:xfrm>
              <a:off x="552873" y="1706800"/>
              <a:ext cx="797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84564" y="1720971"/>
              <a:ext cx="797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39794" y="5847907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(km)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99667" y="2529056"/>
            <a:ext cx="800983" cy="2882163"/>
            <a:chOff x="375666" y="2529055"/>
            <a:chExt cx="800983" cy="2882163"/>
          </a:xfrm>
        </p:grpSpPr>
        <p:sp>
          <p:nvSpPr>
            <p:cNvPr id="8" name="TextBox 7"/>
            <p:cNvSpPr txBox="1"/>
            <p:nvPr/>
          </p:nvSpPr>
          <p:spPr>
            <a:xfrm>
              <a:off x="375666" y="2529055"/>
              <a:ext cx="797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9207" y="5041886"/>
              <a:ext cx="797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55363" y="3765175"/>
              <a:ext cx="1099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</p:grpSp>
      <p:pic>
        <p:nvPicPr>
          <p:cNvPr id="13" name="Picture 12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3" t="13332" r="11997" b="13336"/>
          <a:stretch/>
        </p:blipFill>
        <p:spPr>
          <a:xfrm>
            <a:off x="9829111" y="2062717"/>
            <a:ext cx="274320" cy="3785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71639" y="4976037"/>
            <a:ext cx="6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28346" y="3778102"/>
            <a:ext cx="6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42518" y="2527002"/>
            <a:ext cx="6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29611" y="1716786"/>
            <a:ext cx="7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2649" y="1573621"/>
            <a:ext cx="464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Model (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AlTheyab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18688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 Data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8241660" y="539642"/>
            <a:ext cx="3170052" cy="107533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310744" y="1966143"/>
            <a:ext cx="5219840" cy="4593311"/>
            <a:chOff x="4786744" y="1966143"/>
            <a:chExt cx="5219840" cy="4593311"/>
          </a:xfrm>
        </p:grpSpPr>
        <p:sp>
          <p:nvSpPr>
            <p:cNvPr id="4" name="Rectangle 3"/>
            <p:cNvSpPr/>
            <p:nvPr/>
          </p:nvSpPr>
          <p:spPr>
            <a:xfrm>
              <a:off x="4786744" y="2365662"/>
              <a:ext cx="5219840" cy="38446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104758" y="6159852"/>
              <a:ext cx="4901826" cy="399602"/>
              <a:chOff x="650524" y="6173708"/>
              <a:chExt cx="4901826" cy="3996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50524" y="6191173"/>
                <a:ext cx="4901826" cy="382137"/>
                <a:chOff x="1432713" y="1702299"/>
                <a:chExt cx="8235592" cy="382137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1432713" y="1702299"/>
                  <a:ext cx="797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8870862" y="1715104"/>
                  <a:ext cx="797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2458647" y="6173708"/>
                <a:ext cx="96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232398" y="1966143"/>
              <a:ext cx="232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LSRTM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57259" y="1416419"/>
            <a:ext cx="23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iterations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169" y="1939639"/>
            <a:ext cx="5823521" cy="4639908"/>
            <a:chOff x="441169" y="1939639"/>
            <a:chExt cx="5823521" cy="4639908"/>
          </a:xfrm>
        </p:grpSpPr>
        <p:grpSp>
          <p:nvGrpSpPr>
            <p:cNvPr id="23" name="Group 22"/>
            <p:cNvGrpSpPr/>
            <p:nvPr/>
          </p:nvGrpSpPr>
          <p:grpSpPr>
            <a:xfrm>
              <a:off x="441169" y="1939639"/>
              <a:ext cx="5823521" cy="4639908"/>
              <a:chOff x="-1082832" y="1939638"/>
              <a:chExt cx="5823521" cy="463990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-568965" y="2365577"/>
                <a:ext cx="5221224" cy="3844637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-188182" y="6158431"/>
                <a:ext cx="4928871" cy="421115"/>
                <a:chOff x="-188182" y="6158431"/>
                <a:chExt cx="4928871" cy="421115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-188182" y="6190121"/>
                  <a:ext cx="4928871" cy="389425"/>
                  <a:chOff x="23597" y="1701247"/>
                  <a:chExt cx="8281030" cy="389425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3597" y="1701247"/>
                    <a:ext cx="7974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507184" y="1721340"/>
                    <a:ext cx="7974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1522274" y="6158431"/>
                  <a:ext cx="9675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(km)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-1082832" y="2856578"/>
                <a:ext cx="800983" cy="2882163"/>
                <a:chOff x="-573674" y="2565630"/>
                <a:chExt cx="800983" cy="2882163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-573674" y="2565630"/>
                  <a:ext cx="7974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-570133" y="5078461"/>
                  <a:ext cx="7974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 rot="16200000">
                  <a:off x="-793977" y="3801750"/>
                  <a:ext cx="10990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(km)</a:t>
                  </a: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881230" y="1939638"/>
                <a:ext cx="2328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RTM</a:t>
                </a:r>
              </a:p>
            </p:txBody>
          </p:sp>
        </p:grpSp>
        <p:pic>
          <p:nvPicPr>
            <p:cNvPr id="27" name="Picture 26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4" t="13332" r="8997" b="13336"/>
            <a:stretch/>
          </p:blipFill>
          <p:spPr>
            <a:xfrm>
              <a:off x="955035" y="2363773"/>
              <a:ext cx="5221225" cy="3844637"/>
            </a:xfrm>
            <a:prstGeom prst="rect">
              <a:avLst/>
            </a:prstGeom>
          </p:spPr>
        </p:pic>
      </p:grpSp>
      <p:pic>
        <p:nvPicPr>
          <p:cNvPr id="28" name="Picture 27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6310744" y="2374806"/>
            <a:ext cx="5219840" cy="38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 Data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8241660" y="539642"/>
            <a:ext cx="3170052" cy="107533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310744" y="1966143"/>
            <a:ext cx="5219840" cy="4593311"/>
            <a:chOff x="4786744" y="1966143"/>
            <a:chExt cx="5219840" cy="4593311"/>
          </a:xfrm>
        </p:grpSpPr>
        <p:sp>
          <p:nvSpPr>
            <p:cNvPr id="4" name="Rectangle 3"/>
            <p:cNvSpPr/>
            <p:nvPr/>
          </p:nvSpPr>
          <p:spPr>
            <a:xfrm>
              <a:off x="4786744" y="2365662"/>
              <a:ext cx="5219840" cy="38446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104758" y="6159852"/>
              <a:ext cx="4901826" cy="399602"/>
              <a:chOff x="650524" y="6173708"/>
              <a:chExt cx="4901826" cy="3996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50524" y="6191173"/>
                <a:ext cx="4901826" cy="382137"/>
                <a:chOff x="1432713" y="1702299"/>
                <a:chExt cx="8235592" cy="382137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1432713" y="1702299"/>
                  <a:ext cx="797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8870862" y="1715104"/>
                  <a:ext cx="797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2458647" y="6173708"/>
                <a:ext cx="96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232398" y="1966143"/>
              <a:ext cx="2328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LSRTM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57259" y="1416419"/>
            <a:ext cx="23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iterations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41169" y="1966142"/>
            <a:ext cx="5823521" cy="4613405"/>
            <a:chOff x="-1082832" y="1966141"/>
            <a:chExt cx="5823521" cy="4613405"/>
          </a:xfrm>
        </p:grpSpPr>
        <p:sp>
          <p:nvSpPr>
            <p:cNvPr id="3" name="Rectangle 2"/>
            <p:cNvSpPr/>
            <p:nvPr/>
          </p:nvSpPr>
          <p:spPr>
            <a:xfrm>
              <a:off x="-568965" y="2365577"/>
              <a:ext cx="5221224" cy="38446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-188182" y="6158431"/>
              <a:ext cx="4928871" cy="421115"/>
              <a:chOff x="-188182" y="6158431"/>
              <a:chExt cx="4928871" cy="42111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-188182" y="6190121"/>
                <a:ext cx="4928871" cy="389425"/>
                <a:chOff x="23597" y="1701247"/>
                <a:chExt cx="8281030" cy="389425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23597" y="1701247"/>
                  <a:ext cx="797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507184" y="1721340"/>
                  <a:ext cx="797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522274" y="6158431"/>
                <a:ext cx="96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1082832" y="2856578"/>
              <a:ext cx="800983" cy="2882163"/>
              <a:chOff x="-573674" y="2565630"/>
              <a:chExt cx="800983" cy="288216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-573674" y="2565630"/>
                <a:ext cx="797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570133" y="5078461"/>
                <a:ext cx="797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-793977" y="3801750"/>
                <a:ext cx="1099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12814" y="1966141"/>
              <a:ext cx="300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Priorconditioned</a:t>
              </a:r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RTM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6310744" y="2374806"/>
            <a:ext cx="5219840" cy="3827320"/>
          </a:xfrm>
          <a:prstGeom prst="rect">
            <a:avLst/>
          </a:prstGeom>
        </p:spPr>
      </p:pic>
      <p:pic>
        <p:nvPicPr>
          <p:cNvPr id="30" name="Picture 29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5" t="13332" r="8995" b="13336"/>
          <a:stretch/>
        </p:blipFill>
        <p:spPr>
          <a:xfrm>
            <a:off x="955035" y="2374721"/>
            <a:ext cx="5221225" cy="38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 Data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8241660" y="539642"/>
            <a:ext cx="3170052" cy="107533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310744" y="1966143"/>
            <a:ext cx="5219840" cy="4593311"/>
            <a:chOff x="4786744" y="1966143"/>
            <a:chExt cx="5219840" cy="4593311"/>
          </a:xfrm>
        </p:grpSpPr>
        <p:sp>
          <p:nvSpPr>
            <p:cNvPr id="4" name="Rectangle 3"/>
            <p:cNvSpPr/>
            <p:nvPr/>
          </p:nvSpPr>
          <p:spPr>
            <a:xfrm>
              <a:off x="4786744" y="2365662"/>
              <a:ext cx="5219840" cy="38446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104758" y="6159852"/>
              <a:ext cx="4901826" cy="399602"/>
              <a:chOff x="650524" y="6173708"/>
              <a:chExt cx="4901826" cy="3996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50524" y="6191173"/>
                <a:ext cx="4901826" cy="382137"/>
                <a:chOff x="1432713" y="1702299"/>
                <a:chExt cx="8235592" cy="382137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1432713" y="1702299"/>
                  <a:ext cx="797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8870862" y="1715104"/>
                  <a:ext cx="797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2458647" y="6173708"/>
                <a:ext cx="96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663184" y="1966143"/>
              <a:ext cx="337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Priorconditioned</a:t>
              </a:r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LSRTM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57259" y="1416419"/>
            <a:ext cx="23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iterations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41169" y="2365578"/>
            <a:ext cx="5823521" cy="4213969"/>
            <a:chOff x="-1082832" y="2365577"/>
            <a:chExt cx="5823521" cy="4213969"/>
          </a:xfrm>
        </p:grpSpPr>
        <p:sp>
          <p:nvSpPr>
            <p:cNvPr id="3" name="Rectangle 2"/>
            <p:cNvSpPr/>
            <p:nvPr/>
          </p:nvSpPr>
          <p:spPr>
            <a:xfrm>
              <a:off x="-568965" y="2365577"/>
              <a:ext cx="5221224" cy="38446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-188182" y="6158431"/>
              <a:ext cx="4928871" cy="421115"/>
              <a:chOff x="-188182" y="6158431"/>
              <a:chExt cx="4928871" cy="42111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-188182" y="6190121"/>
                <a:ext cx="4928871" cy="389425"/>
                <a:chOff x="23597" y="1701247"/>
                <a:chExt cx="8281030" cy="389425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23597" y="1701247"/>
                  <a:ext cx="797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507184" y="1721340"/>
                  <a:ext cx="797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522274" y="6158431"/>
                <a:ext cx="96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1082832" y="2856578"/>
              <a:ext cx="800983" cy="2882163"/>
              <a:chOff x="-573674" y="2565630"/>
              <a:chExt cx="800983" cy="288216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-573674" y="2565630"/>
                <a:ext cx="797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570133" y="5078461"/>
                <a:ext cx="797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-793977" y="3801750"/>
                <a:ext cx="1099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</p:grpSp>
      <p:pic>
        <p:nvPicPr>
          <p:cNvPr id="30" name="Picture 29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5" t="13332" r="8995" b="13336"/>
          <a:stretch/>
        </p:blipFill>
        <p:spPr>
          <a:xfrm>
            <a:off x="955035" y="2374721"/>
            <a:ext cx="5221225" cy="3835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36815" y="1966142"/>
            <a:ext cx="300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Priorconditioned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5" t="13332" r="8995" b="13336"/>
          <a:stretch/>
        </p:blipFill>
        <p:spPr>
          <a:xfrm>
            <a:off x="6310745" y="2369409"/>
            <a:ext cx="5219839" cy="384080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10374284" y="2901852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695814" y="3241793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229287" y="2959077"/>
            <a:ext cx="235536" cy="358917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067493" y="2882876"/>
            <a:ext cx="235536" cy="358917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8939860" y="2996025"/>
            <a:ext cx="187036" cy="28502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898" y="1348800"/>
            <a:ext cx="8582891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 of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Priorconditioning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LSRTM using very sparse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shots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LSRTM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2217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LSM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365" y="2483426"/>
            <a:ext cx="5029200" cy="3377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3712" y="2479961"/>
            <a:ext cx="5029200" cy="3377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7689" y="2914533"/>
            <a:ext cx="556431" cy="2446233"/>
            <a:chOff x="255168" y="2913321"/>
            <a:chExt cx="556431" cy="2446233"/>
          </a:xfrm>
        </p:grpSpPr>
        <p:sp>
          <p:nvSpPr>
            <p:cNvPr id="10" name="TextBox 9"/>
            <p:cNvSpPr txBox="1"/>
            <p:nvPr/>
          </p:nvSpPr>
          <p:spPr>
            <a:xfrm>
              <a:off x="255168" y="291332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706" y="499022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3662" y="3982608"/>
              <a:ext cx="925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80160" y="5865632"/>
            <a:ext cx="4082174" cy="383503"/>
            <a:chOff x="1389302" y="5865631"/>
            <a:chExt cx="2449032" cy="383503"/>
          </a:xfrm>
        </p:grpSpPr>
        <p:sp>
          <p:nvSpPr>
            <p:cNvPr id="12" name="TextBox 11"/>
            <p:cNvSpPr txBox="1"/>
            <p:nvPr/>
          </p:nvSpPr>
          <p:spPr>
            <a:xfrm>
              <a:off x="1389302" y="586563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5441" y="587980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7878" y="5879802"/>
              <a:ext cx="96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14698" y="5869170"/>
            <a:ext cx="3674053" cy="383503"/>
            <a:chOff x="1389302" y="5865631"/>
            <a:chExt cx="2449032" cy="383503"/>
          </a:xfrm>
        </p:grpSpPr>
        <p:sp>
          <p:nvSpPr>
            <p:cNvPr id="19" name="TextBox 18"/>
            <p:cNvSpPr txBox="1"/>
            <p:nvPr/>
          </p:nvSpPr>
          <p:spPr>
            <a:xfrm>
              <a:off x="1389302" y="586563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5441" y="587980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4504" y="5879802"/>
              <a:ext cx="96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231533" y="2074939"/>
            <a:ext cx="960467" cy="3806449"/>
            <a:chOff x="9647275" y="2073353"/>
            <a:chExt cx="960467" cy="38064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3" t="11992" r="11997" b="13336"/>
            <a:stretch/>
          </p:blipFill>
          <p:spPr>
            <a:xfrm>
              <a:off x="9828026" y="2392326"/>
              <a:ext cx="274320" cy="3487476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9647275" y="2073353"/>
              <a:ext cx="960467" cy="3282658"/>
              <a:chOff x="8123274" y="2073353"/>
              <a:chExt cx="960467" cy="328265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410351" y="4986679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35155" y="3926962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396163" y="3016119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23274" y="2073353"/>
                <a:ext cx="7265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297776" y="2012097"/>
            <a:ext cx="232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Velocity</a:t>
            </a:r>
          </a:p>
        </p:txBody>
      </p:sp>
      <p:pic>
        <p:nvPicPr>
          <p:cNvPr id="28" name="Picture 2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843365" y="2489305"/>
            <a:ext cx="5029200" cy="33583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18000" b="13333"/>
          <a:stretch/>
        </p:blipFill>
        <p:spPr>
          <a:xfrm>
            <a:off x="6124609" y="2488021"/>
            <a:ext cx="5028303" cy="336899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611218" y="2000027"/>
            <a:ext cx="25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Migration Velocity</a:t>
            </a:r>
          </a:p>
        </p:txBody>
      </p:sp>
    </p:spTree>
    <p:extLst>
      <p:ext uri="{BB962C8B-B14F-4D97-AF65-F5344CB8AC3E}">
        <p14:creationId xmlns:p14="http://schemas.microsoft.com/office/powerpoint/2010/main" val="7600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103908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90509" y="809992"/>
            <a:ext cx="5495229" cy="864339"/>
            <a:chOff x="612373" y="836767"/>
            <a:chExt cx="5495229" cy="864339"/>
          </a:xfrm>
        </p:grpSpPr>
        <p:sp>
          <p:nvSpPr>
            <p:cNvPr id="37" name="TextBox 36"/>
            <p:cNvSpPr txBox="1"/>
            <p:nvPr/>
          </p:nvSpPr>
          <p:spPr>
            <a:xfrm>
              <a:off x="612373" y="1029947"/>
              <a:ext cx="269124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LSRTM: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510785" y="836767"/>
                  <a:ext cx="3596817" cy="8643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𝐿𝑚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785" y="836767"/>
                  <a:ext cx="3596817" cy="86433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90509" y="1581740"/>
                <a:ext cx="84162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Problems: 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Sparsely sampled data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SNR.</a:t>
                </a:r>
              </a:p>
              <a:p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3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Crosstalk with blended sources.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09" y="1581740"/>
                <a:ext cx="841624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2100" t="-9040" b="-1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17370" y="3041577"/>
            <a:ext cx="6267090" cy="3888353"/>
            <a:chOff x="-17370" y="3041577"/>
            <a:chExt cx="6267090" cy="3888353"/>
          </a:xfrm>
        </p:grpSpPr>
        <p:grpSp>
          <p:nvGrpSpPr>
            <p:cNvPr id="6" name="Group 5"/>
            <p:cNvGrpSpPr/>
            <p:nvPr/>
          </p:nvGrpSpPr>
          <p:grpSpPr>
            <a:xfrm>
              <a:off x="-17370" y="3041577"/>
              <a:ext cx="6100392" cy="3888353"/>
              <a:chOff x="-208776" y="1760125"/>
              <a:chExt cx="4949801" cy="48288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9139" y="6102100"/>
                <a:ext cx="4531886" cy="486827"/>
                <a:chOff x="209139" y="6102100"/>
                <a:chExt cx="4531886" cy="48682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09139" y="6104827"/>
                  <a:ext cx="4531886" cy="484100"/>
                  <a:chOff x="691140" y="1615953"/>
                  <a:chExt cx="7614051" cy="484100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91140" y="1615953"/>
                    <a:ext cx="797442" cy="458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507749" y="1641393"/>
                    <a:ext cx="797442" cy="458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2071168" y="6102100"/>
                  <a:ext cx="967563" cy="458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(km)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-208776" y="2778421"/>
                <a:ext cx="800983" cy="2971490"/>
                <a:chOff x="300382" y="2487473"/>
                <a:chExt cx="800983" cy="2971490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300382" y="248747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03923" y="500030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147640" y="3776377"/>
                  <a:ext cx="10990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(km)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309652" y="1760125"/>
                <a:ext cx="2328531" cy="649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RTM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615947" y="3513039"/>
              <a:ext cx="5633773" cy="309586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0" name="Picture 39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4" t="13332" r="8997" b="13336"/>
            <a:stretch/>
          </p:blipFill>
          <p:spPr>
            <a:xfrm>
              <a:off x="610072" y="3513039"/>
              <a:ext cx="5633128" cy="309586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161630" y="3041577"/>
            <a:ext cx="6007608" cy="3886156"/>
            <a:chOff x="6161630" y="3041577"/>
            <a:chExt cx="6007608" cy="3886156"/>
          </a:xfrm>
        </p:grpSpPr>
        <p:grpSp>
          <p:nvGrpSpPr>
            <p:cNvPr id="19" name="Group 18"/>
            <p:cNvGrpSpPr/>
            <p:nvPr/>
          </p:nvGrpSpPr>
          <p:grpSpPr>
            <a:xfrm>
              <a:off x="6161630" y="3041577"/>
              <a:ext cx="6007608" cy="3886156"/>
              <a:chOff x="209139" y="1762854"/>
              <a:chExt cx="4531886" cy="482607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84464" y="2348345"/>
                <a:ext cx="4249881" cy="3844637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09139" y="6104827"/>
                <a:ext cx="4531886" cy="484100"/>
                <a:chOff x="209139" y="6104827"/>
                <a:chExt cx="4531886" cy="484100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209139" y="6104827"/>
                  <a:ext cx="4531886" cy="484100"/>
                  <a:chOff x="691140" y="1615953"/>
                  <a:chExt cx="7614051" cy="484100"/>
                </a:xfrm>
              </p:grpSpPr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691140" y="1615953"/>
                    <a:ext cx="797442" cy="458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507749" y="1641393"/>
                    <a:ext cx="797442" cy="458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2175279" y="6104828"/>
                  <a:ext cx="967563" cy="458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(km)</a:t>
                  </a: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310815" y="1762854"/>
                <a:ext cx="2328531" cy="649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LSRTM</a:t>
                </a:r>
              </a:p>
            </p:txBody>
          </p:sp>
        </p:grpSp>
        <p:pic>
          <p:nvPicPr>
            <p:cNvPr id="41" name="Picture 40"/>
            <p:cNvPicPr preferRelativeResize="0"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4" t="13332" r="8997" b="13336"/>
            <a:stretch/>
          </p:blipFill>
          <p:spPr>
            <a:xfrm>
              <a:off x="6389690" y="3513039"/>
              <a:ext cx="5633773" cy="3095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27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LSM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365" y="2483426"/>
            <a:ext cx="5029200" cy="3377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3712" y="2479961"/>
            <a:ext cx="5029200" cy="3377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7689" y="2914533"/>
            <a:ext cx="556431" cy="2446233"/>
            <a:chOff x="255168" y="2913321"/>
            <a:chExt cx="556431" cy="2446233"/>
          </a:xfrm>
        </p:grpSpPr>
        <p:sp>
          <p:nvSpPr>
            <p:cNvPr id="10" name="TextBox 9"/>
            <p:cNvSpPr txBox="1"/>
            <p:nvPr/>
          </p:nvSpPr>
          <p:spPr>
            <a:xfrm>
              <a:off x="255168" y="291332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706" y="499022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3662" y="3982608"/>
              <a:ext cx="925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80160" y="5865632"/>
            <a:ext cx="4082174" cy="383503"/>
            <a:chOff x="1389302" y="5865631"/>
            <a:chExt cx="2449032" cy="383503"/>
          </a:xfrm>
        </p:grpSpPr>
        <p:sp>
          <p:nvSpPr>
            <p:cNvPr id="12" name="TextBox 11"/>
            <p:cNvSpPr txBox="1"/>
            <p:nvPr/>
          </p:nvSpPr>
          <p:spPr>
            <a:xfrm>
              <a:off x="1389302" y="586563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5441" y="587980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7878" y="5879802"/>
              <a:ext cx="96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14698" y="5869170"/>
            <a:ext cx="3674053" cy="383503"/>
            <a:chOff x="1389302" y="5865631"/>
            <a:chExt cx="2449032" cy="383503"/>
          </a:xfrm>
        </p:grpSpPr>
        <p:sp>
          <p:nvSpPr>
            <p:cNvPr id="19" name="TextBox 18"/>
            <p:cNvSpPr txBox="1"/>
            <p:nvPr/>
          </p:nvSpPr>
          <p:spPr>
            <a:xfrm>
              <a:off x="1389302" y="586563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5441" y="587980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4504" y="5879802"/>
              <a:ext cx="96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231533" y="2074939"/>
            <a:ext cx="960467" cy="3806449"/>
            <a:chOff x="9647275" y="2073353"/>
            <a:chExt cx="960467" cy="38064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3" t="11992" r="11997" b="13336"/>
            <a:stretch/>
          </p:blipFill>
          <p:spPr>
            <a:xfrm>
              <a:off x="9828026" y="2392326"/>
              <a:ext cx="274320" cy="3487476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9647275" y="2073353"/>
              <a:ext cx="960467" cy="3282658"/>
              <a:chOff x="8123274" y="2073353"/>
              <a:chExt cx="960467" cy="328265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410351" y="4986679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35155" y="3926962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396163" y="3016119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23274" y="2073353"/>
                <a:ext cx="7265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201751" y="2012097"/>
            <a:ext cx="258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Multisource 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1218" y="2000027"/>
            <a:ext cx="25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Migration Velocity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18000" b="13333"/>
          <a:stretch/>
        </p:blipFill>
        <p:spPr>
          <a:xfrm>
            <a:off x="6124609" y="2488021"/>
            <a:ext cx="5028303" cy="3368991"/>
          </a:xfrm>
          <a:prstGeom prst="rect">
            <a:avLst/>
          </a:prstGeom>
        </p:spPr>
      </p:pic>
      <p:pic>
        <p:nvPicPr>
          <p:cNvPr id="30" name="Picture 29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13333" r="9002" b="13333"/>
          <a:stretch/>
        </p:blipFill>
        <p:spPr>
          <a:xfrm>
            <a:off x="843365" y="2483429"/>
            <a:ext cx="5029200" cy="337358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738504" y="6336223"/>
            <a:ext cx="4096156" cy="461665"/>
            <a:chOff x="2214504" y="6336222"/>
            <a:chExt cx="4096156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2214504" y="6336222"/>
              <a:ext cx="4096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 shots            1 </a:t>
              </a:r>
              <a:r>
                <a:rPr lang="en-US" sz="2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supergather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593060" y="6587836"/>
              <a:ext cx="700695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9262871" y="1109033"/>
            <a:ext cx="2695211" cy="9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LSM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365" y="2483426"/>
            <a:ext cx="5029200" cy="3377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3712" y="2479961"/>
            <a:ext cx="5029200" cy="3377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7689" y="2914533"/>
            <a:ext cx="556431" cy="2446233"/>
            <a:chOff x="255168" y="2913321"/>
            <a:chExt cx="556431" cy="2446233"/>
          </a:xfrm>
        </p:grpSpPr>
        <p:sp>
          <p:nvSpPr>
            <p:cNvPr id="10" name="TextBox 9"/>
            <p:cNvSpPr txBox="1"/>
            <p:nvPr/>
          </p:nvSpPr>
          <p:spPr>
            <a:xfrm>
              <a:off x="255168" y="291332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706" y="499022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3662" y="3982608"/>
              <a:ext cx="925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80160" y="5865632"/>
            <a:ext cx="4082174" cy="383503"/>
            <a:chOff x="1389302" y="5865631"/>
            <a:chExt cx="2449032" cy="383503"/>
          </a:xfrm>
        </p:grpSpPr>
        <p:sp>
          <p:nvSpPr>
            <p:cNvPr id="12" name="TextBox 11"/>
            <p:cNvSpPr txBox="1"/>
            <p:nvPr/>
          </p:nvSpPr>
          <p:spPr>
            <a:xfrm>
              <a:off x="1389302" y="586563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5441" y="587980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7878" y="5879802"/>
              <a:ext cx="96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14698" y="5869170"/>
            <a:ext cx="3674053" cy="383503"/>
            <a:chOff x="1389302" y="5865631"/>
            <a:chExt cx="2449032" cy="383503"/>
          </a:xfrm>
        </p:grpSpPr>
        <p:sp>
          <p:nvSpPr>
            <p:cNvPr id="19" name="TextBox 18"/>
            <p:cNvSpPr txBox="1"/>
            <p:nvPr/>
          </p:nvSpPr>
          <p:spPr>
            <a:xfrm>
              <a:off x="1389302" y="586563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5441" y="587980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4504" y="5879802"/>
              <a:ext cx="96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231533" y="2074939"/>
            <a:ext cx="960467" cy="3806449"/>
            <a:chOff x="9647275" y="2073353"/>
            <a:chExt cx="960467" cy="38064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3" t="11992" r="11997" b="13336"/>
            <a:stretch/>
          </p:blipFill>
          <p:spPr>
            <a:xfrm>
              <a:off x="9828026" y="2392326"/>
              <a:ext cx="274320" cy="3487476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9647275" y="2073353"/>
              <a:ext cx="960467" cy="3282658"/>
              <a:chOff x="8123274" y="2073353"/>
              <a:chExt cx="960467" cy="328265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410351" y="4986679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35155" y="3926962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396163" y="3016119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23274" y="2073353"/>
                <a:ext cx="7265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201751" y="2012097"/>
            <a:ext cx="258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Multisource 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1218" y="2000027"/>
            <a:ext cx="281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Multisource LSRTM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13333" r="9002" b="13333"/>
          <a:stretch/>
        </p:blipFill>
        <p:spPr>
          <a:xfrm>
            <a:off x="843365" y="2483429"/>
            <a:ext cx="5029200" cy="3373582"/>
          </a:xfrm>
          <a:prstGeom prst="rect">
            <a:avLst/>
          </a:prstGeom>
        </p:spPr>
      </p:pic>
      <p:pic>
        <p:nvPicPr>
          <p:cNvPr id="34" name="Picture 3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9262871" y="1109033"/>
            <a:ext cx="2695211" cy="997401"/>
          </a:xfrm>
          <a:prstGeom prst="rect">
            <a:avLst/>
          </a:prstGeom>
        </p:spPr>
      </p:pic>
      <p:pic>
        <p:nvPicPr>
          <p:cNvPr id="35" name="Picture 34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3333" r="9000" b="13333"/>
          <a:stretch/>
        </p:blipFill>
        <p:spPr>
          <a:xfrm>
            <a:off x="6137994" y="2488019"/>
            <a:ext cx="5014917" cy="336899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690989" y="1440017"/>
            <a:ext cx="293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iterations !!!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738504" y="6336223"/>
            <a:ext cx="4096156" cy="461665"/>
            <a:chOff x="2214504" y="6336222"/>
            <a:chExt cx="4096156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2214504" y="6336222"/>
              <a:ext cx="4096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 shots            1 </a:t>
              </a:r>
              <a:r>
                <a:rPr lang="en-US" sz="2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supergather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593060" y="6587836"/>
              <a:ext cx="700695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08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LSM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365" y="2483426"/>
            <a:ext cx="5029200" cy="3377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3712" y="2479961"/>
            <a:ext cx="5029200" cy="3377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7689" y="2914533"/>
            <a:ext cx="556431" cy="2446233"/>
            <a:chOff x="255168" y="2913321"/>
            <a:chExt cx="556431" cy="2446233"/>
          </a:xfrm>
        </p:grpSpPr>
        <p:sp>
          <p:nvSpPr>
            <p:cNvPr id="10" name="TextBox 9"/>
            <p:cNvSpPr txBox="1"/>
            <p:nvPr/>
          </p:nvSpPr>
          <p:spPr>
            <a:xfrm>
              <a:off x="255168" y="291332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706" y="499022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3662" y="3982608"/>
              <a:ext cx="925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80160" y="5865632"/>
            <a:ext cx="4082174" cy="383503"/>
            <a:chOff x="1389302" y="5865631"/>
            <a:chExt cx="2449032" cy="383503"/>
          </a:xfrm>
        </p:grpSpPr>
        <p:sp>
          <p:nvSpPr>
            <p:cNvPr id="12" name="TextBox 11"/>
            <p:cNvSpPr txBox="1"/>
            <p:nvPr/>
          </p:nvSpPr>
          <p:spPr>
            <a:xfrm>
              <a:off x="1389302" y="586563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5441" y="587980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7878" y="5879802"/>
              <a:ext cx="96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14698" y="5869170"/>
            <a:ext cx="3674053" cy="383503"/>
            <a:chOff x="1389302" y="5865631"/>
            <a:chExt cx="2449032" cy="383503"/>
          </a:xfrm>
        </p:grpSpPr>
        <p:sp>
          <p:nvSpPr>
            <p:cNvPr id="19" name="TextBox 18"/>
            <p:cNvSpPr txBox="1"/>
            <p:nvPr/>
          </p:nvSpPr>
          <p:spPr>
            <a:xfrm>
              <a:off x="1389302" y="586563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5441" y="587980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4504" y="5879802"/>
              <a:ext cx="96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231533" y="2074939"/>
            <a:ext cx="960467" cy="3806449"/>
            <a:chOff x="9647275" y="2073353"/>
            <a:chExt cx="960467" cy="38064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3" t="11992" r="11997" b="13336"/>
            <a:stretch/>
          </p:blipFill>
          <p:spPr>
            <a:xfrm>
              <a:off x="9828026" y="2392326"/>
              <a:ext cx="274320" cy="3487476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9647275" y="2073353"/>
              <a:ext cx="960467" cy="3282658"/>
              <a:chOff x="8123274" y="2073353"/>
              <a:chExt cx="960467" cy="328265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410351" y="4986679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35155" y="3926962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396163" y="3016119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23274" y="2073353"/>
                <a:ext cx="7265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1088136" y="2012097"/>
            <a:ext cx="458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Priorconditioned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9262871" y="1109033"/>
            <a:ext cx="2695211" cy="997401"/>
          </a:xfrm>
          <a:prstGeom prst="rect">
            <a:avLst/>
          </a:prstGeom>
        </p:spPr>
      </p:pic>
      <p:pic>
        <p:nvPicPr>
          <p:cNvPr id="30" name="Picture 29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3333" r="9000" b="13333"/>
          <a:stretch/>
        </p:blipFill>
        <p:spPr>
          <a:xfrm>
            <a:off x="6137994" y="2488019"/>
            <a:ext cx="5014917" cy="3368993"/>
          </a:xfrm>
          <a:prstGeom prst="rect">
            <a:avLst/>
          </a:prstGeom>
        </p:spPr>
      </p:pic>
      <p:pic>
        <p:nvPicPr>
          <p:cNvPr id="31" name="Picture 30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13333" r="9004" b="13333"/>
          <a:stretch/>
        </p:blipFill>
        <p:spPr>
          <a:xfrm>
            <a:off x="841367" y="2483067"/>
            <a:ext cx="5020009" cy="338220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738504" y="6336223"/>
            <a:ext cx="4096156" cy="461665"/>
            <a:chOff x="2214504" y="6336222"/>
            <a:chExt cx="4096156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2214504" y="6336222"/>
              <a:ext cx="4096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 shots            1 </a:t>
              </a:r>
              <a:r>
                <a:rPr lang="en-US" sz="2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supergather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593060" y="6587836"/>
              <a:ext cx="700695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611218" y="2000027"/>
            <a:ext cx="281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Multisource LSRTM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90989" y="1440017"/>
            <a:ext cx="293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iterations !!!</a:t>
            </a:r>
          </a:p>
        </p:txBody>
      </p:sp>
    </p:spTree>
    <p:extLst>
      <p:ext uri="{BB962C8B-B14F-4D97-AF65-F5344CB8AC3E}">
        <p14:creationId xmlns:p14="http://schemas.microsoft.com/office/powerpoint/2010/main" val="5432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LSM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365" y="2483426"/>
            <a:ext cx="5029200" cy="3377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3712" y="2479961"/>
            <a:ext cx="5029200" cy="33770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7689" y="2914533"/>
            <a:ext cx="556431" cy="2446233"/>
            <a:chOff x="255168" y="2913321"/>
            <a:chExt cx="556431" cy="2446233"/>
          </a:xfrm>
        </p:grpSpPr>
        <p:sp>
          <p:nvSpPr>
            <p:cNvPr id="10" name="TextBox 9"/>
            <p:cNvSpPr txBox="1"/>
            <p:nvPr/>
          </p:nvSpPr>
          <p:spPr>
            <a:xfrm>
              <a:off x="255168" y="291332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706" y="499022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3662" y="3982608"/>
              <a:ext cx="925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 (km)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80160" y="5865632"/>
            <a:ext cx="4082174" cy="383503"/>
            <a:chOff x="1389302" y="5865631"/>
            <a:chExt cx="2449032" cy="383503"/>
          </a:xfrm>
        </p:grpSpPr>
        <p:sp>
          <p:nvSpPr>
            <p:cNvPr id="12" name="TextBox 11"/>
            <p:cNvSpPr txBox="1"/>
            <p:nvPr/>
          </p:nvSpPr>
          <p:spPr>
            <a:xfrm>
              <a:off x="1389302" y="586563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5441" y="587980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7878" y="5879802"/>
              <a:ext cx="96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14698" y="5869170"/>
            <a:ext cx="3674053" cy="383503"/>
            <a:chOff x="1389302" y="5865631"/>
            <a:chExt cx="2449032" cy="383503"/>
          </a:xfrm>
        </p:grpSpPr>
        <p:sp>
          <p:nvSpPr>
            <p:cNvPr id="19" name="TextBox 18"/>
            <p:cNvSpPr txBox="1"/>
            <p:nvPr/>
          </p:nvSpPr>
          <p:spPr>
            <a:xfrm>
              <a:off x="1389302" y="5865631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5441" y="5879802"/>
              <a:ext cx="55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4504" y="5879802"/>
              <a:ext cx="967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 (km)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231533" y="2074939"/>
            <a:ext cx="960467" cy="3806449"/>
            <a:chOff x="9647275" y="2073353"/>
            <a:chExt cx="960467" cy="38064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3" t="11992" r="11997" b="13336"/>
            <a:stretch/>
          </p:blipFill>
          <p:spPr>
            <a:xfrm>
              <a:off x="9828026" y="2392326"/>
              <a:ext cx="274320" cy="3487476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9647275" y="2073353"/>
              <a:ext cx="960467" cy="3282658"/>
              <a:chOff x="8123274" y="2073353"/>
              <a:chExt cx="960467" cy="328265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410351" y="4986679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35155" y="3926962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396163" y="3016119"/>
                <a:ext cx="64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23274" y="2073353"/>
                <a:ext cx="7265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km/s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1088136" y="2012097"/>
            <a:ext cx="458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Priorconditioned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3332" r="17997" b="13336"/>
          <a:stretch/>
        </p:blipFill>
        <p:spPr>
          <a:xfrm>
            <a:off x="9262871" y="1109033"/>
            <a:ext cx="2695211" cy="997401"/>
          </a:xfrm>
          <a:prstGeom prst="rect">
            <a:avLst/>
          </a:prstGeom>
        </p:spPr>
      </p:pic>
      <p:pic>
        <p:nvPicPr>
          <p:cNvPr id="31" name="Picture 30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13333" r="9004" b="13333"/>
          <a:stretch/>
        </p:blipFill>
        <p:spPr>
          <a:xfrm>
            <a:off x="841367" y="2483067"/>
            <a:ext cx="5020009" cy="338220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738504" y="6336223"/>
            <a:ext cx="4096156" cy="461665"/>
            <a:chOff x="2214504" y="6336222"/>
            <a:chExt cx="4096156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2214504" y="6336222"/>
              <a:ext cx="4096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 shots            1 </a:t>
              </a:r>
              <a:r>
                <a:rPr lang="en-US" sz="2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supergather</a:t>
              </a:r>
              <a:endPara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593060" y="6587836"/>
              <a:ext cx="700695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930963" y="2000027"/>
            <a:ext cx="520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Priorconditioned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LSRTM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6137778" y="2482907"/>
            <a:ext cx="5015134" cy="337410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90989" y="1440017"/>
            <a:ext cx="293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iterations !!!</a:t>
            </a:r>
          </a:p>
        </p:txBody>
      </p:sp>
    </p:spTree>
    <p:extLst>
      <p:ext uri="{BB962C8B-B14F-4D97-AF65-F5344CB8AC3E}">
        <p14:creationId xmlns:p14="http://schemas.microsoft.com/office/powerpoint/2010/main" val="27351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898" y="1348800"/>
            <a:ext cx="8582891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 of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Priorconditioning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LSRTM using very sparse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shots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LSRTM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73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735" y="1215462"/>
            <a:ext cx="105188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LSM needs regularization to produce meaningful images for sparse shots/ noisy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55735" y="2278553"/>
            <a:ext cx="10765705" cy="3354151"/>
            <a:chOff x="-133492" y="1854448"/>
            <a:chExt cx="9374471" cy="4859530"/>
          </a:xfrm>
        </p:grpSpPr>
        <p:grpSp>
          <p:nvGrpSpPr>
            <p:cNvPr id="4" name="Group 3"/>
            <p:cNvGrpSpPr/>
            <p:nvPr/>
          </p:nvGrpSpPr>
          <p:grpSpPr>
            <a:xfrm>
              <a:off x="-133492" y="1854448"/>
              <a:ext cx="4920237" cy="4859530"/>
              <a:chOff x="-133492" y="1854448"/>
              <a:chExt cx="4920237" cy="485953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4464" y="2348345"/>
                <a:ext cx="4249881" cy="3844637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6" name="Picture 5"/>
              <p:cNvPicPr preferRelativeResize="0"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4" t="13332" r="8997" b="13336"/>
              <a:stretch/>
            </p:blipFill>
            <p:spPr>
              <a:xfrm>
                <a:off x="384464" y="2348345"/>
                <a:ext cx="4249881" cy="3844637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126843" y="6170028"/>
                <a:ext cx="4659902" cy="543950"/>
                <a:chOff x="126843" y="6170028"/>
                <a:chExt cx="4659902" cy="54395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26843" y="6195674"/>
                  <a:ext cx="4659902" cy="518304"/>
                  <a:chOff x="552873" y="1706800"/>
                  <a:chExt cx="7829133" cy="518304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52873" y="1706800"/>
                    <a:ext cx="797443" cy="504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584563" y="1720970"/>
                    <a:ext cx="797443" cy="504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2141769" y="6170028"/>
                  <a:ext cx="967563" cy="504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(km)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-133492" y="2820003"/>
                <a:ext cx="800983" cy="3016964"/>
                <a:chOff x="375666" y="2529055"/>
                <a:chExt cx="800983" cy="3016964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75666" y="2529055"/>
                  <a:ext cx="797442" cy="504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79207" y="5041886"/>
                  <a:ext cx="797442" cy="504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37534" y="3913780"/>
                  <a:ext cx="133466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(km)</a:t>
                  </a: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1265278" y="1854448"/>
                <a:ext cx="2328531" cy="60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RTM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581077" y="1854537"/>
              <a:ext cx="4659902" cy="4845585"/>
              <a:chOff x="4581077" y="1854537"/>
              <a:chExt cx="4659902" cy="484558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786744" y="2365662"/>
                <a:ext cx="4249881" cy="3844637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9" name="Picture 18"/>
              <p:cNvPicPr preferRelativeResize="0"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4" t="13332" r="8997" b="13336"/>
              <a:stretch/>
            </p:blipFill>
            <p:spPr>
              <a:xfrm>
                <a:off x="4786744" y="2365662"/>
                <a:ext cx="4249881" cy="3827320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4581077" y="6156172"/>
                <a:ext cx="4659902" cy="543950"/>
                <a:chOff x="126843" y="6170028"/>
                <a:chExt cx="4659902" cy="54395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26843" y="6195674"/>
                  <a:ext cx="4659902" cy="518304"/>
                  <a:chOff x="552873" y="1706800"/>
                  <a:chExt cx="7829133" cy="518304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52873" y="1706800"/>
                    <a:ext cx="797443" cy="504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584563" y="1720970"/>
                    <a:ext cx="797443" cy="504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2141769" y="6170028"/>
                  <a:ext cx="967563" cy="504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(km)</a:t>
                  </a: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683522" y="1854537"/>
                <a:ext cx="2328531" cy="60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LSRTM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22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735" y="1216152"/>
            <a:ext cx="108205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regularization based implicit preconditioning approach is presented for LSM.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55735" y="2278553"/>
            <a:ext cx="10765705" cy="3354151"/>
            <a:chOff x="-133492" y="1854448"/>
            <a:chExt cx="9374471" cy="4859530"/>
          </a:xfrm>
        </p:grpSpPr>
        <p:grpSp>
          <p:nvGrpSpPr>
            <p:cNvPr id="28" name="Group 27"/>
            <p:cNvGrpSpPr/>
            <p:nvPr/>
          </p:nvGrpSpPr>
          <p:grpSpPr>
            <a:xfrm>
              <a:off x="-133492" y="1854448"/>
              <a:ext cx="4920237" cy="4859530"/>
              <a:chOff x="-133492" y="1854448"/>
              <a:chExt cx="4920237" cy="485953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84464" y="2348345"/>
                <a:ext cx="4249881" cy="3844637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39" name="Picture 38"/>
              <p:cNvPicPr preferRelativeResize="0"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4" t="13332" r="8997" b="13336"/>
              <a:stretch/>
            </p:blipFill>
            <p:spPr>
              <a:xfrm>
                <a:off x="384464" y="2348345"/>
                <a:ext cx="4249881" cy="3844637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126843" y="6170028"/>
                <a:ext cx="4659902" cy="543950"/>
                <a:chOff x="126843" y="6170028"/>
                <a:chExt cx="4659902" cy="54395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26843" y="6195674"/>
                  <a:ext cx="4659902" cy="518304"/>
                  <a:chOff x="552873" y="1706800"/>
                  <a:chExt cx="7829133" cy="518304"/>
                </a:xfrm>
              </p:grpSpPr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52873" y="1706800"/>
                    <a:ext cx="797443" cy="504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7584563" y="1720970"/>
                    <a:ext cx="797443" cy="504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2141769" y="6170028"/>
                  <a:ext cx="967563" cy="504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(km)</a:t>
                  </a: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-133492" y="2820003"/>
                <a:ext cx="800983" cy="3016964"/>
                <a:chOff x="375666" y="2529055"/>
                <a:chExt cx="800983" cy="3016964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75666" y="2529055"/>
                  <a:ext cx="797442" cy="504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9207" y="5041886"/>
                  <a:ext cx="797442" cy="504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 rot="16200000">
                  <a:off x="37534" y="3913780"/>
                  <a:ext cx="133466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 (km)</a:t>
                  </a: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265278" y="1854448"/>
                <a:ext cx="2328531" cy="60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RTM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581077" y="1854537"/>
              <a:ext cx="4659902" cy="4845585"/>
              <a:chOff x="4581077" y="1854537"/>
              <a:chExt cx="4659902" cy="484558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786744" y="2365662"/>
                <a:ext cx="4249881" cy="3844637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31" name="Picture 30"/>
              <p:cNvPicPr preferRelativeResize="0"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4" t="13332" r="8997" b="13336"/>
              <a:stretch/>
            </p:blipFill>
            <p:spPr>
              <a:xfrm>
                <a:off x="4786744" y="2365662"/>
                <a:ext cx="4249881" cy="3827320"/>
              </a:xfrm>
              <a:prstGeom prst="rect">
                <a:avLst/>
              </a:prstGeom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4581077" y="6156172"/>
                <a:ext cx="4659902" cy="543950"/>
                <a:chOff x="126843" y="6170028"/>
                <a:chExt cx="4659902" cy="54395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126843" y="6195674"/>
                  <a:ext cx="4659902" cy="518304"/>
                  <a:chOff x="552873" y="1706800"/>
                  <a:chExt cx="7829133" cy="518304"/>
                </a:xfrm>
              </p:grpSpPr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552873" y="1706800"/>
                    <a:ext cx="797443" cy="504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7584563" y="1720970"/>
                    <a:ext cx="797443" cy="504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</p:grpSp>
            <p:sp>
              <p:nvSpPr>
                <p:cNvPr id="35" name="TextBox 34"/>
                <p:cNvSpPr txBox="1"/>
                <p:nvPr/>
              </p:nvSpPr>
              <p:spPr>
                <a:xfrm>
                  <a:off x="2141769" y="6170028"/>
                  <a:ext cx="967563" cy="504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(km)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5683522" y="1854537"/>
                <a:ext cx="2328531" cy="60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LSRTM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09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58952" y="2276856"/>
            <a:ext cx="10762488" cy="3355848"/>
            <a:chOff x="-195838" y="2205400"/>
            <a:chExt cx="9374471" cy="2966777"/>
          </a:xfrm>
        </p:grpSpPr>
        <p:grpSp>
          <p:nvGrpSpPr>
            <p:cNvPr id="30" name="Group 29"/>
            <p:cNvGrpSpPr/>
            <p:nvPr/>
          </p:nvGrpSpPr>
          <p:grpSpPr>
            <a:xfrm>
              <a:off x="-195838" y="2205400"/>
              <a:ext cx="9374471" cy="2966777"/>
              <a:chOff x="-133492" y="1854448"/>
              <a:chExt cx="9374471" cy="485953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-133492" y="1854448"/>
                <a:ext cx="4920237" cy="4859530"/>
                <a:chOff x="-133492" y="1854448"/>
                <a:chExt cx="4920237" cy="485953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84464" y="2348345"/>
                  <a:ext cx="4249881" cy="3844637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126843" y="6170028"/>
                  <a:ext cx="4659902" cy="543950"/>
                  <a:chOff x="126843" y="6170028"/>
                  <a:chExt cx="4659902" cy="543950"/>
                </a:xfrm>
              </p:grpSpPr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126843" y="6195674"/>
                    <a:ext cx="4659902" cy="518304"/>
                    <a:chOff x="552873" y="1706800"/>
                    <a:chExt cx="7829133" cy="518304"/>
                  </a:xfrm>
                </p:grpSpPr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552873" y="1706800"/>
                      <a:ext cx="797443" cy="5041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7584563" y="1720970"/>
                      <a:ext cx="797443" cy="5041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p:txBody>
                </p:sp>
              </p:grp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141769" y="6170028"/>
                    <a:ext cx="967563" cy="504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 (km)</a:t>
                    </a:r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-133492" y="2820003"/>
                  <a:ext cx="800983" cy="3016964"/>
                  <a:chOff x="375666" y="2529055"/>
                  <a:chExt cx="800983" cy="3016964"/>
                </a:xfrm>
              </p:grpSpPr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75666" y="2529055"/>
                    <a:ext cx="797442" cy="504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79207" y="5041886"/>
                    <a:ext cx="797442" cy="504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 rot="16200000">
                    <a:off x="37534" y="3913780"/>
                    <a:ext cx="133466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 (km)</a:t>
                    </a:r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1265278" y="1854448"/>
                  <a:ext cx="2328531" cy="604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Priorconditioned</a:t>
                  </a:r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RTM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4581077" y="1854537"/>
                <a:ext cx="4659902" cy="4845585"/>
                <a:chOff x="4581077" y="1854537"/>
                <a:chExt cx="4659902" cy="4845585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4786744" y="2365662"/>
                  <a:ext cx="4249881" cy="3844637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4581077" y="6156172"/>
                  <a:ext cx="4659902" cy="543950"/>
                  <a:chOff x="126843" y="6170028"/>
                  <a:chExt cx="4659902" cy="543950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126843" y="6195674"/>
                    <a:ext cx="4659902" cy="518304"/>
                    <a:chOff x="552873" y="1706800"/>
                    <a:chExt cx="7829133" cy="518304"/>
                  </a:xfrm>
                </p:grpSpPr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552873" y="1706800"/>
                      <a:ext cx="797443" cy="5041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7584563" y="1720970"/>
                      <a:ext cx="797443" cy="5041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p:txBody>
                </p:sp>
              </p:grp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141769" y="6170028"/>
                    <a:ext cx="967563" cy="5041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 (km)</a:t>
                    </a:r>
                  </a:p>
                </p:txBody>
              </p: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5683522" y="1854537"/>
                  <a:ext cx="2597791" cy="604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Priorconditioned</a:t>
                  </a:r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LSRTM</a:t>
                  </a:r>
                </a:p>
              </p:txBody>
            </p:sp>
          </p:grpSp>
        </p:grpSp>
        <p:pic>
          <p:nvPicPr>
            <p:cNvPr id="53" name="Picture 52"/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5" t="13332" r="8995" b="13336"/>
            <a:stretch/>
          </p:blipFill>
          <p:spPr>
            <a:xfrm>
              <a:off x="318030" y="2500745"/>
              <a:ext cx="4253969" cy="2346544"/>
            </a:xfrm>
            <a:prstGeom prst="rect">
              <a:avLst/>
            </a:prstGeom>
          </p:spPr>
        </p:pic>
        <p:pic>
          <p:nvPicPr>
            <p:cNvPr id="55" name="Picture 54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5" t="13332" r="8995" b="13336"/>
            <a:stretch/>
          </p:blipFill>
          <p:spPr>
            <a:xfrm>
              <a:off x="4734790" y="2526521"/>
              <a:ext cx="4239490" cy="2327586"/>
            </a:xfrm>
            <a:prstGeom prst="rect">
              <a:avLst/>
            </a:prstGeom>
          </p:spPr>
        </p:pic>
      </p:grpSp>
      <p:sp>
        <p:nvSpPr>
          <p:cNvPr id="57" name="Rectangle 56"/>
          <p:cNvSpPr/>
          <p:nvPr/>
        </p:nvSpPr>
        <p:spPr>
          <a:xfrm>
            <a:off x="755735" y="5590922"/>
            <a:ext cx="10939126" cy="1384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suitable for well-sampled data.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method is sensitive to presence of internal multiples/free-surface multiples in the data.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5735" y="1216152"/>
            <a:ext cx="10820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regularization based implicit preconditioning approach is presented for LSM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0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944" y="1441696"/>
            <a:ext cx="103740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co-authors, Matteo </a:t>
            </a:r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Giboli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Paul Williamson and Gerard T. Schuster.</a:t>
            </a:r>
          </a:p>
          <a:p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 E&amp;P France for permission to present this work.</a:t>
            </a:r>
          </a:p>
          <a:p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Sponsors of the CSIM consortium.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KAUST Supercomputing Laboratory (KSL) and IT research computing group.</a:t>
            </a:r>
          </a:p>
        </p:txBody>
      </p:sp>
    </p:spTree>
    <p:extLst>
      <p:ext uri="{BB962C8B-B14F-4D97-AF65-F5344CB8AC3E}">
        <p14:creationId xmlns:p14="http://schemas.microsoft.com/office/powerpoint/2010/main" val="38827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2628899"/>
            <a:ext cx="820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!!!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370" y="3041577"/>
            <a:ext cx="6100392" cy="3888353"/>
            <a:chOff x="-208776" y="1760125"/>
            <a:chExt cx="4949801" cy="4828802"/>
          </a:xfrm>
        </p:grpSpPr>
        <p:grpSp>
          <p:nvGrpSpPr>
            <p:cNvPr id="3" name="Group 2"/>
            <p:cNvGrpSpPr/>
            <p:nvPr/>
          </p:nvGrpSpPr>
          <p:grpSpPr>
            <a:xfrm>
              <a:off x="209139" y="6102100"/>
              <a:ext cx="4531886" cy="486827"/>
              <a:chOff x="209139" y="6102100"/>
              <a:chExt cx="4531886" cy="4868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9139" y="6104827"/>
                <a:ext cx="4531886" cy="484100"/>
                <a:chOff x="691140" y="1615953"/>
                <a:chExt cx="7614051" cy="48410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691140" y="161595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7749" y="164139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2071168" y="6102100"/>
                <a:ext cx="967563" cy="45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-208776" y="2778421"/>
              <a:ext cx="800983" cy="2971490"/>
              <a:chOff x="300382" y="2487473"/>
              <a:chExt cx="800983" cy="297149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0382" y="2487473"/>
                <a:ext cx="797442" cy="4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3923" y="5000303"/>
                <a:ext cx="797442" cy="4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147640" y="3776377"/>
                <a:ext cx="1099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309652" y="1760125"/>
              <a:ext cx="2328531" cy="64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RTM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61630" y="3041577"/>
            <a:ext cx="6007608" cy="3886156"/>
            <a:chOff x="209139" y="1762854"/>
            <a:chExt cx="4531886" cy="4826073"/>
          </a:xfrm>
        </p:grpSpPr>
        <p:sp>
          <p:nvSpPr>
            <p:cNvPr id="14" name="Rectangle 13"/>
            <p:cNvSpPr/>
            <p:nvPr/>
          </p:nvSpPr>
          <p:spPr>
            <a:xfrm>
              <a:off x="384464" y="2348345"/>
              <a:ext cx="4249881" cy="38446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9139" y="6104827"/>
              <a:ext cx="4531886" cy="484100"/>
              <a:chOff x="209139" y="6104827"/>
              <a:chExt cx="4531886" cy="4841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09139" y="6104827"/>
                <a:ext cx="4531886" cy="484100"/>
                <a:chOff x="691140" y="1615953"/>
                <a:chExt cx="7614051" cy="484100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91140" y="161595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507749" y="164139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2175279" y="6104828"/>
                <a:ext cx="967563" cy="45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310815" y="1762854"/>
              <a:ext cx="2328531" cy="649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LSRTM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15947" y="3513039"/>
            <a:ext cx="5633773" cy="30958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0556" y="2556460"/>
            <a:ext cx="6858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93695" y="2631277"/>
                <a:ext cx="6878564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𝐿𝑚</m:t>
                              </m:r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695" y="2631277"/>
                <a:ext cx="6878564" cy="5689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390509" y="809992"/>
            <a:ext cx="5495229" cy="864339"/>
            <a:chOff x="612373" y="836767"/>
            <a:chExt cx="5495229" cy="864339"/>
          </a:xfrm>
        </p:grpSpPr>
        <p:sp>
          <p:nvSpPr>
            <p:cNvPr id="25" name="TextBox 24"/>
            <p:cNvSpPr txBox="1"/>
            <p:nvPr/>
          </p:nvSpPr>
          <p:spPr>
            <a:xfrm>
              <a:off x="612373" y="1029947"/>
              <a:ext cx="269124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LSRTM: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10785" y="836767"/>
                  <a:ext cx="3596817" cy="8643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𝐿𝑚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785" y="836767"/>
                  <a:ext cx="3596817" cy="8643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90509" y="1581740"/>
                <a:ext cx="84162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Problems: 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Sparsely sampled data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SNR.</a:t>
                </a:r>
              </a:p>
              <a:p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3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Crosstalk with blended sources.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09" y="1581740"/>
                <a:ext cx="8416240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2100" t="-9040" b="-1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053935" y="103908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610072" y="3513039"/>
            <a:ext cx="5633128" cy="3095863"/>
          </a:xfrm>
          <a:prstGeom prst="rect">
            <a:avLst/>
          </a:prstGeom>
        </p:spPr>
      </p:pic>
      <p:pic>
        <p:nvPicPr>
          <p:cNvPr id="30" name="Picture 29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6389690" y="3513039"/>
            <a:ext cx="5633773" cy="30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370" y="3041577"/>
            <a:ext cx="6100392" cy="3888353"/>
            <a:chOff x="-208776" y="1760125"/>
            <a:chExt cx="4949801" cy="4828802"/>
          </a:xfrm>
        </p:grpSpPr>
        <p:grpSp>
          <p:nvGrpSpPr>
            <p:cNvPr id="3" name="Group 2"/>
            <p:cNvGrpSpPr/>
            <p:nvPr/>
          </p:nvGrpSpPr>
          <p:grpSpPr>
            <a:xfrm>
              <a:off x="209139" y="6102100"/>
              <a:ext cx="4531886" cy="486827"/>
              <a:chOff x="209139" y="6102100"/>
              <a:chExt cx="4531886" cy="4868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9139" y="6104827"/>
                <a:ext cx="4531886" cy="484100"/>
                <a:chOff x="691140" y="1615953"/>
                <a:chExt cx="7614051" cy="48410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691140" y="161595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7749" y="164139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2071168" y="6102100"/>
                <a:ext cx="967563" cy="45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-208776" y="2778421"/>
              <a:ext cx="800983" cy="2971490"/>
              <a:chOff x="300382" y="2487473"/>
              <a:chExt cx="800983" cy="297149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0382" y="2487473"/>
                <a:ext cx="797442" cy="4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3923" y="5000303"/>
                <a:ext cx="797442" cy="4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147640" y="3776377"/>
                <a:ext cx="1099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309652" y="1760125"/>
              <a:ext cx="2794303" cy="64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Priorconditioned</a:t>
              </a:r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RTM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61630" y="3041577"/>
            <a:ext cx="6007608" cy="3886156"/>
            <a:chOff x="209139" y="1762854"/>
            <a:chExt cx="4531886" cy="4826073"/>
          </a:xfrm>
        </p:grpSpPr>
        <p:sp>
          <p:nvSpPr>
            <p:cNvPr id="14" name="Rectangle 13"/>
            <p:cNvSpPr/>
            <p:nvPr/>
          </p:nvSpPr>
          <p:spPr>
            <a:xfrm>
              <a:off x="384464" y="2348345"/>
              <a:ext cx="4249881" cy="38446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9139" y="6104827"/>
              <a:ext cx="4531886" cy="484100"/>
              <a:chOff x="209139" y="6104827"/>
              <a:chExt cx="4531886" cy="4841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09139" y="6104827"/>
                <a:ext cx="4531886" cy="484100"/>
                <a:chOff x="691140" y="1615953"/>
                <a:chExt cx="7614051" cy="484100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91140" y="161595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507749" y="164139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2175279" y="6104828"/>
                <a:ext cx="967563" cy="45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310815" y="1762854"/>
              <a:ext cx="2328531" cy="649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LSRTM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15947" y="3513039"/>
            <a:ext cx="5633773" cy="30958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0556" y="2556460"/>
            <a:ext cx="6858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90509" y="809992"/>
            <a:ext cx="5495229" cy="864339"/>
            <a:chOff x="612373" y="836767"/>
            <a:chExt cx="5495229" cy="864339"/>
          </a:xfrm>
        </p:grpSpPr>
        <p:sp>
          <p:nvSpPr>
            <p:cNvPr id="24" name="TextBox 23"/>
            <p:cNvSpPr txBox="1"/>
            <p:nvPr/>
          </p:nvSpPr>
          <p:spPr>
            <a:xfrm>
              <a:off x="612373" y="1029947"/>
              <a:ext cx="269124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LSRTM: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510785" y="836767"/>
                  <a:ext cx="3596817" cy="8643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𝐿𝑚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785" y="836767"/>
                  <a:ext cx="3596817" cy="86433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90509" y="1581740"/>
                <a:ext cx="84162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Problems: 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Sparsely sampled data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SNR.</a:t>
                </a:r>
              </a:p>
              <a:p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3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Crosstalk with blended sources.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09" y="1581740"/>
                <a:ext cx="841624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2100" t="-9040" b="-1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53935" y="103908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93695" y="2631277"/>
                <a:ext cx="6878564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𝐿𝑚</m:t>
                              </m:r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695" y="2631277"/>
                <a:ext cx="6878564" cy="568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5" t="13332" r="8995" b="13336"/>
          <a:stretch/>
        </p:blipFill>
        <p:spPr>
          <a:xfrm>
            <a:off x="609147" y="3514862"/>
            <a:ext cx="5635749" cy="3095863"/>
          </a:xfrm>
          <a:prstGeom prst="rect">
            <a:avLst/>
          </a:prstGeom>
        </p:spPr>
      </p:pic>
      <p:pic>
        <p:nvPicPr>
          <p:cNvPr id="31" name="Picture 30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6389690" y="3513039"/>
            <a:ext cx="5633773" cy="30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370" y="3041577"/>
            <a:ext cx="6100392" cy="3888353"/>
            <a:chOff x="-208776" y="1760125"/>
            <a:chExt cx="4949801" cy="4828802"/>
          </a:xfrm>
        </p:grpSpPr>
        <p:grpSp>
          <p:nvGrpSpPr>
            <p:cNvPr id="3" name="Group 2"/>
            <p:cNvGrpSpPr/>
            <p:nvPr/>
          </p:nvGrpSpPr>
          <p:grpSpPr>
            <a:xfrm>
              <a:off x="209139" y="6102100"/>
              <a:ext cx="4531886" cy="486827"/>
              <a:chOff x="209139" y="6102100"/>
              <a:chExt cx="4531886" cy="4868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9139" y="6104827"/>
                <a:ext cx="4531886" cy="484100"/>
                <a:chOff x="691140" y="1615953"/>
                <a:chExt cx="7614051" cy="48410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691140" y="161595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7749" y="164139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2071168" y="6102100"/>
                <a:ext cx="967563" cy="45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-208776" y="2778421"/>
              <a:ext cx="800983" cy="2971490"/>
              <a:chOff x="300382" y="2487473"/>
              <a:chExt cx="800983" cy="297149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0382" y="2487473"/>
                <a:ext cx="797442" cy="4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3923" y="5000303"/>
                <a:ext cx="797442" cy="4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147640" y="3776377"/>
                <a:ext cx="1099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(km)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309652" y="1760125"/>
              <a:ext cx="2801952" cy="64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Priorconditioned</a:t>
              </a:r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RTM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61630" y="3041577"/>
            <a:ext cx="6007608" cy="3886156"/>
            <a:chOff x="209139" y="1762854"/>
            <a:chExt cx="4531886" cy="4826073"/>
          </a:xfrm>
        </p:grpSpPr>
        <p:sp>
          <p:nvSpPr>
            <p:cNvPr id="14" name="Rectangle 13"/>
            <p:cNvSpPr/>
            <p:nvPr/>
          </p:nvSpPr>
          <p:spPr>
            <a:xfrm>
              <a:off x="384464" y="2348345"/>
              <a:ext cx="4249881" cy="38446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9139" y="6104827"/>
              <a:ext cx="4531886" cy="484100"/>
              <a:chOff x="209139" y="6104827"/>
              <a:chExt cx="4531886" cy="4841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09139" y="6104827"/>
                <a:ext cx="4531886" cy="484100"/>
                <a:chOff x="691140" y="1615953"/>
                <a:chExt cx="7614051" cy="484100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91140" y="161595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507749" y="1641393"/>
                  <a:ext cx="797442" cy="458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2175279" y="6104828"/>
                <a:ext cx="967563" cy="45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(km)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15787" y="1762854"/>
              <a:ext cx="3214254" cy="64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Priorconditioned</a:t>
              </a:r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LSRTM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15947" y="3513039"/>
            <a:ext cx="5633773" cy="30958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0556" y="2556460"/>
            <a:ext cx="6858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90509" y="809992"/>
            <a:ext cx="5495229" cy="864339"/>
            <a:chOff x="612373" y="836767"/>
            <a:chExt cx="5495229" cy="864339"/>
          </a:xfrm>
        </p:grpSpPr>
        <p:sp>
          <p:nvSpPr>
            <p:cNvPr id="24" name="TextBox 23"/>
            <p:cNvSpPr txBox="1"/>
            <p:nvPr/>
          </p:nvSpPr>
          <p:spPr>
            <a:xfrm>
              <a:off x="612373" y="1029947"/>
              <a:ext cx="269124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LSRTM: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510785" y="836767"/>
                  <a:ext cx="3596817" cy="8643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𝐿𝑚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785" y="836767"/>
                  <a:ext cx="3596817" cy="86433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90509" y="1581740"/>
                <a:ext cx="84162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Problems: 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Sparsely sampled data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SNR.</a:t>
                </a:r>
              </a:p>
              <a:p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3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en-US" sz="3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Crosstalk with blended sources.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09" y="1581740"/>
                <a:ext cx="841624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2100" t="-9040" b="-1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3695" y="2631277"/>
                <a:ext cx="6878564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𝐿𝑚</m:t>
                              </m:r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695" y="2631277"/>
                <a:ext cx="6878564" cy="568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053935" y="103908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5" t="13332" r="8995" b="13336"/>
          <a:stretch/>
        </p:blipFill>
        <p:spPr>
          <a:xfrm>
            <a:off x="609147" y="3514862"/>
            <a:ext cx="5635749" cy="3095863"/>
          </a:xfrm>
          <a:prstGeom prst="rect">
            <a:avLst/>
          </a:prstGeom>
        </p:spPr>
      </p:pic>
      <p:pic>
        <p:nvPicPr>
          <p:cNvPr id="30" name="Picture 29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5" t="13332" r="8995" b="13336"/>
          <a:stretch/>
        </p:blipFill>
        <p:spPr>
          <a:xfrm>
            <a:off x="6389222" y="3521181"/>
            <a:ext cx="5638597" cy="30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898" y="1348800"/>
            <a:ext cx="8582891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Theory of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Priorconditioning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</a:t>
            </a:r>
          </a:p>
          <a:p>
            <a:pPr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LSRTM using very sparse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shots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ts val="35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Denoising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multisource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LSRTM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ts val="35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308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935" y="384465"/>
            <a:ext cx="8208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284" y="1153906"/>
            <a:ext cx="120732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LSM produces images with 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1) balanced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amplitudes, 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2) better resolution,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3) fewer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artifacts than standard migration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Lailly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1984; Nemeth 			                 et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1999;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Duquet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al., 2000;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Plessix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Mulder,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2004; Dai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     Schuster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2009; Tang,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Wong et al., 2011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904" y="3831562"/>
            <a:ext cx="6588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cost for 3D is still an issue.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904" y="4507324"/>
            <a:ext cx="3856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possible solutions:</a:t>
            </a:r>
          </a:p>
        </p:txBody>
      </p:sp>
      <p:sp>
        <p:nvSpPr>
          <p:cNvPr id="7" name="Rectangle 6"/>
          <p:cNvSpPr/>
          <p:nvPr/>
        </p:nvSpPr>
        <p:spPr>
          <a:xfrm>
            <a:off x="743572" y="4995753"/>
            <a:ext cx="11801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ts val="32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phase-encoded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migration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(Romero et al., 2000; Dai et al., 2010).</a:t>
            </a:r>
          </a:p>
          <a:p>
            <a:pPr lvl="4">
              <a:lnSpc>
                <a:spcPts val="32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sparsity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promoting imaging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Douma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de Hoop, 2006;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Herrmann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2007, 2009; Wang and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Sacchi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2007; Herrmann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Li, 2012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3017</TotalTime>
  <Words>1680</Words>
  <Application>Microsoft Office PowerPoint</Application>
  <PresentationFormat>Widescreen</PresentationFormat>
  <Paragraphs>684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Dutta</dc:creator>
  <cp:lastModifiedBy>Gaurav Dutta</cp:lastModifiedBy>
  <cp:revision>332</cp:revision>
  <dcterms:created xsi:type="dcterms:W3CDTF">2015-01-23T10:01:49Z</dcterms:created>
  <dcterms:modified xsi:type="dcterms:W3CDTF">2015-10-16T18:43:15Z</dcterms:modified>
</cp:coreProperties>
</file>