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  <p:sldMasterId id="2147483674" r:id="rId2"/>
  </p:sldMasterIdLst>
  <p:notesMasterIdLst>
    <p:notesMasterId r:id="rId29"/>
  </p:notesMasterIdLst>
  <p:handoutMasterIdLst>
    <p:handoutMasterId r:id="rId30"/>
  </p:handoutMasterIdLst>
  <p:sldIdLst>
    <p:sldId id="256" r:id="rId3"/>
    <p:sldId id="283" r:id="rId4"/>
    <p:sldId id="329" r:id="rId5"/>
    <p:sldId id="332" r:id="rId6"/>
    <p:sldId id="324" r:id="rId7"/>
    <p:sldId id="309" r:id="rId8"/>
    <p:sldId id="297" r:id="rId9"/>
    <p:sldId id="285" r:id="rId10"/>
    <p:sldId id="328" r:id="rId11"/>
    <p:sldId id="326" r:id="rId12"/>
    <p:sldId id="294" r:id="rId13"/>
    <p:sldId id="307" r:id="rId14"/>
    <p:sldId id="300" r:id="rId15"/>
    <p:sldId id="303" r:id="rId16"/>
    <p:sldId id="311" r:id="rId17"/>
    <p:sldId id="315" r:id="rId18"/>
    <p:sldId id="296" r:id="rId19"/>
    <p:sldId id="325" r:id="rId20"/>
    <p:sldId id="316" r:id="rId21"/>
    <p:sldId id="304" r:id="rId22"/>
    <p:sldId id="334" r:id="rId23"/>
    <p:sldId id="280" r:id="rId24"/>
    <p:sldId id="337" r:id="rId25"/>
    <p:sldId id="336" r:id="rId26"/>
    <p:sldId id="338" r:id="rId27"/>
    <p:sldId id="281" r:id="rId28"/>
  </p:sldIdLst>
  <p:sldSz cx="9144000" cy="5143500" type="screen16x9"/>
  <p:notesSz cx="6858000" cy="919956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160597"/>
    <a:srgbClr val="FF0000"/>
    <a:srgbClr val="0000CC"/>
    <a:srgbClr val="000099"/>
    <a:srgbClr val="000000"/>
    <a:srgbClr val="4F81BD"/>
    <a:srgbClr val="000066"/>
    <a:srgbClr val="00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3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756" y="84"/>
      </p:cViewPr>
      <p:guideLst>
        <p:guide orient="horz" pos="1638"/>
        <p:guide pos="296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25.wmf"/><Relationship Id="rId1" Type="http://schemas.openxmlformats.org/officeDocument/2006/relationships/image" Target="../media/image30.wmf"/><Relationship Id="rId6" Type="http://schemas.openxmlformats.org/officeDocument/2006/relationships/image" Target="../media/image33.wmf"/><Relationship Id="rId5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4DC67C4-3FD2-4639-9D19-9DF20552CEAA}" type="datetimeFigureOut">
              <a:rPr lang="zh-CN" altLang="en-US"/>
              <a:pPr>
                <a:defRPr/>
              </a:pPr>
              <a:t>2016/10/18</a:t>
            </a:fld>
            <a:endParaRPr lang="en-US" altLang="zh-CN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F15D52E-06DC-425D-8661-6FF9957CFC6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17646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en-US" noProof="0"/>
              <a:t>Click to edit the notes format</a:t>
            </a:r>
            <a:endParaRPr noProof="0"/>
          </a:p>
        </p:txBody>
      </p:sp>
      <p:sp>
        <p:nvSpPr>
          <p:cNvPr id="10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3438" cy="503238"/>
          </a:xfrm>
          <a:prstGeom prst="rect">
            <a:avLst/>
          </a:prstGeom>
        </p:spPr>
        <p:txBody>
          <a:bodyPr wrap="none"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&lt;header&gt;</a:t>
            </a:r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dt"/>
          </p:nvPr>
        </p:nvSpPr>
        <p:spPr>
          <a:xfrm>
            <a:off x="4398963" y="0"/>
            <a:ext cx="3373437" cy="503238"/>
          </a:xfrm>
          <a:prstGeom prst="rect">
            <a:avLst/>
          </a:prstGeom>
        </p:spPr>
        <p:txBody>
          <a:bodyPr wrap="none"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&lt;date/time&gt;</a:t>
            </a:r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ftr"/>
          </p:nvPr>
        </p:nvSpPr>
        <p:spPr>
          <a:xfrm>
            <a:off x="0" y="9555163"/>
            <a:ext cx="3373438" cy="503237"/>
          </a:xfrm>
          <a:prstGeom prst="rect">
            <a:avLst/>
          </a:prstGeom>
        </p:spPr>
        <p:txBody>
          <a:bodyPr wrap="none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&lt;footer&gt;</a:t>
            </a:r>
            <a:endParaRPr/>
          </a:p>
        </p:txBody>
      </p:sp>
      <p:sp>
        <p:nvSpPr>
          <p:cNvPr id="106" name="PlaceHolder 5"/>
          <p:cNvSpPr>
            <a:spLocks noGrp="1"/>
          </p:cNvSpPr>
          <p:nvPr>
            <p:ph type="sldNum"/>
          </p:nvPr>
        </p:nvSpPr>
        <p:spPr>
          <a:xfrm>
            <a:off x="4398963" y="9555163"/>
            <a:ext cx="3373437" cy="503237"/>
          </a:xfrm>
          <a:prstGeom prst="rect">
            <a:avLst/>
          </a:prstGeom>
        </p:spPr>
        <p:txBody>
          <a:bodyPr wrap="none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7A565DE-6BE4-411E-8A63-9A052B148630}" type="slidenum">
              <a:rPr lang="en-US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890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63538" y="690563"/>
            <a:ext cx="6132512" cy="3449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ノー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My talk is organized in the following way:</a:t>
            </a:r>
          </a:p>
          <a:p>
            <a:pPr defTabSz="914400">
              <a:spcBef>
                <a:spcPct val="0"/>
              </a:spcBef>
            </a:pPr>
            <a:endParaRPr lang="en-US" altLang="ja-JP" smtClean="0">
              <a:ea typeface="MS PGothic" pitchFamily="34" charset="-128"/>
            </a:endParaRP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1. The first part is motivation. I will talk about a least squares migration (LSM ) advantages and challenges.</a:t>
            </a: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2. The second part is theory for a deblurring filter, which is an alternative method to LSM.</a:t>
            </a: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3. In the third part, I will show a numerical result of a deblurring filter.</a:t>
            </a:r>
          </a:p>
          <a:p>
            <a:pPr defTabSz="914400">
              <a:spcBef>
                <a:spcPct val="0"/>
              </a:spcBef>
            </a:pPr>
            <a:endParaRPr lang="en-US" altLang="ja-JP" smtClean="0">
              <a:ea typeface="MS PGothic" pitchFamily="34" charset="-128"/>
            </a:endParaRP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4. The fourth is the main part of my talk.</a:t>
            </a: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Deblurred LSM (DLSM) is a fast LSM with a deblurring filter.</a:t>
            </a: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I will explain how to use the filter in LSM algorithm.</a:t>
            </a:r>
          </a:p>
          <a:p>
            <a:pPr defTabSz="914400">
              <a:spcBef>
                <a:spcPct val="0"/>
              </a:spcBef>
            </a:pPr>
            <a:endParaRPr lang="en-US" altLang="ja-JP" smtClean="0">
              <a:ea typeface="MS PGothic" pitchFamily="34" charset="-128"/>
            </a:endParaRP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5. Then I will show numerical results of the DLSM.</a:t>
            </a: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6. Then I will conclude my presentation.</a:t>
            </a:r>
          </a:p>
          <a:p>
            <a:pPr defTabSz="914400">
              <a:spcBef>
                <a:spcPct val="0"/>
              </a:spcBef>
            </a:pPr>
            <a:endParaRPr lang="en-US" altLang="ja-JP" smtClean="0">
              <a:ea typeface="MS PGothic" pitchFamily="34" charset="-128"/>
            </a:endParaRP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Each figure has a slide number is shown at the footer. </a:t>
            </a:r>
          </a:p>
          <a:p>
            <a:pPr defTabSz="914400">
              <a:spcBef>
                <a:spcPct val="0"/>
              </a:spcBef>
            </a:pPr>
            <a:endParaRPr lang="en-US" altLang="ja-JP" smtClean="0">
              <a:ea typeface="MS PGothic" pitchFamily="34" charset="-128"/>
            </a:endParaRPr>
          </a:p>
        </p:txBody>
      </p:sp>
      <p:sp>
        <p:nvSpPr>
          <p:cNvPr id="31747" name="スライド番号プレースホルダ 3"/>
          <p:cNvSpPr txBox="1">
            <a:spLocks noGrp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58CDD101-CCFE-4A78-8F45-9C1EEF09B071}" type="slidenum">
              <a:rPr kumimoji="1" lang="ja-JP" altLang="en-US" sz="1200">
                <a:latin typeface="Calibri" pitchFamily="34" charset="0"/>
                <a:ea typeface="MS PGothic" pitchFamily="34" charset="-128"/>
              </a:rPr>
              <a:pPr algn="r" defTabSz="914400"/>
              <a:t>2</a:t>
            </a:fld>
            <a:endParaRPr kumimoji="1" lang="en-US" altLang="ja-JP" sz="120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63538" y="690563"/>
            <a:ext cx="6132512" cy="3449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ノー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My talk is organized in the following way:</a:t>
            </a:r>
          </a:p>
          <a:p>
            <a:pPr defTabSz="914400">
              <a:spcBef>
                <a:spcPct val="0"/>
              </a:spcBef>
            </a:pPr>
            <a:endParaRPr lang="en-US" altLang="ja-JP" smtClean="0">
              <a:ea typeface="MS PGothic" pitchFamily="34" charset="-128"/>
            </a:endParaRP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1. The first part is motivation. I will talk about a least squares migration (LSM ) advantages and challenges.</a:t>
            </a: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2. The second part is theory for a deblurring filter, which is an alternative method to LSM.</a:t>
            </a: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3. In the third part, I will show a numerical result of a deblurring filter.</a:t>
            </a:r>
          </a:p>
          <a:p>
            <a:pPr defTabSz="914400">
              <a:spcBef>
                <a:spcPct val="0"/>
              </a:spcBef>
            </a:pPr>
            <a:endParaRPr lang="en-US" altLang="ja-JP" smtClean="0">
              <a:ea typeface="MS PGothic" pitchFamily="34" charset="-128"/>
            </a:endParaRP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4. The fourth is the main part of my talk.</a:t>
            </a: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Deblurred LSM (DLSM) is a fast LSM with a deblurring filter.</a:t>
            </a: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I will explain how to use the filter in LSM algorithm.</a:t>
            </a:r>
          </a:p>
          <a:p>
            <a:pPr defTabSz="914400">
              <a:spcBef>
                <a:spcPct val="0"/>
              </a:spcBef>
            </a:pPr>
            <a:endParaRPr lang="en-US" altLang="ja-JP" smtClean="0">
              <a:ea typeface="MS PGothic" pitchFamily="34" charset="-128"/>
            </a:endParaRP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5. Then I will show numerical results of the DLSM.</a:t>
            </a: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6. Then I will conclude my presentation.</a:t>
            </a:r>
          </a:p>
          <a:p>
            <a:pPr defTabSz="914400">
              <a:spcBef>
                <a:spcPct val="0"/>
              </a:spcBef>
            </a:pPr>
            <a:endParaRPr lang="en-US" altLang="ja-JP" smtClean="0">
              <a:ea typeface="MS PGothic" pitchFamily="34" charset="-128"/>
            </a:endParaRP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Each figure has a slide number is shown at the footer. </a:t>
            </a:r>
          </a:p>
          <a:p>
            <a:pPr defTabSz="914400">
              <a:spcBef>
                <a:spcPct val="0"/>
              </a:spcBef>
            </a:pPr>
            <a:endParaRPr lang="en-US" altLang="ja-JP" smtClean="0">
              <a:ea typeface="MS PGothic" pitchFamily="34" charset="-128"/>
            </a:endParaRPr>
          </a:p>
        </p:txBody>
      </p:sp>
      <p:sp>
        <p:nvSpPr>
          <p:cNvPr id="121859" name="スライド番号プレースホルダ 3"/>
          <p:cNvSpPr txBox="1">
            <a:spLocks noGrp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2BD0CE77-F54D-4720-875C-015AEDE539E9}" type="slidenum">
              <a:rPr kumimoji="1" lang="ja-JP" altLang="en-US" sz="1200">
                <a:latin typeface="Calibri" pitchFamily="34" charset="0"/>
                <a:ea typeface="MS PGothic" pitchFamily="34" charset="-128"/>
              </a:rPr>
              <a:pPr algn="r" defTabSz="914400"/>
              <a:t>20</a:t>
            </a:fld>
            <a:endParaRPr kumimoji="1" lang="en-US" altLang="ja-JP" sz="120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63538" y="690563"/>
            <a:ext cx="6130925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7A565DE-6BE4-411E-8A63-9A052B14863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26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63538" y="690563"/>
            <a:ext cx="6132512" cy="3449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ノー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My talk is organized in the following way:</a:t>
            </a:r>
          </a:p>
          <a:p>
            <a:pPr defTabSz="914400">
              <a:spcBef>
                <a:spcPct val="0"/>
              </a:spcBef>
            </a:pPr>
            <a:endParaRPr lang="en-US" altLang="ja-JP" smtClean="0">
              <a:ea typeface="MS PGothic" pitchFamily="34" charset="-128"/>
            </a:endParaRP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1. The first part is motivation. I will talk about a least squares migration (LSM ) advantages and challenges.</a:t>
            </a: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2. The second part is theory for a deblurring filter, which is an alternative method to LSM.</a:t>
            </a: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3. In the third part, I will show a numerical result of a deblurring filter.</a:t>
            </a:r>
          </a:p>
          <a:p>
            <a:pPr defTabSz="914400">
              <a:spcBef>
                <a:spcPct val="0"/>
              </a:spcBef>
            </a:pPr>
            <a:endParaRPr lang="en-US" altLang="ja-JP" smtClean="0">
              <a:ea typeface="MS PGothic" pitchFamily="34" charset="-128"/>
            </a:endParaRP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4. The fourth is the main part of my talk.</a:t>
            </a: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Deblurred LSM (DLSM) is a fast LSM with a deblurring filter.</a:t>
            </a: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I will explain how to use the filter in LSM algorithm.</a:t>
            </a:r>
          </a:p>
          <a:p>
            <a:pPr defTabSz="914400">
              <a:spcBef>
                <a:spcPct val="0"/>
              </a:spcBef>
            </a:pPr>
            <a:endParaRPr lang="en-US" altLang="ja-JP" smtClean="0">
              <a:ea typeface="MS PGothic" pitchFamily="34" charset="-128"/>
            </a:endParaRP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5. Then I will show numerical results of the DLSM.</a:t>
            </a: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6. Then I will conclude my presentation.</a:t>
            </a:r>
          </a:p>
          <a:p>
            <a:pPr defTabSz="914400">
              <a:spcBef>
                <a:spcPct val="0"/>
              </a:spcBef>
            </a:pPr>
            <a:endParaRPr lang="en-US" altLang="ja-JP" smtClean="0">
              <a:ea typeface="MS PGothic" pitchFamily="34" charset="-128"/>
            </a:endParaRP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Each figure has a slide number is shown at the footer. </a:t>
            </a:r>
          </a:p>
          <a:p>
            <a:pPr defTabSz="914400">
              <a:spcBef>
                <a:spcPct val="0"/>
              </a:spcBef>
            </a:pPr>
            <a:endParaRPr lang="en-US" altLang="ja-JP" smtClean="0">
              <a:ea typeface="MS PGothic" pitchFamily="34" charset="-128"/>
            </a:endParaRPr>
          </a:p>
        </p:txBody>
      </p:sp>
      <p:sp>
        <p:nvSpPr>
          <p:cNvPr id="37891" name="スライド番号プレースホルダ 3"/>
          <p:cNvSpPr txBox="1">
            <a:spLocks noGrp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D4F8D024-B346-4A9C-85F8-D3382B9E6009}" type="slidenum">
              <a:rPr kumimoji="1" lang="ja-JP" altLang="en-US" sz="1200">
                <a:latin typeface="Calibri" pitchFamily="34" charset="0"/>
                <a:ea typeface="MS PGothic" pitchFamily="34" charset="-128"/>
              </a:rPr>
              <a:pPr algn="r" defTabSz="914400"/>
              <a:t>6</a:t>
            </a:fld>
            <a:endParaRPr kumimoji="1" lang="en-US" altLang="ja-JP" sz="120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63538" y="690563"/>
            <a:ext cx="6132512" cy="3449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ノー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My talk is organized in the following way:</a:t>
            </a:r>
          </a:p>
          <a:p>
            <a:pPr defTabSz="914400">
              <a:spcBef>
                <a:spcPct val="0"/>
              </a:spcBef>
            </a:pPr>
            <a:endParaRPr lang="en-US" altLang="ja-JP" smtClean="0">
              <a:ea typeface="MS PGothic" pitchFamily="34" charset="-128"/>
            </a:endParaRP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1. The first part is motivation. I will talk about a least squares migration (LSM ) advantages and challenges.</a:t>
            </a: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2. The second part is theory for a deblurring filter, which is an alternative method to LSM.</a:t>
            </a: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3. In the third part, I will show a numerical result of a deblurring filter.</a:t>
            </a:r>
          </a:p>
          <a:p>
            <a:pPr defTabSz="914400">
              <a:spcBef>
                <a:spcPct val="0"/>
              </a:spcBef>
            </a:pPr>
            <a:endParaRPr lang="en-US" altLang="ja-JP" smtClean="0">
              <a:ea typeface="MS PGothic" pitchFamily="34" charset="-128"/>
            </a:endParaRP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4. The fourth is the main part of my talk.</a:t>
            </a: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Deblurred LSM (DLSM) is a fast LSM with a deblurring filter.</a:t>
            </a: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I will explain how to use the filter in LSM algorithm.</a:t>
            </a:r>
          </a:p>
          <a:p>
            <a:pPr defTabSz="914400">
              <a:spcBef>
                <a:spcPct val="0"/>
              </a:spcBef>
            </a:pPr>
            <a:endParaRPr lang="en-US" altLang="ja-JP" smtClean="0">
              <a:ea typeface="MS PGothic" pitchFamily="34" charset="-128"/>
            </a:endParaRP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5. Then I will show numerical results of the DLSM.</a:t>
            </a: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6. Then I will conclude my presentation.</a:t>
            </a:r>
          </a:p>
          <a:p>
            <a:pPr defTabSz="914400">
              <a:spcBef>
                <a:spcPct val="0"/>
              </a:spcBef>
            </a:pPr>
            <a:endParaRPr lang="en-US" altLang="ja-JP" smtClean="0">
              <a:ea typeface="MS PGothic" pitchFamily="34" charset="-128"/>
            </a:endParaRP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Each figure has a slide number is shown at the footer. </a:t>
            </a:r>
          </a:p>
          <a:p>
            <a:pPr defTabSz="914400">
              <a:spcBef>
                <a:spcPct val="0"/>
              </a:spcBef>
            </a:pPr>
            <a:endParaRPr lang="en-US" altLang="ja-JP" smtClean="0">
              <a:ea typeface="MS PGothic" pitchFamily="34" charset="-128"/>
            </a:endParaRPr>
          </a:p>
        </p:txBody>
      </p:sp>
      <p:sp>
        <p:nvSpPr>
          <p:cNvPr id="40963" name="スライド番号プレースホルダ 3"/>
          <p:cNvSpPr txBox="1">
            <a:spLocks noGrp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57C4B734-4D07-4EC7-A112-09D244B0F9FF}" type="slidenum">
              <a:rPr kumimoji="1" lang="ja-JP" altLang="en-US" sz="1200">
                <a:latin typeface="Calibri" pitchFamily="34" charset="0"/>
                <a:ea typeface="MS PGothic" pitchFamily="34" charset="-128"/>
              </a:rPr>
              <a:pPr algn="r" defTabSz="914400"/>
              <a:t>8</a:t>
            </a:fld>
            <a:endParaRPr kumimoji="1" lang="en-US" altLang="ja-JP" sz="120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63538" y="690563"/>
            <a:ext cx="6130925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7A565DE-6BE4-411E-8A63-9A052B14863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89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63538" y="690563"/>
            <a:ext cx="6130925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7A565DE-6BE4-411E-8A63-9A052B14863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68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63538" y="690563"/>
            <a:ext cx="6132512" cy="3449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ノー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My talk is organized in the following way:</a:t>
            </a:r>
          </a:p>
          <a:p>
            <a:pPr defTabSz="914400">
              <a:spcBef>
                <a:spcPct val="0"/>
              </a:spcBef>
            </a:pPr>
            <a:endParaRPr lang="en-US" altLang="ja-JP" smtClean="0">
              <a:ea typeface="MS PGothic" pitchFamily="34" charset="-128"/>
            </a:endParaRP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1. The first part is motivation. I will talk about a least squares migration (LSM ) advantages and challenges.</a:t>
            </a: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2. The second part is theory for a deblurring filter, which is an alternative method to LSM.</a:t>
            </a: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3. In the third part, I will show a numerical result of a deblurring filter.</a:t>
            </a:r>
          </a:p>
          <a:p>
            <a:pPr defTabSz="914400">
              <a:spcBef>
                <a:spcPct val="0"/>
              </a:spcBef>
            </a:pPr>
            <a:endParaRPr lang="en-US" altLang="ja-JP" smtClean="0">
              <a:ea typeface="MS PGothic" pitchFamily="34" charset="-128"/>
            </a:endParaRP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4. The fourth is the main part of my talk.</a:t>
            </a: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Deblurred LSM (DLSM) is a fast LSM with a deblurring filter.</a:t>
            </a: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I will explain how to use the filter in LSM algorithm.</a:t>
            </a:r>
          </a:p>
          <a:p>
            <a:pPr defTabSz="914400">
              <a:spcBef>
                <a:spcPct val="0"/>
              </a:spcBef>
            </a:pPr>
            <a:endParaRPr lang="en-US" altLang="ja-JP" smtClean="0">
              <a:ea typeface="MS PGothic" pitchFamily="34" charset="-128"/>
            </a:endParaRP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5. Then I will show numerical results of the DLSM.</a:t>
            </a: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6. Then I will conclude my presentation.</a:t>
            </a:r>
          </a:p>
          <a:p>
            <a:pPr defTabSz="914400">
              <a:spcBef>
                <a:spcPct val="0"/>
              </a:spcBef>
            </a:pPr>
            <a:endParaRPr lang="en-US" altLang="ja-JP" smtClean="0">
              <a:ea typeface="MS PGothic" pitchFamily="34" charset="-128"/>
            </a:endParaRP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Each figure has a slide number is shown at the footer. </a:t>
            </a:r>
          </a:p>
          <a:p>
            <a:pPr defTabSz="914400">
              <a:spcBef>
                <a:spcPct val="0"/>
              </a:spcBef>
            </a:pPr>
            <a:endParaRPr lang="en-US" altLang="ja-JP" smtClean="0">
              <a:ea typeface="MS PGothic" pitchFamily="34" charset="-128"/>
            </a:endParaRPr>
          </a:p>
        </p:txBody>
      </p:sp>
      <p:sp>
        <p:nvSpPr>
          <p:cNvPr id="94211" name="スライド番号プレースホルダ 3"/>
          <p:cNvSpPr txBox="1">
            <a:spLocks noGrp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6BFACE29-71C7-4704-A8D4-B1EA57BDBE4D}" type="slidenum">
              <a:rPr kumimoji="1" lang="ja-JP" altLang="en-US" sz="1200">
                <a:latin typeface="Calibri" pitchFamily="34" charset="0"/>
                <a:ea typeface="MS PGothic" pitchFamily="34" charset="-128"/>
              </a:rPr>
              <a:pPr algn="r" defTabSz="914400"/>
              <a:t>12</a:t>
            </a:fld>
            <a:endParaRPr kumimoji="1" lang="en-US" altLang="ja-JP" sz="120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63538" y="690563"/>
            <a:ext cx="6132512" cy="3449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ノー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My talk is organized in the following way:</a:t>
            </a:r>
          </a:p>
          <a:p>
            <a:pPr defTabSz="914400">
              <a:spcBef>
                <a:spcPct val="0"/>
              </a:spcBef>
            </a:pPr>
            <a:endParaRPr lang="en-US" altLang="ja-JP" smtClean="0">
              <a:ea typeface="MS PGothic" pitchFamily="34" charset="-128"/>
            </a:endParaRP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1. The first part is motivation. I will talk about a least squares migration (LSM ) advantages and challenges.</a:t>
            </a: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2. The second part is theory for a deblurring filter, which is an alternative method to LSM.</a:t>
            </a: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3. In the third part, I will show a numerical result of a deblurring filter.</a:t>
            </a:r>
          </a:p>
          <a:p>
            <a:pPr defTabSz="914400">
              <a:spcBef>
                <a:spcPct val="0"/>
              </a:spcBef>
            </a:pPr>
            <a:endParaRPr lang="en-US" altLang="ja-JP" smtClean="0">
              <a:ea typeface="MS PGothic" pitchFamily="34" charset="-128"/>
            </a:endParaRP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4. The fourth is the main part of my talk.</a:t>
            </a: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Deblurred LSM (DLSM) is a fast LSM with a deblurring filter.</a:t>
            </a: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I will explain how to use the filter in LSM algorithm.</a:t>
            </a:r>
          </a:p>
          <a:p>
            <a:pPr defTabSz="914400">
              <a:spcBef>
                <a:spcPct val="0"/>
              </a:spcBef>
            </a:pPr>
            <a:endParaRPr lang="en-US" altLang="ja-JP" smtClean="0">
              <a:ea typeface="MS PGothic" pitchFamily="34" charset="-128"/>
            </a:endParaRP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5. Then I will show numerical results of the DLSM.</a:t>
            </a: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6. Then I will conclude my presentation.</a:t>
            </a:r>
          </a:p>
          <a:p>
            <a:pPr defTabSz="914400">
              <a:spcBef>
                <a:spcPct val="0"/>
              </a:spcBef>
            </a:pPr>
            <a:endParaRPr lang="en-US" altLang="ja-JP" smtClean="0">
              <a:ea typeface="MS PGothic" pitchFamily="34" charset="-128"/>
            </a:endParaRPr>
          </a:p>
          <a:p>
            <a:pPr defTabSz="914400">
              <a:spcBef>
                <a:spcPct val="0"/>
              </a:spcBef>
            </a:pPr>
            <a:r>
              <a:rPr lang="en-US" altLang="ja-JP" smtClean="0">
                <a:ea typeface="MS PGothic" pitchFamily="34" charset="-128"/>
              </a:rPr>
              <a:t>Each figure has a slide number is shown at the footer. </a:t>
            </a:r>
          </a:p>
          <a:p>
            <a:pPr defTabSz="914400">
              <a:spcBef>
                <a:spcPct val="0"/>
              </a:spcBef>
            </a:pPr>
            <a:endParaRPr lang="en-US" altLang="ja-JP" smtClean="0">
              <a:ea typeface="MS PGothic" pitchFamily="34" charset="-128"/>
            </a:endParaRPr>
          </a:p>
        </p:txBody>
      </p:sp>
      <p:sp>
        <p:nvSpPr>
          <p:cNvPr id="114691" name="スライド番号プレースホルダ 3"/>
          <p:cNvSpPr txBox="1">
            <a:spLocks noGrp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613392FB-B766-44D9-8FF1-127D33ABFC34}" type="slidenum">
              <a:rPr kumimoji="1" lang="ja-JP" altLang="en-US" sz="1200">
                <a:latin typeface="Calibri" pitchFamily="34" charset="0"/>
                <a:ea typeface="MS PGothic" pitchFamily="34" charset="-128"/>
              </a:rPr>
              <a:pPr algn="r" defTabSz="914400"/>
              <a:t>14</a:t>
            </a:fld>
            <a:endParaRPr kumimoji="1" lang="en-US" altLang="ja-JP" sz="120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63538" y="690563"/>
            <a:ext cx="6130925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7A565DE-6BE4-411E-8A63-9A052B14863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00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04636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200" y="2761290"/>
            <a:ext cx="804636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392616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9920" y="1203390"/>
            <a:ext cx="392616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9920" y="2761290"/>
            <a:ext cx="392616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457200" y="2761290"/>
            <a:ext cx="392616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392616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9920" y="1203390"/>
            <a:ext cx="392616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457200" y="1203390"/>
            <a:ext cx="8046360" cy="298323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04636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392616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9920" y="1203390"/>
            <a:ext cx="392616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15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392616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2761290"/>
            <a:ext cx="392616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579920" y="1203390"/>
            <a:ext cx="392616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457200" y="1203390"/>
            <a:ext cx="8046360" cy="298323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392616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9920" y="1203390"/>
            <a:ext cx="392616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579920" y="2761290"/>
            <a:ext cx="392616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392616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9920" y="1203390"/>
            <a:ext cx="392616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2761290"/>
            <a:ext cx="80456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04636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57200" y="2761290"/>
            <a:ext cx="804636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392616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579920" y="1203390"/>
            <a:ext cx="392616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9920" y="2761290"/>
            <a:ext cx="392616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PlaceHolder 5"/>
          <p:cNvSpPr>
            <a:spLocks noGrp="1"/>
          </p:cNvSpPr>
          <p:nvPr>
            <p:ph type="body"/>
          </p:nvPr>
        </p:nvSpPr>
        <p:spPr>
          <a:xfrm>
            <a:off x="457200" y="2761290"/>
            <a:ext cx="392616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392616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9920" y="1203390"/>
            <a:ext cx="392616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04636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392616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9920" y="1203390"/>
            <a:ext cx="392616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15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392616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57200" y="2761290"/>
            <a:ext cx="392616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4579920" y="1203390"/>
            <a:ext cx="392616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392616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9920" y="1203390"/>
            <a:ext cx="392616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9920" y="2761290"/>
            <a:ext cx="392616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392616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9920" y="1203390"/>
            <a:ext cx="392616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2761290"/>
            <a:ext cx="80456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4788"/>
            <a:ext cx="8229600" cy="85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the title text format</a:t>
            </a:r>
            <a:endParaRPr lang="zh-CN" altLang="zh-CN" smtClean="0"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723"/>
            <a:ext cx="8047038" cy="2982515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/>
              <a:t>Click to edit the outline text format</a:t>
            </a:r>
            <a:endParaRPr/>
          </a:p>
          <a:p>
            <a:pPr lvl="1"/>
            <a:r>
              <a:rPr lang="en-US"/>
              <a:t>Second Outline Level</a:t>
            </a:r>
            <a:endParaRPr/>
          </a:p>
          <a:p>
            <a:pPr lvl="2"/>
            <a:r>
              <a:rPr lang="en-US"/>
              <a:t>Third Outline Level</a:t>
            </a:r>
            <a:endParaRPr/>
          </a:p>
          <a:p>
            <a:pPr lvl="3"/>
            <a:r>
              <a:rPr lang="en-US"/>
              <a:t>Fourth Outline Level</a:t>
            </a:r>
            <a:endParaRPr/>
          </a:p>
          <a:p>
            <a:pPr lvl="4"/>
            <a:r>
              <a:rPr lang="en-US"/>
              <a:t>Fifth Outline Level</a:t>
            </a:r>
            <a:endParaRPr/>
          </a:p>
          <a:p>
            <a:pPr lvl="5"/>
            <a:r>
              <a:rPr lang="en-US"/>
              <a:t>Sixth Outline Level</a:t>
            </a:r>
            <a:endParaRPr/>
          </a:p>
          <a:p>
            <a:pPr lvl="6"/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  <p:sldLayoutId id="21474836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4788"/>
            <a:ext cx="8229600" cy="85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the title text format</a:t>
            </a:r>
            <a:endParaRPr lang="zh-CN" altLang="zh-CN" smtClean="0"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723"/>
            <a:ext cx="8047038" cy="2982515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/>
              <a:t>Click to edit the outline text format</a:t>
            </a:r>
            <a:endParaRPr/>
          </a:p>
          <a:p>
            <a:pPr lvl="1"/>
            <a:r>
              <a:rPr lang="en-US"/>
              <a:t>Second Outline Level</a:t>
            </a:r>
            <a:endParaRPr/>
          </a:p>
          <a:p>
            <a:pPr lvl="2"/>
            <a:r>
              <a:rPr lang="en-US"/>
              <a:t>Third Outline Level</a:t>
            </a:r>
            <a:endParaRPr/>
          </a:p>
          <a:p>
            <a:pPr lvl="3"/>
            <a:r>
              <a:rPr lang="en-US"/>
              <a:t>Fourth Outline Level</a:t>
            </a:r>
            <a:endParaRPr/>
          </a:p>
          <a:p>
            <a:pPr lvl="4"/>
            <a:r>
              <a:rPr lang="en-US"/>
              <a:t>Fifth Outline Level</a:t>
            </a:r>
            <a:endParaRPr/>
          </a:p>
          <a:p>
            <a:pPr lvl="5"/>
            <a:r>
              <a:rPr lang="en-US"/>
              <a:t>Sixth Outline Level</a:t>
            </a:r>
            <a:endParaRPr/>
          </a:p>
          <a:p>
            <a:pPr lvl="6"/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7" r:id="rId2"/>
    <p:sldLayoutId id="2147483696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  <p:sldLayoutId id="21474836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6.emf"/><Relationship Id="rId18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35.emf"/><Relationship Id="rId17" Type="http://schemas.openxmlformats.org/officeDocument/2006/relationships/image" Target="../media/image29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11" Type="http://schemas.openxmlformats.org/officeDocument/2006/relationships/image" Target="../media/image34.emf"/><Relationship Id="rId5" Type="http://schemas.openxmlformats.org/officeDocument/2006/relationships/oleObject" Target="../embeddings/oleObject9.bin"/><Relationship Id="rId15" Type="http://schemas.openxmlformats.org/officeDocument/2006/relationships/image" Target="../media/image38.emf"/><Relationship Id="rId10" Type="http://schemas.openxmlformats.org/officeDocument/2006/relationships/image" Target="../media/image32.wmf"/><Relationship Id="rId19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3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6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6.wmf"/><Relationship Id="rId4" Type="http://schemas.openxmlformats.org/officeDocument/2006/relationships/image" Target="../media/image35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ustomShape 1"/>
          <p:cNvSpPr>
            <a:spLocks noChangeArrowheads="1"/>
          </p:cNvSpPr>
          <p:nvPr/>
        </p:nvSpPr>
        <p:spPr bwMode="auto">
          <a:xfrm>
            <a:off x="244476" y="515541"/>
            <a:ext cx="86137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680" tIns="42840" rIns="85680" bIns="42840"/>
          <a:lstStyle/>
          <a:p>
            <a:pPr algn="ctr"/>
            <a:r>
              <a:rPr lang="en-US" altLang="zh-CN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Skeletonized Wave-Equation Surface Wave Dispersion 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(WD) </a:t>
            </a:r>
            <a:r>
              <a:rPr lang="en-US" altLang="zh-CN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Inversion</a:t>
            </a:r>
            <a:endParaRPr lang="zh-CN" altLang="zh-CN" sz="4000" dirty="0">
              <a:solidFill>
                <a:srgbClr val="FFFF00"/>
              </a:solidFill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sp>
        <p:nvSpPr>
          <p:cNvPr id="29699" name="CustomShape 2"/>
          <p:cNvSpPr>
            <a:spLocks noChangeArrowheads="1"/>
          </p:cNvSpPr>
          <p:nvPr/>
        </p:nvSpPr>
        <p:spPr bwMode="auto">
          <a:xfrm>
            <a:off x="1028701" y="2602824"/>
            <a:ext cx="6792913" cy="97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680" tIns="42840" rIns="85680" bIns="42840"/>
          <a:lstStyle/>
          <a:p>
            <a:pPr algn="ctr">
              <a:lnSpc>
                <a:spcPct val="125000"/>
              </a:lnSpc>
            </a:pPr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Jing </a:t>
            </a: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Li</a:t>
            </a:r>
            <a:r>
              <a:rPr lang="en-US" altLang="zh-CN" sz="28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*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, Gerard Schuster, </a:t>
            </a:r>
            <a:r>
              <a:rPr lang="en-US" altLang="zh-CN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Zongcai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Feng </a:t>
            </a:r>
          </a:p>
          <a:p>
            <a:pPr algn="ctr">
              <a:lnSpc>
                <a:spcPct val="125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and </a:t>
            </a:r>
            <a:r>
              <a:rPr lang="en-US" altLang="zh-CN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Sherif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 </a:t>
            </a:r>
            <a:r>
              <a:rPr lang="en-US" altLang="zh-CN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Hanafy</a:t>
            </a:r>
            <a:endParaRPr lang="en-US" altLang="zh-CN" sz="2800" dirty="0" smtClean="0">
              <a:solidFill>
                <a:schemeClr val="bg1"/>
              </a:solidFill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King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Abdullah University of Science and Technology (KAUST)</a:t>
            </a:r>
            <a:endParaRPr lang="zh-CN" altLang="zh-CN" sz="2800" dirty="0">
              <a:solidFill>
                <a:schemeClr val="bg1"/>
              </a:solidFill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  </a:t>
            </a:r>
            <a:endParaRPr lang="zh-CN" altLang="zh-CN" sz="2800" dirty="0">
              <a:solidFill>
                <a:schemeClr val="bg1"/>
              </a:solidFill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" y="386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WD Algorithm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728287" y="4370436"/>
            <a:ext cx="3964098" cy="471606"/>
            <a:chOff x="3056614" y="6167212"/>
            <a:chExt cx="6893584" cy="566736"/>
          </a:xfrm>
        </p:grpSpPr>
        <p:sp>
          <p:nvSpPr>
            <p:cNvPr id="24" name="Right Brace 23"/>
            <p:cNvSpPr/>
            <p:nvPr/>
          </p:nvSpPr>
          <p:spPr bwMode="auto">
            <a:xfrm rot="5400000">
              <a:off x="6000472" y="3974116"/>
              <a:ext cx="265648" cy="4651839"/>
            </a:xfrm>
            <a:prstGeom prst="rightBrac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56614" y="6253131"/>
              <a:ext cx="6893584" cy="480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Backpropagated</a:t>
              </a:r>
              <a:r>
                <a:rPr lang="en-US" sz="2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weighted field</a:t>
              </a:r>
              <a:endPara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5974" y="1717674"/>
            <a:ext cx="2420673" cy="660400"/>
            <a:chOff x="407551" y="2272095"/>
            <a:chExt cx="2381407" cy="790646"/>
          </a:xfrm>
        </p:grpSpPr>
        <p:sp>
          <p:nvSpPr>
            <p:cNvPr id="7" name="TextBox 6"/>
            <p:cNvSpPr txBox="1"/>
            <p:nvPr/>
          </p:nvSpPr>
          <p:spPr>
            <a:xfrm>
              <a:off x="407551" y="2310546"/>
              <a:ext cx="61945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1)</a:t>
              </a:r>
            </a:p>
          </p:txBody>
        </p:sp>
        <p:graphicFrame>
          <p:nvGraphicFramePr>
            <p:cNvPr id="3" name="对象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4765958"/>
                </p:ext>
              </p:extLst>
            </p:nvPr>
          </p:nvGraphicFramePr>
          <p:xfrm>
            <a:off x="1110086" y="2272095"/>
            <a:ext cx="1678872" cy="7906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939" name="Equation" r:id="rId3" imgW="977760" imgH="419040" progId="Equation.DSMT4">
                    <p:embed/>
                  </p:oleObj>
                </mc:Choice>
                <mc:Fallback>
                  <p:oleObj name="Equation" r:id="rId3" imgW="977760" imgH="41904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0086" y="2272095"/>
                          <a:ext cx="1678872" cy="7906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871872"/>
              </p:ext>
            </p:extLst>
          </p:nvPr>
        </p:nvGraphicFramePr>
        <p:xfrm>
          <a:off x="804218" y="712201"/>
          <a:ext cx="196850" cy="251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940" name="Equation" r:id="rId5" imgW="114102" imgH="177492" progId="Equation.DSMT4">
                  <p:embed/>
                </p:oleObj>
              </mc:Choice>
              <mc:Fallback>
                <p:oleObj name="Equation" r:id="rId5" imgW="114102" imgH="177492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218" y="712201"/>
                        <a:ext cx="196850" cy="2512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对象 4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45498271"/>
              </p:ext>
            </p:extLst>
          </p:nvPr>
        </p:nvGraphicFramePr>
        <p:xfrm>
          <a:off x="674688" y="3881438"/>
          <a:ext cx="7542212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941" name="Equation" r:id="rId7" imgW="4572000" imgH="419040" progId="Equation.DSMT4">
                  <p:embed/>
                </p:oleObj>
              </mc:Choice>
              <mc:Fallback>
                <p:oleObj name="Equation" r:id="rId7" imgW="4572000" imgH="419040" progId="Equation.DSMT4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3881438"/>
                        <a:ext cx="7542212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对象 4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71979374"/>
              </p:ext>
            </p:extLst>
          </p:nvPr>
        </p:nvGraphicFramePr>
        <p:xfrm>
          <a:off x="702917" y="2757982"/>
          <a:ext cx="4025442" cy="703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942" name="Equation" r:id="rId9" imgW="2019240" imgH="419040" progId="Equation.DSMT4">
                  <p:embed/>
                </p:oleObj>
              </mc:Choice>
              <mc:Fallback>
                <p:oleObj name="Equation" r:id="rId9" imgW="2019240" imgH="419040" progId="Equation.DSMT4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917" y="2757982"/>
                        <a:ext cx="4025442" cy="703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285750" y="1110885"/>
            <a:ext cx="61150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/>
            <a:r>
              <a:rPr lang="en-US" altLang="zh-CN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There are 3 </a:t>
            </a:r>
            <a:r>
              <a:rPr lang="en-US" altLang="zh-CN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steps:</a:t>
            </a:r>
            <a:endParaRPr lang="en-US" altLang="zh-CN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0032" y="3945965"/>
            <a:ext cx="619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6641" y="2809799"/>
            <a:ext cx="619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9" name="Group 90"/>
          <p:cNvGrpSpPr>
            <a:grpSpLocks/>
          </p:cNvGrpSpPr>
          <p:nvPr/>
        </p:nvGrpSpPr>
        <p:grpSpPr bwMode="auto">
          <a:xfrm>
            <a:off x="6173621" y="2641223"/>
            <a:ext cx="2349634" cy="1305832"/>
            <a:chOff x="7452" y="-137"/>
            <a:chExt cx="1917" cy="1430"/>
          </a:xfrm>
        </p:grpSpPr>
        <p:grpSp>
          <p:nvGrpSpPr>
            <p:cNvPr id="50" name="Group 87"/>
            <p:cNvGrpSpPr>
              <a:grpSpLocks/>
            </p:cNvGrpSpPr>
            <p:nvPr/>
          </p:nvGrpSpPr>
          <p:grpSpPr bwMode="auto">
            <a:xfrm>
              <a:off x="7452" y="-137"/>
              <a:ext cx="1917" cy="1430"/>
              <a:chOff x="7452" y="-137"/>
              <a:chExt cx="1917" cy="1430"/>
            </a:xfrm>
          </p:grpSpPr>
          <p:sp>
            <p:nvSpPr>
              <p:cNvPr id="52" name="Rectangle 27"/>
              <p:cNvSpPr/>
              <p:nvPr/>
            </p:nvSpPr>
            <p:spPr>
              <a:xfrm>
                <a:off x="7452" y="-137"/>
                <a:ext cx="1917" cy="1430"/>
              </a:xfrm>
              <a:prstGeom prst="rect">
                <a:avLst/>
              </a:prstGeom>
              <a:solidFill>
                <a:srgbClr val="CCFFC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3" name="Oval 30"/>
              <p:cNvSpPr/>
              <p:nvPr/>
            </p:nvSpPr>
            <p:spPr>
              <a:xfrm>
                <a:off x="8047" y="378"/>
                <a:ext cx="383" cy="42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pic>
          <p:nvPicPr>
            <p:cNvPr id="51" name="Picture 43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8168" y="810"/>
              <a:ext cx="196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4" name="Group 89"/>
          <p:cNvGrpSpPr>
            <a:grpSpLocks/>
          </p:cNvGrpSpPr>
          <p:nvPr/>
        </p:nvGrpSpPr>
        <p:grpSpPr bwMode="auto">
          <a:xfrm>
            <a:off x="6148121" y="2598593"/>
            <a:ext cx="997703" cy="672871"/>
            <a:chOff x="6485" y="-116"/>
            <a:chExt cx="838" cy="685"/>
          </a:xfrm>
        </p:grpSpPr>
        <p:grpSp>
          <p:nvGrpSpPr>
            <p:cNvPr id="55" name="Group 88"/>
            <p:cNvGrpSpPr>
              <a:grpSpLocks/>
            </p:cNvGrpSpPr>
            <p:nvPr/>
          </p:nvGrpSpPr>
          <p:grpSpPr bwMode="auto">
            <a:xfrm>
              <a:off x="6485" y="-116"/>
              <a:ext cx="665" cy="685"/>
              <a:chOff x="6485" y="-116"/>
              <a:chExt cx="665" cy="685"/>
            </a:xfrm>
          </p:grpSpPr>
          <p:sp>
            <p:nvSpPr>
              <p:cNvPr id="57" name="5-Point Star 28"/>
              <p:cNvSpPr/>
              <p:nvPr/>
            </p:nvSpPr>
            <p:spPr>
              <a:xfrm>
                <a:off x="6600" y="-66"/>
                <a:ext cx="235" cy="261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58" name="Straight Arrow Connector 32"/>
              <p:cNvCxnSpPr/>
              <p:nvPr/>
            </p:nvCxnSpPr>
            <p:spPr>
              <a:xfrm>
                <a:off x="6810" y="187"/>
                <a:ext cx="340" cy="38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9" name="Picture 37"/>
              <p:cNvPicPr>
                <a:picLocks noChangeAspect="1"/>
              </p:cNvPicPr>
              <p:nvPr/>
            </p:nvPicPr>
            <p:blipFill>
              <a:blip r:embed="rId1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485" y="-116"/>
                <a:ext cx="17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6" name="Picture 41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915" y="65"/>
              <a:ext cx="408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0" name="组合 59"/>
          <p:cNvGrpSpPr/>
          <p:nvPr/>
        </p:nvGrpSpPr>
        <p:grpSpPr>
          <a:xfrm>
            <a:off x="7381788" y="2631029"/>
            <a:ext cx="1155945" cy="902140"/>
            <a:chOff x="3740151" y="2363788"/>
            <a:chExt cx="1797904" cy="1917700"/>
          </a:xfrm>
        </p:grpSpPr>
        <p:grpSp>
          <p:nvGrpSpPr>
            <p:cNvPr id="61" name="组合 60"/>
            <p:cNvGrpSpPr/>
            <p:nvPr/>
          </p:nvGrpSpPr>
          <p:grpSpPr>
            <a:xfrm>
              <a:off x="3740151" y="2363788"/>
              <a:ext cx="1797904" cy="1917700"/>
              <a:chOff x="3740151" y="2363788"/>
              <a:chExt cx="1797904" cy="1917700"/>
            </a:xfrm>
          </p:grpSpPr>
          <p:grpSp>
            <p:nvGrpSpPr>
              <p:cNvPr id="63" name="Group 45"/>
              <p:cNvGrpSpPr>
                <a:grpSpLocks/>
              </p:cNvGrpSpPr>
              <p:nvPr/>
            </p:nvGrpSpPr>
            <p:grpSpPr bwMode="auto">
              <a:xfrm>
                <a:off x="4962525" y="2363788"/>
                <a:ext cx="501650" cy="1917700"/>
                <a:chOff x="8115692" y="1869963"/>
                <a:chExt cx="571107" cy="1974340"/>
              </a:xfrm>
            </p:grpSpPr>
            <p:cxnSp>
              <p:nvCxnSpPr>
                <p:cNvPr id="67" name="Straight Connector 46"/>
                <p:cNvCxnSpPr>
                  <a:cxnSpLocks noChangeShapeType="1"/>
                </p:cNvCxnSpPr>
                <p:nvPr/>
              </p:nvCxnSpPr>
              <p:spPr bwMode="auto">
                <a:xfrm>
                  <a:off x="8390402" y="1869963"/>
                  <a:ext cx="0" cy="1974340"/>
                </a:xfrm>
                <a:prstGeom prst="line">
                  <a:avLst/>
                </a:prstGeom>
                <a:noFill/>
                <a:ln w="25400" algn="ctr">
                  <a:solidFill>
                    <a:srgbClr val="FFFF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  <p:sp>
              <p:nvSpPr>
                <p:cNvPr id="68" name="Isosceles Triangle 47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8422135" y="2669285"/>
                  <a:ext cx="258233" cy="27109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160597"/>
                </a:solidFill>
                <a:ln w="9525" algn="ctr">
                  <a:solidFill>
                    <a:srgbClr val="FFFF00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rot="10800000" vert="eaVert" anchor="ctr"/>
                <a:lstStyle/>
                <a:p>
                  <a:pPr algn="ctr"/>
                  <a:endParaRPr lang="en-US" altLang="zh-CN">
                    <a:solidFill>
                      <a:srgbClr val="FFFFFF"/>
                    </a:solidFill>
                    <a:latin typeface="Calibri" pitchFamily="34" charset="0"/>
                    <a:ea typeface="宋体" charset="-122"/>
                  </a:endParaRPr>
                </a:p>
              </p:txBody>
            </p:sp>
            <p:sp>
              <p:nvSpPr>
                <p:cNvPr id="69" name="Isosceles Triangle 48"/>
                <p:cNvSpPr>
                  <a:spLocks noChangeArrowheads="1"/>
                </p:cNvSpPr>
                <p:nvPr/>
              </p:nvSpPr>
              <p:spPr bwMode="auto">
                <a:xfrm rot="-5400000">
                  <a:off x="8107932" y="2967859"/>
                  <a:ext cx="297459" cy="28193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160597"/>
                </a:solidFill>
                <a:ln w="9525" algn="ctr">
                  <a:solidFill>
                    <a:srgbClr val="FFFF00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8"/>
                    </a:srgbClr>
                  </a:outerShdw>
                </a:effectLst>
              </p:spPr>
              <p:txBody>
                <a:bodyPr vert="eaVert" anchor="ctr"/>
                <a:lstStyle/>
                <a:p>
                  <a:pPr algn="ctr"/>
                  <a:endParaRPr lang="en-US" altLang="zh-CN">
                    <a:solidFill>
                      <a:srgbClr val="FFFFFF"/>
                    </a:solidFill>
                    <a:latin typeface="Calibri" pitchFamily="34" charset="0"/>
                    <a:ea typeface="宋体" charset="-122"/>
                  </a:endParaRPr>
                </a:p>
              </p:txBody>
            </p:sp>
          </p:grpSp>
          <p:sp>
            <p:nvSpPr>
              <p:cNvPr id="64" name="Isosceles Triangle 29"/>
              <p:cNvSpPr/>
              <p:nvPr/>
            </p:nvSpPr>
            <p:spPr bwMode="auto">
              <a:xfrm>
                <a:off x="4816563" y="2548945"/>
                <a:ext cx="322924" cy="381311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65" name="Straight Arrow Connector 33"/>
              <p:cNvCxnSpPr/>
              <p:nvPr/>
            </p:nvCxnSpPr>
            <p:spPr bwMode="auto">
              <a:xfrm flipH="1">
                <a:off x="3740151" y="2921107"/>
                <a:ext cx="1076412" cy="81190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6" name="Picture 40"/>
              <p:cNvPicPr>
                <a:picLocks noChangeAspect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213367" y="2376819"/>
                <a:ext cx="324688" cy="6395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2" name="Picture 42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740151" y="2599626"/>
              <a:ext cx="818779" cy="654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组合 4"/>
          <p:cNvGrpSpPr/>
          <p:nvPr/>
        </p:nvGrpSpPr>
        <p:grpSpPr>
          <a:xfrm>
            <a:off x="2513695" y="4358576"/>
            <a:ext cx="2661142" cy="479328"/>
            <a:chOff x="2619246" y="4586215"/>
            <a:chExt cx="2801201" cy="479328"/>
          </a:xfrm>
        </p:grpSpPr>
        <p:sp>
          <p:nvSpPr>
            <p:cNvPr id="21" name="Right Brace 20"/>
            <p:cNvSpPr/>
            <p:nvPr/>
          </p:nvSpPr>
          <p:spPr bwMode="auto">
            <a:xfrm rot="5400000">
              <a:off x="3824915" y="3400981"/>
              <a:ext cx="175192" cy="2545659"/>
            </a:xfrm>
            <a:prstGeom prst="rightBrac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19246" y="4665433"/>
              <a:ext cx="280120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Weighted source field</a:t>
              </a:r>
              <a:endPara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850135" y="724082"/>
            <a:ext cx="2901979" cy="1793083"/>
            <a:chOff x="5850135" y="724082"/>
            <a:chExt cx="2901979" cy="1793083"/>
          </a:xfrm>
        </p:grpSpPr>
        <p:grpSp>
          <p:nvGrpSpPr>
            <p:cNvPr id="87" name="组合 86"/>
            <p:cNvGrpSpPr/>
            <p:nvPr/>
          </p:nvGrpSpPr>
          <p:grpSpPr>
            <a:xfrm>
              <a:off x="6135082" y="724082"/>
              <a:ext cx="2617032" cy="1793083"/>
              <a:chOff x="6206332" y="878457"/>
              <a:chExt cx="2908301" cy="1793083"/>
            </a:xfrm>
          </p:grpSpPr>
          <p:grpSp>
            <p:nvGrpSpPr>
              <p:cNvPr id="89" name="组合 88"/>
              <p:cNvGrpSpPr/>
              <p:nvPr/>
            </p:nvGrpSpPr>
            <p:grpSpPr>
              <a:xfrm>
                <a:off x="6206332" y="878457"/>
                <a:ext cx="2908301" cy="1793083"/>
                <a:chOff x="6206332" y="878457"/>
                <a:chExt cx="2908301" cy="1793083"/>
              </a:xfrm>
            </p:grpSpPr>
            <p:grpSp>
              <p:nvGrpSpPr>
                <p:cNvPr id="91" name="Group 30"/>
                <p:cNvGrpSpPr>
                  <a:grpSpLocks/>
                </p:cNvGrpSpPr>
                <p:nvPr/>
              </p:nvGrpSpPr>
              <p:grpSpPr bwMode="auto">
                <a:xfrm>
                  <a:off x="6206332" y="878457"/>
                  <a:ext cx="2908301" cy="1793083"/>
                  <a:chOff x="3232" y="1431"/>
                  <a:chExt cx="1832" cy="1506"/>
                </a:xfrm>
              </p:grpSpPr>
              <p:grpSp>
                <p:nvGrpSpPr>
                  <p:cNvPr id="93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232" y="1698"/>
                    <a:ext cx="1832" cy="1005"/>
                    <a:chOff x="3214" y="1625"/>
                    <a:chExt cx="2560" cy="1411"/>
                  </a:xfrm>
                </p:grpSpPr>
                <p:cxnSp>
                  <p:nvCxnSpPr>
                    <p:cNvPr id="96" name="Straight Connector 3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610" y="1861"/>
                      <a:ext cx="276" cy="0"/>
                    </a:xfrm>
                    <a:prstGeom prst="line">
                      <a:avLst/>
                    </a:prstGeom>
                    <a:noFill/>
                    <a:ln w="2857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97" name="Straight Connector 3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610" y="2079"/>
                      <a:ext cx="276" cy="0"/>
                    </a:xfrm>
                    <a:prstGeom prst="line">
                      <a:avLst/>
                    </a:prstGeom>
                    <a:noFill/>
                    <a:ln w="28575" algn="ctr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</p:cxnSp>
                <p:sp>
                  <p:nvSpPr>
                    <p:cNvPr id="98" name="TextBox 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87" y="1718"/>
                      <a:ext cx="844" cy="32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defTabSz="914400"/>
                      <a:r>
                        <a:rPr lang="en-US" altLang="zh-CN" sz="120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宋体" charset="-122"/>
                        </a:rPr>
                        <a:t>Predicted</a:t>
                      </a:r>
                    </a:p>
                  </p:txBody>
                </p:sp>
                <p:sp>
                  <p:nvSpPr>
                    <p:cNvPr id="99" name="Text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87" y="1928"/>
                      <a:ext cx="844" cy="32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defTabSz="914400"/>
                      <a:r>
                        <a:rPr lang="en-US" altLang="zh-CN" sz="120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宋体" charset="-122"/>
                        </a:rPr>
                        <a:t>Observed</a:t>
                      </a:r>
                    </a:p>
                  </p:txBody>
                </p:sp>
                <p:sp>
                  <p:nvSpPr>
                    <p:cNvPr id="100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3214" y="1718"/>
                      <a:ext cx="2560" cy="90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554" y="567"/>
                        </a:cxn>
                        <a:cxn ang="0">
                          <a:pos x="2981" y="631"/>
                        </a:cxn>
                        <a:cxn ang="0">
                          <a:pos x="3054" y="631"/>
                        </a:cxn>
                      </a:cxnLst>
                      <a:rect l="0" t="0" r="r" b="b"/>
                      <a:pathLst>
                        <a:path w="3231" h="672">
                          <a:moveTo>
                            <a:pt x="0" y="0"/>
                          </a:moveTo>
                          <a:cubicBezTo>
                            <a:pt x="528" y="231"/>
                            <a:pt x="1057" y="462"/>
                            <a:pt x="1554" y="567"/>
                          </a:cubicBezTo>
                          <a:cubicBezTo>
                            <a:pt x="2051" y="672"/>
                            <a:pt x="2731" y="620"/>
                            <a:pt x="2981" y="631"/>
                          </a:cubicBezTo>
                          <a:cubicBezTo>
                            <a:pt x="3231" y="642"/>
                            <a:pt x="3142" y="636"/>
                            <a:pt x="3054" y="631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1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3228" y="1967"/>
                      <a:ext cx="2456" cy="99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302" y="155"/>
                        </a:cxn>
                        <a:cxn ang="0">
                          <a:pos x="585" y="283"/>
                        </a:cxn>
                        <a:cxn ang="0">
                          <a:pos x="960" y="448"/>
                        </a:cxn>
                        <a:cxn ang="0">
                          <a:pos x="1253" y="539"/>
                        </a:cxn>
                        <a:cxn ang="0">
                          <a:pos x="1628" y="594"/>
                        </a:cxn>
                        <a:cxn ang="0">
                          <a:pos x="1948" y="585"/>
                        </a:cxn>
                        <a:cxn ang="0">
                          <a:pos x="2204" y="557"/>
                        </a:cxn>
                        <a:cxn ang="0">
                          <a:pos x="2524" y="530"/>
                        </a:cxn>
                        <a:cxn ang="0">
                          <a:pos x="2853" y="502"/>
                        </a:cxn>
                        <a:cxn ang="0">
                          <a:pos x="3045" y="502"/>
                        </a:cxn>
                        <a:cxn ang="0">
                          <a:pos x="3100" y="502"/>
                        </a:cxn>
                      </a:cxnLst>
                      <a:rect l="0" t="0" r="r" b="b"/>
                      <a:pathLst>
                        <a:path w="3100" h="602">
                          <a:moveTo>
                            <a:pt x="0" y="0"/>
                          </a:moveTo>
                          <a:cubicBezTo>
                            <a:pt x="102" y="54"/>
                            <a:pt x="204" y="108"/>
                            <a:pt x="302" y="155"/>
                          </a:cubicBezTo>
                          <a:cubicBezTo>
                            <a:pt x="400" y="202"/>
                            <a:pt x="475" y="234"/>
                            <a:pt x="585" y="283"/>
                          </a:cubicBezTo>
                          <a:cubicBezTo>
                            <a:pt x="695" y="332"/>
                            <a:pt x="849" y="405"/>
                            <a:pt x="960" y="448"/>
                          </a:cubicBezTo>
                          <a:cubicBezTo>
                            <a:pt x="1071" y="491"/>
                            <a:pt x="1142" y="515"/>
                            <a:pt x="1253" y="539"/>
                          </a:cubicBezTo>
                          <a:cubicBezTo>
                            <a:pt x="1364" y="563"/>
                            <a:pt x="1512" y="586"/>
                            <a:pt x="1628" y="594"/>
                          </a:cubicBezTo>
                          <a:cubicBezTo>
                            <a:pt x="1744" y="602"/>
                            <a:pt x="1852" y="591"/>
                            <a:pt x="1948" y="585"/>
                          </a:cubicBezTo>
                          <a:cubicBezTo>
                            <a:pt x="2044" y="579"/>
                            <a:pt x="2108" y="566"/>
                            <a:pt x="2204" y="557"/>
                          </a:cubicBezTo>
                          <a:cubicBezTo>
                            <a:pt x="2300" y="548"/>
                            <a:pt x="2416" y="539"/>
                            <a:pt x="2524" y="530"/>
                          </a:cubicBezTo>
                          <a:cubicBezTo>
                            <a:pt x="2632" y="521"/>
                            <a:pt x="2766" y="507"/>
                            <a:pt x="2853" y="502"/>
                          </a:cubicBezTo>
                          <a:cubicBezTo>
                            <a:pt x="2940" y="497"/>
                            <a:pt x="3004" y="502"/>
                            <a:pt x="3045" y="502"/>
                          </a:cubicBezTo>
                          <a:cubicBezTo>
                            <a:pt x="3086" y="502"/>
                            <a:pt x="3093" y="502"/>
                            <a:pt x="3100" y="502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2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4" y="1625"/>
                      <a:ext cx="2470" cy="1411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94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6" y="2704"/>
                    <a:ext cx="890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Frequency (Hz)</a:t>
                    </a:r>
                  </a:p>
                </p:txBody>
              </p:sp>
              <p:sp>
                <p:nvSpPr>
                  <p:cNvPr id="95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92" y="1431"/>
                    <a:ext cx="1078" cy="2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6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Wavenumber-f</a:t>
                    </a:r>
                    <a:endParaRPr lang="en-US" altLang="zh-CN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92" name="Straight Arrow Connector 5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7862098" y="2121970"/>
                  <a:ext cx="295128" cy="1191"/>
                </a:xfrm>
                <a:prstGeom prst="straightConnector1">
                  <a:avLst/>
                </a:prstGeom>
                <a:noFill/>
                <a:ln w="12700" algn="ctr">
                  <a:solidFill>
                    <a:srgbClr val="FFFFFF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aphicFrame>
            <p:nvGraphicFramePr>
              <p:cNvPr id="90" name="Object 2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01223121"/>
                  </p:ext>
                </p:extLst>
              </p:nvPr>
            </p:nvGraphicFramePr>
            <p:xfrm>
              <a:off x="7500107" y="2013838"/>
              <a:ext cx="428625" cy="220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7943" name="Equation" r:id="rId16" imgW="241200" imgH="164880" progId="Equation.DSMT4">
                      <p:embed/>
                    </p:oleObj>
                  </mc:Choice>
                  <mc:Fallback>
                    <p:oleObj name="Equation" r:id="rId16" imgW="24120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00107" y="2013838"/>
                            <a:ext cx="428625" cy="2206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8" name="TextBox 87"/>
            <p:cNvSpPr txBox="1"/>
            <p:nvPr/>
          </p:nvSpPr>
          <p:spPr>
            <a:xfrm rot="16200000">
              <a:off x="5634876" y="1450245"/>
              <a:ext cx="7075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 (m</a:t>
              </a:r>
              <a:r>
                <a:rPr lang="en-US" altLang="zh-CN" sz="9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zh-CN" alt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480806" y="1869057"/>
            <a:ext cx="5172303" cy="2433973"/>
            <a:chOff x="2480806" y="1869057"/>
            <a:chExt cx="5172303" cy="2433973"/>
          </a:xfrm>
          <a:solidFill>
            <a:srgbClr val="FF0000">
              <a:alpha val="52157"/>
            </a:srgbClr>
          </a:solidFill>
        </p:grpSpPr>
        <p:sp>
          <p:nvSpPr>
            <p:cNvPr id="11" name="圆角矩形 10"/>
            <p:cNvSpPr/>
            <p:nvPr/>
          </p:nvSpPr>
          <p:spPr>
            <a:xfrm>
              <a:off x="2480806" y="4082367"/>
              <a:ext cx="361909" cy="22066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圆角矩形 71"/>
            <p:cNvSpPr/>
            <p:nvPr/>
          </p:nvSpPr>
          <p:spPr>
            <a:xfrm>
              <a:off x="7291200" y="1869057"/>
              <a:ext cx="361909" cy="22066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417469" y="1641483"/>
            <a:ext cx="5309772" cy="681515"/>
            <a:chOff x="2417469" y="1641483"/>
            <a:chExt cx="5309772" cy="681515"/>
          </a:xfrm>
        </p:grpSpPr>
        <p:grpSp>
          <p:nvGrpSpPr>
            <p:cNvPr id="70" name="Group 22"/>
            <p:cNvGrpSpPr>
              <a:grpSpLocks/>
            </p:cNvGrpSpPr>
            <p:nvPr/>
          </p:nvGrpSpPr>
          <p:grpSpPr bwMode="auto">
            <a:xfrm>
              <a:off x="2417469" y="1641483"/>
              <a:ext cx="1762125" cy="438345"/>
              <a:chOff x="1628" y="974"/>
              <a:chExt cx="1570" cy="410"/>
            </a:xfrm>
          </p:grpSpPr>
          <p:sp>
            <p:nvSpPr>
              <p:cNvPr id="71" name="AutoShape 23"/>
              <p:cNvSpPr>
                <a:spLocks noChangeArrowheads="1"/>
              </p:cNvSpPr>
              <p:nvPr/>
            </p:nvSpPr>
            <p:spPr bwMode="auto">
              <a:xfrm>
                <a:off x="1746" y="1268"/>
                <a:ext cx="563" cy="116"/>
              </a:xfrm>
              <a:prstGeom prst="rightArrow">
                <a:avLst>
                  <a:gd name="adj1" fmla="val 50000"/>
                  <a:gd name="adj2" fmla="val 117773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" name="Text Box 2"/>
              <p:cNvSpPr txBox="1">
                <a:spLocks noChangeArrowheads="1"/>
              </p:cNvSpPr>
              <p:nvPr/>
            </p:nvSpPr>
            <p:spPr bwMode="auto">
              <a:xfrm>
                <a:off x="1628" y="974"/>
                <a:ext cx="1570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Gradient</a:t>
                </a:r>
              </a:p>
            </p:txBody>
          </p:sp>
        </p:grpSp>
        <p:grpSp>
          <p:nvGrpSpPr>
            <p:cNvPr id="74" name="Group 39"/>
            <p:cNvGrpSpPr>
              <a:grpSpLocks/>
            </p:cNvGrpSpPr>
            <p:nvPr/>
          </p:nvGrpSpPr>
          <p:grpSpPr bwMode="auto">
            <a:xfrm>
              <a:off x="3342758" y="1657532"/>
              <a:ext cx="4384483" cy="665466"/>
              <a:chOff x="781" y="598"/>
              <a:chExt cx="3736" cy="498"/>
            </a:xfrm>
          </p:grpSpPr>
          <p:graphicFrame>
            <p:nvGraphicFramePr>
              <p:cNvPr id="75" name="Object 2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77132401"/>
                  </p:ext>
                </p:extLst>
              </p:nvPr>
            </p:nvGraphicFramePr>
            <p:xfrm>
              <a:off x="781" y="598"/>
              <a:ext cx="1813" cy="4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7944" name="Equation" r:id="rId18" imgW="1676160" imgH="419040" progId="Equation.DSMT4">
                      <p:embed/>
                    </p:oleObj>
                  </mc:Choice>
                  <mc:Fallback>
                    <p:oleObj name="Equation" r:id="rId18" imgW="1676160" imgH="4190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1" y="598"/>
                            <a:ext cx="1813" cy="49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" name="Object 27"/>
              <p:cNvGraphicFramePr>
                <a:graphicFrameLocks noChangeAspect="1"/>
              </p:cNvGraphicFramePr>
              <p:nvPr/>
            </p:nvGraphicFramePr>
            <p:xfrm>
              <a:off x="4393" y="755"/>
              <a:ext cx="124" cy="2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7945" name="Equation" r:id="rId20" imgW="114120" imgH="177480" progId="Equation.DSMT4">
                      <p:embed/>
                    </p:oleObj>
                  </mc:Choice>
                  <mc:Fallback>
                    <p:oleObj name="Equation" r:id="rId20" imgW="11412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93" y="755"/>
                            <a:ext cx="124" cy="21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49178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9" name="AutoShape 13"/>
          <p:cNvSpPr>
            <a:spLocks/>
          </p:cNvSpPr>
          <p:nvPr/>
        </p:nvSpPr>
        <p:spPr bwMode="auto">
          <a:xfrm flipH="1">
            <a:off x="5662350" y="800420"/>
            <a:ext cx="205376" cy="2186848"/>
          </a:xfrm>
          <a:prstGeom prst="rightBrace">
            <a:avLst>
              <a:gd name="adj1" fmla="val 64345"/>
              <a:gd name="adj2" fmla="val 50000"/>
            </a:avLst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sp>
        <p:nvSpPr>
          <p:cNvPr id="92193" name="Rectangle 2"/>
          <p:cNvSpPr>
            <a:spLocks/>
          </p:cNvSpPr>
          <p:nvPr/>
        </p:nvSpPr>
        <p:spPr bwMode="auto">
          <a:xfrm>
            <a:off x="1201101" y="-160201"/>
            <a:ext cx="6335713" cy="85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914400" eaLnBrk="0" hangingPunct="0"/>
            <a:r>
              <a:rPr lang="en-US" altLang="zh-CN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WD Workflow</a:t>
            </a:r>
            <a:endParaRPr lang="en-US" altLang="zh-CN" sz="4000" dirty="0">
              <a:solidFill>
                <a:srgbClr val="FFFF00"/>
              </a:solidFill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251863" y="483620"/>
            <a:ext cx="2812446" cy="1588670"/>
            <a:chOff x="-21262" y="483620"/>
            <a:chExt cx="2812446" cy="1588670"/>
          </a:xfrm>
        </p:grpSpPr>
        <p:sp>
          <p:nvSpPr>
            <p:cNvPr id="92161" name="Text Box 5"/>
            <p:cNvSpPr txBox="1">
              <a:spLocks noChangeArrowheads="1"/>
            </p:cNvSpPr>
            <p:nvPr/>
          </p:nvSpPr>
          <p:spPr bwMode="auto">
            <a:xfrm>
              <a:off x="433501" y="483620"/>
              <a:ext cx="201972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en-US" altLang="zh-CN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True Vs Model</a:t>
              </a:r>
              <a:endPara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-21262" y="738195"/>
              <a:ext cx="2812446" cy="1334095"/>
              <a:chOff x="-1972859" y="897494"/>
              <a:chExt cx="2731121" cy="1744793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-1579810" y="1032050"/>
                <a:ext cx="1733799" cy="1272825"/>
                <a:chOff x="-1448789" y="995362"/>
                <a:chExt cx="1733799" cy="1272825"/>
              </a:xfrm>
            </p:grpSpPr>
            <p:pic>
              <p:nvPicPr>
                <p:cNvPr id="92198" name="Picture 38"/>
                <p:cNvPicPr>
                  <a:picLocks noChangeAspect="1" noChangeArrowheads="1"/>
                </p:cNvPicPr>
                <p:nvPr/>
              </p:nvPicPr>
              <p:blipFill rotWithShape="1">
                <a:blip r:embed="rId3"/>
                <a:srcRect l="12256" t="12853" r="22696" b="18677"/>
                <a:stretch/>
              </p:blipFill>
              <p:spPr bwMode="auto">
                <a:xfrm>
                  <a:off x="-1448789" y="995362"/>
                  <a:ext cx="1733799" cy="1272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" name="矩形 5"/>
                <p:cNvSpPr/>
                <p:nvPr/>
              </p:nvSpPr>
              <p:spPr>
                <a:xfrm>
                  <a:off x="-1448789" y="995363"/>
                  <a:ext cx="1733798" cy="1272824"/>
                </a:xfrm>
                <a:prstGeom prst="rect">
                  <a:avLst/>
                </a:prstGeom>
                <a:noFill/>
                <a:ln w="2857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-1652072" y="2280015"/>
                <a:ext cx="2071171" cy="362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              60 x (</a:t>
                </a:r>
                <a:r>
                  <a: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m)</a:t>
                </a:r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120      </a:t>
                </a:r>
                <a:endParaRPr lang="zh-CN" altLang="en-US" sz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-1972859" y="897494"/>
                <a:ext cx="545955" cy="144909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    </a:t>
                </a:r>
              </a:p>
              <a:p>
                <a:endPara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10</a:t>
                </a:r>
                <a:endParaRPr lang="en-US" altLang="zh-CN" sz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16200000">
                <a:off x="-2093968" y="1453588"/>
                <a:ext cx="721097" cy="268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(m)</a:t>
                </a:r>
                <a:endParaRPr lang="zh-CN" altLang="en-US" sz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212307" y="948759"/>
                <a:ext cx="545955" cy="1449091"/>
                <a:chOff x="-1144566" y="2600081"/>
                <a:chExt cx="545955" cy="1767319"/>
              </a:xfrm>
            </p:grpSpPr>
            <p:pic>
              <p:nvPicPr>
                <p:cNvPr id="49" name="Picture 40"/>
                <p:cNvPicPr>
                  <a:picLocks noChangeAspect="1" noChangeArrowheads="1"/>
                </p:cNvPicPr>
                <p:nvPr/>
              </p:nvPicPr>
              <p:blipFill rotWithShape="1">
                <a:blip r:embed="rId4"/>
                <a:srcRect l="86237" t="10157" r="11648" b="6081"/>
                <a:stretch/>
              </p:blipFill>
              <p:spPr bwMode="auto">
                <a:xfrm>
                  <a:off x="-1111366" y="2675527"/>
                  <a:ext cx="101963" cy="15557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0" name="TextBox 49"/>
                <p:cNvSpPr txBox="1"/>
                <p:nvPr/>
              </p:nvSpPr>
              <p:spPr>
                <a:xfrm>
                  <a:off x="-1144566" y="2600081"/>
                  <a:ext cx="545955" cy="1767319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en-US" altLang="zh-CN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800       </a:t>
                  </a: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600    </a:t>
                  </a: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400</a:t>
                  </a:r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47" name="组合 46"/>
          <p:cNvGrpSpPr/>
          <p:nvPr/>
        </p:nvGrpSpPr>
        <p:grpSpPr>
          <a:xfrm>
            <a:off x="5667912" y="1804861"/>
            <a:ext cx="2403670" cy="1623705"/>
            <a:chOff x="5461594" y="1971554"/>
            <a:chExt cx="2860822" cy="1623705"/>
          </a:xfrm>
        </p:grpSpPr>
        <p:sp>
          <p:nvSpPr>
            <p:cNvPr id="92185" name="Text Box 32"/>
            <p:cNvSpPr txBox="1">
              <a:spLocks noChangeArrowheads="1"/>
            </p:cNvSpPr>
            <p:nvPr/>
          </p:nvSpPr>
          <p:spPr bwMode="auto">
            <a:xfrm>
              <a:off x="6124760" y="1971554"/>
              <a:ext cx="21183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Weighted Data</a:t>
              </a:r>
              <a:endPara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5461594" y="2169584"/>
              <a:ext cx="2860822" cy="1425675"/>
              <a:chOff x="3114619" y="2797121"/>
              <a:chExt cx="2565457" cy="2351332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3526630" y="3025765"/>
                <a:ext cx="1997076" cy="1701801"/>
                <a:chOff x="8952247" y="4745038"/>
                <a:chExt cx="1997076" cy="1701801"/>
              </a:xfrm>
            </p:grpSpPr>
            <p:pic>
              <p:nvPicPr>
                <p:cNvPr id="2" name="Picture 43"/>
                <p:cNvPicPr>
                  <a:picLocks noChangeAspect="1" noChangeArrowheads="1"/>
                </p:cNvPicPr>
                <p:nvPr/>
              </p:nvPicPr>
              <p:blipFill rotWithShape="1">
                <a:blip r:embed="rId5"/>
                <a:srcRect l="16871" t="9726" r="8985" b="18896"/>
                <a:stretch/>
              </p:blipFill>
              <p:spPr bwMode="auto">
                <a:xfrm>
                  <a:off x="8952247" y="4745038"/>
                  <a:ext cx="1997076" cy="17018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2" name="矩形 61"/>
                <p:cNvSpPr/>
                <p:nvPr/>
              </p:nvSpPr>
              <p:spPr>
                <a:xfrm>
                  <a:off x="8952248" y="4745039"/>
                  <a:ext cx="1997075" cy="1701800"/>
                </a:xfrm>
                <a:prstGeom prst="rect">
                  <a:avLst/>
                </a:prstGeom>
                <a:noFill/>
                <a:ln w="2857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4" name="TextBox 83"/>
              <p:cNvSpPr txBox="1"/>
              <p:nvPr/>
            </p:nvSpPr>
            <p:spPr>
              <a:xfrm>
                <a:off x="3442916" y="4691605"/>
                <a:ext cx="2237160" cy="456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            60 x (</a:t>
                </a:r>
                <a:r>
                  <a: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m)</a:t>
                </a:r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120  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3114619" y="2797121"/>
                <a:ext cx="695053" cy="213195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    </a:t>
                </a:r>
              </a:p>
              <a:p>
                <a:endPara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lang="en-US" altLang="zh-CN" sz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2</a:t>
                </a:r>
                <a:endParaRPr lang="en-US" altLang="zh-CN" sz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 rot="16200000">
                <a:off x="2883394" y="3618473"/>
                <a:ext cx="1053315" cy="29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 (s)</a:t>
                </a:r>
                <a:endParaRPr lang="zh-CN" altLang="en-US" sz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5960333" y="3616064"/>
            <a:ext cx="2607372" cy="1483788"/>
            <a:chOff x="5560024" y="3560383"/>
            <a:chExt cx="2989474" cy="1483788"/>
          </a:xfrm>
        </p:grpSpPr>
        <p:grpSp>
          <p:nvGrpSpPr>
            <p:cNvPr id="31" name="组合 30"/>
            <p:cNvGrpSpPr/>
            <p:nvPr/>
          </p:nvGrpSpPr>
          <p:grpSpPr>
            <a:xfrm>
              <a:off x="5560024" y="3779289"/>
              <a:ext cx="2989474" cy="1264882"/>
              <a:chOff x="6063276" y="793544"/>
              <a:chExt cx="2989474" cy="2368097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6214300" y="896938"/>
                <a:ext cx="2838450" cy="2060587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6063276" y="793544"/>
                <a:ext cx="2967228" cy="2368097"/>
                <a:chOff x="6063276" y="793544"/>
                <a:chExt cx="2967228" cy="2368097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6491041" y="995363"/>
                  <a:ext cx="2109495" cy="1701800"/>
                  <a:chOff x="9564441" y="441735"/>
                  <a:chExt cx="1997075" cy="1701800"/>
                </a:xfrm>
              </p:grpSpPr>
              <p:pic>
                <p:nvPicPr>
                  <p:cNvPr id="92197" name="Picture 37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6"/>
                  <a:srcRect l="17571" t="7305" r="6326" b="18879"/>
                  <a:stretch/>
                </p:blipFill>
                <p:spPr bwMode="auto">
                  <a:xfrm>
                    <a:off x="9564441" y="450254"/>
                    <a:ext cx="1997075" cy="169326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61" name="矩形 60"/>
                  <p:cNvSpPr/>
                  <p:nvPr/>
                </p:nvSpPr>
                <p:spPr>
                  <a:xfrm>
                    <a:off x="9564441" y="441735"/>
                    <a:ext cx="1997075" cy="1701800"/>
                  </a:xfrm>
                  <a:prstGeom prst="rect">
                    <a:avLst/>
                  </a:prstGeom>
                  <a:noFill/>
                  <a:ln w="28575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88" name="TextBox 87"/>
                <p:cNvSpPr txBox="1"/>
                <p:nvPr/>
              </p:nvSpPr>
              <p:spPr>
                <a:xfrm>
                  <a:off x="6393706" y="2643047"/>
                  <a:ext cx="2636798" cy="5185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                   60  x (m)          120 </a:t>
                  </a:r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6063276" y="793544"/>
                  <a:ext cx="695053" cy="2074377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en-US" altLang="zh-CN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</a:t>
                  </a:r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      </a:t>
                  </a: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</a:t>
                  </a:r>
                </a:p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10</a:t>
                  </a:r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 rot="16200000">
                  <a:off x="5760546" y="1647328"/>
                  <a:ext cx="1113046" cy="2823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0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 (m)</a:t>
                  </a:r>
                  <a:endParaRPr lang="zh-CN" altLang="en-US" sz="1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98" name="Text Box 28"/>
            <p:cNvSpPr txBox="1">
              <a:spLocks noChangeArrowheads="1"/>
            </p:cNvSpPr>
            <p:nvPr/>
          </p:nvSpPr>
          <p:spPr bwMode="auto">
            <a:xfrm>
              <a:off x="6427017" y="3560383"/>
              <a:ext cx="159576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en-US" altLang="zh-CN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Gradient</a:t>
              </a:r>
              <a:endPara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32610" y="2052351"/>
            <a:ext cx="2825052" cy="1550065"/>
            <a:chOff x="-99891" y="2052351"/>
            <a:chExt cx="2904191" cy="1550065"/>
          </a:xfrm>
        </p:grpSpPr>
        <p:sp>
          <p:nvSpPr>
            <p:cNvPr id="92164" name="Text Box 8"/>
            <p:cNvSpPr txBox="1">
              <a:spLocks noChangeArrowheads="1"/>
            </p:cNvSpPr>
            <p:nvPr/>
          </p:nvSpPr>
          <p:spPr bwMode="auto">
            <a:xfrm>
              <a:off x="340112" y="2052351"/>
              <a:ext cx="216582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Pred.  Vs Model</a:t>
              </a:r>
              <a:endPara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-99891" y="2256746"/>
              <a:ext cx="2904191" cy="1345670"/>
              <a:chOff x="2866184" y="-38143"/>
              <a:chExt cx="3474463" cy="2176825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2866184" y="-38143"/>
                <a:ext cx="3474463" cy="2176825"/>
                <a:chOff x="2866184" y="-38143"/>
                <a:chExt cx="3474463" cy="2176825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3376343" y="169635"/>
                  <a:ext cx="2190101" cy="1572561"/>
                  <a:chOff x="3376343" y="169635"/>
                  <a:chExt cx="2190101" cy="1572561"/>
                </a:xfrm>
              </p:grpSpPr>
              <p:pic>
                <p:nvPicPr>
                  <p:cNvPr id="92200" name="Picture 40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/>
                  <a:srcRect l="14525" t="12044" r="23141" b="22611"/>
                  <a:stretch/>
                </p:blipFill>
                <p:spPr bwMode="auto">
                  <a:xfrm>
                    <a:off x="3399631" y="169635"/>
                    <a:ext cx="2140917" cy="15648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4" name="矩形 13"/>
                  <p:cNvSpPr/>
                  <p:nvPr/>
                </p:nvSpPr>
                <p:spPr>
                  <a:xfrm>
                    <a:off x="3376343" y="182019"/>
                    <a:ext cx="2190101" cy="1560177"/>
                  </a:xfrm>
                  <a:prstGeom prst="rect">
                    <a:avLst/>
                  </a:prstGeom>
                  <a:noFill/>
                  <a:ln w="28575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66" name="TextBox 65"/>
                <p:cNvSpPr txBox="1"/>
                <p:nvPr/>
              </p:nvSpPr>
              <p:spPr>
                <a:xfrm>
                  <a:off x="3272060" y="1690594"/>
                  <a:ext cx="2636799" cy="4480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               60 x (</a:t>
                  </a:r>
                  <a:r>
                    <a: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m)</a:t>
                  </a:r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120  </a:t>
                  </a: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2866184" y="-38143"/>
                  <a:ext cx="695053" cy="1792351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en-US" altLang="zh-CN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</a:t>
                  </a:r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      </a:t>
                  </a: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</a:t>
                  </a: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10</a:t>
                  </a:r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 rot="16200000">
                  <a:off x="2761088" y="652595"/>
                  <a:ext cx="896559" cy="3406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(m)</a:t>
                  </a:r>
                  <a:endParaRPr lang="zh-CN" altLang="en-US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5645594" y="25960"/>
                  <a:ext cx="695053" cy="1792351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en-US" altLang="zh-CN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800       </a:t>
                  </a: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600    </a:t>
                  </a: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400</a:t>
                  </a:r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71" name="Picture 40"/>
              <p:cNvPicPr>
                <a:picLocks noChangeAspect="1" noChangeArrowheads="1"/>
              </p:cNvPicPr>
              <p:nvPr/>
            </p:nvPicPr>
            <p:blipFill rotWithShape="1">
              <a:blip r:embed="rId4"/>
              <a:srcRect l="86237" t="10157" r="11648" b="6081"/>
              <a:stretch/>
            </p:blipFill>
            <p:spPr bwMode="auto">
              <a:xfrm>
                <a:off x="5644813" y="141060"/>
                <a:ext cx="129809" cy="15950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8" name="组合 47"/>
          <p:cNvGrpSpPr/>
          <p:nvPr/>
        </p:nvGrpSpPr>
        <p:grpSpPr>
          <a:xfrm>
            <a:off x="8065661" y="904144"/>
            <a:ext cx="1049432" cy="3114031"/>
            <a:chOff x="8196286" y="904144"/>
            <a:chExt cx="1049432" cy="3114031"/>
          </a:xfrm>
        </p:grpSpPr>
        <p:sp>
          <p:nvSpPr>
            <p:cNvPr id="92173" name="Text Box 19"/>
            <p:cNvSpPr txBox="1">
              <a:spLocks noChangeArrowheads="1"/>
            </p:cNvSpPr>
            <p:nvPr/>
          </p:nvSpPr>
          <p:spPr bwMode="auto">
            <a:xfrm>
              <a:off x="8480311" y="2490829"/>
              <a:ext cx="7654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en-US" altLang="zh-CN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RTM</a:t>
              </a:r>
              <a:endParaRPr lang="en-US" altLang="zh-CN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endParaRPr>
            </a:p>
          </p:txBody>
        </p:sp>
        <p:sp>
          <p:nvSpPr>
            <p:cNvPr id="103" name="AutoShape 13"/>
            <p:cNvSpPr>
              <a:spLocks/>
            </p:cNvSpPr>
            <p:nvPr/>
          </p:nvSpPr>
          <p:spPr bwMode="auto">
            <a:xfrm>
              <a:off x="8196286" y="904144"/>
              <a:ext cx="126125" cy="2186848"/>
            </a:xfrm>
            <a:prstGeom prst="rightBrace">
              <a:avLst>
                <a:gd name="adj1" fmla="val 64345"/>
                <a:gd name="adj2" fmla="val 50000"/>
              </a:avLst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8322413" y="2001092"/>
              <a:ext cx="332858" cy="2017083"/>
              <a:chOff x="8322413" y="2064156"/>
              <a:chExt cx="332858" cy="2017083"/>
            </a:xfrm>
          </p:grpSpPr>
          <p:cxnSp>
            <p:nvCxnSpPr>
              <p:cNvPr id="33" name="肘形连接符 32"/>
              <p:cNvCxnSpPr/>
              <p:nvPr/>
            </p:nvCxnSpPr>
            <p:spPr>
              <a:xfrm rot="16200000" flipH="1">
                <a:off x="7571200" y="2997169"/>
                <a:ext cx="2017083" cy="151058"/>
              </a:xfrm>
              <a:prstGeom prst="bentConnector3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8322413" y="2069815"/>
                <a:ext cx="181799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组合 35"/>
          <p:cNvGrpSpPr/>
          <p:nvPr/>
        </p:nvGrpSpPr>
        <p:grpSpPr>
          <a:xfrm>
            <a:off x="2662301" y="497894"/>
            <a:ext cx="2874169" cy="3103345"/>
            <a:chOff x="-3101616" y="2064427"/>
            <a:chExt cx="2874169" cy="3103345"/>
          </a:xfrm>
        </p:grpSpPr>
        <p:grpSp>
          <p:nvGrpSpPr>
            <p:cNvPr id="126" name="组合 125"/>
            <p:cNvGrpSpPr/>
            <p:nvPr/>
          </p:nvGrpSpPr>
          <p:grpSpPr>
            <a:xfrm>
              <a:off x="-2643927" y="2064427"/>
              <a:ext cx="2314859" cy="1574109"/>
              <a:chOff x="3028926" y="1334709"/>
              <a:chExt cx="2653305" cy="1711325"/>
            </a:xfrm>
          </p:grpSpPr>
          <p:sp>
            <p:nvSpPr>
              <p:cNvPr id="127" name="Text Box 10"/>
              <p:cNvSpPr txBox="1">
                <a:spLocks noChangeArrowheads="1"/>
              </p:cNvSpPr>
              <p:nvPr/>
            </p:nvSpPr>
            <p:spPr bwMode="auto">
              <a:xfrm>
                <a:off x="3028926" y="1334709"/>
                <a:ext cx="2653305" cy="4015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      Obs. Dispersion</a:t>
                </a:r>
                <a:endParaRPr lang="en-US" altLang="zh-CN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9" name="组合 128"/>
              <p:cNvGrpSpPr/>
              <p:nvPr/>
            </p:nvGrpSpPr>
            <p:grpSpPr>
              <a:xfrm>
                <a:off x="3078694" y="1583080"/>
                <a:ext cx="2352162" cy="1462954"/>
                <a:chOff x="3078694" y="1583080"/>
                <a:chExt cx="2352162" cy="1462954"/>
              </a:xfrm>
            </p:grpSpPr>
            <p:sp>
              <p:nvSpPr>
                <p:cNvPr id="130" name="矩形 129"/>
                <p:cNvSpPr/>
                <p:nvPr/>
              </p:nvSpPr>
              <p:spPr>
                <a:xfrm>
                  <a:off x="3383866" y="1740661"/>
                  <a:ext cx="2046990" cy="1038907"/>
                </a:xfrm>
                <a:prstGeom prst="rect">
                  <a:avLst/>
                </a:prstGeom>
                <a:noFill/>
                <a:ln w="2857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4116680" y="2744889"/>
                  <a:ext cx="734039" cy="3011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(Hz) </a:t>
                  </a:r>
                  <a:endParaRPr lang="zh-CN" altLang="en-US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 rot="16200000">
                  <a:off x="2802960" y="1858814"/>
                  <a:ext cx="851327" cy="299859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en-US" altLang="zh-CN" sz="11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 (m/s)</a:t>
                  </a:r>
                  <a:endParaRPr lang="en-US" altLang="zh-CN" sz="11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34" name="任意多边形 33"/>
            <p:cNvSpPr/>
            <p:nvPr/>
          </p:nvSpPr>
          <p:spPr>
            <a:xfrm>
              <a:off x="-2307265" y="2594349"/>
              <a:ext cx="1722475" cy="660412"/>
            </a:xfrm>
            <a:custGeom>
              <a:avLst/>
              <a:gdLst>
                <a:gd name="connsiteX0" fmla="*/ 0 w 1722475"/>
                <a:gd name="connsiteY0" fmla="*/ 0 h 660412"/>
                <a:gd name="connsiteX1" fmla="*/ 63796 w 1722475"/>
                <a:gd name="connsiteY1" fmla="*/ 74428 h 660412"/>
                <a:gd name="connsiteX2" fmla="*/ 85061 w 1722475"/>
                <a:gd name="connsiteY2" fmla="*/ 106325 h 660412"/>
                <a:gd name="connsiteX3" fmla="*/ 148856 w 1722475"/>
                <a:gd name="connsiteY3" fmla="*/ 148855 h 660412"/>
                <a:gd name="connsiteX4" fmla="*/ 180754 w 1722475"/>
                <a:gd name="connsiteY4" fmla="*/ 170121 h 660412"/>
                <a:gd name="connsiteX5" fmla="*/ 212651 w 1722475"/>
                <a:gd name="connsiteY5" fmla="*/ 191386 h 660412"/>
                <a:gd name="connsiteX6" fmla="*/ 265814 w 1722475"/>
                <a:gd name="connsiteY6" fmla="*/ 244548 h 660412"/>
                <a:gd name="connsiteX7" fmla="*/ 287079 w 1722475"/>
                <a:gd name="connsiteY7" fmla="*/ 265814 h 660412"/>
                <a:gd name="connsiteX8" fmla="*/ 318977 w 1722475"/>
                <a:gd name="connsiteY8" fmla="*/ 276446 h 660412"/>
                <a:gd name="connsiteX9" fmla="*/ 350875 w 1722475"/>
                <a:gd name="connsiteY9" fmla="*/ 297711 h 660412"/>
                <a:gd name="connsiteX10" fmla="*/ 404038 w 1722475"/>
                <a:gd name="connsiteY10" fmla="*/ 350874 h 660412"/>
                <a:gd name="connsiteX11" fmla="*/ 467833 w 1722475"/>
                <a:gd name="connsiteY11" fmla="*/ 382772 h 660412"/>
                <a:gd name="connsiteX12" fmla="*/ 499731 w 1722475"/>
                <a:gd name="connsiteY12" fmla="*/ 393404 h 660412"/>
                <a:gd name="connsiteX13" fmla="*/ 563526 w 1722475"/>
                <a:gd name="connsiteY13" fmla="*/ 435934 h 660412"/>
                <a:gd name="connsiteX14" fmla="*/ 584791 w 1722475"/>
                <a:gd name="connsiteY14" fmla="*/ 457200 h 660412"/>
                <a:gd name="connsiteX15" fmla="*/ 627321 w 1722475"/>
                <a:gd name="connsiteY15" fmla="*/ 467832 h 660412"/>
                <a:gd name="connsiteX16" fmla="*/ 691117 w 1722475"/>
                <a:gd name="connsiteY16" fmla="*/ 499730 h 660412"/>
                <a:gd name="connsiteX17" fmla="*/ 723014 w 1722475"/>
                <a:gd name="connsiteY17" fmla="*/ 520995 h 660412"/>
                <a:gd name="connsiteX18" fmla="*/ 754912 w 1722475"/>
                <a:gd name="connsiteY18" fmla="*/ 531628 h 660412"/>
                <a:gd name="connsiteX19" fmla="*/ 786810 w 1722475"/>
                <a:gd name="connsiteY19" fmla="*/ 552893 h 660412"/>
                <a:gd name="connsiteX20" fmla="*/ 903768 w 1722475"/>
                <a:gd name="connsiteY20" fmla="*/ 584790 h 660412"/>
                <a:gd name="connsiteX21" fmla="*/ 935665 w 1722475"/>
                <a:gd name="connsiteY21" fmla="*/ 595423 h 660412"/>
                <a:gd name="connsiteX22" fmla="*/ 1020726 w 1722475"/>
                <a:gd name="connsiteY22" fmla="*/ 606055 h 660412"/>
                <a:gd name="connsiteX23" fmla="*/ 1244010 w 1722475"/>
                <a:gd name="connsiteY23" fmla="*/ 627321 h 660412"/>
                <a:gd name="connsiteX24" fmla="*/ 1414131 w 1722475"/>
                <a:gd name="connsiteY24" fmla="*/ 648586 h 660412"/>
                <a:gd name="connsiteX25" fmla="*/ 1488558 w 1722475"/>
                <a:gd name="connsiteY25" fmla="*/ 659218 h 660412"/>
                <a:gd name="connsiteX26" fmla="*/ 1722475 w 1722475"/>
                <a:gd name="connsiteY26" fmla="*/ 659218 h 66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22475" h="660412">
                  <a:moveTo>
                    <a:pt x="0" y="0"/>
                  </a:moveTo>
                  <a:cubicBezTo>
                    <a:pt x="78169" y="130278"/>
                    <a:pt x="-9843" y="789"/>
                    <a:pt x="63796" y="74428"/>
                  </a:cubicBezTo>
                  <a:cubicBezTo>
                    <a:pt x="72832" y="83464"/>
                    <a:pt x="75444" y="97910"/>
                    <a:pt x="85061" y="106325"/>
                  </a:cubicBezTo>
                  <a:cubicBezTo>
                    <a:pt x="104295" y="123155"/>
                    <a:pt x="127591" y="134678"/>
                    <a:pt x="148856" y="148855"/>
                  </a:cubicBezTo>
                  <a:lnTo>
                    <a:pt x="180754" y="170121"/>
                  </a:lnTo>
                  <a:cubicBezTo>
                    <a:pt x="191386" y="177209"/>
                    <a:pt x="203615" y="182350"/>
                    <a:pt x="212651" y="191386"/>
                  </a:cubicBezTo>
                  <a:lnTo>
                    <a:pt x="265814" y="244548"/>
                  </a:lnTo>
                  <a:cubicBezTo>
                    <a:pt x="272903" y="251637"/>
                    <a:pt x="277569" y="262644"/>
                    <a:pt x="287079" y="265814"/>
                  </a:cubicBezTo>
                  <a:lnTo>
                    <a:pt x="318977" y="276446"/>
                  </a:lnTo>
                  <a:cubicBezTo>
                    <a:pt x="329610" y="283534"/>
                    <a:pt x="341258" y="289296"/>
                    <a:pt x="350875" y="297711"/>
                  </a:cubicBezTo>
                  <a:cubicBezTo>
                    <a:pt x="369736" y="314214"/>
                    <a:pt x="380263" y="342948"/>
                    <a:pt x="404038" y="350874"/>
                  </a:cubicBezTo>
                  <a:cubicBezTo>
                    <a:pt x="484222" y="377604"/>
                    <a:pt x="385376" y="341545"/>
                    <a:pt x="467833" y="382772"/>
                  </a:cubicBezTo>
                  <a:cubicBezTo>
                    <a:pt x="477858" y="387784"/>
                    <a:pt x="489098" y="389860"/>
                    <a:pt x="499731" y="393404"/>
                  </a:cubicBezTo>
                  <a:cubicBezTo>
                    <a:pt x="520996" y="407581"/>
                    <a:pt x="545455" y="417862"/>
                    <a:pt x="563526" y="435934"/>
                  </a:cubicBezTo>
                  <a:cubicBezTo>
                    <a:pt x="570614" y="443023"/>
                    <a:pt x="575825" y="452717"/>
                    <a:pt x="584791" y="457200"/>
                  </a:cubicBezTo>
                  <a:cubicBezTo>
                    <a:pt x="597861" y="463735"/>
                    <a:pt x="613144" y="464288"/>
                    <a:pt x="627321" y="467832"/>
                  </a:cubicBezTo>
                  <a:cubicBezTo>
                    <a:pt x="718741" y="528777"/>
                    <a:pt x="603071" y="455706"/>
                    <a:pt x="691117" y="499730"/>
                  </a:cubicBezTo>
                  <a:cubicBezTo>
                    <a:pt x="702546" y="505445"/>
                    <a:pt x="711585" y="515280"/>
                    <a:pt x="723014" y="520995"/>
                  </a:cubicBezTo>
                  <a:cubicBezTo>
                    <a:pt x="733039" y="526007"/>
                    <a:pt x="744887" y="526616"/>
                    <a:pt x="754912" y="531628"/>
                  </a:cubicBezTo>
                  <a:cubicBezTo>
                    <a:pt x="766342" y="537343"/>
                    <a:pt x="775133" y="547703"/>
                    <a:pt x="786810" y="552893"/>
                  </a:cubicBezTo>
                  <a:cubicBezTo>
                    <a:pt x="845471" y="578964"/>
                    <a:pt x="846587" y="570495"/>
                    <a:pt x="903768" y="584790"/>
                  </a:cubicBezTo>
                  <a:cubicBezTo>
                    <a:pt x="914641" y="587508"/>
                    <a:pt x="924638" y="593418"/>
                    <a:pt x="935665" y="595423"/>
                  </a:cubicBezTo>
                  <a:cubicBezTo>
                    <a:pt x="963778" y="600535"/>
                    <a:pt x="992402" y="602279"/>
                    <a:pt x="1020726" y="606055"/>
                  </a:cubicBezTo>
                  <a:cubicBezTo>
                    <a:pt x="1163441" y="625083"/>
                    <a:pt x="1032359" y="612202"/>
                    <a:pt x="1244010" y="627321"/>
                  </a:cubicBezTo>
                  <a:cubicBezTo>
                    <a:pt x="1349717" y="648462"/>
                    <a:pt x="1248506" y="630183"/>
                    <a:pt x="1414131" y="648586"/>
                  </a:cubicBezTo>
                  <a:cubicBezTo>
                    <a:pt x="1439039" y="651353"/>
                    <a:pt x="1463512" y="658354"/>
                    <a:pt x="1488558" y="659218"/>
                  </a:cubicBezTo>
                  <a:cubicBezTo>
                    <a:pt x="1566484" y="661905"/>
                    <a:pt x="1644503" y="659218"/>
                    <a:pt x="1722475" y="659218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3" name="组合 132"/>
            <p:cNvGrpSpPr/>
            <p:nvPr/>
          </p:nvGrpSpPr>
          <p:grpSpPr>
            <a:xfrm>
              <a:off x="-3101616" y="3363871"/>
              <a:ext cx="2874169" cy="1803901"/>
              <a:chOff x="2987296" y="698079"/>
              <a:chExt cx="2874169" cy="1803901"/>
            </a:xfrm>
          </p:grpSpPr>
          <p:sp>
            <p:nvSpPr>
              <p:cNvPr id="134" name="Text Box 7"/>
              <p:cNvSpPr txBox="1">
                <a:spLocks noChangeArrowheads="1"/>
              </p:cNvSpPr>
              <p:nvPr/>
            </p:nvSpPr>
            <p:spPr bwMode="auto">
              <a:xfrm>
                <a:off x="3082993" y="1020316"/>
                <a:ext cx="103669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914400">
                  <a:spcBef>
                    <a:spcPct val="50000"/>
                  </a:spcBef>
                </a:pPr>
                <a:r>
                  <a:rPr lang="en-US" altLang="zh-CN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RT</a:t>
                </a:r>
                <a:endParaRPr lang="en-US" altLang="zh-CN" dirty="0">
                  <a:solidFill>
                    <a:srgbClr val="FFFF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" name="Text Box 7"/>
              <p:cNvSpPr txBox="1">
                <a:spLocks noChangeArrowheads="1"/>
              </p:cNvSpPr>
              <p:nvPr/>
            </p:nvSpPr>
            <p:spPr bwMode="auto">
              <a:xfrm>
                <a:off x="2987296" y="698079"/>
                <a:ext cx="103669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914400">
                  <a:spcBef>
                    <a:spcPct val="50000"/>
                  </a:spcBef>
                </a:pPr>
                <a:r>
                  <a:rPr lang="en-US" altLang="zh-CN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Data</a:t>
                </a:r>
                <a:endParaRPr lang="en-US" altLang="zh-CN" dirty="0">
                  <a:solidFill>
                    <a:srgbClr val="FFFF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6" name="组合 135"/>
              <p:cNvGrpSpPr/>
              <p:nvPr/>
            </p:nvGrpSpPr>
            <p:grpSpPr>
              <a:xfrm>
                <a:off x="3054084" y="927543"/>
                <a:ext cx="2807381" cy="1574437"/>
                <a:chOff x="2580866" y="883515"/>
                <a:chExt cx="3217837" cy="1711679"/>
              </a:xfrm>
            </p:grpSpPr>
            <p:sp>
              <p:nvSpPr>
                <p:cNvPr id="13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395228" y="883515"/>
                  <a:ext cx="2403475" cy="4015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宋体" charset="-122"/>
                      <a:cs typeface="Times New Roman" panose="02020603050405020304" pitchFamily="18" charset="0"/>
                    </a:rPr>
                    <a:t>Pred. Dispersion</a:t>
                  </a:r>
                  <a:endParaRPr lang="en-US" altLang="zh-CN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8" name="Line 14"/>
                <p:cNvSpPr>
                  <a:spLocks noChangeShapeType="1"/>
                </p:cNvSpPr>
                <p:nvPr/>
              </p:nvSpPr>
              <p:spPr bwMode="auto">
                <a:xfrm>
                  <a:off x="2580866" y="1052715"/>
                  <a:ext cx="595331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39" name="组合 138"/>
                <p:cNvGrpSpPr/>
                <p:nvPr/>
              </p:nvGrpSpPr>
              <p:grpSpPr>
                <a:xfrm>
                  <a:off x="3078694" y="1213163"/>
                  <a:ext cx="2352162" cy="1382031"/>
                  <a:chOff x="3078694" y="1213163"/>
                  <a:chExt cx="2352162" cy="1382031"/>
                </a:xfrm>
              </p:grpSpPr>
              <p:sp>
                <p:nvSpPr>
                  <p:cNvPr id="140" name="矩形 139"/>
                  <p:cNvSpPr/>
                  <p:nvPr/>
                </p:nvSpPr>
                <p:spPr>
                  <a:xfrm>
                    <a:off x="3383866" y="1289823"/>
                    <a:ext cx="2046990" cy="1038909"/>
                  </a:xfrm>
                  <a:prstGeom prst="rect">
                    <a:avLst/>
                  </a:prstGeom>
                  <a:noFill/>
                  <a:ln w="28575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4116679" y="2294049"/>
                    <a:ext cx="734039" cy="3011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</a:t>
                    </a:r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(Hz) </a:t>
                    </a:r>
                    <a:endParaRPr lang="zh-CN" altLang="en-US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2" name="TextBox 141"/>
                  <p:cNvSpPr txBox="1"/>
                  <p:nvPr/>
                </p:nvSpPr>
                <p:spPr>
                  <a:xfrm rot="16200000">
                    <a:off x="2802960" y="1488897"/>
                    <a:ext cx="851327" cy="299859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>
                    <a:spAutoFit/>
                  </a:bodyPr>
                  <a:lstStyle/>
                  <a:p>
                    <a:r>
                      <a:rPr lang="en-US" altLang="zh-CN" sz="11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 (m/s)</a:t>
                    </a:r>
                    <a:endParaRPr lang="en-US" altLang="zh-CN" sz="11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35" name="任意多边形 34"/>
            <p:cNvSpPr/>
            <p:nvPr/>
          </p:nvSpPr>
          <p:spPr>
            <a:xfrm>
              <a:off x="-2286000" y="4125417"/>
              <a:ext cx="1690577" cy="574261"/>
            </a:xfrm>
            <a:custGeom>
              <a:avLst/>
              <a:gdLst>
                <a:gd name="connsiteX0" fmla="*/ 0 w 1690577"/>
                <a:gd name="connsiteY0" fmla="*/ 0 h 574261"/>
                <a:gd name="connsiteX1" fmla="*/ 53163 w 1690577"/>
                <a:gd name="connsiteY1" fmla="*/ 31898 h 574261"/>
                <a:gd name="connsiteX2" fmla="*/ 63796 w 1690577"/>
                <a:gd name="connsiteY2" fmla="*/ 63795 h 574261"/>
                <a:gd name="connsiteX3" fmla="*/ 85061 w 1690577"/>
                <a:gd name="connsiteY3" fmla="*/ 85061 h 574261"/>
                <a:gd name="connsiteX4" fmla="*/ 106326 w 1690577"/>
                <a:gd name="connsiteY4" fmla="*/ 148856 h 574261"/>
                <a:gd name="connsiteX5" fmla="*/ 116959 w 1690577"/>
                <a:gd name="connsiteY5" fmla="*/ 180754 h 574261"/>
                <a:gd name="connsiteX6" fmla="*/ 138224 w 1690577"/>
                <a:gd name="connsiteY6" fmla="*/ 276447 h 574261"/>
                <a:gd name="connsiteX7" fmla="*/ 148856 w 1690577"/>
                <a:gd name="connsiteY7" fmla="*/ 308344 h 574261"/>
                <a:gd name="connsiteX8" fmla="*/ 170121 w 1690577"/>
                <a:gd name="connsiteY8" fmla="*/ 340242 h 574261"/>
                <a:gd name="connsiteX9" fmla="*/ 223284 w 1690577"/>
                <a:gd name="connsiteY9" fmla="*/ 435935 h 574261"/>
                <a:gd name="connsiteX10" fmla="*/ 287080 w 1690577"/>
                <a:gd name="connsiteY10" fmla="*/ 489098 h 574261"/>
                <a:gd name="connsiteX11" fmla="*/ 318977 w 1690577"/>
                <a:gd name="connsiteY11" fmla="*/ 520995 h 574261"/>
                <a:gd name="connsiteX12" fmla="*/ 361507 w 1690577"/>
                <a:gd name="connsiteY12" fmla="*/ 531628 h 574261"/>
                <a:gd name="connsiteX13" fmla="*/ 489098 w 1690577"/>
                <a:gd name="connsiteY13" fmla="*/ 542261 h 574261"/>
                <a:gd name="connsiteX14" fmla="*/ 552893 w 1690577"/>
                <a:gd name="connsiteY14" fmla="*/ 552893 h 574261"/>
                <a:gd name="connsiteX15" fmla="*/ 1477926 w 1690577"/>
                <a:gd name="connsiteY15" fmla="*/ 563526 h 574261"/>
                <a:gd name="connsiteX16" fmla="*/ 1690577 w 1690577"/>
                <a:gd name="connsiteY16" fmla="*/ 574158 h 57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90577" h="574261">
                  <a:moveTo>
                    <a:pt x="0" y="0"/>
                  </a:moveTo>
                  <a:cubicBezTo>
                    <a:pt x="17721" y="10633"/>
                    <a:pt x="38550" y="17285"/>
                    <a:pt x="53163" y="31898"/>
                  </a:cubicBezTo>
                  <a:cubicBezTo>
                    <a:pt x="61088" y="39823"/>
                    <a:pt x="58030" y="54185"/>
                    <a:pt x="63796" y="63795"/>
                  </a:cubicBezTo>
                  <a:cubicBezTo>
                    <a:pt x="68954" y="72391"/>
                    <a:pt x="77973" y="77972"/>
                    <a:pt x="85061" y="85061"/>
                  </a:cubicBezTo>
                  <a:lnTo>
                    <a:pt x="106326" y="148856"/>
                  </a:lnTo>
                  <a:cubicBezTo>
                    <a:pt x="109870" y="159489"/>
                    <a:pt x="114761" y="169764"/>
                    <a:pt x="116959" y="180754"/>
                  </a:cubicBezTo>
                  <a:cubicBezTo>
                    <a:pt x="124269" y="217306"/>
                    <a:pt x="128212" y="241403"/>
                    <a:pt x="138224" y="276447"/>
                  </a:cubicBezTo>
                  <a:cubicBezTo>
                    <a:pt x="141303" y="287223"/>
                    <a:pt x="143844" y="298320"/>
                    <a:pt x="148856" y="308344"/>
                  </a:cubicBezTo>
                  <a:cubicBezTo>
                    <a:pt x="154571" y="319774"/>
                    <a:pt x="164406" y="328812"/>
                    <a:pt x="170121" y="340242"/>
                  </a:cubicBezTo>
                  <a:cubicBezTo>
                    <a:pt x="196861" y="393722"/>
                    <a:pt x="156238" y="368889"/>
                    <a:pt x="223284" y="435935"/>
                  </a:cubicBezTo>
                  <a:cubicBezTo>
                    <a:pt x="316473" y="529124"/>
                    <a:pt x="198262" y="415084"/>
                    <a:pt x="287080" y="489098"/>
                  </a:cubicBezTo>
                  <a:cubicBezTo>
                    <a:pt x="298631" y="498724"/>
                    <a:pt x="305922" y="513535"/>
                    <a:pt x="318977" y="520995"/>
                  </a:cubicBezTo>
                  <a:cubicBezTo>
                    <a:pt x="331665" y="528245"/>
                    <a:pt x="347007" y="529815"/>
                    <a:pt x="361507" y="531628"/>
                  </a:cubicBezTo>
                  <a:cubicBezTo>
                    <a:pt x="403855" y="536922"/>
                    <a:pt x="446681" y="537548"/>
                    <a:pt x="489098" y="542261"/>
                  </a:cubicBezTo>
                  <a:cubicBezTo>
                    <a:pt x="510524" y="544642"/>
                    <a:pt x="531340" y="552429"/>
                    <a:pt x="552893" y="552893"/>
                  </a:cubicBezTo>
                  <a:cubicBezTo>
                    <a:pt x="861186" y="559523"/>
                    <a:pt x="1169582" y="559982"/>
                    <a:pt x="1477926" y="563526"/>
                  </a:cubicBezTo>
                  <a:cubicBezTo>
                    <a:pt x="1640885" y="576061"/>
                    <a:pt x="1569939" y="574158"/>
                    <a:pt x="1690577" y="57415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241845" y="585726"/>
            <a:ext cx="2518318" cy="2983858"/>
            <a:chOff x="-2234672" y="719539"/>
            <a:chExt cx="2518318" cy="2983858"/>
          </a:xfrm>
        </p:grpSpPr>
        <p:sp>
          <p:nvSpPr>
            <p:cNvPr id="143" name="Rectangle 43"/>
            <p:cNvSpPr>
              <a:spLocks noChangeArrowheads="1"/>
            </p:cNvSpPr>
            <p:nvPr/>
          </p:nvSpPr>
          <p:spPr bwMode="auto">
            <a:xfrm>
              <a:off x="-2234672" y="719539"/>
              <a:ext cx="2306973" cy="2983858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-2140723" y="1084548"/>
              <a:ext cx="2424369" cy="1606336"/>
              <a:chOff x="3654655" y="1235900"/>
              <a:chExt cx="2424369" cy="1606336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3654655" y="1235900"/>
                <a:ext cx="2424369" cy="1606336"/>
                <a:chOff x="3269248" y="1218755"/>
                <a:chExt cx="2778828" cy="1746359"/>
              </a:xfrm>
            </p:grpSpPr>
            <p:sp>
              <p:nvSpPr>
                <p:cNvPr id="9216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273353" y="1218755"/>
                  <a:ext cx="2774723" cy="4349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宋体" charset="-122"/>
                      <a:cs typeface="Times New Roman" panose="02020603050405020304" pitchFamily="18" charset="0"/>
                    </a:rPr>
                    <a:t>Residual Dispersion</a:t>
                  </a:r>
                  <a:endParaRPr lang="en-US" altLang="zh-CN" sz="2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41" name="组合 40"/>
                <p:cNvGrpSpPr/>
                <p:nvPr/>
              </p:nvGrpSpPr>
              <p:grpSpPr>
                <a:xfrm>
                  <a:off x="3269248" y="1583080"/>
                  <a:ext cx="2365777" cy="1382034"/>
                  <a:chOff x="3269248" y="1583080"/>
                  <a:chExt cx="2365777" cy="1382034"/>
                </a:xfrm>
              </p:grpSpPr>
              <p:sp>
                <p:nvSpPr>
                  <p:cNvPr id="39" name="矩形 38"/>
                  <p:cNvSpPr/>
                  <p:nvPr/>
                </p:nvSpPr>
                <p:spPr>
                  <a:xfrm>
                    <a:off x="3588033" y="1625061"/>
                    <a:ext cx="2046992" cy="1038907"/>
                  </a:xfrm>
                  <a:prstGeom prst="rect">
                    <a:avLst/>
                  </a:prstGeom>
                  <a:noFill/>
                  <a:ln w="28575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4116679" y="2663969"/>
                    <a:ext cx="734039" cy="3011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</a:t>
                    </a:r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(Hz) </a:t>
                    </a:r>
                    <a:endParaRPr lang="zh-CN" altLang="en-US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2" name="TextBox 111"/>
                  <p:cNvSpPr txBox="1"/>
                  <p:nvPr/>
                </p:nvSpPr>
                <p:spPr>
                  <a:xfrm rot="16200000">
                    <a:off x="2993514" y="1858814"/>
                    <a:ext cx="851327" cy="299859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>
                    <a:spAutoFit/>
                  </a:bodyPr>
                  <a:lstStyle/>
                  <a:p>
                    <a:r>
                      <a:rPr lang="en-US" altLang="zh-CN" sz="11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k (m-1)</a:t>
                    </a:r>
                    <a:endParaRPr lang="en-US" altLang="zh-CN" sz="11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24" name="任意多边形 23"/>
              <p:cNvSpPr/>
              <p:nvPr/>
            </p:nvSpPr>
            <p:spPr>
              <a:xfrm>
                <a:off x="3952683" y="1860698"/>
                <a:ext cx="1701209" cy="648586"/>
              </a:xfrm>
              <a:custGeom>
                <a:avLst/>
                <a:gdLst>
                  <a:gd name="connsiteX0" fmla="*/ 0 w 1701209"/>
                  <a:gd name="connsiteY0" fmla="*/ 0 h 648586"/>
                  <a:gd name="connsiteX1" fmla="*/ 21265 w 1701209"/>
                  <a:gd name="connsiteY1" fmla="*/ 53162 h 648586"/>
                  <a:gd name="connsiteX2" fmla="*/ 42530 w 1701209"/>
                  <a:gd name="connsiteY2" fmla="*/ 74428 h 648586"/>
                  <a:gd name="connsiteX3" fmla="*/ 63795 w 1701209"/>
                  <a:gd name="connsiteY3" fmla="*/ 138223 h 648586"/>
                  <a:gd name="connsiteX4" fmla="*/ 85061 w 1701209"/>
                  <a:gd name="connsiteY4" fmla="*/ 159488 h 648586"/>
                  <a:gd name="connsiteX5" fmla="*/ 106326 w 1701209"/>
                  <a:gd name="connsiteY5" fmla="*/ 191386 h 648586"/>
                  <a:gd name="connsiteX6" fmla="*/ 138223 w 1701209"/>
                  <a:gd name="connsiteY6" fmla="*/ 212651 h 648586"/>
                  <a:gd name="connsiteX7" fmla="*/ 180754 w 1701209"/>
                  <a:gd name="connsiteY7" fmla="*/ 265814 h 648586"/>
                  <a:gd name="connsiteX8" fmla="*/ 202019 w 1701209"/>
                  <a:gd name="connsiteY8" fmla="*/ 297711 h 648586"/>
                  <a:gd name="connsiteX9" fmla="*/ 287079 w 1701209"/>
                  <a:gd name="connsiteY9" fmla="*/ 372139 h 648586"/>
                  <a:gd name="connsiteX10" fmla="*/ 318977 w 1701209"/>
                  <a:gd name="connsiteY10" fmla="*/ 404037 h 648586"/>
                  <a:gd name="connsiteX11" fmla="*/ 382772 w 1701209"/>
                  <a:gd name="connsiteY11" fmla="*/ 446567 h 648586"/>
                  <a:gd name="connsiteX12" fmla="*/ 446568 w 1701209"/>
                  <a:gd name="connsiteY12" fmla="*/ 531628 h 648586"/>
                  <a:gd name="connsiteX13" fmla="*/ 478465 w 1701209"/>
                  <a:gd name="connsiteY13" fmla="*/ 542260 h 648586"/>
                  <a:gd name="connsiteX14" fmla="*/ 499730 w 1701209"/>
                  <a:gd name="connsiteY14" fmla="*/ 574158 h 648586"/>
                  <a:gd name="connsiteX15" fmla="*/ 531628 w 1701209"/>
                  <a:gd name="connsiteY15" fmla="*/ 584790 h 648586"/>
                  <a:gd name="connsiteX16" fmla="*/ 563526 w 1701209"/>
                  <a:gd name="connsiteY16" fmla="*/ 606055 h 648586"/>
                  <a:gd name="connsiteX17" fmla="*/ 584791 w 1701209"/>
                  <a:gd name="connsiteY17" fmla="*/ 627321 h 648586"/>
                  <a:gd name="connsiteX18" fmla="*/ 648586 w 1701209"/>
                  <a:gd name="connsiteY18" fmla="*/ 648586 h 648586"/>
                  <a:gd name="connsiteX19" fmla="*/ 829340 w 1701209"/>
                  <a:gd name="connsiteY19" fmla="*/ 637953 h 648586"/>
                  <a:gd name="connsiteX20" fmla="*/ 999461 w 1701209"/>
                  <a:gd name="connsiteY20" fmla="*/ 606055 h 648586"/>
                  <a:gd name="connsiteX21" fmla="*/ 1095154 w 1701209"/>
                  <a:gd name="connsiteY21" fmla="*/ 563525 h 648586"/>
                  <a:gd name="connsiteX22" fmla="*/ 1222744 w 1701209"/>
                  <a:gd name="connsiteY22" fmla="*/ 531628 h 648586"/>
                  <a:gd name="connsiteX23" fmla="*/ 1414130 w 1701209"/>
                  <a:gd name="connsiteY23" fmla="*/ 510362 h 648586"/>
                  <a:gd name="connsiteX24" fmla="*/ 1701209 w 1701209"/>
                  <a:gd name="connsiteY24" fmla="*/ 510362 h 648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01209" h="648586">
                    <a:moveTo>
                      <a:pt x="0" y="0"/>
                    </a:moveTo>
                    <a:cubicBezTo>
                      <a:pt x="7088" y="17721"/>
                      <a:pt x="11796" y="36591"/>
                      <a:pt x="21265" y="53162"/>
                    </a:cubicBezTo>
                    <a:cubicBezTo>
                      <a:pt x="26239" y="61866"/>
                      <a:pt x="38047" y="65462"/>
                      <a:pt x="42530" y="74428"/>
                    </a:cubicBezTo>
                    <a:cubicBezTo>
                      <a:pt x="52554" y="94477"/>
                      <a:pt x="47945" y="122373"/>
                      <a:pt x="63795" y="138223"/>
                    </a:cubicBezTo>
                    <a:cubicBezTo>
                      <a:pt x="70884" y="145311"/>
                      <a:pt x="78799" y="151660"/>
                      <a:pt x="85061" y="159488"/>
                    </a:cubicBezTo>
                    <a:cubicBezTo>
                      <a:pt x="93044" y="169467"/>
                      <a:pt x="97290" y="182350"/>
                      <a:pt x="106326" y="191386"/>
                    </a:cubicBezTo>
                    <a:cubicBezTo>
                      <a:pt x="115362" y="200422"/>
                      <a:pt x="127591" y="205563"/>
                      <a:pt x="138223" y="212651"/>
                    </a:cubicBezTo>
                    <a:cubicBezTo>
                      <a:pt x="158923" y="274750"/>
                      <a:pt x="132660" y="217721"/>
                      <a:pt x="180754" y="265814"/>
                    </a:cubicBezTo>
                    <a:cubicBezTo>
                      <a:pt x="189790" y="274850"/>
                      <a:pt x="193604" y="288094"/>
                      <a:pt x="202019" y="297711"/>
                    </a:cubicBezTo>
                    <a:cubicBezTo>
                      <a:pt x="291217" y="399651"/>
                      <a:pt x="220563" y="316708"/>
                      <a:pt x="287079" y="372139"/>
                    </a:cubicBezTo>
                    <a:cubicBezTo>
                      <a:pt x="298631" y="381765"/>
                      <a:pt x="307108" y="394805"/>
                      <a:pt x="318977" y="404037"/>
                    </a:cubicBezTo>
                    <a:cubicBezTo>
                      <a:pt x="339151" y="419728"/>
                      <a:pt x="382772" y="446567"/>
                      <a:pt x="382772" y="446567"/>
                    </a:cubicBezTo>
                    <a:cubicBezTo>
                      <a:pt x="386291" y="451845"/>
                      <a:pt x="424714" y="518515"/>
                      <a:pt x="446568" y="531628"/>
                    </a:cubicBezTo>
                    <a:cubicBezTo>
                      <a:pt x="456178" y="537394"/>
                      <a:pt x="467833" y="538716"/>
                      <a:pt x="478465" y="542260"/>
                    </a:cubicBezTo>
                    <a:cubicBezTo>
                      <a:pt x="485553" y="552893"/>
                      <a:pt x="489751" y="566175"/>
                      <a:pt x="499730" y="574158"/>
                    </a:cubicBezTo>
                    <a:cubicBezTo>
                      <a:pt x="508482" y="581159"/>
                      <a:pt x="521603" y="579778"/>
                      <a:pt x="531628" y="584790"/>
                    </a:cubicBezTo>
                    <a:cubicBezTo>
                      <a:pt x="543058" y="590505"/>
                      <a:pt x="553547" y="598072"/>
                      <a:pt x="563526" y="606055"/>
                    </a:cubicBezTo>
                    <a:cubicBezTo>
                      <a:pt x="571354" y="612317"/>
                      <a:pt x="575825" y="622838"/>
                      <a:pt x="584791" y="627321"/>
                    </a:cubicBezTo>
                    <a:cubicBezTo>
                      <a:pt x="604840" y="637346"/>
                      <a:pt x="648586" y="648586"/>
                      <a:pt x="648586" y="648586"/>
                    </a:cubicBezTo>
                    <a:cubicBezTo>
                      <a:pt x="708837" y="645042"/>
                      <a:pt x="769305" y="644164"/>
                      <a:pt x="829340" y="637953"/>
                    </a:cubicBezTo>
                    <a:cubicBezTo>
                      <a:pt x="862359" y="634537"/>
                      <a:pt x="952039" y="620282"/>
                      <a:pt x="999461" y="606055"/>
                    </a:cubicBezTo>
                    <a:cubicBezTo>
                      <a:pt x="1194270" y="547612"/>
                      <a:pt x="976826" y="616115"/>
                      <a:pt x="1095154" y="563525"/>
                    </a:cubicBezTo>
                    <a:cubicBezTo>
                      <a:pt x="1145704" y="541059"/>
                      <a:pt x="1169248" y="540544"/>
                      <a:pt x="1222744" y="531628"/>
                    </a:cubicBezTo>
                    <a:cubicBezTo>
                      <a:pt x="1300217" y="505803"/>
                      <a:pt x="1267091" y="513863"/>
                      <a:pt x="1414130" y="510362"/>
                    </a:cubicBezTo>
                    <a:cubicBezTo>
                      <a:pt x="1509796" y="508084"/>
                      <a:pt x="1605516" y="510362"/>
                      <a:pt x="1701209" y="510362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4332380" y="2681198"/>
            <a:ext cx="1042920" cy="958616"/>
            <a:chOff x="4332380" y="2681198"/>
            <a:chExt cx="1042920" cy="958616"/>
          </a:xfrm>
        </p:grpSpPr>
        <p:cxnSp>
          <p:nvCxnSpPr>
            <p:cNvPr id="26" name="直接箭头连接符 25"/>
            <p:cNvCxnSpPr/>
            <p:nvPr/>
          </p:nvCxnSpPr>
          <p:spPr>
            <a:xfrm flipV="1">
              <a:off x="4332380" y="2681198"/>
              <a:ext cx="1" cy="958616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 Box 14"/>
            <p:cNvSpPr txBox="1">
              <a:spLocks noChangeArrowheads="1"/>
            </p:cNvSpPr>
            <p:nvPr/>
          </p:nvSpPr>
          <p:spPr bwMode="auto">
            <a:xfrm>
              <a:off x="4357627" y="3009634"/>
              <a:ext cx="101767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Small ?</a:t>
              </a:r>
              <a:endParaRPr lang="en-US" altLang="zh-CN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692698" y="290790"/>
            <a:ext cx="2680889" cy="1604373"/>
            <a:chOff x="5692698" y="290790"/>
            <a:chExt cx="2680889" cy="1604373"/>
          </a:xfrm>
        </p:grpSpPr>
        <p:grpSp>
          <p:nvGrpSpPr>
            <p:cNvPr id="5" name="组合 4"/>
            <p:cNvGrpSpPr/>
            <p:nvPr/>
          </p:nvGrpSpPr>
          <p:grpSpPr>
            <a:xfrm>
              <a:off x="5692698" y="290790"/>
              <a:ext cx="2680889" cy="1604373"/>
              <a:chOff x="5491235" y="406412"/>
              <a:chExt cx="3143701" cy="1604373"/>
            </a:xfrm>
          </p:grpSpPr>
          <p:sp>
            <p:nvSpPr>
              <p:cNvPr id="92184" name="Text Box 31"/>
              <p:cNvSpPr txBox="1">
                <a:spLocks noChangeArrowheads="1"/>
              </p:cNvSpPr>
              <p:nvPr/>
            </p:nvSpPr>
            <p:spPr bwMode="auto">
              <a:xfrm>
                <a:off x="5929612" y="406412"/>
                <a:ext cx="270532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914400">
                  <a:spcBef>
                    <a:spcPct val="50000"/>
                  </a:spcBef>
                </a:pPr>
                <a:r>
                  <a:rPr lang="en-US" altLang="zh-C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Weighted Source</a:t>
                </a:r>
                <a:endPara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>
                <a:off x="5491235" y="698542"/>
                <a:ext cx="2736585" cy="1312243"/>
                <a:chOff x="3154362" y="1191433"/>
                <a:chExt cx="2500313" cy="2532072"/>
              </a:xfrm>
            </p:grpSpPr>
            <p:grpSp>
              <p:nvGrpSpPr>
                <p:cNvPr id="3" name="Group 46"/>
                <p:cNvGrpSpPr>
                  <a:grpSpLocks/>
                </p:cNvGrpSpPr>
                <p:nvPr/>
              </p:nvGrpSpPr>
              <p:grpSpPr bwMode="auto">
                <a:xfrm>
                  <a:off x="3154362" y="1191433"/>
                  <a:ext cx="2500313" cy="2532072"/>
                  <a:chOff x="5967" y="441"/>
                  <a:chExt cx="1575" cy="1595"/>
                </a:xfrm>
              </p:grpSpPr>
              <p:sp>
                <p:nvSpPr>
                  <p:cNvPr id="92202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67" y="441"/>
                    <a:ext cx="414" cy="11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altLang="zh-CN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</a:t>
                    </a:r>
                    <a:r>
                      <a:rPr lang="en-US" altLang="zh-CN" sz="14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altLang="zh-CN" sz="11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 </a:t>
                    </a:r>
                    <a:endParaRPr lang="en-US" altLang="zh-CN" sz="11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lnSpc>
                        <a:spcPct val="135000"/>
                      </a:lnSpc>
                      <a:spcBef>
                        <a:spcPct val="50000"/>
                      </a:spcBef>
                    </a:pPr>
                    <a:r>
                      <a:rPr lang="en-US" altLang="zh-CN" sz="11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</a:t>
                    </a:r>
                    <a:r>
                      <a:rPr lang="en-US" altLang="zh-CN" sz="11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0</a:t>
                    </a:r>
                  </a:p>
                  <a:p>
                    <a:pPr>
                      <a:lnSpc>
                        <a:spcPct val="135000"/>
                      </a:lnSpc>
                      <a:spcBef>
                        <a:spcPct val="50000"/>
                      </a:spcBef>
                    </a:pPr>
                    <a:r>
                      <a:rPr lang="en-US" altLang="zh-CN" sz="11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-</a:t>
                    </a:r>
                    <a:r>
                      <a:rPr lang="en-US" altLang="zh-CN" sz="11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92203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62" y="1529"/>
                    <a:ext cx="1380" cy="3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altLang="zh-CN" sz="1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      </a:t>
                    </a:r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0.2          </a:t>
                    </a:r>
                    <a:r>
                      <a:rPr lang="en-US" altLang="zh-CN" sz="1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0.4  </a:t>
                    </a:r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0.6       </a:t>
                    </a:r>
                    <a:endPara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2204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40" y="1699"/>
                    <a:ext cx="711" cy="3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t </a:t>
                    </a:r>
                    <a:r>
                      <a:rPr lang="en-US" altLang="zh-CN" sz="1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(s</a:t>
                    </a:r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)</a:t>
                    </a:r>
                    <a:r>
                      <a:rPr lang="en-US" altLang="zh-CN" sz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endParaRPr lang="en-US" altLang="zh-CN" sz="12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9" name="矩形 18"/>
                <p:cNvSpPr/>
                <p:nvPr/>
              </p:nvSpPr>
              <p:spPr>
                <a:xfrm>
                  <a:off x="3575050" y="1296886"/>
                  <a:ext cx="1992313" cy="1696359"/>
                </a:xfrm>
                <a:prstGeom prst="rect">
                  <a:avLst/>
                </a:prstGeom>
                <a:noFill/>
                <a:ln w="2857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53" name="任意多边形 52"/>
            <p:cNvSpPr/>
            <p:nvPr/>
          </p:nvSpPr>
          <p:spPr>
            <a:xfrm>
              <a:off x="6103917" y="760021"/>
              <a:ext cx="1816925" cy="712519"/>
            </a:xfrm>
            <a:custGeom>
              <a:avLst/>
              <a:gdLst>
                <a:gd name="connsiteX0" fmla="*/ 0 w 1816925"/>
                <a:gd name="connsiteY0" fmla="*/ 332509 h 712519"/>
                <a:gd name="connsiteX1" fmla="*/ 71252 w 1816925"/>
                <a:gd name="connsiteY1" fmla="*/ 314696 h 712519"/>
                <a:gd name="connsiteX2" fmla="*/ 77189 w 1816925"/>
                <a:gd name="connsiteY2" fmla="*/ 296883 h 712519"/>
                <a:gd name="connsiteX3" fmla="*/ 89065 w 1816925"/>
                <a:gd name="connsiteY3" fmla="*/ 285008 h 712519"/>
                <a:gd name="connsiteX4" fmla="*/ 112815 w 1816925"/>
                <a:gd name="connsiteY4" fmla="*/ 201880 h 712519"/>
                <a:gd name="connsiteX5" fmla="*/ 124691 w 1816925"/>
                <a:gd name="connsiteY5" fmla="*/ 166254 h 712519"/>
                <a:gd name="connsiteX6" fmla="*/ 130628 w 1816925"/>
                <a:gd name="connsiteY6" fmla="*/ 148441 h 712519"/>
                <a:gd name="connsiteX7" fmla="*/ 148441 w 1816925"/>
                <a:gd name="connsiteY7" fmla="*/ 83127 h 712519"/>
                <a:gd name="connsiteX8" fmla="*/ 154379 w 1816925"/>
                <a:gd name="connsiteY8" fmla="*/ 65314 h 712519"/>
                <a:gd name="connsiteX9" fmla="*/ 160317 w 1816925"/>
                <a:gd name="connsiteY9" fmla="*/ 47501 h 712519"/>
                <a:gd name="connsiteX10" fmla="*/ 172192 w 1816925"/>
                <a:gd name="connsiteY10" fmla="*/ 29688 h 712519"/>
                <a:gd name="connsiteX11" fmla="*/ 178130 w 1816925"/>
                <a:gd name="connsiteY11" fmla="*/ 11875 h 712519"/>
                <a:gd name="connsiteX12" fmla="*/ 195943 w 1816925"/>
                <a:gd name="connsiteY12" fmla="*/ 0 h 712519"/>
                <a:gd name="connsiteX13" fmla="*/ 225631 w 1816925"/>
                <a:gd name="connsiteY13" fmla="*/ 53439 h 712519"/>
                <a:gd name="connsiteX14" fmla="*/ 231569 w 1816925"/>
                <a:gd name="connsiteY14" fmla="*/ 71252 h 712519"/>
                <a:gd name="connsiteX15" fmla="*/ 237506 w 1816925"/>
                <a:gd name="connsiteY15" fmla="*/ 89065 h 712519"/>
                <a:gd name="connsiteX16" fmla="*/ 249382 w 1816925"/>
                <a:gd name="connsiteY16" fmla="*/ 374073 h 712519"/>
                <a:gd name="connsiteX17" fmla="*/ 243444 w 1816925"/>
                <a:gd name="connsiteY17" fmla="*/ 475013 h 712519"/>
                <a:gd name="connsiteX18" fmla="*/ 255319 w 1816925"/>
                <a:gd name="connsiteY18" fmla="*/ 659080 h 712519"/>
                <a:gd name="connsiteX19" fmla="*/ 273132 w 1816925"/>
                <a:gd name="connsiteY19" fmla="*/ 700644 h 712519"/>
                <a:gd name="connsiteX20" fmla="*/ 314696 w 1816925"/>
                <a:gd name="connsiteY20" fmla="*/ 712519 h 712519"/>
                <a:gd name="connsiteX21" fmla="*/ 332509 w 1816925"/>
                <a:gd name="connsiteY21" fmla="*/ 700644 h 712519"/>
                <a:gd name="connsiteX22" fmla="*/ 350322 w 1816925"/>
                <a:gd name="connsiteY22" fmla="*/ 629392 h 712519"/>
                <a:gd name="connsiteX23" fmla="*/ 350322 w 1816925"/>
                <a:gd name="connsiteY23" fmla="*/ 261257 h 712519"/>
                <a:gd name="connsiteX24" fmla="*/ 356260 w 1816925"/>
                <a:gd name="connsiteY24" fmla="*/ 225631 h 712519"/>
                <a:gd name="connsiteX25" fmla="*/ 368135 w 1816925"/>
                <a:gd name="connsiteY25" fmla="*/ 106878 h 712519"/>
                <a:gd name="connsiteX26" fmla="*/ 385948 w 1816925"/>
                <a:gd name="connsiteY26" fmla="*/ 71252 h 712519"/>
                <a:gd name="connsiteX27" fmla="*/ 403761 w 1816925"/>
                <a:gd name="connsiteY27" fmla="*/ 65314 h 712519"/>
                <a:gd name="connsiteX28" fmla="*/ 421574 w 1816925"/>
                <a:gd name="connsiteY28" fmla="*/ 77189 h 712519"/>
                <a:gd name="connsiteX29" fmla="*/ 433449 w 1816925"/>
                <a:gd name="connsiteY29" fmla="*/ 95002 h 712519"/>
                <a:gd name="connsiteX30" fmla="*/ 445325 w 1816925"/>
                <a:gd name="connsiteY30" fmla="*/ 106878 h 712519"/>
                <a:gd name="connsiteX31" fmla="*/ 451262 w 1816925"/>
                <a:gd name="connsiteY31" fmla="*/ 130628 h 712519"/>
                <a:gd name="connsiteX32" fmla="*/ 457200 w 1816925"/>
                <a:gd name="connsiteY32" fmla="*/ 148441 h 712519"/>
                <a:gd name="connsiteX33" fmla="*/ 463138 w 1816925"/>
                <a:gd name="connsiteY33" fmla="*/ 184067 h 712519"/>
                <a:gd name="connsiteX34" fmla="*/ 475013 w 1816925"/>
                <a:gd name="connsiteY34" fmla="*/ 243444 h 712519"/>
                <a:gd name="connsiteX35" fmla="*/ 486888 w 1816925"/>
                <a:gd name="connsiteY35" fmla="*/ 261257 h 712519"/>
                <a:gd name="connsiteX36" fmla="*/ 504701 w 1816925"/>
                <a:gd name="connsiteY36" fmla="*/ 267195 h 712519"/>
                <a:gd name="connsiteX37" fmla="*/ 552202 w 1816925"/>
                <a:gd name="connsiteY37" fmla="*/ 302821 h 712519"/>
                <a:gd name="connsiteX38" fmla="*/ 575953 w 1816925"/>
                <a:gd name="connsiteY38" fmla="*/ 308758 h 712519"/>
                <a:gd name="connsiteX39" fmla="*/ 593766 w 1816925"/>
                <a:gd name="connsiteY39" fmla="*/ 314696 h 712519"/>
                <a:gd name="connsiteX40" fmla="*/ 635330 w 1816925"/>
                <a:gd name="connsiteY40" fmla="*/ 320634 h 712519"/>
                <a:gd name="connsiteX41" fmla="*/ 825335 w 1816925"/>
                <a:gd name="connsiteY41" fmla="*/ 326571 h 712519"/>
                <a:gd name="connsiteX42" fmla="*/ 920338 w 1816925"/>
                <a:gd name="connsiteY42" fmla="*/ 332509 h 712519"/>
                <a:gd name="connsiteX43" fmla="*/ 985652 w 1816925"/>
                <a:gd name="connsiteY43" fmla="*/ 338447 h 712519"/>
                <a:gd name="connsiteX44" fmla="*/ 1816925 w 1816925"/>
                <a:gd name="connsiteY44" fmla="*/ 344384 h 71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16925" h="712519">
                  <a:moveTo>
                    <a:pt x="0" y="332509"/>
                  </a:moveTo>
                  <a:cubicBezTo>
                    <a:pt x="18431" y="330461"/>
                    <a:pt x="55289" y="334650"/>
                    <a:pt x="71252" y="314696"/>
                  </a:cubicBezTo>
                  <a:cubicBezTo>
                    <a:pt x="75162" y="309809"/>
                    <a:pt x="73969" y="302250"/>
                    <a:pt x="77189" y="296883"/>
                  </a:cubicBezTo>
                  <a:cubicBezTo>
                    <a:pt x="80069" y="292083"/>
                    <a:pt x="85106" y="288966"/>
                    <a:pt x="89065" y="285008"/>
                  </a:cubicBezTo>
                  <a:cubicBezTo>
                    <a:pt x="103974" y="225370"/>
                    <a:pt x="95780" y="252984"/>
                    <a:pt x="112815" y="201880"/>
                  </a:cubicBezTo>
                  <a:lnTo>
                    <a:pt x="124691" y="166254"/>
                  </a:lnTo>
                  <a:cubicBezTo>
                    <a:pt x="126670" y="160316"/>
                    <a:pt x="129400" y="154578"/>
                    <a:pt x="130628" y="148441"/>
                  </a:cubicBezTo>
                  <a:cubicBezTo>
                    <a:pt x="139021" y="106481"/>
                    <a:pt x="133375" y="128324"/>
                    <a:pt x="148441" y="83127"/>
                  </a:cubicBezTo>
                  <a:lnTo>
                    <a:pt x="154379" y="65314"/>
                  </a:lnTo>
                  <a:cubicBezTo>
                    <a:pt x="156358" y="59376"/>
                    <a:pt x="156845" y="52709"/>
                    <a:pt x="160317" y="47501"/>
                  </a:cubicBezTo>
                  <a:cubicBezTo>
                    <a:pt x="164275" y="41563"/>
                    <a:pt x="169001" y="36071"/>
                    <a:pt x="172192" y="29688"/>
                  </a:cubicBezTo>
                  <a:cubicBezTo>
                    <a:pt x="174991" y="24090"/>
                    <a:pt x="174220" y="16762"/>
                    <a:pt x="178130" y="11875"/>
                  </a:cubicBezTo>
                  <a:cubicBezTo>
                    <a:pt x="182588" y="6303"/>
                    <a:pt x="190005" y="3958"/>
                    <a:pt x="195943" y="0"/>
                  </a:cubicBezTo>
                  <a:cubicBezTo>
                    <a:pt x="222608" y="26665"/>
                    <a:pt x="211100" y="9846"/>
                    <a:pt x="225631" y="53439"/>
                  </a:cubicBezTo>
                  <a:lnTo>
                    <a:pt x="231569" y="71252"/>
                  </a:lnTo>
                  <a:lnTo>
                    <a:pt x="237506" y="89065"/>
                  </a:lnTo>
                  <a:cubicBezTo>
                    <a:pt x="249223" y="206223"/>
                    <a:pt x="249382" y="193166"/>
                    <a:pt x="249382" y="374073"/>
                  </a:cubicBezTo>
                  <a:cubicBezTo>
                    <a:pt x="249382" y="407778"/>
                    <a:pt x="245423" y="441366"/>
                    <a:pt x="243444" y="475013"/>
                  </a:cubicBezTo>
                  <a:cubicBezTo>
                    <a:pt x="246476" y="547778"/>
                    <a:pt x="243686" y="595097"/>
                    <a:pt x="255319" y="659080"/>
                  </a:cubicBezTo>
                  <a:cubicBezTo>
                    <a:pt x="257746" y="672431"/>
                    <a:pt x="261314" y="691189"/>
                    <a:pt x="273132" y="700644"/>
                  </a:cubicBezTo>
                  <a:cubicBezTo>
                    <a:pt x="277006" y="703743"/>
                    <a:pt x="313141" y="712130"/>
                    <a:pt x="314696" y="712519"/>
                  </a:cubicBezTo>
                  <a:cubicBezTo>
                    <a:pt x="320634" y="708561"/>
                    <a:pt x="328727" y="706695"/>
                    <a:pt x="332509" y="700644"/>
                  </a:cubicBezTo>
                  <a:cubicBezTo>
                    <a:pt x="343201" y="683537"/>
                    <a:pt x="347126" y="648569"/>
                    <a:pt x="350322" y="629392"/>
                  </a:cubicBezTo>
                  <a:cubicBezTo>
                    <a:pt x="341573" y="454427"/>
                    <a:pt x="340625" y="493962"/>
                    <a:pt x="350322" y="261257"/>
                  </a:cubicBezTo>
                  <a:cubicBezTo>
                    <a:pt x="350823" y="249228"/>
                    <a:pt x="354880" y="237591"/>
                    <a:pt x="356260" y="225631"/>
                  </a:cubicBezTo>
                  <a:cubicBezTo>
                    <a:pt x="360820" y="186111"/>
                    <a:pt x="355554" y="144618"/>
                    <a:pt x="368135" y="106878"/>
                  </a:cubicBezTo>
                  <a:cubicBezTo>
                    <a:pt x="372046" y="95144"/>
                    <a:pt x="375485" y="79623"/>
                    <a:pt x="385948" y="71252"/>
                  </a:cubicBezTo>
                  <a:cubicBezTo>
                    <a:pt x="390835" y="67342"/>
                    <a:pt x="397823" y="67293"/>
                    <a:pt x="403761" y="65314"/>
                  </a:cubicBezTo>
                  <a:cubicBezTo>
                    <a:pt x="409699" y="69272"/>
                    <a:pt x="416528" y="72143"/>
                    <a:pt x="421574" y="77189"/>
                  </a:cubicBezTo>
                  <a:cubicBezTo>
                    <a:pt x="426620" y="82235"/>
                    <a:pt x="428991" y="89430"/>
                    <a:pt x="433449" y="95002"/>
                  </a:cubicBezTo>
                  <a:cubicBezTo>
                    <a:pt x="436946" y="99374"/>
                    <a:pt x="441366" y="102919"/>
                    <a:pt x="445325" y="106878"/>
                  </a:cubicBezTo>
                  <a:cubicBezTo>
                    <a:pt x="447304" y="114795"/>
                    <a:pt x="449020" y="122782"/>
                    <a:pt x="451262" y="130628"/>
                  </a:cubicBezTo>
                  <a:cubicBezTo>
                    <a:pt x="452981" y="136646"/>
                    <a:pt x="455842" y="142331"/>
                    <a:pt x="457200" y="148441"/>
                  </a:cubicBezTo>
                  <a:cubicBezTo>
                    <a:pt x="459812" y="160193"/>
                    <a:pt x="461307" y="172168"/>
                    <a:pt x="463138" y="184067"/>
                  </a:cubicBezTo>
                  <a:cubicBezTo>
                    <a:pt x="465570" y="199877"/>
                    <a:pt x="466612" y="226643"/>
                    <a:pt x="475013" y="243444"/>
                  </a:cubicBezTo>
                  <a:cubicBezTo>
                    <a:pt x="478204" y="249827"/>
                    <a:pt x="481316" y="256799"/>
                    <a:pt x="486888" y="261257"/>
                  </a:cubicBezTo>
                  <a:cubicBezTo>
                    <a:pt x="491775" y="265167"/>
                    <a:pt x="498763" y="265216"/>
                    <a:pt x="504701" y="267195"/>
                  </a:cubicBezTo>
                  <a:cubicBezTo>
                    <a:pt x="517889" y="280382"/>
                    <a:pt x="534303" y="298347"/>
                    <a:pt x="552202" y="302821"/>
                  </a:cubicBezTo>
                  <a:cubicBezTo>
                    <a:pt x="560119" y="304800"/>
                    <a:pt x="568106" y="306516"/>
                    <a:pt x="575953" y="308758"/>
                  </a:cubicBezTo>
                  <a:cubicBezTo>
                    <a:pt x="581971" y="310477"/>
                    <a:pt x="587629" y="313468"/>
                    <a:pt x="593766" y="314696"/>
                  </a:cubicBezTo>
                  <a:cubicBezTo>
                    <a:pt x="607490" y="317441"/>
                    <a:pt x="621353" y="319917"/>
                    <a:pt x="635330" y="320634"/>
                  </a:cubicBezTo>
                  <a:cubicBezTo>
                    <a:pt x="698613" y="323879"/>
                    <a:pt x="762000" y="324592"/>
                    <a:pt x="825335" y="326571"/>
                  </a:cubicBezTo>
                  <a:lnTo>
                    <a:pt x="920338" y="332509"/>
                  </a:lnTo>
                  <a:cubicBezTo>
                    <a:pt x="942139" y="334124"/>
                    <a:pt x="963798" y="337907"/>
                    <a:pt x="985652" y="338447"/>
                  </a:cubicBezTo>
                  <a:cubicBezTo>
                    <a:pt x="1306250" y="346363"/>
                    <a:pt x="1496274" y="344384"/>
                    <a:pt x="1816925" y="344384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209591" y="3566778"/>
            <a:ext cx="2828267" cy="1539332"/>
            <a:chOff x="3209591" y="3566778"/>
            <a:chExt cx="2828267" cy="1539332"/>
          </a:xfrm>
        </p:grpSpPr>
        <p:sp>
          <p:nvSpPr>
            <p:cNvPr id="92179" name="Text Box 26"/>
            <p:cNvSpPr txBox="1">
              <a:spLocks noChangeArrowheads="1"/>
            </p:cNvSpPr>
            <p:nvPr/>
          </p:nvSpPr>
          <p:spPr bwMode="auto">
            <a:xfrm>
              <a:off x="5392860" y="3913833"/>
              <a:ext cx="64499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en-US" altLang="zh-CN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CG</a:t>
              </a:r>
              <a:endParaRPr lang="en-US" altLang="zh-CN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endParaRPr>
            </a:p>
          </p:txBody>
        </p:sp>
        <p:sp>
          <p:nvSpPr>
            <p:cNvPr id="92180" name="Line 27"/>
            <p:cNvSpPr>
              <a:spLocks noChangeShapeType="1"/>
            </p:cNvSpPr>
            <p:nvPr/>
          </p:nvSpPr>
          <p:spPr bwMode="auto">
            <a:xfrm flipH="1">
              <a:off x="5411795" y="4337330"/>
              <a:ext cx="4867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181" name="Text Box 28"/>
            <p:cNvSpPr txBox="1">
              <a:spLocks noChangeArrowheads="1"/>
            </p:cNvSpPr>
            <p:nvPr/>
          </p:nvSpPr>
          <p:spPr bwMode="auto">
            <a:xfrm>
              <a:off x="3826555" y="3566778"/>
              <a:ext cx="163672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en-US" altLang="zh-CN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Inverted Vs</a:t>
              </a:r>
              <a:endPara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41106" y="4829111"/>
              <a:ext cx="2077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             60   x (m)            120  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209591" y="3758898"/>
              <a:ext cx="455049" cy="110799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       </a:t>
              </a:r>
            </a:p>
            <a:p>
              <a:endParaRPr lang="en-US" altLang="zh-CN" sz="1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altLang="zh-CN" sz="1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en-US" altLang="zh-CN" sz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10</a:t>
              </a:r>
              <a:endParaRPr lang="en-US" altLang="zh-CN" sz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 rot="16200000">
              <a:off x="3116686" y="4217337"/>
              <a:ext cx="5870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(m)</a:t>
              </a:r>
              <a:endParaRPr lang="zh-CN" altLang="en-US" sz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544149" y="3911884"/>
              <a:ext cx="1835428" cy="934472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438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6734" y="3928752"/>
              <a:ext cx="1810257" cy="900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组合 21"/>
          <p:cNvGrpSpPr/>
          <p:nvPr/>
        </p:nvGrpSpPr>
        <p:grpSpPr>
          <a:xfrm>
            <a:off x="3143180" y="2720535"/>
            <a:ext cx="2232120" cy="2123606"/>
            <a:chOff x="3143180" y="2720535"/>
            <a:chExt cx="2232120" cy="2123606"/>
          </a:xfrm>
        </p:grpSpPr>
        <p:pic>
          <p:nvPicPr>
            <p:cNvPr id="92199" name="Picture 39"/>
            <p:cNvPicPr>
              <a:picLocks noChangeAspect="1" noChangeArrowheads="1"/>
            </p:cNvPicPr>
            <p:nvPr/>
          </p:nvPicPr>
          <p:blipFill rotWithShape="1">
            <a:blip r:embed="rId8"/>
            <a:srcRect l="12972" t="10395" r="22924" b="22796"/>
            <a:stretch/>
          </p:blipFill>
          <p:spPr bwMode="auto">
            <a:xfrm>
              <a:off x="3564372" y="3913833"/>
              <a:ext cx="1810928" cy="930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3" name="组合 112"/>
            <p:cNvGrpSpPr/>
            <p:nvPr/>
          </p:nvGrpSpPr>
          <p:grpSpPr>
            <a:xfrm rot="10800000">
              <a:off x="3143180" y="2720535"/>
              <a:ext cx="1042920" cy="958616"/>
              <a:chOff x="4332380" y="2681198"/>
              <a:chExt cx="1042920" cy="958616"/>
            </a:xfrm>
          </p:grpSpPr>
          <p:cxnSp>
            <p:nvCxnSpPr>
              <p:cNvPr id="114" name="直接箭头连接符 113"/>
              <p:cNvCxnSpPr/>
              <p:nvPr/>
            </p:nvCxnSpPr>
            <p:spPr>
              <a:xfrm flipV="1">
                <a:off x="4332380" y="2681198"/>
                <a:ext cx="1" cy="958616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 Box 14"/>
              <p:cNvSpPr txBox="1">
                <a:spLocks noChangeArrowheads="1"/>
              </p:cNvSpPr>
              <p:nvPr/>
            </p:nvSpPr>
            <p:spPr bwMode="auto">
              <a:xfrm rot="10800000">
                <a:off x="4357627" y="3009634"/>
                <a:ext cx="101767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altLang="zh-CN" sz="2000" dirty="0">
                  <a:solidFill>
                    <a:srgbClr val="FFFF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381305" y="3093480"/>
              <a:ext cx="10176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FF00"/>
                  </a:solidFill>
                  <a:latin typeface="Times New Roman(W1)" pitchFamily="18" charset="0"/>
                </a:rPr>
                <a:t>Update</a:t>
              </a:r>
              <a:endParaRPr lang="zh-CN" altLang="en-US" dirty="0">
                <a:solidFill>
                  <a:srgbClr val="FFFF00"/>
                </a:solidFill>
                <a:latin typeface="Times New Roman(W1)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コンテンツ プレースホルダ 2"/>
          <p:cNvSpPr>
            <a:spLocks noGrp="1"/>
          </p:cNvSpPr>
          <p:nvPr>
            <p:ph idx="4294967295"/>
          </p:nvPr>
        </p:nvSpPr>
        <p:spPr bwMode="auto">
          <a:xfrm>
            <a:off x="323850" y="757238"/>
            <a:ext cx="8229600" cy="3798094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200"/>
              </a:spcAft>
              <a:defRPr/>
            </a:pPr>
            <a:r>
              <a:rPr lang="en-US" altLang="ja-JP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Motivations</a:t>
            </a:r>
          </a:p>
          <a:p>
            <a:pPr>
              <a:spcAft>
                <a:spcPts val="1200"/>
              </a:spcAft>
              <a:defRPr/>
            </a:pPr>
            <a:r>
              <a:rPr lang="en-US" altLang="zh-CN" sz="2400" dirty="0" smtClean="0">
                <a:solidFill>
                  <a:srgbClr val="FAFD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Theory</a:t>
            </a:r>
            <a:endParaRPr lang="en-US" altLang="ja-JP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  <a:p>
            <a:pPr lvl="1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Radon </a:t>
            </a: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T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ransform 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Inversion </a:t>
            </a: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T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heory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Checkerboard </a:t>
            </a: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T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est </a:t>
            </a:r>
            <a:endParaRPr lang="en-US" altLang="ja-JP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US" altLang="ja-JP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Results (</a:t>
            </a:r>
            <a:r>
              <a:rPr lang="en-US" altLang="ja-JP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S</a:t>
            </a:r>
            <a:r>
              <a:rPr lang="en-US" altLang="zh-CN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ynthetic and Field </a:t>
            </a:r>
            <a:r>
              <a:rPr lang="en-US" altLang="zh-CN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D</a:t>
            </a:r>
            <a:r>
              <a:rPr lang="en-US" altLang="zh-CN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ata</a:t>
            </a:r>
            <a:r>
              <a:rPr lang="en-US" altLang="ja-JP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1200"/>
              </a:spcAft>
              <a:defRPr/>
            </a:pPr>
            <a:r>
              <a:rPr lang="en-US" altLang="ja-JP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Conclusions and Future Work</a:t>
            </a:r>
            <a:endParaRPr lang="ja-JP" altLang="en-US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3576" y="109538"/>
            <a:ext cx="7800975" cy="76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914400">
              <a:defRPr/>
            </a:pPr>
            <a:r>
              <a:rPr lang="en-US" altLang="zh-CN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altLang="zh-CN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1228725" y="740350"/>
            <a:ext cx="11141075" cy="4120993"/>
            <a:chOff x="-1228725" y="657225"/>
            <a:chExt cx="11141075" cy="4120993"/>
          </a:xfrm>
        </p:grpSpPr>
        <p:sp>
          <p:nvSpPr>
            <p:cNvPr id="93187" name="Rounded Rectangle 3"/>
            <p:cNvSpPr>
              <a:spLocks noChangeArrowheads="1"/>
            </p:cNvSpPr>
            <p:nvPr/>
          </p:nvSpPr>
          <p:spPr bwMode="auto">
            <a:xfrm>
              <a:off x="-1228725" y="3692368"/>
              <a:ext cx="10682288" cy="1085850"/>
            </a:xfrm>
            <a:prstGeom prst="roundRect">
              <a:avLst>
                <a:gd name="adj" fmla="val 16667"/>
              </a:avLst>
            </a:prstGeom>
            <a:solidFill>
              <a:srgbClr val="000082">
                <a:alpha val="65881"/>
              </a:srgbClr>
            </a:solidFill>
            <a:ln w="12700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US" altLang="zh-CN" sz="4400">
                <a:ea typeface="宋体" charset="-122"/>
              </a:endParaRPr>
            </a:p>
          </p:txBody>
        </p:sp>
        <p:sp>
          <p:nvSpPr>
            <p:cNvPr id="93188" name="Rounded Rectangle 3"/>
            <p:cNvSpPr>
              <a:spLocks noChangeArrowheads="1"/>
            </p:cNvSpPr>
            <p:nvPr/>
          </p:nvSpPr>
          <p:spPr bwMode="auto">
            <a:xfrm>
              <a:off x="-769938" y="657225"/>
              <a:ext cx="10682288" cy="636985"/>
            </a:xfrm>
            <a:prstGeom prst="roundRect">
              <a:avLst>
                <a:gd name="adj" fmla="val 16667"/>
              </a:avLst>
            </a:prstGeom>
            <a:solidFill>
              <a:srgbClr val="000082">
                <a:alpha val="65881"/>
              </a:srgbClr>
            </a:solidFill>
            <a:ln w="12700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US" altLang="zh-CN" sz="4400">
                <a:ea typeface="宋体" charset="-122"/>
              </a:endParaRPr>
            </a:p>
          </p:txBody>
        </p:sp>
        <p:sp>
          <p:nvSpPr>
            <p:cNvPr id="93189" name="Rounded Rectangle 3"/>
            <p:cNvSpPr>
              <a:spLocks noChangeArrowheads="1"/>
            </p:cNvSpPr>
            <p:nvPr/>
          </p:nvSpPr>
          <p:spPr bwMode="auto">
            <a:xfrm>
              <a:off x="-1198563" y="1967199"/>
              <a:ext cx="10682288" cy="883444"/>
            </a:xfrm>
            <a:prstGeom prst="roundRect">
              <a:avLst>
                <a:gd name="adj" fmla="val 16667"/>
              </a:avLst>
            </a:prstGeom>
            <a:solidFill>
              <a:srgbClr val="000082">
                <a:alpha val="65881"/>
              </a:srgbClr>
            </a:solidFill>
            <a:ln w="12700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US" altLang="zh-CN" sz="4400">
                <a:ea typeface="宋体" charset="-122"/>
              </a:endParaRPr>
            </a:p>
          </p:txBody>
        </p:sp>
      </p:grpSp>
      <p:sp>
        <p:nvSpPr>
          <p:cNvPr id="93191" name="Rectangle 10"/>
          <p:cNvSpPr>
            <a:spLocks noChangeArrowheads="1"/>
          </p:cNvSpPr>
          <p:nvPr/>
        </p:nvSpPr>
        <p:spPr bwMode="auto">
          <a:xfrm>
            <a:off x="4648200" y="3274219"/>
            <a:ext cx="2262188" cy="111919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117433" y="1646090"/>
            <a:ext cx="5164790" cy="1827929"/>
            <a:chOff x="4117433" y="1646090"/>
            <a:chExt cx="5164790" cy="1827929"/>
          </a:xfrm>
        </p:grpSpPr>
        <p:grpSp>
          <p:nvGrpSpPr>
            <p:cNvPr id="12" name="组合 11"/>
            <p:cNvGrpSpPr/>
            <p:nvPr/>
          </p:nvGrpSpPr>
          <p:grpSpPr>
            <a:xfrm>
              <a:off x="4117433" y="1646090"/>
              <a:ext cx="2663844" cy="1707311"/>
              <a:chOff x="-63211" y="2837771"/>
              <a:chExt cx="4333346" cy="2559366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-60938" y="2837771"/>
                <a:ext cx="4331073" cy="2559366"/>
                <a:chOff x="-60938" y="3783703"/>
                <a:chExt cx="4331073" cy="3412492"/>
              </a:xfrm>
            </p:grpSpPr>
            <p:grpSp>
              <p:nvGrpSpPr>
                <p:cNvPr id="17" name="组合 16"/>
                <p:cNvGrpSpPr/>
                <p:nvPr/>
              </p:nvGrpSpPr>
              <p:grpSpPr>
                <a:xfrm>
                  <a:off x="395784" y="4383303"/>
                  <a:ext cx="3562065" cy="1965279"/>
                  <a:chOff x="450376" y="4083047"/>
                  <a:chExt cx="3848668" cy="1965279"/>
                </a:xfrm>
              </p:grpSpPr>
              <p:pic>
                <p:nvPicPr>
                  <p:cNvPr id="23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/>
                  <a:srcRect l="6555" t="59601" r="59214" b="11461"/>
                  <a:stretch/>
                </p:blipFill>
                <p:spPr bwMode="auto">
                  <a:xfrm>
                    <a:off x="450376" y="4083047"/>
                    <a:ext cx="3848668" cy="196527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4" name="矩形 23"/>
                  <p:cNvSpPr/>
                  <p:nvPr/>
                </p:nvSpPr>
                <p:spPr>
                  <a:xfrm>
                    <a:off x="450376" y="4083047"/>
                    <a:ext cx="3848668" cy="1965279"/>
                  </a:xfrm>
                  <a:prstGeom prst="rect">
                    <a:avLst/>
                  </a:prstGeom>
                  <a:noFill/>
                  <a:ln w="28575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8" name="TextBox 17"/>
                <p:cNvSpPr txBox="1"/>
                <p:nvPr/>
              </p:nvSpPr>
              <p:spPr>
                <a:xfrm>
                  <a:off x="-60938" y="3783703"/>
                  <a:ext cx="697256" cy="2768261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0 </a:t>
                  </a: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</a:t>
                  </a: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253359" y="6273441"/>
                  <a:ext cx="4016776" cy="9227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0                         60                    120</a:t>
                  </a:r>
                </a:p>
                <a:p>
                  <a:r>
                    <a: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         x(m)</a:t>
                  </a:r>
                  <a:endParaRPr lang="zh-CN" altLang="en-US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 rot="16200000">
                <a:off x="-339971" y="3580505"/>
                <a:ext cx="1004122" cy="450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(m)</a:t>
                </a:r>
                <a:endParaRPr lang="zh-CN" altLang="en-US" sz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6565212" y="1904359"/>
              <a:ext cx="2717011" cy="1569660"/>
              <a:chOff x="4365290" y="3183132"/>
              <a:chExt cx="4419835" cy="2353024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4365290" y="3183132"/>
                <a:ext cx="4419835" cy="2353024"/>
                <a:chOff x="4390167" y="4350037"/>
                <a:chExt cx="4419835" cy="3137365"/>
              </a:xfrm>
            </p:grpSpPr>
            <p:grpSp>
              <p:nvGrpSpPr>
                <p:cNvPr id="30" name="组合 29"/>
                <p:cNvGrpSpPr/>
                <p:nvPr/>
              </p:nvGrpSpPr>
              <p:grpSpPr>
                <a:xfrm>
                  <a:off x="4950440" y="4456001"/>
                  <a:ext cx="3552115" cy="1965279"/>
                  <a:chOff x="5277986" y="3978321"/>
                  <a:chExt cx="3848668" cy="1965279"/>
                </a:xfrm>
              </p:grpSpPr>
              <p:pic>
                <p:nvPicPr>
                  <p:cNvPr id="36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/>
                  <a:srcRect l="54162" t="57873" r="11754" b="11501"/>
                  <a:stretch/>
                </p:blipFill>
                <p:spPr bwMode="auto">
                  <a:xfrm>
                    <a:off x="5277986" y="3978321"/>
                    <a:ext cx="3848668" cy="196527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7" name="矩形 36"/>
                  <p:cNvSpPr/>
                  <p:nvPr/>
                </p:nvSpPr>
                <p:spPr>
                  <a:xfrm>
                    <a:off x="5277986" y="3978321"/>
                    <a:ext cx="3848668" cy="1965279"/>
                  </a:xfrm>
                  <a:prstGeom prst="rect">
                    <a:avLst/>
                  </a:prstGeom>
                  <a:noFill/>
                  <a:ln w="28575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1" name="TextBox 30"/>
                <p:cNvSpPr txBox="1"/>
                <p:nvPr/>
              </p:nvSpPr>
              <p:spPr>
                <a:xfrm>
                  <a:off x="4390167" y="4350037"/>
                  <a:ext cx="738664" cy="3137365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0 </a:t>
                  </a: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15    </a:t>
                  </a: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4797960" y="6374753"/>
                  <a:ext cx="4012042" cy="9227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0                         60                    120</a:t>
                  </a:r>
                </a:p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           x(m)</a:t>
                  </a:r>
                  <a:endParaRPr lang="zh-CN" altLang="en-US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7" name="TextBox 26"/>
              <p:cNvSpPr txBox="1"/>
              <p:nvPr/>
            </p:nvSpPr>
            <p:spPr>
              <a:xfrm rot="16200000">
                <a:off x="4243402" y="3811755"/>
                <a:ext cx="946737" cy="450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(m)</a:t>
                </a:r>
                <a:endParaRPr lang="zh-CN" altLang="en-US" sz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ustomShape 1"/>
          <p:cNvSpPr>
            <a:spLocks noChangeArrowheads="1"/>
          </p:cNvSpPr>
          <p:nvPr/>
        </p:nvSpPr>
        <p:spPr bwMode="auto">
          <a:xfrm>
            <a:off x="1485107" y="-19640"/>
            <a:ext cx="6173787" cy="100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en-US" altLang="zh-CN" sz="4400" dirty="0">
                <a:solidFill>
                  <a:srgbClr val="FFFF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Checkerboard </a:t>
            </a:r>
            <a:r>
              <a:rPr lang="en-US" altLang="zh-CN" sz="440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Test </a:t>
            </a:r>
            <a:endParaRPr lang="zh-CN" altLang="zh-CN" sz="4400" dirty="0">
              <a:solidFill>
                <a:srgbClr val="FFFF00"/>
              </a:solidFill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grpSp>
        <p:nvGrpSpPr>
          <p:cNvPr id="95235" name="组合 95234"/>
          <p:cNvGrpSpPr/>
          <p:nvPr/>
        </p:nvGrpSpPr>
        <p:grpSpPr>
          <a:xfrm>
            <a:off x="-44278" y="659786"/>
            <a:ext cx="5037708" cy="2289384"/>
            <a:chOff x="-92088" y="659786"/>
            <a:chExt cx="5037708" cy="2289384"/>
          </a:xfrm>
        </p:grpSpPr>
        <p:grpSp>
          <p:nvGrpSpPr>
            <p:cNvPr id="21" name="组合 20"/>
            <p:cNvGrpSpPr/>
            <p:nvPr/>
          </p:nvGrpSpPr>
          <p:grpSpPr>
            <a:xfrm>
              <a:off x="-92088" y="659786"/>
              <a:ext cx="5037708" cy="2289384"/>
              <a:chOff x="-92088" y="752338"/>
              <a:chExt cx="5037708" cy="3052507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-92088" y="1211504"/>
                <a:ext cx="4819243" cy="2593341"/>
                <a:chOff x="17096" y="1211504"/>
                <a:chExt cx="4819243" cy="2593341"/>
              </a:xfrm>
            </p:grpSpPr>
            <p:grpSp>
              <p:nvGrpSpPr>
                <p:cNvPr id="5" name="组合 4"/>
                <p:cNvGrpSpPr/>
                <p:nvPr/>
              </p:nvGrpSpPr>
              <p:grpSpPr>
                <a:xfrm>
                  <a:off x="436726" y="1303190"/>
                  <a:ext cx="3630307" cy="1908300"/>
                  <a:chOff x="241962" y="1407750"/>
                  <a:chExt cx="3848670" cy="1908300"/>
                </a:xfrm>
              </p:grpSpPr>
              <p:pic>
                <p:nvPicPr>
                  <p:cNvPr id="11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/>
                  <a:srcRect l="6967" t="10647" r="59531" b="61852"/>
                  <a:stretch/>
                </p:blipFill>
                <p:spPr bwMode="auto">
                  <a:xfrm>
                    <a:off x="241963" y="1407751"/>
                    <a:ext cx="3848669" cy="19082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" name="矩形 3"/>
                  <p:cNvSpPr/>
                  <p:nvPr/>
                </p:nvSpPr>
                <p:spPr>
                  <a:xfrm>
                    <a:off x="241962" y="1407750"/>
                    <a:ext cx="3848669" cy="1908299"/>
                  </a:xfrm>
                  <a:prstGeom prst="rect">
                    <a:avLst/>
                  </a:prstGeom>
                  <a:noFill/>
                  <a:ln w="28575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5" name="组合 14"/>
                <p:cNvGrpSpPr/>
                <p:nvPr/>
              </p:nvGrpSpPr>
              <p:grpSpPr>
                <a:xfrm>
                  <a:off x="4198474" y="1308175"/>
                  <a:ext cx="637865" cy="2144549"/>
                  <a:chOff x="-361463" y="634692"/>
                  <a:chExt cx="637865" cy="2144549"/>
                </a:xfrm>
              </p:grpSpPr>
              <p:pic>
                <p:nvPicPr>
                  <p:cNvPr id="22" name="Picture 5"/>
                  <p:cNvPicPr>
                    <a:picLocks noChangeArrowheads="1"/>
                  </p:cNvPicPr>
                  <p:nvPr/>
                </p:nvPicPr>
                <p:blipFill rotWithShape="1">
                  <a:blip r:embed="rId3"/>
                  <a:srcRect l="91544" t="57851" r="5922" b="7134"/>
                  <a:stretch/>
                </p:blipFill>
                <p:spPr bwMode="auto">
                  <a:xfrm>
                    <a:off x="-361463" y="634692"/>
                    <a:ext cx="170121" cy="18899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-276402" y="645325"/>
                    <a:ext cx="552804" cy="2133916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>
                    <a:spAutoFit/>
                  </a:bodyPr>
                  <a:lstStyle/>
                  <a:p>
                    <a:r>
                      <a:rPr lang="en-US" altLang="zh-CN" sz="14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700</a:t>
                    </a:r>
                  </a:p>
                  <a:p>
                    <a:endParaRPr lang="en-US" altLang="zh-CN" sz="14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altLang="zh-CN" sz="14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zh-CN" sz="14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600</a:t>
                    </a:r>
                  </a:p>
                  <a:p>
                    <a:endParaRPr lang="en-US" altLang="zh-CN" sz="14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altLang="zh-CN" sz="14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zh-CN" sz="14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500</a:t>
                    </a:r>
                    <a:endParaRPr lang="zh-CN" altLang="en-US" sz="14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5" name="TextBox 24"/>
                <p:cNvSpPr txBox="1"/>
                <p:nvPr/>
              </p:nvSpPr>
              <p:spPr>
                <a:xfrm>
                  <a:off x="373372" y="3189292"/>
                  <a:ext cx="3734604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0                                        60                                         120</a:t>
                  </a:r>
                </a:p>
                <a:p>
                  <a:r>
                    <a: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                       x(m)</a:t>
                  </a:r>
                  <a:endParaRPr lang="zh-CN" altLang="en-US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17096" y="1211504"/>
                  <a:ext cx="738664" cy="2585322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0 </a:t>
                  </a: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15    </a:t>
                  </a: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837644" y="752338"/>
                <a:ext cx="4107976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Checkerboard Model 1            m/s</a:t>
                </a:r>
                <a:endParaRPr lang="zh-CN" alt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 rot="16200000">
              <a:off x="-86639" y="1646880"/>
              <a:ext cx="551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(m)</a:t>
              </a:r>
              <a:endParaRPr lang="zh-CN" altLang="en-US" sz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5237" name="组合 95236"/>
          <p:cNvGrpSpPr/>
          <p:nvPr/>
        </p:nvGrpSpPr>
        <p:grpSpPr>
          <a:xfrm>
            <a:off x="4612944" y="702341"/>
            <a:ext cx="4782963" cy="2250893"/>
            <a:chOff x="4525949" y="717537"/>
            <a:chExt cx="4782963" cy="2250893"/>
          </a:xfrm>
        </p:grpSpPr>
        <p:grpSp>
          <p:nvGrpSpPr>
            <p:cNvPr id="95232" name="组合 95231"/>
            <p:cNvGrpSpPr/>
            <p:nvPr/>
          </p:nvGrpSpPr>
          <p:grpSpPr>
            <a:xfrm>
              <a:off x="4525949" y="717537"/>
              <a:ext cx="4782963" cy="2250893"/>
              <a:chOff x="4565757" y="817247"/>
              <a:chExt cx="4782963" cy="3001187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4565757" y="1233112"/>
                <a:ext cx="4707787" cy="2585322"/>
                <a:chOff x="4565757" y="1233112"/>
                <a:chExt cx="4707787" cy="2585322"/>
              </a:xfrm>
            </p:grpSpPr>
            <p:grpSp>
              <p:nvGrpSpPr>
                <p:cNvPr id="7" name="组合 6"/>
                <p:cNvGrpSpPr/>
                <p:nvPr/>
              </p:nvGrpSpPr>
              <p:grpSpPr>
                <a:xfrm>
                  <a:off x="4964088" y="1339510"/>
                  <a:ext cx="3552115" cy="1908301"/>
                  <a:chOff x="4923144" y="1407750"/>
                  <a:chExt cx="3848669" cy="1908301"/>
                </a:xfrm>
              </p:grpSpPr>
              <p:pic>
                <p:nvPicPr>
                  <p:cNvPr id="13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/>
                  <a:srcRect l="53992" t="10638" r="12068" b="60495"/>
                  <a:stretch/>
                </p:blipFill>
                <p:spPr bwMode="auto">
                  <a:xfrm>
                    <a:off x="4923144" y="1407750"/>
                    <a:ext cx="3848669" cy="19006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6" name="矩形 5"/>
                  <p:cNvSpPr/>
                  <p:nvPr/>
                </p:nvSpPr>
                <p:spPr>
                  <a:xfrm>
                    <a:off x="4923144" y="1407751"/>
                    <a:ext cx="3848669" cy="1908300"/>
                  </a:xfrm>
                  <a:prstGeom prst="rect">
                    <a:avLst/>
                  </a:prstGeom>
                  <a:noFill/>
                  <a:ln w="28575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7" name="组合 26"/>
                <p:cNvGrpSpPr/>
                <p:nvPr/>
              </p:nvGrpSpPr>
              <p:grpSpPr>
                <a:xfrm>
                  <a:off x="8635679" y="1308175"/>
                  <a:ext cx="637865" cy="2144550"/>
                  <a:chOff x="-361463" y="634692"/>
                  <a:chExt cx="637865" cy="2144550"/>
                </a:xfrm>
              </p:grpSpPr>
              <p:pic>
                <p:nvPicPr>
                  <p:cNvPr id="28" name="Picture 5"/>
                  <p:cNvPicPr>
                    <a:picLocks noChangeArrowheads="1"/>
                  </p:cNvPicPr>
                  <p:nvPr/>
                </p:nvPicPr>
                <p:blipFill rotWithShape="1">
                  <a:blip r:embed="rId3"/>
                  <a:srcRect l="91544" t="57851" r="5922" b="7134"/>
                  <a:stretch/>
                </p:blipFill>
                <p:spPr bwMode="auto">
                  <a:xfrm>
                    <a:off x="-361463" y="634692"/>
                    <a:ext cx="170121" cy="18899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-276402" y="645325"/>
                    <a:ext cx="552804" cy="2133917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>
                    <a:spAutoFit/>
                  </a:bodyPr>
                  <a:lstStyle/>
                  <a:p>
                    <a:r>
                      <a:rPr lang="en-US" altLang="zh-CN" sz="14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700</a:t>
                    </a:r>
                  </a:p>
                  <a:p>
                    <a:endParaRPr lang="en-US" altLang="zh-CN" sz="14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altLang="zh-CN" sz="14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zh-CN" sz="14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600</a:t>
                    </a:r>
                  </a:p>
                  <a:p>
                    <a:endParaRPr lang="en-US" altLang="zh-CN" sz="14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altLang="zh-CN" sz="14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zh-CN" sz="14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500</a:t>
                    </a:r>
                    <a:endParaRPr lang="zh-CN" altLang="en-US" sz="14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0" name="TextBox 29"/>
                <p:cNvSpPr txBox="1"/>
                <p:nvPr/>
              </p:nvSpPr>
              <p:spPr>
                <a:xfrm>
                  <a:off x="4906113" y="3189293"/>
                  <a:ext cx="3734604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0                                        60                                        120</a:t>
                  </a:r>
                </a:p>
                <a:p>
                  <a:r>
                    <a: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                      x(m)</a:t>
                  </a:r>
                  <a:endParaRPr lang="zh-CN" altLang="en-US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4565757" y="1233112"/>
                  <a:ext cx="738664" cy="2585322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0 </a:t>
                  </a: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15    </a:t>
                  </a: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8" name="TextBox 47"/>
              <p:cNvSpPr txBox="1"/>
              <p:nvPr/>
            </p:nvSpPr>
            <p:spPr>
              <a:xfrm>
                <a:off x="5240744" y="817247"/>
                <a:ext cx="4107976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WD Vs Tomogram              m/s</a:t>
                </a:r>
                <a:endParaRPr lang="zh-CN" alt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 rot="16200000">
              <a:off x="4510100" y="1786728"/>
              <a:ext cx="551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(m)</a:t>
              </a:r>
              <a:endParaRPr lang="zh-CN" altLang="en-US" sz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5238" name="组合 95237"/>
          <p:cNvGrpSpPr/>
          <p:nvPr/>
        </p:nvGrpSpPr>
        <p:grpSpPr>
          <a:xfrm>
            <a:off x="-69085" y="2873862"/>
            <a:ext cx="4864480" cy="2340715"/>
            <a:chOff x="-69085" y="2873862"/>
            <a:chExt cx="4864480" cy="2340715"/>
          </a:xfrm>
        </p:grpSpPr>
        <p:grpSp>
          <p:nvGrpSpPr>
            <p:cNvPr id="24" name="组合 23"/>
            <p:cNvGrpSpPr/>
            <p:nvPr/>
          </p:nvGrpSpPr>
          <p:grpSpPr>
            <a:xfrm>
              <a:off x="-69085" y="2873862"/>
              <a:ext cx="4864480" cy="2340715"/>
              <a:chOff x="-69085" y="3831802"/>
              <a:chExt cx="4864480" cy="3120949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-69085" y="4305873"/>
                <a:ext cx="4768944" cy="2646878"/>
                <a:chOff x="-69085" y="4305873"/>
                <a:chExt cx="4768944" cy="2646878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395784" y="4383303"/>
                  <a:ext cx="3562065" cy="1965279"/>
                  <a:chOff x="450376" y="4083047"/>
                  <a:chExt cx="3848668" cy="1965279"/>
                </a:xfrm>
              </p:grpSpPr>
              <p:pic>
                <p:nvPicPr>
                  <p:cNvPr id="95236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/>
                  <a:srcRect l="6555" t="59601" r="59214" b="11461"/>
                  <a:stretch/>
                </p:blipFill>
                <p:spPr bwMode="auto">
                  <a:xfrm>
                    <a:off x="450376" y="4083047"/>
                    <a:ext cx="3848668" cy="196527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8" name="矩形 7"/>
                  <p:cNvSpPr/>
                  <p:nvPr/>
                </p:nvSpPr>
                <p:spPr>
                  <a:xfrm>
                    <a:off x="450376" y="4083047"/>
                    <a:ext cx="3848668" cy="1965279"/>
                  </a:xfrm>
                  <a:prstGeom prst="rect">
                    <a:avLst/>
                  </a:prstGeom>
                  <a:noFill/>
                  <a:ln w="28575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1" name="TextBox 30"/>
                <p:cNvSpPr txBox="1"/>
                <p:nvPr/>
              </p:nvSpPr>
              <p:spPr>
                <a:xfrm>
                  <a:off x="-69085" y="4305873"/>
                  <a:ext cx="738664" cy="2585322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0 </a:t>
                  </a: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15    </a:t>
                  </a: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33" name="组合 32"/>
                <p:cNvGrpSpPr/>
                <p:nvPr/>
              </p:nvGrpSpPr>
              <p:grpSpPr>
                <a:xfrm>
                  <a:off x="4061994" y="4472664"/>
                  <a:ext cx="637865" cy="2144550"/>
                  <a:chOff x="-361463" y="634692"/>
                  <a:chExt cx="637865" cy="2144550"/>
                </a:xfrm>
              </p:grpSpPr>
              <p:pic>
                <p:nvPicPr>
                  <p:cNvPr id="34" name="Picture 5"/>
                  <p:cNvPicPr>
                    <a:picLocks noChangeArrowheads="1"/>
                  </p:cNvPicPr>
                  <p:nvPr/>
                </p:nvPicPr>
                <p:blipFill rotWithShape="1">
                  <a:blip r:embed="rId3"/>
                  <a:srcRect l="91544" t="57851" r="5922" b="7134"/>
                  <a:stretch/>
                </p:blipFill>
                <p:spPr bwMode="auto">
                  <a:xfrm>
                    <a:off x="-361463" y="634692"/>
                    <a:ext cx="170121" cy="18899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-276402" y="645325"/>
                    <a:ext cx="552804" cy="2133917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>
                    <a:spAutoFit/>
                  </a:bodyPr>
                  <a:lstStyle/>
                  <a:p>
                    <a:r>
                      <a:rPr lang="en-US" altLang="zh-CN" sz="14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700</a:t>
                    </a:r>
                  </a:p>
                  <a:p>
                    <a:endParaRPr lang="en-US" altLang="zh-CN" sz="14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altLang="zh-CN" sz="14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zh-CN" sz="14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600</a:t>
                    </a:r>
                  </a:p>
                  <a:p>
                    <a:endParaRPr lang="en-US" altLang="zh-CN" sz="14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altLang="zh-CN" sz="14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zh-CN" sz="14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500</a:t>
                    </a:r>
                    <a:endParaRPr lang="zh-CN" altLang="en-US" sz="14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6" name="TextBox 35"/>
                <p:cNvSpPr txBox="1"/>
                <p:nvPr/>
              </p:nvSpPr>
              <p:spPr>
                <a:xfrm>
                  <a:off x="305249" y="6337198"/>
                  <a:ext cx="3734604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0                                         60                                        120</a:t>
                  </a:r>
                </a:p>
                <a:p>
                  <a:r>
                    <a: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                        x(m)</a:t>
                  </a:r>
                  <a:endParaRPr lang="zh-CN" altLang="en-US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7" name="TextBox 46"/>
              <p:cNvSpPr txBox="1"/>
              <p:nvPr/>
            </p:nvSpPr>
            <p:spPr>
              <a:xfrm>
                <a:off x="687419" y="3831802"/>
                <a:ext cx="4107976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Checkerboard Model 2            m/s</a:t>
                </a:r>
                <a:endParaRPr lang="zh-CN" alt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 rot="16200000">
              <a:off x="-54248" y="3885960"/>
              <a:ext cx="551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(m)</a:t>
              </a:r>
              <a:endParaRPr lang="zh-CN" altLang="en-US" sz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5243" name="组合 95242"/>
          <p:cNvGrpSpPr/>
          <p:nvPr/>
        </p:nvGrpSpPr>
        <p:grpSpPr>
          <a:xfrm>
            <a:off x="4626591" y="2871275"/>
            <a:ext cx="4776721" cy="2338049"/>
            <a:chOff x="4519826" y="2873110"/>
            <a:chExt cx="4776721" cy="2338049"/>
          </a:xfrm>
        </p:grpSpPr>
        <p:grpSp>
          <p:nvGrpSpPr>
            <p:cNvPr id="95233" name="组合 95232"/>
            <p:cNvGrpSpPr/>
            <p:nvPr/>
          </p:nvGrpSpPr>
          <p:grpSpPr>
            <a:xfrm>
              <a:off x="4519826" y="2873110"/>
              <a:ext cx="4776721" cy="2338049"/>
              <a:chOff x="4544703" y="3868428"/>
              <a:chExt cx="4776721" cy="3117397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4544703" y="4281797"/>
                <a:ext cx="4700704" cy="2704028"/>
                <a:chOff x="4544703" y="4350037"/>
                <a:chExt cx="4700704" cy="2704028"/>
              </a:xfrm>
            </p:grpSpPr>
            <p:grpSp>
              <p:nvGrpSpPr>
                <p:cNvPr id="14" name="组合 13"/>
                <p:cNvGrpSpPr/>
                <p:nvPr/>
              </p:nvGrpSpPr>
              <p:grpSpPr>
                <a:xfrm>
                  <a:off x="4950440" y="4456001"/>
                  <a:ext cx="3552115" cy="1965279"/>
                  <a:chOff x="5277986" y="3978321"/>
                  <a:chExt cx="3848668" cy="1965279"/>
                </a:xfrm>
              </p:grpSpPr>
              <p:pic>
                <p:nvPicPr>
                  <p:cNvPr id="12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/>
                  <a:srcRect l="54162" t="57873" r="11754" b="11501"/>
                  <a:stretch/>
                </p:blipFill>
                <p:spPr bwMode="auto">
                  <a:xfrm>
                    <a:off x="5277986" y="3978321"/>
                    <a:ext cx="3848668" cy="196527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0" name="矩形 9"/>
                  <p:cNvSpPr/>
                  <p:nvPr/>
                </p:nvSpPr>
                <p:spPr>
                  <a:xfrm>
                    <a:off x="5277986" y="3978321"/>
                    <a:ext cx="3848668" cy="1965279"/>
                  </a:xfrm>
                  <a:prstGeom prst="rect">
                    <a:avLst/>
                  </a:prstGeom>
                  <a:noFill/>
                  <a:ln w="28575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8" name="TextBox 37"/>
                <p:cNvSpPr txBox="1"/>
                <p:nvPr/>
              </p:nvSpPr>
              <p:spPr>
                <a:xfrm>
                  <a:off x="4544703" y="4350037"/>
                  <a:ext cx="738664" cy="2585324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0 </a:t>
                  </a: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15    </a:t>
                  </a: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39" name="组合 38"/>
                <p:cNvGrpSpPr/>
                <p:nvPr/>
              </p:nvGrpSpPr>
              <p:grpSpPr>
                <a:xfrm>
                  <a:off x="8607542" y="4519386"/>
                  <a:ext cx="637865" cy="2144550"/>
                  <a:chOff x="-361463" y="634692"/>
                  <a:chExt cx="637865" cy="2144550"/>
                </a:xfrm>
              </p:grpSpPr>
              <p:pic>
                <p:nvPicPr>
                  <p:cNvPr id="40" name="Picture 5"/>
                  <p:cNvPicPr>
                    <a:picLocks noChangeArrowheads="1"/>
                  </p:cNvPicPr>
                  <p:nvPr/>
                </p:nvPicPr>
                <p:blipFill rotWithShape="1">
                  <a:blip r:embed="rId3"/>
                  <a:srcRect l="91544" t="57851" r="5922" b="7134"/>
                  <a:stretch/>
                </p:blipFill>
                <p:spPr bwMode="auto">
                  <a:xfrm>
                    <a:off x="-361463" y="634692"/>
                    <a:ext cx="170121" cy="18899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-276402" y="645325"/>
                    <a:ext cx="552804" cy="2133917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>
                    <a:spAutoFit/>
                  </a:bodyPr>
                  <a:lstStyle/>
                  <a:p>
                    <a:r>
                      <a:rPr lang="en-US" altLang="zh-CN" sz="14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700</a:t>
                    </a:r>
                  </a:p>
                  <a:p>
                    <a:endParaRPr lang="en-US" altLang="zh-CN" sz="14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altLang="zh-CN" sz="14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zh-CN" sz="14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600</a:t>
                    </a:r>
                  </a:p>
                  <a:p>
                    <a:endParaRPr lang="en-US" altLang="zh-CN" sz="14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altLang="zh-CN" sz="14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zh-CN" sz="14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500</a:t>
                    </a:r>
                    <a:endParaRPr lang="zh-CN" altLang="en-US" sz="14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2" name="TextBox 41"/>
                <p:cNvSpPr txBox="1"/>
                <p:nvPr/>
              </p:nvSpPr>
              <p:spPr>
                <a:xfrm>
                  <a:off x="4919037" y="6438512"/>
                  <a:ext cx="3734604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0                                          60                                      120</a:t>
                  </a:r>
                </a:p>
                <a:p>
                  <a:r>
                    <a: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                         x(m)</a:t>
                  </a:r>
                  <a:endParaRPr lang="zh-CN" altLang="en-US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9" name="TextBox 48"/>
              <p:cNvSpPr txBox="1"/>
              <p:nvPr/>
            </p:nvSpPr>
            <p:spPr>
              <a:xfrm>
                <a:off x="5213448" y="3868428"/>
                <a:ext cx="4107976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WD Vs Tomogram           m/s</a:t>
                </a:r>
                <a:endParaRPr lang="zh-CN" alt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 rot="16200000">
              <a:off x="4500180" y="3861083"/>
              <a:ext cx="551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(m)</a:t>
              </a:r>
              <a:endParaRPr lang="zh-CN" altLang="en-US" sz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5240" name="Group 8"/>
          <p:cNvGrpSpPr>
            <a:grpSpLocks/>
          </p:cNvGrpSpPr>
          <p:nvPr/>
        </p:nvGrpSpPr>
        <p:grpSpPr bwMode="auto">
          <a:xfrm>
            <a:off x="5810250" y="4148137"/>
            <a:ext cx="1943100" cy="309563"/>
            <a:chOff x="3816" y="1720"/>
            <a:chExt cx="1224" cy="260"/>
          </a:xfrm>
        </p:grpSpPr>
        <p:sp>
          <p:nvSpPr>
            <p:cNvPr id="2" name="Line 9"/>
            <p:cNvSpPr>
              <a:spLocks noChangeShapeType="1"/>
            </p:cNvSpPr>
            <p:nvPr/>
          </p:nvSpPr>
          <p:spPr bwMode="auto">
            <a:xfrm flipH="1">
              <a:off x="4764" y="1720"/>
              <a:ext cx="276" cy="2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Line 10"/>
            <p:cNvSpPr>
              <a:spLocks noChangeShapeType="1"/>
            </p:cNvSpPr>
            <p:nvPr/>
          </p:nvSpPr>
          <p:spPr bwMode="auto">
            <a:xfrm flipH="1">
              <a:off x="3816" y="1720"/>
              <a:ext cx="276" cy="2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5239" name="Group 7"/>
          <p:cNvGrpSpPr>
            <a:grpSpLocks/>
          </p:cNvGrpSpPr>
          <p:nvPr/>
        </p:nvGrpSpPr>
        <p:grpSpPr bwMode="auto">
          <a:xfrm>
            <a:off x="6057900" y="1890923"/>
            <a:ext cx="1943100" cy="309563"/>
            <a:chOff x="3816" y="1720"/>
            <a:chExt cx="1224" cy="260"/>
          </a:xfrm>
        </p:grpSpPr>
        <p:sp>
          <p:nvSpPr>
            <p:cNvPr id="95241" name="Line 5"/>
            <p:cNvSpPr>
              <a:spLocks noChangeShapeType="1"/>
            </p:cNvSpPr>
            <p:nvPr/>
          </p:nvSpPr>
          <p:spPr bwMode="auto">
            <a:xfrm flipH="1">
              <a:off x="4764" y="1720"/>
              <a:ext cx="276" cy="2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242" name="Line 6"/>
            <p:cNvSpPr>
              <a:spLocks noChangeShapeType="1"/>
            </p:cNvSpPr>
            <p:nvPr/>
          </p:nvSpPr>
          <p:spPr bwMode="auto">
            <a:xfrm flipH="1">
              <a:off x="3816" y="1720"/>
              <a:ext cx="276" cy="2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5250" name="组合 95249"/>
          <p:cNvGrpSpPr/>
          <p:nvPr/>
        </p:nvGrpSpPr>
        <p:grpSpPr>
          <a:xfrm>
            <a:off x="317475" y="969285"/>
            <a:ext cx="3688444" cy="2418021"/>
            <a:chOff x="317475" y="969285"/>
            <a:chExt cx="3688444" cy="2418021"/>
          </a:xfrm>
        </p:grpSpPr>
        <p:grpSp>
          <p:nvGrpSpPr>
            <p:cNvPr id="95249" name="组合 95248"/>
            <p:cNvGrpSpPr/>
            <p:nvPr/>
          </p:nvGrpSpPr>
          <p:grpSpPr>
            <a:xfrm>
              <a:off x="317475" y="969285"/>
              <a:ext cx="3664699" cy="186577"/>
              <a:chOff x="317475" y="969285"/>
              <a:chExt cx="3664699" cy="186577"/>
            </a:xfrm>
          </p:grpSpPr>
          <p:sp>
            <p:nvSpPr>
              <p:cNvPr id="95244" name="爆炸形 1 95243"/>
              <p:cNvSpPr/>
              <p:nvPr/>
            </p:nvSpPr>
            <p:spPr>
              <a:xfrm>
                <a:off x="317475" y="974468"/>
                <a:ext cx="99022" cy="117154"/>
              </a:xfrm>
              <a:prstGeom prst="irregularSeal1">
                <a:avLst/>
              </a:prstGeom>
              <a:solidFill>
                <a:srgbClr val="FFFF00"/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爆炸形 1 61"/>
              <p:cNvSpPr/>
              <p:nvPr/>
            </p:nvSpPr>
            <p:spPr>
              <a:xfrm>
                <a:off x="824186" y="994258"/>
                <a:ext cx="99022" cy="117154"/>
              </a:xfrm>
              <a:prstGeom prst="irregularSeal1">
                <a:avLst/>
              </a:prstGeom>
              <a:solidFill>
                <a:srgbClr val="FFFF00"/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爆炸形 1 62"/>
              <p:cNvSpPr/>
              <p:nvPr/>
            </p:nvSpPr>
            <p:spPr>
              <a:xfrm>
                <a:off x="1281386" y="996058"/>
                <a:ext cx="99022" cy="117154"/>
              </a:xfrm>
              <a:prstGeom prst="irregularSeal1">
                <a:avLst/>
              </a:prstGeom>
              <a:solidFill>
                <a:srgbClr val="FFFF00"/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爆炸形 1 63"/>
              <p:cNvSpPr/>
              <p:nvPr/>
            </p:nvSpPr>
            <p:spPr>
              <a:xfrm>
                <a:off x="1752686" y="986307"/>
                <a:ext cx="99022" cy="117154"/>
              </a:xfrm>
              <a:prstGeom prst="irregularSeal1">
                <a:avLst/>
              </a:prstGeom>
              <a:solidFill>
                <a:srgbClr val="FFFF00"/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爆炸形 1 64"/>
              <p:cNvSpPr/>
              <p:nvPr/>
            </p:nvSpPr>
            <p:spPr>
              <a:xfrm>
                <a:off x="2163175" y="996058"/>
                <a:ext cx="99022" cy="117154"/>
              </a:xfrm>
              <a:prstGeom prst="irregularSeal1">
                <a:avLst/>
              </a:prstGeom>
              <a:solidFill>
                <a:srgbClr val="FFFF00"/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爆炸形 1 65"/>
              <p:cNvSpPr/>
              <p:nvPr/>
            </p:nvSpPr>
            <p:spPr>
              <a:xfrm>
                <a:off x="2558417" y="1004161"/>
                <a:ext cx="99022" cy="117154"/>
              </a:xfrm>
              <a:prstGeom prst="irregularSeal1">
                <a:avLst/>
              </a:prstGeom>
              <a:solidFill>
                <a:srgbClr val="FFFF00"/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爆炸形 1 66"/>
              <p:cNvSpPr/>
              <p:nvPr/>
            </p:nvSpPr>
            <p:spPr>
              <a:xfrm>
                <a:off x="2957897" y="996210"/>
                <a:ext cx="99022" cy="117154"/>
              </a:xfrm>
              <a:prstGeom prst="irregularSeal1">
                <a:avLst/>
              </a:prstGeom>
              <a:solidFill>
                <a:srgbClr val="FFFF00"/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爆炸形 1 67"/>
              <p:cNvSpPr/>
              <p:nvPr/>
            </p:nvSpPr>
            <p:spPr>
              <a:xfrm>
                <a:off x="3404495" y="988960"/>
                <a:ext cx="99022" cy="117154"/>
              </a:xfrm>
              <a:prstGeom prst="irregularSeal1">
                <a:avLst/>
              </a:prstGeom>
              <a:solidFill>
                <a:srgbClr val="FFFF00"/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爆炸形 1 68"/>
              <p:cNvSpPr/>
              <p:nvPr/>
            </p:nvSpPr>
            <p:spPr>
              <a:xfrm>
                <a:off x="3858827" y="969285"/>
                <a:ext cx="99022" cy="117154"/>
              </a:xfrm>
              <a:prstGeom prst="irregularSeal1">
                <a:avLst/>
              </a:prstGeom>
              <a:solidFill>
                <a:srgbClr val="FFFF00"/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5248" name="组合 95247"/>
              <p:cNvGrpSpPr/>
              <p:nvPr/>
            </p:nvGrpSpPr>
            <p:grpSpPr>
              <a:xfrm>
                <a:off x="465815" y="1074195"/>
                <a:ext cx="3516359" cy="81667"/>
                <a:chOff x="465815" y="1074195"/>
                <a:chExt cx="3516359" cy="81667"/>
              </a:xfrm>
            </p:grpSpPr>
            <p:sp>
              <p:nvSpPr>
                <p:cNvPr id="95247" name="流程图: 合并 95246"/>
                <p:cNvSpPr/>
                <p:nvPr/>
              </p:nvSpPr>
              <p:spPr>
                <a:xfrm>
                  <a:off x="465815" y="1074195"/>
                  <a:ext cx="87464" cy="68967"/>
                </a:xfrm>
                <a:prstGeom prst="flowChartMerg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3" name="流程图: 合并 72"/>
                <p:cNvSpPr/>
                <p:nvPr/>
              </p:nvSpPr>
              <p:spPr>
                <a:xfrm>
                  <a:off x="618215" y="1081876"/>
                  <a:ext cx="81793" cy="61286"/>
                </a:xfrm>
                <a:prstGeom prst="flowChartMerg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" name="流程图: 合并 73"/>
                <p:cNvSpPr/>
                <p:nvPr/>
              </p:nvSpPr>
              <p:spPr>
                <a:xfrm>
                  <a:off x="815065" y="1086895"/>
                  <a:ext cx="87464" cy="68967"/>
                </a:xfrm>
                <a:prstGeom prst="flowChartMerg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" name="流程图: 合并 74"/>
                <p:cNvSpPr/>
                <p:nvPr/>
              </p:nvSpPr>
              <p:spPr>
                <a:xfrm>
                  <a:off x="967465" y="1094576"/>
                  <a:ext cx="81793" cy="61286"/>
                </a:xfrm>
                <a:prstGeom prst="flowChartMerg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流程图: 合并 75"/>
                <p:cNvSpPr/>
                <p:nvPr/>
              </p:nvSpPr>
              <p:spPr>
                <a:xfrm>
                  <a:off x="1170602" y="1086633"/>
                  <a:ext cx="87464" cy="68967"/>
                </a:xfrm>
                <a:prstGeom prst="flowChartMerg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流程图: 合并 76"/>
                <p:cNvSpPr/>
                <p:nvPr/>
              </p:nvSpPr>
              <p:spPr>
                <a:xfrm>
                  <a:off x="1323002" y="1087964"/>
                  <a:ext cx="81793" cy="61286"/>
                </a:xfrm>
                <a:prstGeom prst="flowChartMerg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" name="流程图: 合并 77"/>
                <p:cNvSpPr/>
                <p:nvPr/>
              </p:nvSpPr>
              <p:spPr>
                <a:xfrm>
                  <a:off x="1559508" y="1080283"/>
                  <a:ext cx="87464" cy="68967"/>
                </a:xfrm>
                <a:prstGeom prst="flowChartMerg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流程图: 合并 78"/>
                <p:cNvSpPr/>
                <p:nvPr/>
              </p:nvSpPr>
              <p:spPr>
                <a:xfrm>
                  <a:off x="1708757" y="1081614"/>
                  <a:ext cx="81793" cy="61286"/>
                </a:xfrm>
                <a:prstGeom prst="flowChartMerg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0" name="流程图: 合并 79"/>
                <p:cNvSpPr/>
                <p:nvPr/>
              </p:nvSpPr>
              <p:spPr>
                <a:xfrm>
                  <a:off x="1905607" y="1080283"/>
                  <a:ext cx="87464" cy="68967"/>
                </a:xfrm>
                <a:prstGeom prst="flowChartMerg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" name="流程图: 合并 80"/>
                <p:cNvSpPr/>
                <p:nvPr/>
              </p:nvSpPr>
              <p:spPr>
                <a:xfrm>
                  <a:off x="2058007" y="1087964"/>
                  <a:ext cx="81793" cy="61286"/>
                </a:xfrm>
                <a:prstGeom prst="flowChartMerg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2" name="流程图: 合并 81"/>
                <p:cNvSpPr/>
                <p:nvPr/>
              </p:nvSpPr>
              <p:spPr>
                <a:xfrm>
                  <a:off x="2261144" y="1086371"/>
                  <a:ext cx="87464" cy="68967"/>
                </a:xfrm>
                <a:prstGeom prst="flowChartMerg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" name="流程图: 合并 82"/>
                <p:cNvSpPr/>
                <p:nvPr/>
              </p:nvSpPr>
              <p:spPr>
                <a:xfrm>
                  <a:off x="2404106" y="1081352"/>
                  <a:ext cx="81793" cy="61286"/>
                </a:xfrm>
                <a:prstGeom prst="flowChartMerg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4" name="流程图: 合并 83"/>
                <p:cNvSpPr/>
                <p:nvPr/>
              </p:nvSpPr>
              <p:spPr>
                <a:xfrm>
                  <a:off x="2657439" y="1085733"/>
                  <a:ext cx="87464" cy="68967"/>
                </a:xfrm>
                <a:prstGeom prst="flowChartMerg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5" name="流程图: 合并 84"/>
                <p:cNvSpPr/>
                <p:nvPr/>
              </p:nvSpPr>
              <p:spPr>
                <a:xfrm>
                  <a:off x="2809839" y="1087064"/>
                  <a:ext cx="81793" cy="61286"/>
                </a:xfrm>
                <a:prstGeom prst="flowChartMerg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6" name="流程图: 合并 85"/>
                <p:cNvSpPr/>
                <p:nvPr/>
              </p:nvSpPr>
              <p:spPr>
                <a:xfrm>
                  <a:off x="3006689" y="1079383"/>
                  <a:ext cx="87464" cy="68967"/>
                </a:xfrm>
                <a:prstGeom prst="flowChartMerg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7" name="流程图: 合并 86"/>
                <p:cNvSpPr/>
                <p:nvPr/>
              </p:nvSpPr>
              <p:spPr>
                <a:xfrm>
                  <a:off x="3159089" y="1087064"/>
                  <a:ext cx="81793" cy="61286"/>
                </a:xfrm>
                <a:prstGeom prst="flowChartMerg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流程图: 合并 87"/>
                <p:cNvSpPr/>
                <p:nvPr/>
              </p:nvSpPr>
              <p:spPr>
                <a:xfrm>
                  <a:off x="3362226" y="1079121"/>
                  <a:ext cx="87464" cy="68967"/>
                </a:xfrm>
                <a:prstGeom prst="flowChartMerg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9" name="流程图: 合并 88"/>
                <p:cNvSpPr/>
                <p:nvPr/>
              </p:nvSpPr>
              <p:spPr>
                <a:xfrm>
                  <a:off x="3514626" y="1086802"/>
                  <a:ext cx="81793" cy="61286"/>
                </a:xfrm>
                <a:prstGeom prst="flowChartMerg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0" name="流程图: 合并 89"/>
                <p:cNvSpPr/>
                <p:nvPr/>
              </p:nvSpPr>
              <p:spPr>
                <a:xfrm>
                  <a:off x="3713032" y="1085471"/>
                  <a:ext cx="87464" cy="68967"/>
                </a:xfrm>
                <a:prstGeom prst="flowChartMerg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1" name="流程图: 合并 90"/>
                <p:cNvSpPr/>
                <p:nvPr/>
              </p:nvSpPr>
              <p:spPr>
                <a:xfrm>
                  <a:off x="3900381" y="1093152"/>
                  <a:ext cx="81793" cy="61286"/>
                </a:xfrm>
                <a:prstGeom prst="flowChartMerg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98" name="组合 97"/>
            <p:cNvGrpSpPr/>
            <p:nvPr/>
          </p:nvGrpSpPr>
          <p:grpSpPr>
            <a:xfrm>
              <a:off x="365545" y="3200729"/>
              <a:ext cx="3640374" cy="186577"/>
              <a:chOff x="317475" y="969285"/>
              <a:chExt cx="3640374" cy="186577"/>
            </a:xfrm>
          </p:grpSpPr>
          <p:sp>
            <p:nvSpPr>
              <p:cNvPr id="99" name="爆炸形 1 98"/>
              <p:cNvSpPr/>
              <p:nvPr/>
            </p:nvSpPr>
            <p:spPr>
              <a:xfrm>
                <a:off x="317475" y="974468"/>
                <a:ext cx="99022" cy="117154"/>
              </a:xfrm>
              <a:prstGeom prst="irregularSeal1">
                <a:avLst/>
              </a:prstGeom>
              <a:solidFill>
                <a:srgbClr val="FFFF00"/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爆炸形 1 99"/>
              <p:cNvSpPr/>
              <p:nvPr/>
            </p:nvSpPr>
            <p:spPr>
              <a:xfrm>
                <a:off x="824186" y="994258"/>
                <a:ext cx="99022" cy="117154"/>
              </a:xfrm>
              <a:prstGeom prst="irregularSeal1">
                <a:avLst/>
              </a:prstGeom>
              <a:solidFill>
                <a:srgbClr val="FFFF00"/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爆炸形 1 100"/>
              <p:cNvSpPr/>
              <p:nvPr/>
            </p:nvSpPr>
            <p:spPr>
              <a:xfrm>
                <a:off x="1281386" y="996058"/>
                <a:ext cx="99022" cy="117154"/>
              </a:xfrm>
              <a:prstGeom prst="irregularSeal1">
                <a:avLst/>
              </a:prstGeom>
              <a:solidFill>
                <a:srgbClr val="FFFF00"/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爆炸形 1 101"/>
              <p:cNvSpPr/>
              <p:nvPr/>
            </p:nvSpPr>
            <p:spPr>
              <a:xfrm>
                <a:off x="1752686" y="986307"/>
                <a:ext cx="99022" cy="117154"/>
              </a:xfrm>
              <a:prstGeom prst="irregularSeal1">
                <a:avLst/>
              </a:prstGeom>
              <a:solidFill>
                <a:srgbClr val="FFFF00"/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爆炸形 1 102"/>
              <p:cNvSpPr/>
              <p:nvPr/>
            </p:nvSpPr>
            <p:spPr>
              <a:xfrm>
                <a:off x="2163175" y="996058"/>
                <a:ext cx="99022" cy="117154"/>
              </a:xfrm>
              <a:prstGeom prst="irregularSeal1">
                <a:avLst/>
              </a:prstGeom>
              <a:solidFill>
                <a:srgbClr val="FFFF00"/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爆炸形 1 103"/>
              <p:cNvSpPr/>
              <p:nvPr/>
            </p:nvSpPr>
            <p:spPr>
              <a:xfrm>
                <a:off x="2558417" y="1004161"/>
                <a:ext cx="99022" cy="117154"/>
              </a:xfrm>
              <a:prstGeom prst="irregularSeal1">
                <a:avLst/>
              </a:prstGeom>
              <a:solidFill>
                <a:srgbClr val="FFFF00"/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爆炸形 1 104"/>
              <p:cNvSpPr/>
              <p:nvPr/>
            </p:nvSpPr>
            <p:spPr>
              <a:xfrm>
                <a:off x="2957897" y="996210"/>
                <a:ext cx="99022" cy="117154"/>
              </a:xfrm>
              <a:prstGeom prst="irregularSeal1">
                <a:avLst/>
              </a:prstGeom>
              <a:solidFill>
                <a:srgbClr val="FFFF00"/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爆炸形 1 105"/>
              <p:cNvSpPr/>
              <p:nvPr/>
            </p:nvSpPr>
            <p:spPr>
              <a:xfrm>
                <a:off x="3404495" y="988960"/>
                <a:ext cx="99022" cy="117154"/>
              </a:xfrm>
              <a:prstGeom prst="irregularSeal1">
                <a:avLst/>
              </a:prstGeom>
              <a:solidFill>
                <a:srgbClr val="FFFF00"/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爆炸形 1 106"/>
              <p:cNvSpPr/>
              <p:nvPr/>
            </p:nvSpPr>
            <p:spPr>
              <a:xfrm>
                <a:off x="3858827" y="969285"/>
                <a:ext cx="99022" cy="117154"/>
              </a:xfrm>
              <a:prstGeom prst="irregularSeal1">
                <a:avLst/>
              </a:prstGeom>
              <a:solidFill>
                <a:srgbClr val="FFFF00"/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8" name="组合 107"/>
              <p:cNvGrpSpPr/>
              <p:nvPr/>
            </p:nvGrpSpPr>
            <p:grpSpPr>
              <a:xfrm>
                <a:off x="465815" y="1074195"/>
                <a:ext cx="3334681" cy="81667"/>
                <a:chOff x="465815" y="1074195"/>
                <a:chExt cx="3334681" cy="81667"/>
              </a:xfrm>
            </p:grpSpPr>
            <p:sp>
              <p:nvSpPr>
                <p:cNvPr id="109" name="流程图: 合并 108"/>
                <p:cNvSpPr/>
                <p:nvPr/>
              </p:nvSpPr>
              <p:spPr>
                <a:xfrm>
                  <a:off x="465815" y="1074195"/>
                  <a:ext cx="87464" cy="68967"/>
                </a:xfrm>
                <a:prstGeom prst="flowChartMerg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0" name="流程图: 合并 109"/>
                <p:cNvSpPr/>
                <p:nvPr/>
              </p:nvSpPr>
              <p:spPr>
                <a:xfrm>
                  <a:off x="618215" y="1081876"/>
                  <a:ext cx="81793" cy="61286"/>
                </a:xfrm>
                <a:prstGeom prst="flowChartMerg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1" name="流程图: 合并 110"/>
                <p:cNvSpPr/>
                <p:nvPr/>
              </p:nvSpPr>
              <p:spPr>
                <a:xfrm>
                  <a:off x="815065" y="1086895"/>
                  <a:ext cx="87464" cy="68967"/>
                </a:xfrm>
                <a:prstGeom prst="flowChartMerg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2" name="流程图: 合并 111"/>
                <p:cNvSpPr/>
                <p:nvPr/>
              </p:nvSpPr>
              <p:spPr>
                <a:xfrm>
                  <a:off x="967465" y="1094576"/>
                  <a:ext cx="81793" cy="61286"/>
                </a:xfrm>
                <a:prstGeom prst="flowChartMerg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3" name="流程图: 合并 112"/>
                <p:cNvSpPr/>
                <p:nvPr/>
              </p:nvSpPr>
              <p:spPr>
                <a:xfrm>
                  <a:off x="1170602" y="1086633"/>
                  <a:ext cx="87464" cy="68967"/>
                </a:xfrm>
                <a:prstGeom prst="flowChartMerg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4" name="流程图: 合并 113"/>
                <p:cNvSpPr/>
                <p:nvPr/>
              </p:nvSpPr>
              <p:spPr>
                <a:xfrm>
                  <a:off x="1323002" y="1087964"/>
                  <a:ext cx="81793" cy="61286"/>
                </a:xfrm>
                <a:prstGeom prst="flowChartMerg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5" name="流程图: 合并 114"/>
                <p:cNvSpPr/>
                <p:nvPr/>
              </p:nvSpPr>
              <p:spPr>
                <a:xfrm>
                  <a:off x="1559508" y="1080283"/>
                  <a:ext cx="87464" cy="68967"/>
                </a:xfrm>
                <a:prstGeom prst="flowChartMerg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6" name="流程图: 合并 115"/>
                <p:cNvSpPr/>
                <p:nvPr/>
              </p:nvSpPr>
              <p:spPr>
                <a:xfrm>
                  <a:off x="1708757" y="1081614"/>
                  <a:ext cx="81793" cy="61286"/>
                </a:xfrm>
                <a:prstGeom prst="flowChartMerg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7" name="流程图: 合并 116"/>
                <p:cNvSpPr/>
                <p:nvPr/>
              </p:nvSpPr>
              <p:spPr>
                <a:xfrm>
                  <a:off x="1905607" y="1080283"/>
                  <a:ext cx="87464" cy="68967"/>
                </a:xfrm>
                <a:prstGeom prst="flowChartMerg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8" name="流程图: 合并 117"/>
                <p:cNvSpPr/>
                <p:nvPr/>
              </p:nvSpPr>
              <p:spPr>
                <a:xfrm>
                  <a:off x="2058007" y="1087964"/>
                  <a:ext cx="81793" cy="61286"/>
                </a:xfrm>
                <a:prstGeom prst="flowChartMerg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9" name="流程图: 合并 118"/>
                <p:cNvSpPr/>
                <p:nvPr/>
              </p:nvSpPr>
              <p:spPr>
                <a:xfrm>
                  <a:off x="2261144" y="1086371"/>
                  <a:ext cx="87464" cy="68967"/>
                </a:xfrm>
                <a:prstGeom prst="flowChartMerg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0" name="流程图: 合并 119"/>
                <p:cNvSpPr/>
                <p:nvPr/>
              </p:nvSpPr>
              <p:spPr>
                <a:xfrm>
                  <a:off x="2404106" y="1081352"/>
                  <a:ext cx="81793" cy="61286"/>
                </a:xfrm>
                <a:prstGeom prst="flowChartMerg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1" name="流程图: 合并 120"/>
                <p:cNvSpPr/>
                <p:nvPr/>
              </p:nvSpPr>
              <p:spPr>
                <a:xfrm>
                  <a:off x="2657439" y="1085733"/>
                  <a:ext cx="87464" cy="68967"/>
                </a:xfrm>
                <a:prstGeom prst="flowChartMerg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2" name="流程图: 合并 121"/>
                <p:cNvSpPr/>
                <p:nvPr/>
              </p:nvSpPr>
              <p:spPr>
                <a:xfrm>
                  <a:off x="2809839" y="1087064"/>
                  <a:ext cx="81793" cy="61286"/>
                </a:xfrm>
                <a:prstGeom prst="flowChartMerg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3" name="流程图: 合并 122"/>
                <p:cNvSpPr/>
                <p:nvPr/>
              </p:nvSpPr>
              <p:spPr>
                <a:xfrm>
                  <a:off x="3006689" y="1079383"/>
                  <a:ext cx="87464" cy="68967"/>
                </a:xfrm>
                <a:prstGeom prst="flowChartMerg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4" name="流程图: 合并 123"/>
                <p:cNvSpPr/>
                <p:nvPr/>
              </p:nvSpPr>
              <p:spPr>
                <a:xfrm>
                  <a:off x="3159089" y="1087064"/>
                  <a:ext cx="81793" cy="61286"/>
                </a:xfrm>
                <a:prstGeom prst="flowChartMerg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5" name="流程图: 合并 124"/>
                <p:cNvSpPr/>
                <p:nvPr/>
              </p:nvSpPr>
              <p:spPr>
                <a:xfrm>
                  <a:off x="3362226" y="1079121"/>
                  <a:ext cx="87464" cy="68967"/>
                </a:xfrm>
                <a:prstGeom prst="flowChartMerg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6" name="流程图: 合并 125"/>
                <p:cNvSpPr/>
                <p:nvPr/>
              </p:nvSpPr>
              <p:spPr>
                <a:xfrm>
                  <a:off x="3514626" y="1086802"/>
                  <a:ext cx="81793" cy="61286"/>
                </a:xfrm>
                <a:prstGeom prst="flowChartMerg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7" name="流程图: 合并 126"/>
                <p:cNvSpPr/>
                <p:nvPr/>
              </p:nvSpPr>
              <p:spPr>
                <a:xfrm>
                  <a:off x="3713032" y="1085471"/>
                  <a:ext cx="87464" cy="68967"/>
                </a:xfrm>
                <a:prstGeom prst="flowChartMerg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コンテンツ プレースホルダ 2"/>
          <p:cNvSpPr>
            <a:spLocks noGrp="1"/>
          </p:cNvSpPr>
          <p:nvPr>
            <p:ph idx="4294967295"/>
          </p:nvPr>
        </p:nvSpPr>
        <p:spPr bwMode="auto">
          <a:xfrm>
            <a:off x="323850" y="757238"/>
            <a:ext cx="8229600" cy="3798094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200"/>
              </a:spcAft>
              <a:defRPr/>
            </a:pPr>
            <a:r>
              <a:rPr lang="en-US" altLang="ja-JP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Motivations</a:t>
            </a:r>
          </a:p>
          <a:p>
            <a:pPr>
              <a:spcAft>
                <a:spcPts val="1200"/>
              </a:spcAft>
              <a:defRPr/>
            </a:pPr>
            <a:r>
              <a:rPr lang="en-US" altLang="zh-CN" sz="2400" dirty="0" smtClean="0">
                <a:solidFill>
                  <a:srgbClr val="FAFD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Theory</a:t>
            </a:r>
            <a:endParaRPr lang="en-US" altLang="ja-JP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  <a:p>
            <a:pPr lvl="1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Radon Transform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Inversion Theory 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Checkerboard Test </a:t>
            </a:r>
            <a:endParaRPr lang="en-US" altLang="ja-JP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US" altLang="ja-JP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Results (</a:t>
            </a:r>
            <a:r>
              <a:rPr lang="en-US" altLang="ja-JP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S</a:t>
            </a:r>
            <a:r>
              <a:rPr lang="en-US" altLang="zh-CN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ynthetic and Field </a:t>
            </a:r>
            <a:r>
              <a:rPr lang="en-US" altLang="zh-CN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D</a:t>
            </a:r>
            <a:r>
              <a:rPr lang="en-US" altLang="zh-CN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ata</a:t>
            </a:r>
            <a:r>
              <a:rPr lang="en-US" altLang="ja-JP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1200"/>
              </a:spcAft>
              <a:defRPr/>
            </a:pPr>
            <a:r>
              <a:rPr lang="en-US" altLang="ja-JP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Conclusions and Future Work</a:t>
            </a:r>
            <a:endParaRPr lang="ja-JP" altLang="en-US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3576" y="109538"/>
            <a:ext cx="7800975" cy="76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914400">
              <a:defRPr/>
            </a:pPr>
            <a:r>
              <a:rPr lang="en-US" altLang="zh-CN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altLang="zh-CN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668" name="Rounded Rectangle 3"/>
          <p:cNvSpPr>
            <a:spLocks noChangeArrowheads="1"/>
          </p:cNvSpPr>
          <p:nvPr/>
        </p:nvSpPr>
        <p:spPr bwMode="auto">
          <a:xfrm>
            <a:off x="-861219" y="832505"/>
            <a:ext cx="10682288" cy="2825095"/>
          </a:xfrm>
          <a:prstGeom prst="roundRect">
            <a:avLst>
              <a:gd name="adj" fmla="val 16667"/>
            </a:avLst>
          </a:prstGeom>
          <a:solidFill>
            <a:srgbClr val="000082">
              <a:alpha val="65881"/>
            </a:srgbClr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altLang="zh-CN" sz="4400"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sp>
        <p:nvSpPr>
          <p:cNvPr id="113669" name="Rounded Rectangle 3"/>
          <p:cNvSpPr>
            <a:spLocks noChangeArrowheads="1"/>
          </p:cNvSpPr>
          <p:nvPr/>
        </p:nvSpPr>
        <p:spPr bwMode="auto">
          <a:xfrm>
            <a:off x="0" y="4253507"/>
            <a:ext cx="10682288" cy="1779985"/>
          </a:xfrm>
          <a:prstGeom prst="roundRect">
            <a:avLst>
              <a:gd name="adj" fmla="val 16667"/>
            </a:avLst>
          </a:prstGeom>
          <a:solidFill>
            <a:srgbClr val="000082">
              <a:alpha val="65881"/>
            </a:srgbClr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altLang="zh-CN" sz="4400">
              <a:ea typeface="宋体" charset="-122"/>
            </a:endParaRPr>
          </a:p>
        </p:txBody>
      </p:sp>
      <p:grpSp>
        <p:nvGrpSpPr>
          <p:cNvPr id="9" name="组合 11"/>
          <p:cNvGrpSpPr/>
          <p:nvPr/>
        </p:nvGrpSpPr>
        <p:grpSpPr>
          <a:xfrm>
            <a:off x="4678603" y="1787370"/>
            <a:ext cx="4567769" cy="1501395"/>
            <a:chOff x="4795542" y="3544646"/>
            <a:chExt cx="4567769" cy="1501395"/>
          </a:xfrm>
        </p:grpSpPr>
        <p:grpSp>
          <p:nvGrpSpPr>
            <p:cNvPr id="10" name="组合 10"/>
            <p:cNvGrpSpPr/>
            <p:nvPr/>
          </p:nvGrpSpPr>
          <p:grpSpPr>
            <a:xfrm>
              <a:off x="4795542" y="3544646"/>
              <a:ext cx="4537847" cy="1361352"/>
              <a:chOff x="4795542" y="3580271"/>
              <a:chExt cx="4537847" cy="1361352"/>
            </a:xfrm>
          </p:grpSpPr>
          <p:grpSp>
            <p:nvGrpSpPr>
              <p:cNvPr id="12" name="组合 31"/>
              <p:cNvGrpSpPr/>
              <p:nvPr/>
            </p:nvGrpSpPr>
            <p:grpSpPr>
              <a:xfrm>
                <a:off x="4795542" y="3580271"/>
                <a:ext cx="4537847" cy="765614"/>
                <a:chOff x="168690" y="731458"/>
                <a:chExt cx="8696518" cy="1424050"/>
              </a:xfrm>
            </p:grpSpPr>
            <p:grpSp>
              <p:nvGrpSpPr>
                <p:cNvPr id="18" name="组合 32"/>
                <p:cNvGrpSpPr/>
                <p:nvPr/>
              </p:nvGrpSpPr>
              <p:grpSpPr>
                <a:xfrm>
                  <a:off x="631807" y="868553"/>
                  <a:ext cx="8233401" cy="1286955"/>
                  <a:chOff x="358384" y="930721"/>
                  <a:chExt cx="8870675" cy="1828387"/>
                </a:xfrm>
              </p:grpSpPr>
              <p:grpSp>
                <p:nvGrpSpPr>
                  <p:cNvPr id="20" name="组合 38"/>
                  <p:cNvGrpSpPr/>
                  <p:nvPr/>
                </p:nvGrpSpPr>
                <p:grpSpPr>
                  <a:xfrm>
                    <a:off x="456447" y="930721"/>
                    <a:ext cx="8149393" cy="1477435"/>
                    <a:chOff x="571478" y="4485167"/>
                    <a:chExt cx="8149392" cy="1602896"/>
                  </a:xfrm>
                </p:grpSpPr>
                <p:pic>
                  <p:nvPicPr>
                    <p:cNvPr id="22" name="Picture 6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/>
                    <a:srcRect l="6583" t="73656" r="12105" b="6865"/>
                    <a:stretch/>
                  </p:blipFill>
                  <p:spPr bwMode="auto">
                    <a:xfrm>
                      <a:off x="573881" y="4485167"/>
                      <a:ext cx="8146989" cy="16028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3" name="矩形 40"/>
                    <p:cNvSpPr/>
                    <p:nvPr/>
                  </p:nvSpPr>
                  <p:spPr>
                    <a:xfrm>
                      <a:off x="571478" y="4512704"/>
                      <a:ext cx="8128043" cy="1558333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358384" y="2184936"/>
                    <a:ext cx="8870675" cy="5741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                                     x (m)</a:t>
                    </a:r>
                  </a:p>
                </p:txBody>
              </p:sp>
            </p:grpSp>
            <p:sp>
              <p:nvSpPr>
                <p:cNvPr id="19" name="TextBox 18"/>
                <p:cNvSpPr txBox="1"/>
                <p:nvPr/>
              </p:nvSpPr>
              <p:spPr>
                <a:xfrm rot="16200000">
                  <a:off x="-132697" y="1032845"/>
                  <a:ext cx="1133625" cy="530852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 </a:t>
                  </a:r>
                  <a:r>
                    <a: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m)</a:t>
                  </a:r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组合 41"/>
              <p:cNvGrpSpPr/>
              <p:nvPr/>
            </p:nvGrpSpPr>
            <p:grpSpPr>
              <a:xfrm>
                <a:off x="4822447" y="4263246"/>
                <a:ext cx="4223484" cy="678377"/>
                <a:chOff x="215186" y="2114720"/>
                <a:chExt cx="8104332" cy="1207126"/>
              </a:xfrm>
            </p:grpSpPr>
            <p:pic>
              <p:nvPicPr>
                <p:cNvPr id="14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4"/>
                <a:srcRect l="6584" t="4605" r="11327" b="75637"/>
                <a:stretch/>
              </p:blipFill>
              <p:spPr bwMode="auto">
                <a:xfrm>
                  <a:off x="748696" y="2385470"/>
                  <a:ext cx="7561813" cy="91272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grpSp>
              <p:nvGrpSpPr>
                <p:cNvPr id="15" name="组合 42"/>
                <p:cNvGrpSpPr/>
                <p:nvPr/>
              </p:nvGrpSpPr>
              <p:grpSpPr>
                <a:xfrm>
                  <a:off x="215186" y="2114720"/>
                  <a:ext cx="8104332" cy="1207126"/>
                  <a:chOff x="187063" y="3544772"/>
                  <a:chExt cx="8104332" cy="1207126"/>
                </a:xfrm>
              </p:grpSpPr>
              <p:sp>
                <p:nvSpPr>
                  <p:cNvPr id="16" name="矩形 52"/>
                  <p:cNvSpPr/>
                  <p:nvPr/>
                </p:nvSpPr>
                <p:spPr>
                  <a:xfrm>
                    <a:off x="714168" y="3772990"/>
                    <a:ext cx="7577227" cy="955384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 rot="16200000">
                    <a:off x="-150737" y="3882572"/>
                    <a:ext cx="1207126" cy="531526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>
                    <a:spAutoFit/>
                  </a:bodyPr>
                  <a:lstStyle/>
                  <a:p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z </a:t>
                    </a:r>
                    <a:r>
                      <a:rPr lang="en-US" altLang="zh-CN" sz="1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</a:t>
                    </a:r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m)</a:t>
                    </a:r>
                    <a:endPara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11" name="TextBox 10"/>
            <p:cNvSpPr txBox="1"/>
            <p:nvPr/>
          </p:nvSpPr>
          <p:spPr>
            <a:xfrm>
              <a:off x="5067119" y="4828760"/>
              <a:ext cx="4296192" cy="217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x (m)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9"/>
          <p:cNvSpPr txBox="1">
            <a:spLocks noChangeArrowheads="1"/>
          </p:cNvSpPr>
          <p:nvPr/>
        </p:nvSpPr>
        <p:spPr bwMode="auto">
          <a:xfrm>
            <a:off x="2324100" y="102394"/>
            <a:ext cx="4686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altLang="zh-CN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2D Potash Model Test</a:t>
            </a:r>
            <a:endParaRPr lang="en-US" altLang="zh-CN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767" name="Rectangle 28"/>
          <p:cNvSpPr>
            <a:spLocks noChangeArrowheads="1"/>
          </p:cNvSpPr>
          <p:nvPr/>
        </p:nvSpPr>
        <p:spPr bwMode="auto">
          <a:xfrm>
            <a:off x="712788" y="4994673"/>
            <a:ext cx="7880350" cy="120253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768" name="Rectangle 29"/>
          <p:cNvSpPr>
            <a:spLocks noChangeArrowheads="1"/>
          </p:cNvSpPr>
          <p:nvPr/>
        </p:nvSpPr>
        <p:spPr bwMode="auto">
          <a:xfrm>
            <a:off x="4029076" y="3290888"/>
            <a:ext cx="123825" cy="170378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918789" y="791135"/>
            <a:ext cx="4370536" cy="2227676"/>
            <a:chOff x="4918789" y="791135"/>
            <a:chExt cx="4370536" cy="2227676"/>
          </a:xfrm>
        </p:grpSpPr>
        <p:grpSp>
          <p:nvGrpSpPr>
            <p:cNvPr id="14" name="组合 13"/>
            <p:cNvGrpSpPr/>
            <p:nvPr/>
          </p:nvGrpSpPr>
          <p:grpSpPr>
            <a:xfrm>
              <a:off x="4918789" y="791135"/>
              <a:ext cx="4370536" cy="2227676"/>
              <a:chOff x="4918788" y="770453"/>
              <a:chExt cx="4370536" cy="2970233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5311191" y="1256215"/>
                <a:ext cx="2945080" cy="1901630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4918788" y="770453"/>
                <a:ext cx="4370536" cy="2970233"/>
                <a:chOff x="4918788" y="770453"/>
                <a:chExt cx="4370536" cy="2970233"/>
              </a:xfrm>
            </p:grpSpPr>
            <p:pic>
              <p:nvPicPr>
                <p:cNvPr id="117770" name="Picture 5"/>
                <p:cNvPicPr>
                  <a:picLocks noChangeArrowheads="1"/>
                </p:cNvPicPr>
                <p:nvPr/>
              </p:nvPicPr>
              <p:blipFill rotWithShape="1">
                <a:blip r:embed="rId2"/>
                <a:srcRect l="58255" t="6742" r="10626" b="60252"/>
                <a:stretch/>
              </p:blipFill>
              <p:spPr bwMode="auto">
                <a:xfrm>
                  <a:off x="5331111" y="1262657"/>
                  <a:ext cx="2930817" cy="1901630"/>
                </a:xfrm>
                <a:prstGeom prst="rect">
                  <a:avLst/>
                </a:prstGeom>
                <a:noFill/>
                <a:ln w="28575">
                  <a:solidFill>
                    <a:srgbClr val="FFFF00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117771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6192112" y="770453"/>
                  <a:ext cx="3097212" cy="533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Start </a:t>
                  </a:r>
                  <a:r>
                    <a:rPr lang="en-US" altLang="zh-CN" sz="20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Model              </a:t>
                  </a:r>
                  <a:r>
                    <a:rPr lang="en-US" altLang="zh-CN" sz="16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m/s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5251805" y="3125133"/>
                  <a:ext cx="3325667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0                                   60                             120</a:t>
                  </a:r>
                </a:p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                   x(m</a:t>
                  </a:r>
                  <a:r>
                    <a: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</a:t>
                  </a:r>
                  <a:endParaRPr lang="zh-CN" altLang="en-US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4918788" y="1153402"/>
                  <a:ext cx="738664" cy="2585321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0 </a:t>
                  </a: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30    </a:t>
                  </a: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37" name="组合 36"/>
                <p:cNvGrpSpPr/>
                <p:nvPr/>
              </p:nvGrpSpPr>
              <p:grpSpPr>
                <a:xfrm>
                  <a:off x="8416986" y="1297323"/>
                  <a:ext cx="637865" cy="1889900"/>
                  <a:chOff x="275452" y="1114621"/>
                  <a:chExt cx="637865" cy="1889900"/>
                </a:xfrm>
              </p:grpSpPr>
              <p:pic>
                <p:nvPicPr>
                  <p:cNvPr id="38" name="Picture 5"/>
                  <p:cNvPicPr>
                    <a:picLocks noChangeArrowheads="1"/>
                  </p:cNvPicPr>
                  <p:nvPr/>
                </p:nvPicPr>
                <p:blipFill rotWithShape="1">
                  <a:blip r:embed="rId2"/>
                  <a:srcRect l="91544" t="57851" r="5922" b="7134"/>
                  <a:stretch/>
                </p:blipFill>
                <p:spPr bwMode="auto">
                  <a:xfrm>
                    <a:off x="275452" y="1114621"/>
                    <a:ext cx="170121" cy="18899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360513" y="1125254"/>
                    <a:ext cx="552804" cy="1846660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>
                    <a:spAutoFit/>
                  </a:bodyPr>
                  <a:lstStyle/>
                  <a:p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800</a:t>
                    </a:r>
                  </a:p>
                  <a:p>
                    <a:endPara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600</a:t>
                    </a:r>
                  </a:p>
                  <a:p>
                    <a:endPara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400</a:t>
                    </a:r>
                    <a:endParaRPr lang="zh-CN" altLang="en-US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50" name="TextBox 49"/>
            <p:cNvSpPr txBox="1"/>
            <p:nvPr/>
          </p:nvSpPr>
          <p:spPr>
            <a:xfrm rot="16200000">
              <a:off x="4902669" y="1756502"/>
              <a:ext cx="551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(m)</a:t>
              </a:r>
              <a:endParaRPr lang="zh-CN" altLang="en-US" sz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77904" y="2937081"/>
            <a:ext cx="4403086" cy="2230319"/>
            <a:chOff x="177904" y="2937081"/>
            <a:chExt cx="4403086" cy="2230319"/>
          </a:xfrm>
        </p:grpSpPr>
        <p:grpSp>
          <p:nvGrpSpPr>
            <p:cNvPr id="11" name="组合 10"/>
            <p:cNvGrpSpPr/>
            <p:nvPr/>
          </p:nvGrpSpPr>
          <p:grpSpPr>
            <a:xfrm>
              <a:off x="177904" y="2937081"/>
              <a:ext cx="4403086" cy="2230319"/>
              <a:chOff x="177903" y="3805272"/>
              <a:chExt cx="4403086" cy="2973757"/>
            </a:xfrm>
          </p:grpSpPr>
          <p:sp>
            <p:nvSpPr>
              <p:cNvPr id="117775" name="Text Box 12"/>
              <p:cNvSpPr txBox="1">
                <a:spLocks noChangeArrowheads="1"/>
              </p:cNvSpPr>
              <p:nvPr/>
            </p:nvSpPr>
            <p:spPr bwMode="auto">
              <a:xfrm>
                <a:off x="902081" y="3805272"/>
                <a:ext cx="3678908" cy="533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WD Vs Tomogram         </a:t>
                </a:r>
                <a:r>
                  <a:rPr lang="en-US" altLang="zh-CN" sz="16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m/s </a:t>
                </a:r>
                <a:endParaRPr lang="en-US" altLang="zh-CN" sz="16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177903" y="4191743"/>
                <a:ext cx="4168267" cy="2587286"/>
                <a:chOff x="439153" y="4049243"/>
                <a:chExt cx="4168267" cy="2587286"/>
              </a:xfrm>
            </p:grpSpPr>
            <p:grpSp>
              <p:nvGrpSpPr>
                <p:cNvPr id="3" name="组合 2"/>
                <p:cNvGrpSpPr/>
                <p:nvPr/>
              </p:nvGrpSpPr>
              <p:grpSpPr>
                <a:xfrm>
                  <a:off x="809028" y="4139908"/>
                  <a:ext cx="2966346" cy="1901630"/>
                  <a:chOff x="830294" y="3853857"/>
                  <a:chExt cx="2966346" cy="1901630"/>
                </a:xfrm>
              </p:grpSpPr>
              <p:pic>
                <p:nvPicPr>
                  <p:cNvPr id="117774" name="Picture 5"/>
                  <p:cNvPicPr>
                    <a:picLocks noChangeArrowheads="1"/>
                  </p:cNvPicPr>
                  <p:nvPr/>
                </p:nvPicPr>
                <p:blipFill rotWithShape="1">
                  <a:blip r:embed="rId2"/>
                  <a:srcRect l="5870" t="57433" r="62297" b="7698"/>
                  <a:stretch/>
                </p:blipFill>
                <p:spPr bwMode="auto">
                  <a:xfrm>
                    <a:off x="830294" y="3853857"/>
                    <a:ext cx="2945080" cy="18810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1" name="矩形 20"/>
                  <p:cNvSpPr/>
                  <p:nvPr/>
                </p:nvSpPr>
                <p:spPr>
                  <a:xfrm>
                    <a:off x="851560" y="3853857"/>
                    <a:ext cx="2945080" cy="1901630"/>
                  </a:xfrm>
                  <a:prstGeom prst="rect">
                    <a:avLst/>
                  </a:prstGeom>
                  <a:noFill/>
                  <a:ln w="28575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0" name="TextBox 29"/>
                <p:cNvSpPr txBox="1"/>
                <p:nvPr/>
              </p:nvSpPr>
              <p:spPr>
                <a:xfrm>
                  <a:off x="772170" y="6020976"/>
                  <a:ext cx="3325667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0                                60                                </a:t>
                  </a:r>
                  <a:r>
                    <a: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120 </a:t>
                  </a:r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               x(m</a:t>
                  </a:r>
                  <a:r>
                    <a: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</a:t>
                  </a:r>
                  <a:endParaRPr lang="zh-CN" altLang="en-US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439153" y="4049243"/>
                  <a:ext cx="738664" cy="2585321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0 </a:t>
                  </a: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30    </a:t>
                  </a: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43" name="组合 42"/>
                <p:cNvGrpSpPr/>
                <p:nvPr/>
              </p:nvGrpSpPr>
              <p:grpSpPr>
                <a:xfrm>
                  <a:off x="3969555" y="4176888"/>
                  <a:ext cx="637865" cy="1889900"/>
                  <a:chOff x="275452" y="1114621"/>
                  <a:chExt cx="637865" cy="1889900"/>
                </a:xfrm>
              </p:grpSpPr>
              <p:pic>
                <p:nvPicPr>
                  <p:cNvPr id="44" name="Picture 5"/>
                  <p:cNvPicPr>
                    <a:picLocks noChangeArrowheads="1"/>
                  </p:cNvPicPr>
                  <p:nvPr/>
                </p:nvPicPr>
                <p:blipFill rotWithShape="1">
                  <a:blip r:embed="rId2"/>
                  <a:srcRect l="91544" t="57851" r="5922" b="7134"/>
                  <a:stretch/>
                </p:blipFill>
                <p:spPr bwMode="auto">
                  <a:xfrm>
                    <a:off x="275452" y="1114621"/>
                    <a:ext cx="170121" cy="18899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360513" y="1125254"/>
                    <a:ext cx="552804" cy="1846659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>
                    <a:spAutoFit/>
                  </a:bodyPr>
                  <a:lstStyle/>
                  <a:p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800</a:t>
                    </a:r>
                  </a:p>
                  <a:p>
                    <a:endPara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600</a:t>
                    </a:r>
                  </a:p>
                  <a:p>
                    <a:endPara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400</a:t>
                    </a:r>
                    <a:endParaRPr lang="zh-CN" altLang="en-US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52" name="TextBox 51"/>
            <p:cNvSpPr txBox="1"/>
            <p:nvPr/>
          </p:nvSpPr>
          <p:spPr>
            <a:xfrm rot="16200000">
              <a:off x="140711" y="3861835"/>
              <a:ext cx="551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(m)</a:t>
              </a:r>
              <a:endParaRPr lang="zh-CN" altLang="en-US" sz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909246" y="2884157"/>
            <a:ext cx="4372788" cy="2301260"/>
            <a:chOff x="4909246" y="2884157"/>
            <a:chExt cx="4372788" cy="2301260"/>
          </a:xfrm>
        </p:grpSpPr>
        <p:grpSp>
          <p:nvGrpSpPr>
            <p:cNvPr id="12" name="组合 11"/>
            <p:cNvGrpSpPr/>
            <p:nvPr/>
          </p:nvGrpSpPr>
          <p:grpSpPr>
            <a:xfrm>
              <a:off x="4909246" y="2884157"/>
              <a:ext cx="4372788" cy="2301260"/>
              <a:chOff x="4695495" y="3627826"/>
              <a:chExt cx="4372788" cy="3068344"/>
            </a:xfrm>
          </p:grpSpPr>
          <p:sp>
            <p:nvSpPr>
              <p:cNvPr id="117773" name="Text Box 13"/>
              <p:cNvSpPr txBox="1">
                <a:spLocks noChangeArrowheads="1"/>
              </p:cNvSpPr>
              <p:nvPr/>
            </p:nvSpPr>
            <p:spPr bwMode="auto">
              <a:xfrm>
                <a:off x="5002222" y="3627826"/>
                <a:ext cx="4066061" cy="615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altLang="zh-CN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1D Vs Tomogram           </a:t>
                </a:r>
                <a:r>
                  <a:rPr lang="en-US" altLang="zh-CN" sz="16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m/s</a:t>
                </a:r>
                <a:endParaRPr lang="en-US" altLang="zh-CN" sz="16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" name="组合 3"/>
              <p:cNvGrpSpPr/>
              <p:nvPr/>
            </p:nvGrpSpPr>
            <p:grpSpPr>
              <a:xfrm>
                <a:off x="5103098" y="4176841"/>
                <a:ext cx="2945080" cy="1903776"/>
                <a:chOff x="4964875" y="3853857"/>
                <a:chExt cx="2945080" cy="1903776"/>
              </a:xfrm>
            </p:grpSpPr>
            <p:pic>
              <p:nvPicPr>
                <p:cNvPr id="117772" name="Picture 5"/>
                <p:cNvPicPr>
                  <a:picLocks noChangeArrowheads="1"/>
                </p:cNvPicPr>
                <p:nvPr/>
              </p:nvPicPr>
              <p:blipFill rotWithShape="1">
                <a:blip r:embed="rId2"/>
                <a:srcRect l="57661" t="57851" r="10506" b="7814"/>
                <a:stretch/>
              </p:blipFill>
              <p:spPr bwMode="auto">
                <a:xfrm>
                  <a:off x="4971962" y="3861851"/>
                  <a:ext cx="2927359" cy="18957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" name="矩形 19"/>
                <p:cNvSpPr/>
                <p:nvPr/>
              </p:nvSpPr>
              <p:spPr>
                <a:xfrm>
                  <a:off x="4964875" y="3853857"/>
                  <a:ext cx="2945080" cy="1901630"/>
                </a:xfrm>
                <a:prstGeom prst="rect">
                  <a:avLst/>
                </a:prstGeom>
                <a:noFill/>
                <a:ln w="2857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5028512" y="6080617"/>
                <a:ext cx="332566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0                                    60                            120</a:t>
                </a:r>
              </a:p>
              <a:p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x(m</a:t>
                </a:r>
                <a:r>
                  <a: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sz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695495" y="4108886"/>
                <a:ext cx="738664" cy="258532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0 </a:t>
                </a:r>
              </a:p>
              <a:p>
                <a:endPara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30    </a:t>
                </a:r>
              </a:p>
              <a:p>
                <a:endParaRPr lang="en-US" altLang="zh-CN" sz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0" name="组合 39"/>
              <p:cNvGrpSpPr/>
              <p:nvPr/>
            </p:nvGrpSpPr>
            <p:grpSpPr>
              <a:xfrm>
                <a:off x="8228886" y="4213611"/>
                <a:ext cx="673490" cy="1914892"/>
                <a:chOff x="453577" y="1125254"/>
                <a:chExt cx="673490" cy="1914892"/>
              </a:xfrm>
            </p:grpSpPr>
            <p:pic>
              <p:nvPicPr>
                <p:cNvPr id="41" name="Picture 5"/>
                <p:cNvPicPr>
                  <a:picLocks noChangeArrowheads="1"/>
                </p:cNvPicPr>
                <p:nvPr/>
              </p:nvPicPr>
              <p:blipFill rotWithShape="1">
                <a:blip r:embed="rId2"/>
                <a:srcRect l="91544" t="57851" r="5922" b="7134"/>
                <a:stretch/>
              </p:blipFill>
              <p:spPr bwMode="auto">
                <a:xfrm>
                  <a:off x="453577" y="1150246"/>
                  <a:ext cx="170121" cy="1889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2" name="TextBox 41"/>
                <p:cNvSpPr txBox="1"/>
                <p:nvPr/>
              </p:nvSpPr>
              <p:spPr>
                <a:xfrm>
                  <a:off x="574263" y="1125254"/>
                  <a:ext cx="552804" cy="1846660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800</a:t>
                  </a: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600</a:t>
                  </a: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400</a:t>
                  </a:r>
                  <a:endParaRPr lang="zh-CN" altLang="en-US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54" name="TextBox 53"/>
            <p:cNvSpPr txBox="1"/>
            <p:nvPr/>
          </p:nvSpPr>
          <p:spPr>
            <a:xfrm rot="16200000">
              <a:off x="4864397" y="3870531"/>
              <a:ext cx="551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(m)</a:t>
              </a:r>
              <a:endParaRPr lang="zh-CN" altLang="en-US" sz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88" y="1122405"/>
            <a:ext cx="2930325" cy="145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组合 45"/>
          <p:cNvGrpSpPr/>
          <p:nvPr/>
        </p:nvGrpSpPr>
        <p:grpSpPr>
          <a:xfrm>
            <a:off x="920247" y="1419600"/>
            <a:ext cx="2503136" cy="783903"/>
            <a:chOff x="1092767" y="306846"/>
            <a:chExt cx="2503136" cy="783903"/>
          </a:xfrm>
        </p:grpSpPr>
        <p:sp>
          <p:nvSpPr>
            <p:cNvPr id="26" name="任意多边形 25"/>
            <p:cNvSpPr/>
            <p:nvPr/>
          </p:nvSpPr>
          <p:spPr>
            <a:xfrm>
              <a:off x="1623120" y="314843"/>
              <a:ext cx="680531" cy="749869"/>
            </a:xfrm>
            <a:custGeom>
              <a:avLst/>
              <a:gdLst>
                <a:gd name="connsiteX0" fmla="*/ 7671 w 680531"/>
                <a:gd name="connsiteY0" fmla="*/ 241539 h 707366"/>
                <a:gd name="connsiteX1" fmla="*/ 68056 w 680531"/>
                <a:gd name="connsiteY1" fmla="*/ 198407 h 707366"/>
                <a:gd name="connsiteX2" fmla="*/ 119814 w 680531"/>
                <a:gd name="connsiteY2" fmla="*/ 163902 h 707366"/>
                <a:gd name="connsiteX3" fmla="*/ 137067 w 680531"/>
                <a:gd name="connsiteY3" fmla="*/ 138022 h 707366"/>
                <a:gd name="connsiteX4" fmla="*/ 145693 w 680531"/>
                <a:gd name="connsiteY4" fmla="*/ 112143 h 707366"/>
                <a:gd name="connsiteX5" fmla="*/ 171573 w 680531"/>
                <a:gd name="connsiteY5" fmla="*/ 86264 h 707366"/>
                <a:gd name="connsiteX6" fmla="*/ 188825 w 680531"/>
                <a:gd name="connsiteY6" fmla="*/ 34505 h 707366"/>
                <a:gd name="connsiteX7" fmla="*/ 240584 w 680531"/>
                <a:gd name="connsiteY7" fmla="*/ 17252 h 707366"/>
                <a:gd name="connsiteX8" fmla="*/ 266463 w 680531"/>
                <a:gd name="connsiteY8" fmla="*/ 8626 h 707366"/>
                <a:gd name="connsiteX9" fmla="*/ 300969 w 680531"/>
                <a:gd name="connsiteY9" fmla="*/ 0 h 707366"/>
                <a:gd name="connsiteX10" fmla="*/ 404486 w 680531"/>
                <a:gd name="connsiteY10" fmla="*/ 8626 h 707366"/>
                <a:gd name="connsiteX11" fmla="*/ 456244 w 680531"/>
                <a:gd name="connsiteY11" fmla="*/ 43132 h 707366"/>
                <a:gd name="connsiteX12" fmla="*/ 473497 w 680531"/>
                <a:gd name="connsiteY12" fmla="*/ 69011 h 707366"/>
                <a:gd name="connsiteX13" fmla="*/ 499376 w 680531"/>
                <a:gd name="connsiteY13" fmla="*/ 86264 h 707366"/>
                <a:gd name="connsiteX14" fmla="*/ 533882 w 680531"/>
                <a:gd name="connsiteY14" fmla="*/ 138022 h 707366"/>
                <a:gd name="connsiteX15" fmla="*/ 568388 w 680531"/>
                <a:gd name="connsiteY15" fmla="*/ 215660 h 707366"/>
                <a:gd name="connsiteX16" fmla="*/ 577014 w 680531"/>
                <a:gd name="connsiteY16" fmla="*/ 241539 h 707366"/>
                <a:gd name="connsiteX17" fmla="*/ 594267 w 680531"/>
                <a:gd name="connsiteY17" fmla="*/ 267419 h 707366"/>
                <a:gd name="connsiteX18" fmla="*/ 628773 w 680531"/>
                <a:gd name="connsiteY18" fmla="*/ 345056 h 707366"/>
                <a:gd name="connsiteX19" fmla="*/ 646025 w 680531"/>
                <a:gd name="connsiteY19" fmla="*/ 396815 h 707366"/>
                <a:gd name="connsiteX20" fmla="*/ 654652 w 680531"/>
                <a:gd name="connsiteY20" fmla="*/ 422694 h 707366"/>
                <a:gd name="connsiteX21" fmla="*/ 663278 w 680531"/>
                <a:gd name="connsiteY21" fmla="*/ 457200 h 707366"/>
                <a:gd name="connsiteX22" fmla="*/ 680531 w 680531"/>
                <a:gd name="connsiteY22" fmla="*/ 508958 h 707366"/>
                <a:gd name="connsiteX23" fmla="*/ 671905 w 680531"/>
                <a:gd name="connsiteY23" fmla="*/ 560717 h 707366"/>
                <a:gd name="connsiteX24" fmla="*/ 602893 w 680531"/>
                <a:gd name="connsiteY24" fmla="*/ 621102 h 707366"/>
                <a:gd name="connsiteX25" fmla="*/ 577014 w 680531"/>
                <a:gd name="connsiteY25" fmla="*/ 638354 h 707366"/>
                <a:gd name="connsiteX26" fmla="*/ 499376 w 680531"/>
                <a:gd name="connsiteY26" fmla="*/ 664234 h 707366"/>
                <a:gd name="connsiteX27" fmla="*/ 473497 w 680531"/>
                <a:gd name="connsiteY27" fmla="*/ 672860 h 707366"/>
                <a:gd name="connsiteX28" fmla="*/ 447618 w 680531"/>
                <a:gd name="connsiteY28" fmla="*/ 690113 h 707366"/>
                <a:gd name="connsiteX29" fmla="*/ 352727 w 680531"/>
                <a:gd name="connsiteY29" fmla="*/ 698739 h 707366"/>
                <a:gd name="connsiteX30" fmla="*/ 300969 w 680531"/>
                <a:gd name="connsiteY30" fmla="*/ 707366 h 707366"/>
                <a:gd name="connsiteX31" fmla="*/ 171573 w 680531"/>
                <a:gd name="connsiteY31" fmla="*/ 698739 h 707366"/>
                <a:gd name="connsiteX32" fmla="*/ 128441 w 680531"/>
                <a:gd name="connsiteY32" fmla="*/ 655607 h 707366"/>
                <a:gd name="connsiteX33" fmla="*/ 102561 w 680531"/>
                <a:gd name="connsiteY33" fmla="*/ 638354 h 707366"/>
                <a:gd name="connsiteX34" fmla="*/ 68056 w 680531"/>
                <a:gd name="connsiteY34" fmla="*/ 586596 h 707366"/>
                <a:gd name="connsiteX35" fmla="*/ 50803 w 680531"/>
                <a:gd name="connsiteY35" fmla="*/ 560717 h 707366"/>
                <a:gd name="connsiteX36" fmla="*/ 33550 w 680531"/>
                <a:gd name="connsiteY36" fmla="*/ 508958 h 707366"/>
                <a:gd name="connsiteX37" fmla="*/ 24924 w 680531"/>
                <a:gd name="connsiteY37" fmla="*/ 483079 h 707366"/>
                <a:gd name="connsiteX38" fmla="*/ 7671 w 680531"/>
                <a:gd name="connsiteY38" fmla="*/ 422694 h 707366"/>
                <a:gd name="connsiteX39" fmla="*/ 7671 w 680531"/>
                <a:gd name="connsiteY39" fmla="*/ 241539 h 70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80531" h="707366">
                  <a:moveTo>
                    <a:pt x="7671" y="241539"/>
                  </a:moveTo>
                  <a:cubicBezTo>
                    <a:pt x="17735" y="204158"/>
                    <a:pt x="8210" y="250772"/>
                    <a:pt x="68056" y="198407"/>
                  </a:cubicBezTo>
                  <a:cubicBezTo>
                    <a:pt x="83661" y="184753"/>
                    <a:pt x="119814" y="163902"/>
                    <a:pt x="119814" y="163902"/>
                  </a:cubicBezTo>
                  <a:cubicBezTo>
                    <a:pt x="125565" y="155275"/>
                    <a:pt x="132430" y="147295"/>
                    <a:pt x="137067" y="138022"/>
                  </a:cubicBezTo>
                  <a:cubicBezTo>
                    <a:pt x="141133" y="129889"/>
                    <a:pt x="140649" y="119709"/>
                    <a:pt x="145693" y="112143"/>
                  </a:cubicBezTo>
                  <a:cubicBezTo>
                    <a:pt x="152460" y="101992"/>
                    <a:pt x="162946" y="94890"/>
                    <a:pt x="171573" y="86264"/>
                  </a:cubicBezTo>
                  <a:cubicBezTo>
                    <a:pt x="177324" y="69011"/>
                    <a:pt x="171572" y="40256"/>
                    <a:pt x="188825" y="34505"/>
                  </a:cubicBezTo>
                  <a:lnTo>
                    <a:pt x="240584" y="17252"/>
                  </a:lnTo>
                  <a:cubicBezTo>
                    <a:pt x="249210" y="14377"/>
                    <a:pt x="257642" y="10831"/>
                    <a:pt x="266463" y="8626"/>
                  </a:cubicBezTo>
                  <a:lnTo>
                    <a:pt x="300969" y="0"/>
                  </a:lnTo>
                  <a:cubicBezTo>
                    <a:pt x="335475" y="2875"/>
                    <a:pt x="370164" y="4050"/>
                    <a:pt x="404486" y="8626"/>
                  </a:cubicBezTo>
                  <a:cubicBezTo>
                    <a:pt x="430402" y="12081"/>
                    <a:pt x="439414" y="22935"/>
                    <a:pt x="456244" y="43132"/>
                  </a:cubicBezTo>
                  <a:cubicBezTo>
                    <a:pt x="462881" y="51097"/>
                    <a:pt x="466166" y="61680"/>
                    <a:pt x="473497" y="69011"/>
                  </a:cubicBezTo>
                  <a:cubicBezTo>
                    <a:pt x="480828" y="76342"/>
                    <a:pt x="490750" y="80513"/>
                    <a:pt x="499376" y="86264"/>
                  </a:cubicBezTo>
                  <a:cubicBezTo>
                    <a:pt x="510878" y="103517"/>
                    <a:pt x="527325" y="118351"/>
                    <a:pt x="533882" y="138022"/>
                  </a:cubicBezTo>
                  <a:cubicBezTo>
                    <a:pt x="554414" y="199617"/>
                    <a:pt x="541047" y="174649"/>
                    <a:pt x="568388" y="215660"/>
                  </a:cubicBezTo>
                  <a:cubicBezTo>
                    <a:pt x="571263" y="224286"/>
                    <a:pt x="572948" y="233406"/>
                    <a:pt x="577014" y="241539"/>
                  </a:cubicBezTo>
                  <a:cubicBezTo>
                    <a:pt x="581651" y="250812"/>
                    <a:pt x="590056" y="257945"/>
                    <a:pt x="594267" y="267419"/>
                  </a:cubicBezTo>
                  <a:cubicBezTo>
                    <a:pt x="635329" y="359807"/>
                    <a:pt x="589728" y="286490"/>
                    <a:pt x="628773" y="345056"/>
                  </a:cubicBezTo>
                  <a:lnTo>
                    <a:pt x="646025" y="396815"/>
                  </a:lnTo>
                  <a:cubicBezTo>
                    <a:pt x="648900" y="405441"/>
                    <a:pt x="652447" y="413872"/>
                    <a:pt x="654652" y="422694"/>
                  </a:cubicBezTo>
                  <a:cubicBezTo>
                    <a:pt x="657527" y="434196"/>
                    <a:pt x="659871" y="445844"/>
                    <a:pt x="663278" y="457200"/>
                  </a:cubicBezTo>
                  <a:cubicBezTo>
                    <a:pt x="668504" y="474619"/>
                    <a:pt x="680531" y="508958"/>
                    <a:pt x="680531" y="508958"/>
                  </a:cubicBezTo>
                  <a:cubicBezTo>
                    <a:pt x="677656" y="526211"/>
                    <a:pt x="677436" y="544124"/>
                    <a:pt x="671905" y="560717"/>
                  </a:cubicBezTo>
                  <a:cubicBezTo>
                    <a:pt x="661636" y="591525"/>
                    <a:pt x="626306" y="605494"/>
                    <a:pt x="602893" y="621102"/>
                  </a:cubicBezTo>
                  <a:cubicBezTo>
                    <a:pt x="594267" y="626853"/>
                    <a:pt x="586849" y="635075"/>
                    <a:pt x="577014" y="638354"/>
                  </a:cubicBezTo>
                  <a:lnTo>
                    <a:pt x="499376" y="664234"/>
                  </a:lnTo>
                  <a:lnTo>
                    <a:pt x="473497" y="672860"/>
                  </a:lnTo>
                  <a:cubicBezTo>
                    <a:pt x="464871" y="678611"/>
                    <a:pt x="457755" y="687941"/>
                    <a:pt x="447618" y="690113"/>
                  </a:cubicBezTo>
                  <a:cubicBezTo>
                    <a:pt x="416562" y="696768"/>
                    <a:pt x="384270" y="695028"/>
                    <a:pt x="352727" y="698739"/>
                  </a:cubicBezTo>
                  <a:cubicBezTo>
                    <a:pt x="335356" y="700783"/>
                    <a:pt x="318222" y="704490"/>
                    <a:pt x="300969" y="707366"/>
                  </a:cubicBezTo>
                  <a:cubicBezTo>
                    <a:pt x="257837" y="704490"/>
                    <a:pt x="214213" y="705846"/>
                    <a:pt x="171573" y="698739"/>
                  </a:cubicBezTo>
                  <a:cubicBezTo>
                    <a:pt x="143966" y="694138"/>
                    <a:pt x="144545" y="671711"/>
                    <a:pt x="128441" y="655607"/>
                  </a:cubicBezTo>
                  <a:cubicBezTo>
                    <a:pt x="121110" y="648276"/>
                    <a:pt x="111188" y="644105"/>
                    <a:pt x="102561" y="638354"/>
                  </a:cubicBezTo>
                  <a:lnTo>
                    <a:pt x="68056" y="586596"/>
                  </a:lnTo>
                  <a:cubicBezTo>
                    <a:pt x="62305" y="577970"/>
                    <a:pt x="54082" y="570553"/>
                    <a:pt x="50803" y="560717"/>
                  </a:cubicBezTo>
                  <a:lnTo>
                    <a:pt x="33550" y="508958"/>
                  </a:lnTo>
                  <a:cubicBezTo>
                    <a:pt x="30675" y="500332"/>
                    <a:pt x="27129" y="491900"/>
                    <a:pt x="24924" y="483079"/>
                  </a:cubicBezTo>
                  <a:cubicBezTo>
                    <a:pt x="14092" y="439752"/>
                    <a:pt x="20046" y="459821"/>
                    <a:pt x="7671" y="422694"/>
                  </a:cubicBezTo>
                  <a:cubicBezTo>
                    <a:pt x="-2720" y="287615"/>
                    <a:pt x="-2393" y="278920"/>
                    <a:pt x="7671" y="241539"/>
                  </a:cubicBezTo>
                  <a:close/>
                </a:path>
              </a:pathLst>
            </a:custGeom>
            <a:solidFill>
              <a:srgbClr val="FFFF00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2367553" y="423183"/>
              <a:ext cx="400212" cy="667566"/>
            </a:xfrm>
            <a:custGeom>
              <a:avLst/>
              <a:gdLst>
                <a:gd name="connsiteX0" fmla="*/ 3397 w 400212"/>
                <a:gd name="connsiteY0" fmla="*/ 0 h 629728"/>
                <a:gd name="connsiteX1" fmla="*/ 357080 w 400212"/>
                <a:gd name="connsiteY1" fmla="*/ 17253 h 629728"/>
                <a:gd name="connsiteX2" fmla="*/ 365706 w 400212"/>
                <a:gd name="connsiteY2" fmla="*/ 51758 h 629728"/>
                <a:gd name="connsiteX3" fmla="*/ 374333 w 400212"/>
                <a:gd name="connsiteY3" fmla="*/ 198407 h 629728"/>
                <a:gd name="connsiteX4" fmla="*/ 382959 w 400212"/>
                <a:gd name="connsiteY4" fmla="*/ 267419 h 629728"/>
                <a:gd name="connsiteX5" fmla="*/ 400212 w 400212"/>
                <a:gd name="connsiteY5" fmla="*/ 319177 h 629728"/>
                <a:gd name="connsiteX6" fmla="*/ 391585 w 400212"/>
                <a:gd name="connsiteY6" fmla="*/ 396815 h 629728"/>
                <a:gd name="connsiteX7" fmla="*/ 365706 w 400212"/>
                <a:gd name="connsiteY7" fmla="*/ 448574 h 629728"/>
                <a:gd name="connsiteX8" fmla="*/ 339827 w 400212"/>
                <a:gd name="connsiteY8" fmla="*/ 474453 h 629728"/>
                <a:gd name="connsiteX9" fmla="*/ 296695 w 400212"/>
                <a:gd name="connsiteY9" fmla="*/ 517585 h 629728"/>
                <a:gd name="connsiteX10" fmla="*/ 253563 w 400212"/>
                <a:gd name="connsiteY10" fmla="*/ 595223 h 629728"/>
                <a:gd name="connsiteX11" fmla="*/ 236310 w 400212"/>
                <a:gd name="connsiteY11" fmla="*/ 621102 h 629728"/>
                <a:gd name="connsiteX12" fmla="*/ 210431 w 400212"/>
                <a:gd name="connsiteY12" fmla="*/ 629728 h 629728"/>
                <a:gd name="connsiteX13" fmla="*/ 158672 w 400212"/>
                <a:gd name="connsiteY13" fmla="*/ 595223 h 629728"/>
                <a:gd name="connsiteX14" fmla="*/ 132793 w 400212"/>
                <a:gd name="connsiteY14" fmla="*/ 577970 h 629728"/>
                <a:gd name="connsiteX15" fmla="*/ 98287 w 400212"/>
                <a:gd name="connsiteY15" fmla="*/ 526211 h 629728"/>
                <a:gd name="connsiteX16" fmla="*/ 81035 w 400212"/>
                <a:gd name="connsiteY16" fmla="*/ 474453 h 629728"/>
                <a:gd name="connsiteX17" fmla="*/ 63782 w 400212"/>
                <a:gd name="connsiteY17" fmla="*/ 448574 h 629728"/>
                <a:gd name="connsiteX18" fmla="*/ 37902 w 400212"/>
                <a:gd name="connsiteY18" fmla="*/ 396815 h 629728"/>
                <a:gd name="connsiteX19" fmla="*/ 20650 w 400212"/>
                <a:gd name="connsiteY19" fmla="*/ 345057 h 629728"/>
                <a:gd name="connsiteX20" fmla="*/ 12023 w 400212"/>
                <a:gd name="connsiteY20" fmla="*/ 319177 h 629728"/>
                <a:gd name="connsiteX21" fmla="*/ 3397 w 400212"/>
                <a:gd name="connsiteY21" fmla="*/ 51758 h 62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0212" h="629728">
                  <a:moveTo>
                    <a:pt x="3397" y="0"/>
                  </a:moveTo>
                  <a:cubicBezTo>
                    <a:pt x="121291" y="5751"/>
                    <a:pt x="240232" y="561"/>
                    <a:pt x="357080" y="17253"/>
                  </a:cubicBezTo>
                  <a:cubicBezTo>
                    <a:pt x="368816" y="18930"/>
                    <a:pt x="364582" y="39956"/>
                    <a:pt x="365706" y="51758"/>
                  </a:cubicBezTo>
                  <a:cubicBezTo>
                    <a:pt x="370349" y="100505"/>
                    <a:pt x="370428" y="149595"/>
                    <a:pt x="374333" y="198407"/>
                  </a:cubicBezTo>
                  <a:cubicBezTo>
                    <a:pt x="376182" y="221516"/>
                    <a:pt x="378102" y="244751"/>
                    <a:pt x="382959" y="267419"/>
                  </a:cubicBezTo>
                  <a:cubicBezTo>
                    <a:pt x="386769" y="285201"/>
                    <a:pt x="400212" y="319177"/>
                    <a:pt x="400212" y="319177"/>
                  </a:cubicBezTo>
                  <a:cubicBezTo>
                    <a:pt x="397336" y="345056"/>
                    <a:pt x="395866" y="371131"/>
                    <a:pt x="391585" y="396815"/>
                  </a:cubicBezTo>
                  <a:cubicBezTo>
                    <a:pt x="388343" y="416268"/>
                    <a:pt x="378126" y="433670"/>
                    <a:pt x="365706" y="448574"/>
                  </a:cubicBezTo>
                  <a:cubicBezTo>
                    <a:pt x="357896" y="457946"/>
                    <a:pt x="347637" y="465081"/>
                    <a:pt x="339827" y="474453"/>
                  </a:cubicBezTo>
                  <a:cubicBezTo>
                    <a:pt x="303884" y="517585"/>
                    <a:pt x="344140" y="485955"/>
                    <a:pt x="296695" y="517585"/>
                  </a:cubicBezTo>
                  <a:cubicBezTo>
                    <a:pt x="281511" y="563134"/>
                    <a:pt x="293111" y="535900"/>
                    <a:pt x="253563" y="595223"/>
                  </a:cubicBezTo>
                  <a:cubicBezTo>
                    <a:pt x="247812" y="603849"/>
                    <a:pt x="246146" y="617824"/>
                    <a:pt x="236310" y="621102"/>
                  </a:cubicBezTo>
                  <a:lnTo>
                    <a:pt x="210431" y="629728"/>
                  </a:lnTo>
                  <a:lnTo>
                    <a:pt x="158672" y="595223"/>
                  </a:lnTo>
                  <a:lnTo>
                    <a:pt x="132793" y="577970"/>
                  </a:lnTo>
                  <a:cubicBezTo>
                    <a:pt x="121291" y="560717"/>
                    <a:pt x="104844" y="545883"/>
                    <a:pt x="98287" y="526211"/>
                  </a:cubicBezTo>
                  <a:cubicBezTo>
                    <a:pt x="92536" y="508958"/>
                    <a:pt x="91123" y="489584"/>
                    <a:pt x="81035" y="474453"/>
                  </a:cubicBezTo>
                  <a:cubicBezTo>
                    <a:pt x="75284" y="465827"/>
                    <a:pt x="68419" y="457847"/>
                    <a:pt x="63782" y="448574"/>
                  </a:cubicBezTo>
                  <a:cubicBezTo>
                    <a:pt x="28066" y="377144"/>
                    <a:pt x="87346" y="470979"/>
                    <a:pt x="37902" y="396815"/>
                  </a:cubicBezTo>
                  <a:lnTo>
                    <a:pt x="20650" y="345057"/>
                  </a:lnTo>
                  <a:lnTo>
                    <a:pt x="12023" y="319177"/>
                  </a:lnTo>
                  <a:cubicBezTo>
                    <a:pt x="-8421" y="196510"/>
                    <a:pt x="3397" y="284910"/>
                    <a:pt x="3397" y="51758"/>
                  </a:cubicBezTo>
                </a:path>
              </a:pathLst>
            </a:custGeom>
            <a:solidFill>
              <a:srgbClr val="FFFF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3147329" y="386604"/>
              <a:ext cx="448574" cy="640132"/>
            </a:xfrm>
            <a:custGeom>
              <a:avLst/>
              <a:gdLst>
                <a:gd name="connsiteX0" fmla="*/ 379563 w 448574"/>
                <a:gd name="connsiteY0" fmla="*/ 0 h 603849"/>
                <a:gd name="connsiteX1" fmla="*/ 301925 w 448574"/>
                <a:gd name="connsiteY1" fmla="*/ 51759 h 603849"/>
                <a:gd name="connsiteX2" fmla="*/ 224287 w 448574"/>
                <a:gd name="connsiteY2" fmla="*/ 77638 h 603849"/>
                <a:gd name="connsiteX3" fmla="*/ 198408 w 448574"/>
                <a:gd name="connsiteY3" fmla="*/ 86264 h 603849"/>
                <a:gd name="connsiteX4" fmla="*/ 129397 w 448574"/>
                <a:gd name="connsiteY4" fmla="*/ 94891 h 603849"/>
                <a:gd name="connsiteX5" fmla="*/ 94891 w 448574"/>
                <a:gd name="connsiteY5" fmla="*/ 103517 h 603849"/>
                <a:gd name="connsiteX6" fmla="*/ 43132 w 448574"/>
                <a:gd name="connsiteY6" fmla="*/ 120770 h 603849"/>
                <a:gd name="connsiteX7" fmla="*/ 0 w 448574"/>
                <a:gd name="connsiteY7" fmla="*/ 198408 h 603849"/>
                <a:gd name="connsiteX8" fmla="*/ 8627 w 448574"/>
                <a:gd name="connsiteY8" fmla="*/ 345057 h 603849"/>
                <a:gd name="connsiteX9" fmla="*/ 17253 w 448574"/>
                <a:gd name="connsiteY9" fmla="*/ 370936 h 603849"/>
                <a:gd name="connsiteX10" fmla="*/ 25880 w 448574"/>
                <a:gd name="connsiteY10" fmla="*/ 465827 h 603849"/>
                <a:gd name="connsiteX11" fmla="*/ 69012 w 448574"/>
                <a:gd name="connsiteY11" fmla="*/ 586596 h 603849"/>
                <a:gd name="connsiteX12" fmla="*/ 120770 w 448574"/>
                <a:gd name="connsiteY12" fmla="*/ 595223 h 603849"/>
                <a:gd name="connsiteX13" fmla="*/ 172529 w 448574"/>
                <a:gd name="connsiteY13" fmla="*/ 586596 h 603849"/>
                <a:gd name="connsiteX14" fmla="*/ 198408 w 448574"/>
                <a:gd name="connsiteY14" fmla="*/ 577970 h 603849"/>
                <a:gd name="connsiteX15" fmla="*/ 215661 w 448574"/>
                <a:gd name="connsiteY15" fmla="*/ 517585 h 603849"/>
                <a:gd name="connsiteX16" fmla="*/ 267419 w 448574"/>
                <a:gd name="connsiteY16" fmla="*/ 543464 h 603849"/>
                <a:gd name="connsiteX17" fmla="*/ 336431 w 448574"/>
                <a:gd name="connsiteY17" fmla="*/ 603849 h 603849"/>
                <a:gd name="connsiteX18" fmla="*/ 414068 w 448574"/>
                <a:gd name="connsiteY18" fmla="*/ 595223 h 603849"/>
                <a:gd name="connsiteX19" fmla="*/ 431321 w 448574"/>
                <a:gd name="connsiteY19" fmla="*/ 569344 h 603849"/>
                <a:gd name="connsiteX20" fmla="*/ 448574 w 448574"/>
                <a:gd name="connsiteY20" fmla="*/ 500332 h 603849"/>
                <a:gd name="connsiteX21" fmla="*/ 439948 w 448574"/>
                <a:gd name="connsiteY21" fmla="*/ 215661 h 603849"/>
                <a:gd name="connsiteX22" fmla="*/ 431321 w 448574"/>
                <a:gd name="connsiteY22" fmla="*/ 172529 h 603849"/>
                <a:gd name="connsiteX23" fmla="*/ 422695 w 448574"/>
                <a:gd name="connsiteY23" fmla="*/ 138023 h 603849"/>
                <a:gd name="connsiteX24" fmla="*/ 396815 w 448574"/>
                <a:gd name="connsiteY24" fmla="*/ 51759 h 603849"/>
                <a:gd name="connsiteX25" fmla="*/ 379563 w 448574"/>
                <a:gd name="connsiteY25" fmla="*/ 0 h 603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8574" h="603849">
                  <a:moveTo>
                    <a:pt x="379563" y="0"/>
                  </a:moveTo>
                  <a:cubicBezTo>
                    <a:pt x="353684" y="17253"/>
                    <a:pt x="331432" y="41923"/>
                    <a:pt x="301925" y="51759"/>
                  </a:cubicBezTo>
                  <a:lnTo>
                    <a:pt x="224287" y="77638"/>
                  </a:lnTo>
                  <a:cubicBezTo>
                    <a:pt x="215661" y="80513"/>
                    <a:pt x="207431" y="85136"/>
                    <a:pt x="198408" y="86264"/>
                  </a:cubicBezTo>
                  <a:cubicBezTo>
                    <a:pt x="175404" y="89140"/>
                    <a:pt x="152264" y="91080"/>
                    <a:pt x="129397" y="94891"/>
                  </a:cubicBezTo>
                  <a:cubicBezTo>
                    <a:pt x="117702" y="96840"/>
                    <a:pt x="106247" y="100110"/>
                    <a:pt x="94891" y="103517"/>
                  </a:cubicBezTo>
                  <a:cubicBezTo>
                    <a:pt x="77472" y="108743"/>
                    <a:pt x="43132" y="120770"/>
                    <a:pt x="43132" y="120770"/>
                  </a:cubicBezTo>
                  <a:cubicBezTo>
                    <a:pt x="3583" y="180095"/>
                    <a:pt x="15185" y="152858"/>
                    <a:pt x="0" y="198408"/>
                  </a:cubicBezTo>
                  <a:cubicBezTo>
                    <a:pt x="2876" y="247291"/>
                    <a:pt x="3754" y="296333"/>
                    <a:pt x="8627" y="345057"/>
                  </a:cubicBezTo>
                  <a:cubicBezTo>
                    <a:pt x="9532" y="354105"/>
                    <a:pt x="15967" y="361934"/>
                    <a:pt x="17253" y="370936"/>
                  </a:cubicBezTo>
                  <a:cubicBezTo>
                    <a:pt x="21745" y="402378"/>
                    <a:pt x="21772" y="434333"/>
                    <a:pt x="25880" y="465827"/>
                  </a:cubicBezTo>
                  <a:cubicBezTo>
                    <a:pt x="32097" y="513489"/>
                    <a:pt x="17801" y="569526"/>
                    <a:pt x="69012" y="586596"/>
                  </a:cubicBezTo>
                  <a:cubicBezTo>
                    <a:pt x="85605" y="592127"/>
                    <a:pt x="103517" y="592347"/>
                    <a:pt x="120770" y="595223"/>
                  </a:cubicBezTo>
                  <a:cubicBezTo>
                    <a:pt x="138023" y="592347"/>
                    <a:pt x="155455" y="590390"/>
                    <a:pt x="172529" y="586596"/>
                  </a:cubicBezTo>
                  <a:cubicBezTo>
                    <a:pt x="181405" y="584623"/>
                    <a:pt x="191978" y="584400"/>
                    <a:pt x="198408" y="577970"/>
                  </a:cubicBezTo>
                  <a:cubicBezTo>
                    <a:pt x="202532" y="573846"/>
                    <a:pt x="215587" y="517881"/>
                    <a:pt x="215661" y="517585"/>
                  </a:cubicBezTo>
                  <a:cubicBezTo>
                    <a:pt x="234119" y="523738"/>
                    <a:pt x="253649" y="527727"/>
                    <a:pt x="267419" y="543464"/>
                  </a:cubicBezTo>
                  <a:cubicBezTo>
                    <a:pt x="324935" y="609196"/>
                    <a:pt x="272413" y="587845"/>
                    <a:pt x="336431" y="603849"/>
                  </a:cubicBezTo>
                  <a:cubicBezTo>
                    <a:pt x="362310" y="600974"/>
                    <a:pt x="389597" y="604121"/>
                    <a:pt x="414068" y="595223"/>
                  </a:cubicBezTo>
                  <a:cubicBezTo>
                    <a:pt x="423811" y="591680"/>
                    <a:pt x="426684" y="578617"/>
                    <a:pt x="431321" y="569344"/>
                  </a:cubicBezTo>
                  <a:cubicBezTo>
                    <a:pt x="440164" y="551658"/>
                    <a:pt x="445292" y="516741"/>
                    <a:pt x="448574" y="500332"/>
                  </a:cubicBezTo>
                  <a:cubicBezTo>
                    <a:pt x="445699" y="405442"/>
                    <a:pt x="444938" y="310464"/>
                    <a:pt x="439948" y="215661"/>
                  </a:cubicBezTo>
                  <a:cubicBezTo>
                    <a:pt x="439177" y="201019"/>
                    <a:pt x="434502" y="186842"/>
                    <a:pt x="431321" y="172529"/>
                  </a:cubicBezTo>
                  <a:cubicBezTo>
                    <a:pt x="428749" y="160955"/>
                    <a:pt x="426102" y="149379"/>
                    <a:pt x="422695" y="138023"/>
                  </a:cubicBezTo>
                  <a:cubicBezTo>
                    <a:pt x="414069" y="109268"/>
                    <a:pt x="401785" y="81578"/>
                    <a:pt x="396815" y="51759"/>
                  </a:cubicBezTo>
                  <a:cubicBezTo>
                    <a:pt x="395869" y="46086"/>
                    <a:pt x="396815" y="40257"/>
                    <a:pt x="379563" y="0"/>
                  </a:cubicBezTo>
                  <a:close/>
                </a:path>
              </a:pathLst>
            </a:custGeom>
            <a:solidFill>
              <a:srgbClr val="FFFF00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1092767" y="306846"/>
              <a:ext cx="303425" cy="779240"/>
            </a:xfrm>
            <a:custGeom>
              <a:avLst/>
              <a:gdLst>
                <a:gd name="connsiteX0" fmla="*/ 10101 w 303425"/>
                <a:gd name="connsiteY0" fmla="*/ 10454 h 735072"/>
                <a:gd name="connsiteX1" fmla="*/ 182629 w 303425"/>
                <a:gd name="connsiteY1" fmla="*/ 19080 h 735072"/>
                <a:gd name="connsiteX2" fmla="*/ 217135 w 303425"/>
                <a:gd name="connsiteY2" fmla="*/ 27706 h 735072"/>
                <a:gd name="connsiteX3" fmla="*/ 243014 w 303425"/>
                <a:gd name="connsiteY3" fmla="*/ 44959 h 735072"/>
                <a:gd name="connsiteX4" fmla="*/ 286146 w 303425"/>
                <a:gd name="connsiteY4" fmla="*/ 96718 h 735072"/>
                <a:gd name="connsiteX5" fmla="*/ 303399 w 303425"/>
                <a:gd name="connsiteY5" fmla="*/ 148476 h 735072"/>
                <a:gd name="connsiteX6" fmla="*/ 294772 w 303425"/>
                <a:gd name="connsiteY6" fmla="*/ 381389 h 735072"/>
                <a:gd name="connsiteX7" fmla="*/ 286146 w 303425"/>
                <a:gd name="connsiteY7" fmla="*/ 433148 h 735072"/>
                <a:gd name="connsiteX8" fmla="*/ 277520 w 303425"/>
                <a:gd name="connsiteY8" fmla="*/ 493533 h 735072"/>
                <a:gd name="connsiteX9" fmla="*/ 268893 w 303425"/>
                <a:gd name="connsiteY9" fmla="*/ 545291 h 735072"/>
                <a:gd name="connsiteX10" fmla="*/ 260267 w 303425"/>
                <a:gd name="connsiteY10" fmla="*/ 640182 h 735072"/>
                <a:gd name="connsiteX11" fmla="*/ 251640 w 303425"/>
                <a:gd name="connsiteY11" fmla="*/ 700567 h 735072"/>
                <a:gd name="connsiteX12" fmla="*/ 199882 w 303425"/>
                <a:gd name="connsiteY12" fmla="*/ 717820 h 735072"/>
                <a:gd name="connsiteX13" fmla="*/ 174003 w 303425"/>
                <a:gd name="connsiteY13" fmla="*/ 735072 h 735072"/>
                <a:gd name="connsiteX14" fmla="*/ 96365 w 303425"/>
                <a:gd name="connsiteY14" fmla="*/ 726446 h 735072"/>
                <a:gd name="connsiteX15" fmla="*/ 70486 w 303425"/>
                <a:gd name="connsiteY15" fmla="*/ 700567 h 735072"/>
                <a:gd name="connsiteX16" fmla="*/ 53233 w 303425"/>
                <a:gd name="connsiteY16" fmla="*/ 674688 h 735072"/>
                <a:gd name="connsiteX17" fmla="*/ 35980 w 303425"/>
                <a:gd name="connsiteY17" fmla="*/ 614303 h 735072"/>
                <a:gd name="connsiteX18" fmla="*/ 27354 w 303425"/>
                <a:gd name="connsiteY18" fmla="*/ 588423 h 735072"/>
                <a:gd name="connsiteX19" fmla="*/ 18727 w 303425"/>
                <a:gd name="connsiteY19" fmla="*/ 519412 h 735072"/>
                <a:gd name="connsiteX20" fmla="*/ 10101 w 303425"/>
                <a:gd name="connsiteY20" fmla="*/ 459027 h 735072"/>
                <a:gd name="connsiteX21" fmla="*/ 18727 w 303425"/>
                <a:gd name="connsiteY21" fmla="*/ 174355 h 735072"/>
                <a:gd name="connsiteX22" fmla="*/ 10101 w 303425"/>
                <a:gd name="connsiteY22" fmla="*/ 10454 h 73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3425" h="735072">
                  <a:moveTo>
                    <a:pt x="10101" y="10454"/>
                  </a:moveTo>
                  <a:cubicBezTo>
                    <a:pt x="37418" y="-15425"/>
                    <a:pt x="125247" y="14298"/>
                    <a:pt x="182629" y="19080"/>
                  </a:cubicBezTo>
                  <a:cubicBezTo>
                    <a:pt x="194444" y="20065"/>
                    <a:pt x="206238" y="23036"/>
                    <a:pt x="217135" y="27706"/>
                  </a:cubicBezTo>
                  <a:cubicBezTo>
                    <a:pt x="226664" y="31790"/>
                    <a:pt x="235049" y="38322"/>
                    <a:pt x="243014" y="44959"/>
                  </a:cubicBezTo>
                  <a:cubicBezTo>
                    <a:pt x="267920" y="65715"/>
                    <a:pt x="269182" y="71273"/>
                    <a:pt x="286146" y="96718"/>
                  </a:cubicBezTo>
                  <a:cubicBezTo>
                    <a:pt x="291897" y="113971"/>
                    <a:pt x="304072" y="130303"/>
                    <a:pt x="303399" y="148476"/>
                  </a:cubicBezTo>
                  <a:cubicBezTo>
                    <a:pt x="300523" y="226114"/>
                    <a:pt x="299472" y="303840"/>
                    <a:pt x="294772" y="381389"/>
                  </a:cubicBezTo>
                  <a:cubicBezTo>
                    <a:pt x="293714" y="398848"/>
                    <a:pt x="288805" y="415860"/>
                    <a:pt x="286146" y="433148"/>
                  </a:cubicBezTo>
                  <a:cubicBezTo>
                    <a:pt x="283054" y="453244"/>
                    <a:pt x="280612" y="473437"/>
                    <a:pt x="277520" y="493533"/>
                  </a:cubicBezTo>
                  <a:cubicBezTo>
                    <a:pt x="274860" y="510820"/>
                    <a:pt x="270937" y="527920"/>
                    <a:pt x="268893" y="545291"/>
                  </a:cubicBezTo>
                  <a:cubicBezTo>
                    <a:pt x="265182" y="576834"/>
                    <a:pt x="263774" y="608616"/>
                    <a:pt x="260267" y="640182"/>
                  </a:cubicBezTo>
                  <a:cubicBezTo>
                    <a:pt x="258022" y="660390"/>
                    <a:pt x="264123" y="684517"/>
                    <a:pt x="251640" y="700567"/>
                  </a:cubicBezTo>
                  <a:cubicBezTo>
                    <a:pt x="240475" y="714922"/>
                    <a:pt x="215014" y="707733"/>
                    <a:pt x="199882" y="717820"/>
                  </a:cubicBezTo>
                  <a:lnTo>
                    <a:pt x="174003" y="735072"/>
                  </a:lnTo>
                  <a:cubicBezTo>
                    <a:pt x="148124" y="732197"/>
                    <a:pt x="121067" y="734680"/>
                    <a:pt x="96365" y="726446"/>
                  </a:cubicBezTo>
                  <a:cubicBezTo>
                    <a:pt x="84792" y="722588"/>
                    <a:pt x="78296" y="709939"/>
                    <a:pt x="70486" y="700567"/>
                  </a:cubicBezTo>
                  <a:cubicBezTo>
                    <a:pt x="63849" y="692602"/>
                    <a:pt x="57870" y="683961"/>
                    <a:pt x="53233" y="674688"/>
                  </a:cubicBezTo>
                  <a:cubicBezTo>
                    <a:pt x="46337" y="660897"/>
                    <a:pt x="39666" y="627205"/>
                    <a:pt x="35980" y="614303"/>
                  </a:cubicBezTo>
                  <a:cubicBezTo>
                    <a:pt x="33482" y="605560"/>
                    <a:pt x="30229" y="597050"/>
                    <a:pt x="27354" y="588423"/>
                  </a:cubicBezTo>
                  <a:cubicBezTo>
                    <a:pt x="24478" y="565419"/>
                    <a:pt x="21791" y="542391"/>
                    <a:pt x="18727" y="519412"/>
                  </a:cubicBezTo>
                  <a:cubicBezTo>
                    <a:pt x="16040" y="499258"/>
                    <a:pt x="10101" y="479360"/>
                    <a:pt x="10101" y="459027"/>
                  </a:cubicBezTo>
                  <a:cubicBezTo>
                    <a:pt x="10101" y="364093"/>
                    <a:pt x="16750" y="269269"/>
                    <a:pt x="18727" y="174355"/>
                  </a:cubicBezTo>
                  <a:cubicBezTo>
                    <a:pt x="19625" y="131232"/>
                    <a:pt x="-17216" y="36333"/>
                    <a:pt x="10101" y="10454"/>
                  </a:cubicBezTo>
                  <a:close/>
                </a:path>
              </a:pathLst>
            </a:custGeom>
            <a:solidFill>
              <a:srgbClr val="FFFF00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64149" y="781398"/>
            <a:ext cx="4223906" cy="2225216"/>
            <a:chOff x="217779" y="801654"/>
            <a:chExt cx="4223906" cy="2225216"/>
          </a:xfrm>
        </p:grpSpPr>
        <p:grpSp>
          <p:nvGrpSpPr>
            <p:cNvPr id="15" name="组合 14"/>
            <p:cNvGrpSpPr/>
            <p:nvPr/>
          </p:nvGrpSpPr>
          <p:grpSpPr>
            <a:xfrm>
              <a:off x="217779" y="801654"/>
              <a:ext cx="4223906" cy="2225216"/>
              <a:chOff x="217778" y="674116"/>
              <a:chExt cx="4223906" cy="2966954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217778" y="674116"/>
                <a:ext cx="4223906" cy="2966954"/>
                <a:chOff x="217778" y="674116"/>
                <a:chExt cx="4223906" cy="2966954"/>
              </a:xfrm>
            </p:grpSpPr>
            <p:sp>
              <p:nvSpPr>
                <p:cNvPr id="11777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44472" y="674116"/>
                  <a:ext cx="3097212" cy="533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spcBef>
                      <a:spcPct val="50000"/>
                    </a:spcBef>
                  </a:pPr>
                  <a:r>
                    <a:rPr lang="en-US" altLang="zh-CN" sz="20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True </a:t>
                  </a:r>
                  <a:r>
                    <a:rPr lang="en-US" altLang="zh-CN" sz="20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Model                 </a:t>
                  </a:r>
                  <a:r>
                    <a:rPr lang="en-US" altLang="zh-CN" sz="16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m/s</a:t>
                  </a:r>
                  <a:endParaRPr lang="en-US" altLang="zh-CN" sz="16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7" name="组合 6"/>
                <p:cNvGrpSpPr/>
                <p:nvPr/>
              </p:nvGrpSpPr>
              <p:grpSpPr>
                <a:xfrm>
                  <a:off x="217778" y="1053786"/>
                  <a:ext cx="3658684" cy="2587284"/>
                  <a:chOff x="913316" y="894291"/>
                  <a:chExt cx="3658684" cy="2587284"/>
                </a:xfrm>
              </p:grpSpPr>
              <p:grpSp>
                <p:nvGrpSpPr>
                  <p:cNvPr id="2" name="组合 1"/>
                  <p:cNvGrpSpPr/>
                  <p:nvPr/>
                </p:nvGrpSpPr>
                <p:grpSpPr>
                  <a:xfrm>
                    <a:off x="1293099" y="972641"/>
                    <a:ext cx="2945080" cy="1905808"/>
                    <a:chOff x="1293099" y="972641"/>
                    <a:chExt cx="2945080" cy="1905808"/>
                  </a:xfrm>
                </p:grpSpPr>
                <p:pic>
                  <p:nvPicPr>
                    <p:cNvPr id="117776" name="Picture 5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/>
                    <a:srcRect l="6271" t="6537" r="61966" b="60267"/>
                    <a:stretch/>
                  </p:blipFill>
                  <p:spPr bwMode="auto">
                    <a:xfrm>
                      <a:off x="1293099" y="972641"/>
                      <a:ext cx="2945080" cy="190580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" name="矩形 18"/>
                    <p:cNvSpPr/>
                    <p:nvPr/>
                  </p:nvSpPr>
                  <p:spPr>
                    <a:xfrm>
                      <a:off x="1293099" y="976818"/>
                      <a:ext cx="2945080" cy="1901630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246333" y="2866022"/>
                    <a:ext cx="3325667" cy="6155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                      </a:t>
                    </a:r>
                    <a:r>
                      <a:rPr lang="en-US" altLang="zh-CN" sz="1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60                             120</a:t>
                    </a:r>
                  </a:p>
                  <a:p>
                    <a:r>
                      <a:rPr lang="en-US" altLang="zh-CN" sz="1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                      x(m)</a:t>
                    </a:r>
                    <a:endParaRPr lang="zh-CN" altLang="en-US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913316" y="894291"/>
                    <a:ext cx="738664" cy="258532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>
                    <a:spAutoFit/>
                  </a:bodyPr>
                  <a:lstStyle/>
                  <a:p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0 </a:t>
                    </a:r>
                  </a:p>
                  <a:p>
                    <a:endPara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30    </a:t>
                    </a:r>
                  </a:p>
                  <a:p>
                    <a:endPara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6" name="组合 5"/>
              <p:cNvGrpSpPr/>
              <p:nvPr/>
            </p:nvGrpSpPr>
            <p:grpSpPr>
              <a:xfrm>
                <a:off x="3718210" y="1136867"/>
                <a:ext cx="637865" cy="1889900"/>
                <a:chOff x="275452" y="1114621"/>
                <a:chExt cx="637865" cy="1889900"/>
              </a:xfrm>
            </p:grpSpPr>
            <p:pic>
              <p:nvPicPr>
                <p:cNvPr id="24" name="Picture 5"/>
                <p:cNvPicPr>
                  <a:picLocks noChangeArrowheads="1"/>
                </p:cNvPicPr>
                <p:nvPr/>
              </p:nvPicPr>
              <p:blipFill rotWithShape="1">
                <a:blip r:embed="rId2"/>
                <a:srcRect l="91544" t="57851" r="5922" b="7134"/>
                <a:stretch/>
              </p:blipFill>
              <p:spPr bwMode="auto">
                <a:xfrm>
                  <a:off x="275452" y="1114621"/>
                  <a:ext cx="170121" cy="1889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" name="TextBox 4"/>
                <p:cNvSpPr txBox="1"/>
                <p:nvPr/>
              </p:nvSpPr>
              <p:spPr>
                <a:xfrm>
                  <a:off x="360513" y="1125254"/>
                  <a:ext cx="552804" cy="1846659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800</a:t>
                  </a: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600</a:t>
                  </a: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400</a:t>
                  </a:r>
                  <a:endParaRPr lang="zh-CN" altLang="en-US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48" name="TextBox 47"/>
            <p:cNvSpPr txBox="1"/>
            <p:nvPr/>
          </p:nvSpPr>
          <p:spPr>
            <a:xfrm rot="16200000">
              <a:off x="154864" y="1710690"/>
              <a:ext cx="551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(m)</a:t>
              </a:r>
              <a:endParaRPr lang="zh-CN" altLang="en-US" sz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92083" y="669616"/>
            <a:ext cx="4520715" cy="2215292"/>
            <a:chOff x="2392083" y="669616"/>
            <a:chExt cx="4520715" cy="2215292"/>
          </a:xfrm>
        </p:grpSpPr>
        <p:grpSp>
          <p:nvGrpSpPr>
            <p:cNvPr id="15" name="组合 14"/>
            <p:cNvGrpSpPr/>
            <p:nvPr/>
          </p:nvGrpSpPr>
          <p:grpSpPr>
            <a:xfrm>
              <a:off x="2566736" y="669616"/>
              <a:ext cx="4346062" cy="2215292"/>
              <a:chOff x="4111919" y="828001"/>
              <a:chExt cx="4016101" cy="2680714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480686" y="828001"/>
                <a:ext cx="3647334" cy="2400111"/>
                <a:chOff x="4480686" y="828001"/>
                <a:chExt cx="3647334" cy="2400111"/>
              </a:xfrm>
            </p:grpSpPr>
            <p:sp>
              <p:nvSpPr>
                <p:cNvPr id="125963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800620" y="828001"/>
                  <a:ext cx="3327400" cy="4096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spcBef>
                      <a:spcPct val="50000"/>
                    </a:spcBef>
                  </a:pPr>
                  <a:r>
                    <a:rPr lang="en-US" altLang="zh-CN" sz="16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ea typeface="宋体" charset="-122"/>
                      <a:cs typeface="Times New Roman" panose="02020603050405020304" pitchFamily="18" charset="0"/>
                    </a:rPr>
                    <a:t>   Dispersion Curve</a:t>
                  </a:r>
                  <a:endParaRPr lang="en-US" altLang="zh-CN" sz="16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5" name="组合 4"/>
                <p:cNvGrpSpPr/>
                <p:nvPr/>
              </p:nvGrpSpPr>
              <p:grpSpPr>
                <a:xfrm>
                  <a:off x="4480686" y="1199699"/>
                  <a:ext cx="2977019" cy="2028413"/>
                  <a:chOff x="4480686" y="1199699"/>
                  <a:chExt cx="2977019" cy="2028413"/>
                </a:xfrm>
              </p:grpSpPr>
              <p:pic>
                <p:nvPicPr>
                  <p:cNvPr id="125964" name="Picture 9"/>
                  <p:cNvPicPr>
                    <a:picLocks noChangeArrowheads="1"/>
                  </p:cNvPicPr>
                  <p:nvPr/>
                </p:nvPicPr>
                <p:blipFill rotWithShape="1">
                  <a:blip r:embed="rId2"/>
                  <a:srcRect l="11147" t="815" r="2632" b="12382"/>
                  <a:stretch/>
                </p:blipFill>
                <p:spPr bwMode="auto">
                  <a:xfrm>
                    <a:off x="4480686" y="1199699"/>
                    <a:ext cx="2959222" cy="20284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" name="矩形 2"/>
                  <p:cNvSpPr/>
                  <p:nvPr/>
                </p:nvSpPr>
                <p:spPr>
                  <a:xfrm>
                    <a:off x="4498483" y="1248770"/>
                    <a:ext cx="2959222" cy="1957568"/>
                  </a:xfrm>
                  <a:prstGeom prst="rect">
                    <a:avLst/>
                  </a:prstGeom>
                  <a:noFill/>
                  <a:ln w="1905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6" name="TextBox 5"/>
              <p:cNvSpPr txBox="1"/>
              <p:nvPr/>
            </p:nvSpPr>
            <p:spPr>
              <a:xfrm>
                <a:off x="4392142" y="3173520"/>
                <a:ext cx="3325667" cy="335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AutoNum type="arabicPlain" startAt="10"/>
                </a:pPr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50                                80                  </a:t>
                </a:r>
                <a:endParaRPr lang="zh-CN" altLang="en-US" sz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111919" y="1192280"/>
                <a:ext cx="738664" cy="2085658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750     </a:t>
                </a:r>
              </a:p>
              <a:p>
                <a:endPara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r>
                  <a:rPr lang="en-US" altLang="zh-CN" sz="1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600    </a:t>
                </a:r>
              </a:p>
              <a:p>
                <a:endPara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550</a:t>
                </a:r>
                <a:endParaRPr lang="zh-CN" altLang="en-US" sz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 rot="16200000">
              <a:off x="2139049" y="1569526"/>
              <a:ext cx="783067" cy="2769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 (m/s)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984813" y="2845069"/>
            <a:ext cx="4294546" cy="2357366"/>
            <a:chOff x="177430" y="2771657"/>
            <a:chExt cx="4294546" cy="2357366"/>
          </a:xfrm>
        </p:grpSpPr>
        <p:grpSp>
          <p:nvGrpSpPr>
            <p:cNvPr id="12" name="组合 11"/>
            <p:cNvGrpSpPr/>
            <p:nvPr/>
          </p:nvGrpSpPr>
          <p:grpSpPr>
            <a:xfrm>
              <a:off x="335679" y="2771657"/>
              <a:ext cx="4136297" cy="2357366"/>
              <a:chOff x="954392" y="3854101"/>
              <a:chExt cx="3690984" cy="2747577"/>
            </a:xfrm>
          </p:grpSpPr>
          <p:sp>
            <p:nvSpPr>
              <p:cNvPr id="125961" name="Text Box 8"/>
              <p:cNvSpPr txBox="1">
                <a:spLocks noChangeArrowheads="1"/>
              </p:cNvSpPr>
              <p:nvPr/>
            </p:nvSpPr>
            <p:spPr bwMode="auto">
              <a:xfrm>
                <a:off x="1999013" y="3854101"/>
                <a:ext cx="2646363" cy="394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>
                  <a:spcBef>
                    <a:spcPct val="50000"/>
                  </a:spcBef>
                </a:pPr>
                <a:r>
                  <a:rPr lang="en-US" altLang="zh-CN" sz="16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Residual </a:t>
                </a:r>
                <a:r>
                  <a:rPr lang="en-US" altLang="zh-CN" sz="16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vs </a:t>
                </a:r>
                <a:r>
                  <a:rPr lang="en-US" altLang="zh-CN" sz="16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Iter</a:t>
                </a:r>
                <a:r>
                  <a:rPr lang="en-US" altLang="zh-CN" sz="16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. #</a:t>
                </a:r>
                <a:endParaRPr lang="en-US" altLang="zh-CN" sz="1600" dirty="0">
                  <a:solidFill>
                    <a:srgbClr val="FFFF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141816" y="6063594"/>
                <a:ext cx="3325667" cy="538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AutoNum type="arabicPlain"/>
                </a:pPr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</a:t>
                </a:r>
                <a:r>
                  <a:rPr lang="en-US" altLang="zh-CN" sz="120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               </a:t>
                </a:r>
                <a:r>
                  <a:rPr lang="en-US" altLang="zh-CN" sz="120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</a:t>
                </a:r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</a:p>
              <a:p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Iteration </a:t>
                </a:r>
                <a:r>
                  <a: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(#) </a:t>
                </a:r>
                <a:endParaRPr lang="zh-CN" altLang="en-US" sz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954392" y="4130593"/>
                <a:ext cx="738664" cy="1829483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     </a:t>
                </a:r>
              </a:p>
              <a:p>
                <a:endParaRPr lang="en-US" altLang="zh-CN" sz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0.6    </a:t>
                </a:r>
              </a:p>
              <a:p>
                <a:endPara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0.2</a:t>
                </a:r>
                <a:endParaRPr lang="zh-CN" altLang="en-US" sz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1210082" y="4217575"/>
                <a:ext cx="2987668" cy="1920896"/>
                <a:chOff x="1210082" y="4217575"/>
                <a:chExt cx="2987668" cy="1920896"/>
              </a:xfrm>
            </p:grpSpPr>
            <p:pic>
              <p:nvPicPr>
                <p:cNvPr id="125960" name="Picture 10"/>
                <p:cNvPicPr>
                  <a:picLocks noChangeArrowheads="1"/>
                </p:cNvPicPr>
                <p:nvPr/>
              </p:nvPicPr>
              <p:blipFill rotWithShape="1">
                <a:blip r:embed="rId3"/>
                <a:srcRect l="7332" t="4845" r="1530" b="11194"/>
                <a:stretch/>
              </p:blipFill>
              <p:spPr bwMode="auto">
                <a:xfrm>
                  <a:off x="1210082" y="4217575"/>
                  <a:ext cx="2987668" cy="19208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" name="矩形 7"/>
                <p:cNvSpPr/>
                <p:nvPr/>
              </p:nvSpPr>
              <p:spPr>
                <a:xfrm>
                  <a:off x="1236392" y="4220100"/>
                  <a:ext cx="2945080" cy="1901630"/>
                </a:xfrm>
                <a:prstGeom prst="rect">
                  <a:avLst/>
                </a:prstGeom>
                <a:noFill/>
                <a:ln w="1905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30" name="TextBox 29"/>
            <p:cNvSpPr txBox="1"/>
            <p:nvPr/>
          </p:nvSpPr>
          <p:spPr>
            <a:xfrm rot="16200000">
              <a:off x="-75604" y="3612587"/>
              <a:ext cx="783067" cy="2769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misfit</a:t>
              </a:r>
              <a:endParaRPr lang="en-US" altLang="zh-CN" sz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2324100" y="38596"/>
            <a:ext cx="4686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altLang="zh-CN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2D Potash Model Test</a:t>
            </a:r>
            <a:endParaRPr lang="en-US" altLang="zh-CN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05607" y="2856670"/>
            <a:ext cx="4203059" cy="2355019"/>
            <a:chOff x="105607" y="2856670"/>
            <a:chExt cx="4203059" cy="2355019"/>
          </a:xfrm>
        </p:grpSpPr>
        <p:grpSp>
          <p:nvGrpSpPr>
            <p:cNvPr id="16" name="组合 15"/>
            <p:cNvGrpSpPr/>
            <p:nvPr/>
          </p:nvGrpSpPr>
          <p:grpSpPr>
            <a:xfrm>
              <a:off x="105607" y="2856670"/>
              <a:ext cx="4203059" cy="2355019"/>
              <a:chOff x="4708525" y="2830572"/>
              <a:chExt cx="4203059" cy="2355019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4780666" y="2830572"/>
                <a:ext cx="4130918" cy="2355019"/>
                <a:chOff x="4447339" y="3931169"/>
                <a:chExt cx="3619428" cy="2775059"/>
              </a:xfrm>
            </p:grpSpPr>
            <p:sp>
              <p:nvSpPr>
                <p:cNvPr id="12595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448332" y="3931169"/>
                  <a:ext cx="3554413" cy="3989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914400">
                    <a:spcBef>
                      <a:spcPct val="50000"/>
                    </a:spcBef>
                  </a:pPr>
                  <a:r>
                    <a:rPr lang="en-US" altLang="zh-CN" sz="16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ea typeface="宋体" charset="-122"/>
                      <a:cs typeface="Times New Roman" panose="02020603050405020304" pitchFamily="18" charset="0"/>
                    </a:rPr>
                    <a:t>Predicted Data vs Observed Data</a:t>
                  </a:r>
                  <a:endParaRPr lang="en-US" altLang="zh-CN" sz="16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9" name="组合 8"/>
                <p:cNvGrpSpPr/>
                <p:nvPr/>
              </p:nvGrpSpPr>
              <p:grpSpPr>
                <a:xfrm>
                  <a:off x="4838733" y="4284394"/>
                  <a:ext cx="2945080" cy="1903577"/>
                  <a:chOff x="4838733" y="4284394"/>
                  <a:chExt cx="2945080" cy="1903577"/>
                </a:xfrm>
              </p:grpSpPr>
              <p:pic>
                <p:nvPicPr>
                  <p:cNvPr id="125957" name="Picture 12"/>
                  <p:cNvPicPr>
                    <a:picLocks noChangeArrowheads="1"/>
                  </p:cNvPicPr>
                  <p:nvPr/>
                </p:nvPicPr>
                <p:blipFill rotWithShape="1">
                  <a:blip r:embed="rId4"/>
                  <a:srcRect l="13727" t="5253" r="2406" b="12739"/>
                  <a:stretch/>
                </p:blipFill>
                <p:spPr bwMode="auto">
                  <a:xfrm>
                    <a:off x="4838733" y="4286341"/>
                    <a:ext cx="2945080" cy="19016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2" name="矩形 21"/>
                  <p:cNvSpPr/>
                  <p:nvPr/>
                </p:nvSpPr>
                <p:spPr>
                  <a:xfrm>
                    <a:off x="4838733" y="4284394"/>
                    <a:ext cx="2945080" cy="1901630"/>
                  </a:xfrm>
                  <a:prstGeom prst="rect">
                    <a:avLst/>
                  </a:prstGeom>
                  <a:noFill/>
                  <a:ln w="1905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n w="19050">
                        <a:solidFill>
                          <a:schemeClr val="tx1"/>
                        </a:solidFill>
                      </a:ln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6" name="TextBox 25"/>
                <p:cNvSpPr txBox="1"/>
                <p:nvPr/>
              </p:nvSpPr>
              <p:spPr>
                <a:xfrm>
                  <a:off x="4741100" y="6162221"/>
                  <a:ext cx="3325667" cy="5440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                       </a:t>
                  </a:r>
                  <a:r>
                    <a: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  60                                    120</a:t>
                  </a:r>
                </a:p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                          x(m)</a:t>
                  </a:r>
                  <a:endParaRPr lang="zh-CN" altLang="en-US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4501921" y="4242190"/>
                  <a:ext cx="738664" cy="2030960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0     </a:t>
                  </a: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0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1.0   </a:t>
                  </a: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2.0</a:t>
                  </a:r>
                  <a:endParaRPr lang="zh-CN" altLang="en-US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4447339" y="5280907"/>
                  <a:ext cx="493000" cy="6165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</a:p>
                <a:p>
                  <a:endParaRPr lang="zh-CN" altLang="en-US" sz="1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 rot="16200000">
                <a:off x="4455491" y="3635635"/>
                <a:ext cx="783067" cy="2769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(s</a:t>
                </a:r>
                <a:r>
                  <a: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758130" y="4171569"/>
              <a:ext cx="1489005" cy="501651"/>
              <a:chOff x="554780" y="1774915"/>
              <a:chExt cx="1489005" cy="501651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554780" y="1774915"/>
                <a:ext cx="1211802" cy="461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5" name="组合 24"/>
              <p:cNvGrpSpPr/>
              <p:nvPr/>
            </p:nvGrpSpPr>
            <p:grpSpPr>
              <a:xfrm>
                <a:off x="557110" y="1814901"/>
                <a:ext cx="1486675" cy="461665"/>
                <a:chOff x="459082" y="1626781"/>
                <a:chExt cx="1486675" cy="461665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459082" y="1626781"/>
                  <a:ext cx="14866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</a:t>
                  </a:r>
                  <a:r>
                    <a:rPr lang="en-US" altLang="zh-CN" sz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Pred. Data</a:t>
                  </a:r>
                </a:p>
                <a:p>
                  <a:r>
                    <a:rPr lang="en-US" altLang="zh-CN" sz="1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Obs. Data</a:t>
                  </a:r>
                  <a:endParaRPr lang="zh-CN" altLang="en-US" sz="1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4" name="直接连接符 23"/>
                <p:cNvCxnSpPr/>
                <p:nvPr/>
              </p:nvCxnSpPr>
              <p:spPr>
                <a:xfrm>
                  <a:off x="523656" y="1739924"/>
                  <a:ext cx="39074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513023" y="1945486"/>
                  <a:ext cx="390744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917" y="-192122"/>
            <a:ext cx="10219494" cy="6090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09" name="Text Box 4"/>
          <p:cNvSpPr txBox="1">
            <a:spLocks noChangeArrowheads="1"/>
          </p:cNvSpPr>
          <p:nvPr/>
        </p:nvSpPr>
        <p:spPr bwMode="auto">
          <a:xfrm>
            <a:off x="767760" y="0"/>
            <a:ext cx="80891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altLang="zh-CN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Qademah</a:t>
            </a:r>
            <a:r>
              <a:rPr lang="en-US" altLang="zh-CN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Fault, Saudi Arabia </a:t>
            </a:r>
            <a:r>
              <a:rPr lang="en-US" altLang="zh-CN" sz="3600" dirty="0">
                <a:solidFill>
                  <a:srgbClr val="FFFF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F</a:t>
            </a:r>
            <a:r>
              <a:rPr lang="en-US" altLang="zh-CN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ield Data</a:t>
            </a:r>
            <a:endParaRPr lang="en-US" altLang="zh-CN" sz="3600" dirty="0">
              <a:solidFill>
                <a:srgbClr val="FFFF00"/>
              </a:solidFill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pic>
        <p:nvPicPr>
          <p:cNvPr id="21" name="Picture 13"/>
          <p:cNvPicPr>
            <a:picLocks noChangeAspect="1" noChangeArrowheads="1"/>
          </p:cNvPicPr>
          <p:nvPr/>
        </p:nvPicPr>
        <p:blipFill rotWithShape="1">
          <a:blip r:embed="rId3"/>
          <a:srcRect b="72418"/>
          <a:stretch/>
        </p:blipFill>
        <p:spPr bwMode="auto">
          <a:xfrm>
            <a:off x="3310114" y="912045"/>
            <a:ext cx="5728446" cy="123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5"/>
          <p:cNvGrpSpPr/>
          <p:nvPr/>
        </p:nvGrpSpPr>
        <p:grpSpPr>
          <a:xfrm>
            <a:off x="-1080" y="633861"/>
            <a:ext cx="3163443" cy="2080919"/>
            <a:chOff x="-1079" y="740737"/>
            <a:chExt cx="2683666" cy="1859588"/>
          </a:xfrm>
        </p:grpSpPr>
        <p:grpSp>
          <p:nvGrpSpPr>
            <p:cNvPr id="2" name="组合 1"/>
            <p:cNvGrpSpPr/>
            <p:nvPr/>
          </p:nvGrpSpPr>
          <p:grpSpPr>
            <a:xfrm>
              <a:off x="1208463" y="740737"/>
              <a:ext cx="1474124" cy="1859588"/>
              <a:chOff x="1343688" y="778974"/>
              <a:chExt cx="1474124" cy="2751478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325"/>
              <a:stretch/>
            </p:blipFill>
            <p:spPr bwMode="auto">
              <a:xfrm>
                <a:off x="1343688" y="778974"/>
                <a:ext cx="1474124" cy="27514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" name="直接箭头连接符 2"/>
              <p:cNvCxnSpPr/>
              <p:nvPr/>
            </p:nvCxnSpPr>
            <p:spPr>
              <a:xfrm>
                <a:off x="1685939" y="2600325"/>
                <a:ext cx="403225" cy="42862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258" b="50000"/>
            <a:stretch/>
          </p:blipFill>
          <p:spPr bwMode="auto">
            <a:xfrm>
              <a:off x="-1079" y="879035"/>
              <a:ext cx="1173860" cy="1375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直接箭头连接符 4"/>
            <p:cNvCxnSpPr/>
            <p:nvPr/>
          </p:nvCxnSpPr>
          <p:spPr>
            <a:xfrm>
              <a:off x="759744" y="1757548"/>
              <a:ext cx="413037" cy="84277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9816" name="Picture 14"/>
          <p:cNvPicPr>
            <a:picLocks noChangeAspect="1" noChangeArrowheads="1"/>
          </p:cNvPicPr>
          <p:nvPr/>
        </p:nvPicPr>
        <p:blipFill>
          <a:blip r:embed="rId5"/>
          <a:srcRect b="6143"/>
          <a:stretch>
            <a:fillRect/>
          </a:stretch>
        </p:blipFill>
        <p:spPr bwMode="auto">
          <a:xfrm>
            <a:off x="3587613" y="4167775"/>
            <a:ext cx="4909997" cy="99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16"/>
          <p:cNvGrpSpPr>
            <a:grpSpLocks/>
          </p:cNvGrpSpPr>
          <p:nvPr/>
        </p:nvGrpSpPr>
        <p:grpSpPr bwMode="auto">
          <a:xfrm>
            <a:off x="134938" y="2105176"/>
            <a:ext cx="9009063" cy="1105164"/>
            <a:chOff x="54" y="1010"/>
            <a:chExt cx="5675" cy="1055"/>
          </a:xfrm>
        </p:grpSpPr>
        <p:pic>
          <p:nvPicPr>
            <p:cNvPr id="25" name="Picture 13"/>
            <p:cNvPicPr>
              <a:picLocks noChangeAspect="1" noChangeArrowheads="1"/>
            </p:cNvPicPr>
            <p:nvPr/>
          </p:nvPicPr>
          <p:blipFill rotWithShape="1">
            <a:blip r:embed="rId3"/>
            <a:srcRect t="27302" r="2074" b="47394"/>
            <a:stretch/>
          </p:blipFill>
          <p:spPr bwMode="auto">
            <a:xfrm>
              <a:off x="2050" y="1010"/>
              <a:ext cx="3679" cy="1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54" y="1574"/>
              <a:ext cx="1486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P-wave T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omogram</a:t>
              </a:r>
              <a:endPara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16085" y="3073859"/>
            <a:ext cx="9104315" cy="1046660"/>
            <a:chOff x="73088" y="3786784"/>
            <a:chExt cx="9104315" cy="1058293"/>
          </a:xfrm>
        </p:grpSpPr>
        <p:grpSp>
          <p:nvGrpSpPr>
            <p:cNvPr id="29" name="Group 16"/>
            <p:cNvGrpSpPr>
              <a:grpSpLocks/>
            </p:cNvGrpSpPr>
            <p:nvPr/>
          </p:nvGrpSpPr>
          <p:grpSpPr bwMode="auto">
            <a:xfrm>
              <a:off x="73088" y="3919200"/>
              <a:ext cx="9104315" cy="925877"/>
              <a:chOff x="-6" y="3054"/>
              <a:chExt cx="5735" cy="954"/>
            </a:xfrm>
          </p:grpSpPr>
          <p:sp>
            <p:nvSpPr>
              <p:cNvPr id="31" name="Text Box 11"/>
              <p:cNvSpPr txBox="1">
                <a:spLocks noChangeArrowheads="1"/>
              </p:cNvSpPr>
              <p:nvPr/>
            </p:nvSpPr>
            <p:spPr bwMode="auto">
              <a:xfrm>
                <a:off x="-6" y="3371"/>
                <a:ext cx="2244" cy="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altLang="zh-C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2D WD S-wave Tomogram</a:t>
                </a:r>
                <a:endPara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2" name="Picture 13"/>
              <p:cNvPicPr>
                <a:picLocks noChangeAspect="1" noChangeArrowheads="1"/>
              </p:cNvPicPr>
              <p:nvPr/>
            </p:nvPicPr>
            <p:blipFill rotWithShape="1">
              <a:blip r:embed="rId3"/>
              <a:srcRect t="76327" r="2074" b="804"/>
              <a:stretch/>
            </p:blipFill>
            <p:spPr bwMode="auto">
              <a:xfrm>
                <a:off x="2050" y="3054"/>
                <a:ext cx="3679" cy="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0" name="Picture 13"/>
            <p:cNvPicPr>
              <a:picLocks noChangeAspect="1" noChangeArrowheads="1"/>
            </p:cNvPicPr>
            <p:nvPr/>
          </p:nvPicPr>
          <p:blipFill rotWithShape="1">
            <a:blip r:embed="rId3"/>
            <a:srcRect t="27302" r="93517" b="51258"/>
            <a:stretch/>
          </p:blipFill>
          <p:spPr bwMode="auto">
            <a:xfrm>
              <a:off x="3310337" y="3786784"/>
              <a:ext cx="386670" cy="867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8789" name="Group 15"/>
          <p:cNvGrpSpPr>
            <a:grpSpLocks/>
          </p:cNvGrpSpPr>
          <p:nvPr/>
        </p:nvGrpSpPr>
        <p:grpSpPr bwMode="auto">
          <a:xfrm>
            <a:off x="5093970" y="1385887"/>
            <a:ext cx="2281428" cy="3386138"/>
            <a:chOff x="3320" y="1248"/>
            <a:chExt cx="1996" cy="2844"/>
          </a:xfrm>
        </p:grpSpPr>
        <p:sp>
          <p:nvSpPr>
            <p:cNvPr id="119817" name="Line 14"/>
            <p:cNvSpPr>
              <a:spLocks noChangeShapeType="1"/>
            </p:cNvSpPr>
            <p:nvPr/>
          </p:nvSpPr>
          <p:spPr bwMode="auto">
            <a:xfrm>
              <a:off x="3320" y="1248"/>
              <a:ext cx="0" cy="284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818" name="Line 15"/>
            <p:cNvSpPr>
              <a:spLocks noChangeShapeType="1"/>
            </p:cNvSpPr>
            <p:nvPr/>
          </p:nvSpPr>
          <p:spPr bwMode="auto">
            <a:xfrm>
              <a:off x="5316" y="1248"/>
              <a:ext cx="0" cy="284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16"/>
          <p:cNvGrpSpPr>
            <a:grpSpLocks/>
          </p:cNvGrpSpPr>
          <p:nvPr/>
        </p:nvGrpSpPr>
        <p:grpSpPr bwMode="auto">
          <a:xfrm>
            <a:off x="95248" y="4177369"/>
            <a:ext cx="9048752" cy="959845"/>
            <a:chOff x="29" y="2065"/>
            <a:chExt cx="5700" cy="989"/>
          </a:xfrm>
        </p:grpSpPr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29" y="2297"/>
              <a:ext cx="1623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1D 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S-wave Tomogram </a:t>
              </a:r>
              <a:endPara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endParaRPr>
            </a:p>
          </p:txBody>
        </p:sp>
        <p:pic>
          <p:nvPicPr>
            <p:cNvPr id="35" name="Picture 13"/>
            <p:cNvPicPr>
              <a:picLocks noChangeAspect="1" noChangeArrowheads="1"/>
            </p:cNvPicPr>
            <p:nvPr/>
          </p:nvPicPr>
          <p:blipFill rotWithShape="1">
            <a:blip r:embed="rId3"/>
            <a:srcRect t="52606" r="2074" b="23673"/>
            <a:stretch/>
          </p:blipFill>
          <p:spPr bwMode="auto">
            <a:xfrm>
              <a:off x="2050" y="2065"/>
              <a:ext cx="3679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矩形 3"/>
          <p:cNvSpPr/>
          <p:nvPr/>
        </p:nvSpPr>
        <p:spPr>
          <a:xfrm>
            <a:off x="8381999" y="5013762"/>
            <a:ext cx="561975" cy="150101"/>
          </a:xfrm>
          <a:prstGeom prst="rect">
            <a:avLst/>
          </a:prstGeom>
          <a:solidFill>
            <a:srgbClr val="160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971294" y="1335820"/>
            <a:ext cx="4274209" cy="2334010"/>
            <a:chOff x="3971294" y="1351722"/>
            <a:chExt cx="4274209" cy="2334010"/>
          </a:xfrm>
        </p:grpSpPr>
        <p:sp>
          <p:nvSpPr>
            <p:cNvPr id="7" name="任意多边形 6"/>
            <p:cNvSpPr/>
            <p:nvPr/>
          </p:nvSpPr>
          <p:spPr>
            <a:xfrm>
              <a:off x="3991555" y="1351722"/>
              <a:ext cx="4253948" cy="286247"/>
            </a:xfrm>
            <a:custGeom>
              <a:avLst/>
              <a:gdLst>
                <a:gd name="connsiteX0" fmla="*/ 0 w 4253948"/>
                <a:gd name="connsiteY0" fmla="*/ 71561 h 286247"/>
                <a:gd name="connsiteX1" fmla="*/ 87464 w 4253948"/>
                <a:gd name="connsiteY1" fmla="*/ 103367 h 286247"/>
                <a:gd name="connsiteX2" fmla="*/ 111318 w 4253948"/>
                <a:gd name="connsiteY2" fmla="*/ 111318 h 286247"/>
                <a:gd name="connsiteX3" fmla="*/ 135172 w 4253948"/>
                <a:gd name="connsiteY3" fmla="*/ 119269 h 286247"/>
                <a:gd name="connsiteX4" fmla="*/ 166977 w 4253948"/>
                <a:gd name="connsiteY4" fmla="*/ 127221 h 286247"/>
                <a:gd name="connsiteX5" fmla="*/ 230588 w 4253948"/>
                <a:gd name="connsiteY5" fmla="*/ 143123 h 286247"/>
                <a:gd name="connsiteX6" fmla="*/ 310101 w 4253948"/>
                <a:gd name="connsiteY6" fmla="*/ 151075 h 286247"/>
                <a:gd name="connsiteX7" fmla="*/ 333955 w 4253948"/>
                <a:gd name="connsiteY7" fmla="*/ 159026 h 286247"/>
                <a:gd name="connsiteX8" fmla="*/ 437322 w 4253948"/>
                <a:gd name="connsiteY8" fmla="*/ 174928 h 286247"/>
                <a:gd name="connsiteX9" fmla="*/ 508883 w 4253948"/>
                <a:gd name="connsiteY9" fmla="*/ 190831 h 286247"/>
                <a:gd name="connsiteX10" fmla="*/ 747422 w 4253948"/>
                <a:gd name="connsiteY10" fmla="*/ 214685 h 286247"/>
                <a:gd name="connsiteX11" fmla="*/ 882595 w 4253948"/>
                <a:gd name="connsiteY11" fmla="*/ 238539 h 286247"/>
                <a:gd name="connsiteX12" fmla="*/ 954156 w 4253948"/>
                <a:gd name="connsiteY12" fmla="*/ 254441 h 286247"/>
                <a:gd name="connsiteX13" fmla="*/ 1009815 w 4253948"/>
                <a:gd name="connsiteY13" fmla="*/ 262393 h 286247"/>
                <a:gd name="connsiteX14" fmla="*/ 1097280 w 4253948"/>
                <a:gd name="connsiteY14" fmla="*/ 278295 h 286247"/>
                <a:gd name="connsiteX15" fmla="*/ 1129085 w 4253948"/>
                <a:gd name="connsiteY15" fmla="*/ 286247 h 286247"/>
                <a:gd name="connsiteX16" fmla="*/ 1248355 w 4253948"/>
                <a:gd name="connsiteY16" fmla="*/ 278295 h 286247"/>
                <a:gd name="connsiteX17" fmla="*/ 1359673 w 4253948"/>
                <a:gd name="connsiteY17" fmla="*/ 262393 h 286247"/>
                <a:gd name="connsiteX18" fmla="*/ 1494845 w 4253948"/>
                <a:gd name="connsiteY18" fmla="*/ 254441 h 286247"/>
                <a:gd name="connsiteX19" fmla="*/ 1558455 w 4253948"/>
                <a:gd name="connsiteY19" fmla="*/ 238539 h 286247"/>
                <a:gd name="connsiteX20" fmla="*/ 1598212 w 4253948"/>
                <a:gd name="connsiteY20" fmla="*/ 230588 h 286247"/>
                <a:gd name="connsiteX21" fmla="*/ 1645920 w 4253948"/>
                <a:gd name="connsiteY21" fmla="*/ 214685 h 286247"/>
                <a:gd name="connsiteX22" fmla="*/ 1677725 w 4253948"/>
                <a:gd name="connsiteY22" fmla="*/ 206734 h 286247"/>
                <a:gd name="connsiteX23" fmla="*/ 1717482 w 4253948"/>
                <a:gd name="connsiteY23" fmla="*/ 198782 h 286247"/>
                <a:gd name="connsiteX24" fmla="*/ 1741335 w 4253948"/>
                <a:gd name="connsiteY24" fmla="*/ 190831 h 286247"/>
                <a:gd name="connsiteX25" fmla="*/ 1796995 w 4253948"/>
                <a:gd name="connsiteY25" fmla="*/ 182880 h 286247"/>
                <a:gd name="connsiteX26" fmla="*/ 1852654 w 4253948"/>
                <a:gd name="connsiteY26" fmla="*/ 166977 h 286247"/>
                <a:gd name="connsiteX27" fmla="*/ 1876508 w 4253948"/>
                <a:gd name="connsiteY27" fmla="*/ 159026 h 286247"/>
                <a:gd name="connsiteX28" fmla="*/ 1908313 w 4253948"/>
                <a:gd name="connsiteY28" fmla="*/ 151075 h 286247"/>
                <a:gd name="connsiteX29" fmla="*/ 1932167 w 4253948"/>
                <a:gd name="connsiteY29" fmla="*/ 143123 h 286247"/>
                <a:gd name="connsiteX30" fmla="*/ 1995777 w 4253948"/>
                <a:gd name="connsiteY30" fmla="*/ 127221 h 286247"/>
                <a:gd name="connsiteX31" fmla="*/ 2043485 w 4253948"/>
                <a:gd name="connsiteY31" fmla="*/ 111318 h 286247"/>
                <a:gd name="connsiteX32" fmla="*/ 2067339 w 4253948"/>
                <a:gd name="connsiteY32" fmla="*/ 103367 h 286247"/>
                <a:gd name="connsiteX33" fmla="*/ 2146852 w 4253948"/>
                <a:gd name="connsiteY33" fmla="*/ 95415 h 286247"/>
                <a:gd name="connsiteX34" fmla="*/ 2170706 w 4253948"/>
                <a:gd name="connsiteY34" fmla="*/ 79513 h 286247"/>
                <a:gd name="connsiteX35" fmla="*/ 2289975 w 4253948"/>
                <a:gd name="connsiteY35" fmla="*/ 63610 h 286247"/>
                <a:gd name="connsiteX36" fmla="*/ 2449002 w 4253948"/>
                <a:gd name="connsiteY36" fmla="*/ 55659 h 286247"/>
                <a:gd name="connsiteX37" fmla="*/ 2560320 w 4253948"/>
                <a:gd name="connsiteY37" fmla="*/ 47708 h 286247"/>
                <a:gd name="connsiteX38" fmla="*/ 2639833 w 4253948"/>
                <a:gd name="connsiteY38" fmla="*/ 23854 h 286247"/>
                <a:gd name="connsiteX39" fmla="*/ 2751151 w 4253948"/>
                <a:gd name="connsiteY39" fmla="*/ 15902 h 286247"/>
                <a:gd name="connsiteX40" fmla="*/ 2814762 w 4253948"/>
                <a:gd name="connsiteY40" fmla="*/ 7951 h 286247"/>
                <a:gd name="connsiteX41" fmla="*/ 2957885 w 4253948"/>
                <a:gd name="connsiteY41" fmla="*/ 0 h 286247"/>
                <a:gd name="connsiteX42" fmla="*/ 3514476 w 4253948"/>
                <a:gd name="connsiteY42" fmla="*/ 0 h 286247"/>
                <a:gd name="connsiteX43" fmla="*/ 4071068 w 4253948"/>
                <a:gd name="connsiteY43" fmla="*/ 7951 h 286247"/>
                <a:gd name="connsiteX44" fmla="*/ 4253948 w 4253948"/>
                <a:gd name="connsiteY44" fmla="*/ 15902 h 28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253948" h="286247">
                  <a:moveTo>
                    <a:pt x="0" y="71561"/>
                  </a:moveTo>
                  <a:cubicBezTo>
                    <a:pt x="55314" y="93688"/>
                    <a:pt x="26222" y="82953"/>
                    <a:pt x="87464" y="103367"/>
                  </a:cubicBezTo>
                  <a:lnTo>
                    <a:pt x="111318" y="111318"/>
                  </a:lnTo>
                  <a:cubicBezTo>
                    <a:pt x="119269" y="113968"/>
                    <a:pt x="127041" y="117236"/>
                    <a:pt x="135172" y="119269"/>
                  </a:cubicBezTo>
                  <a:cubicBezTo>
                    <a:pt x="145774" y="121920"/>
                    <a:pt x="156469" y="124219"/>
                    <a:pt x="166977" y="127221"/>
                  </a:cubicBezTo>
                  <a:cubicBezTo>
                    <a:pt x="202094" y="137255"/>
                    <a:pt x="185125" y="137061"/>
                    <a:pt x="230588" y="143123"/>
                  </a:cubicBezTo>
                  <a:cubicBezTo>
                    <a:pt x="256991" y="146643"/>
                    <a:pt x="283597" y="148424"/>
                    <a:pt x="310101" y="151075"/>
                  </a:cubicBezTo>
                  <a:cubicBezTo>
                    <a:pt x="318052" y="153725"/>
                    <a:pt x="325824" y="156993"/>
                    <a:pt x="333955" y="159026"/>
                  </a:cubicBezTo>
                  <a:cubicBezTo>
                    <a:pt x="370382" y="168132"/>
                    <a:pt x="398696" y="170100"/>
                    <a:pt x="437322" y="174928"/>
                  </a:cubicBezTo>
                  <a:cubicBezTo>
                    <a:pt x="480627" y="189365"/>
                    <a:pt x="444911" y="178836"/>
                    <a:pt x="508883" y="190831"/>
                  </a:cubicBezTo>
                  <a:cubicBezTo>
                    <a:pt x="652404" y="217741"/>
                    <a:pt x="537908" y="204210"/>
                    <a:pt x="747422" y="214685"/>
                  </a:cubicBezTo>
                  <a:cubicBezTo>
                    <a:pt x="830296" y="242310"/>
                    <a:pt x="765524" y="224766"/>
                    <a:pt x="882595" y="238539"/>
                  </a:cubicBezTo>
                  <a:cubicBezTo>
                    <a:pt x="1027141" y="255544"/>
                    <a:pt x="868961" y="237401"/>
                    <a:pt x="954156" y="254441"/>
                  </a:cubicBezTo>
                  <a:cubicBezTo>
                    <a:pt x="972533" y="258117"/>
                    <a:pt x="991292" y="259543"/>
                    <a:pt x="1009815" y="262393"/>
                  </a:cubicBezTo>
                  <a:cubicBezTo>
                    <a:pt x="1037862" y="266708"/>
                    <a:pt x="1069370" y="272093"/>
                    <a:pt x="1097280" y="278295"/>
                  </a:cubicBezTo>
                  <a:cubicBezTo>
                    <a:pt x="1107948" y="280666"/>
                    <a:pt x="1118483" y="283596"/>
                    <a:pt x="1129085" y="286247"/>
                  </a:cubicBezTo>
                  <a:cubicBezTo>
                    <a:pt x="1168842" y="283596"/>
                    <a:pt x="1208722" y="282395"/>
                    <a:pt x="1248355" y="278295"/>
                  </a:cubicBezTo>
                  <a:cubicBezTo>
                    <a:pt x="1285639" y="274438"/>
                    <a:pt x="1322255" y="264594"/>
                    <a:pt x="1359673" y="262393"/>
                  </a:cubicBezTo>
                  <a:lnTo>
                    <a:pt x="1494845" y="254441"/>
                  </a:lnTo>
                  <a:cubicBezTo>
                    <a:pt x="1516048" y="249140"/>
                    <a:pt x="1537024" y="242825"/>
                    <a:pt x="1558455" y="238539"/>
                  </a:cubicBezTo>
                  <a:cubicBezTo>
                    <a:pt x="1571707" y="235889"/>
                    <a:pt x="1585173" y="234144"/>
                    <a:pt x="1598212" y="230588"/>
                  </a:cubicBezTo>
                  <a:cubicBezTo>
                    <a:pt x="1614384" y="226177"/>
                    <a:pt x="1629658" y="218750"/>
                    <a:pt x="1645920" y="214685"/>
                  </a:cubicBezTo>
                  <a:cubicBezTo>
                    <a:pt x="1656522" y="212035"/>
                    <a:pt x="1667057" y="209105"/>
                    <a:pt x="1677725" y="206734"/>
                  </a:cubicBezTo>
                  <a:cubicBezTo>
                    <a:pt x="1690918" y="203802"/>
                    <a:pt x="1704371" y="202060"/>
                    <a:pt x="1717482" y="198782"/>
                  </a:cubicBezTo>
                  <a:cubicBezTo>
                    <a:pt x="1725613" y="196749"/>
                    <a:pt x="1733117" y="192475"/>
                    <a:pt x="1741335" y="190831"/>
                  </a:cubicBezTo>
                  <a:cubicBezTo>
                    <a:pt x="1759713" y="187156"/>
                    <a:pt x="1778442" y="185530"/>
                    <a:pt x="1796995" y="182880"/>
                  </a:cubicBezTo>
                  <a:cubicBezTo>
                    <a:pt x="1854160" y="163823"/>
                    <a:pt x="1782800" y="186934"/>
                    <a:pt x="1852654" y="166977"/>
                  </a:cubicBezTo>
                  <a:cubicBezTo>
                    <a:pt x="1860713" y="164675"/>
                    <a:pt x="1868449" y="161328"/>
                    <a:pt x="1876508" y="159026"/>
                  </a:cubicBezTo>
                  <a:cubicBezTo>
                    <a:pt x="1887015" y="156024"/>
                    <a:pt x="1897806" y="154077"/>
                    <a:pt x="1908313" y="151075"/>
                  </a:cubicBezTo>
                  <a:cubicBezTo>
                    <a:pt x="1916372" y="148772"/>
                    <a:pt x="1924081" y="145328"/>
                    <a:pt x="1932167" y="143123"/>
                  </a:cubicBezTo>
                  <a:cubicBezTo>
                    <a:pt x="1953253" y="137372"/>
                    <a:pt x="1975043" y="134133"/>
                    <a:pt x="1995777" y="127221"/>
                  </a:cubicBezTo>
                  <a:lnTo>
                    <a:pt x="2043485" y="111318"/>
                  </a:lnTo>
                  <a:cubicBezTo>
                    <a:pt x="2051436" y="108668"/>
                    <a:pt x="2058999" y="104201"/>
                    <a:pt x="2067339" y="103367"/>
                  </a:cubicBezTo>
                  <a:lnTo>
                    <a:pt x="2146852" y="95415"/>
                  </a:lnTo>
                  <a:cubicBezTo>
                    <a:pt x="2154803" y="90114"/>
                    <a:pt x="2161640" y="82535"/>
                    <a:pt x="2170706" y="79513"/>
                  </a:cubicBezTo>
                  <a:cubicBezTo>
                    <a:pt x="2187711" y="73845"/>
                    <a:pt x="2283339" y="64068"/>
                    <a:pt x="2289975" y="63610"/>
                  </a:cubicBezTo>
                  <a:cubicBezTo>
                    <a:pt x="2342924" y="59958"/>
                    <a:pt x="2396018" y="58776"/>
                    <a:pt x="2449002" y="55659"/>
                  </a:cubicBezTo>
                  <a:cubicBezTo>
                    <a:pt x="2486138" y="53475"/>
                    <a:pt x="2523214" y="50358"/>
                    <a:pt x="2560320" y="47708"/>
                  </a:cubicBezTo>
                  <a:cubicBezTo>
                    <a:pt x="2586824" y="39757"/>
                    <a:pt x="2612538" y="28403"/>
                    <a:pt x="2639833" y="23854"/>
                  </a:cubicBezTo>
                  <a:cubicBezTo>
                    <a:pt x="2676527" y="17738"/>
                    <a:pt x="2714103" y="19270"/>
                    <a:pt x="2751151" y="15902"/>
                  </a:cubicBezTo>
                  <a:cubicBezTo>
                    <a:pt x="2772432" y="13967"/>
                    <a:pt x="2793456" y="9590"/>
                    <a:pt x="2814762" y="7951"/>
                  </a:cubicBezTo>
                  <a:cubicBezTo>
                    <a:pt x="2862402" y="4286"/>
                    <a:pt x="2910177" y="2650"/>
                    <a:pt x="2957885" y="0"/>
                  </a:cubicBezTo>
                  <a:cubicBezTo>
                    <a:pt x="3587490" y="19674"/>
                    <a:pt x="2801626" y="0"/>
                    <a:pt x="3514476" y="0"/>
                  </a:cubicBezTo>
                  <a:cubicBezTo>
                    <a:pt x="3700026" y="0"/>
                    <a:pt x="3885537" y="5301"/>
                    <a:pt x="4071068" y="7951"/>
                  </a:cubicBezTo>
                  <a:cubicBezTo>
                    <a:pt x="4222115" y="16836"/>
                    <a:pt x="4161105" y="15902"/>
                    <a:pt x="4253948" y="15902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3971294" y="3399485"/>
              <a:ext cx="4253948" cy="286247"/>
            </a:xfrm>
            <a:custGeom>
              <a:avLst/>
              <a:gdLst>
                <a:gd name="connsiteX0" fmla="*/ 0 w 4253948"/>
                <a:gd name="connsiteY0" fmla="*/ 71561 h 286247"/>
                <a:gd name="connsiteX1" fmla="*/ 87464 w 4253948"/>
                <a:gd name="connsiteY1" fmla="*/ 103367 h 286247"/>
                <a:gd name="connsiteX2" fmla="*/ 111318 w 4253948"/>
                <a:gd name="connsiteY2" fmla="*/ 111318 h 286247"/>
                <a:gd name="connsiteX3" fmla="*/ 135172 w 4253948"/>
                <a:gd name="connsiteY3" fmla="*/ 119269 h 286247"/>
                <a:gd name="connsiteX4" fmla="*/ 166977 w 4253948"/>
                <a:gd name="connsiteY4" fmla="*/ 127221 h 286247"/>
                <a:gd name="connsiteX5" fmla="*/ 230588 w 4253948"/>
                <a:gd name="connsiteY5" fmla="*/ 143123 h 286247"/>
                <a:gd name="connsiteX6" fmla="*/ 310101 w 4253948"/>
                <a:gd name="connsiteY6" fmla="*/ 151075 h 286247"/>
                <a:gd name="connsiteX7" fmla="*/ 333955 w 4253948"/>
                <a:gd name="connsiteY7" fmla="*/ 159026 h 286247"/>
                <a:gd name="connsiteX8" fmla="*/ 437322 w 4253948"/>
                <a:gd name="connsiteY8" fmla="*/ 174928 h 286247"/>
                <a:gd name="connsiteX9" fmla="*/ 508883 w 4253948"/>
                <a:gd name="connsiteY9" fmla="*/ 190831 h 286247"/>
                <a:gd name="connsiteX10" fmla="*/ 747422 w 4253948"/>
                <a:gd name="connsiteY10" fmla="*/ 214685 h 286247"/>
                <a:gd name="connsiteX11" fmla="*/ 882595 w 4253948"/>
                <a:gd name="connsiteY11" fmla="*/ 238539 h 286247"/>
                <a:gd name="connsiteX12" fmla="*/ 954156 w 4253948"/>
                <a:gd name="connsiteY12" fmla="*/ 254441 h 286247"/>
                <a:gd name="connsiteX13" fmla="*/ 1009815 w 4253948"/>
                <a:gd name="connsiteY13" fmla="*/ 262393 h 286247"/>
                <a:gd name="connsiteX14" fmla="*/ 1097280 w 4253948"/>
                <a:gd name="connsiteY14" fmla="*/ 278295 h 286247"/>
                <a:gd name="connsiteX15" fmla="*/ 1129085 w 4253948"/>
                <a:gd name="connsiteY15" fmla="*/ 286247 h 286247"/>
                <a:gd name="connsiteX16" fmla="*/ 1248355 w 4253948"/>
                <a:gd name="connsiteY16" fmla="*/ 278295 h 286247"/>
                <a:gd name="connsiteX17" fmla="*/ 1359673 w 4253948"/>
                <a:gd name="connsiteY17" fmla="*/ 262393 h 286247"/>
                <a:gd name="connsiteX18" fmla="*/ 1494845 w 4253948"/>
                <a:gd name="connsiteY18" fmla="*/ 254441 h 286247"/>
                <a:gd name="connsiteX19" fmla="*/ 1558455 w 4253948"/>
                <a:gd name="connsiteY19" fmla="*/ 238539 h 286247"/>
                <a:gd name="connsiteX20" fmla="*/ 1598212 w 4253948"/>
                <a:gd name="connsiteY20" fmla="*/ 230588 h 286247"/>
                <a:gd name="connsiteX21" fmla="*/ 1645920 w 4253948"/>
                <a:gd name="connsiteY21" fmla="*/ 214685 h 286247"/>
                <a:gd name="connsiteX22" fmla="*/ 1677725 w 4253948"/>
                <a:gd name="connsiteY22" fmla="*/ 206734 h 286247"/>
                <a:gd name="connsiteX23" fmla="*/ 1717482 w 4253948"/>
                <a:gd name="connsiteY23" fmla="*/ 198782 h 286247"/>
                <a:gd name="connsiteX24" fmla="*/ 1741335 w 4253948"/>
                <a:gd name="connsiteY24" fmla="*/ 190831 h 286247"/>
                <a:gd name="connsiteX25" fmla="*/ 1796995 w 4253948"/>
                <a:gd name="connsiteY25" fmla="*/ 182880 h 286247"/>
                <a:gd name="connsiteX26" fmla="*/ 1852654 w 4253948"/>
                <a:gd name="connsiteY26" fmla="*/ 166977 h 286247"/>
                <a:gd name="connsiteX27" fmla="*/ 1876508 w 4253948"/>
                <a:gd name="connsiteY27" fmla="*/ 159026 h 286247"/>
                <a:gd name="connsiteX28" fmla="*/ 1908313 w 4253948"/>
                <a:gd name="connsiteY28" fmla="*/ 151075 h 286247"/>
                <a:gd name="connsiteX29" fmla="*/ 1932167 w 4253948"/>
                <a:gd name="connsiteY29" fmla="*/ 143123 h 286247"/>
                <a:gd name="connsiteX30" fmla="*/ 1995777 w 4253948"/>
                <a:gd name="connsiteY30" fmla="*/ 127221 h 286247"/>
                <a:gd name="connsiteX31" fmla="*/ 2043485 w 4253948"/>
                <a:gd name="connsiteY31" fmla="*/ 111318 h 286247"/>
                <a:gd name="connsiteX32" fmla="*/ 2067339 w 4253948"/>
                <a:gd name="connsiteY32" fmla="*/ 103367 h 286247"/>
                <a:gd name="connsiteX33" fmla="*/ 2146852 w 4253948"/>
                <a:gd name="connsiteY33" fmla="*/ 95415 h 286247"/>
                <a:gd name="connsiteX34" fmla="*/ 2170706 w 4253948"/>
                <a:gd name="connsiteY34" fmla="*/ 79513 h 286247"/>
                <a:gd name="connsiteX35" fmla="*/ 2289975 w 4253948"/>
                <a:gd name="connsiteY35" fmla="*/ 63610 h 286247"/>
                <a:gd name="connsiteX36" fmla="*/ 2449002 w 4253948"/>
                <a:gd name="connsiteY36" fmla="*/ 55659 h 286247"/>
                <a:gd name="connsiteX37" fmla="*/ 2560320 w 4253948"/>
                <a:gd name="connsiteY37" fmla="*/ 47708 h 286247"/>
                <a:gd name="connsiteX38" fmla="*/ 2639833 w 4253948"/>
                <a:gd name="connsiteY38" fmla="*/ 23854 h 286247"/>
                <a:gd name="connsiteX39" fmla="*/ 2751151 w 4253948"/>
                <a:gd name="connsiteY39" fmla="*/ 15902 h 286247"/>
                <a:gd name="connsiteX40" fmla="*/ 2814762 w 4253948"/>
                <a:gd name="connsiteY40" fmla="*/ 7951 h 286247"/>
                <a:gd name="connsiteX41" fmla="*/ 2957885 w 4253948"/>
                <a:gd name="connsiteY41" fmla="*/ 0 h 286247"/>
                <a:gd name="connsiteX42" fmla="*/ 3514476 w 4253948"/>
                <a:gd name="connsiteY42" fmla="*/ 0 h 286247"/>
                <a:gd name="connsiteX43" fmla="*/ 4071068 w 4253948"/>
                <a:gd name="connsiteY43" fmla="*/ 7951 h 286247"/>
                <a:gd name="connsiteX44" fmla="*/ 4253948 w 4253948"/>
                <a:gd name="connsiteY44" fmla="*/ 15902 h 28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253948" h="286247">
                  <a:moveTo>
                    <a:pt x="0" y="71561"/>
                  </a:moveTo>
                  <a:cubicBezTo>
                    <a:pt x="55314" y="93688"/>
                    <a:pt x="26222" y="82953"/>
                    <a:pt x="87464" y="103367"/>
                  </a:cubicBezTo>
                  <a:lnTo>
                    <a:pt x="111318" y="111318"/>
                  </a:lnTo>
                  <a:cubicBezTo>
                    <a:pt x="119269" y="113968"/>
                    <a:pt x="127041" y="117236"/>
                    <a:pt x="135172" y="119269"/>
                  </a:cubicBezTo>
                  <a:cubicBezTo>
                    <a:pt x="145774" y="121920"/>
                    <a:pt x="156469" y="124219"/>
                    <a:pt x="166977" y="127221"/>
                  </a:cubicBezTo>
                  <a:cubicBezTo>
                    <a:pt x="202094" y="137255"/>
                    <a:pt x="185125" y="137061"/>
                    <a:pt x="230588" y="143123"/>
                  </a:cubicBezTo>
                  <a:cubicBezTo>
                    <a:pt x="256991" y="146643"/>
                    <a:pt x="283597" y="148424"/>
                    <a:pt x="310101" y="151075"/>
                  </a:cubicBezTo>
                  <a:cubicBezTo>
                    <a:pt x="318052" y="153725"/>
                    <a:pt x="325824" y="156993"/>
                    <a:pt x="333955" y="159026"/>
                  </a:cubicBezTo>
                  <a:cubicBezTo>
                    <a:pt x="370382" y="168132"/>
                    <a:pt x="398696" y="170100"/>
                    <a:pt x="437322" y="174928"/>
                  </a:cubicBezTo>
                  <a:cubicBezTo>
                    <a:pt x="480627" y="189365"/>
                    <a:pt x="444911" y="178836"/>
                    <a:pt x="508883" y="190831"/>
                  </a:cubicBezTo>
                  <a:cubicBezTo>
                    <a:pt x="652404" y="217741"/>
                    <a:pt x="537908" y="204210"/>
                    <a:pt x="747422" y="214685"/>
                  </a:cubicBezTo>
                  <a:cubicBezTo>
                    <a:pt x="830296" y="242310"/>
                    <a:pt x="765524" y="224766"/>
                    <a:pt x="882595" y="238539"/>
                  </a:cubicBezTo>
                  <a:cubicBezTo>
                    <a:pt x="1027141" y="255544"/>
                    <a:pt x="868961" y="237401"/>
                    <a:pt x="954156" y="254441"/>
                  </a:cubicBezTo>
                  <a:cubicBezTo>
                    <a:pt x="972533" y="258117"/>
                    <a:pt x="991292" y="259543"/>
                    <a:pt x="1009815" y="262393"/>
                  </a:cubicBezTo>
                  <a:cubicBezTo>
                    <a:pt x="1037862" y="266708"/>
                    <a:pt x="1069370" y="272093"/>
                    <a:pt x="1097280" y="278295"/>
                  </a:cubicBezTo>
                  <a:cubicBezTo>
                    <a:pt x="1107948" y="280666"/>
                    <a:pt x="1118483" y="283596"/>
                    <a:pt x="1129085" y="286247"/>
                  </a:cubicBezTo>
                  <a:cubicBezTo>
                    <a:pt x="1168842" y="283596"/>
                    <a:pt x="1208722" y="282395"/>
                    <a:pt x="1248355" y="278295"/>
                  </a:cubicBezTo>
                  <a:cubicBezTo>
                    <a:pt x="1285639" y="274438"/>
                    <a:pt x="1322255" y="264594"/>
                    <a:pt x="1359673" y="262393"/>
                  </a:cubicBezTo>
                  <a:lnTo>
                    <a:pt x="1494845" y="254441"/>
                  </a:lnTo>
                  <a:cubicBezTo>
                    <a:pt x="1516048" y="249140"/>
                    <a:pt x="1537024" y="242825"/>
                    <a:pt x="1558455" y="238539"/>
                  </a:cubicBezTo>
                  <a:cubicBezTo>
                    <a:pt x="1571707" y="235889"/>
                    <a:pt x="1585173" y="234144"/>
                    <a:pt x="1598212" y="230588"/>
                  </a:cubicBezTo>
                  <a:cubicBezTo>
                    <a:pt x="1614384" y="226177"/>
                    <a:pt x="1629658" y="218750"/>
                    <a:pt x="1645920" y="214685"/>
                  </a:cubicBezTo>
                  <a:cubicBezTo>
                    <a:pt x="1656522" y="212035"/>
                    <a:pt x="1667057" y="209105"/>
                    <a:pt x="1677725" y="206734"/>
                  </a:cubicBezTo>
                  <a:cubicBezTo>
                    <a:pt x="1690918" y="203802"/>
                    <a:pt x="1704371" y="202060"/>
                    <a:pt x="1717482" y="198782"/>
                  </a:cubicBezTo>
                  <a:cubicBezTo>
                    <a:pt x="1725613" y="196749"/>
                    <a:pt x="1733117" y="192475"/>
                    <a:pt x="1741335" y="190831"/>
                  </a:cubicBezTo>
                  <a:cubicBezTo>
                    <a:pt x="1759713" y="187156"/>
                    <a:pt x="1778442" y="185530"/>
                    <a:pt x="1796995" y="182880"/>
                  </a:cubicBezTo>
                  <a:cubicBezTo>
                    <a:pt x="1854160" y="163823"/>
                    <a:pt x="1782800" y="186934"/>
                    <a:pt x="1852654" y="166977"/>
                  </a:cubicBezTo>
                  <a:cubicBezTo>
                    <a:pt x="1860713" y="164675"/>
                    <a:pt x="1868449" y="161328"/>
                    <a:pt x="1876508" y="159026"/>
                  </a:cubicBezTo>
                  <a:cubicBezTo>
                    <a:pt x="1887015" y="156024"/>
                    <a:pt x="1897806" y="154077"/>
                    <a:pt x="1908313" y="151075"/>
                  </a:cubicBezTo>
                  <a:cubicBezTo>
                    <a:pt x="1916372" y="148772"/>
                    <a:pt x="1924081" y="145328"/>
                    <a:pt x="1932167" y="143123"/>
                  </a:cubicBezTo>
                  <a:cubicBezTo>
                    <a:pt x="1953253" y="137372"/>
                    <a:pt x="1975043" y="134133"/>
                    <a:pt x="1995777" y="127221"/>
                  </a:cubicBezTo>
                  <a:lnTo>
                    <a:pt x="2043485" y="111318"/>
                  </a:lnTo>
                  <a:cubicBezTo>
                    <a:pt x="2051436" y="108668"/>
                    <a:pt x="2058999" y="104201"/>
                    <a:pt x="2067339" y="103367"/>
                  </a:cubicBezTo>
                  <a:lnTo>
                    <a:pt x="2146852" y="95415"/>
                  </a:lnTo>
                  <a:cubicBezTo>
                    <a:pt x="2154803" y="90114"/>
                    <a:pt x="2161640" y="82535"/>
                    <a:pt x="2170706" y="79513"/>
                  </a:cubicBezTo>
                  <a:cubicBezTo>
                    <a:pt x="2187711" y="73845"/>
                    <a:pt x="2283339" y="64068"/>
                    <a:pt x="2289975" y="63610"/>
                  </a:cubicBezTo>
                  <a:cubicBezTo>
                    <a:pt x="2342924" y="59958"/>
                    <a:pt x="2396018" y="58776"/>
                    <a:pt x="2449002" y="55659"/>
                  </a:cubicBezTo>
                  <a:cubicBezTo>
                    <a:pt x="2486138" y="53475"/>
                    <a:pt x="2523214" y="50358"/>
                    <a:pt x="2560320" y="47708"/>
                  </a:cubicBezTo>
                  <a:cubicBezTo>
                    <a:pt x="2586824" y="39757"/>
                    <a:pt x="2612538" y="28403"/>
                    <a:pt x="2639833" y="23854"/>
                  </a:cubicBezTo>
                  <a:cubicBezTo>
                    <a:pt x="2676527" y="17738"/>
                    <a:pt x="2714103" y="19270"/>
                    <a:pt x="2751151" y="15902"/>
                  </a:cubicBezTo>
                  <a:cubicBezTo>
                    <a:pt x="2772432" y="13967"/>
                    <a:pt x="2793456" y="9590"/>
                    <a:pt x="2814762" y="7951"/>
                  </a:cubicBezTo>
                  <a:cubicBezTo>
                    <a:pt x="2862402" y="4286"/>
                    <a:pt x="2910177" y="2650"/>
                    <a:pt x="2957885" y="0"/>
                  </a:cubicBezTo>
                  <a:cubicBezTo>
                    <a:pt x="3587490" y="19674"/>
                    <a:pt x="2801626" y="0"/>
                    <a:pt x="3514476" y="0"/>
                  </a:cubicBezTo>
                  <a:cubicBezTo>
                    <a:pt x="3700026" y="0"/>
                    <a:pt x="3885537" y="5301"/>
                    <a:pt x="4071068" y="7951"/>
                  </a:cubicBezTo>
                  <a:cubicBezTo>
                    <a:pt x="4222115" y="16836"/>
                    <a:pt x="4161105" y="15902"/>
                    <a:pt x="4253948" y="15902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0601" y="-355"/>
            <a:ext cx="8229240" cy="858870"/>
          </a:xfrm>
        </p:spPr>
        <p:txBody>
          <a:bodyPr/>
          <a:lstStyle/>
          <a:p>
            <a:r>
              <a:rPr lang="en-US" altLang="zh-CN" sz="3600" dirty="0">
                <a:solidFill>
                  <a:srgbClr val="FFFF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Olduvai, </a:t>
            </a:r>
            <a:r>
              <a:rPr lang="en-US" altLang="zh-CN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Tanzania Seismic </a:t>
            </a:r>
            <a:r>
              <a:rPr lang="en-US" altLang="zh-CN" sz="3600" dirty="0">
                <a:solidFill>
                  <a:srgbClr val="FFFF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D</a:t>
            </a:r>
            <a:r>
              <a:rPr lang="en-US" altLang="zh-CN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ata</a:t>
            </a:r>
            <a:endParaRPr lang="zh-CN" alt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00" y="1016700"/>
            <a:ext cx="4048889" cy="19251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003" y="1028218"/>
            <a:ext cx="4048889" cy="1925144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5705332" y="1487500"/>
            <a:ext cx="1254578" cy="7458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159844" y="1812651"/>
            <a:ext cx="321798" cy="166621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2523449" y="1004799"/>
            <a:ext cx="2106185" cy="806083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2492616" y="1962972"/>
            <a:ext cx="2210387" cy="990390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5685558" y="1175684"/>
            <a:ext cx="186786" cy="31116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7018612" y="1954925"/>
            <a:ext cx="155591" cy="26175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6797045" y="1796179"/>
            <a:ext cx="322346" cy="18054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 rot="1800000">
            <a:off x="6226703" y="1355410"/>
            <a:ext cx="709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3.6 km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flipH="1" flipV="1">
            <a:off x="5930808" y="1286297"/>
            <a:ext cx="332657" cy="20055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6609400" y="2006754"/>
            <a:ext cx="94957" cy="7904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5674696" y="1845294"/>
            <a:ext cx="395296" cy="1331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4939292" y="1654068"/>
            <a:ext cx="956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Fifth Fault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直接箭头连接符 31"/>
          <p:cNvCxnSpPr/>
          <p:nvPr/>
        </p:nvCxnSpPr>
        <p:spPr>
          <a:xfrm flipV="1">
            <a:off x="6681273" y="1133640"/>
            <a:ext cx="0" cy="402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6021768" y="2174866"/>
            <a:ext cx="1152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Borehole 2A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233055" y="3181268"/>
            <a:ext cx="7335536" cy="1930004"/>
            <a:chOff x="274638" y="745470"/>
            <a:chExt cx="8869362" cy="3227389"/>
          </a:xfrm>
        </p:grpSpPr>
        <p:grpSp>
          <p:nvGrpSpPr>
            <p:cNvPr id="39" name="Group 13"/>
            <p:cNvGrpSpPr>
              <a:grpSpLocks/>
            </p:cNvGrpSpPr>
            <p:nvPr/>
          </p:nvGrpSpPr>
          <p:grpSpPr bwMode="auto">
            <a:xfrm>
              <a:off x="274638" y="745470"/>
              <a:ext cx="8869362" cy="3227389"/>
              <a:chOff x="173" y="1532"/>
              <a:chExt cx="5587" cy="2033"/>
            </a:xfrm>
          </p:grpSpPr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73" y="1532"/>
                <a:ext cx="5499" cy="16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" name="文本框 38"/>
              <p:cNvSpPr txBox="1">
                <a:spLocks noChangeArrowheads="1"/>
              </p:cNvSpPr>
              <p:nvPr/>
            </p:nvSpPr>
            <p:spPr bwMode="auto">
              <a:xfrm>
                <a:off x="386" y="3177"/>
                <a:ext cx="5374" cy="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4400"/>
                <a:r>
                  <a:rPr lang="en-US" altLang="zh-CN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Survey Line (Courtesy </a:t>
                </a:r>
                <a:r>
                  <a:rPr lang="en-US" altLang="zh-CN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of Kai Lu et al, 2016) </a:t>
                </a:r>
                <a:endParaRPr lang="zh-CN" altLang="en-US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2" name="直接箭头连接符 41"/>
            <p:cNvCxnSpPr/>
            <p:nvPr/>
          </p:nvCxnSpPr>
          <p:spPr>
            <a:xfrm flipV="1">
              <a:off x="3462338" y="2067858"/>
              <a:ext cx="544512" cy="95567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9"/>
            <p:cNvCxnSpPr/>
            <p:nvPr/>
          </p:nvCxnSpPr>
          <p:spPr>
            <a:xfrm>
              <a:off x="3984625" y="1124883"/>
              <a:ext cx="203200" cy="139541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Freeform 52"/>
            <p:cNvSpPr/>
            <p:nvPr/>
          </p:nvSpPr>
          <p:spPr>
            <a:xfrm>
              <a:off x="3105150" y="1449526"/>
              <a:ext cx="47625" cy="354013"/>
            </a:xfrm>
            <a:custGeom>
              <a:avLst/>
              <a:gdLst>
                <a:gd name="connsiteX0" fmla="*/ 64655 w 64655"/>
                <a:gd name="connsiteY0" fmla="*/ 354060 h 354060"/>
                <a:gd name="connsiteX1" fmla="*/ 12315 w 64655"/>
                <a:gd name="connsiteY1" fmla="*/ 0 h 354060"/>
                <a:gd name="connsiteX2" fmla="*/ 0 w 64655"/>
                <a:gd name="connsiteY2" fmla="*/ 178569 h 35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55" h="354060">
                  <a:moveTo>
                    <a:pt x="64655" y="354060"/>
                  </a:moveTo>
                  <a:lnTo>
                    <a:pt x="12315" y="0"/>
                  </a:lnTo>
                  <a:lnTo>
                    <a:pt x="0" y="178569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53"/>
            <p:cNvSpPr/>
            <p:nvPr/>
          </p:nvSpPr>
          <p:spPr>
            <a:xfrm>
              <a:off x="3222625" y="1651139"/>
              <a:ext cx="42862" cy="342900"/>
            </a:xfrm>
            <a:custGeom>
              <a:avLst/>
              <a:gdLst>
                <a:gd name="connsiteX0" fmla="*/ 0 w 58497"/>
                <a:gd name="connsiteY0" fmla="*/ 0 h 341745"/>
                <a:gd name="connsiteX1" fmla="*/ 49261 w 58497"/>
                <a:gd name="connsiteY1" fmla="*/ 341745 h 341745"/>
                <a:gd name="connsiteX2" fmla="*/ 58497 w 58497"/>
                <a:gd name="connsiteY2" fmla="*/ 175491 h 3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497" h="341745">
                  <a:moveTo>
                    <a:pt x="0" y="0"/>
                  </a:moveTo>
                  <a:lnTo>
                    <a:pt x="49261" y="341745"/>
                  </a:lnTo>
                  <a:lnTo>
                    <a:pt x="58497" y="175491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6" name="直接箭头连接符 45"/>
            <p:cNvCxnSpPr/>
            <p:nvPr/>
          </p:nvCxnSpPr>
          <p:spPr>
            <a:xfrm flipV="1">
              <a:off x="6030119" y="2601258"/>
              <a:ext cx="423863" cy="42227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10"/>
            <p:cNvSpPr txBox="1">
              <a:spLocks noChangeArrowheads="1"/>
            </p:cNvSpPr>
            <p:nvPr/>
          </p:nvSpPr>
          <p:spPr bwMode="auto">
            <a:xfrm>
              <a:off x="1121291" y="2890559"/>
              <a:ext cx="3168649" cy="514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/>
              <a:r>
                <a:rPr lang="en-US" altLang="zh-CN" sz="14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The Fifth Fault</a:t>
              </a:r>
              <a:endParaRPr lang="zh-CN" alt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endParaRPr>
            </a:p>
          </p:txBody>
        </p:sp>
        <p:sp>
          <p:nvSpPr>
            <p:cNvPr id="48" name="文本框 11"/>
            <p:cNvSpPr txBox="1">
              <a:spLocks noChangeArrowheads="1"/>
            </p:cNvSpPr>
            <p:nvPr/>
          </p:nvSpPr>
          <p:spPr bwMode="auto">
            <a:xfrm>
              <a:off x="4356321" y="2903303"/>
              <a:ext cx="3167062" cy="514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/>
              <a:r>
                <a:rPr lang="en-US" altLang="zh-CN" sz="14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Borehole 2A</a:t>
              </a:r>
              <a:endParaRPr lang="zh-CN" alt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endParaRPr>
            </a:p>
          </p:txBody>
        </p:sp>
        <p:sp>
          <p:nvSpPr>
            <p:cNvPr id="49" name="圆柱形 48"/>
            <p:cNvSpPr/>
            <p:nvPr/>
          </p:nvSpPr>
          <p:spPr>
            <a:xfrm>
              <a:off x="6589712" y="2289315"/>
              <a:ext cx="142875" cy="841375"/>
            </a:xfrm>
            <a:prstGeom prst="ca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268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  <p:bldP spid="26" grpId="0" animBg="1"/>
      <p:bldP spid="31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标题 1"/>
          <p:cNvSpPr>
            <a:spLocks noGrp="1"/>
          </p:cNvSpPr>
          <p:nvPr>
            <p:ph type="title"/>
          </p:nvPr>
        </p:nvSpPr>
        <p:spPr>
          <a:xfrm>
            <a:off x="600601" y="-95891"/>
            <a:ext cx="8229240" cy="858870"/>
          </a:xfrm>
        </p:spPr>
        <p:txBody>
          <a:bodyPr/>
          <a:lstStyle/>
          <a:p>
            <a:r>
              <a:rPr lang="en-US" altLang="zh-CN" sz="3600" dirty="0">
                <a:solidFill>
                  <a:srgbClr val="FFFF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Olduvai, </a:t>
            </a:r>
            <a:r>
              <a:rPr lang="en-US" altLang="zh-CN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Tanzania Seismic </a:t>
            </a:r>
            <a:r>
              <a:rPr lang="en-US" altLang="zh-CN" sz="3600" dirty="0">
                <a:solidFill>
                  <a:srgbClr val="FFFF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D</a:t>
            </a:r>
            <a:r>
              <a:rPr lang="en-US" altLang="zh-CN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ata</a:t>
            </a:r>
            <a:endParaRPr lang="zh-CN" alt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72386" y="667787"/>
            <a:ext cx="8492822" cy="1574991"/>
            <a:chOff x="372386" y="585899"/>
            <a:chExt cx="8492822" cy="1574991"/>
          </a:xfrm>
        </p:grpSpPr>
        <p:grpSp>
          <p:nvGrpSpPr>
            <p:cNvPr id="9" name="组合 8"/>
            <p:cNvGrpSpPr/>
            <p:nvPr/>
          </p:nvGrpSpPr>
          <p:grpSpPr>
            <a:xfrm>
              <a:off x="372386" y="585899"/>
              <a:ext cx="8492822" cy="1574991"/>
              <a:chOff x="78884" y="529153"/>
              <a:chExt cx="9150175" cy="2237598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456446" y="529153"/>
                <a:ext cx="8149392" cy="1879002"/>
                <a:chOff x="456446" y="516031"/>
                <a:chExt cx="8149392" cy="2038564"/>
              </a:xfrm>
            </p:grpSpPr>
            <p:sp>
              <p:nvSpPr>
                <p:cNvPr id="1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814188" y="516031"/>
                  <a:ext cx="1466850" cy="5100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COG</a:t>
                  </a:r>
                </a:p>
              </p:txBody>
            </p:sp>
            <p:grpSp>
              <p:nvGrpSpPr>
                <p:cNvPr id="7" name="组合 6"/>
                <p:cNvGrpSpPr/>
                <p:nvPr/>
              </p:nvGrpSpPr>
              <p:grpSpPr>
                <a:xfrm>
                  <a:off x="456446" y="951699"/>
                  <a:ext cx="8149392" cy="1602896"/>
                  <a:chOff x="571478" y="4485167"/>
                  <a:chExt cx="8149392" cy="1602896"/>
                </a:xfrm>
              </p:grpSpPr>
              <p:pic>
                <p:nvPicPr>
                  <p:cNvPr id="17" name="Picture 6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/>
                  <a:srcRect l="6583" t="73656" r="12105" b="6865"/>
                  <a:stretch/>
                </p:blipFill>
                <p:spPr bwMode="auto">
                  <a:xfrm>
                    <a:off x="573881" y="4485167"/>
                    <a:ext cx="8146989" cy="16028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2" name="矩形 21"/>
                  <p:cNvSpPr/>
                  <p:nvPr/>
                </p:nvSpPr>
                <p:spPr>
                  <a:xfrm>
                    <a:off x="571478" y="4512704"/>
                    <a:ext cx="8128043" cy="1558333"/>
                  </a:xfrm>
                  <a:prstGeom prst="rect">
                    <a:avLst/>
                  </a:prstGeom>
                  <a:noFill/>
                  <a:ln w="3810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28" name="TextBox 27"/>
              <p:cNvSpPr txBox="1"/>
              <p:nvPr/>
            </p:nvSpPr>
            <p:spPr>
              <a:xfrm>
                <a:off x="358384" y="2373217"/>
                <a:ext cx="8870675" cy="393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0                         500                       1000                       1500                       2000                       2500                   3000          3500 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8884" y="822918"/>
                <a:ext cx="738664" cy="1705314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0 </a:t>
                </a:r>
              </a:p>
              <a:p>
                <a:endPara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0.6    </a:t>
                </a: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 rot="16200000">
              <a:off x="156365" y="1118746"/>
              <a:ext cx="783067" cy="2769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 </a:t>
              </a:r>
              <a:r>
                <a:rPr lang="en-US" altLang="zh-CN" sz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m)</a:t>
              </a:r>
              <a:endParaRPr lang="en-US" altLang="zh-CN" sz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3199" y="3645807"/>
            <a:ext cx="8667546" cy="1550583"/>
            <a:chOff x="349832" y="2116867"/>
            <a:chExt cx="8667546" cy="1550583"/>
          </a:xfrm>
        </p:grpSpPr>
        <p:grpSp>
          <p:nvGrpSpPr>
            <p:cNvPr id="10" name="组合 9"/>
            <p:cNvGrpSpPr/>
            <p:nvPr/>
          </p:nvGrpSpPr>
          <p:grpSpPr>
            <a:xfrm>
              <a:off x="349832" y="2116867"/>
              <a:ext cx="8667546" cy="1550583"/>
              <a:chOff x="349832" y="2116867"/>
              <a:chExt cx="8667546" cy="1550583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349832" y="2116867"/>
                <a:ext cx="8620742" cy="1550583"/>
                <a:chOff x="12559" y="2441738"/>
                <a:chExt cx="9281098" cy="2328624"/>
              </a:xfrm>
            </p:grpSpPr>
            <p:grpSp>
              <p:nvGrpSpPr>
                <p:cNvPr id="19" name="组合 18"/>
                <p:cNvGrpSpPr/>
                <p:nvPr/>
              </p:nvGrpSpPr>
              <p:grpSpPr>
                <a:xfrm>
                  <a:off x="12559" y="2441738"/>
                  <a:ext cx="9162050" cy="2328624"/>
                  <a:chOff x="12559" y="2603317"/>
                  <a:chExt cx="9162050" cy="2421118"/>
                </a:xfrm>
              </p:grpSpPr>
              <p:sp>
                <p:nvSpPr>
                  <p:cNvPr id="119813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66306" y="2603317"/>
                    <a:ext cx="3241901" cy="91308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zh-CN" sz="16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P-wave Velocity Tomogram Tomogram</a:t>
                    </a:r>
                    <a:endParaRPr lang="en-US" altLang="zh-CN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5" name="组合 4"/>
                  <p:cNvGrpSpPr/>
                  <p:nvPr/>
                </p:nvGrpSpPr>
                <p:grpSpPr>
                  <a:xfrm>
                    <a:off x="444940" y="3066231"/>
                    <a:ext cx="8161933" cy="1601075"/>
                    <a:chOff x="583353" y="1159544"/>
                    <a:chExt cx="8161933" cy="1601075"/>
                  </a:xfrm>
                </p:grpSpPr>
                <p:pic>
                  <p:nvPicPr>
                    <p:cNvPr id="11" name="Picture 6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/>
                    <a:srcRect l="6611" t="38758" r="11463" b="40449"/>
                    <a:stretch/>
                  </p:blipFill>
                  <p:spPr bwMode="auto">
                    <a:xfrm>
                      <a:off x="598297" y="1174688"/>
                      <a:ext cx="8146989" cy="15859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3" name="矩形 2"/>
                    <p:cNvSpPr/>
                    <p:nvPr/>
                  </p:nvSpPr>
                  <p:spPr>
                    <a:xfrm>
                      <a:off x="583353" y="1159544"/>
                      <a:ext cx="8128043" cy="1558333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303933" y="4591922"/>
                    <a:ext cx="8870676" cy="4325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0                          500                     1000                  1500                    2000                        2500                   3000                3500 </a:t>
                    </a: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12559" y="2988894"/>
                    <a:ext cx="738664" cy="1874223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>
                    <a:spAutoFit/>
                  </a:bodyPr>
                  <a:lstStyle/>
                  <a:p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0 </a:t>
                    </a:r>
                  </a:p>
                  <a:p>
                    <a:endPara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0.6    </a:t>
                    </a:r>
                  </a:p>
                </p:txBody>
              </p:sp>
            </p:grpSp>
            <p:pic>
              <p:nvPicPr>
                <p:cNvPr id="38" name="Picture 5"/>
                <p:cNvPicPr>
                  <a:picLocks noChangeArrowheads="1"/>
                </p:cNvPicPr>
                <p:nvPr/>
              </p:nvPicPr>
              <p:blipFill rotWithShape="1">
                <a:blip r:embed="rId3"/>
                <a:srcRect l="91544" t="57851" r="5922" b="7134"/>
                <a:stretch/>
              </p:blipFill>
              <p:spPr bwMode="auto">
                <a:xfrm>
                  <a:off x="8645159" y="2828052"/>
                  <a:ext cx="170121" cy="16829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9" name="TextBox 38"/>
                <p:cNvSpPr txBox="1"/>
                <p:nvPr/>
              </p:nvSpPr>
              <p:spPr>
                <a:xfrm>
                  <a:off x="8740853" y="2908145"/>
                  <a:ext cx="552804" cy="1409743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en-US" altLang="zh-CN" sz="11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3500</a:t>
                  </a:r>
                </a:p>
                <a:p>
                  <a:endParaRPr lang="en-US" altLang="zh-CN" sz="11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1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2000</a:t>
                  </a:r>
                </a:p>
                <a:p>
                  <a:endParaRPr lang="en-US" altLang="zh-CN" sz="11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1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1500</a:t>
                  </a:r>
                  <a:endParaRPr lang="zh-CN" altLang="en-US" sz="11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" name="TextBox 1"/>
              <p:cNvSpPr txBox="1"/>
              <p:nvPr/>
            </p:nvSpPr>
            <p:spPr>
              <a:xfrm>
                <a:off x="8266582" y="2141423"/>
                <a:ext cx="7507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m/s</a:t>
                </a:r>
                <a:endParaRPr lang="zh-CN" altLang="en-US" sz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 rot="16200000">
              <a:off x="172558" y="2680525"/>
              <a:ext cx="783067" cy="2769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 </a:t>
              </a:r>
              <a:r>
                <a:rPr lang="en-US" altLang="zh-CN" sz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m)</a:t>
              </a:r>
              <a:endParaRPr lang="en-US" altLang="zh-CN" sz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53893" y="2199264"/>
            <a:ext cx="8679733" cy="1708512"/>
            <a:chOff x="353893" y="2199264"/>
            <a:chExt cx="8679733" cy="1708512"/>
          </a:xfrm>
        </p:grpSpPr>
        <p:grpSp>
          <p:nvGrpSpPr>
            <p:cNvPr id="16" name="组合 15"/>
            <p:cNvGrpSpPr/>
            <p:nvPr/>
          </p:nvGrpSpPr>
          <p:grpSpPr>
            <a:xfrm>
              <a:off x="353893" y="2199264"/>
              <a:ext cx="8679733" cy="1708512"/>
              <a:chOff x="325770" y="3629316"/>
              <a:chExt cx="8679733" cy="1708512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325770" y="3629316"/>
                <a:ext cx="8679733" cy="1708512"/>
                <a:chOff x="325770" y="3629316"/>
                <a:chExt cx="8679733" cy="1708512"/>
              </a:xfrm>
            </p:grpSpPr>
            <p:grpSp>
              <p:nvGrpSpPr>
                <p:cNvPr id="24" name="组合 23"/>
                <p:cNvGrpSpPr/>
                <p:nvPr/>
              </p:nvGrpSpPr>
              <p:grpSpPr>
                <a:xfrm>
                  <a:off x="325770" y="3629316"/>
                  <a:ext cx="8639737" cy="1708512"/>
                  <a:chOff x="62198" y="4452089"/>
                  <a:chExt cx="9267790" cy="2786766"/>
                </a:xfrm>
              </p:grpSpPr>
              <p:grpSp>
                <p:nvGrpSpPr>
                  <p:cNvPr id="20" name="组合 19"/>
                  <p:cNvGrpSpPr/>
                  <p:nvPr/>
                </p:nvGrpSpPr>
                <p:grpSpPr>
                  <a:xfrm>
                    <a:off x="62198" y="4849023"/>
                    <a:ext cx="9150175" cy="2389832"/>
                    <a:chOff x="62198" y="4838390"/>
                    <a:chExt cx="9150175" cy="2389832"/>
                  </a:xfrm>
                </p:grpSpPr>
                <p:sp>
                  <p:nvSpPr>
                    <p:cNvPr id="23" name="矩形 22"/>
                    <p:cNvSpPr/>
                    <p:nvPr/>
                  </p:nvSpPr>
                  <p:spPr>
                    <a:xfrm>
                      <a:off x="478830" y="4951537"/>
                      <a:ext cx="8128043" cy="1558332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2" name="TextBox 31"/>
                    <p:cNvSpPr txBox="1"/>
                    <p:nvPr/>
                  </p:nvSpPr>
                  <p:spPr>
                    <a:xfrm>
                      <a:off x="341698" y="6475197"/>
                      <a:ext cx="8870675" cy="75302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0                         500                       1000                  1500                    2000                      2500                    3000                  3500 </a:t>
                      </a:r>
                    </a:p>
                    <a:p>
                      <a:r>
                        <a:rPr lang="en-US" altLang="zh-CN" sz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</a:t>
                      </a:r>
                      <a:endParaRPr lang="zh-CN" altLang="en-US" sz="1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62198" y="4838390"/>
                      <a:ext cx="738664" cy="1656656"/>
                    </a:xfrm>
                    <a:prstGeom prst="rect">
                      <a:avLst/>
                    </a:prstGeom>
                    <a:noFill/>
                  </p:spPr>
                  <p:txBody>
                    <a:bodyPr vert="horz" wrap="square" rtlCol="0">
                      <a:spAutoFit/>
                    </a:bodyPr>
                    <a:lstStyle/>
                    <a:p>
                      <a:r>
                        <a:rPr lang="en-US" altLang="zh-CN" sz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0 </a:t>
                      </a:r>
                    </a:p>
                    <a:p>
                      <a:endPara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1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0.6    </a:t>
                      </a:r>
                    </a:p>
                  </p:txBody>
                </p:sp>
              </p:grpSp>
              <p:sp>
                <p:nvSpPr>
                  <p:cNvPr id="37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03462" y="4452089"/>
                    <a:ext cx="3590807" cy="5522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zh-CN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</a:t>
                    </a:r>
                    <a:r>
                      <a:rPr lang="en-US" altLang="zh-CN" sz="16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-wave Velocity Tomogram (WD)</a:t>
                    </a:r>
                    <a:endParaRPr lang="en-US" altLang="zh-CN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pic>
                <p:nvPicPr>
                  <p:cNvPr id="40" name="Picture 5"/>
                  <p:cNvPicPr>
                    <a:picLocks noChangeArrowheads="1"/>
                  </p:cNvPicPr>
                  <p:nvPr/>
                </p:nvPicPr>
                <p:blipFill rotWithShape="1">
                  <a:blip r:embed="rId3"/>
                  <a:srcRect l="91544" t="57851" r="5922" b="7134"/>
                  <a:stretch/>
                </p:blipFill>
                <p:spPr bwMode="auto">
                  <a:xfrm>
                    <a:off x="8681490" y="4935558"/>
                    <a:ext cx="170121" cy="168290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8777184" y="5015651"/>
                    <a:ext cx="552804" cy="1531152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>
                    <a:spAutoFit/>
                  </a:bodyPr>
                  <a:lstStyle/>
                  <a:p>
                    <a:r>
                      <a:rPr lang="en-US" altLang="zh-CN" sz="11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1000</a:t>
                    </a:r>
                  </a:p>
                  <a:p>
                    <a:endParaRPr lang="en-US" altLang="zh-CN" sz="11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zh-CN" sz="11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800</a:t>
                    </a:r>
                  </a:p>
                  <a:p>
                    <a:endParaRPr lang="en-US" altLang="zh-CN" sz="11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zh-CN" sz="11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600</a:t>
                    </a:r>
                    <a:endParaRPr lang="zh-CN" altLang="en-US" sz="11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6" name="TextBox 45"/>
                <p:cNvSpPr txBox="1"/>
                <p:nvPr/>
              </p:nvSpPr>
              <p:spPr>
                <a:xfrm>
                  <a:off x="8254707" y="3679325"/>
                  <a:ext cx="75079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m/s</a:t>
                  </a:r>
                  <a:endParaRPr lang="zh-CN" altLang="en-US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9" name="TextBox 48"/>
              <p:cNvSpPr txBox="1"/>
              <p:nvPr/>
            </p:nvSpPr>
            <p:spPr>
              <a:xfrm rot="16200000">
                <a:off x="137484" y="4122508"/>
                <a:ext cx="783067" cy="2769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:r>
                  <a: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m)</a:t>
                </a:r>
                <a:endParaRPr lang="en-US" altLang="zh-CN" sz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2" name="Picture 6"/>
            <p:cNvPicPr>
              <a:picLocks noChangeAspect="1" noChangeArrowheads="1"/>
            </p:cNvPicPr>
            <p:nvPr/>
          </p:nvPicPr>
          <p:blipFill rotWithShape="1">
            <a:blip r:embed="rId2"/>
            <a:srcRect l="6584" t="4605" r="11327" b="75637"/>
            <a:stretch/>
          </p:blipFill>
          <p:spPr bwMode="auto">
            <a:xfrm>
              <a:off x="748697" y="2533386"/>
              <a:ext cx="7561813" cy="912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" name="组合 50"/>
          <p:cNvGrpSpPr/>
          <p:nvPr/>
        </p:nvGrpSpPr>
        <p:grpSpPr>
          <a:xfrm>
            <a:off x="861214" y="594826"/>
            <a:ext cx="3241406" cy="3642050"/>
            <a:chOff x="861214" y="594826"/>
            <a:chExt cx="3241406" cy="3642050"/>
          </a:xfrm>
        </p:grpSpPr>
        <p:grpSp>
          <p:nvGrpSpPr>
            <p:cNvPr id="4" name="组合 3"/>
            <p:cNvGrpSpPr/>
            <p:nvPr/>
          </p:nvGrpSpPr>
          <p:grpSpPr>
            <a:xfrm>
              <a:off x="1481942" y="594826"/>
              <a:ext cx="2620678" cy="792236"/>
              <a:chOff x="-2562608" y="73476"/>
              <a:chExt cx="2620678" cy="792236"/>
            </a:xfrm>
          </p:grpSpPr>
          <p:sp>
            <p:nvSpPr>
              <p:cNvPr id="35" name="文本框 10"/>
              <p:cNvSpPr txBox="1">
                <a:spLocks noChangeArrowheads="1"/>
              </p:cNvSpPr>
              <p:nvPr/>
            </p:nvSpPr>
            <p:spPr bwMode="auto">
              <a:xfrm>
                <a:off x="-2562608" y="73476"/>
                <a:ext cx="262067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4400"/>
                <a:r>
                  <a:rPr lang="en-US" altLang="zh-CN" sz="1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The Fifth Fault</a:t>
                </a:r>
                <a:endParaRPr lang="zh-CN" altLang="en-US" sz="1400" dirty="0">
                  <a:solidFill>
                    <a:srgbClr val="FFFF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4" name="直接箭头连接符 33"/>
              <p:cNvCxnSpPr/>
              <p:nvPr/>
            </p:nvCxnSpPr>
            <p:spPr>
              <a:xfrm>
                <a:off x="-672586" y="269867"/>
                <a:ext cx="598724" cy="59584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组合 25"/>
            <p:cNvGrpSpPr/>
            <p:nvPr/>
          </p:nvGrpSpPr>
          <p:grpSpPr>
            <a:xfrm>
              <a:off x="861214" y="2149436"/>
              <a:ext cx="2978130" cy="705476"/>
              <a:chOff x="-2248329" y="1842209"/>
              <a:chExt cx="2978130" cy="705476"/>
            </a:xfrm>
          </p:grpSpPr>
          <p:cxnSp>
            <p:nvCxnSpPr>
              <p:cNvPr id="36" name="直接箭头连接符 35"/>
              <p:cNvCxnSpPr/>
              <p:nvPr/>
            </p:nvCxnSpPr>
            <p:spPr>
              <a:xfrm>
                <a:off x="-354066" y="1993002"/>
                <a:ext cx="1083867" cy="55468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文本框 10"/>
              <p:cNvSpPr txBox="1">
                <a:spLocks noChangeArrowheads="1"/>
              </p:cNvSpPr>
              <p:nvPr/>
            </p:nvSpPr>
            <p:spPr bwMode="auto">
              <a:xfrm>
                <a:off x="-2248329" y="1842209"/>
                <a:ext cx="262067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4400"/>
                <a:r>
                  <a:rPr lang="en-US" altLang="zh-CN" sz="1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The Fifth Fault</a:t>
                </a:r>
                <a:endParaRPr lang="zh-CN" altLang="en-US" sz="1400" dirty="0">
                  <a:solidFill>
                    <a:srgbClr val="FFFF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1008870" y="3658444"/>
              <a:ext cx="2798957" cy="578432"/>
              <a:chOff x="-2867091" y="1838483"/>
              <a:chExt cx="2798957" cy="578432"/>
            </a:xfrm>
          </p:grpSpPr>
          <p:cxnSp>
            <p:nvCxnSpPr>
              <p:cNvPr id="43" name="直接箭头连接符 42"/>
              <p:cNvCxnSpPr/>
              <p:nvPr/>
            </p:nvCxnSpPr>
            <p:spPr>
              <a:xfrm>
                <a:off x="-932989" y="2068459"/>
                <a:ext cx="864855" cy="34845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文本框 10"/>
              <p:cNvSpPr txBox="1">
                <a:spLocks noChangeArrowheads="1"/>
              </p:cNvSpPr>
              <p:nvPr/>
            </p:nvSpPr>
            <p:spPr bwMode="auto">
              <a:xfrm>
                <a:off x="-2867091" y="1838483"/>
                <a:ext cx="262067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4400"/>
                <a:r>
                  <a:rPr lang="en-US" altLang="zh-CN" sz="1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The Fifth Fault</a:t>
                </a:r>
                <a:endParaRPr lang="zh-CN" altLang="en-US" sz="1400" dirty="0">
                  <a:solidFill>
                    <a:srgbClr val="FFFF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4619708" y="1247807"/>
            <a:ext cx="915726" cy="3602911"/>
            <a:chOff x="4619708" y="1247807"/>
            <a:chExt cx="915726" cy="3602911"/>
          </a:xfrm>
        </p:grpSpPr>
        <p:sp>
          <p:nvSpPr>
            <p:cNvPr id="21" name="任意多边形 20"/>
            <p:cNvSpPr/>
            <p:nvPr/>
          </p:nvSpPr>
          <p:spPr>
            <a:xfrm>
              <a:off x="4619708" y="2560320"/>
              <a:ext cx="795130" cy="683812"/>
            </a:xfrm>
            <a:custGeom>
              <a:avLst/>
              <a:gdLst>
                <a:gd name="connsiteX0" fmla="*/ 795130 w 795130"/>
                <a:gd name="connsiteY0" fmla="*/ 47708 h 683812"/>
                <a:gd name="connsiteX1" fmla="*/ 731520 w 795130"/>
                <a:gd name="connsiteY1" fmla="*/ 71562 h 683812"/>
                <a:gd name="connsiteX2" fmla="*/ 683812 w 795130"/>
                <a:gd name="connsiteY2" fmla="*/ 87464 h 683812"/>
                <a:gd name="connsiteX3" fmla="*/ 659958 w 795130"/>
                <a:gd name="connsiteY3" fmla="*/ 103367 h 683812"/>
                <a:gd name="connsiteX4" fmla="*/ 620202 w 795130"/>
                <a:gd name="connsiteY4" fmla="*/ 111318 h 683812"/>
                <a:gd name="connsiteX5" fmla="*/ 588396 w 795130"/>
                <a:gd name="connsiteY5" fmla="*/ 119270 h 683812"/>
                <a:gd name="connsiteX6" fmla="*/ 540689 w 795130"/>
                <a:gd name="connsiteY6" fmla="*/ 135172 h 683812"/>
                <a:gd name="connsiteX7" fmla="*/ 492981 w 795130"/>
                <a:gd name="connsiteY7" fmla="*/ 151075 h 683812"/>
                <a:gd name="connsiteX8" fmla="*/ 469127 w 795130"/>
                <a:gd name="connsiteY8" fmla="*/ 159026 h 683812"/>
                <a:gd name="connsiteX9" fmla="*/ 405516 w 795130"/>
                <a:gd name="connsiteY9" fmla="*/ 214685 h 683812"/>
                <a:gd name="connsiteX10" fmla="*/ 381662 w 795130"/>
                <a:gd name="connsiteY10" fmla="*/ 262393 h 683812"/>
                <a:gd name="connsiteX11" fmla="*/ 357809 w 795130"/>
                <a:gd name="connsiteY11" fmla="*/ 333955 h 683812"/>
                <a:gd name="connsiteX12" fmla="*/ 349857 w 795130"/>
                <a:gd name="connsiteY12" fmla="*/ 357809 h 683812"/>
                <a:gd name="connsiteX13" fmla="*/ 326003 w 795130"/>
                <a:gd name="connsiteY13" fmla="*/ 405517 h 683812"/>
                <a:gd name="connsiteX14" fmla="*/ 310101 w 795130"/>
                <a:gd name="connsiteY14" fmla="*/ 429370 h 683812"/>
                <a:gd name="connsiteX15" fmla="*/ 294198 w 795130"/>
                <a:gd name="connsiteY15" fmla="*/ 477078 h 683812"/>
                <a:gd name="connsiteX16" fmla="*/ 286247 w 795130"/>
                <a:gd name="connsiteY16" fmla="*/ 500932 h 683812"/>
                <a:gd name="connsiteX17" fmla="*/ 270344 w 795130"/>
                <a:gd name="connsiteY17" fmla="*/ 524786 h 683812"/>
                <a:gd name="connsiteX18" fmla="*/ 246490 w 795130"/>
                <a:gd name="connsiteY18" fmla="*/ 572494 h 683812"/>
                <a:gd name="connsiteX19" fmla="*/ 222636 w 795130"/>
                <a:gd name="connsiteY19" fmla="*/ 620202 h 683812"/>
                <a:gd name="connsiteX20" fmla="*/ 214685 w 795130"/>
                <a:gd name="connsiteY20" fmla="*/ 644056 h 683812"/>
                <a:gd name="connsiteX21" fmla="*/ 127221 w 795130"/>
                <a:gd name="connsiteY21" fmla="*/ 683812 h 683812"/>
                <a:gd name="connsiteX22" fmla="*/ 31805 w 795130"/>
                <a:gd name="connsiteY22" fmla="*/ 659958 h 683812"/>
                <a:gd name="connsiteX23" fmla="*/ 15902 w 795130"/>
                <a:gd name="connsiteY23" fmla="*/ 636104 h 683812"/>
                <a:gd name="connsiteX24" fmla="*/ 0 w 795130"/>
                <a:gd name="connsiteY24" fmla="*/ 564543 h 683812"/>
                <a:gd name="connsiteX25" fmla="*/ 7951 w 795130"/>
                <a:gd name="connsiteY25" fmla="*/ 508883 h 683812"/>
                <a:gd name="connsiteX26" fmla="*/ 23854 w 795130"/>
                <a:gd name="connsiteY26" fmla="*/ 437322 h 683812"/>
                <a:gd name="connsiteX27" fmla="*/ 31805 w 795130"/>
                <a:gd name="connsiteY27" fmla="*/ 413468 h 683812"/>
                <a:gd name="connsiteX28" fmla="*/ 47708 w 795130"/>
                <a:gd name="connsiteY28" fmla="*/ 389614 h 683812"/>
                <a:gd name="connsiteX29" fmla="*/ 71562 w 795130"/>
                <a:gd name="connsiteY29" fmla="*/ 318052 h 683812"/>
                <a:gd name="connsiteX30" fmla="*/ 79513 w 795130"/>
                <a:gd name="connsiteY30" fmla="*/ 294198 h 683812"/>
                <a:gd name="connsiteX31" fmla="*/ 87464 w 795130"/>
                <a:gd name="connsiteY31" fmla="*/ 270344 h 683812"/>
                <a:gd name="connsiteX32" fmla="*/ 95415 w 795130"/>
                <a:gd name="connsiteY32" fmla="*/ 39757 h 683812"/>
                <a:gd name="connsiteX33" fmla="*/ 127221 w 795130"/>
                <a:gd name="connsiteY33" fmla="*/ 15903 h 683812"/>
                <a:gd name="connsiteX34" fmla="*/ 206734 w 795130"/>
                <a:gd name="connsiteY34" fmla="*/ 0 h 683812"/>
                <a:gd name="connsiteX35" fmla="*/ 747422 w 795130"/>
                <a:gd name="connsiteY35" fmla="*/ 7951 h 68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95130" h="683812">
                  <a:moveTo>
                    <a:pt x="795130" y="47708"/>
                  </a:moveTo>
                  <a:cubicBezTo>
                    <a:pt x="700876" y="66558"/>
                    <a:pt x="798529" y="41781"/>
                    <a:pt x="731520" y="71562"/>
                  </a:cubicBezTo>
                  <a:cubicBezTo>
                    <a:pt x="716202" y="78370"/>
                    <a:pt x="683812" y="87464"/>
                    <a:pt x="683812" y="87464"/>
                  </a:cubicBezTo>
                  <a:cubicBezTo>
                    <a:pt x="675861" y="92765"/>
                    <a:pt x="668906" y="100012"/>
                    <a:pt x="659958" y="103367"/>
                  </a:cubicBezTo>
                  <a:cubicBezTo>
                    <a:pt x="647304" y="108112"/>
                    <a:pt x="633395" y="108386"/>
                    <a:pt x="620202" y="111318"/>
                  </a:cubicBezTo>
                  <a:cubicBezTo>
                    <a:pt x="609534" y="113689"/>
                    <a:pt x="598863" y="116130"/>
                    <a:pt x="588396" y="119270"/>
                  </a:cubicBezTo>
                  <a:cubicBezTo>
                    <a:pt x="572340" y="124087"/>
                    <a:pt x="556591" y="129871"/>
                    <a:pt x="540689" y="135172"/>
                  </a:cubicBezTo>
                  <a:lnTo>
                    <a:pt x="492981" y="151075"/>
                  </a:lnTo>
                  <a:lnTo>
                    <a:pt x="469127" y="159026"/>
                  </a:lnTo>
                  <a:cubicBezTo>
                    <a:pt x="413468" y="196132"/>
                    <a:pt x="432021" y="174928"/>
                    <a:pt x="405516" y="214685"/>
                  </a:cubicBezTo>
                  <a:cubicBezTo>
                    <a:pt x="376519" y="301680"/>
                    <a:pt x="422765" y="169910"/>
                    <a:pt x="381662" y="262393"/>
                  </a:cubicBezTo>
                  <a:cubicBezTo>
                    <a:pt x="381660" y="262398"/>
                    <a:pt x="361786" y="322026"/>
                    <a:pt x="357809" y="333955"/>
                  </a:cubicBezTo>
                  <a:cubicBezTo>
                    <a:pt x="355158" y="341906"/>
                    <a:pt x="354506" y="350835"/>
                    <a:pt x="349857" y="357809"/>
                  </a:cubicBezTo>
                  <a:cubicBezTo>
                    <a:pt x="304282" y="426175"/>
                    <a:pt x="358925" y="339673"/>
                    <a:pt x="326003" y="405517"/>
                  </a:cubicBezTo>
                  <a:cubicBezTo>
                    <a:pt x="321729" y="414064"/>
                    <a:pt x="313982" y="420638"/>
                    <a:pt x="310101" y="429370"/>
                  </a:cubicBezTo>
                  <a:cubicBezTo>
                    <a:pt x="303293" y="444688"/>
                    <a:pt x="299499" y="461175"/>
                    <a:pt x="294198" y="477078"/>
                  </a:cubicBezTo>
                  <a:cubicBezTo>
                    <a:pt x="291548" y="485029"/>
                    <a:pt x="290896" y="493958"/>
                    <a:pt x="286247" y="500932"/>
                  </a:cubicBezTo>
                  <a:lnTo>
                    <a:pt x="270344" y="524786"/>
                  </a:lnTo>
                  <a:cubicBezTo>
                    <a:pt x="250359" y="584743"/>
                    <a:pt x="277318" y="510839"/>
                    <a:pt x="246490" y="572494"/>
                  </a:cubicBezTo>
                  <a:cubicBezTo>
                    <a:pt x="213570" y="638334"/>
                    <a:pt x="268212" y="551839"/>
                    <a:pt x="222636" y="620202"/>
                  </a:cubicBezTo>
                  <a:cubicBezTo>
                    <a:pt x="219986" y="628153"/>
                    <a:pt x="220612" y="638129"/>
                    <a:pt x="214685" y="644056"/>
                  </a:cubicBezTo>
                  <a:cubicBezTo>
                    <a:pt x="180296" y="678445"/>
                    <a:pt x="168349" y="675587"/>
                    <a:pt x="127221" y="683812"/>
                  </a:cubicBezTo>
                  <a:cubicBezTo>
                    <a:pt x="87433" y="679391"/>
                    <a:pt x="59196" y="687349"/>
                    <a:pt x="31805" y="659958"/>
                  </a:cubicBezTo>
                  <a:cubicBezTo>
                    <a:pt x="25048" y="653201"/>
                    <a:pt x="21203" y="644055"/>
                    <a:pt x="15902" y="636104"/>
                  </a:cubicBezTo>
                  <a:cubicBezTo>
                    <a:pt x="7703" y="611506"/>
                    <a:pt x="0" y="592530"/>
                    <a:pt x="0" y="564543"/>
                  </a:cubicBezTo>
                  <a:cubicBezTo>
                    <a:pt x="0" y="545801"/>
                    <a:pt x="4870" y="527370"/>
                    <a:pt x="7951" y="508883"/>
                  </a:cubicBezTo>
                  <a:cubicBezTo>
                    <a:pt x="11232" y="489197"/>
                    <a:pt x="18133" y="457344"/>
                    <a:pt x="23854" y="437322"/>
                  </a:cubicBezTo>
                  <a:cubicBezTo>
                    <a:pt x="26157" y="429263"/>
                    <a:pt x="28057" y="420965"/>
                    <a:pt x="31805" y="413468"/>
                  </a:cubicBezTo>
                  <a:cubicBezTo>
                    <a:pt x="36079" y="404921"/>
                    <a:pt x="42407" y="397565"/>
                    <a:pt x="47708" y="389614"/>
                  </a:cubicBezTo>
                  <a:lnTo>
                    <a:pt x="71562" y="318052"/>
                  </a:lnTo>
                  <a:lnTo>
                    <a:pt x="79513" y="294198"/>
                  </a:lnTo>
                  <a:lnTo>
                    <a:pt x="87464" y="270344"/>
                  </a:lnTo>
                  <a:cubicBezTo>
                    <a:pt x="90114" y="193482"/>
                    <a:pt x="83542" y="115743"/>
                    <a:pt x="95415" y="39757"/>
                  </a:cubicBezTo>
                  <a:cubicBezTo>
                    <a:pt x="97461" y="26663"/>
                    <a:pt x="115715" y="22478"/>
                    <a:pt x="127221" y="15903"/>
                  </a:cubicBezTo>
                  <a:cubicBezTo>
                    <a:pt x="145728" y="5328"/>
                    <a:pt x="194490" y="1749"/>
                    <a:pt x="206734" y="0"/>
                  </a:cubicBezTo>
                  <a:cubicBezTo>
                    <a:pt x="705012" y="8304"/>
                    <a:pt x="524764" y="7951"/>
                    <a:pt x="747422" y="7951"/>
                  </a:cubicBezTo>
                </a:path>
              </a:pathLst>
            </a:custGeom>
            <a:solidFill>
              <a:srgbClr val="000099">
                <a:alpha val="52941"/>
              </a:srgbClr>
            </a:solidFill>
            <a:ln>
              <a:solidFill>
                <a:srgbClr val="000099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4740304" y="1247807"/>
              <a:ext cx="795130" cy="683812"/>
            </a:xfrm>
            <a:custGeom>
              <a:avLst/>
              <a:gdLst>
                <a:gd name="connsiteX0" fmla="*/ 795130 w 795130"/>
                <a:gd name="connsiteY0" fmla="*/ 47708 h 683812"/>
                <a:gd name="connsiteX1" fmla="*/ 731520 w 795130"/>
                <a:gd name="connsiteY1" fmla="*/ 71562 h 683812"/>
                <a:gd name="connsiteX2" fmla="*/ 683812 w 795130"/>
                <a:gd name="connsiteY2" fmla="*/ 87464 h 683812"/>
                <a:gd name="connsiteX3" fmla="*/ 659958 w 795130"/>
                <a:gd name="connsiteY3" fmla="*/ 103367 h 683812"/>
                <a:gd name="connsiteX4" fmla="*/ 620202 w 795130"/>
                <a:gd name="connsiteY4" fmla="*/ 111318 h 683812"/>
                <a:gd name="connsiteX5" fmla="*/ 588396 w 795130"/>
                <a:gd name="connsiteY5" fmla="*/ 119270 h 683812"/>
                <a:gd name="connsiteX6" fmla="*/ 540689 w 795130"/>
                <a:gd name="connsiteY6" fmla="*/ 135172 h 683812"/>
                <a:gd name="connsiteX7" fmla="*/ 492981 w 795130"/>
                <a:gd name="connsiteY7" fmla="*/ 151075 h 683812"/>
                <a:gd name="connsiteX8" fmla="*/ 469127 w 795130"/>
                <a:gd name="connsiteY8" fmla="*/ 159026 h 683812"/>
                <a:gd name="connsiteX9" fmla="*/ 405516 w 795130"/>
                <a:gd name="connsiteY9" fmla="*/ 214685 h 683812"/>
                <a:gd name="connsiteX10" fmla="*/ 381662 w 795130"/>
                <a:gd name="connsiteY10" fmla="*/ 262393 h 683812"/>
                <a:gd name="connsiteX11" fmla="*/ 357809 w 795130"/>
                <a:gd name="connsiteY11" fmla="*/ 333955 h 683812"/>
                <a:gd name="connsiteX12" fmla="*/ 349857 w 795130"/>
                <a:gd name="connsiteY12" fmla="*/ 357809 h 683812"/>
                <a:gd name="connsiteX13" fmla="*/ 326003 w 795130"/>
                <a:gd name="connsiteY13" fmla="*/ 405517 h 683812"/>
                <a:gd name="connsiteX14" fmla="*/ 310101 w 795130"/>
                <a:gd name="connsiteY14" fmla="*/ 429370 h 683812"/>
                <a:gd name="connsiteX15" fmla="*/ 294198 w 795130"/>
                <a:gd name="connsiteY15" fmla="*/ 477078 h 683812"/>
                <a:gd name="connsiteX16" fmla="*/ 286247 w 795130"/>
                <a:gd name="connsiteY16" fmla="*/ 500932 h 683812"/>
                <a:gd name="connsiteX17" fmla="*/ 270344 w 795130"/>
                <a:gd name="connsiteY17" fmla="*/ 524786 h 683812"/>
                <a:gd name="connsiteX18" fmla="*/ 246490 w 795130"/>
                <a:gd name="connsiteY18" fmla="*/ 572494 h 683812"/>
                <a:gd name="connsiteX19" fmla="*/ 222636 w 795130"/>
                <a:gd name="connsiteY19" fmla="*/ 620202 h 683812"/>
                <a:gd name="connsiteX20" fmla="*/ 214685 w 795130"/>
                <a:gd name="connsiteY20" fmla="*/ 644056 h 683812"/>
                <a:gd name="connsiteX21" fmla="*/ 127221 w 795130"/>
                <a:gd name="connsiteY21" fmla="*/ 683812 h 683812"/>
                <a:gd name="connsiteX22" fmla="*/ 31805 w 795130"/>
                <a:gd name="connsiteY22" fmla="*/ 659958 h 683812"/>
                <a:gd name="connsiteX23" fmla="*/ 15902 w 795130"/>
                <a:gd name="connsiteY23" fmla="*/ 636104 h 683812"/>
                <a:gd name="connsiteX24" fmla="*/ 0 w 795130"/>
                <a:gd name="connsiteY24" fmla="*/ 564543 h 683812"/>
                <a:gd name="connsiteX25" fmla="*/ 7951 w 795130"/>
                <a:gd name="connsiteY25" fmla="*/ 508883 h 683812"/>
                <a:gd name="connsiteX26" fmla="*/ 23854 w 795130"/>
                <a:gd name="connsiteY26" fmla="*/ 437322 h 683812"/>
                <a:gd name="connsiteX27" fmla="*/ 31805 w 795130"/>
                <a:gd name="connsiteY27" fmla="*/ 413468 h 683812"/>
                <a:gd name="connsiteX28" fmla="*/ 47708 w 795130"/>
                <a:gd name="connsiteY28" fmla="*/ 389614 h 683812"/>
                <a:gd name="connsiteX29" fmla="*/ 71562 w 795130"/>
                <a:gd name="connsiteY29" fmla="*/ 318052 h 683812"/>
                <a:gd name="connsiteX30" fmla="*/ 79513 w 795130"/>
                <a:gd name="connsiteY30" fmla="*/ 294198 h 683812"/>
                <a:gd name="connsiteX31" fmla="*/ 87464 w 795130"/>
                <a:gd name="connsiteY31" fmla="*/ 270344 h 683812"/>
                <a:gd name="connsiteX32" fmla="*/ 95415 w 795130"/>
                <a:gd name="connsiteY32" fmla="*/ 39757 h 683812"/>
                <a:gd name="connsiteX33" fmla="*/ 127221 w 795130"/>
                <a:gd name="connsiteY33" fmla="*/ 15903 h 683812"/>
                <a:gd name="connsiteX34" fmla="*/ 206734 w 795130"/>
                <a:gd name="connsiteY34" fmla="*/ 0 h 683812"/>
                <a:gd name="connsiteX35" fmla="*/ 747422 w 795130"/>
                <a:gd name="connsiteY35" fmla="*/ 7951 h 68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95130" h="683812">
                  <a:moveTo>
                    <a:pt x="795130" y="47708"/>
                  </a:moveTo>
                  <a:cubicBezTo>
                    <a:pt x="700876" y="66558"/>
                    <a:pt x="798529" y="41781"/>
                    <a:pt x="731520" y="71562"/>
                  </a:cubicBezTo>
                  <a:cubicBezTo>
                    <a:pt x="716202" y="78370"/>
                    <a:pt x="683812" y="87464"/>
                    <a:pt x="683812" y="87464"/>
                  </a:cubicBezTo>
                  <a:cubicBezTo>
                    <a:pt x="675861" y="92765"/>
                    <a:pt x="668906" y="100012"/>
                    <a:pt x="659958" y="103367"/>
                  </a:cubicBezTo>
                  <a:cubicBezTo>
                    <a:pt x="647304" y="108112"/>
                    <a:pt x="633395" y="108386"/>
                    <a:pt x="620202" y="111318"/>
                  </a:cubicBezTo>
                  <a:cubicBezTo>
                    <a:pt x="609534" y="113689"/>
                    <a:pt x="598863" y="116130"/>
                    <a:pt x="588396" y="119270"/>
                  </a:cubicBezTo>
                  <a:cubicBezTo>
                    <a:pt x="572340" y="124087"/>
                    <a:pt x="556591" y="129871"/>
                    <a:pt x="540689" y="135172"/>
                  </a:cubicBezTo>
                  <a:lnTo>
                    <a:pt x="492981" y="151075"/>
                  </a:lnTo>
                  <a:lnTo>
                    <a:pt x="469127" y="159026"/>
                  </a:lnTo>
                  <a:cubicBezTo>
                    <a:pt x="413468" y="196132"/>
                    <a:pt x="432021" y="174928"/>
                    <a:pt x="405516" y="214685"/>
                  </a:cubicBezTo>
                  <a:cubicBezTo>
                    <a:pt x="376519" y="301680"/>
                    <a:pt x="422765" y="169910"/>
                    <a:pt x="381662" y="262393"/>
                  </a:cubicBezTo>
                  <a:cubicBezTo>
                    <a:pt x="381660" y="262398"/>
                    <a:pt x="361786" y="322026"/>
                    <a:pt x="357809" y="333955"/>
                  </a:cubicBezTo>
                  <a:cubicBezTo>
                    <a:pt x="355158" y="341906"/>
                    <a:pt x="354506" y="350835"/>
                    <a:pt x="349857" y="357809"/>
                  </a:cubicBezTo>
                  <a:cubicBezTo>
                    <a:pt x="304282" y="426175"/>
                    <a:pt x="358925" y="339673"/>
                    <a:pt x="326003" y="405517"/>
                  </a:cubicBezTo>
                  <a:cubicBezTo>
                    <a:pt x="321729" y="414064"/>
                    <a:pt x="313982" y="420638"/>
                    <a:pt x="310101" y="429370"/>
                  </a:cubicBezTo>
                  <a:cubicBezTo>
                    <a:pt x="303293" y="444688"/>
                    <a:pt x="299499" y="461175"/>
                    <a:pt x="294198" y="477078"/>
                  </a:cubicBezTo>
                  <a:cubicBezTo>
                    <a:pt x="291548" y="485029"/>
                    <a:pt x="290896" y="493958"/>
                    <a:pt x="286247" y="500932"/>
                  </a:cubicBezTo>
                  <a:lnTo>
                    <a:pt x="270344" y="524786"/>
                  </a:lnTo>
                  <a:cubicBezTo>
                    <a:pt x="250359" y="584743"/>
                    <a:pt x="277318" y="510839"/>
                    <a:pt x="246490" y="572494"/>
                  </a:cubicBezTo>
                  <a:cubicBezTo>
                    <a:pt x="213570" y="638334"/>
                    <a:pt x="268212" y="551839"/>
                    <a:pt x="222636" y="620202"/>
                  </a:cubicBezTo>
                  <a:cubicBezTo>
                    <a:pt x="219986" y="628153"/>
                    <a:pt x="220612" y="638129"/>
                    <a:pt x="214685" y="644056"/>
                  </a:cubicBezTo>
                  <a:cubicBezTo>
                    <a:pt x="180296" y="678445"/>
                    <a:pt x="168349" y="675587"/>
                    <a:pt x="127221" y="683812"/>
                  </a:cubicBezTo>
                  <a:cubicBezTo>
                    <a:pt x="87433" y="679391"/>
                    <a:pt x="59196" y="687349"/>
                    <a:pt x="31805" y="659958"/>
                  </a:cubicBezTo>
                  <a:cubicBezTo>
                    <a:pt x="25048" y="653201"/>
                    <a:pt x="21203" y="644055"/>
                    <a:pt x="15902" y="636104"/>
                  </a:cubicBezTo>
                  <a:cubicBezTo>
                    <a:pt x="7703" y="611506"/>
                    <a:pt x="0" y="592530"/>
                    <a:pt x="0" y="564543"/>
                  </a:cubicBezTo>
                  <a:cubicBezTo>
                    <a:pt x="0" y="545801"/>
                    <a:pt x="4870" y="527370"/>
                    <a:pt x="7951" y="508883"/>
                  </a:cubicBezTo>
                  <a:cubicBezTo>
                    <a:pt x="11232" y="489197"/>
                    <a:pt x="18133" y="457344"/>
                    <a:pt x="23854" y="437322"/>
                  </a:cubicBezTo>
                  <a:cubicBezTo>
                    <a:pt x="26157" y="429263"/>
                    <a:pt x="28057" y="420965"/>
                    <a:pt x="31805" y="413468"/>
                  </a:cubicBezTo>
                  <a:cubicBezTo>
                    <a:pt x="36079" y="404921"/>
                    <a:pt x="42407" y="397565"/>
                    <a:pt x="47708" y="389614"/>
                  </a:cubicBezTo>
                  <a:lnTo>
                    <a:pt x="71562" y="318052"/>
                  </a:lnTo>
                  <a:lnTo>
                    <a:pt x="79513" y="294198"/>
                  </a:lnTo>
                  <a:lnTo>
                    <a:pt x="87464" y="270344"/>
                  </a:lnTo>
                  <a:cubicBezTo>
                    <a:pt x="90114" y="193482"/>
                    <a:pt x="83542" y="115743"/>
                    <a:pt x="95415" y="39757"/>
                  </a:cubicBezTo>
                  <a:cubicBezTo>
                    <a:pt x="97461" y="26663"/>
                    <a:pt x="115715" y="22478"/>
                    <a:pt x="127221" y="15903"/>
                  </a:cubicBezTo>
                  <a:cubicBezTo>
                    <a:pt x="145728" y="5328"/>
                    <a:pt x="194490" y="1749"/>
                    <a:pt x="206734" y="0"/>
                  </a:cubicBezTo>
                  <a:cubicBezTo>
                    <a:pt x="705012" y="8304"/>
                    <a:pt x="524764" y="7951"/>
                    <a:pt x="747422" y="7951"/>
                  </a:cubicBezTo>
                </a:path>
              </a:pathLst>
            </a:custGeom>
            <a:solidFill>
              <a:srgbClr val="000099">
                <a:alpha val="52941"/>
              </a:srgbClr>
            </a:solidFill>
            <a:ln>
              <a:solidFill>
                <a:srgbClr val="000099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4675895" y="4166906"/>
              <a:ext cx="795130" cy="683812"/>
            </a:xfrm>
            <a:custGeom>
              <a:avLst/>
              <a:gdLst>
                <a:gd name="connsiteX0" fmla="*/ 795130 w 795130"/>
                <a:gd name="connsiteY0" fmla="*/ 47708 h 683812"/>
                <a:gd name="connsiteX1" fmla="*/ 731520 w 795130"/>
                <a:gd name="connsiteY1" fmla="*/ 71562 h 683812"/>
                <a:gd name="connsiteX2" fmla="*/ 683812 w 795130"/>
                <a:gd name="connsiteY2" fmla="*/ 87464 h 683812"/>
                <a:gd name="connsiteX3" fmla="*/ 659958 w 795130"/>
                <a:gd name="connsiteY3" fmla="*/ 103367 h 683812"/>
                <a:gd name="connsiteX4" fmla="*/ 620202 w 795130"/>
                <a:gd name="connsiteY4" fmla="*/ 111318 h 683812"/>
                <a:gd name="connsiteX5" fmla="*/ 588396 w 795130"/>
                <a:gd name="connsiteY5" fmla="*/ 119270 h 683812"/>
                <a:gd name="connsiteX6" fmla="*/ 540689 w 795130"/>
                <a:gd name="connsiteY6" fmla="*/ 135172 h 683812"/>
                <a:gd name="connsiteX7" fmla="*/ 492981 w 795130"/>
                <a:gd name="connsiteY7" fmla="*/ 151075 h 683812"/>
                <a:gd name="connsiteX8" fmla="*/ 469127 w 795130"/>
                <a:gd name="connsiteY8" fmla="*/ 159026 h 683812"/>
                <a:gd name="connsiteX9" fmla="*/ 405516 w 795130"/>
                <a:gd name="connsiteY9" fmla="*/ 214685 h 683812"/>
                <a:gd name="connsiteX10" fmla="*/ 381662 w 795130"/>
                <a:gd name="connsiteY10" fmla="*/ 262393 h 683812"/>
                <a:gd name="connsiteX11" fmla="*/ 357809 w 795130"/>
                <a:gd name="connsiteY11" fmla="*/ 333955 h 683812"/>
                <a:gd name="connsiteX12" fmla="*/ 349857 w 795130"/>
                <a:gd name="connsiteY12" fmla="*/ 357809 h 683812"/>
                <a:gd name="connsiteX13" fmla="*/ 326003 w 795130"/>
                <a:gd name="connsiteY13" fmla="*/ 405517 h 683812"/>
                <a:gd name="connsiteX14" fmla="*/ 310101 w 795130"/>
                <a:gd name="connsiteY14" fmla="*/ 429370 h 683812"/>
                <a:gd name="connsiteX15" fmla="*/ 294198 w 795130"/>
                <a:gd name="connsiteY15" fmla="*/ 477078 h 683812"/>
                <a:gd name="connsiteX16" fmla="*/ 286247 w 795130"/>
                <a:gd name="connsiteY16" fmla="*/ 500932 h 683812"/>
                <a:gd name="connsiteX17" fmla="*/ 270344 w 795130"/>
                <a:gd name="connsiteY17" fmla="*/ 524786 h 683812"/>
                <a:gd name="connsiteX18" fmla="*/ 246490 w 795130"/>
                <a:gd name="connsiteY18" fmla="*/ 572494 h 683812"/>
                <a:gd name="connsiteX19" fmla="*/ 222636 w 795130"/>
                <a:gd name="connsiteY19" fmla="*/ 620202 h 683812"/>
                <a:gd name="connsiteX20" fmla="*/ 214685 w 795130"/>
                <a:gd name="connsiteY20" fmla="*/ 644056 h 683812"/>
                <a:gd name="connsiteX21" fmla="*/ 127221 w 795130"/>
                <a:gd name="connsiteY21" fmla="*/ 683812 h 683812"/>
                <a:gd name="connsiteX22" fmla="*/ 31805 w 795130"/>
                <a:gd name="connsiteY22" fmla="*/ 659958 h 683812"/>
                <a:gd name="connsiteX23" fmla="*/ 15902 w 795130"/>
                <a:gd name="connsiteY23" fmla="*/ 636104 h 683812"/>
                <a:gd name="connsiteX24" fmla="*/ 0 w 795130"/>
                <a:gd name="connsiteY24" fmla="*/ 564543 h 683812"/>
                <a:gd name="connsiteX25" fmla="*/ 7951 w 795130"/>
                <a:gd name="connsiteY25" fmla="*/ 508883 h 683812"/>
                <a:gd name="connsiteX26" fmla="*/ 23854 w 795130"/>
                <a:gd name="connsiteY26" fmla="*/ 437322 h 683812"/>
                <a:gd name="connsiteX27" fmla="*/ 31805 w 795130"/>
                <a:gd name="connsiteY27" fmla="*/ 413468 h 683812"/>
                <a:gd name="connsiteX28" fmla="*/ 47708 w 795130"/>
                <a:gd name="connsiteY28" fmla="*/ 389614 h 683812"/>
                <a:gd name="connsiteX29" fmla="*/ 71562 w 795130"/>
                <a:gd name="connsiteY29" fmla="*/ 318052 h 683812"/>
                <a:gd name="connsiteX30" fmla="*/ 79513 w 795130"/>
                <a:gd name="connsiteY30" fmla="*/ 294198 h 683812"/>
                <a:gd name="connsiteX31" fmla="*/ 87464 w 795130"/>
                <a:gd name="connsiteY31" fmla="*/ 270344 h 683812"/>
                <a:gd name="connsiteX32" fmla="*/ 95415 w 795130"/>
                <a:gd name="connsiteY32" fmla="*/ 39757 h 683812"/>
                <a:gd name="connsiteX33" fmla="*/ 127221 w 795130"/>
                <a:gd name="connsiteY33" fmla="*/ 15903 h 683812"/>
                <a:gd name="connsiteX34" fmla="*/ 206734 w 795130"/>
                <a:gd name="connsiteY34" fmla="*/ 0 h 683812"/>
                <a:gd name="connsiteX35" fmla="*/ 747422 w 795130"/>
                <a:gd name="connsiteY35" fmla="*/ 7951 h 68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95130" h="683812">
                  <a:moveTo>
                    <a:pt x="795130" y="47708"/>
                  </a:moveTo>
                  <a:cubicBezTo>
                    <a:pt x="700876" y="66558"/>
                    <a:pt x="798529" y="41781"/>
                    <a:pt x="731520" y="71562"/>
                  </a:cubicBezTo>
                  <a:cubicBezTo>
                    <a:pt x="716202" y="78370"/>
                    <a:pt x="683812" y="87464"/>
                    <a:pt x="683812" y="87464"/>
                  </a:cubicBezTo>
                  <a:cubicBezTo>
                    <a:pt x="675861" y="92765"/>
                    <a:pt x="668906" y="100012"/>
                    <a:pt x="659958" y="103367"/>
                  </a:cubicBezTo>
                  <a:cubicBezTo>
                    <a:pt x="647304" y="108112"/>
                    <a:pt x="633395" y="108386"/>
                    <a:pt x="620202" y="111318"/>
                  </a:cubicBezTo>
                  <a:cubicBezTo>
                    <a:pt x="609534" y="113689"/>
                    <a:pt x="598863" y="116130"/>
                    <a:pt x="588396" y="119270"/>
                  </a:cubicBezTo>
                  <a:cubicBezTo>
                    <a:pt x="572340" y="124087"/>
                    <a:pt x="556591" y="129871"/>
                    <a:pt x="540689" y="135172"/>
                  </a:cubicBezTo>
                  <a:lnTo>
                    <a:pt x="492981" y="151075"/>
                  </a:lnTo>
                  <a:lnTo>
                    <a:pt x="469127" y="159026"/>
                  </a:lnTo>
                  <a:cubicBezTo>
                    <a:pt x="413468" y="196132"/>
                    <a:pt x="432021" y="174928"/>
                    <a:pt x="405516" y="214685"/>
                  </a:cubicBezTo>
                  <a:cubicBezTo>
                    <a:pt x="376519" y="301680"/>
                    <a:pt x="422765" y="169910"/>
                    <a:pt x="381662" y="262393"/>
                  </a:cubicBezTo>
                  <a:cubicBezTo>
                    <a:pt x="381660" y="262398"/>
                    <a:pt x="361786" y="322026"/>
                    <a:pt x="357809" y="333955"/>
                  </a:cubicBezTo>
                  <a:cubicBezTo>
                    <a:pt x="355158" y="341906"/>
                    <a:pt x="354506" y="350835"/>
                    <a:pt x="349857" y="357809"/>
                  </a:cubicBezTo>
                  <a:cubicBezTo>
                    <a:pt x="304282" y="426175"/>
                    <a:pt x="358925" y="339673"/>
                    <a:pt x="326003" y="405517"/>
                  </a:cubicBezTo>
                  <a:cubicBezTo>
                    <a:pt x="321729" y="414064"/>
                    <a:pt x="313982" y="420638"/>
                    <a:pt x="310101" y="429370"/>
                  </a:cubicBezTo>
                  <a:cubicBezTo>
                    <a:pt x="303293" y="444688"/>
                    <a:pt x="299499" y="461175"/>
                    <a:pt x="294198" y="477078"/>
                  </a:cubicBezTo>
                  <a:cubicBezTo>
                    <a:pt x="291548" y="485029"/>
                    <a:pt x="290896" y="493958"/>
                    <a:pt x="286247" y="500932"/>
                  </a:cubicBezTo>
                  <a:lnTo>
                    <a:pt x="270344" y="524786"/>
                  </a:lnTo>
                  <a:cubicBezTo>
                    <a:pt x="250359" y="584743"/>
                    <a:pt x="277318" y="510839"/>
                    <a:pt x="246490" y="572494"/>
                  </a:cubicBezTo>
                  <a:cubicBezTo>
                    <a:pt x="213570" y="638334"/>
                    <a:pt x="268212" y="551839"/>
                    <a:pt x="222636" y="620202"/>
                  </a:cubicBezTo>
                  <a:cubicBezTo>
                    <a:pt x="219986" y="628153"/>
                    <a:pt x="220612" y="638129"/>
                    <a:pt x="214685" y="644056"/>
                  </a:cubicBezTo>
                  <a:cubicBezTo>
                    <a:pt x="180296" y="678445"/>
                    <a:pt x="168349" y="675587"/>
                    <a:pt x="127221" y="683812"/>
                  </a:cubicBezTo>
                  <a:cubicBezTo>
                    <a:pt x="87433" y="679391"/>
                    <a:pt x="59196" y="687349"/>
                    <a:pt x="31805" y="659958"/>
                  </a:cubicBezTo>
                  <a:cubicBezTo>
                    <a:pt x="25048" y="653201"/>
                    <a:pt x="21203" y="644055"/>
                    <a:pt x="15902" y="636104"/>
                  </a:cubicBezTo>
                  <a:cubicBezTo>
                    <a:pt x="7703" y="611506"/>
                    <a:pt x="0" y="592530"/>
                    <a:pt x="0" y="564543"/>
                  </a:cubicBezTo>
                  <a:cubicBezTo>
                    <a:pt x="0" y="545801"/>
                    <a:pt x="4870" y="527370"/>
                    <a:pt x="7951" y="508883"/>
                  </a:cubicBezTo>
                  <a:cubicBezTo>
                    <a:pt x="11232" y="489197"/>
                    <a:pt x="18133" y="457344"/>
                    <a:pt x="23854" y="437322"/>
                  </a:cubicBezTo>
                  <a:cubicBezTo>
                    <a:pt x="26157" y="429263"/>
                    <a:pt x="28057" y="420965"/>
                    <a:pt x="31805" y="413468"/>
                  </a:cubicBezTo>
                  <a:cubicBezTo>
                    <a:pt x="36079" y="404921"/>
                    <a:pt x="42407" y="397565"/>
                    <a:pt x="47708" y="389614"/>
                  </a:cubicBezTo>
                  <a:lnTo>
                    <a:pt x="71562" y="318052"/>
                  </a:lnTo>
                  <a:lnTo>
                    <a:pt x="79513" y="294198"/>
                  </a:lnTo>
                  <a:lnTo>
                    <a:pt x="87464" y="270344"/>
                  </a:lnTo>
                  <a:cubicBezTo>
                    <a:pt x="90114" y="193482"/>
                    <a:pt x="83542" y="115743"/>
                    <a:pt x="95415" y="39757"/>
                  </a:cubicBezTo>
                  <a:cubicBezTo>
                    <a:pt x="97461" y="26663"/>
                    <a:pt x="115715" y="22478"/>
                    <a:pt x="127221" y="15903"/>
                  </a:cubicBezTo>
                  <a:cubicBezTo>
                    <a:pt x="145728" y="5328"/>
                    <a:pt x="194490" y="1749"/>
                    <a:pt x="206734" y="0"/>
                  </a:cubicBezTo>
                  <a:cubicBezTo>
                    <a:pt x="705012" y="8304"/>
                    <a:pt x="524764" y="7951"/>
                    <a:pt x="747422" y="7951"/>
                  </a:cubicBezTo>
                </a:path>
              </a:pathLst>
            </a:custGeom>
            <a:solidFill>
              <a:srgbClr val="000099">
                <a:alpha val="52941"/>
              </a:srgbClr>
            </a:solidFill>
            <a:ln>
              <a:solidFill>
                <a:srgbClr val="000099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010563" y="1177574"/>
            <a:ext cx="1001838" cy="3741817"/>
            <a:chOff x="3010563" y="1177574"/>
            <a:chExt cx="1001838" cy="3741817"/>
          </a:xfrm>
        </p:grpSpPr>
        <p:sp>
          <p:nvSpPr>
            <p:cNvPr id="55" name="任意多边形 54"/>
            <p:cNvSpPr/>
            <p:nvPr/>
          </p:nvSpPr>
          <p:spPr>
            <a:xfrm>
              <a:off x="3108960" y="2552369"/>
              <a:ext cx="854736" cy="795130"/>
            </a:xfrm>
            <a:custGeom>
              <a:avLst/>
              <a:gdLst>
                <a:gd name="connsiteX0" fmla="*/ 0 w 854736"/>
                <a:gd name="connsiteY0" fmla="*/ 556591 h 795130"/>
                <a:gd name="connsiteX1" fmla="*/ 15903 w 854736"/>
                <a:gd name="connsiteY1" fmla="*/ 516834 h 795130"/>
                <a:gd name="connsiteX2" fmla="*/ 23854 w 854736"/>
                <a:gd name="connsiteY2" fmla="*/ 492981 h 795130"/>
                <a:gd name="connsiteX3" fmla="*/ 63610 w 854736"/>
                <a:gd name="connsiteY3" fmla="*/ 445273 h 795130"/>
                <a:gd name="connsiteX4" fmla="*/ 79513 w 854736"/>
                <a:gd name="connsiteY4" fmla="*/ 421419 h 795130"/>
                <a:gd name="connsiteX5" fmla="*/ 103367 w 854736"/>
                <a:gd name="connsiteY5" fmla="*/ 373711 h 795130"/>
                <a:gd name="connsiteX6" fmla="*/ 111318 w 854736"/>
                <a:gd name="connsiteY6" fmla="*/ 349857 h 795130"/>
                <a:gd name="connsiteX7" fmla="*/ 127221 w 854736"/>
                <a:gd name="connsiteY7" fmla="*/ 246490 h 795130"/>
                <a:gd name="connsiteX8" fmla="*/ 143123 w 854736"/>
                <a:gd name="connsiteY8" fmla="*/ 222636 h 795130"/>
                <a:gd name="connsiteX9" fmla="*/ 174929 w 854736"/>
                <a:gd name="connsiteY9" fmla="*/ 182880 h 795130"/>
                <a:gd name="connsiteX10" fmla="*/ 214685 w 854736"/>
                <a:gd name="connsiteY10" fmla="*/ 151074 h 795130"/>
                <a:gd name="connsiteX11" fmla="*/ 254442 w 854736"/>
                <a:gd name="connsiteY11" fmla="*/ 119269 h 795130"/>
                <a:gd name="connsiteX12" fmla="*/ 302150 w 854736"/>
                <a:gd name="connsiteY12" fmla="*/ 87464 h 795130"/>
                <a:gd name="connsiteX13" fmla="*/ 349857 w 854736"/>
                <a:gd name="connsiteY13" fmla="*/ 55659 h 795130"/>
                <a:gd name="connsiteX14" fmla="*/ 405517 w 854736"/>
                <a:gd name="connsiteY14" fmla="*/ 31805 h 795130"/>
                <a:gd name="connsiteX15" fmla="*/ 453224 w 854736"/>
                <a:gd name="connsiteY15" fmla="*/ 15902 h 795130"/>
                <a:gd name="connsiteX16" fmla="*/ 477078 w 854736"/>
                <a:gd name="connsiteY16" fmla="*/ 7951 h 795130"/>
                <a:gd name="connsiteX17" fmla="*/ 556591 w 854736"/>
                <a:gd name="connsiteY17" fmla="*/ 0 h 795130"/>
                <a:gd name="connsiteX18" fmla="*/ 652007 w 854736"/>
                <a:gd name="connsiteY18" fmla="*/ 7951 h 795130"/>
                <a:gd name="connsiteX19" fmla="*/ 699715 w 854736"/>
                <a:gd name="connsiteY19" fmla="*/ 23854 h 795130"/>
                <a:gd name="connsiteX20" fmla="*/ 747423 w 854736"/>
                <a:gd name="connsiteY20" fmla="*/ 39756 h 795130"/>
                <a:gd name="connsiteX21" fmla="*/ 795130 w 854736"/>
                <a:gd name="connsiteY21" fmla="*/ 63610 h 795130"/>
                <a:gd name="connsiteX22" fmla="*/ 842838 w 854736"/>
                <a:gd name="connsiteY22" fmla="*/ 79513 h 795130"/>
                <a:gd name="connsiteX23" fmla="*/ 842838 w 854736"/>
                <a:gd name="connsiteY23" fmla="*/ 214685 h 795130"/>
                <a:gd name="connsiteX24" fmla="*/ 834887 w 854736"/>
                <a:gd name="connsiteY24" fmla="*/ 238539 h 795130"/>
                <a:gd name="connsiteX25" fmla="*/ 803082 w 854736"/>
                <a:gd name="connsiteY25" fmla="*/ 286247 h 795130"/>
                <a:gd name="connsiteX26" fmla="*/ 787179 w 854736"/>
                <a:gd name="connsiteY26" fmla="*/ 310101 h 795130"/>
                <a:gd name="connsiteX27" fmla="*/ 779228 w 854736"/>
                <a:gd name="connsiteY27" fmla="*/ 453224 h 795130"/>
                <a:gd name="connsiteX28" fmla="*/ 795130 w 854736"/>
                <a:gd name="connsiteY28" fmla="*/ 532737 h 795130"/>
                <a:gd name="connsiteX29" fmla="*/ 779228 w 854736"/>
                <a:gd name="connsiteY29" fmla="*/ 731520 h 795130"/>
                <a:gd name="connsiteX30" fmla="*/ 771277 w 854736"/>
                <a:gd name="connsiteY30" fmla="*/ 763325 h 795130"/>
                <a:gd name="connsiteX31" fmla="*/ 755374 w 854736"/>
                <a:gd name="connsiteY31" fmla="*/ 787179 h 795130"/>
                <a:gd name="connsiteX32" fmla="*/ 731520 w 854736"/>
                <a:gd name="connsiteY32" fmla="*/ 795130 h 795130"/>
                <a:gd name="connsiteX33" fmla="*/ 636104 w 854736"/>
                <a:gd name="connsiteY33" fmla="*/ 787179 h 795130"/>
                <a:gd name="connsiteX34" fmla="*/ 564543 w 854736"/>
                <a:gd name="connsiteY34" fmla="*/ 771276 h 795130"/>
                <a:gd name="connsiteX35" fmla="*/ 524786 w 854736"/>
                <a:gd name="connsiteY35" fmla="*/ 763325 h 795130"/>
                <a:gd name="connsiteX36" fmla="*/ 477078 w 854736"/>
                <a:gd name="connsiteY36" fmla="*/ 747422 h 795130"/>
                <a:gd name="connsiteX37" fmla="*/ 453224 w 854736"/>
                <a:gd name="connsiteY37" fmla="*/ 739471 h 795130"/>
                <a:gd name="connsiteX38" fmla="*/ 389614 w 854736"/>
                <a:gd name="connsiteY38" fmla="*/ 723568 h 795130"/>
                <a:gd name="connsiteX39" fmla="*/ 318052 w 854736"/>
                <a:gd name="connsiteY39" fmla="*/ 699714 h 795130"/>
                <a:gd name="connsiteX40" fmla="*/ 294198 w 854736"/>
                <a:gd name="connsiteY40" fmla="*/ 691763 h 795130"/>
                <a:gd name="connsiteX41" fmla="*/ 214685 w 854736"/>
                <a:gd name="connsiteY41" fmla="*/ 667909 h 795130"/>
                <a:gd name="connsiteX42" fmla="*/ 143123 w 854736"/>
                <a:gd name="connsiteY42" fmla="*/ 636104 h 795130"/>
                <a:gd name="connsiteX43" fmla="*/ 119270 w 854736"/>
                <a:gd name="connsiteY43" fmla="*/ 628153 h 795130"/>
                <a:gd name="connsiteX44" fmla="*/ 95416 w 854736"/>
                <a:gd name="connsiteY44" fmla="*/ 620201 h 795130"/>
                <a:gd name="connsiteX45" fmla="*/ 79513 w 854736"/>
                <a:gd name="connsiteY45" fmla="*/ 596348 h 795130"/>
                <a:gd name="connsiteX46" fmla="*/ 55659 w 854736"/>
                <a:gd name="connsiteY46" fmla="*/ 580445 h 795130"/>
                <a:gd name="connsiteX47" fmla="*/ 23854 w 854736"/>
                <a:gd name="connsiteY47" fmla="*/ 532737 h 795130"/>
                <a:gd name="connsiteX48" fmla="*/ 0 w 854736"/>
                <a:gd name="connsiteY48" fmla="*/ 556591 h 79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854736" h="795130">
                  <a:moveTo>
                    <a:pt x="0" y="556591"/>
                  </a:moveTo>
                  <a:cubicBezTo>
                    <a:pt x="5301" y="543339"/>
                    <a:pt x="10891" y="530198"/>
                    <a:pt x="15903" y="516834"/>
                  </a:cubicBezTo>
                  <a:cubicBezTo>
                    <a:pt x="18846" y="508987"/>
                    <a:pt x="20106" y="500477"/>
                    <a:pt x="23854" y="492981"/>
                  </a:cubicBezTo>
                  <a:cubicBezTo>
                    <a:pt x="38659" y="463371"/>
                    <a:pt x="41631" y="471648"/>
                    <a:pt x="63610" y="445273"/>
                  </a:cubicBezTo>
                  <a:cubicBezTo>
                    <a:pt x="69728" y="437932"/>
                    <a:pt x="74212" y="429370"/>
                    <a:pt x="79513" y="421419"/>
                  </a:cubicBezTo>
                  <a:cubicBezTo>
                    <a:pt x="99498" y="361462"/>
                    <a:pt x="72539" y="435366"/>
                    <a:pt x="103367" y="373711"/>
                  </a:cubicBezTo>
                  <a:cubicBezTo>
                    <a:pt x="107115" y="366214"/>
                    <a:pt x="108668" y="357808"/>
                    <a:pt x="111318" y="349857"/>
                  </a:cubicBezTo>
                  <a:cubicBezTo>
                    <a:pt x="113598" y="327055"/>
                    <a:pt x="112894" y="275145"/>
                    <a:pt x="127221" y="246490"/>
                  </a:cubicBezTo>
                  <a:cubicBezTo>
                    <a:pt x="131495" y="237943"/>
                    <a:pt x="138849" y="231183"/>
                    <a:pt x="143123" y="222636"/>
                  </a:cubicBezTo>
                  <a:cubicBezTo>
                    <a:pt x="162326" y="184231"/>
                    <a:pt x="134719" y="209685"/>
                    <a:pt x="174929" y="182880"/>
                  </a:cubicBezTo>
                  <a:cubicBezTo>
                    <a:pt x="220497" y="114525"/>
                    <a:pt x="159823" y="194963"/>
                    <a:pt x="214685" y="151074"/>
                  </a:cubicBezTo>
                  <a:cubicBezTo>
                    <a:pt x="266065" y="109970"/>
                    <a:pt x="194484" y="139257"/>
                    <a:pt x="254442" y="119269"/>
                  </a:cubicBezTo>
                  <a:cubicBezTo>
                    <a:pt x="307382" y="66329"/>
                    <a:pt x="250366" y="116233"/>
                    <a:pt x="302150" y="87464"/>
                  </a:cubicBezTo>
                  <a:cubicBezTo>
                    <a:pt x="318857" y="78182"/>
                    <a:pt x="331725" y="61703"/>
                    <a:pt x="349857" y="55659"/>
                  </a:cubicBezTo>
                  <a:cubicBezTo>
                    <a:pt x="426623" y="30072"/>
                    <a:pt x="307288" y="71098"/>
                    <a:pt x="405517" y="31805"/>
                  </a:cubicBezTo>
                  <a:cubicBezTo>
                    <a:pt x="421081" y="25579"/>
                    <a:pt x="437322" y="21203"/>
                    <a:pt x="453224" y="15902"/>
                  </a:cubicBezTo>
                  <a:cubicBezTo>
                    <a:pt x="461175" y="13252"/>
                    <a:pt x="468738" y="8785"/>
                    <a:pt x="477078" y="7951"/>
                  </a:cubicBezTo>
                  <a:lnTo>
                    <a:pt x="556591" y="0"/>
                  </a:lnTo>
                  <a:cubicBezTo>
                    <a:pt x="588396" y="2650"/>
                    <a:pt x="620526" y="2704"/>
                    <a:pt x="652007" y="7951"/>
                  </a:cubicBezTo>
                  <a:cubicBezTo>
                    <a:pt x="668542" y="10707"/>
                    <a:pt x="683812" y="18553"/>
                    <a:pt x="699715" y="23854"/>
                  </a:cubicBezTo>
                  <a:lnTo>
                    <a:pt x="747423" y="39756"/>
                  </a:lnTo>
                  <a:cubicBezTo>
                    <a:pt x="834415" y="68754"/>
                    <a:pt x="702654" y="22509"/>
                    <a:pt x="795130" y="63610"/>
                  </a:cubicBezTo>
                  <a:cubicBezTo>
                    <a:pt x="810448" y="70418"/>
                    <a:pt x="842838" y="79513"/>
                    <a:pt x="842838" y="79513"/>
                  </a:cubicBezTo>
                  <a:cubicBezTo>
                    <a:pt x="861634" y="135895"/>
                    <a:pt x="855475" y="107270"/>
                    <a:pt x="842838" y="214685"/>
                  </a:cubicBezTo>
                  <a:cubicBezTo>
                    <a:pt x="841859" y="223009"/>
                    <a:pt x="838957" y="231212"/>
                    <a:pt x="834887" y="238539"/>
                  </a:cubicBezTo>
                  <a:cubicBezTo>
                    <a:pt x="825605" y="255246"/>
                    <a:pt x="813684" y="270344"/>
                    <a:pt x="803082" y="286247"/>
                  </a:cubicBezTo>
                  <a:lnTo>
                    <a:pt x="787179" y="310101"/>
                  </a:lnTo>
                  <a:cubicBezTo>
                    <a:pt x="763401" y="381437"/>
                    <a:pt x="765666" y="353762"/>
                    <a:pt x="779228" y="453224"/>
                  </a:cubicBezTo>
                  <a:cubicBezTo>
                    <a:pt x="782880" y="480005"/>
                    <a:pt x="795130" y="532737"/>
                    <a:pt x="795130" y="532737"/>
                  </a:cubicBezTo>
                  <a:cubicBezTo>
                    <a:pt x="781828" y="825393"/>
                    <a:pt x="806350" y="636589"/>
                    <a:pt x="779228" y="731520"/>
                  </a:cubicBezTo>
                  <a:cubicBezTo>
                    <a:pt x="776226" y="742027"/>
                    <a:pt x="775582" y="753281"/>
                    <a:pt x="771277" y="763325"/>
                  </a:cubicBezTo>
                  <a:cubicBezTo>
                    <a:pt x="767513" y="772109"/>
                    <a:pt x="762836" y="781209"/>
                    <a:pt x="755374" y="787179"/>
                  </a:cubicBezTo>
                  <a:cubicBezTo>
                    <a:pt x="748829" y="792415"/>
                    <a:pt x="739471" y="792480"/>
                    <a:pt x="731520" y="795130"/>
                  </a:cubicBezTo>
                  <a:cubicBezTo>
                    <a:pt x="699715" y="792480"/>
                    <a:pt x="667801" y="790908"/>
                    <a:pt x="636104" y="787179"/>
                  </a:cubicBezTo>
                  <a:cubicBezTo>
                    <a:pt x="610612" y="784180"/>
                    <a:pt x="589260" y="776769"/>
                    <a:pt x="564543" y="771276"/>
                  </a:cubicBezTo>
                  <a:cubicBezTo>
                    <a:pt x="551350" y="768344"/>
                    <a:pt x="537825" y="766881"/>
                    <a:pt x="524786" y="763325"/>
                  </a:cubicBezTo>
                  <a:cubicBezTo>
                    <a:pt x="508614" y="758914"/>
                    <a:pt x="492981" y="752723"/>
                    <a:pt x="477078" y="747422"/>
                  </a:cubicBezTo>
                  <a:cubicBezTo>
                    <a:pt x="469127" y="744772"/>
                    <a:pt x="461355" y="741504"/>
                    <a:pt x="453224" y="739471"/>
                  </a:cubicBezTo>
                  <a:cubicBezTo>
                    <a:pt x="432021" y="734170"/>
                    <a:pt x="410348" y="730479"/>
                    <a:pt x="389614" y="723568"/>
                  </a:cubicBezTo>
                  <a:lnTo>
                    <a:pt x="318052" y="699714"/>
                  </a:lnTo>
                  <a:cubicBezTo>
                    <a:pt x="310101" y="697064"/>
                    <a:pt x="302329" y="693796"/>
                    <a:pt x="294198" y="691763"/>
                  </a:cubicBezTo>
                  <a:cubicBezTo>
                    <a:pt x="276417" y="687318"/>
                    <a:pt x="226303" y="675654"/>
                    <a:pt x="214685" y="667909"/>
                  </a:cubicBezTo>
                  <a:cubicBezTo>
                    <a:pt x="176883" y="642709"/>
                    <a:pt x="199896" y="655029"/>
                    <a:pt x="143123" y="636104"/>
                  </a:cubicBezTo>
                  <a:lnTo>
                    <a:pt x="119270" y="628153"/>
                  </a:lnTo>
                  <a:lnTo>
                    <a:pt x="95416" y="620201"/>
                  </a:lnTo>
                  <a:cubicBezTo>
                    <a:pt x="90115" y="612250"/>
                    <a:pt x="86270" y="603105"/>
                    <a:pt x="79513" y="596348"/>
                  </a:cubicBezTo>
                  <a:cubicBezTo>
                    <a:pt x="72756" y="589591"/>
                    <a:pt x="61952" y="587637"/>
                    <a:pt x="55659" y="580445"/>
                  </a:cubicBezTo>
                  <a:cubicBezTo>
                    <a:pt x="43073" y="566061"/>
                    <a:pt x="37369" y="546252"/>
                    <a:pt x="23854" y="532737"/>
                  </a:cubicBezTo>
                  <a:lnTo>
                    <a:pt x="0" y="556591"/>
                  </a:lnTo>
                  <a:close/>
                </a:path>
              </a:pathLst>
            </a:custGeom>
            <a:solidFill>
              <a:srgbClr val="FF0000">
                <a:alpha val="50980"/>
              </a:srgb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任意多边形 56"/>
            <p:cNvSpPr/>
            <p:nvPr/>
          </p:nvSpPr>
          <p:spPr>
            <a:xfrm>
              <a:off x="3157665" y="1177574"/>
              <a:ext cx="854736" cy="795130"/>
            </a:xfrm>
            <a:custGeom>
              <a:avLst/>
              <a:gdLst>
                <a:gd name="connsiteX0" fmla="*/ 0 w 854736"/>
                <a:gd name="connsiteY0" fmla="*/ 556591 h 795130"/>
                <a:gd name="connsiteX1" fmla="*/ 15903 w 854736"/>
                <a:gd name="connsiteY1" fmla="*/ 516834 h 795130"/>
                <a:gd name="connsiteX2" fmla="*/ 23854 w 854736"/>
                <a:gd name="connsiteY2" fmla="*/ 492981 h 795130"/>
                <a:gd name="connsiteX3" fmla="*/ 63610 w 854736"/>
                <a:gd name="connsiteY3" fmla="*/ 445273 h 795130"/>
                <a:gd name="connsiteX4" fmla="*/ 79513 w 854736"/>
                <a:gd name="connsiteY4" fmla="*/ 421419 h 795130"/>
                <a:gd name="connsiteX5" fmla="*/ 103367 w 854736"/>
                <a:gd name="connsiteY5" fmla="*/ 373711 h 795130"/>
                <a:gd name="connsiteX6" fmla="*/ 111318 w 854736"/>
                <a:gd name="connsiteY6" fmla="*/ 349857 h 795130"/>
                <a:gd name="connsiteX7" fmla="*/ 127221 w 854736"/>
                <a:gd name="connsiteY7" fmla="*/ 246490 h 795130"/>
                <a:gd name="connsiteX8" fmla="*/ 143123 w 854736"/>
                <a:gd name="connsiteY8" fmla="*/ 222636 h 795130"/>
                <a:gd name="connsiteX9" fmla="*/ 174929 w 854736"/>
                <a:gd name="connsiteY9" fmla="*/ 182880 h 795130"/>
                <a:gd name="connsiteX10" fmla="*/ 214685 w 854736"/>
                <a:gd name="connsiteY10" fmla="*/ 151074 h 795130"/>
                <a:gd name="connsiteX11" fmla="*/ 254442 w 854736"/>
                <a:gd name="connsiteY11" fmla="*/ 119269 h 795130"/>
                <a:gd name="connsiteX12" fmla="*/ 302150 w 854736"/>
                <a:gd name="connsiteY12" fmla="*/ 87464 h 795130"/>
                <a:gd name="connsiteX13" fmla="*/ 349857 w 854736"/>
                <a:gd name="connsiteY13" fmla="*/ 55659 h 795130"/>
                <a:gd name="connsiteX14" fmla="*/ 405517 w 854736"/>
                <a:gd name="connsiteY14" fmla="*/ 31805 h 795130"/>
                <a:gd name="connsiteX15" fmla="*/ 453224 w 854736"/>
                <a:gd name="connsiteY15" fmla="*/ 15902 h 795130"/>
                <a:gd name="connsiteX16" fmla="*/ 477078 w 854736"/>
                <a:gd name="connsiteY16" fmla="*/ 7951 h 795130"/>
                <a:gd name="connsiteX17" fmla="*/ 556591 w 854736"/>
                <a:gd name="connsiteY17" fmla="*/ 0 h 795130"/>
                <a:gd name="connsiteX18" fmla="*/ 652007 w 854736"/>
                <a:gd name="connsiteY18" fmla="*/ 7951 h 795130"/>
                <a:gd name="connsiteX19" fmla="*/ 699715 w 854736"/>
                <a:gd name="connsiteY19" fmla="*/ 23854 h 795130"/>
                <a:gd name="connsiteX20" fmla="*/ 747423 w 854736"/>
                <a:gd name="connsiteY20" fmla="*/ 39756 h 795130"/>
                <a:gd name="connsiteX21" fmla="*/ 795130 w 854736"/>
                <a:gd name="connsiteY21" fmla="*/ 63610 h 795130"/>
                <a:gd name="connsiteX22" fmla="*/ 842838 w 854736"/>
                <a:gd name="connsiteY22" fmla="*/ 79513 h 795130"/>
                <a:gd name="connsiteX23" fmla="*/ 842838 w 854736"/>
                <a:gd name="connsiteY23" fmla="*/ 214685 h 795130"/>
                <a:gd name="connsiteX24" fmla="*/ 834887 w 854736"/>
                <a:gd name="connsiteY24" fmla="*/ 238539 h 795130"/>
                <a:gd name="connsiteX25" fmla="*/ 803082 w 854736"/>
                <a:gd name="connsiteY25" fmla="*/ 286247 h 795130"/>
                <a:gd name="connsiteX26" fmla="*/ 787179 w 854736"/>
                <a:gd name="connsiteY26" fmla="*/ 310101 h 795130"/>
                <a:gd name="connsiteX27" fmla="*/ 779228 w 854736"/>
                <a:gd name="connsiteY27" fmla="*/ 453224 h 795130"/>
                <a:gd name="connsiteX28" fmla="*/ 795130 w 854736"/>
                <a:gd name="connsiteY28" fmla="*/ 532737 h 795130"/>
                <a:gd name="connsiteX29" fmla="*/ 779228 w 854736"/>
                <a:gd name="connsiteY29" fmla="*/ 731520 h 795130"/>
                <a:gd name="connsiteX30" fmla="*/ 771277 w 854736"/>
                <a:gd name="connsiteY30" fmla="*/ 763325 h 795130"/>
                <a:gd name="connsiteX31" fmla="*/ 755374 w 854736"/>
                <a:gd name="connsiteY31" fmla="*/ 787179 h 795130"/>
                <a:gd name="connsiteX32" fmla="*/ 731520 w 854736"/>
                <a:gd name="connsiteY32" fmla="*/ 795130 h 795130"/>
                <a:gd name="connsiteX33" fmla="*/ 636104 w 854736"/>
                <a:gd name="connsiteY33" fmla="*/ 787179 h 795130"/>
                <a:gd name="connsiteX34" fmla="*/ 564543 w 854736"/>
                <a:gd name="connsiteY34" fmla="*/ 771276 h 795130"/>
                <a:gd name="connsiteX35" fmla="*/ 524786 w 854736"/>
                <a:gd name="connsiteY35" fmla="*/ 763325 h 795130"/>
                <a:gd name="connsiteX36" fmla="*/ 477078 w 854736"/>
                <a:gd name="connsiteY36" fmla="*/ 747422 h 795130"/>
                <a:gd name="connsiteX37" fmla="*/ 453224 w 854736"/>
                <a:gd name="connsiteY37" fmla="*/ 739471 h 795130"/>
                <a:gd name="connsiteX38" fmla="*/ 389614 w 854736"/>
                <a:gd name="connsiteY38" fmla="*/ 723568 h 795130"/>
                <a:gd name="connsiteX39" fmla="*/ 318052 w 854736"/>
                <a:gd name="connsiteY39" fmla="*/ 699714 h 795130"/>
                <a:gd name="connsiteX40" fmla="*/ 294198 w 854736"/>
                <a:gd name="connsiteY40" fmla="*/ 691763 h 795130"/>
                <a:gd name="connsiteX41" fmla="*/ 214685 w 854736"/>
                <a:gd name="connsiteY41" fmla="*/ 667909 h 795130"/>
                <a:gd name="connsiteX42" fmla="*/ 143123 w 854736"/>
                <a:gd name="connsiteY42" fmla="*/ 636104 h 795130"/>
                <a:gd name="connsiteX43" fmla="*/ 119270 w 854736"/>
                <a:gd name="connsiteY43" fmla="*/ 628153 h 795130"/>
                <a:gd name="connsiteX44" fmla="*/ 95416 w 854736"/>
                <a:gd name="connsiteY44" fmla="*/ 620201 h 795130"/>
                <a:gd name="connsiteX45" fmla="*/ 79513 w 854736"/>
                <a:gd name="connsiteY45" fmla="*/ 596348 h 795130"/>
                <a:gd name="connsiteX46" fmla="*/ 55659 w 854736"/>
                <a:gd name="connsiteY46" fmla="*/ 580445 h 795130"/>
                <a:gd name="connsiteX47" fmla="*/ 23854 w 854736"/>
                <a:gd name="connsiteY47" fmla="*/ 532737 h 795130"/>
                <a:gd name="connsiteX48" fmla="*/ 0 w 854736"/>
                <a:gd name="connsiteY48" fmla="*/ 556591 h 79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854736" h="795130">
                  <a:moveTo>
                    <a:pt x="0" y="556591"/>
                  </a:moveTo>
                  <a:cubicBezTo>
                    <a:pt x="5301" y="543339"/>
                    <a:pt x="10891" y="530198"/>
                    <a:pt x="15903" y="516834"/>
                  </a:cubicBezTo>
                  <a:cubicBezTo>
                    <a:pt x="18846" y="508987"/>
                    <a:pt x="20106" y="500477"/>
                    <a:pt x="23854" y="492981"/>
                  </a:cubicBezTo>
                  <a:cubicBezTo>
                    <a:pt x="38659" y="463371"/>
                    <a:pt x="41631" y="471648"/>
                    <a:pt x="63610" y="445273"/>
                  </a:cubicBezTo>
                  <a:cubicBezTo>
                    <a:pt x="69728" y="437932"/>
                    <a:pt x="74212" y="429370"/>
                    <a:pt x="79513" y="421419"/>
                  </a:cubicBezTo>
                  <a:cubicBezTo>
                    <a:pt x="99498" y="361462"/>
                    <a:pt x="72539" y="435366"/>
                    <a:pt x="103367" y="373711"/>
                  </a:cubicBezTo>
                  <a:cubicBezTo>
                    <a:pt x="107115" y="366214"/>
                    <a:pt x="108668" y="357808"/>
                    <a:pt x="111318" y="349857"/>
                  </a:cubicBezTo>
                  <a:cubicBezTo>
                    <a:pt x="113598" y="327055"/>
                    <a:pt x="112894" y="275145"/>
                    <a:pt x="127221" y="246490"/>
                  </a:cubicBezTo>
                  <a:cubicBezTo>
                    <a:pt x="131495" y="237943"/>
                    <a:pt x="138849" y="231183"/>
                    <a:pt x="143123" y="222636"/>
                  </a:cubicBezTo>
                  <a:cubicBezTo>
                    <a:pt x="162326" y="184231"/>
                    <a:pt x="134719" y="209685"/>
                    <a:pt x="174929" y="182880"/>
                  </a:cubicBezTo>
                  <a:cubicBezTo>
                    <a:pt x="220497" y="114525"/>
                    <a:pt x="159823" y="194963"/>
                    <a:pt x="214685" y="151074"/>
                  </a:cubicBezTo>
                  <a:cubicBezTo>
                    <a:pt x="266065" y="109970"/>
                    <a:pt x="194484" y="139257"/>
                    <a:pt x="254442" y="119269"/>
                  </a:cubicBezTo>
                  <a:cubicBezTo>
                    <a:pt x="307382" y="66329"/>
                    <a:pt x="250366" y="116233"/>
                    <a:pt x="302150" y="87464"/>
                  </a:cubicBezTo>
                  <a:cubicBezTo>
                    <a:pt x="318857" y="78182"/>
                    <a:pt x="331725" y="61703"/>
                    <a:pt x="349857" y="55659"/>
                  </a:cubicBezTo>
                  <a:cubicBezTo>
                    <a:pt x="426623" y="30072"/>
                    <a:pt x="307288" y="71098"/>
                    <a:pt x="405517" y="31805"/>
                  </a:cubicBezTo>
                  <a:cubicBezTo>
                    <a:pt x="421081" y="25579"/>
                    <a:pt x="437322" y="21203"/>
                    <a:pt x="453224" y="15902"/>
                  </a:cubicBezTo>
                  <a:cubicBezTo>
                    <a:pt x="461175" y="13252"/>
                    <a:pt x="468738" y="8785"/>
                    <a:pt x="477078" y="7951"/>
                  </a:cubicBezTo>
                  <a:lnTo>
                    <a:pt x="556591" y="0"/>
                  </a:lnTo>
                  <a:cubicBezTo>
                    <a:pt x="588396" y="2650"/>
                    <a:pt x="620526" y="2704"/>
                    <a:pt x="652007" y="7951"/>
                  </a:cubicBezTo>
                  <a:cubicBezTo>
                    <a:pt x="668542" y="10707"/>
                    <a:pt x="683812" y="18553"/>
                    <a:pt x="699715" y="23854"/>
                  </a:cubicBezTo>
                  <a:lnTo>
                    <a:pt x="747423" y="39756"/>
                  </a:lnTo>
                  <a:cubicBezTo>
                    <a:pt x="834415" y="68754"/>
                    <a:pt x="702654" y="22509"/>
                    <a:pt x="795130" y="63610"/>
                  </a:cubicBezTo>
                  <a:cubicBezTo>
                    <a:pt x="810448" y="70418"/>
                    <a:pt x="842838" y="79513"/>
                    <a:pt x="842838" y="79513"/>
                  </a:cubicBezTo>
                  <a:cubicBezTo>
                    <a:pt x="861634" y="135895"/>
                    <a:pt x="855475" y="107270"/>
                    <a:pt x="842838" y="214685"/>
                  </a:cubicBezTo>
                  <a:cubicBezTo>
                    <a:pt x="841859" y="223009"/>
                    <a:pt x="838957" y="231212"/>
                    <a:pt x="834887" y="238539"/>
                  </a:cubicBezTo>
                  <a:cubicBezTo>
                    <a:pt x="825605" y="255246"/>
                    <a:pt x="813684" y="270344"/>
                    <a:pt x="803082" y="286247"/>
                  </a:cubicBezTo>
                  <a:lnTo>
                    <a:pt x="787179" y="310101"/>
                  </a:lnTo>
                  <a:cubicBezTo>
                    <a:pt x="763401" y="381437"/>
                    <a:pt x="765666" y="353762"/>
                    <a:pt x="779228" y="453224"/>
                  </a:cubicBezTo>
                  <a:cubicBezTo>
                    <a:pt x="782880" y="480005"/>
                    <a:pt x="795130" y="532737"/>
                    <a:pt x="795130" y="532737"/>
                  </a:cubicBezTo>
                  <a:cubicBezTo>
                    <a:pt x="781828" y="825393"/>
                    <a:pt x="806350" y="636589"/>
                    <a:pt x="779228" y="731520"/>
                  </a:cubicBezTo>
                  <a:cubicBezTo>
                    <a:pt x="776226" y="742027"/>
                    <a:pt x="775582" y="753281"/>
                    <a:pt x="771277" y="763325"/>
                  </a:cubicBezTo>
                  <a:cubicBezTo>
                    <a:pt x="767513" y="772109"/>
                    <a:pt x="762836" y="781209"/>
                    <a:pt x="755374" y="787179"/>
                  </a:cubicBezTo>
                  <a:cubicBezTo>
                    <a:pt x="748829" y="792415"/>
                    <a:pt x="739471" y="792480"/>
                    <a:pt x="731520" y="795130"/>
                  </a:cubicBezTo>
                  <a:cubicBezTo>
                    <a:pt x="699715" y="792480"/>
                    <a:pt x="667801" y="790908"/>
                    <a:pt x="636104" y="787179"/>
                  </a:cubicBezTo>
                  <a:cubicBezTo>
                    <a:pt x="610612" y="784180"/>
                    <a:pt x="589260" y="776769"/>
                    <a:pt x="564543" y="771276"/>
                  </a:cubicBezTo>
                  <a:cubicBezTo>
                    <a:pt x="551350" y="768344"/>
                    <a:pt x="537825" y="766881"/>
                    <a:pt x="524786" y="763325"/>
                  </a:cubicBezTo>
                  <a:cubicBezTo>
                    <a:pt x="508614" y="758914"/>
                    <a:pt x="492981" y="752723"/>
                    <a:pt x="477078" y="747422"/>
                  </a:cubicBezTo>
                  <a:cubicBezTo>
                    <a:pt x="469127" y="744772"/>
                    <a:pt x="461355" y="741504"/>
                    <a:pt x="453224" y="739471"/>
                  </a:cubicBezTo>
                  <a:cubicBezTo>
                    <a:pt x="432021" y="734170"/>
                    <a:pt x="410348" y="730479"/>
                    <a:pt x="389614" y="723568"/>
                  </a:cubicBezTo>
                  <a:lnTo>
                    <a:pt x="318052" y="699714"/>
                  </a:lnTo>
                  <a:cubicBezTo>
                    <a:pt x="310101" y="697064"/>
                    <a:pt x="302329" y="693796"/>
                    <a:pt x="294198" y="691763"/>
                  </a:cubicBezTo>
                  <a:cubicBezTo>
                    <a:pt x="276417" y="687318"/>
                    <a:pt x="226303" y="675654"/>
                    <a:pt x="214685" y="667909"/>
                  </a:cubicBezTo>
                  <a:cubicBezTo>
                    <a:pt x="176883" y="642709"/>
                    <a:pt x="199896" y="655029"/>
                    <a:pt x="143123" y="636104"/>
                  </a:cubicBezTo>
                  <a:lnTo>
                    <a:pt x="119270" y="628153"/>
                  </a:lnTo>
                  <a:lnTo>
                    <a:pt x="95416" y="620201"/>
                  </a:lnTo>
                  <a:cubicBezTo>
                    <a:pt x="90115" y="612250"/>
                    <a:pt x="86270" y="603105"/>
                    <a:pt x="79513" y="596348"/>
                  </a:cubicBezTo>
                  <a:cubicBezTo>
                    <a:pt x="72756" y="589591"/>
                    <a:pt x="61952" y="587637"/>
                    <a:pt x="55659" y="580445"/>
                  </a:cubicBezTo>
                  <a:cubicBezTo>
                    <a:pt x="43073" y="566061"/>
                    <a:pt x="37369" y="546252"/>
                    <a:pt x="23854" y="532737"/>
                  </a:cubicBezTo>
                  <a:lnTo>
                    <a:pt x="0" y="556591"/>
                  </a:lnTo>
                  <a:close/>
                </a:path>
              </a:pathLst>
            </a:custGeom>
            <a:solidFill>
              <a:srgbClr val="FF0000">
                <a:alpha val="50980"/>
              </a:srgb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任意多边形 57"/>
            <p:cNvSpPr/>
            <p:nvPr/>
          </p:nvSpPr>
          <p:spPr>
            <a:xfrm>
              <a:off x="3010563" y="4124261"/>
              <a:ext cx="854736" cy="795130"/>
            </a:xfrm>
            <a:custGeom>
              <a:avLst/>
              <a:gdLst>
                <a:gd name="connsiteX0" fmla="*/ 0 w 854736"/>
                <a:gd name="connsiteY0" fmla="*/ 556591 h 795130"/>
                <a:gd name="connsiteX1" fmla="*/ 15903 w 854736"/>
                <a:gd name="connsiteY1" fmla="*/ 516834 h 795130"/>
                <a:gd name="connsiteX2" fmla="*/ 23854 w 854736"/>
                <a:gd name="connsiteY2" fmla="*/ 492981 h 795130"/>
                <a:gd name="connsiteX3" fmla="*/ 63610 w 854736"/>
                <a:gd name="connsiteY3" fmla="*/ 445273 h 795130"/>
                <a:gd name="connsiteX4" fmla="*/ 79513 w 854736"/>
                <a:gd name="connsiteY4" fmla="*/ 421419 h 795130"/>
                <a:gd name="connsiteX5" fmla="*/ 103367 w 854736"/>
                <a:gd name="connsiteY5" fmla="*/ 373711 h 795130"/>
                <a:gd name="connsiteX6" fmla="*/ 111318 w 854736"/>
                <a:gd name="connsiteY6" fmla="*/ 349857 h 795130"/>
                <a:gd name="connsiteX7" fmla="*/ 127221 w 854736"/>
                <a:gd name="connsiteY7" fmla="*/ 246490 h 795130"/>
                <a:gd name="connsiteX8" fmla="*/ 143123 w 854736"/>
                <a:gd name="connsiteY8" fmla="*/ 222636 h 795130"/>
                <a:gd name="connsiteX9" fmla="*/ 174929 w 854736"/>
                <a:gd name="connsiteY9" fmla="*/ 182880 h 795130"/>
                <a:gd name="connsiteX10" fmla="*/ 214685 w 854736"/>
                <a:gd name="connsiteY10" fmla="*/ 151074 h 795130"/>
                <a:gd name="connsiteX11" fmla="*/ 254442 w 854736"/>
                <a:gd name="connsiteY11" fmla="*/ 119269 h 795130"/>
                <a:gd name="connsiteX12" fmla="*/ 302150 w 854736"/>
                <a:gd name="connsiteY12" fmla="*/ 87464 h 795130"/>
                <a:gd name="connsiteX13" fmla="*/ 349857 w 854736"/>
                <a:gd name="connsiteY13" fmla="*/ 55659 h 795130"/>
                <a:gd name="connsiteX14" fmla="*/ 405517 w 854736"/>
                <a:gd name="connsiteY14" fmla="*/ 31805 h 795130"/>
                <a:gd name="connsiteX15" fmla="*/ 453224 w 854736"/>
                <a:gd name="connsiteY15" fmla="*/ 15902 h 795130"/>
                <a:gd name="connsiteX16" fmla="*/ 477078 w 854736"/>
                <a:gd name="connsiteY16" fmla="*/ 7951 h 795130"/>
                <a:gd name="connsiteX17" fmla="*/ 556591 w 854736"/>
                <a:gd name="connsiteY17" fmla="*/ 0 h 795130"/>
                <a:gd name="connsiteX18" fmla="*/ 652007 w 854736"/>
                <a:gd name="connsiteY18" fmla="*/ 7951 h 795130"/>
                <a:gd name="connsiteX19" fmla="*/ 699715 w 854736"/>
                <a:gd name="connsiteY19" fmla="*/ 23854 h 795130"/>
                <a:gd name="connsiteX20" fmla="*/ 747423 w 854736"/>
                <a:gd name="connsiteY20" fmla="*/ 39756 h 795130"/>
                <a:gd name="connsiteX21" fmla="*/ 795130 w 854736"/>
                <a:gd name="connsiteY21" fmla="*/ 63610 h 795130"/>
                <a:gd name="connsiteX22" fmla="*/ 842838 w 854736"/>
                <a:gd name="connsiteY22" fmla="*/ 79513 h 795130"/>
                <a:gd name="connsiteX23" fmla="*/ 842838 w 854736"/>
                <a:gd name="connsiteY23" fmla="*/ 214685 h 795130"/>
                <a:gd name="connsiteX24" fmla="*/ 834887 w 854736"/>
                <a:gd name="connsiteY24" fmla="*/ 238539 h 795130"/>
                <a:gd name="connsiteX25" fmla="*/ 803082 w 854736"/>
                <a:gd name="connsiteY25" fmla="*/ 286247 h 795130"/>
                <a:gd name="connsiteX26" fmla="*/ 787179 w 854736"/>
                <a:gd name="connsiteY26" fmla="*/ 310101 h 795130"/>
                <a:gd name="connsiteX27" fmla="*/ 779228 w 854736"/>
                <a:gd name="connsiteY27" fmla="*/ 453224 h 795130"/>
                <a:gd name="connsiteX28" fmla="*/ 795130 w 854736"/>
                <a:gd name="connsiteY28" fmla="*/ 532737 h 795130"/>
                <a:gd name="connsiteX29" fmla="*/ 779228 w 854736"/>
                <a:gd name="connsiteY29" fmla="*/ 731520 h 795130"/>
                <a:gd name="connsiteX30" fmla="*/ 771277 w 854736"/>
                <a:gd name="connsiteY30" fmla="*/ 763325 h 795130"/>
                <a:gd name="connsiteX31" fmla="*/ 755374 w 854736"/>
                <a:gd name="connsiteY31" fmla="*/ 787179 h 795130"/>
                <a:gd name="connsiteX32" fmla="*/ 731520 w 854736"/>
                <a:gd name="connsiteY32" fmla="*/ 795130 h 795130"/>
                <a:gd name="connsiteX33" fmla="*/ 636104 w 854736"/>
                <a:gd name="connsiteY33" fmla="*/ 787179 h 795130"/>
                <a:gd name="connsiteX34" fmla="*/ 564543 w 854736"/>
                <a:gd name="connsiteY34" fmla="*/ 771276 h 795130"/>
                <a:gd name="connsiteX35" fmla="*/ 524786 w 854736"/>
                <a:gd name="connsiteY35" fmla="*/ 763325 h 795130"/>
                <a:gd name="connsiteX36" fmla="*/ 477078 w 854736"/>
                <a:gd name="connsiteY36" fmla="*/ 747422 h 795130"/>
                <a:gd name="connsiteX37" fmla="*/ 453224 w 854736"/>
                <a:gd name="connsiteY37" fmla="*/ 739471 h 795130"/>
                <a:gd name="connsiteX38" fmla="*/ 389614 w 854736"/>
                <a:gd name="connsiteY38" fmla="*/ 723568 h 795130"/>
                <a:gd name="connsiteX39" fmla="*/ 318052 w 854736"/>
                <a:gd name="connsiteY39" fmla="*/ 699714 h 795130"/>
                <a:gd name="connsiteX40" fmla="*/ 294198 w 854736"/>
                <a:gd name="connsiteY40" fmla="*/ 691763 h 795130"/>
                <a:gd name="connsiteX41" fmla="*/ 214685 w 854736"/>
                <a:gd name="connsiteY41" fmla="*/ 667909 h 795130"/>
                <a:gd name="connsiteX42" fmla="*/ 143123 w 854736"/>
                <a:gd name="connsiteY42" fmla="*/ 636104 h 795130"/>
                <a:gd name="connsiteX43" fmla="*/ 119270 w 854736"/>
                <a:gd name="connsiteY43" fmla="*/ 628153 h 795130"/>
                <a:gd name="connsiteX44" fmla="*/ 95416 w 854736"/>
                <a:gd name="connsiteY44" fmla="*/ 620201 h 795130"/>
                <a:gd name="connsiteX45" fmla="*/ 79513 w 854736"/>
                <a:gd name="connsiteY45" fmla="*/ 596348 h 795130"/>
                <a:gd name="connsiteX46" fmla="*/ 55659 w 854736"/>
                <a:gd name="connsiteY46" fmla="*/ 580445 h 795130"/>
                <a:gd name="connsiteX47" fmla="*/ 23854 w 854736"/>
                <a:gd name="connsiteY47" fmla="*/ 532737 h 795130"/>
                <a:gd name="connsiteX48" fmla="*/ 0 w 854736"/>
                <a:gd name="connsiteY48" fmla="*/ 556591 h 79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854736" h="795130">
                  <a:moveTo>
                    <a:pt x="0" y="556591"/>
                  </a:moveTo>
                  <a:cubicBezTo>
                    <a:pt x="5301" y="543339"/>
                    <a:pt x="10891" y="530198"/>
                    <a:pt x="15903" y="516834"/>
                  </a:cubicBezTo>
                  <a:cubicBezTo>
                    <a:pt x="18846" y="508987"/>
                    <a:pt x="20106" y="500477"/>
                    <a:pt x="23854" y="492981"/>
                  </a:cubicBezTo>
                  <a:cubicBezTo>
                    <a:pt x="38659" y="463371"/>
                    <a:pt x="41631" y="471648"/>
                    <a:pt x="63610" y="445273"/>
                  </a:cubicBezTo>
                  <a:cubicBezTo>
                    <a:pt x="69728" y="437932"/>
                    <a:pt x="74212" y="429370"/>
                    <a:pt x="79513" y="421419"/>
                  </a:cubicBezTo>
                  <a:cubicBezTo>
                    <a:pt x="99498" y="361462"/>
                    <a:pt x="72539" y="435366"/>
                    <a:pt x="103367" y="373711"/>
                  </a:cubicBezTo>
                  <a:cubicBezTo>
                    <a:pt x="107115" y="366214"/>
                    <a:pt x="108668" y="357808"/>
                    <a:pt x="111318" y="349857"/>
                  </a:cubicBezTo>
                  <a:cubicBezTo>
                    <a:pt x="113598" y="327055"/>
                    <a:pt x="112894" y="275145"/>
                    <a:pt x="127221" y="246490"/>
                  </a:cubicBezTo>
                  <a:cubicBezTo>
                    <a:pt x="131495" y="237943"/>
                    <a:pt x="138849" y="231183"/>
                    <a:pt x="143123" y="222636"/>
                  </a:cubicBezTo>
                  <a:cubicBezTo>
                    <a:pt x="162326" y="184231"/>
                    <a:pt x="134719" y="209685"/>
                    <a:pt x="174929" y="182880"/>
                  </a:cubicBezTo>
                  <a:cubicBezTo>
                    <a:pt x="220497" y="114525"/>
                    <a:pt x="159823" y="194963"/>
                    <a:pt x="214685" y="151074"/>
                  </a:cubicBezTo>
                  <a:cubicBezTo>
                    <a:pt x="266065" y="109970"/>
                    <a:pt x="194484" y="139257"/>
                    <a:pt x="254442" y="119269"/>
                  </a:cubicBezTo>
                  <a:cubicBezTo>
                    <a:pt x="307382" y="66329"/>
                    <a:pt x="250366" y="116233"/>
                    <a:pt x="302150" y="87464"/>
                  </a:cubicBezTo>
                  <a:cubicBezTo>
                    <a:pt x="318857" y="78182"/>
                    <a:pt x="331725" y="61703"/>
                    <a:pt x="349857" y="55659"/>
                  </a:cubicBezTo>
                  <a:cubicBezTo>
                    <a:pt x="426623" y="30072"/>
                    <a:pt x="307288" y="71098"/>
                    <a:pt x="405517" y="31805"/>
                  </a:cubicBezTo>
                  <a:cubicBezTo>
                    <a:pt x="421081" y="25579"/>
                    <a:pt x="437322" y="21203"/>
                    <a:pt x="453224" y="15902"/>
                  </a:cubicBezTo>
                  <a:cubicBezTo>
                    <a:pt x="461175" y="13252"/>
                    <a:pt x="468738" y="8785"/>
                    <a:pt x="477078" y="7951"/>
                  </a:cubicBezTo>
                  <a:lnTo>
                    <a:pt x="556591" y="0"/>
                  </a:lnTo>
                  <a:cubicBezTo>
                    <a:pt x="588396" y="2650"/>
                    <a:pt x="620526" y="2704"/>
                    <a:pt x="652007" y="7951"/>
                  </a:cubicBezTo>
                  <a:cubicBezTo>
                    <a:pt x="668542" y="10707"/>
                    <a:pt x="683812" y="18553"/>
                    <a:pt x="699715" y="23854"/>
                  </a:cubicBezTo>
                  <a:lnTo>
                    <a:pt x="747423" y="39756"/>
                  </a:lnTo>
                  <a:cubicBezTo>
                    <a:pt x="834415" y="68754"/>
                    <a:pt x="702654" y="22509"/>
                    <a:pt x="795130" y="63610"/>
                  </a:cubicBezTo>
                  <a:cubicBezTo>
                    <a:pt x="810448" y="70418"/>
                    <a:pt x="842838" y="79513"/>
                    <a:pt x="842838" y="79513"/>
                  </a:cubicBezTo>
                  <a:cubicBezTo>
                    <a:pt x="861634" y="135895"/>
                    <a:pt x="855475" y="107270"/>
                    <a:pt x="842838" y="214685"/>
                  </a:cubicBezTo>
                  <a:cubicBezTo>
                    <a:pt x="841859" y="223009"/>
                    <a:pt x="838957" y="231212"/>
                    <a:pt x="834887" y="238539"/>
                  </a:cubicBezTo>
                  <a:cubicBezTo>
                    <a:pt x="825605" y="255246"/>
                    <a:pt x="813684" y="270344"/>
                    <a:pt x="803082" y="286247"/>
                  </a:cubicBezTo>
                  <a:lnTo>
                    <a:pt x="787179" y="310101"/>
                  </a:lnTo>
                  <a:cubicBezTo>
                    <a:pt x="763401" y="381437"/>
                    <a:pt x="765666" y="353762"/>
                    <a:pt x="779228" y="453224"/>
                  </a:cubicBezTo>
                  <a:cubicBezTo>
                    <a:pt x="782880" y="480005"/>
                    <a:pt x="795130" y="532737"/>
                    <a:pt x="795130" y="532737"/>
                  </a:cubicBezTo>
                  <a:cubicBezTo>
                    <a:pt x="781828" y="825393"/>
                    <a:pt x="806350" y="636589"/>
                    <a:pt x="779228" y="731520"/>
                  </a:cubicBezTo>
                  <a:cubicBezTo>
                    <a:pt x="776226" y="742027"/>
                    <a:pt x="775582" y="753281"/>
                    <a:pt x="771277" y="763325"/>
                  </a:cubicBezTo>
                  <a:cubicBezTo>
                    <a:pt x="767513" y="772109"/>
                    <a:pt x="762836" y="781209"/>
                    <a:pt x="755374" y="787179"/>
                  </a:cubicBezTo>
                  <a:cubicBezTo>
                    <a:pt x="748829" y="792415"/>
                    <a:pt x="739471" y="792480"/>
                    <a:pt x="731520" y="795130"/>
                  </a:cubicBezTo>
                  <a:cubicBezTo>
                    <a:pt x="699715" y="792480"/>
                    <a:pt x="667801" y="790908"/>
                    <a:pt x="636104" y="787179"/>
                  </a:cubicBezTo>
                  <a:cubicBezTo>
                    <a:pt x="610612" y="784180"/>
                    <a:pt x="589260" y="776769"/>
                    <a:pt x="564543" y="771276"/>
                  </a:cubicBezTo>
                  <a:cubicBezTo>
                    <a:pt x="551350" y="768344"/>
                    <a:pt x="537825" y="766881"/>
                    <a:pt x="524786" y="763325"/>
                  </a:cubicBezTo>
                  <a:cubicBezTo>
                    <a:pt x="508614" y="758914"/>
                    <a:pt x="492981" y="752723"/>
                    <a:pt x="477078" y="747422"/>
                  </a:cubicBezTo>
                  <a:cubicBezTo>
                    <a:pt x="469127" y="744772"/>
                    <a:pt x="461355" y="741504"/>
                    <a:pt x="453224" y="739471"/>
                  </a:cubicBezTo>
                  <a:cubicBezTo>
                    <a:pt x="432021" y="734170"/>
                    <a:pt x="410348" y="730479"/>
                    <a:pt x="389614" y="723568"/>
                  </a:cubicBezTo>
                  <a:lnTo>
                    <a:pt x="318052" y="699714"/>
                  </a:lnTo>
                  <a:cubicBezTo>
                    <a:pt x="310101" y="697064"/>
                    <a:pt x="302329" y="693796"/>
                    <a:pt x="294198" y="691763"/>
                  </a:cubicBezTo>
                  <a:cubicBezTo>
                    <a:pt x="276417" y="687318"/>
                    <a:pt x="226303" y="675654"/>
                    <a:pt x="214685" y="667909"/>
                  </a:cubicBezTo>
                  <a:cubicBezTo>
                    <a:pt x="176883" y="642709"/>
                    <a:pt x="199896" y="655029"/>
                    <a:pt x="143123" y="636104"/>
                  </a:cubicBezTo>
                  <a:lnTo>
                    <a:pt x="119270" y="628153"/>
                  </a:lnTo>
                  <a:lnTo>
                    <a:pt x="95416" y="620201"/>
                  </a:lnTo>
                  <a:cubicBezTo>
                    <a:pt x="90115" y="612250"/>
                    <a:pt x="86270" y="603105"/>
                    <a:pt x="79513" y="596348"/>
                  </a:cubicBezTo>
                  <a:cubicBezTo>
                    <a:pt x="72756" y="589591"/>
                    <a:pt x="61952" y="587637"/>
                    <a:pt x="55659" y="580445"/>
                  </a:cubicBezTo>
                  <a:cubicBezTo>
                    <a:pt x="43073" y="566061"/>
                    <a:pt x="37369" y="546252"/>
                    <a:pt x="23854" y="532737"/>
                  </a:cubicBezTo>
                  <a:lnTo>
                    <a:pt x="0" y="556591"/>
                  </a:lnTo>
                  <a:close/>
                </a:path>
              </a:pathLst>
            </a:custGeom>
            <a:solidFill>
              <a:srgbClr val="FF0000">
                <a:alpha val="50980"/>
              </a:srgb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コンテンツ プレースホルダ 2"/>
          <p:cNvSpPr>
            <a:spLocks noGrp="1"/>
          </p:cNvSpPr>
          <p:nvPr>
            <p:ph idx="4294967295"/>
          </p:nvPr>
        </p:nvSpPr>
        <p:spPr bwMode="auto">
          <a:xfrm>
            <a:off x="323850" y="1076979"/>
            <a:ext cx="8229600" cy="3798094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200"/>
              </a:spcAft>
              <a:defRPr/>
            </a:pPr>
            <a:r>
              <a:rPr lang="en-US" altLang="ja-JP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Motivation</a:t>
            </a:r>
          </a:p>
          <a:p>
            <a:pPr>
              <a:spcAft>
                <a:spcPts val="1200"/>
              </a:spcAft>
              <a:defRPr/>
            </a:pPr>
            <a:r>
              <a:rPr lang="en-US" altLang="zh-CN" sz="2400" dirty="0" smtClean="0">
                <a:solidFill>
                  <a:srgbClr val="FAFD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Theory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Radon Transform </a:t>
            </a:r>
            <a:endParaRPr lang="en-US" altLang="ja-JP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  <a:p>
            <a:pPr lvl="1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Skeletonized WD I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nversion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Checkerboard Test</a:t>
            </a:r>
            <a:endParaRPr lang="en-US" altLang="ja-JP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US" altLang="ja-JP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Results (</a:t>
            </a:r>
            <a:r>
              <a:rPr lang="en-US" altLang="ja-JP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S</a:t>
            </a:r>
            <a:r>
              <a:rPr lang="en-US" altLang="zh-CN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ynthetic and Field </a:t>
            </a:r>
            <a:r>
              <a:rPr lang="en-US" altLang="zh-CN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D</a:t>
            </a:r>
            <a:r>
              <a:rPr lang="en-US" altLang="zh-CN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ata</a:t>
            </a:r>
            <a:r>
              <a:rPr lang="en-US" altLang="ja-JP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1200"/>
              </a:spcAft>
              <a:defRPr/>
            </a:pPr>
            <a:r>
              <a:rPr lang="en-US" altLang="ja-JP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Conclusions and Future Work</a:t>
            </a:r>
            <a:endParaRPr lang="ja-JP" altLang="en-US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3576" y="95243"/>
            <a:ext cx="7800975" cy="76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914400">
              <a:defRPr/>
            </a:pPr>
            <a:r>
              <a:rPr lang="en-US" altLang="zh-CN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altLang="zh-CN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4" name="Rounded Rectangle 3"/>
          <p:cNvSpPr>
            <a:spLocks noChangeArrowheads="1"/>
          </p:cNvSpPr>
          <p:nvPr/>
        </p:nvSpPr>
        <p:spPr bwMode="auto">
          <a:xfrm>
            <a:off x="-531638" y="1680558"/>
            <a:ext cx="10682288" cy="3735196"/>
          </a:xfrm>
          <a:prstGeom prst="roundRect">
            <a:avLst>
              <a:gd name="adj" fmla="val 16667"/>
            </a:avLst>
          </a:prstGeom>
          <a:solidFill>
            <a:srgbClr val="000066">
              <a:alpha val="65881"/>
            </a:srgbClr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altLang="zh-CN" sz="4400">
              <a:ea typeface="宋体" charset="-122"/>
            </a:endParaRPr>
          </a:p>
        </p:txBody>
      </p:sp>
      <p:grpSp>
        <p:nvGrpSpPr>
          <p:cNvPr id="30750" name="Group 30"/>
          <p:cNvGrpSpPr>
            <a:grpSpLocks/>
          </p:cNvGrpSpPr>
          <p:nvPr/>
        </p:nvGrpSpPr>
        <p:grpSpPr bwMode="auto">
          <a:xfrm>
            <a:off x="5357181" y="1946673"/>
            <a:ext cx="3029588" cy="1625202"/>
            <a:chOff x="3054" y="1513"/>
            <a:chExt cx="1979" cy="1365"/>
          </a:xfrm>
        </p:grpSpPr>
        <p:grpSp>
          <p:nvGrpSpPr>
            <p:cNvPr id="30740" name="Group 20"/>
            <p:cNvGrpSpPr>
              <a:grpSpLocks/>
            </p:cNvGrpSpPr>
            <p:nvPr/>
          </p:nvGrpSpPr>
          <p:grpSpPr bwMode="auto">
            <a:xfrm>
              <a:off x="3232" y="1698"/>
              <a:ext cx="1801" cy="1005"/>
              <a:chOff x="3214" y="1625"/>
              <a:chExt cx="2517" cy="1411"/>
            </a:xfrm>
          </p:grpSpPr>
          <p:cxnSp>
            <p:nvCxnSpPr>
              <p:cNvPr id="30741" name="Straight Connector 36"/>
              <p:cNvCxnSpPr>
                <a:cxnSpLocks noChangeShapeType="1"/>
              </p:cNvCxnSpPr>
              <p:nvPr/>
            </p:nvCxnSpPr>
            <p:spPr bwMode="auto">
              <a:xfrm>
                <a:off x="4610" y="1861"/>
                <a:ext cx="276" cy="0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0742" name="Straight Connector 37"/>
              <p:cNvCxnSpPr>
                <a:cxnSpLocks noChangeShapeType="1"/>
              </p:cNvCxnSpPr>
              <p:nvPr/>
            </p:nvCxnSpPr>
            <p:spPr bwMode="auto">
              <a:xfrm>
                <a:off x="4610" y="2079"/>
                <a:ext cx="276" cy="0"/>
              </a:xfrm>
              <a:prstGeom prst="line">
                <a:avLst/>
              </a:prstGeom>
              <a:noFill/>
              <a:ln w="28575" algn="ctr">
                <a:solidFill>
                  <a:srgbClr val="FFFF00"/>
                </a:solidFill>
                <a:round/>
                <a:headEnd/>
                <a:tailEnd/>
              </a:ln>
            </p:spPr>
          </p:cxnSp>
          <p:sp>
            <p:nvSpPr>
              <p:cNvPr id="30743" name="TextBox 38"/>
              <p:cNvSpPr txBox="1">
                <a:spLocks noChangeArrowheads="1"/>
              </p:cNvSpPr>
              <p:nvPr/>
            </p:nvSpPr>
            <p:spPr bwMode="auto">
              <a:xfrm>
                <a:off x="4887" y="1718"/>
                <a:ext cx="84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/>
                <a:r>
                  <a:rPr lang="en-US" altLang="zh-CN" sz="12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ea typeface="宋体" charset="-122"/>
                  </a:rPr>
                  <a:t>Predicted</a:t>
                </a:r>
              </a:p>
            </p:txBody>
          </p:sp>
          <p:sp>
            <p:nvSpPr>
              <p:cNvPr id="30744" name="TextBox 39"/>
              <p:cNvSpPr txBox="1">
                <a:spLocks noChangeArrowheads="1"/>
              </p:cNvSpPr>
              <p:nvPr/>
            </p:nvSpPr>
            <p:spPr bwMode="auto">
              <a:xfrm>
                <a:off x="4887" y="1928"/>
                <a:ext cx="84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/>
                <a:r>
                  <a:rPr lang="en-US" altLang="zh-CN" sz="1200">
                    <a:solidFill>
                      <a:srgbClr val="92D05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ea typeface="宋体" charset="-122"/>
                  </a:rPr>
                  <a:t>Observed</a:t>
                </a:r>
              </a:p>
            </p:txBody>
          </p:sp>
          <p:sp>
            <p:nvSpPr>
              <p:cNvPr id="30745" name="Freeform 25"/>
              <p:cNvSpPr>
                <a:spLocks/>
              </p:cNvSpPr>
              <p:nvPr/>
            </p:nvSpPr>
            <p:spPr bwMode="auto">
              <a:xfrm>
                <a:off x="3214" y="1948"/>
                <a:ext cx="2517" cy="6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54" y="567"/>
                  </a:cxn>
                  <a:cxn ang="0">
                    <a:pos x="2981" y="631"/>
                  </a:cxn>
                  <a:cxn ang="0">
                    <a:pos x="3054" y="631"/>
                  </a:cxn>
                </a:cxnLst>
                <a:rect l="0" t="0" r="r" b="b"/>
                <a:pathLst>
                  <a:path w="3231" h="672">
                    <a:moveTo>
                      <a:pt x="0" y="0"/>
                    </a:moveTo>
                    <a:cubicBezTo>
                      <a:pt x="528" y="231"/>
                      <a:pt x="1057" y="462"/>
                      <a:pt x="1554" y="567"/>
                    </a:cubicBezTo>
                    <a:cubicBezTo>
                      <a:pt x="2051" y="672"/>
                      <a:pt x="2731" y="620"/>
                      <a:pt x="2981" y="631"/>
                    </a:cubicBezTo>
                    <a:cubicBezTo>
                      <a:pt x="3231" y="642"/>
                      <a:pt x="3142" y="636"/>
                      <a:pt x="3054" y="631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46" name="Freeform 26"/>
              <p:cNvSpPr>
                <a:spLocks/>
              </p:cNvSpPr>
              <p:nvPr/>
            </p:nvSpPr>
            <p:spPr bwMode="auto">
              <a:xfrm>
                <a:off x="3228" y="1967"/>
                <a:ext cx="2456" cy="8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2" y="155"/>
                  </a:cxn>
                  <a:cxn ang="0">
                    <a:pos x="585" y="283"/>
                  </a:cxn>
                  <a:cxn ang="0">
                    <a:pos x="960" y="448"/>
                  </a:cxn>
                  <a:cxn ang="0">
                    <a:pos x="1253" y="539"/>
                  </a:cxn>
                  <a:cxn ang="0">
                    <a:pos x="1628" y="594"/>
                  </a:cxn>
                  <a:cxn ang="0">
                    <a:pos x="1948" y="585"/>
                  </a:cxn>
                  <a:cxn ang="0">
                    <a:pos x="2204" y="557"/>
                  </a:cxn>
                  <a:cxn ang="0">
                    <a:pos x="2524" y="530"/>
                  </a:cxn>
                  <a:cxn ang="0">
                    <a:pos x="2853" y="502"/>
                  </a:cxn>
                  <a:cxn ang="0">
                    <a:pos x="3045" y="502"/>
                  </a:cxn>
                  <a:cxn ang="0">
                    <a:pos x="3100" y="502"/>
                  </a:cxn>
                </a:cxnLst>
                <a:rect l="0" t="0" r="r" b="b"/>
                <a:pathLst>
                  <a:path w="3100" h="602">
                    <a:moveTo>
                      <a:pt x="0" y="0"/>
                    </a:moveTo>
                    <a:cubicBezTo>
                      <a:pt x="102" y="54"/>
                      <a:pt x="204" y="108"/>
                      <a:pt x="302" y="155"/>
                    </a:cubicBezTo>
                    <a:cubicBezTo>
                      <a:pt x="400" y="202"/>
                      <a:pt x="475" y="234"/>
                      <a:pt x="585" y="283"/>
                    </a:cubicBezTo>
                    <a:cubicBezTo>
                      <a:pt x="695" y="332"/>
                      <a:pt x="849" y="405"/>
                      <a:pt x="960" y="448"/>
                    </a:cubicBezTo>
                    <a:cubicBezTo>
                      <a:pt x="1071" y="491"/>
                      <a:pt x="1142" y="515"/>
                      <a:pt x="1253" y="539"/>
                    </a:cubicBezTo>
                    <a:cubicBezTo>
                      <a:pt x="1364" y="563"/>
                      <a:pt x="1512" y="586"/>
                      <a:pt x="1628" y="594"/>
                    </a:cubicBezTo>
                    <a:cubicBezTo>
                      <a:pt x="1744" y="602"/>
                      <a:pt x="1852" y="591"/>
                      <a:pt x="1948" y="585"/>
                    </a:cubicBezTo>
                    <a:cubicBezTo>
                      <a:pt x="2044" y="579"/>
                      <a:pt x="2108" y="566"/>
                      <a:pt x="2204" y="557"/>
                    </a:cubicBezTo>
                    <a:cubicBezTo>
                      <a:pt x="2300" y="548"/>
                      <a:pt x="2416" y="539"/>
                      <a:pt x="2524" y="530"/>
                    </a:cubicBezTo>
                    <a:cubicBezTo>
                      <a:pt x="2632" y="521"/>
                      <a:pt x="2766" y="507"/>
                      <a:pt x="2853" y="502"/>
                    </a:cubicBezTo>
                    <a:cubicBezTo>
                      <a:pt x="2940" y="497"/>
                      <a:pt x="3004" y="502"/>
                      <a:pt x="3045" y="502"/>
                    </a:cubicBezTo>
                    <a:cubicBezTo>
                      <a:pt x="3086" y="502"/>
                      <a:pt x="3093" y="502"/>
                      <a:pt x="3100" y="502"/>
                    </a:cubicBezTo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" name="Rectangle 27"/>
              <p:cNvSpPr>
                <a:spLocks noChangeArrowheads="1"/>
              </p:cNvSpPr>
              <p:nvPr/>
            </p:nvSpPr>
            <p:spPr bwMode="auto">
              <a:xfrm>
                <a:off x="3214" y="1625"/>
                <a:ext cx="2470" cy="1411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0748" name="Text Box 28"/>
            <p:cNvSpPr txBox="1">
              <a:spLocks noChangeArrowheads="1"/>
            </p:cNvSpPr>
            <p:nvPr/>
          </p:nvSpPr>
          <p:spPr bwMode="auto">
            <a:xfrm>
              <a:off x="3811" y="2671"/>
              <a:ext cx="890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Frequency (Hz)</a:t>
              </a:r>
            </a:p>
          </p:txBody>
        </p:sp>
        <p:sp>
          <p:nvSpPr>
            <p:cNvPr id="30749" name="Text Box 29"/>
            <p:cNvSpPr txBox="1">
              <a:spLocks noChangeArrowheads="1"/>
            </p:cNvSpPr>
            <p:nvPr/>
          </p:nvSpPr>
          <p:spPr bwMode="auto">
            <a:xfrm rot="10800000">
              <a:off x="3054" y="1513"/>
              <a:ext cx="221" cy="1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Phase velocity (m/s)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439335" y="1083436"/>
            <a:ext cx="2075208" cy="986074"/>
            <a:chOff x="4439335" y="1083436"/>
            <a:chExt cx="2075208" cy="986074"/>
          </a:xfrm>
        </p:grpSpPr>
        <p:grpSp>
          <p:nvGrpSpPr>
            <p:cNvPr id="2" name="组合 1"/>
            <p:cNvGrpSpPr/>
            <p:nvPr/>
          </p:nvGrpSpPr>
          <p:grpSpPr>
            <a:xfrm>
              <a:off x="4439335" y="1083436"/>
              <a:ext cx="2075208" cy="986074"/>
              <a:chOff x="4439335" y="1083436"/>
              <a:chExt cx="2075208" cy="986074"/>
            </a:xfrm>
          </p:grpSpPr>
          <p:pic>
            <p:nvPicPr>
              <p:cNvPr id="30733" name="Picture 13"/>
              <p:cNvPicPr>
                <a:picLocks noChangeAspect="1" noChangeArrowheads="1"/>
              </p:cNvPicPr>
              <p:nvPr/>
            </p:nvPicPr>
            <p:blipFill rotWithShape="1">
              <a:blip r:embed="rId4"/>
              <a:srcRect l="11569" t="16537" b="23461"/>
              <a:stretch/>
            </p:blipFill>
            <p:spPr bwMode="auto">
              <a:xfrm>
                <a:off x="4665785" y="1124129"/>
                <a:ext cx="1848758" cy="754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 rot="16200000">
                <a:off x="4241812" y="1280959"/>
                <a:ext cx="64126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1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sz="1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5309385" y="1823289"/>
                <a:ext cx="46679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m)</a:t>
                </a:r>
                <a:endParaRPr lang="zh-CN" altLang="en-US" sz="1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4684775" y="1124129"/>
              <a:ext cx="1806018" cy="75425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533593" y="1083609"/>
            <a:ext cx="2346253" cy="990198"/>
            <a:chOff x="6533593" y="1083609"/>
            <a:chExt cx="2346253" cy="990198"/>
          </a:xfrm>
        </p:grpSpPr>
        <p:grpSp>
          <p:nvGrpSpPr>
            <p:cNvPr id="13" name="组合 12"/>
            <p:cNvGrpSpPr/>
            <p:nvPr/>
          </p:nvGrpSpPr>
          <p:grpSpPr>
            <a:xfrm>
              <a:off x="6533593" y="1083609"/>
              <a:ext cx="2346253" cy="990198"/>
              <a:chOff x="6533593" y="1083609"/>
              <a:chExt cx="2346253" cy="990198"/>
            </a:xfrm>
          </p:grpSpPr>
          <p:pic>
            <p:nvPicPr>
              <p:cNvPr id="30736" name="Picture 5"/>
              <p:cNvPicPr>
                <a:picLocks noChangeAspect="1" noChangeArrowheads="1"/>
              </p:cNvPicPr>
              <p:nvPr/>
            </p:nvPicPr>
            <p:blipFill rotWithShape="1">
              <a:blip r:embed="rId5"/>
              <a:srcRect l="5946" t="4811" r="61976" b="59822"/>
              <a:stretch/>
            </p:blipFill>
            <p:spPr bwMode="auto">
              <a:xfrm>
                <a:off x="7046000" y="1083609"/>
                <a:ext cx="1833846" cy="794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738" name="AutoShape 18"/>
              <p:cNvSpPr>
                <a:spLocks noChangeArrowheads="1"/>
              </p:cNvSpPr>
              <p:nvPr/>
            </p:nvSpPr>
            <p:spPr bwMode="auto">
              <a:xfrm>
                <a:off x="6533593" y="1475606"/>
                <a:ext cx="355595" cy="108018"/>
              </a:xfrm>
              <a:prstGeom prst="rightArrow">
                <a:avLst>
                  <a:gd name="adj1" fmla="val 50000"/>
                  <a:gd name="adj2" fmla="val 59615"/>
                </a:avLst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rot="16200000">
                <a:off x="6641958" y="1281133"/>
                <a:ext cx="64126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1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sz="1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7812373" y="1827586"/>
                <a:ext cx="46679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m)</a:t>
                </a:r>
                <a:endParaRPr lang="zh-CN" altLang="en-US" sz="1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7073828" y="1124129"/>
              <a:ext cx="1806018" cy="75425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795542" y="3544646"/>
            <a:ext cx="4567769" cy="1501395"/>
            <a:chOff x="4795542" y="3544646"/>
            <a:chExt cx="4567769" cy="1501395"/>
          </a:xfrm>
        </p:grpSpPr>
        <p:grpSp>
          <p:nvGrpSpPr>
            <p:cNvPr id="11" name="组合 10"/>
            <p:cNvGrpSpPr/>
            <p:nvPr/>
          </p:nvGrpSpPr>
          <p:grpSpPr>
            <a:xfrm>
              <a:off x="4795542" y="3544646"/>
              <a:ext cx="4537847" cy="1361352"/>
              <a:chOff x="4795542" y="3580271"/>
              <a:chExt cx="4537847" cy="1361352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4795542" y="3580271"/>
                <a:ext cx="4537847" cy="765614"/>
                <a:chOff x="168690" y="731458"/>
                <a:chExt cx="8696518" cy="1424050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631807" y="868553"/>
                  <a:ext cx="8233401" cy="1286955"/>
                  <a:chOff x="358384" y="930721"/>
                  <a:chExt cx="8870675" cy="1828387"/>
                </a:xfrm>
              </p:grpSpPr>
              <p:grpSp>
                <p:nvGrpSpPr>
                  <p:cNvPr id="39" name="组合 38"/>
                  <p:cNvGrpSpPr/>
                  <p:nvPr/>
                </p:nvGrpSpPr>
                <p:grpSpPr>
                  <a:xfrm>
                    <a:off x="456447" y="930721"/>
                    <a:ext cx="8149393" cy="1477435"/>
                    <a:chOff x="571478" y="4485167"/>
                    <a:chExt cx="8149392" cy="1602896"/>
                  </a:xfrm>
                </p:grpSpPr>
                <p:pic>
                  <p:nvPicPr>
                    <p:cNvPr id="40" name="Picture 6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6"/>
                    <a:srcRect l="6583" t="73656" r="12105" b="6865"/>
                    <a:stretch/>
                  </p:blipFill>
                  <p:spPr bwMode="auto">
                    <a:xfrm>
                      <a:off x="573881" y="4485167"/>
                      <a:ext cx="8146989" cy="16028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41" name="矩形 40"/>
                    <p:cNvSpPr/>
                    <p:nvPr/>
                  </p:nvSpPr>
                  <p:spPr>
                    <a:xfrm>
                      <a:off x="571478" y="4512704"/>
                      <a:ext cx="8128043" cy="1558333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358384" y="2184936"/>
                    <a:ext cx="8870675" cy="5741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                                     x (m)</a:t>
                    </a:r>
                  </a:p>
                </p:txBody>
              </p:sp>
            </p:grpSp>
            <p:sp>
              <p:nvSpPr>
                <p:cNvPr id="34" name="TextBox 33"/>
                <p:cNvSpPr txBox="1"/>
                <p:nvPr/>
              </p:nvSpPr>
              <p:spPr>
                <a:xfrm rot="16200000">
                  <a:off x="-132697" y="1032845"/>
                  <a:ext cx="1133625" cy="530852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 </a:t>
                  </a:r>
                  <a:r>
                    <a: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m)</a:t>
                  </a:r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2" name="组合 41"/>
              <p:cNvGrpSpPr/>
              <p:nvPr/>
            </p:nvGrpSpPr>
            <p:grpSpPr>
              <a:xfrm>
                <a:off x="4822447" y="4263246"/>
                <a:ext cx="4223484" cy="678377"/>
                <a:chOff x="215186" y="2114720"/>
                <a:chExt cx="8104332" cy="1207126"/>
              </a:xfrm>
            </p:grpSpPr>
            <p:pic>
              <p:nvPicPr>
                <p:cNvPr id="44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6"/>
                <a:srcRect l="6584" t="4605" r="11327" b="75637"/>
                <a:stretch/>
              </p:blipFill>
              <p:spPr bwMode="auto">
                <a:xfrm>
                  <a:off x="748696" y="2366549"/>
                  <a:ext cx="7561813" cy="91272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grpSp>
              <p:nvGrpSpPr>
                <p:cNvPr id="43" name="组合 42"/>
                <p:cNvGrpSpPr/>
                <p:nvPr/>
              </p:nvGrpSpPr>
              <p:grpSpPr>
                <a:xfrm>
                  <a:off x="215186" y="2114720"/>
                  <a:ext cx="8104332" cy="1207126"/>
                  <a:chOff x="187063" y="3544772"/>
                  <a:chExt cx="8104332" cy="1207126"/>
                </a:xfrm>
              </p:grpSpPr>
              <p:sp>
                <p:nvSpPr>
                  <p:cNvPr id="53" name="矩形 52"/>
                  <p:cNvSpPr/>
                  <p:nvPr/>
                </p:nvSpPr>
                <p:spPr>
                  <a:xfrm>
                    <a:off x="714168" y="3772990"/>
                    <a:ext cx="7577227" cy="955384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 rot="16200000">
                    <a:off x="-150737" y="3882572"/>
                    <a:ext cx="1207126" cy="531526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>
                    <a:spAutoFit/>
                  </a:bodyPr>
                  <a:lstStyle/>
                  <a:p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z </a:t>
                    </a:r>
                    <a:r>
                      <a:rPr lang="en-US" altLang="zh-CN" sz="1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</a:t>
                    </a:r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m)</a:t>
                    </a:r>
                    <a:endPara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57" name="TextBox 56"/>
            <p:cNvSpPr txBox="1"/>
            <p:nvPr/>
          </p:nvSpPr>
          <p:spPr>
            <a:xfrm>
              <a:off x="5067119" y="4828760"/>
              <a:ext cx="4296192" cy="217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x (m)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コンテンツ プレースホルダ 2"/>
          <p:cNvSpPr>
            <a:spLocks noGrp="1"/>
          </p:cNvSpPr>
          <p:nvPr>
            <p:ph idx="4294967295"/>
          </p:nvPr>
        </p:nvSpPr>
        <p:spPr bwMode="auto">
          <a:xfrm>
            <a:off x="323850" y="757238"/>
            <a:ext cx="8229600" cy="3798094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200"/>
              </a:spcAft>
              <a:defRPr/>
            </a:pPr>
            <a:r>
              <a:rPr lang="en-US" altLang="ja-JP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Motivations</a:t>
            </a:r>
          </a:p>
          <a:p>
            <a:pPr>
              <a:spcAft>
                <a:spcPts val="1200"/>
              </a:spcAft>
              <a:defRPr/>
            </a:pPr>
            <a:r>
              <a:rPr lang="en-US" altLang="zh-CN" sz="2400" dirty="0" smtClean="0">
                <a:solidFill>
                  <a:srgbClr val="FAFD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Theory</a:t>
            </a:r>
            <a:endParaRPr lang="en-US" altLang="ja-JP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  <a:p>
            <a:pPr lvl="1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Radon Transform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Skeletonized Inversion Theory 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Checkerboard Test </a:t>
            </a:r>
            <a:endParaRPr lang="en-US" altLang="ja-JP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US" altLang="ja-JP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Results (S</a:t>
            </a:r>
            <a:r>
              <a:rPr lang="en-US" altLang="zh-CN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ynthetic and Field </a:t>
            </a:r>
            <a:r>
              <a:rPr lang="en-US" altLang="zh-CN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D</a:t>
            </a:r>
            <a:r>
              <a:rPr lang="en-US" altLang="zh-CN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ata</a:t>
            </a:r>
            <a:r>
              <a:rPr lang="en-US" altLang="ja-JP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1200"/>
              </a:spcAft>
              <a:defRPr/>
            </a:pPr>
            <a:r>
              <a:rPr lang="en-US" altLang="ja-JP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Conclusions and Future Work</a:t>
            </a:r>
            <a:endParaRPr lang="ja-JP" altLang="en-US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3576" y="109538"/>
            <a:ext cx="7800975" cy="76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914400">
              <a:defRPr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Outline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0836" name="Rounded Rectangle 3"/>
          <p:cNvSpPr>
            <a:spLocks noChangeArrowheads="1"/>
          </p:cNvSpPr>
          <p:nvPr/>
        </p:nvSpPr>
        <p:spPr bwMode="auto">
          <a:xfrm>
            <a:off x="-1012656" y="2477363"/>
            <a:ext cx="10682288" cy="1668967"/>
          </a:xfrm>
          <a:prstGeom prst="roundRect">
            <a:avLst>
              <a:gd name="adj" fmla="val 16667"/>
            </a:avLst>
          </a:prstGeom>
          <a:solidFill>
            <a:srgbClr val="000082">
              <a:alpha val="65881"/>
            </a:srgbClr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altLang="zh-CN" sz="4400"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sp>
        <p:nvSpPr>
          <p:cNvPr id="120837" name="Rounded Rectangle 3"/>
          <p:cNvSpPr>
            <a:spLocks noChangeArrowheads="1"/>
          </p:cNvSpPr>
          <p:nvPr/>
        </p:nvSpPr>
        <p:spPr bwMode="auto">
          <a:xfrm>
            <a:off x="-769938" y="739113"/>
            <a:ext cx="10682288" cy="636985"/>
          </a:xfrm>
          <a:prstGeom prst="roundRect">
            <a:avLst>
              <a:gd name="adj" fmla="val 16667"/>
            </a:avLst>
          </a:prstGeom>
          <a:solidFill>
            <a:srgbClr val="000082">
              <a:alpha val="65881"/>
            </a:srgbClr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altLang="zh-CN" sz="4400"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sp>
        <p:nvSpPr>
          <p:cNvPr id="120838" name="Rounded Rectangle 3"/>
          <p:cNvSpPr>
            <a:spLocks noChangeArrowheads="1"/>
          </p:cNvSpPr>
          <p:nvPr/>
        </p:nvSpPr>
        <p:spPr bwMode="auto">
          <a:xfrm>
            <a:off x="-777082" y="1348979"/>
            <a:ext cx="10682288" cy="1121569"/>
          </a:xfrm>
          <a:prstGeom prst="roundRect">
            <a:avLst>
              <a:gd name="adj" fmla="val 16667"/>
            </a:avLst>
          </a:prstGeom>
          <a:solidFill>
            <a:srgbClr val="000082">
              <a:alpha val="65881"/>
            </a:srgbClr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altLang="zh-CN" sz="4400"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CustomShape 1"/>
          <p:cNvSpPr>
            <a:spLocks noChangeArrowheads="1"/>
          </p:cNvSpPr>
          <p:nvPr/>
        </p:nvSpPr>
        <p:spPr bwMode="auto">
          <a:xfrm>
            <a:off x="663575" y="109538"/>
            <a:ext cx="7799388" cy="56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800" tIns="41400" rIns="82800" bIns="41400"/>
          <a:lstStyle/>
          <a:p>
            <a:pPr algn="ctr"/>
            <a:r>
              <a:rPr lang="en-US" altLang="zh-CN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zh-CN" altLang="zh-CN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883" name="CustomShape 2"/>
          <p:cNvSpPr>
            <a:spLocks noChangeArrowheads="1"/>
          </p:cNvSpPr>
          <p:nvPr/>
        </p:nvSpPr>
        <p:spPr bwMode="auto">
          <a:xfrm>
            <a:off x="220663" y="799134"/>
            <a:ext cx="8685213" cy="393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342900" indent="-342900">
              <a:lnSpc>
                <a:spcPct val="125000"/>
              </a:lnSpc>
              <a:buFont typeface="StarSymbol"/>
              <a:buAutoNum type="arabicPeriod"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WD inversion can be applied to 2D or 3D 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data;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92045" y="1338864"/>
            <a:ext cx="3814394" cy="2042323"/>
            <a:chOff x="217779" y="738456"/>
            <a:chExt cx="4171953" cy="2467499"/>
          </a:xfrm>
        </p:grpSpPr>
        <p:grpSp>
          <p:nvGrpSpPr>
            <p:cNvPr id="5" name="组合 4"/>
            <p:cNvGrpSpPr/>
            <p:nvPr/>
          </p:nvGrpSpPr>
          <p:grpSpPr>
            <a:xfrm>
              <a:off x="217779" y="738456"/>
              <a:ext cx="4171953" cy="2467499"/>
              <a:chOff x="217778" y="589852"/>
              <a:chExt cx="4171953" cy="3289995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217778" y="589852"/>
                <a:ext cx="4171953" cy="3289995"/>
                <a:chOff x="217778" y="589852"/>
                <a:chExt cx="4171953" cy="3289995"/>
              </a:xfrm>
            </p:grpSpPr>
            <p:sp>
              <p:nvSpPr>
                <p:cNvPr id="1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92519" y="589852"/>
                  <a:ext cx="3097212" cy="5949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spcBef>
                      <a:spcPct val="50000"/>
                    </a:spcBef>
                  </a:pPr>
                  <a:r>
                    <a:rPr lang="en-US" altLang="zh-CN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True </a:t>
                  </a:r>
                  <a:r>
                    <a:rPr lang="en-US" altLang="zh-CN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Model                  </a:t>
                  </a:r>
                  <a:r>
                    <a:rPr lang="en-US" altLang="zh-CN" sz="16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m/s</a:t>
                  </a:r>
                  <a:endParaRPr lang="en-US" altLang="zh-CN" sz="16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2" name="组合 11"/>
                <p:cNvGrpSpPr/>
                <p:nvPr/>
              </p:nvGrpSpPr>
              <p:grpSpPr>
                <a:xfrm>
                  <a:off x="217778" y="1053786"/>
                  <a:ext cx="3658684" cy="2826061"/>
                  <a:chOff x="913316" y="894291"/>
                  <a:chExt cx="3658684" cy="2826061"/>
                </a:xfrm>
              </p:grpSpPr>
              <p:grpSp>
                <p:nvGrpSpPr>
                  <p:cNvPr id="13" name="组合 12"/>
                  <p:cNvGrpSpPr/>
                  <p:nvPr/>
                </p:nvGrpSpPr>
                <p:grpSpPr>
                  <a:xfrm>
                    <a:off x="1293099" y="972641"/>
                    <a:ext cx="2945080" cy="1905808"/>
                    <a:chOff x="1293099" y="972641"/>
                    <a:chExt cx="2945080" cy="1905808"/>
                  </a:xfrm>
                </p:grpSpPr>
                <p:pic>
                  <p:nvPicPr>
                    <p:cNvPr id="16" name="Picture 5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/>
                    <a:srcRect l="6271" t="6537" r="61966" b="60267"/>
                    <a:stretch/>
                  </p:blipFill>
                  <p:spPr bwMode="auto">
                    <a:xfrm>
                      <a:off x="1293099" y="972641"/>
                      <a:ext cx="2945080" cy="190580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7" name="矩形 16"/>
                    <p:cNvSpPr/>
                    <p:nvPr/>
                  </p:nvSpPr>
                  <p:spPr>
                    <a:xfrm>
                      <a:off x="1293099" y="976818"/>
                      <a:ext cx="2945080" cy="1901630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246333" y="2866022"/>
                    <a:ext cx="3325667" cy="6155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                      </a:t>
                    </a:r>
                    <a:r>
                      <a:rPr lang="en-US" altLang="zh-CN" sz="1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60                           120</a:t>
                    </a:r>
                  </a:p>
                  <a:p>
                    <a:r>
                      <a:rPr lang="en-US" altLang="zh-CN" sz="1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                      x(m)</a:t>
                    </a:r>
                    <a:endParaRPr lang="zh-CN" altLang="en-US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913316" y="894291"/>
                    <a:ext cx="738664" cy="282606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>
                    <a:spAutoFit/>
                  </a:bodyPr>
                  <a:lstStyle/>
                  <a:p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0 </a:t>
                    </a:r>
                  </a:p>
                  <a:p>
                    <a:endPara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30    </a:t>
                    </a:r>
                  </a:p>
                  <a:p>
                    <a:endPara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8" name="组合 7"/>
              <p:cNvGrpSpPr/>
              <p:nvPr/>
            </p:nvGrpSpPr>
            <p:grpSpPr>
              <a:xfrm>
                <a:off x="3718210" y="1136867"/>
                <a:ext cx="637865" cy="1889900"/>
                <a:chOff x="275452" y="1114621"/>
                <a:chExt cx="637865" cy="1889900"/>
              </a:xfrm>
            </p:grpSpPr>
            <p:pic>
              <p:nvPicPr>
                <p:cNvPr id="9" name="Picture 5"/>
                <p:cNvPicPr>
                  <a:picLocks noChangeArrowheads="1"/>
                </p:cNvPicPr>
                <p:nvPr/>
              </p:nvPicPr>
              <p:blipFill rotWithShape="1">
                <a:blip r:embed="rId2"/>
                <a:srcRect l="91544" t="57851" r="5922" b="7134"/>
                <a:stretch/>
              </p:blipFill>
              <p:spPr bwMode="auto">
                <a:xfrm>
                  <a:off x="275452" y="1114621"/>
                  <a:ext cx="170121" cy="1889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" name="TextBox 9"/>
                <p:cNvSpPr txBox="1"/>
                <p:nvPr/>
              </p:nvSpPr>
              <p:spPr>
                <a:xfrm>
                  <a:off x="360513" y="1125254"/>
                  <a:ext cx="552804" cy="1846659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800</a:t>
                  </a: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600</a:t>
                  </a: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400</a:t>
                  </a:r>
                  <a:endParaRPr lang="zh-CN" altLang="en-US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 rot="16200000">
              <a:off x="-13357" y="1602101"/>
              <a:ext cx="887808" cy="302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(m)</a:t>
              </a:r>
              <a:endParaRPr lang="zh-CN" altLang="en-US" sz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645113" y="1399258"/>
            <a:ext cx="4032359" cy="2010175"/>
            <a:chOff x="177904" y="2937081"/>
            <a:chExt cx="4403086" cy="2277344"/>
          </a:xfrm>
        </p:grpSpPr>
        <p:grpSp>
          <p:nvGrpSpPr>
            <p:cNvPr id="19" name="组合 18"/>
            <p:cNvGrpSpPr/>
            <p:nvPr/>
          </p:nvGrpSpPr>
          <p:grpSpPr>
            <a:xfrm>
              <a:off x="177904" y="2937081"/>
              <a:ext cx="4403086" cy="2277344"/>
              <a:chOff x="177903" y="3805272"/>
              <a:chExt cx="4403086" cy="3036457"/>
            </a:xfrm>
          </p:grpSpPr>
          <p:sp>
            <p:nvSpPr>
              <p:cNvPr id="21" name="Text Box 12"/>
              <p:cNvSpPr txBox="1">
                <a:spLocks noChangeArrowheads="1"/>
              </p:cNvSpPr>
              <p:nvPr/>
            </p:nvSpPr>
            <p:spPr bwMode="auto">
              <a:xfrm>
                <a:off x="902081" y="3805272"/>
                <a:ext cx="3678908" cy="5578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2D WD </a:t>
                </a:r>
                <a:r>
                  <a:rPr lang="en-US" altLang="zh-CN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Vs Tomogram       </a:t>
                </a:r>
                <a:r>
                  <a:rPr lang="en-US" altLang="zh-CN" sz="16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m/s</a:t>
                </a:r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177903" y="4191743"/>
                <a:ext cx="4168267" cy="2649986"/>
                <a:chOff x="439153" y="4049243"/>
                <a:chExt cx="4168267" cy="2649986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809028" y="4139908"/>
                  <a:ext cx="2966346" cy="1901630"/>
                  <a:chOff x="830294" y="3853857"/>
                  <a:chExt cx="2966346" cy="1901630"/>
                </a:xfrm>
              </p:grpSpPr>
              <p:pic>
                <p:nvPicPr>
                  <p:cNvPr id="29" name="Picture 5"/>
                  <p:cNvPicPr>
                    <a:picLocks noChangeArrowheads="1"/>
                  </p:cNvPicPr>
                  <p:nvPr/>
                </p:nvPicPr>
                <p:blipFill rotWithShape="1">
                  <a:blip r:embed="rId2"/>
                  <a:srcRect l="5870" t="57433" r="62297" b="7698"/>
                  <a:stretch/>
                </p:blipFill>
                <p:spPr bwMode="auto">
                  <a:xfrm>
                    <a:off x="830294" y="3853857"/>
                    <a:ext cx="2945080" cy="18810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0" name="矩形 29"/>
                  <p:cNvSpPr/>
                  <p:nvPr/>
                </p:nvSpPr>
                <p:spPr>
                  <a:xfrm>
                    <a:off x="851560" y="3853857"/>
                    <a:ext cx="2945080" cy="1901630"/>
                  </a:xfrm>
                  <a:prstGeom prst="rect">
                    <a:avLst/>
                  </a:prstGeom>
                  <a:noFill/>
                  <a:ln w="28575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4" name="TextBox 23"/>
                <p:cNvSpPr txBox="1"/>
                <p:nvPr/>
              </p:nvSpPr>
              <p:spPr>
                <a:xfrm>
                  <a:off x="740968" y="5963424"/>
                  <a:ext cx="3325666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0                                60                               </a:t>
                  </a:r>
                  <a:r>
                    <a: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120 </a:t>
                  </a:r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               x(m</a:t>
                  </a:r>
                  <a:r>
                    <a: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</a:t>
                  </a:r>
                  <a:endParaRPr lang="zh-CN" altLang="en-US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439153" y="4049243"/>
                  <a:ext cx="738664" cy="2649986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0 </a:t>
                  </a: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30    </a:t>
                  </a: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26" name="组合 25"/>
                <p:cNvGrpSpPr/>
                <p:nvPr/>
              </p:nvGrpSpPr>
              <p:grpSpPr>
                <a:xfrm>
                  <a:off x="3969555" y="4176888"/>
                  <a:ext cx="637865" cy="1889900"/>
                  <a:chOff x="275452" y="1114621"/>
                  <a:chExt cx="637865" cy="1889900"/>
                </a:xfrm>
              </p:grpSpPr>
              <p:pic>
                <p:nvPicPr>
                  <p:cNvPr id="27" name="Picture 5"/>
                  <p:cNvPicPr>
                    <a:picLocks noChangeArrowheads="1"/>
                  </p:cNvPicPr>
                  <p:nvPr/>
                </p:nvPicPr>
                <p:blipFill rotWithShape="1">
                  <a:blip r:embed="rId2"/>
                  <a:srcRect l="91544" t="57851" r="5922" b="7134"/>
                  <a:stretch/>
                </p:blipFill>
                <p:spPr bwMode="auto">
                  <a:xfrm>
                    <a:off x="275452" y="1114621"/>
                    <a:ext cx="170121" cy="18899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360513" y="1125254"/>
                    <a:ext cx="552804" cy="1846659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>
                    <a:spAutoFit/>
                  </a:bodyPr>
                  <a:lstStyle/>
                  <a:p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800</a:t>
                    </a:r>
                  </a:p>
                  <a:p>
                    <a:endPara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600</a:t>
                    </a:r>
                  </a:p>
                  <a:p>
                    <a:endPara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400</a:t>
                    </a:r>
                    <a:endParaRPr lang="zh-CN" altLang="en-US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20" name="TextBox 19"/>
            <p:cNvSpPr txBox="1"/>
            <p:nvPr/>
          </p:nvSpPr>
          <p:spPr>
            <a:xfrm rot="16200000">
              <a:off x="140711" y="3861835"/>
              <a:ext cx="551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(m)</a:t>
              </a:r>
              <a:endParaRPr lang="zh-CN" altLang="en-US" sz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组合 11"/>
          <p:cNvGrpSpPr/>
          <p:nvPr/>
        </p:nvGrpSpPr>
        <p:grpSpPr>
          <a:xfrm>
            <a:off x="2044929" y="3271064"/>
            <a:ext cx="5260743" cy="1902673"/>
            <a:chOff x="4795542" y="3544646"/>
            <a:chExt cx="4567769" cy="1518365"/>
          </a:xfrm>
        </p:grpSpPr>
        <p:grpSp>
          <p:nvGrpSpPr>
            <p:cNvPr id="44" name="组合 10"/>
            <p:cNvGrpSpPr/>
            <p:nvPr/>
          </p:nvGrpSpPr>
          <p:grpSpPr>
            <a:xfrm>
              <a:off x="4795542" y="3544646"/>
              <a:ext cx="4537847" cy="1361352"/>
              <a:chOff x="4795542" y="3580271"/>
              <a:chExt cx="4537847" cy="1361352"/>
            </a:xfrm>
          </p:grpSpPr>
          <p:grpSp>
            <p:nvGrpSpPr>
              <p:cNvPr id="46" name="组合 31"/>
              <p:cNvGrpSpPr/>
              <p:nvPr/>
            </p:nvGrpSpPr>
            <p:grpSpPr>
              <a:xfrm>
                <a:off x="4795542" y="3580271"/>
                <a:ext cx="4537847" cy="825009"/>
                <a:chOff x="168690" y="731458"/>
                <a:chExt cx="8696518" cy="1534530"/>
              </a:xfrm>
            </p:grpSpPr>
            <p:grpSp>
              <p:nvGrpSpPr>
                <p:cNvPr id="52" name="组合 32"/>
                <p:cNvGrpSpPr/>
                <p:nvPr/>
              </p:nvGrpSpPr>
              <p:grpSpPr>
                <a:xfrm>
                  <a:off x="631807" y="931685"/>
                  <a:ext cx="8233401" cy="1334303"/>
                  <a:chOff x="358384" y="1020413"/>
                  <a:chExt cx="8870675" cy="1895655"/>
                </a:xfrm>
              </p:grpSpPr>
              <p:grpSp>
                <p:nvGrpSpPr>
                  <p:cNvPr id="54" name="组合 38"/>
                  <p:cNvGrpSpPr/>
                  <p:nvPr/>
                </p:nvGrpSpPr>
                <p:grpSpPr>
                  <a:xfrm>
                    <a:off x="456447" y="1020413"/>
                    <a:ext cx="8149393" cy="1477435"/>
                    <a:chOff x="571478" y="4582475"/>
                    <a:chExt cx="8149392" cy="1602896"/>
                  </a:xfrm>
                </p:grpSpPr>
                <p:pic>
                  <p:nvPicPr>
                    <p:cNvPr id="56" name="Picture 6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3"/>
                    <a:srcRect l="6583" t="73656" r="12105" b="6865"/>
                    <a:stretch/>
                  </p:blipFill>
                  <p:spPr bwMode="auto">
                    <a:xfrm>
                      <a:off x="573880" y="4582475"/>
                      <a:ext cx="8146990" cy="16028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57" name="矩形 40"/>
                    <p:cNvSpPr/>
                    <p:nvPr/>
                  </p:nvSpPr>
                  <p:spPr>
                    <a:xfrm>
                      <a:off x="571478" y="4610012"/>
                      <a:ext cx="8128043" cy="1558333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58384" y="2341895"/>
                    <a:ext cx="8870675" cy="5741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                                     x (m)</a:t>
                    </a:r>
                  </a:p>
                </p:txBody>
              </p:sp>
            </p:grpSp>
            <p:sp>
              <p:nvSpPr>
                <p:cNvPr id="53" name="TextBox 52"/>
                <p:cNvSpPr txBox="1"/>
                <p:nvPr/>
              </p:nvSpPr>
              <p:spPr>
                <a:xfrm rot="16200000">
                  <a:off x="-132697" y="1032845"/>
                  <a:ext cx="1133625" cy="530852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 </a:t>
                  </a:r>
                  <a:r>
                    <a: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m)</a:t>
                  </a:r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7" name="组合 41"/>
              <p:cNvGrpSpPr/>
              <p:nvPr/>
            </p:nvGrpSpPr>
            <p:grpSpPr>
              <a:xfrm>
                <a:off x="4822447" y="4263246"/>
                <a:ext cx="4223484" cy="678377"/>
                <a:chOff x="215186" y="2114720"/>
                <a:chExt cx="8104332" cy="1207126"/>
              </a:xfrm>
            </p:grpSpPr>
            <p:pic>
              <p:nvPicPr>
                <p:cNvPr id="48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3"/>
                <a:srcRect l="6584" t="4605" r="11327" b="75637"/>
                <a:stretch/>
              </p:blipFill>
              <p:spPr bwMode="auto">
                <a:xfrm>
                  <a:off x="748696" y="2385470"/>
                  <a:ext cx="7561813" cy="91272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grpSp>
              <p:nvGrpSpPr>
                <p:cNvPr id="49" name="组合 42"/>
                <p:cNvGrpSpPr/>
                <p:nvPr/>
              </p:nvGrpSpPr>
              <p:grpSpPr>
                <a:xfrm>
                  <a:off x="215186" y="2114720"/>
                  <a:ext cx="8104332" cy="1207126"/>
                  <a:chOff x="187063" y="3544772"/>
                  <a:chExt cx="8104332" cy="1207126"/>
                </a:xfrm>
              </p:grpSpPr>
              <p:sp>
                <p:nvSpPr>
                  <p:cNvPr id="50" name="矩形 52"/>
                  <p:cNvSpPr/>
                  <p:nvPr/>
                </p:nvSpPr>
                <p:spPr>
                  <a:xfrm>
                    <a:off x="714168" y="3772990"/>
                    <a:ext cx="7577227" cy="955384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 rot="16200000">
                    <a:off x="-150737" y="3882572"/>
                    <a:ext cx="1207126" cy="531526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>
                    <a:spAutoFit/>
                  </a:bodyPr>
                  <a:lstStyle/>
                  <a:p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z </a:t>
                    </a:r>
                    <a:r>
                      <a:rPr lang="en-US" altLang="zh-CN" sz="1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</a:t>
                    </a:r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m)</a:t>
                    </a:r>
                    <a:endPara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45" name="TextBox 44"/>
            <p:cNvSpPr txBox="1"/>
            <p:nvPr/>
          </p:nvSpPr>
          <p:spPr>
            <a:xfrm>
              <a:off x="5067119" y="4845730"/>
              <a:ext cx="4296192" cy="217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x (m)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349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CustomShape 1"/>
          <p:cNvSpPr>
            <a:spLocks noChangeArrowheads="1"/>
          </p:cNvSpPr>
          <p:nvPr/>
        </p:nvSpPr>
        <p:spPr bwMode="auto">
          <a:xfrm>
            <a:off x="663575" y="109538"/>
            <a:ext cx="7799388" cy="56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800" tIns="41400" rIns="82800" bIns="41400"/>
          <a:lstStyle/>
          <a:p>
            <a:pPr algn="ctr"/>
            <a:r>
              <a:rPr lang="en-US" altLang="zh-CN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zh-CN" altLang="zh-CN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883" name="CustomShape 2"/>
          <p:cNvSpPr>
            <a:spLocks noChangeArrowheads="1"/>
          </p:cNvSpPr>
          <p:nvPr/>
        </p:nvSpPr>
        <p:spPr bwMode="auto">
          <a:xfrm>
            <a:off x="182810" y="962200"/>
            <a:ext cx="8685213" cy="393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342900" indent="-342900">
              <a:lnSpc>
                <a:spcPct val="125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. Avoid the local minimum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;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54965" y="1601106"/>
            <a:ext cx="3389730" cy="1886373"/>
            <a:chOff x="3470" y="1460700"/>
            <a:chExt cx="2852168" cy="1581111"/>
          </a:xfrm>
        </p:grpSpPr>
        <p:grpSp>
          <p:nvGrpSpPr>
            <p:cNvPr id="5" name="组合 4"/>
            <p:cNvGrpSpPr/>
            <p:nvPr/>
          </p:nvGrpSpPr>
          <p:grpSpPr>
            <a:xfrm>
              <a:off x="3470" y="1695205"/>
              <a:ext cx="2852168" cy="1346606"/>
              <a:chOff x="98066" y="1795443"/>
              <a:chExt cx="2852168" cy="1795474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279092" y="3180548"/>
                <a:ext cx="1417541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(m)</a:t>
                </a:r>
                <a:endParaRPr lang="zh-CN" altLang="en-US" sz="1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 rot="16200000">
                <a:off x="-291580" y="2268193"/>
                <a:ext cx="1107240" cy="327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FFFF00"/>
                    </a:solidFill>
                  </a:rPr>
                  <a:t>  </a:t>
                </a:r>
                <a:r>
                  <a:rPr lang="en-US" altLang="zh-CN" sz="1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(m</a:t>
                </a:r>
                <a:r>
                  <a:rPr lang="en-US" altLang="zh-CN" sz="1100" b="1" dirty="0" smtClean="0">
                    <a:solidFill>
                      <a:srgbClr val="FFFF00"/>
                    </a:solidFill>
                  </a:rPr>
                  <a:t>)</a:t>
                </a:r>
                <a:endParaRPr lang="zh-CN" altLang="en-US" sz="1100" b="1" dirty="0">
                  <a:solidFill>
                    <a:srgbClr val="FFFF00"/>
                  </a:solidFill>
                </a:endParaRPr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408741" y="1795443"/>
                <a:ext cx="2541493" cy="1425371"/>
                <a:chOff x="408741" y="1795443"/>
                <a:chExt cx="2541493" cy="1425371"/>
              </a:xfrm>
            </p:grpSpPr>
            <p:pic>
              <p:nvPicPr>
                <p:cNvPr id="10" name="Picture 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8741" y="1795443"/>
                  <a:ext cx="2541493" cy="14253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" name="矩形 10"/>
                <p:cNvSpPr/>
                <p:nvPr/>
              </p:nvSpPr>
              <p:spPr>
                <a:xfrm>
                  <a:off x="408741" y="1795443"/>
                  <a:ext cx="2520286" cy="1425371"/>
                </a:xfrm>
                <a:prstGeom prst="rect">
                  <a:avLst/>
                </a:prstGeom>
                <a:noFill/>
                <a:ln w="381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1167869" y="1460700"/>
              <a:ext cx="14778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Vs model</a:t>
              </a:r>
              <a:endParaRPr lang="zh-CN" alt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151955" y="1539910"/>
            <a:ext cx="4366430" cy="1844371"/>
            <a:chOff x="5984446" y="1466448"/>
            <a:chExt cx="3317576" cy="1595329"/>
          </a:xfrm>
        </p:grpSpPr>
        <p:grpSp>
          <p:nvGrpSpPr>
            <p:cNvPr id="13" name="组合 12"/>
            <p:cNvGrpSpPr/>
            <p:nvPr/>
          </p:nvGrpSpPr>
          <p:grpSpPr>
            <a:xfrm>
              <a:off x="6002261" y="1466448"/>
              <a:ext cx="3299761" cy="1595329"/>
              <a:chOff x="6002261" y="1466448"/>
              <a:chExt cx="3299761" cy="1595329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6371323" y="1466448"/>
                <a:ext cx="2930699" cy="1595329"/>
                <a:chOff x="6183443" y="1466448"/>
                <a:chExt cx="3269660" cy="1595329"/>
              </a:xfrm>
            </p:grpSpPr>
            <p:grpSp>
              <p:nvGrpSpPr>
                <p:cNvPr id="17" name="组合 16"/>
                <p:cNvGrpSpPr/>
                <p:nvPr/>
              </p:nvGrpSpPr>
              <p:grpSpPr>
                <a:xfrm>
                  <a:off x="6183443" y="1712035"/>
                  <a:ext cx="2828126" cy="1349742"/>
                  <a:chOff x="6171490" y="1754500"/>
                  <a:chExt cx="2828126" cy="1799656"/>
                </a:xfrm>
              </p:grpSpPr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7582075" y="3143787"/>
                    <a:ext cx="1417541" cy="4103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r>
                      <a:rPr lang="en-US" altLang="zh-CN" sz="14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(m)</a:t>
                    </a:r>
                    <a:endParaRPr lang="zh-CN" altLang="en-US" sz="14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 rot="16200000">
                    <a:off x="5812109" y="2375486"/>
                    <a:ext cx="1062136" cy="3433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z (m</a:t>
                    </a:r>
                    <a:r>
                      <a:rPr lang="en-US" altLang="zh-CN" sz="11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)</a:t>
                    </a:r>
                    <a:endParaRPr lang="zh-CN" altLang="en-US" sz="11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21" name="组合 20"/>
                  <p:cNvGrpSpPr/>
                  <p:nvPr/>
                </p:nvGrpSpPr>
                <p:grpSpPr>
                  <a:xfrm>
                    <a:off x="6438725" y="1754500"/>
                    <a:ext cx="2555141" cy="1425371"/>
                    <a:chOff x="6438725" y="1754500"/>
                    <a:chExt cx="2555141" cy="1425371"/>
                  </a:xfrm>
                </p:grpSpPr>
                <p:pic>
                  <p:nvPicPr>
                    <p:cNvPr id="22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452373" y="1754500"/>
                      <a:ext cx="2541493" cy="142537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23" name="矩形 22"/>
                    <p:cNvSpPr/>
                    <p:nvPr/>
                  </p:nvSpPr>
                  <p:spPr>
                    <a:xfrm>
                      <a:off x="6438725" y="1754500"/>
                      <a:ext cx="2541493" cy="1425371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18" name="TextBox 17"/>
                <p:cNvSpPr txBox="1"/>
                <p:nvPr/>
              </p:nvSpPr>
              <p:spPr>
                <a:xfrm>
                  <a:off x="7247287" y="1466448"/>
                  <a:ext cx="2205816" cy="239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Vs Tomogram</a:t>
                  </a:r>
                  <a:endParaRPr lang="zh-CN" altLang="en-US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6" name="直接箭头连接符 15"/>
              <p:cNvCxnSpPr/>
              <p:nvPr/>
            </p:nvCxnSpPr>
            <p:spPr>
              <a:xfrm flipV="1">
                <a:off x="6002261" y="2047792"/>
                <a:ext cx="564499" cy="14336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5984446" y="1740015"/>
              <a:ext cx="6250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FWI</a:t>
              </a:r>
              <a:endParaRPr lang="zh-CN" altLang="en-US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001354" y="3086557"/>
            <a:ext cx="3978304" cy="2152640"/>
            <a:chOff x="5745247" y="3402856"/>
            <a:chExt cx="3146898" cy="1798565"/>
          </a:xfrm>
        </p:grpSpPr>
        <p:grpSp>
          <p:nvGrpSpPr>
            <p:cNvPr id="25" name="组合 24"/>
            <p:cNvGrpSpPr/>
            <p:nvPr/>
          </p:nvGrpSpPr>
          <p:grpSpPr>
            <a:xfrm>
              <a:off x="6258774" y="3689202"/>
              <a:ext cx="2633371" cy="1512219"/>
              <a:chOff x="6088714" y="3689202"/>
              <a:chExt cx="2803430" cy="1512219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6088714" y="3934795"/>
                <a:ext cx="2803430" cy="1266626"/>
                <a:chOff x="6176788" y="5135559"/>
                <a:chExt cx="2803430" cy="1688835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7536996" y="6414025"/>
                  <a:ext cx="1417541" cy="4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zh-CN" sz="14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(m)</a:t>
                  </a:r>
                  <a:endParaRPr lang="zh-CN" altLang="en-US" sz="1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 rot="16200000">
                  <a:off x="5939327" y="5677789"/>
                  <a:ext cx="802575" cy="3276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z (m</a:t>
                  </a:r>
                  <a:r>
                    <a:rPr lang="en-US" altLang="zh-CN" sz="11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zh-CN" altLang="en-US" sz="11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32" name="组合 31"/>
                <p:cNvGrpSpPr/>
                <p:nvPr/>
              </p:nvGrpSpPr>
              <p:grpSpPr>
                <a:xfrm>
                  <a:off x="6438725" y="5135559"/>
                  <a:ext cx="2541493" cy="1364225"/>
                  <a:chOff x="6438725" y="5135559"/>
                  <a:chExt cx="2541493" cy="1364225"/>
                </a:xfrm>
              </p:grpSpPr>
              <p:pic>
                <p:nvPicPr>
                  <p:cNvPr id="3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38725" y="5135559"/>
                    <a:ext cx="2541493" cy="13642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4" name="矩形 33"/>
                  <p:cNvSpPr/>
                  <p:nvPr/>
                </p:nvSpPr>
                <p:spPr>
                  <a:xfrm>
                    <a:off x="6464326" y="5135559"/>
                    <a:ext cx="2515892" cy="1364225"/>
                  </a:xfrm>
                  <a:prstGeom prst="rect">
                    <a:avLst/>
                  </a:prstGeom>
                  <a:noFill/>
                  <a:ln w="28575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29" name="TextBox 28"/>
              <p:cNvSpPr txBox="1"/>
              <p:nvPr/>
            </p:nvSpPr>
            <p:spPr>
              <a:xfrm>
                <a:off x="7139905" y="3689202"/>
                <a:ext cx="1477838" cy="231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Vs Tomogram</a:t>
                </a:r>
                <a:endParaRPr lang="zh-CN" altLang="en-US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5803523" y="3676591"/>
              <a:ext cx="6250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WD</a:t>
              </a:r>
              <a:endParaRPr lang="zh-CN" altLang="en-US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直接箭头连接符 26"/>
            <p:cNvCxnSpPr/>
            <p:nvPr/>
          </p:nvCxnSpPr>
          <p:spPr>
            <a:xfrm>
              <a:off x="5745247" y="3402856"/>
              <a:ext cx="725365" cy="581512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577736" y="3386037"/>
            <a:ext cx="3330710" cy="1798459"/>
            <a:chOff x="577736" y="3386037"/>
            <a:chExt cx="3330710" cy="1798459"/>
          </a:xfrm>
        </p:grpSpPr>
        <p:grpSp>
          <p:nvGrpSpPr>
            <p:cNvPr id="3" name="组合 2"/>
            <p:cNvGrpSpPr/>
            <p:nvPr/>
          </p:nvGrpSpPr>
          <p:grpSpPr>
            <a:xfrm>
              <a:off x="577736" y="3562825"/>
              <a:ext cx="3330710" cy="1621671"/>
              <a:chOff x="577736" y="3445862"/>
              <a:chExt cx="3330710" cy="1621671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897591" y="3515852"/>
                <a:ext cx="3010855" cy="1278700"/>
                <a:chOff x="897591" y="3515852"/>
                <a:chExt cx="3010855" cy="1278700"/>
              </a:xfrm>
            </p:grpSpPr>
            <p:pic>
              <p:nvPicPr>
                <p:cNvPr id="144386" name="Picture 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7591" y="3515852"/>
                  <a:ext cx="3010855" cy="1278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6" name="矩形 35"/>
                <p:cNvSpPr/>
                <p:nvPr/>
              </p:nvSpPr>
              <p:spPr>
                <a:xfrm>
                  <a:off x="897591" y="3519128"/>
                  <a:ext cx="2995297" cy="1275424"/>
                </a:xfrm>
                <a:prstGeom prst="rect">
                  <a:avLst/>
                </a:prstGeom>
                <a:noFill/>
                <a:ln w="381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2023888" y="4759756"/>
                <a:ext cx="9532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(m)</a:t>
                </a:r>
                <a:endParaRPr lang="zh-CN" altLang="en-US" sz="1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16200000">
                <a:off x="277235" y="3746363"/>
                <a:ext cx="990760" cy="389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FFFF00"/>
                    </a:solidFill>
                  </a:rPr>
                  <a:t>  </a:t>
                </a:r>
                <a:r>
                  <a:rPr lang="en-US" altLang="zh-CN" sz="1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(m</a:t>
                </a:r>
                <a:r>
                  <a:rPr lang="en-US" altLang="zh-CN" sz="1100" b="1" dirty="0" smtClean="0">
                    <a:solidFill>
                      <a:srgbClr val="FFFF00"/>
                    </a:solidFill>
                  </a:rPr>
                  <a:t>)</a:t>
                </a:r>
                <a:endParaRPr lang="zh-CN" altLang="en-US" sz="11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908194" y="3386037"/>
              <a:ext cx="17563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Start model</a:t>
              </a:r>
              <a:endParaRPr lang="zh-CN" alt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CustomShape 1"/>
          <p:cNvSpPr>
            <a:spLocks noChangeArrowheads="1"/>
          </p:cNvSpPr>
          <p:nvPr/>
        </p:nvSpPr>
        <p:spPr bwMode="auto">
          <a:xfrm>
            <a:off x="663575" y="166688"/>
            <a:ext cx="7799388" cy="56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800" tIns="41400" rIns="82800" bIns="41400"/>
          <a:lstStyle/>
          <a:p>
            <a:pPr algn="ctr"/>
            <a:r>
              <a:rPr lang="en-US" altLang="zh-CN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  <a:endParaRPr lang="zh-CN" altLang="zh-CN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07" name="CustomShape 2"/>
          <p:cNvSpPr>
            <a:spLocks noChangeArrowheads="1"/>
          </p:cNvSpPr>
          <p:nvPr/>
        </p:nvSpPr>
        <p:spPr bwMode="auto">
          <a:xfrm>
            <a:off x="361856" y="1242489"/>
            <a:ext cx="8782144" cy="393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514350" indent="-514350">
              <a:lnSpc>
                <a:spcPct val="125000"/>
              </a:lnSpc>
              <a:buAutoNum type="arabicPeriod"/>
            </a:pP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Computation costly.</a:t>
            </a:r>
          </a:p>
          <a:p>
            <a:pPr marL="514350" indent="-514350">
              <a:lnSpc>
                <a:spcPct val="125000"/>
              </a:lnSpc>
              <a:buAutoNum type="arabicPeriod"/>
            </a:pPr>
            <a:endParaRPr lang="en-US" altLang="zh-CN" sz="2800" dirty="0" smtClean="0">
              <a:solidFill>
                <a:schemeClr val="bg1"/>
              </a:solidFill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5000"/>
              </a:lnSpc>
              <a:buAutoNum type="arabicPeriod"/>
            </a:pP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Moderate resolution.</a:t>
            </a:r>
          </a:p>
          <a:p>
            <a:pPr marL="514350" indent="-514350">
              <a:lnSpc>
                <a:spcPct val="125000"/>
              </a:lnSpc>
              <a:buAutoNum type="arabicPeriod"/>
            </a:pPr>
            <a:endParaRPr lang="en-US" altLang="zh-CN" sz="2800" dirty="0" smtClean="0">
              <a:solidFill>
                <a:schemeClr val="bg1"/>
              </a:solidFill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5000"/>
              </a:lnSpc>
              <a:buAutoNum type="arabicPeriod"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ick dispersion curve in low SNR field data.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</a:pPr>
            <a:endParaRPr lang="zh-CN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87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CustomShape 1"/>
          <p:cNvSpPr>
            <a:spLocks noChangeArrowheads="1"/>
          </p:cNvSpPr>
          <p:nvPr/>
        </p:nvSpPr>
        <p:spPr bwMode="auto">
          <a:xfrm>
            <a:off x="663575" y="56326"/>
            <a:ext cx="7799388" cy="56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800" tIns="41400" rIns="82800" bIns="41400"/>
          <a:lstStyle/>
          <a:p>
            <a:pPr algn="ctr"/>
            <a:r>
              <a:rPr lang="en-US" altLang="zh-CN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</a:t>
            </a:r>
            <a:r>
              <a:rPr lang="en-US" altLang="zh-CN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endParaRPr lang="zh-CN" altLang="zh-CN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07" name="CustomShape 2"/>
          <p:cNvSpPr>
            <a:spLocks noChangeArrowheads="1"/>
          </p:cNvSpPr>
          <p:nvPr/>
        </p:nvSpPr>
        <p:spPr bwMode="auto">
          <a:xfrm>
            <a:off x="361856" y="622287"/>
            <a:ext cx="8782144" cy="393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342900" indent="-342900">
              <a:lnSpc>
                <a:spcPct val="125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Consider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the effect of attenuation and topography;</a:t>
            </a:r>
          </a:p>
          <a:p>
            <a:pPr marL="342900" indent="-342900">
              <a:lnSpc>
                <a:spcPct val="125000"/>
              </a:lnSpc>
            </a:pPr>
            <a:endParaRPr lang="zh-CN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35381" y="1160212"/>
            <a:ext cx="3763414" cy="1587576"/>
            <a:chOff x="535381" y="1444000"/>
            <a:chExt cx="3763414" cy="1587576"/>
          </a:xfrm>
        </p:grpSpPr>
        <p:grpSp>
          <p:nvGrpSpPr>
            <p:cNvPr id="7" name="组合 6"/>
            <p:cNvGrpSpPr/>
            <p:nvPr/>
          </p:nvGrpSpPr>
          <p:grpSpPr>
            <a:xfrm>
              <a:off x="535381" y="1777707"/>
              <a:ext cx="3367880" cy="1253869"/>
              <a:chOff x="663575" y="1820849"/>
              <a:chExt cx="3722343" cy="1635885"/>
            </a:xfrm>
          </p:grpSpPr>
          <p:pic>
            <p:nvPicPr>
              <p:cNvPr id="6" name="Picture 39"/>
              <p:cNvPicPr>
                <a:picLocks noChangeAspect="1" noChangeArrowheads="1"/>
              </p:cNvPicPr>
              <p:nvPr/>
            </p:nvPicPr>
            <p:blipFill rotWithShape="1">
              <a:blip r:embed="rId2"/>
              <a:srcRect l="5748" t="12535" r="2939" b="5745"/>
              <a:stretch/>
            </p:blipFill>
            <p:spPr bwMode="auto">
              <a:xfrm>
                <a:off x="668940" y="1820849"/>
                <a:ext cx="3716978" cy="16279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矩形 8"/>
              <p:cNvSpPr/>
              <p:nvPr/>
            </p:nvSpPr>
            <p:spPr>
              <a:xfrm>
                <a:off x="663575" y="1837428"/>
                <a:ext cx="3716978" cy="1619306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817881" y="1444000"/>
              <a:ext cx="3480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Topography</a:t>
              </a:r>
              <a:endParaRPr lang="zh-CN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440974" y="1116450"/>
            <a:ext cx="4350500" cy="2030016"/>
            <a:chOff x="4440974" y="1431770"/>
            <a:chExt cx="4350500" cy="2030016"/>
          </a:xfrm>
        </p:grpSpPr>
        <p:grpSp>
          <p:nvGrpSpPr>
            <p:cNvPr id="17" name="组合 16"/>
            <p:cNvGrpSpPr/>
            <p:nvPr/>
          </p:nvGrpSpPr>
          <p:grpSpPr>
            <a:xfrm>
              <a:off x="4440974" y="1431770"/>
              <a:ext cx="4350500" cy="2030016"/>
              <a:chOff x="4440974" y="1431770"/>
              <a:chExt cx="4350500" cy="2030016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4440974" y="1707459"/>
                <a:ext cx="4274009" cy="1754327"/>
                <a:chOff x="4440974" y="1356579"/>
                <a:chExt cx="4274009" cy="2225869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4817709" y="2991836"/>
                  <a:ext cx="389727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                      </a:t>
                  </a:r>
                  <a:r>
                    <a: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    60                                          120</a:t>
                  </a:r>
                </a:p>
                <a:p>
                  <a:r>
                    <a: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                         x(m)</a:t>
                  </a:r>
                  <a:endParaRPr lang="zh-CN" altLang="en-US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4510425" y="1356579"/>
                  <a:ext cx="675357" cy="2225869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0 </a:t>
                  </a: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30</a:t>
                  </a: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50    </a:t>
                  </a: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24" name="组合 23"/>
                <p:cNvGrpSpPr/>
                <p:nvPr/>
              </p:nvGrpSpPr>
              <p:grpSpPr>
                <a:xfrm>
                  <a:off x="4776678" y="1428468"/>
                  <a:ext cx="3909864" cy="1559559"/>
                  <a:chOff x="-2701151" y="-626188"/>
                  <a:chExt cx="3909864" cy="1559559"/>
                </a:xfrm>
              </p:grpSpPr>
              <p:sp>
                <p:nvSpPr>
                  <p:cNvPr id="10" name="矩形 9"/>
                  <p:cNvSpPr/>
                  <p:nvPr/>
                </p:nvSpPr>
                <p:spPr>
                  <a:xfrm>
                    <a:off x="-2632336" y="-593880"/>
                    <a:ext cx="3841049" cy="1521136"/>
                  </a:xfrm>
                  <a:prstGeom prst="rect">
                    <a:avLst/>
                  </a:prstGeom>
                  <a:solidFill>
                    <a:srgbClr val="160597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8" name="矩形 17"/>
                  <p:cNvSpPr/>
                  <p:nvPr/>
                </p:nvSpPr>
                <p:spPr>
                  <a:xfrm>
                    <a:off x="-2632336" y="476162"/>
                    <a:ext cx="3841049" cy="457209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9" name="矩形 18"/>
                  <p:cNvSpPr/>
                  <p:nvPr/>
                </p:nvSpPr>
                <p:spPr>
                  <a:xfrm>
                    <a:off x="-1542197" y="-87205"/>
                    <a:ext cx="436728" cy="28951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2" name="矩形 21"/>
                  <p:cNvSpPr/>
                  <p:nvPr/>
                </p:nvSpPr>
                <p:spPr>
                  <a:xfrm>
                    <a:off x="-218364" y="127117"/>
                    <a:ext cx="436728" cy="215721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1" name="任意多边形 20"/>
                  <p:cNvSpPr/>
                  <p:nvPr/>
                </p:nvSpPr>
                <p:spPr>
                  <a:xfrm>
                    <a:off x="-2701151" y="-626188"/>
                    <a:ext cx="3902277" cy="566811"/>
                  </a:xfrm>
                  <a:custGeom>
                    <a:avLst/>
                    <a:gdLst>
                      <a:gd name="connsiteX0" fmla="*/ 41078 w 3902277"/>
                      <a:gd name="connsiteY0" fmla="*/ 68047 h 566811"/>
                      <a:gd name="connsiteX1" fmla="*/ 100455 w 3902277"/>
                      <a:gd name="connsiteY1" fmla="*/ 79923 h 566811"/>
                      <a:gd name="connsiteX2" fmla="*/ 136081 w 3902277"/>
                      <a:gd name="connsiteY2" fmla="*/ 103673 h 566811"/>
                      <a:gd name="connsiteX3" fmla="*/ 207333 w 3902277"/>
                      <a:gd name="connsiteY3" fmla="*/ 127424 h 566811"/>
                      <a:gd name="connsiteX4" fmla="*/ 242959 w 3902277"/>
                      <a:gd name="connsiteY4" fmla="*/ 139299 h 566811"/>
                      <a:gd name="connsiteX5" fmla="*/ 385463 w 3902277"/>
                      <a:gd name="connsiteY5" fmla="*/ 163050 h 566811"/>
                      <a:gd name="connsiteX6" fmla="*/ 421089 w 3902277"/>
                      <a:gd name="connsiteY6" fmla="*/ 174925 h 566811"/>
                      <a:gd name="connsiteX7" fmla="*/ 622969 w 3902277"/>
                      <a:gd name="connsiteY7" fmla="*/ 186801 h 566811"/>
                      <a:gd name="connsiteX8" fmla="*/ 694221 w 3902277"/>
                      <a:gd name="connsiteY8" fmla="*/ 198676 h 566811"/>
                      <a:gd name="connsiteX9" fmla="*/ 777348 w 3902277"/>
                      <a:gd name="connsiteY9" fmla="*/ 222427 h 566811"/>
                      <a:gd name="connsiteX10" fmla="*/ 919852 w 3902277"/>
                      <a:gd name="connsiteY10" fmla="*/ 246177 h 566811"/>
                      <a:gd name="connsiteX11" fmla="*/ 1002980 w 3902277"/>
                      <a:gd name="connsiteY11" fmla="*/ 269928 h 566811"/>
                      <a:gd name="connsiteX12" fmla="*/ 1074232 w 3902277"/>
                      <a:gd name="connsiteY12" fmla="*/ 293679 h 566811"/>
                      <a:gd name="connsiteX13" fmla="*/ 1228611 w 3902277"/>
                      <a:gd name="connsiteY13" fmla="*/ 317429 h 566811"/>
                      <a:gd name="connsiteX14" fmla="*/ 1264237 w 3902277"/>
                      <a:gd name="connsiteY14" fmla="*/ 329305 h 566811"/>
                      <a:gd name="connsiteX15" fmla="*/ 1323613 w 3902277"/>
                      <a:gd name="connsiteY15" fmla="*/ 353055 h 566811"/>
                      <a:gd name="connsiteX16" fmla="*/ 1382990 w 3902277"/>
                      <a:gd name="connsiteY16" fmla="*/ 364931 h 566811"/>
                      <a:gd name="connsiteX17" fmla="*/ 1430491 w 3902277"/>
                      <a:gd name="connsiteY17" fmla="*/ 376806 h 566811"/>
                      <a:gd name="connsiteX18" fmla="*/ 1466117 w 3902277"/>
                      <a:gd name="connsiteY18" fmla="*/ 388681 h 566811"/>
                      <a:gd name="connsiteX19" fmla="*/ 1572995 w 3902277"/>
                      <a:gd name="connsiteY19" fmla="*/ 412432 h 566811"/>
                      <a:gd name="connsiteX20" fmla="*/ 1644247 w 3902277"/>
                      <a:gd name="connsiteY20" fmla="*/ 436182 h 566811"/>
                      <a:gd name="connsiteX21" fmla="*/ 1679873 w 3902277"/>
                      <a:gd name="connsiteY21" fmla="*/ 448058 h 566811"/>
                      <a:gd name="connsiteX22" fmla="*/ 1786751 w 3902277"/>
                      <a:gd name="connsiteY22" fmla="*/ 471808 h 566811"/>
                      <a:gd name="connsiteX23" fmla="*/ 1834252 w 3902277"/>
                      <a:gd name="connsiteY23" fmla="*/ 483684 h 566811"/>
                      <a:gd name="connsiteX24" fmla="*/ 1917380 w 3902277"/>
                      <a:gd name="connsiteY24" fmla="*/ 495559 h 566811"/>
                      <a:gd name="connsiteX25" fmla="*/ 1953006 w 3902277"/>
                      <a:gd name="connsiteY25" fmla="*/ 507434 h 566811"/>
                      <a:gd name="connsiteX26" fmla="*/ 2131135 w 3902277"/>
                      <a:gd name="connsiteY26" fmla="*/ 531185 h 566811"/>
                      <a:gd name="connsiteX27" fmla="*/ 2309265 w 3902277"/>
                      <a:gd name="connsiteY27" fmla="*/ 566811 h 566811"/>
                      <a:gd name="connsiteX28" fmla="*/ 2808029 w 3902277"/>
                      <a:gd name="connsiteY28" fmla="*/ 554936 h 566811"/>
                      <a:gd name="connsiteX29" fmla="*/ 2903032 w 3902277"/>
                      <a:gd name="connsiteY29" fmla="*/ 531185 h 566811"/>
                      <a:gd name="connsiteX30" fmla="*/ 2974283 w 3902277"/>
                      <a:gd name="connsiteY30" fmla="*/ 519310 h 566811"/>
                      <a:gd name="connsiteX31" fmla="*/ 3069286 w 3902277"/>
                      <a:gd name="connsiteY31" fmla="*/ 495559 h 566811"/>
                      <a:gd name="connsiteX32" fmla="*/ 3104912 w 3902277"/>
                      <a:gd name="connsiteY32" fmla="*/ 483684 h 566811"/>
                      <a:gd name="connsiteX33" fmla="*/ 3164289 w 3902277"/>
                      <a:gd name="connsiteY33" fmla="*/ 471808 h 566811"/>
                      <a:gd name="connsiteX34" fmla="*/ 3199915 w 3902277"/>
                      <a:gd name="connsiteY34" fmla="*/ 459933 h 566811"/>
                      <a:gd name="connsiteX35" fmla="*/ 3473047 w 3902277"/>
                      <a:gd name="connsiteY35" fmla="*/ 424307 h 566811"/>
                      <a:gd name="connsiteX36" fmla="*/ 3508673 w 3902277"/>
                      <a:gd name="connsiteY36" fmla="*/ 412432 h 566811"/>
                      <a:gd name="connsiteX37" fmla="*/ 3603676 w 3902277"/>
                      <a:gd name="connsiteY37" fmla="*/ 388681 h 566811"/>
                      <a:gd name="connsiteX38" fmla="*/ 3674928 w 3902277"/>
                      <a:gd name="connsiteY38" fmla="*/ 364931 h 566811"/>
                      <a:gd name="connsiteX39" fmla="*/ 3722429 w 3902277"/>
                      <a:gd name="connsiteY39" fmla="*/ 353055 h 566811"/>
                      <a:gd name="connsiteX40" fmla="*/ 3793681 w 3902277"/>
                      <a:gd name="connsiteY40" fmla="*/ 329305 h 566811"/>
                      <a:gd name="connsiteX41" fmla="*/ 3864933 w 3902277"/>
                      <a:gd name="connsiteY41" fmla="*/ 293679 h 566811"/>
                      <a:gd name="connsiteX42" fmla="*/ 3900559 w 3902277"/>
                      <a:gd name="connsiteY42" fmla="*/ 269928 h 566811"/>
                      <a:gd name="connsiteX43" fmla="*/ 3888683 w 3902277"/>
                      <a:gd name="connsiteY43" fmla="*/ 79923 h 566811"/>
                      <a:gd name="connsiteX44" fmla="*/ 3817432 w 3902277"/>
                      <a:gd name="connsiteY44" fmla="*/ 68047 h 566811"/>
                      <a:gd name="connsiteX45" fmla="*/ 3069286 w 3902277"/>
                      <a:gd name="connsiteY45" fmla="*/ 79923 h 566811"/>
                      <a:gd name="connsiteX46" fmla="*/ 2439894 w 3902277"/>
                      <a:gd name="connsiteY46" fmla="*/ 68047 h 566811"/>
                      <a:gd name="connsiteX47" fmla="*/ 2356767 w 3902277"/>
                      <a:gd name="connsiteY47" fmla="*/ 56172 h 566811"/>
                      <a:gd name="connsiteX48" fmla="*/ 777348 w 3902277"/>
                      <a:gd name="connsiteY48" fmla="*/ 32421 h 566811"/>
                      <a:gd name="connsiteX49" fmla="*/ 41078 w 3902277"/>
                      <a:gd name="connsiteY49" fmla="*/ 68047 h 566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3902277" h="566811">
                        <a:moveTo>
                          <a:pt x="41078" y="68047"/>
                        </a:moveTo>
                        <a:cubicBezTo>
                          <a:pt x="-71737" y="75964"/>
                          <a:pt x="81556" y="72836"/>
                          <a:pt x="100455" y="79923"/>
                        </a:cubicBezTo>
                        <a:cubicBezTo>
                          <a:pt x="113819" y="84934"/>
                          <a:pt x="123039" y="97877"/>
                          <a:pt x="136081" y="103673"/>
                        </a:cubicBezTo>
                        <a:cubicBezTo>
                          <a:pt x="158959" y="113841"/>
                          <a:pt x="183582" y="119507"/>
                          <a:pt x="207333" y="127424"/>
                        </a:cubicBezTo>
                        <a:cubicBezTo>
                          <a:pt x="219208" y="131382"/>
                          <a:pt x="230612" y="137241"/>
                          <a:pt x="242959" y="139299"/>
                        </a:cubicBezTo>
                        <a:cubicBezTo>
                          <a:pt x="290460" y="147216"/>
                          <a:pt x="339778" y="147822"/>
                          <a:pt x="385463" y="163050"/>
                        </a:cubicBezTo>
                        <a:cubicBezTo>
                          <a:pt x="397338" y="167008"/>
                          <a:pt x="408633" y="173679"/>
                          <a:pt x="421089" y="174925"/>
                        </a:cubicBezTo>
                        <a:cubicBezTo>
                          <a:pt x="488164" y="181633"/>
                          <a:pt x="555676" y="182842"/>
                          <a:pt x="622969" y="186801"/>
                        </a:cubicBezTo>
                        <a:cubicBezTo>
                          <a:pt x="646720" y="190759"/>
                          <a:pt x="670610" y="193954"/>
                          <a:pt x="694221" y="198676"/>
                        </a:cubicBezTo>
                        <a:cubicBezTo>
                          <a:pt x="805297" y="220891"/>
                          <a:pt x="686792" y="199788"/>
                          <a:pt x="777348" y="222427"/>
                        </a:cubicBezTo>
                        <a:cubicBezTo>
                          <a:pt x="823649" y="234002"/>
                          <a:pt x="872938" y="239475"/>
                          <a:pt x="919852" y="246177"/>
                        </a:cubicBezTo>
                        <a:cubicBezTo>
                          <a:pt x="1039551" y="286079"/>
                          <a:pt x="853904" y="225205"/>
                          <a:pt x="1002980" y="269928"/>
                        </a:cubicBezTo>
                        <a:cubicBezTo>
                          <a:pt x="1026960" y="277122"/>
                          <a:pt x="1049448" y="290139"/>
                          <a:pt x="1074232" y="293679"/>
                        </a:cubicBezTo>
                        <a:cubicBezTo>
                          <a:pt x="1181195" y="308959"/>
                          <a:pt x="1129750" y="300953"/>
                          <a:pt x="1228611" y="317429"/>
                        </a:cubicBezTo>
                        <a:cubicBezTo>
                          <a:pt x="1240486" y="321388"/>
                          <a:pt x="1252516" y="324910"/>
                          <a:pt x="1264237" y="329305"/>
                        </a:cubicBezTo>
                        <a:cubicBezTo>
                          <a:pt x="1284196" y="336790"/>
                          <a:pt x="1303195" y="346930"/>
                          <a:pt x="1323613" y="353055"/>
                        </a:cubicBezTo>
                        <a:cubicBezTo>
                          <a:pt x="1342946" y="358855"/>
                          <a:pt x="1363286" y="360552"/>
                          <a:pt x="1382990" y="364931"/>
                        </a:cubicBezTo>
                        <a:cubicBezTo>
                          <a:pt x="1398922" y="368472"/>
                          <a:pt x="1414798" y="372322"/>
                          <a:pt x="1430491" y="376806"/>
                        </a:cubicBezTo>
                        <a:cubicBezTo>
                          <a:pt x="1442527" y="380245"/>
                          <a:pt x="1453973" y="385645"/>
                          <a:pt x="1466117" y="388681"/>
                        </a:cubicBezTo>
                        <a:cubicBezTo>
                          <a:pt x="1533908" y="405629"/>
                          <a:pt x="1512050" y="394149"/>
                          <a:pt x="1572995" y="412432"/>
                        </a:cubicBezTo>
                        <a:cubicBezTo>
                          <a:pt x="1596975" y="419626"/>
                          <a:pt x="1620496" y="428265"/>
                          <a:pt x="1644247" y="436182"/>
                        </a:cubicBezTo>
                        <a:cubicBezTo>
                          <a:pt x="1656122" y="440140"/>
                          <a:pt x="1667729" y="445022"/>
                          <a:pt x="1679873" y="448058"/>
                        </a:cubicBezTo>
                        <a:cubicBezTo>
                          <a:pt x="1795754" y="477028"/>
                          <a:pt x="1651020" y="441645"/>
                          <a:pt x="1786751" y="471808"/>
                        </a:cubicBezTo>
                        <a:cubicBezTo>
                          <a:pt x="1802683" y="475349"/>
                          <a:pt x="1818194" y="480764"/>
                          <a:pt x="1834252" y="483684"/>
                        </a:cubicBezTo>
                        <a:cubicBezTo>
                          <a:pt x="1861791" y="488691"/>
                          <a:pt x="1889671" y="491601"/>
                          <a:pt x="1917380" y="495559"/>
                        </a:cubicBezTo>
                        <a:cubicBezTo>
                          <a:pt x="1929255" y="499517"/>
                          <a:pt x="1940731" y="504979"/>
                          <a:pt x="1953006" y="507434"/>
                        </a:cubicBezTo>
                        <a:cubicBezTo>
                          <a:pt x="1980335" y="512900"/>
                          <a:pt x="2107999" y="528293"/>
                          <a:pt x="2131135" y="531185"/>
                        </a:cubicBezTo>
                        <a:cubicBezTo>
                          <a:pt x="2236393" y="566271"/>
                          <a:pt x="2177505" y="552171"/>
                          <a:pt x="2309265" y="566811"/>
                        </a:cubicBezTo>
                        <a:lnTo>
                          <a:pt x="2808029" y="554936"/>
                        </a:lnTo>
                        <a:cubicBezTo>
                          <a:pt x="2871505" y="552235"/>
                          <a:pt x="2853328" y="542230"/>
                          <a:pt x="2903032" y="531185"/>
                        </a:cubicBezTo>
                        <a:cubicBezTo>
                          <a:pt x="2926537" y="525962"/>
                          <a:pt x="2950740" y="524355"/>
                          <a:pt x="2974283" y="519310"/>
                        </a:cubicBezTo>
                        <a:cubicBezTo>
                          <a:pt x="3006201" y="512470"/>
                          <a:pt x="3038319" y="505881"/>
                          <a:pt x="3069286" y="495559"/>
                        </a:cubicBezTo>
                        <a:cubicBezTo>
                          <a:pt x="3081161" y="491601"/>
                          <a:pt x="3092768" y="486720"/>
                          <a:pt x="3104912" y="483684"/>
                        </a:cubicBezTo>
                        <a:cubicBezTo>
                          <a:pt x="3124494" y="478789"/>
                          <a:pt x="3144707" y="476703"/>
                          <a:pt x="3164289" y="471808"/>
                        </a:cubicBezTo>
                        <a:cubicBezTo>
                          <a:pt x="3176433" y="468772"/>
                          <a:pt x="3187588" y="462108"/>
                          <a:pt x="3199915" y="459933"/>
                        </a:cubicBezTo>
                        <a:cubicBezTo>
                          <a:pt x="3297915" y="442639"/>
                          <a:pt x="3376957" y="434983"/>
                          <a:pt x="3473047" y="424307"/>
                        </a:cubicBezTo>
                        <a:cubicBezTo>
                          <a:pt x="3484922" y="420349"/>
                          <a:pt x="3496596" y="415726"/>
                          <a:pt x="3508673" y="412432"/>
                        </a:cubicBezTo>
                        <a:cubicBezTo>
                          <a:pt x="3540165" y="403843"/>
                          <a:pt x="3572709" y="399003"/>
                          <a:pt x="3603676" y="388681"/>
                        </a:cubicBezTo>
                        <a:cubicBezTo>
                          <a:pt x="3627427" y="380764"/>
                          <a:pt x="3650640" y="371003"/>
                          <a:pt x="3674928" y="364931"/>
                        </a:cubicBezTo>
                        <a:cubicBezTo>
                          <a:pt x="3690762" y="360972"/>
                          <a:pt x="3706796" y="357745"/>
                          <a:pt x="3722429" y="353055"/>
                        </a:cubicBezTo>
                        <a:cubicBezTo>
                          <a:pt x="3746408" y="345861"/>
                          <a:pt x="3793681" y="329305"/>
                          <a:pt x="3793681" y="329305"/>
                        </a:cubicBezTo>
                        <a:cubicBezTo>
                          <a:pt x="3895781" y="261238"/>
                          <a:pt x="3766601" y="342845"/>
                          <a:pt x="3864933" y="293679"/>
                        </a:cubicBezTo>
                        <a:cubicBezTo>
                          <a:pt x="3877699" y="287296"/>
                          <a:pt x="3888684" y="277845"/>
                          <a:pt x="3900559" y="269928"/>
                        </a:cubicBezTo>
                        <a:cubicBezTo>
                          <a:pt x="3896600" y="206593"/>
                          <a:pt x="3912845" y="138602"/>
                          <a:pt x="3888683" y="79923"/>
                        </a:cubicBezTo>
                        <a:cubicBezTo>
                          <a:pt x="3879515" y="57659"/>
                          <a:pt x="3841510" y="68047"/>
                          <a:pt x="3817432" y="68047"/>
                        </a:cubicBezTo>
                        <a:cubicBezTo>
                          <a:pt x="3568019" y="68047"/>
                          <a:pt x="3318668" y="75964"/>
                          <a:pt x="3069286" y="79923"/>
                        </a:cubicBezTo>
                        <a:lnTo>
                          <a:pt x="2439894" y="68047"/>
                        </a:lnTo>
                        <a:cubicBezTo>
                          <a:pt x="2411919" y="67114"/>
                          <a:pt x="2384739" y="57189"/>
                          <a:pt x="2356767" y="56172"/>
                        </a:cubicBezTo>
                        <a:cubicBezTo>
                          <a:pt x="2022625" y="44022"/>
                          <a:pt x="963501" y="34611"/>
                          <a:pt x="777348" y="32421"/>
                        </a:cubicBezTo>
                        <a:cubicBezTo>
                          <a:pt x="516403" y="-54558"/>
                          <a:pt x="153893" y="60130"/>
                          <a:pt x="41078" y="68047"/>
                        </a:cubicBez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3" name="矩形 22"/>
                  <p:cNvSpPr/>
                  <p:nvPr/>
                </p:nvSpPr>
                <p:spPr>
                  <a:xfrm>
                    <a:off x="-2632336" y="-593880"/>
                    <a:ext cx="3841049" cy="1527251"/>
                  </a:xfrm>
                  <a:prstGeom prst="rect">
                    <a:avLst/>
                  </a:prstGeom>
                  <a:noFill/>
                  <a:ln w="1905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27" name="TextBox 26"/>
                <p:cNvSpPr txBox="1"/>
                <p:nvPr/>
              </p:nvSpPr>
              <p:spPr>
                <a:xfrm rot="16200000">
                  <a:off x="4197402" y="2148448"/>
                  <a:ext cx="7641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(m)</a:t>
                  </a:r>
                  <a:endParaRPr lang="zh-CN" altLang="en-US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5310560" y="1431770"/>
                <a:ext cx="34809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Vs Model with Topography</a:t>
                </a:r>
                <a:endParaRPr lang="zh-CN" alt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" name="任意多边形 29"/>
            <p:cNvSpPr/>
            <p:nvPr/>
          </p:nvSpPr>
          <p:spPr>
            <a:xfrm>
              <a:off x="4879238" y="1828800"/>
              <a:ext cx="3799717" cy="360119"/>
            </a:xfrm>
            <a:custGeom>
              <a:avLst/>
              <a:gdLst>
                <a:gd name="connsiteX0" fmla="*/ 0 w 3825850"/>
                <a:gd name="connsiteY0" fmla="*/ 0 h 395021"/>
                <a:gd name="connsiteX1" fmla="*/ 73152 w 3825850"/>
                <a:gd name="connsiteY1" fmla="*/ 14630 h 395021"/>
                <a:gd name="connsiteX2" fmla="*/ 87783 w 3825850"/>
                <a:gd name="connsiteY2" fmla="*/ 29261 h 395021"/>
                <a:gd name="connsiteX3" fmla="*/ 131674 w 3825850"/>
                <a:gd name="connsiteY3" fmla="*/ 43891 h 395021"/>
                <a:gd name="connsiteX4" fmla="*/ 182880 w 3825850"/>
                <a:gd name="connsiteY4" fmla="*/ 58522 h 395021"/>
                <a:gd name="connsiteX5" fmla="*/ 204826 w 3825850"/>
                <a:gd name="connsiteY5" fmla="*/ 65837 h 395021"/>
                <a:gd name="connsiteX6" fmla="*/ 395021 w 3825850"/>
                <a:gd name="connsiteY6" fmla="*/ 80467 h 395021"/>
                <a:gd name="connsiteX7" fmla="*/ 490119 w 3825850"/>
                <a:gd name="connsiteY7" fmla="*/ 87782 h 395021"/>
                <a:gd name="connsiteX8" fmla="*/ 512064 w 3825850"/>
                <a:gd name="connsiteY8" fmla="*/ 95098 h 395021"/>
                <a:gd name="connsiteX9" fmla="*/ 621792 w 3825850"/>
                <a:gd name="connsiteY9" fmla="*/ 109728 h 395021"/>
                <a:gd name="connsiteX10" fmla="*/ 738836 w 3825850"/>
                <a:gd name="connsiteY10" fmla="*/ 117043 h 395021"/>
                <a:gd name="connsiteX11" fmla="*/ 797357 w 3825850"/>
                <a:gd name="connsiteY11" fmla="*/ 131674 h 395021"/>
                <a:gd name="connsiteX12" fmla="*/ 833933 w 3825850"/>
                <a:gd name="connsiteY12" fmla="*/ 138989 h 395021"/>
                <a:gd name="connsiteX13" fmla="*/ 877824 w 3825850"/>
                <a:gd name="connsiteY13" fmla="*/ 153619 h 395021"/>
                <a:gd name="connsiteX14" fmla="*/ 899770 w 3825850"/>
                <a:gd name="connsiteY14" fmla="*/ 160934 h 395021"/>
                <a:gd name="connsiteX15" fmla="*/ 929031 w 3825850"/>
                <a:gd name="connsiteY15" fmla="*/ 168250 h 395021"/>
                <a:gd name="connsiteX16" fmla="*/ 972922 w 3825850"/>
                <a:gd name="connsiteY16" fmla="*/ 182880 h 395021"/>
                <a:gd name="connsiteX17" fmla="*/ 1016813 w 3825850"/>
                <a:gd name="connsiteY17" fmla="*/ 197510 h 395021"/>
                <a:gd name="connsiteX18" fmla="*/ 1038759 w 3825850"/>
                <a:gd name="connsiteY18" fmla="*/ 204826 h 395021"/>
                <a:gd name="connsiteX19" fmla="*/ 1097280 w 3825850"/>
                <a:gd name="connsiteY19" fmla="*/ 212141 h 395021"/>
                <a:gd name="connsiteX20" fmla="*/ 1119226 w 3825850"/>
                <a:gd name="connsiteY20" fmla="*/ 219456 h 395021"/>
                <a:gd name="connsiteX21" fmla="*/ 1272845 w 3825850"/>
                <a:gd name="connsiteY21" fmla="*/ 234086 h 395021"/>
                <a:gd name="connsiteX22" fmla="*/ 1353312 w 3825850"/>
                <a:gd name="connsiteY22" fmla="*/ 241402 h 395021"/>
                <a:gd name="connsiteX23" fmla="*/ 1448410 w 3825850"/>
                <a:gd name="connsiteY23" fmla="*/ 256032 h 395021"/>
                <a:gd name="connsiteX24" fmla="*/ 1492301 w 3825850"/>
                <a:gd name="connsiteY24" fmla="*/ 270662 h 395021"/>
                <a:gd name="connsiteX25" fmla="*/ 1580084 w 3825850"/>
                <a:gd name="connsiteY25" fmla="*/ 285293 h 395021"/>
                <a:gd name="connsiteX26" fmla="*/ 1631290 w 3825850"/>
                <a:gd name="connsiteY26" fmla="*/ 299923 h 395021"/>
                <a:gd name="connsiteX27" fmla="*/ 1675181 w 3825850"/>
                <a:gd name="connsiteY27" fmla="*/ 307238 h 395021"/>
                <a:gd name="connsiteX28" fmla="*/ 1719072 w 3825850"/>
                <a:gd name="connsiteY28" fmla="*/ 321869 h 395021"/>
                <a:gd name="connsiteX29" fmla="*/ 1748333 w 3825850"/>
                <a:gd name="connsiteY29" fmla="*/ 336499 h 395021"/>
                <a:gd name="connsiteX30" fmla="*/ 1814170 w 3825850"/>
                <a:gd name="connsiteY30" fmla="*/ 343814 h 395021"/>
                <a:gd name="connsiteX31" fmla="*/ 1967789 w 3825850"/>
                <a:gd name="connsiteY31" fmla="*/ 358445 h 395021"/>
                <a:gd name="connsiteX32" fmla="*/ 1989735 w 3825850"/>
                <a:gd name="connsiteY32" fmla="*/ 365760 h 395021"/>
                <a:gd name="connsiteX33" fmla="*/ 2143354 w 3825850"/>
                <a:gd name="connsiteY33" fmla="*/ 380390 h 395021"/>
                <a:gd name="connsiteX34" fmla="*/ 2231136 w 3825850"/>
                <a:gd name="connsiteY34" fmla="*/ 395021 h 395021"/>
                <a:gd name="connsiteX35" fmla="*/ 2823668 w 3825850"/>
                <a:gd name="connsiteY35" fmla="*/ 387706 h 395021"/>
                <a:gd name="connsiteX36" fmla="*/ 2918765 w 3825850"/>
                <a:gd name="connsiteY36" fmla="*/ 373075 h 395021"/>
                <a:gd name="connsiteX37" fmla="*/ 2962656 w 3825850"/>
                <a:gd name="connsiteY37" fmla="*/ 365760 h 395021"/>
                <a:gd name="connsiteX38" fmla="*/ 2984602 w 3825850"/>
                <a:gd name="connsiteY38" fmla="*/ 358445 h 395021"/>
                <a:gd name="connsiteX39" fmla="*/ 3057754 w 3825850"/>
                <a:gd name="connsiteY39" fmla="*/ 351130 h 395021"/>
                <a:gd name="connsiteX40" fmla="*/ 3108960 w 3825850"/>
                <a:gd name="connsiteY40" fmla="*/ 343814 h 395021"/>
                <a:gd name="connsiteX41" fmla="*/ 3204058 w 3825850"/>
                <a:gd name="connsiteY41" fmla="*/ 321869 h 395021"/>
                <a:gd name="connsiteX42" fmla="*/ 3321101 w 3825850"/>
                <a:gd name="connsiteY42" fmla="*/ 307238 h 395021"/>
                <a:gd name="connsiteX43" fmla="*/ 3343047 w 3825850"/>
                <a:gd name="connsiteY43" fmla="*/ 299923 h 395021"/>
                <a:gd name="connsiteX44" fmla="*/ 3379623 w 3825850"/>
                <a:gd name="connsiteY44" fmla="*/ 292608 h 395021"/>
                <a:gd name="connsiteX45" fmla="*/ 3423514 w 3825850"/>
                <a:gd name="connsiteY45" fmla="*/ 277978 h 395021"/>
                <a:gd name="connsiteX46" fmla="*/ 3445460 w 3825850"/>
                <a:gd name="connsiteY46" fmla="*/ 270662 h 395021"/>
                <a:gd name="connsiteX47" fmla="*/ 3489351 w 3825850"/>
                <a:gd name="connsiteY47" fmla="*/ 263347 h 395021"/>
                <a:gd name="connsiteX48" fmla="*/ 3518612 w 3825850"/>
                <a:gd name="connsiteY48" fmla="*/ 256032 h 395021"/>
                <a:gd name="connsiteX49" fmla="*/ 3613709 w 3825850"/>
                <a:gd name="connsiteY49" fmla="*/ 248717 h 395021"/>
                <a:gd name="connsiteX50" fmla="*/ 3679546 w 3825850"/>
                <a:gd name="connsiteY50" fmla="*/ 241402 h 395021"/>
                <a:gd name="connsiteX51" fmla="*/ 3730752 w 3825850"/>
                <a:gd name="connsiteY51" fmla="*/ 226771 h 395021"/>
                <a:gd name="connsiteX52" fmla="*/ 3774644 w 3825850"/>
                <a:gd name="connsiteY52" fmla="*/ 212141 h 395021"/>
                <a:gd name="connsiteX53" fmla="*/ 3796589 w 3825850"/>
                <a:gd name="connsiteY53" fmla="*/ 204826 h 395021"/>
                <a:gd name="connsiteX54" fmla="*/ 3825850 w 3825850"/>
                <a:gd name="connsiteY54" fmla="*/ 190195 h 39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825850" h="395021">
                  <a:moveTo>
                    <a:pt x="0" y="0"/>
                  </a:moveTo>
                  <a:cubicBezTo>
                    <a:pt x="8877" y="1268"/>
                    <a:pt x="57193" y="5054"/>
                    <a:pt x="73152" y="14630"/>
                  </a:cubicBezTo>
                  <a:cubicBezTo>
                    <a:pt x="79066" y="18179"/>
                    <a:pt x="81614" y="26177"/>
                    <a:pt x="87783" y="29261"/>
                  </a:cubicBezTo>
                  <a:cubicBezTo>
                    <a:pt x="101577" y="36158"/>
                    <a:pt x="117044" y="39014"/>
                    <a:pt x="131674" y="43891"/>
                  </a:cubicBezTo>
                  <a:cubicBezTo>
                    <a:pt x="184288" y="61428"/>
                    <a:pt x="118590" y="40152"/>
                    <a:pt x="182880" y="58522"/>
                  </a:cubicBezTo>
                  <a:cubicBezTo>
                    <a:pt x="190294" y="60640"/>
                    <a:pt x="197239" y="64458"/>
                    <a:pt x="204826" y="65837"/>
                  </a:cubicBezTo>
                  <a:cubicBezTo>
                    <a:pt x="262661" y="76352"/>
                    <a:pt x="342789" y="77097"/>
                    <a:pt x="395021" y="80467"/>
                  </a:cubicBezTo>
                  <a:cubicBezTo>
                    <a:pt x="426748" y="82514"/>
                    <a:pt x="458420" y="85344"/>
                    <a:pt x="490119" y="87782"/>
                  </a:cubicBezTo>
                  <a:cubicBezTo>
                    <a:pt x="497434" y="90221"/>
                    <a:pt x="504537" y="93425"/>
                    <a:pt x="512064" y="95098"/>
                  </a:cubicBezTo>
                  <a:cubicBezTo>
                    <a:pt x="540238" y="101359"/>
                    <a:pt x="597036" y="107748"/>
                    <a:pt x="621792" y="109728"/>
                  </a:cubicBezTo>
                  <a:cubicBezTo>
                    <a:pt x="660758" y="112845"/>
                    <a:pt x="699821" y="114605"/>
                    <a:pt x="738836" y="117043"/>
                  </a:cubicBezTo>
                  <a:cubicBezTo>
                    <a:pt x="758343" y="121920"/>
                    <a:pt x="777640" y="127731"/>
                    <a:pt x="797357" y="131674"/>
                  </a:cubicBezTo>
                  <a:cubicBezTo>
                    <a:pt x="809549" y="134112"/>
                    <a:pt x="821938" y="135718"/>
                    <a:pt x="833933" y="138989"/>
                  </a:cubicBezTo>
                  <a:cubicBezTo>
                    <a:pt x="848811" y="143047"/>
                    <a:pt x="863194" y="148742"/>
                    <a:pt x="877824" y="153619"/>
                  </a:cubicBezTo>
                  <a:cubicBezTo>
                    <a:pt x="885139" y="156057"/>
                    <a:pt x="892289" y="159064"/>
                    <a:pt x="899770" y="160934"/>
                  </a:cubicBezTo>
                  <a:cubicBezTo>
                    <a:pt x="909524" y="163373"/>
                    <a:pt x="919401" y="165361"/>
                    <a:pt x="929031" y="168250"/>
                  </a:cubicBezTo>
                  <a:cubicBezTo>
                    <a:pt x="943802" y="172681"/>
                    <a:pt x="958292" y="178003"/>
                    <a:pt x="972922" y="182880"/>
                  </a:cubicBezTo>
                  <a:lnTo>
                    <a:pt x="1016813" y="197510"/>
                  </a:lnTo>
                  <a:cubicBezTo>
                    <a:pt x="1024128" y="199949"/>
                    <a:pt x="1031107" y="203870"/>
                    <a:pt x="1038759" y="204826"/>
                  </a:cubicBezTo>
                  <a:lnTo>
                    <a:pt x="1097280" y="212141"/>
                  </a:lnTo>
                  <a:cubicBezTo>
                    <a:pt x="1104595" y="214579"/>
                    <a:pt x="1111745" y="217586"/>
                    <a:pt x="1119226" y="219456"/>
                  </a:cubicBezTo>
                  <a:cubicBezTo>
                    <a:pt x="1175554" y="233538"/>
                    <a:pt x="1201806" y="228824"/>
                    <a:pt x="1272845" y="234086"/>
                  </a:cubicBezTo>
                  <a:cubicBezTo>
                    <a:pt x="1299704" y="236076"/>
                    <a:pt x="1326527" y="238582"/>
                    <a:pt x="1353312" y="241402"/>
                  </a:cubicBezTo>
                  <a:cubicBezTo>
                    <a:pt x="1377468" y="243945"/>
                    <a:pt x="1422094" y="248855"/>
                    <a:pt x="1448410" y="256032"/>
                  </a:cubicBezTo>
                  <a:cubicBezTo>
                    <a:pt x="1463288" y="260090"/>
                    <a:pt x="1477034" y="268481"/>
                    <a:pt x="1492301" y="270662"/>
                  </a:cubicBezTo>
                  <a:cubicBezTo>
                    <a:pt x="1521197" y="274790"/>
                    <a:pt x="1551564" y="278163"/>
                    <a:pt x="1580084" y="285293"/>
                  </a:cubicBezTo>
                  <a:cubicBezTo>
                    <a:pt x="1635864" y="299238"/>
                    <a:pt x="1562868" y="286239"/>
                    <a:pt x="1631290" y="299923"/>
                  </a:cubicBezTo>
                  <a:cubicBezTo>
                    <a:pt x="1645834" y="302832"/>
                    <a:pt x="1660551" y="304800"/>
                    <a:pt x="1675181" y="307238"/>
                  </a:cubicBezTo>
                  <a:cubicBezTo>
                    <a:pt x="1689811" y="312115"/>
                    <a:pt x="1705278" y="314972"/>
                    <a:pt x="1719072" y="321869"/>
                  </a:cubicBezTo>
                  <a:cubicBezTo>
                    <a:pt x="1728826" y="326746"/>
                    <a:pt x="1737707" y="334047"/>
                    <a:pt x="1748333" y="336499"/>
                  </a:cubicBezTo>
                  <a:cubicBezTo>
                    <a:pt x="1769848" y="341464"/>
                    <a:pt x="1792189" y="341720"/>
                    <a:pt x="1814170" y="343814"/>
                  </a:cubicBezTo>
                  <a:cubicBezTo>
                    <a:pt x="2006297" y="362113"/>
                    <a:pt x="1810848" y="341008"/>
                    <a:pt x="1967789" y="358445"/>
                  </a:cubicBezTo>
                  <a:cubicBezTo>
                    <a:pt x="1975104" y="360883"/>
                    <a:pt x="1982084" y="364804"/>
                    <a:pt x="1989735" y="365760"/>
                  </a:cubicBezTo>
                  <a:cubicBezTo>
                    <a:pt x="2040776" y="372140"/>
                    <a:pt x="2143354" y="380390"/>
                    <a:pt x="2143354" y="380390"/>
                  </a:cubicBezTo>
                  <a:cubicBezTo>
                    <a:pt x="2177692" y="391837"/>
                    <a:pt x="2182133" y="395021"/>
                    <a:pt x="2231136" y="395021"/>
                  </a:cubicBezTo>
                  <a:cubicBezTo>
                    <a:pt x="2428662" y="395021"/>
                    <a:pt x="2626157" y="390144"/>
                    <a:pt x="2823668" y="387706"/>
                  </a:cubicBezTo>
                  <a:cubicBezTo>
                    <a:pt x="2962117" y="372321"/>
                    <a:pt x="2839570" y="388914"/>
                    <a:pt x="2918765" y="373075"/>
                  </a:cubicBezTo>
                  <a:cubicBezTo>
                    <a:pt x="2933309" y="370166"/>
                    <a:pt x="2948177" y="368977"/>
                    <a:pt x="2962656" y="365760"/>
                  </a:cubicBezTo>
                  <a:cubicBezTo>
                    <a:pt x="2970183" y="364087"/>
                    <a:pt x="2976981" y="359617"/>
                    <a:pt x="2984602" y="358445"/>
                  </a:cubicBezTo>
                  <a:cubicBezTo>
                    <a:pt x="3008823" y="354719"/>
                    <a:pt x="3033416" y="353993"/>
                    <a:pt x="3057754" y="351130"/>
                  </a:cubicBezTo>
                  <a:cubicBezTo>
                    <a:pt x="3074878" y="349115"/>
                    <a:pt x="3091891" y="346253"/>
                    <a:pt x="3108960" y="343814"/>
                  </a:cubicBezTo>
                  <a:cubicBezTo>
                    <a:pt x="3143770" y="332211"/>
                    <a:pt x="3157937" y="326481"/>
                    <a:pt x="3204058" y="321869"/>
                  </a:cubicBezTo>
                  <a:cubicBezTo>
                    <a:pt x="3240868" y="318188"/>
                    <a:pt x="3283967" y="315490"/>
                    <a:pt x="3321101" y="307238"/>
                  </a:cubicBezTo>
                  <a:cubicBezTo>
                    <a:pt x="3328628" y="305565"/>
                    <a:pt x="3335566" y="301793"/>
                    <a:pt x="3343047" y="299923"/>
                  </a:cubicBezTo>
                  <a:cubicBezTo>
                    <a:pt x="3355109" y="296908"/>
                    <a:pt x="3367628" y="295879"/>
                    <a:pt x="3379623" y="292608"/>
                  </a:cubicBezTo>
                  <a:cubicBezTo>
                    <a:pt x="3394501" y="288550"/>
                    <a:pt x="3408884" y="282855"/>
                    <a:pt x="3423514" y="277978"/>
                  </a:cubicBezTo>
                  <a:cubicBezTo>
                    <a:pt x="3430829" y="275539"/>
                    <a:pt x="3437854" y="271930"/>
                    <a:pt x="3445460" y="270662"/>
                  </a:cubicBezTo>
                  <a:cubicBezTo>
                    <a:pt x="3460090" y="268224"/>
                    <a:pt x="3474807" y="266256"/>
                    <a:pt x="3489351" y="263347"/>
                  </a:cubicBezTo>
                  <a:cubicBezTo>
                    <a:pt x="3499210" y="261375"/>
                    <a:pt x="3508627" y="257207"/>
                    <a:pt x="3518612" y="256032"/>
                  </a:cubicBezTo>
                  <a:cubicBezTo>
                    <a:pt x="3550187" y="252317"/>
                    <a:pt x="3582047" y="251595"/>
                    <a:pt x="3613709" y="248717"/>
                  </a:cubicBezTo>
                  <a:cubicBezTo>
                    <a:pt x="3635699" y="246718"/>
                    <a:pt x="3657600" y="243840"/>
                    <a:pt x="3679546" y="241402"/>
                  </a:cubicBezTo>
                  <a:cubicBezTo>
                    <a:pt x="3753244" y="216834"/>
                    <a:pt x="3638973" y="254304"/>
                    <a:pt x="3730752" y="226771"/>
                  </a:cubicBezTo>
                  <a:cubicBezTo>
                    <a:pt x="3745524" y="222340"/>
                    <a:pt x="3760013" y="217018"/>
                    <a:pt x="3774644" y="212141"/>
                  </a:cubicBezTo>
                  <a:lnTo>
                    <a:pt x="3796589" y="204826"/>
                  </a:lnTo>
                  <a:cubicBezTo>
                    <a:pt x="3814668" y="186747"/>
                    <a:pt x="3804323" y="190195"/>
                    <a:pt x="3825850" y="190195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3904" name="组合 123903"/>
          <p:cNvGrpSpPr/>
          <p:nvPr/>
        </p:nvGrpSpPr>
        <p:grpSpPr>
          <a:xfrm>
            <a:off x="4451851" y="3067049"/>
            <a:ext cx="4583462" cy="2187020"/>
            <a:chOff x="2588229" y="3183379"/>
            <a:chExt cx="4583462" cy="2187020"/>
          </a:xfrm>
        </p:grpSpPr>
        <p:grpSp>
          <p:nvGrpSpPr>
            <p:cNvPr id="20" name="组合 19"/>
            <p:cNvGrpSpPr/>
            <p:nvPr/>
          </p:nvGrpSpPr>
          <p:grpSpPr>
            <a:xfrm>
              <a:off x="2588229" y="3183379"/>
              <a:ext cx="4583462" cy="2187020"/>
              <a:chOff x="2677232" y="3183379"/>
              <a:chExt cx="4022534" cy="2187020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2677232" y="3431407"/>
                <a:ext cx="3914636" cy="1938992"/>
                <a:chOff x="2677232" y="3268298"/>
                <a:chExt cx="3914636" cy="2201052"/>
              </a:xfrm>
            </p:grpSpPr>
            <p:grpSp>
              <p:nvGrpSpPr>
                <p:cNvPr id="3" name="组合 2"/>
                <p:cNvGrpSpPr/>
                <p:nvPr/>
              </p:nvGrpSpPr>
              <p:grpSpPr>
                <a:xfrm>
                  <a:off x="3061132" y="3373951"/>
                  <a:ext cx="3376674" cy="1429252"/>
                  <a:chOff x="4393869" y="3218213"/>
                  <a:chExt cx="3716978" cy="1619306"/>
                </a:xfrm>
              </p:grpSpPr>
              <p:pic>
                <p:nvPicPr>
                  <p:cNvPr id="5" name="Picture 9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/>
                  <a:srcRect l="9320" t="625" r="4344" b="13386"/>
                  <a:stretch/>
                </p:blipFill>
                <p:spPr bwMode="auto">
                  <a:xfrm>
                    <a:off x="4393869" y="3218213"/>
                    <a:ext cx="3716978" cy="161930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" name="矩形 1"/>
                  <p:cNvSpPr/>
                  <p:nvPr/>
                </p:nvSpPr>
                <p:spPr>
                  <a:xfrm>
                    <a:off x="4393869" y="3218213"/>
                    <a:ext cx="3716978" cy="1619306"/>
                  </a:xfrm>
                  <a:prstGeom prst="rect">
                    <a:avLst/>
                  </a:prstGeom>
                  <a:noFill/>
                  <a:ln w="1905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1" name="TextBox 10"/>
                <p:cNvSpPr txBox="1"/>
                <p:nvPr/>
              </p:nvSpPr>
              <p:spPr>
                <a:xfrm>
                  <a:off x="3027887" y="4775033"/>
                  <a:ext cx="3563981" cy="5240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                      </a:t>
                  </a:r>
                  <a:r>
                    <a: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   60                                            120</a:t>
                  </a:r>
                </a:p>
                <a:p>
                  <a:r>
                    <a: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                         x(m)</a:t>
                  </a:r>
                  <a:endParaRPr lang="zh-CN" altLang="en-US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2758985" y="3268298"/>
                  <a:ext cx="675357" cy="2201052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0 </a:t>
                  </a: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30</a:t>
                  </a: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50    </a:t>
                  </a: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 rot="16200000">
                  <a:off x="2461392" y="4003996"/>
                  <a:ext cx="70868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(m)</a:t>
                  </a:r>
                  <a:endParaRPr lang="zh-CN" altLang="en-US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" name="TextBox 3"/>
              <p:cNvSpPr txBox="1"/>
              <p:nvPr/>
            </p:nvSpPr>
            <p:spPr>
              <a:xfrm>
                <a:off x="3218852" y="3183379"/>
                <a:ext cx="34809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WD Inversion with Topography</a:t>
                </a:r>
                <a:endParaRPr lang="zh-CN" alt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3" name="任意多边形 32"/>
            <p:cNvSpPr/>
            <p:nvPr/>
          </p:nvSpPr>
          <p:spPr>
            <a:xfrm>
              <a:off x="3051649" y="3566064"/>
              <a:ext cx="3799717" cy="360119"/>
            </a:xfrm>
            <a:custGeom>
              <a:avLst/>
              <a:gdLst>
                <a:gd name="connsiteX0" fmla="*/ 0 w 3825850"/>
                <a:gd name="connsiteY0" fmla="*/ 0 h 395021"/>
                <a:gd name="connsiteX1" fmla="*/ 73152 w 3825850"/>
                <a:gd name="connsiteY1" fmla="*/ 14630 h 395021"/>
                <a:gd name="connsiteX2" fmla="*/ 87783 w 3825850"/>
                <a:gd name="connsiteY2" fmla="*/ 29261 h 395021"/>
                <a:gd name="connsiteX3" fmla="*/ 131674 w 3825850"/>
                <a:gd name="connsiteY3" fmla="*/ 43891 h 395021"/>
                <a:gd name="connsiteX4" fmla="*/ 182880 w 3825850"/>
                <a:gd name="connsiteY4" fmla="*/ 58522 h 395021"/>
                <a:gd name="connsiteX5" fmla="*/ 204826 w 3825850"/>
                <a:gd name="connsiteY5" fmla="*/ 65837 h 395021"/>
                <a:gd name="connsiteX6" fmla="*/ 395021 w 3825850"/>
                <a:gd name="connsiteY6" fmla="*/ 80467 h 395021"/>
                <a:gd name="connsiteX7" fmla="*/ 490119 w 3825850"/>
                <a:gd name="connsiteY7" fmla="*/ 87782 h 395021"/>
                <a:gd name="connsiteX8" fmla="*/ 512064 w 3825850"/>
                <a:gd name="connsiteY8" fmla="*/ 95098 h 395021"/>
                <a:gd name="connsiteX9" fmla="*/ 621792 w 3825850"/>
                <a:gd name="connsiteY9" fmla="*/ 109728 h 395021"/>
                <a:gd name="connsiteX10" fmla="*/ 738836 w 3825850"/>
                <a:gd name="connsiteY10" fmla="*/ 117043 h 395021"/>
                <a:gd name="connsiteX11" fmla="*/ 797357 w 3825850"/>
                <a:gd name="connsiteY11" fmla="*/ 131674 h 395021"/>
                <a:gd name="connsiteX12" fmla="*/ 833933 w 3825850"/>
                <a:gd name="connsiteY12" fmla="*/ 138989 h 395021"/>
                <a:gd name="connsiteX13" fmla="*/ 877824 w 3825850"/>
                <a:gd name="connsiteY13" fmla="*/ 153619 h 395021"/>
                <a:gd name="connsiteX14" fmla="*/ 899770 w 3825850"/>
                <a:gd name="connsiteY14" fmla="*/ 160934 h 395021"/>
                <a:gd name="connsiteX15" fmla="*/ 929031 w 3825850"/>
                <a:gd name="connsiteY15" fmla="*/ 168250 h 395021"/>
                <a:gd name="connsiteX16" fmla="*/ 972922 w 3825850"/>
                <a:gd name="connsiteY16" fmla="*/ 182880 h 395021"/>
                <a:gd name="connsiteX17" fmla="*/ 1016813 w 3825850"/>
                <a:gd name="connsiteY17" fmla="*/ 197510 h 395021"/>
                <a:gd name="connsiteX18" fmla="*/ 1038759 w 3825850"/>
                <a:gd name="connsiteY18" fmla="*/ 204826 h 395021"/>
                <a:gd name="connsiteX19" fmla="*/ 1097280 w 3825850"/>
                <a:gd name="connsiteY19" fmla="*/ 212141 h 395021"/>
                <a:gd name="connsiteX20" fmla="*/ 1119226 w 3825850"/>
                <a:gd name="connsiteY20" fmla="*/ 219456 h 395021"/>
                <a:gd name="connsiteX21" fmla="*/ 1272845 w 3825850"/>
                <a:gd name="connsiteY21" fmla="*/ 234086 h 395021"/>
                <a:gd name="connsiteX22" fmla="*/ 1353312 w 3825850"/>
                <a:gd name="connsiteY22" fmla="*/ 241402 h 395021"/>
                <a:gd name="connsiteX23" fmla="*/ 1448410 w 3825850"/>
                <a:gd name="connsiteY23" fmla="*/ 256032 h 395021"/>
                <a:gd name="connsiteX24" fmla="*/ 1492301 w 3825850"/>
                <a:gd name="connsiteY24" fmla="*/ 270662 h 395021"/>
                <a:gd name="connsiteX25" fmla="*/ 1580084 w 3825850"/>
                <a:gd name="connsiteY25" fmla="*/ 285293 h 395021"/>
                <a:gd name="connsiteX26" fmla="*/ 1631290 w 3825850"/>
                <a:gd name="connsiteY26" fmla="*/ 299923 h 395021"/>
                <a:gd name="connsiteX27" fmla="*/ 1675181 w 3825850"/>
                <a:gd name="connsiteY27" fmla="*/ 307238 h 395021"/>
                <a:gd name="connsiteX28" fmla="*/ 1719072 w 3825850"/>
                <a:gd name="connsiteY28" fmla="*/ 321869 h 395021"/>
                <a:gd name="connsiteX29" fmla="*/ 1748333 w 3825850"/>
                <a:gd name="connsiteY29" fmla="*/ 336499 h 395021"/>
                <a:gd name="connsiteX30" fmla="*/ 1814170 w 3825850"/>
                <a:gd name="connsiteY30" fmla="*/ 343814 h 395021"/>
                <a:gd name="connsiteX31" fmla="*/ 1967789 w 3825850"/>
                <a:gd name="connsiteY31" fmla="*/ 358445 h 395021"/>
                <a:gd name="connsiteX32" fmla="*/ 1989735 w 3825850"/>
                <a:gd name="connsiteY32" fmla="*/ 365760 h 395021"/>
                <a:gd name="connsiteX33" fmla="*/ 2143354 w 3825850"/>
                <a:gd name="connsiteY33" fmla="*/ 380390 h 395021"/>
                <a:gd name="connsiteX34" fmla="*/ 2231136 w 3825850"/>
                <a:gd name="connsiteY34" fmla="*/ 395021 h 395021"/>
                <a:gd name="connsiteX35" fmla="*/ 2823668 w 3825850"/>
                <a:gd name="connsiteY35" fmla="*/ 387706 h 395021"/>
                <a:gd name="connsiteX36" fmla="*/ 2918765 w 3825850"/>
                <a:gd name="connsiteY36" fmla="*/ 373075 h 395021"/>
                <a:gd name="connsiteX37" fmla="*/ 2962656 w 3825850"/>
                <a:gd name="connsiteY37" fmla="*/ 365760 h 395021"/>
                <a:gd name="connsiteX38" fmla="*/ 2984602 w 3825850"/>
                <a:gd name="connsiteY38" fmla="*/ 358445 h 395021"/>
                <a:gd name="connsiteX39" fmla="*/ 3057754 w 3825850"/>
                <a:gd name="connsiteY39" fmla="*/ 351130 h 395021"/>
                <a:gd name="connsiteX40" fmla="*/ 3108960 w 3825850"/>
                <a:gd name="connsiteY40" fmla="*/ 343814 h 395021"/>
                <a:gd name="connsiteX41" fmla="*/ 3204058 w 3825850"/>
                <a:gd name="connsiteY41" fmla="*/ 321869 h 395021"/>
                <a:gd name="connsiteX42" fmla="*/ 3321101 w 3825850"/>
                <a:gd name="connsiteY42" fmla="*/ 307238 h 395021"/>
                <a:gd name="connsiteX43" fmla="*/ 3343047 w 3825850"/>
                <a:gd name="connsiteY43" fmla="*/ 299923 h 395021"/>
                <a:gd name="connsiteX44" fmla="*/ 3379623 w 3825850"/>
                <a:gd name="connsiteY44" fmla="*/ 292608 h 395021"/>
                <a:gd name="connsiteX45" fmla="*/ 3423514 w 3825850"/>
                <a:gd name="connsiteY45" fmla="*/ 277978 h 395021"/>
                <a:gd name="connsiteX46" fmla="*/ 3445460 w 3825850"/>
                <a:gd name="connsiteY46" fmla="*/ 270662 h 395021"/>
                <a:gd name="connsiteX47" fmla="*/ 3489351 w 3825850"/>
                <a:gd name="connsiteY47" fmla="*/ 263347 h 395021"/>
                <a:gd name="connsiteX48" fmla="*/ 3518612 w 3825850"/>
                <a:gd name="connsiteY48" fmla="*/ 256032 h 395021"/>
                <a:gd name="connsiteX49" fmla="*/ 3613709 w 3825850"/>
                <a:gd name="connsiteY49" fmla="*/ 248717 h 395021"/>
                <a:gd name="connsiteX50" fmla="*/ 3679546 w 3825850"/>
                <a:gd name="connsiteY50" fmla="*/ 241402 h 395021"/>
                <a:gd name="connsiteX51" fmla="*/ 3730752 w 3825850"/>
                <a:gd name="connsiteY51" fmla="*/ 226771 h 395021"/>
                <a:gd name="connsiteX52" fmla="*/ 3774644 w 3825850"/>
                <a:gd name="connsiteY52" fmla="*/ 212141 h 395021"/>
                <a:gd name="connsiteX53" fmla="*/ 3796589 w 3825850"/>
                <a:gd name="connsiteY53" fmla="*/ 204826 h 395021"/>
                <a:gd name="connsiteX54" fmla="*/ 3825850 w 3825850"/>
                <a:gd name="connsiteY54" fmla="*/ 190195 h 39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825850" h="395021">
                  <a:moveTo>
                    <a:pt x="0" y="0"/>
                  </a:moveTo>
                  <a:cubicBezTo>
                    <a:pt x="8877" y="1268"/>
                    <a:pt x="57193" y="5054"/>
                    <a:pt x="73152" y="14630"/>
                  </a:cubicBezTo>
                  <a:cubicBezTo>
                    <a:pt x="79066" y="18179"/>
                    <a:pt x="81614" y="26177"/>
                    <a:pt x="87783" y="29261"/>
                  </a:cubicBezTo>
                  <a:cubicBezTo>
                    <a:pt x="101577" y="36158"/>
                    <a:pt x="117044" y="39014"/>
                    <a:pt x="131674" y="43891"/>
                  </a:cubicBezTo>
                  <a:cubicBezTo>
                    <a:pt x="184288" y="61428"/>
                    <a:pt x="118590" y="40152"/>
                    <a:pt x="182880" y="58522"/>
                  </a:cubicBezTo>
                  <a:cubicBezTo>
                    <a:pt x="190294" y="60640"/>
                    <a:pt x="197239" y="64458"/>
                    <a:pt x="204826" y="65837"/>
                  </a:cubicBezTo>
                  <a:cubicBezTo>
                    <a:pt x="262661" y="76352"/>
                    <a:pt x="342789" y="77097"/>
                    <a:pt x="395021" y="80467"/>
                  </a:cubicBezTo>
                  <a:cubicBezTo>
                    <a:pt x="426748" y="82514"/>
                    <a:pt x="458420" y="85344"/>
                    <a:pt x="490119" y="87782"/>
                  </a:cubicBezTo>
                  <a:cubicBezTo>
                    <a:pt x="497434" y="90221"/>
                    <a:pt x="504537" y="93425"/>
                    <a:pt x="512064" y="95098"/>
                  </a:cubicBezTo>
                  <a:cubicBezTo>
                    <a:pt x="540238" y="101359"/>
                    <a:pt x="597036" y="107748"/>
                    <a:pt x="621792" y="109728"/>
                  </a:cubicBezTo>
                  <a:cubicBezTo>
                    <a:pt x="660758" y="112845"/>
                    <a:pt x="699821" y="114605"/>
                    <a:pt x="738836" y="117043"/>
                  </a:cubicBezTo>
                  <a:cubicBezTo>
                    <a:pt x="758343" y="121920"/>
                    <a:pt x="777640" y="127731"/>
                    <a:pt x="797357" y="131674"/>
                  </a:cubicBezTo>
                  <a:cubicBezTo>
                    <a:pt x="809549" y="134112"/>
                    <a:pt x="821938" y="135718"/>
                    <a:pt x="833933" y="138989"/>
                  </a:cubicBezTo>
                  <a:cubicBezTo>
                    <a:pt x="848811" y="143047"/>
                    <a:pt x="863194" y="148742"/>
                    <a:pt x="877824" y="153619"/>
                  </a:cubicBezTo>
                  <a:cubicBezTo>
                    <a:pt x="885139" y="156057"/>
                    <a:pt x="892289" y="159064"/>
                    <a:pt x="899770" y="160934"/>
                  </a:cubicBezTo>
                  <a:cubicBezTo>
                    <a:pt x="909524" y="163373"/>
                    <a:pt x="919401" y="165361"/>
                    <a:pt x="929031" y="168250"/>
                  </a:cubicBezTo>
                  <a:cubicBezTo>
                    <a:pt x="943802" y="172681"/>
                    <a:pt x="958292" y="178003"/>
                    <a:pt x="972922" y="182880"/>
                  </a:cubicBezTo>
                  <a:lnTo>
                    <a:pt x="1016813" y="197510"/>
                  </a:lnTo>
                  <a:cubicBezTo>
                    <a:pt x="1024128" y="199949"/>
                    <a:pt x="1031107" y="203870"/>
                    <a:pt x="1038759" y="204826"/>
                  </a:cubicBezTo>
                  <a:lnTo>
                    <a:pt x="1097280" y="212141"/>
                  </a:lnTo>
                  <a:cubicBezTo>
                    <a:pt x="1104595" y="214579"/>
                    <a:pt x="1111745" y="217586"/>
                    <a:pt x="1119226" y="219456"/>
                  </a:cubicBezTo>
                  <a:cubicBezTo>
                    <a:pt x="1175554" y="233538"/>
                    <a:pt x="1201806" y="228824"/>
                    <a:pt x="1272845" y="234086"/>
                  </a:cubicBezTo>
                  <a:cubicBezTo>
                    <a:pt x="1299704" y="236076"/>
                    <a:pt x="1326527" y="238582"/>
                    <a:pt x="1353312" y="241402"/>
                  </a:cubicBezTo>
                  <a:cubicBezTo>
                    <a:pt x="1377468" y="243945"/>
                    <a:pt x="1422094" y="248855"/>
                    <a:pt x="1448410" y="256032"/>
                  </a:cubicBezTo>
                  <a:cubicBezTo>
                    <a:pt x="1463288" y="260090"/>
                    <a:pt x="1477034" y="268481"/>
                    <a:pt x="1492301" y="270662"/>
                  </a:cubicBezTo>
                  <a:cubicBezTo>
                    <a:pt x="1521197" y="274790"/>
                    <a:pt x="1551564" y="278163"/>
                    <a:pt x="1580084" y="285293"/>
                  </a:cubicBezTo>
                  <a:cubicBezTo>
                    <a:pt x="1635864" y="299238"/>
                    <a:pt x="1562868" y="286239"/>
                    <a:pt x="1631290" y="299923"/>
                  </a:cubicBezTo>
                  <a:cubicBezTo>
                    <a:pt x="1645834" y="302832"/>
                    <a:pt x="1660551" y="304800"/>
                    <a:pt x="1675181" y="307238"/>
                  </a:cubicBezTo>
                  <a:cubicBezTo>
                    <a:pt x="1689811" y="312115"/>
                    <a:pt x="1705278" y="314972"/>
                    <a:pt x="1719072" y="321869"/>
                  </a:cubicBezTo>
                  <a:cubicBezTo>
                    <a:pt x="1728826" y="326746"/>
                    <a:pt x="1737707" y="334047"/>
                    <a:pt x="1748333" y="336499"/>
                  </a:cubicBezTo>
                  <a:cubicBezTo>
                    <a:pt x="1769848" y="341464"/>
                    <a:pt x="1792189" y="341720"/>
                    <a:pt x="1814170" y="343814"/>
                  </a:cubicBezTo>
                  <a:cubicBezTo>
                    <a:pt x="2006297" y="362113"/>
                    <a:pt x="1810848" y="341008"/>
                    <a:pt x="1967789" y="358445"/>
                  </a:cubicBezTo>
                  <a:cubicBezTo>
                    <a:pt x="1975104" y="360883"/>
                    <a:pt x="1982084" y="364804"/>
                    <a:pt x="1989735" y="365760"/>
                  </a:cubicBezTo>
                  <a:cubicBezTo>
                    <a:pt x="2040776" y="372140"/>
                    <a:pt x="2143354" y="380390"/>
                    <a:pt x="2143354" y="380390"/>
                  </a:cubicBezTo>
                  <a:cubicBezTo>
                    <a:pt x="2177692" y="391837"/>
                    <a:pt x="2182133" y="395021"/>
                    <a:pt x="2231136" y="395021"/>
                  </a:cubicBezTo>
                  <a:cubicBezTo>
                    <a:pt x="2428662" y="395021"/>
                    <a:pt x="2626157" y="390144"/>
                    <a:pt x="2823668" y="387706"/>
                  </a:cubicBezTo>
                  <a:cubicBezTo>
                    <a:pt x="2962117" y="372321"/>
                    <a:pt x="2839570" y="388914"/>
                    <a:pt x="2918765" y="373075"/>
                  </a:cubicBezTo>
                  <a:cubicBezTo>
                    <a:pt x="2933309" y="370166"/>
                    <a:pt x="2948177" y="368977"/>
                    <a:pt x="2962656" y="365760"/>
                  </a:cubicBezTo>
                  <a:cubicBezTo>
                    <a:pt x="2970183" y="364087"/>
                    <a:pt x="2976981" y="359617"/>
                    <a:pt x="2984602" y="358445"/>
                  </a:cubicBezTo>
                  <a:cubicBezTo>
                    <a:pt x="3008823" y="354719"/>
                    <a:pt x="3033416" y="353993"/>
                    <a:pt x="3057754" y="351130"/>
                  </a:cubicBezTo>
                  <a:cubicBezTo>
                    <a:pt x="3074878" y="349115"/>
                    <a:pt x="3091891" y="346253"/>
                    <a:pt x="3108960" y="343814"/>
                  </a:cubicBezTo>
                  <a:cubicBezTo>
                    <a:pt x="3143770" y="332211"/>
                    <a:pt x="3157937" y="326481"/>
                    <a:pt x="3204058" y="321869"/>
                  </a:cubicBezTo>
                  <a:cubicBezTo>
                    <a:pt x="3240868" y="318188"/>
                    <a:pt x="3283967" y="315490"/>
                    <a:pt x="3321101" y="307238"/>
                  </a:cubicBezTo>
                  <a:cubicBezTo>
                    <a:pt x="3328628" y="305565"/>
                    <a:pt x="3335566" y="301793"/>
                    <a:pt x="3343047" y="299923"/>
                  </a:cubicBezTo>
                  <a:cubicBezTo>
                    <a:pt x="3355109" y="296908"/>
                    <a:pt x="3367628" y="295879"/>
                    <a:pt x="3379623" y="292608"/>
                  </a:cubicBezTo>
                  <a:cubicBezTo>
                    <a:pt x="3394501" y="288550"/>
                    <a:pt x="3408884" y="282855"/>
                    <a:pt x="3423514" y="277978"/>
                  </a:cubicBezTo>
                  <a:cubicBezTo>
                    <a:pt x="3430829" y="275539"/>
                    <a:pt x="3437854" y="271930"/>
                    <a:pt x="3445460" y="270662"/>
                  </a:cubicBezTo>
                  <a:cubicBezTo>
                    <a:pt x="3460090" y="268224"/>
                    <a:pt x="3474807" y="266256"/>
                    <a:pt x="3489351" y="263347"/>
                  </a:cubicBezTo>
                  <a:cubicBezTo>
                    <a:pt x="3499210" y="261375"/>
                    <a:pt x="3508627" y="257207"/>
                    <a:pt x="3518612" y="256032"/>
                  </a:cubicBezTo>
                  <a:cubicBezTo>
                    <a:pt x="3550187" y="252317"/>
                    <a:pt x="3582047" y="251595"/>
                    <a:pt x="3613709" y="248717"/>
                  </a:cubicBezTo>
                  <a:cubicBezTo>
                    <a:pt x="3635699" y="246718"/>
                    <a:pt x="3657600" y="243840"/>
                    <a:pt x="3679546" y="241402"/>
                  </a:cubicBezTo>
                  <a:cubicBezTo>
                    <a:pt x="3753244" y="216834"/>
                    <a:pt x="3638973" y="254304"/>
                    <a:pt x="3730752" y="226771"/>
                  </a:cubicBezTo>
                  <a:cubicBezTo>
                    <a:pt x="3745524" y="222340"/>
                    <a:pt x="3760013" y="217018"/>
                    <a:pt x="3774644" y="212141"/>
                  </a:cubicBezTo>
                  <a:lnTo>
                    <a:pt x="3796589" y="204826"/>
                  </a:lnTo>
                  <a:cubicBezTo>
                    <a:pt x="3814668" y="186747"/>
                    <a:pt x="3804323" y="190195"/>
                    <a:pt x="3825850" y="190195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3909" name="组合 123908"/>
          <p:cNvGrpSpPr/>
          <p:nvPr/>
        </p:nvGrpSpPr>
        <p:grpSpPr>
          <a:xfrm>
            <a:off x="25686" y="2988278"/>
            <a:ext cx="4423263" cy="2115805"/>
            <a:chOff x="78851" y="2988278"/>
            <a:chExt cx="4423263" cy="2202428"/>
          </a:xfrm>
        </p:grpSpPr>
        <p:grpSp>
          <p:nvGrpSpPr>
            <p:cNvPr id="123908" name="组合 123907"/>
            <p:cNvGrpSpPr/>
            <p:nvPr/>
          </p:nvGrpSpPr>
          <p:grpSpPr>
            <a:xfrm>
              <a:off x="78851" y="3251714"/>
              <a:ext cx="4423263" cy="1938992"/>
              <a:chOff x="31553" y="2950024"/>
              <a:chExt cx="4423263" cy="2325069"/>
            </a:xfrm>
          </p:grpSpPr>
          <p:grpSp>
            <p:nvGrpSpPr>
              <p:cNvPr id="123905" name="组合 123904"/>
              <p:cNvGrpSpPr/>
              <p:nvPr/>
            </p:nvGrpSpPr>
            <p:grpSpPr>
              <a:xfrm>
                <a:off x="535381" y="3051870"/>
                <a:ext cx="3367880" cy="1678428"/>
                <a:chOff x="535381" y="3146466"/>
                <a:chExt cx="3367880" cy="1678428"/>
              </a:xfrm>
            </p:grpSpPr>
            <p:pic>
              <p:nvPicPr>
                <p:cNvPr id="35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4"/>
                <a:srcRect l="12616" t="4637" r="3727" b="12579"/>
                <a:stretch/>
              </p:blipFill>
              <p:spPr bwMode="auto">
                <a:xfrm>
                  <a:off x="535381" y="3170473"/>
                  <a:ext cx="3363026" cy="16544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9" name="矩形 28"/>
                <p:cNvSpPr/>
                <p:nvPr/>
              </p:nvSpPr>
              <p:spPr>
                <a:xfrm>
                  <a:off x="535381" y="3146466"/>
                  <a:ext cx="3367880" cy="1678428"/>
                </a:xfrm>
                <a:prstGeom prst="rect">
                  <a:avLst/>
                </a:prstGeom>
                <a:noFill/>
                <a:ln w="2857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393851" y="4750344"/>
                <a:ext cx="40609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                                         </a:t>
                </a:r>
                <a:r>
                  <a: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0                                    80</a:t>
                </a:r>
              </a:p>
              <a:p>
                <a:r>
                  <a: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f (Hz)</a:t>
                </a:r>
                <a:endParaRPr lang="zh-CN" altLang="en-US" sz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11096" y="2950024"/>
                <a:ext cx="663576" cy="23250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700 </a:t>
                </a:r>
              </a:p>
              <a:p>
                <a:endPara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500</a:t>
                </a:r>
              </a:p>
              <a:p>
                <a:endParaRPr lang="en-US" altLang="zh-CN" sz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300    </a:t>
                </a:r>
              </a:p>
              <a:p>
                <a:endParaRPr lang="en-US" altLang="zh-CN" sz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16200000">
                <a:off x="-268764" y="3827703"/>
                <a:ext cx="8776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(m/s)</a:t>
                </a:r>
                <a:endParaRPr lang="zh-CN" altLang="en-US" sz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1325299" y="2988278"/>
              <a:ext cx="22472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Effect of attenuation</a:t>
              </a:r>
              <a:endParaRPr lang="zh-CN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310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628651" y="-12855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4000" dirty="0"/>
              <a:t>Acknowledgements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5497" y="855609"/>
            <a:ext cx="7199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Sponsors of the CSIM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zh-CN" sz="2400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csim.kaust.edu.sa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consortium.</a:t>
            </a:r>
          </a:p>
        </p:txBody>
      </p:sp>
      <p:sp>
        <p:nvSpPr>
          <p:cNvPr id="6" name="矩形 5"/>
          <p:cNvSpPr/>
          <p:nvPr/>
        </p:nvSpPr>
        <p:spPr>
          <a:xfrm>
            <a:off x="179512" y="4232434"/>
            <a:ext cx="9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KAUST Supercomputing Laboratory (KSL) and IT research computing group.</a:t>
            </a: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949" y="1373984"/>
            <a:ext cx="914400" cy="7428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17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2386102"/>
            <a:ext cx="1765575" cy="6535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04341"/>
            <a:ext cx="1098550" cy="682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15" name="Pictur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9" y="2340864"/>
            <a:ext cx="938213" cy="7440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11" name="Picture 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25" y="1590055"/>
            <a:ext cx="1828800" cy="31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7" descr="http://www.gshtx.org/attachments/wysiwyg/20178/TGS-Logo-Tagline_Larg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527" y="2456898"/>
            <a:ext cx="2094150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973" y="1471882"/>
            <a:ext cx="1099708" cy="5470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3382082"/>
            <a:ext cx="1023845" cy="73271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50" y="3354042"/>
            <a:ext cx="1561051" cy="6272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3269464"/>
            <a:ext cx="1039981" cy="77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3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CustomShape 1"/>
          <p:cNvSpPr>
            <a:spLocks noChangeArrowheads="1"/>
          </p:cNvSpPr>
          <p:nvPr/>
        </p:nvSpPr>
        <p:spPr bwMode="auto">
          <a:xfrm>
            <a:off x="685800" y="457200"/>
            <a:ext cx="7772400" cy="85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24931" name="CustomShape 2"/>
          <p:cNvSpPr>
            <a:spLocks noChangeArrowheads="1"/>
          </p:cNvSpPr>
          <p:nvPr/>
        </p:nvSpPr>
        <p:spPr bwMode="auto">
          <a:xfrm>
            <a:off x="690563" y="2057400"/>
            <a:ext cx="7770812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/>
          <a:lstStyle/>
          <a:p>
            <a:pPr algn="ctr"/>
            <a:r>
              <a:rPr lang="en-US" altLang="zh-CN" sz="6000" dirty="0">
                <a:solidFill>
                  <a:srgbClr val="FAFD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Thank you</a:t>
            </a:r>
            <a:endParaRPr lang="zh-CN" altLang="zh-CN" sz="6000" dirty="0"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5"/>
          <p:cNvSpPr>
            <a:spLocks noChangeArrowheads="1"/>
          </p:cNvSpPr>
          <p:nvPr/>
        </p:nvSpPr>
        <p:spPr bwMode="auto">
          <a:xfrm>
            <a:off x="292523" y="1274557"/>
            <a:ext cx="9215437" cy="41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lnSpc>
                <a:spcPct val="115000"/>
              </a:lnSpc>
            </a:pPr>
            <a:r>
              <a:rPr lang="en-US" altLang="zh-CN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point: </a:t>
            </a:r>
            <a:r>
              <a:rPr lang="en-US" altLang="zh-CN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Dispersion curve is mostly sensitive to Vs,  not </a:t>
            </a:r>
            <a:r>
              <a:rPr lang="en-US" altLang="zh-CN" sz="20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Vp</a:t>
            </a:r>
            <a:r>
              <a:rPr lang="en-US" altLang="zh-CN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density.</a:t>
            </a:r>
            <a:endParaRPr lang="zh-CN" altLang="zh-CN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0" name="Rectangle 15"/>
          <p:cNvSpPr>
            <a:spLocks noChangeArrowheads="1"/>
          </p:cNvSpPr>
          <p:nvPr/>
        </p:nvSpPr>
        <p:spPr bwMode="auto">
          <a:xfrm>
            <a:off x="284165" y="900846"/>
            <a:ext cx="5767386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lnSpc>
                <a:spcPct val="115000"/>
              </a:lnSpc>
            </a:pPr>
            <a:r>
              <a:rPr lang="en-US" altLang="zh-CN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V(z)</a:t>
            </a:r>
            <a:r>
              <a:rPr lang="en-US" altLang="zh-CN" sz="28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inverted from surface wave </a:t>
            </a:r>
            <a:r>
              <a:rPr lang="en-US" altLang="zh-CN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ispersion curve.</a:t>
            </a:r>
            <a:endParaRPr lang="zh-CN" altLang="zh-CN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CustomShape 1"/>
          <p:cNvSpPr>
            <a:spLocks noChangeArrowheads="1"/>
          </p:cNvSpPr>
          <p:nvPr/>
        </p:nvSpPr>
        <p:spPr bwMode="auto">
          <a:xfrm>
            <a:off x="779464" y="109538"/>
            <a:ext cx="7799387" cy="56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800" tIns="41400" rIns="82800" bIns="41400"/>
          <a:lstStyle/>
          <a:p>
            <a:pPr algn="ctr"/>
            <a:r>
              <a:rPr lang="en-US" altLang="zh-CN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zh-CN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73050" y="2260202"/>
            <a:ext cx="4618038" cy="964466"/>
            <a:chOff x="273050" y="2686050"/>
            <a:chExt cx="4618038" cy="1285955"/>
          </a:xfrm>
        </p:grpSpPr>
        <p:sp>
          <p:nvSpPr>
            <p:cNvPr id="32789" name="Text Box 21"/>
            <p:cNvSpPr txBox="1">
              <a:spLocks noChangeArrowheads="1"/>
            </p:cNvSpPr>
            <p:nvPr/>
          </p:nvSpPr>
          <p:spPr bwMode="auto">
            <a:xfrm>
              <a:off x="284163" y="2686050"/>
              <a:ext cx="4606925" cy="533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en-US" altLang="zh-CN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Parameters:  </a:t>
              </a:r>
              <a:r>
                <a:rPr lang="en-US" altLang="zh-CN" sz="20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Vp</a:t>
              </a:r>
              <a:r>
                <a:rPr lang="en-US" altLang="zh-CN" sz="2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Vs and density</a:t>
              </a:r>
            </a:p>
          </p:txBody>
        </p:sp>
        <p:sp>
          <p:nvSpPr>
            <p:cNvPr id="32790" name="Text Box 22"/>
            <p:cNvSpPr txBox="1">
              <a:spLocks noChangeArrowheads="1"/>
            </p:cNvSpPr>
            <p:nvPr/>
          </p:nvSpPr>
          <p:spPr bwMode="auto">
            <a:xfrm>
              <a:off x="273050" y="3438525"/>
              <a:ext cx="2416175" cy="533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Dispersion curve</a:t>
              </a:r>
            </a:p>
          </p:txBody>
        </p:sp>
      </p:grp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5972175" y="3471863"/>
            <a:ext cx="158750" cy="1497806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21777" y="1690849"/>
            <a:ext cx="8901682" cy="3308638"/>
            <a:chOff x="121777" y="1690849"/>
            <a:chExt cx="8901682" cy="3308638"/>
          </a:xfrm>
        </p:grpSpPr>
        <p:grpSp>
          <p:nvGrpSpPr>
            <p:cNvPr id="10" name="组合 9"/>
            <p:cNvGrpSpPr/>
            <p:nvPr/>
          </p:nvGrpSpPr>
          <p:grpSpPr>
            <a:xfrm>
              <a:off x="121777" y="1690849"/>
              <a:ext cx="8901682" cy="3308638"/>
              <a:chOff x="121777" y="1690849"/>
              <a:chExt cx="8901682" cy="3308638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121777" y="1690849"/>
                <a:ext cx="8901682" cy="3308638"/>
                <a:chOff x="121777" y="2254455"/>
                <a:chExt cx="8901682" cy="4411525"/>
              </a:xfrm>
            </p:grpSpPr>
            <p:grpSp>
              <p:nvGrpSpPr>
                <p:cNvPr id="21" name="组合 20"/>
                <p:cNvGrpSpPr/>
                <p:nvPr/>
              </p:nvGrpSpPr>
              <p:grpSpPr>
                <a:xfrm>
                  <a:off x="5132310" y="2254455"/>
                  <a:ext cx="3856968" cy="1759278"/>
                  <a:chOff x="5132310" y="2254455"/>
                  <a:chExt cx="3856968" cy="1759278"/>
                </a:xfrm>
              </p:grpSpPr>
              <p:sp>
                <p:nvSpPr>
                  <p:cNvPr id="32783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02415" y="2254455"/>
                    <a:ext cx="1993900" cy="4103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spcBef>
                        <a:spcPct val="50000"/>
                      </a:spcBef>
                    </a:pPr>
                    <a:r>
                      <a:rPr lang="en-US" altLang="zh-CN" sz="1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Test </a:t>
                    </a:r>
                    <a:r>
                      <a:rPr lang="en-US" altLang="zh-CN" sz="14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Model</a:t>
                    </a:r>
                    <a:endParaRPr lang="en-US" altLang="zh-CN" sz="14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5331675" y="3644402"/>
                    <a:ext cx="3657603" cy="369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                                 x (m)                                  120</a:t>
                    </a:r>
                    <a:endParaRPr lang="zh-CN" altLang="en-US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5132310" y="2461789"/>
                    <a:ext cx="682863" cy="1367899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>
                    <a:spAutoFit/>
                  </a:bodyPr>
                  <a:lstStyle/>
                  <a:p>
                    <a:r>
                      <a:rPr lang="en-US" altLang="zh-CN" sz="11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0</a:t>
                    </a:r>
                    <a:endParaRPr lang="en-US" altLang="zh-CN" sz="11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zh-CN" sz="11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</a:p>
                  <a:p>
                    <a:endParaRPr lang="en-US" altLang="zh-CN" sz="11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zh-CN" sz="11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  <a:p>
                    <a:pPr>
                      <a:lnSpc>
                        <a:spcPts val="1000"/>
                      </a:lnSpc>
                    </a:pPr>
                    <a:r>
                      <a:rPr lang="en-US" altLang="zh-CN" sz="11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  </a:t>
                    </a:r>
                    <a:endParaRPr lang="en-US" altLang="zh-CN" sz="11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lnSpc>
                        <a:spcPts val="1000"/>
                      </a:lnSpc>
                    </a:pPr>
                    <a:r>
                      <a:rPr lang="en-US" altLang="zh-CN" sz="11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20</a:t>
                    </a:r>
                    <a:endParaRPr lang="zh-CN" altLang="en-US" sz="11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20" name="组合 19"/>
                  <p:cNvGrpSpPr/>
                  <p:nvPr/>
                </p:nvGrpSpPr>
                <p:grpSpPr>
                  <a:xfrm>
                    <a:off x="5436451" y="2593790"/>
                    <a:ext cx="3121025" cy="1076323"/>
                    <a:chOff x="5436451" y="2593790"/>
                    <a:chExt cx="3121025" cy="1076323"/>
                  </a:xfrm>
                </p:grpSpPr>
                <p:sp>
                  <p:nvSpPr>
                    <p:cNvPr id="5" name="矩形 4"/>
                    <p:cNvSpPr/>
                    <p:nvPr/>
                  </p:nvSpPr>
                  <p:spPr>
                    <a:xfrm>
                      <a:off x="5436451" y="2593790"/>
                      <a:ext cx="3121025" cy="1076323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pic>
                  <p:nvPicPr>
                    <p:cNvPr id="139267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447084" y="2622248"/>
                      <a:ext cx="3110392" cy="104244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grpSp>
              <p:nvGrpSpPr>
                <p:cNvPr id="22" name="组合 21"/>
                <p:cNvGrpSpPr/>
                <p:nvPr/>
              </p:nvGrpSpPr>
              <p:grpSpPr>
                <a:xfrm>
                  <a:off x="121777" y="4389163"/>
                  <a:ext cx="8901682" cy="2276817"/>
                  <a:chOff x="213744" y="4398064"/>
                  <a:chExt cx="8901682" cy="2276817"/>
                </a:xfrm>
              </p:grpSpPr>
              <p:sp>
                <p:nvSpPr>
                  <p:cNvPr id="32785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26306" y="4398064"/>
                    <a:ext cx="1639888" cy="41036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spcBef>
                        <a:spcPct val="50000"/>
                      </a:spcBef>
                    </a:pPr>
                    <a:r>
                      <a:rPr lang="en-US" altLang="zh-CN" sz="14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Dispersion of </a:t>
                    </a:r>
                    <a:r>
                      <a:rPr lang="en-US" altLang="zh-CN" sz="1400" dirty="0" err="1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Vp</a:t>
                    </a:r>
                    <a:endParaRPr lang="en-US" altLang="zh-CN" sz="14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" name="矩形 6"/>
                  <p:cNvSpPr/>
                  <p:nvPr/>
                </p:nvSpPr>
                <p:spPr>
                  <a:xfrm>
                    <a:off x="558800" y="4808538"/>
                    <a:ext cx="2108200" cy="1476374"/>
                  </a:xfrm>
                  <a:prstGeom prst="rect">
                    <a:avLst/>
                  </a:prstGeom>
                  <a:noFill/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485121" y="6276972"/>
                    <a:ext cx="2327275" cy="3693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                   f (Hz)                  50</a:t>
                    </a:r>
                    <a:endParaRPr lang="zh-CN" altLang="en-US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213744" y="4684810"/>
                    <a:ext cx="682863" cy="1703033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>
                    <a:spAutoFit/>
                  </a:bodyPr>
                  <a:lstStyle/>
                  <a:p>
                    <a:r>
                      <a:rPr lang="en-US" altLang="zh-CN" sz="11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800</a:t>
                    </a:r>
                  </a:p>
                  <a:p>
                    <a:endParaRPr lang="en-US" altLang="zh-CN" sz="11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altLang="zh-CN" sz="11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zh-CN" sz="11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</a:t>
                    </a:r>
                  </a:p>
                  <a:p>
                    <a:r>
                      <a:rPr lang="en-US" altLang="zh-CN" sz="11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</a:t>
                    </a:r>
                    <a:endParaRPr lang="en-US" altLang="zh-CN" sz="11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altLang="zh-CN" sz="11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zh-CN" sz="11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400</a:t>
                    </a:r>
                    <a:endParaRPr lang="zh-CN" altLang="en-US" sz="11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" name="矩形 8"/>
                  <p:cNvSpPr/>
                  <p:nvPr/>
                </p:nvSpPr>
                <p:spPr>
                  <a:xfrm>
                    <a:off x="3752851" y="4838700"/>
                    <a:ext cx="2152650" cy="1476374"/>
                  </a:xfrm>
                  <a:prstGeom prst="rect">
                    <a:avLst/>
                  </a:prstGeom>
                  <a:noFill/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99705" y="4466340"/>
                    <a:ext cx="1896269" cy="41036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defTabSz="914400">
                      <a:spcBef>
                        <a:spcPct val="50000"/>
                      </a:spcBef>
                    </a:pPr>
                    <a:r>
                      <a:rPr lang="en-US" altLang="zh-CN" sz="14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Dispersion of  Density</a:t>
                    </a:r>
                    <a:endParaRPr lang="en-US" altLang="zh-CN" sz="14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3656013" y="6305549"/>
                    <a:ext cx="232727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                  f (Hz)                  50</a:t>
                    </a:r>
                    <a:endParaRPr lang="zh-CN" altLang="en-US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3374010" y="4728007"/>
                    <a:ext cx="682863" cy="1703033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>
                    <a:spAutoFit/>
                  </a:bodyPr>
                  <a:lstStyle/>
                  <a:p>
                    <a:r>
                      <a:rPr lang="en-US" altLang="zh-CN" sz="11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800</a:t>
                    </a:r>
                  </a:p>
                  <a:p>
                    <a:endParaRPr lang="en-US" altLang="zh-CN" sz="11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altLang="zh-CN" sz="11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zh-CN" sz="11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</a:t>
                    </a:r>
                  </a:p>
                  <a:p>
                    <a:r>
                      <a:rPr lang="en-US" altLang="zh-CN" sz="11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</a:t>
                    </a:r>
                    <a:endParaRPr lang="en-US" altLang="zh-CN" sz="11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zh-CN" sz="11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  <a:p>
                    <a:r>
                      <a:rPr lang="en-US" altLang="zh-CN" sz="11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altLang="zh-CN" sz="11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400</a:t>
                    </a:r>
                    <a:endParaRPr lang="zh-CN" altLang="en-US" sz="11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" name="矩形 10"/>
                  <p:cNvSpPr/>
                  <p:nvPr/>
                </p:nvSpPr>
                <p:spPr>
                  <a:xfrm>
                    <a:off x="6867526" y="4810124"/>
                    <a:ext cx="2143125" cy="1476375"/>
                  </a:xfrm>
                  <a:prstGeom prst="rect">
                    <a:avLst/>
                  </a:prstGeom>
                  <a:noFill/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47719" y="4448539"/>
                    <a:ext cx="1639888" cy="41036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defTabSz="914400">
                      <a:spcBef>
                        <a:spcPct val="50000"/>
                      </a:spcBef>
                    </a:pPr>
                    <a:r>
                      <a:rPr lang="en-US" altLang="zh-CN" sz="14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Dispersion of Vs</a:t>
                    </a:r>
                    <a:endParaRPr lang="en-US" altLang="zh-CN" sz="14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6788151" y="6273025"/>
                    <a:ext cx="232727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                  f (Hz)                  50</a:t>
                    </a:r>
                    <a:endParaRPr lang="zh-CN" altLang="en-US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6477570" y="4717630"/>
                    <a:ext cx="682863" cy="1703033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>
                    <a:spAutoFit/>
                  </a:bodyPr>
                  <a:lstStyle/>
                  <a:p>
                    <a:r>
                      <a:rPr lang="en-US" altLang="zh-CN" sz="11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800</a:t>
                    </a:r>
                  </a:p>
                  <a:p>
                    <a:endParaRPr lang="en-US" altLang="zh-CN" sz="11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altLang="zh-CN" sz="11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zh-CN" sz="11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</a:t>
                    </a:r>
                  </a:p>
                  <a:p>
                    <a:r>
                      <a:rPr lang="en-US" altLang="zh-CN" sz="11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</a:t>
                    </a:r>
                    <a:endParaRPr lang="en-US" altLang="zh-CN" sz="11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zh-CN" sz="11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  <a:p>
                    <a:r>
                      <a:rPr lang="en-US" altLang="zh-CN" sz="11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400</a:t>
                    </a:r>
                    <a:endParaRPr lang="zh-CN" altLang="en-US" sz="11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9" name="组合 18"/>
                  <p:cNvGrpSpPr/>
                  <p:nvPr/>
                </p:nvGrpSpPr>
                <p:grpSpPr>
                  <a:xfrm>
                    <a:off x="573749" y="4816158"/>
                    <a:ext cx="8424155" cy="1481951"/>
                    <a:chOff x="565123" y="4819649"/>
                    <a:chExt cx="8424155" cy="1481951"/>
                  </a:xfrm>
                </p:grpSpPr>
                <p:pic>
                  <p:nvPicPr>
                    <p:cNvPr id="139269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884779" y="4828275"/>
                      <a:ext cx="2104499" cy="14533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9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767137" y="4867274"/>
                      <a:ext cx="2119312" cy="14343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55" name="Picture 7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/>
                    <a:srcRect l="17985" t="3977" r="4218" b="18974"/>
                    <a:stretch/>
                  </p:blipFill>
                  <p:spPr bwMode="auto">
                    <a:xfrm>
                      <a:off x="565123" y="4819649"/>
                      <a:ext cx="2085975" cy="146290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</p:grpSp>
          <p:sp>
            <p:nvSpPr>
              <p:cNvPr id="41" name="TextBox 40"/>
              <p:cNvSpPr txBox="1"/>
              <p:nvPr/>
            </p:nvSpPr>
            <p:spPr>
              <a:xfrm rot="16200000">
                <a:off x="4945051" y="2063840"/>
                <a:ext cx="6412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11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</a:t>
                </a:r>
                <a:r>
                  <a:rPr lang="en-US" altLang="zh-CN" sz="11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sz="11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 rot="16200000">
              <a:off x="-28111" y="4025665"/>
              <a:ext cx="6412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 (m/s)</a:t>
              </a:r>
              <a:endParaRPr lang="zh-CN" altLang="en-US" sz="1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16200000">
              <a:off x="3176677" y="4004243"/>
              <a:ext cx="6412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 (m/s)</a:t>
              </a:r>
              <a:endParaRPr lang="zh-CN" altLang="en-US" sz="1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16200000">
              <a:off x="6280237" y="3957425"/>
              <a:ext cx="6412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 (m\s)</a:t>
              </a:r>
              <a:endParaRPr lang="zh-CN" altLang="en-US" sz="1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87930" y="1277359"/>
            <a:ext cx="9215437" cy="3429651"/>
            <a:chOff x="298558" y="1688045"/>
            <a:chExt cx="9215437" cy="4572873"/>
          </a:xfrm>
        </p:grpSpPr>
        <p:grpSp>
          <p:nvGrpSpPr>
            <p:cNvPr id="4" name="组合 3"/>
            <p:cNvGrpSpPr/>
            <p:nvPr/>
          </p:nvGrpSpPr>
          <p:grpSpPr>
            <a:xfrm>
              <a:off x="480052" y="2596898"/>
              <a:ext cx="8425886" cy="3664020"/>
              <a:chOff x="480052" y="2596898"/>
              <a:chExt cx="8425886" cy="3664020"/>
            </a:xfrm>
          </p:grpSpPr>
          <p:pic>
            <p:nvPicPr>
              <p:cNvPr id="32788" name="Picture 7"/>
              <p:cNvPicPr>
                <a:picLocks noChangeAspect="1" noChangeArrowheads="1"/>
              </p:cNvPicPr>
              <p:nvPr/>
            </p:nvPicPr>
            <p:blipFill rotWithShape="1">
              <a:blip r:embed="rId4"/>
              <a:srcRect l="17985" t="3977" r="4218" b="18974"/>
              <a:stretch/>
            </p:blipFill>
            <p:spPr bwMode="auto">
              <a:xfrm>
                <a:off x="480052" y="4810124"/>
                <a:ext cx="2087705" cy="14389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" name="Picture 10"/>
              <p:cNvPicPr>
                <a:picLocks noChangeArrowheads="1"/>
              </p:cNvPicPr>
              <p:nvPr/>
            </p:nvPicPr>
            <p:blipFill rotWithShape="1">
              <a:blip r:embed="rId5"/>
              <a:srcRect l="17574" t="3980" r="2988" b="18905"/>
              <a:stretch/>
            </p:blipFill>
            <p:spPr bwMode="auto">
              <a:xfrm>
                <a:off x="3667780" y="4830537"/>
                <a:ext cx="2152650" cy="1430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" name="Picture 11"/>
              <p:cNvPicPr>
                <a:picLocks noChangeArrowheads="1"/>
              </p:cNvPicPr>
              <p:nvPr/>
            </p:nvPicPr>
            <p:blipFill rotWithShape="1">
              <a:blip r:embed="rId6"/>
              <a:srcRect l="17809" t="3980" r="3105" b="18905"/>
              <a:stretch/>
            </p:blipFill>
            <p:spPr bwMode="auto">
              <a:xfrm>
                <a:off x="6791980" y="4816880"/>
                <a:ext cx="2113958" cy="1432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782" name="Picture 13"/>
              <p:cNvPicPr>
                <a:picLocks noChangeAspect="1" noChangeArrowheads="1"/>
              </p:cNvPicPr>
              <p:nvPr/>
            </p:nvPicPr>
            <p:blipFill rotWithShape="1">
              <a:blip r:embed="rId7"/>
              <a:srcRect l="12350" t="16620" r="2095" b="22969"/>
              <a:stretch/>
            </p:blipFill>
            <p:spPr bwMode="auto">
              <a:xfrm>
                <a:off x="5447079" y="2596898"/>
                <a:ext cx="3105150" cy="1045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9" name="Rectangle 15"/>
            <p:cNvSpPr>
              <a:spLocks noChangeArrowheads="1"/>
            </p:cNvSpPr>
            <p:nvPr/>
          </p:nvSpPr>
          <p:spPr bwMode="auto">
            <a:xfrm>
              <a:off x="298558" y="1688045"/>
              <a:ext cx="9215437" cy="595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115000"/>
                </a:lnSpc>
              </a:pPr>
              <a:r>
                <a:rPr lang="en-US" altLang="zh-CN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Key point: 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Dispersion curve is mostly sensitive to Vs,  not </a:t>
              </a:r>
              <a:r>
                <a:rPr lang="en-US" altLang="zh-CN" sz="2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Vp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or density.</a:t>
              </a:r>
              <a:endParaRPr lang="zh-CN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670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47607" y="238708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 </a:t>
            </a:r>
          </a:p>
        </p:txBody>
      </p:sp>
      <p:sp>
        <p:nvSpPr>
          <p:cNvPr id="3" name="矩形 2"/>
          <p:cNvSpPr/>
          <p:nvPr/>
        </p:nvSpPr>
        <p:spPr>
          <a:xfrm>
            <a:off x="4447607" y="238708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 </a:t>
            </a:r>
          </a:p>
        </p:txBody>
      </p:sp>
      <p:sp>
        <p:nvSpPr>
          <p:cNvPr id="14" name="矩形 13"/>
          <p:cNvSpPr/>
          <p:nvPr/>
        </p:nvSpPr>
        <p:spPr>
          <a:xfrm>
            <a:off x="4447607" y="238708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 </a:t>
            </a:r>
          </a:p>
        </p:txBody>
      </p:sp>
      <p:sp>
        <p:nvSpPr>
          <p:cNvPr id="143365" name="左大括号 143364"/>
          <p:cNvSpPr/>
          <p:nvPr/>
        </p:nvSpPr>
        <p:spPr>
          <a:xfrm>
            <a:off x="2279180" y="1888505"/>
            <a:ext cx="221879" cy="2061810"/>
          </a:xfrm>
          <a:prstGeom prst="lef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TextBox 88"/>
          <p:cNvSpPr txBox="1"/>
          <p:nvPr/>
        </p:nvSpPr>
        <p:spPr>
          <a:xfrm>
            <a:off x="189241" y="631592"/>
            <a:ext cx="78604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Problem: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1D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Dispersion inversion 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a</a:t>
            </a:r>
            <a:r>
              <a:rPr lang="en-US" altLang="zh-CN" dirty="0" smtClean="0">
                <a:solidFill>
                  <a:srgbClr val="FFFF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ssumes layered medium (Xia </a:t>
            </a:r>
            <a:r>
              <a:rPr lang="en-US" altLang="zh-CN" dirty="0">
                <a:solidFill>
                  <a:srgbClr val="FFFF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et al. </a:t>
            </a:r>
            <a:r>
              <a:rPr lang="en-US" altLang="zh-CN" dirty="0" smtClean="0">
                <a:solidFill>
                  <a:srgbClr val="FFFF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1999).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029927" y="-45650"/>
            <a:ext cx="8449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zh-CN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Problem &amp; Solution</a:t>
            </a:r>
            <a:endParaRPr lang="zh-CN" altLang="zh-CN" sz="4000" dirty="0">
              <a:solidFill>
                <a:srgbClr val="FFFF00"/>
              </a:solidFill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55191" y="1038933"/>
            <a:ext cx="98819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Solution: 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Wave-equation dispersion inversion 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WD)</a:t>
            </a:r>
            <a:r>
              <a:rPr lang="zh-CN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it-IT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2D/3D </a:t>
            </a:r>
            <a:r>
              <a:rPr lang="it-IT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(Li </a:t>
            </a:r>
            <a:r>
              <a:rPr lang="it-IT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Schuster, </a:t>
            </a:r>
            <a:r>
              <a:rPr lang="it-IT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3381" name="组合 143380"/>
          <p:cNvGrpSpPr/>
          <p:nvPr/>
        </p:nvGrpSpPr>
        <p:grpSpPr>
          <a:xfrm>
            <a:off x="161" y="1880175"/>
            <a:ext cx="2404794" cy="2108601"/>
            <a:chOff x="161" y="1880175"/>
            <a:chExt cx="2404794" cy="2108601"/>
          </a:xfrm>
        </p:grpSpPr>
        <p:grpSp>
          <p:nvGrpSpPr>
            <p:cNvPr id="65" name="组合 64"/>
            <p:cNvGrpSpPr/>
            <p:nvPr/>
          </p:nvGrpSpPr>
          <p:grpSpPr>
            <a:xfrm>
              <a:off x="161" y="1880175"/>
              <a:ext cx="2404794" cy="2108601"/>
              <a:chOff x="84311" y="472761"/>
              <a:chExt cx="3710128" cy="3247367"/>
            </a:xfrm>
          </p:grpSpPr>
          <p:sp>
            <p:nvSpPr>
              <p:cNvPr id="69" name="Text Box 11"/>
              <p:cNvSpPr txBox="1">
                <a:spLocks noChangeArrowheads="1"/>
              </p:cNvSpPr>
              <p:nvPr/>
            </p:nvSpPr>
            <p:spPr bwMode="auto">
              <a:xfrm>
                <a:off x="1151404" y="472761"/>
                <a:ext cx="2425589" cy="561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914400">
                  <a:spcBef>
                    <a:spcPct val="50000"/>
                  </a:spcBef>
                </a:pPr>
                <a:r>
                  <a:rPr lang="en-US" altLang="zh-CN" sz="16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 </a:t>
                </a:r>
                <a:r>
                  <a:rPr lang="en-US" altLang="zh-CN" sz="16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</a:t>
                </a:r>
                <a:endParaRPr lang="en-US" altLang="zh-CN" sz="16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0" name="组合 69"/>
              <p:cNvGrpSpPr/>
              <p:nvPr/>
            </p:nvGrpSpPr>
            <p:grpSpPr>
              <a:xfrm>
                <a:off x="84311" y="947887"/>
                <a:ext cx="3710128" cy="2772241"/>
                <a:chOff x="779849" y="788392"/>
                <a:chExt cx="3710128" cy="2772241"/>
              </a:xfrm>
            </p:grpSpPr>
            <p:grpSp>
              <p:nvGrpSpPr>
                <p:cNvPr id="71" name="组合 70"/>
                <p:cNvGrpSpPr/>
                <p:nvPr/>
              </p:nvGrpSpPr>
              <p:grpSpPr>
                <a:xfrm>
                  <a:off x="1293099" y="972641"/>
                  <a:ext cx="2945080" cy="1905808"/>
                  <a:chOff x="1293099" y="972641"/>
                  <a:chExt cx="2945080" cy="1905808"/>
                </a:xfrm>
              </p:grpSpPr>
              <p:pic>
                <p:nvPicPr>
                  <p:cNvPr id="74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/>
                  <a:srcRect l="6271" t="6537" r="61966" b="60267"/>
                  <a:stretch/>
                </p:blipFill>
                <p:spPr bwMode="auto">
                  <a:xfrm>
                    <a:off x="1293099" y="972641"/>
                    <a:ext cx="2945080" cy="19058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75" name="矩形 74"/>
                  <p:cNvSpPr/>
                  <p:nvPr/>
                </p:nvSpPr>
                <p:spPr>
                  <a:xfrm>
                    <a:off x="1293099" y="976818"/>
                    <a:ext cx="2945080" cy="1901630"/>
                  </a:xfrm>
                  <a:prstGeom prst="rect">
                    <a:avLst/>
                  </a:prstGeom>
                  <a:noFill/>
                  <a:ln w="28575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72" name="TextBox 71"/>
                <p:cNvSpPr txBox="1"/>
                <p:nvPr/>
              </p:nvSpPr>
              <p:spPr>
                <a:xfrm>
                  <a:off x="1164310" y="2849644"/>
                  <a:ext cx="3325667" cy="7109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0                    60                 120</a:t>
                  </a:r>
                </a:p>
                <a:p>
                  <a:r>
                    <a: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   x(m)</a:t>
                  </a:r>
                  <a:endParaRPr lang="zh-CN" altLang="en-US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779849" y="788392"/>
                  <a:ext cx="738664" cy="2701754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0 </a:t>
                  </a: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</a:p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</a:p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30    </a:t>
                  </a: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28" name="TextBox 127"/>
            <p:cNvSpPr txBox="1"/>
            <p:nvPr/>
          </p:nvSpPr>
          <p:spPr>
            <a:xfrm rot="16200000">
              <a:off x="-85787" y="2695634"/>
              <a:ext cx="525339" cy="251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 (m)</a:t>
              </a:r>
              <a:endParaRPr lang="zh-CN" alt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3370" name="组合 143369"/>
          <p:cNvGrpSpPr/>
          <p:nvPr/>
        </p:nvGrpSpPr>
        <p:grpSpPr>
          <a:xfrm>
            <a:off x="6407270" y="1748559"/>
            <a:ext cx="2343905" cy="1189711"/>
            <a:chOff x="6407270" y="1748559"/>
            <a:chExt cx="2343905" cy="1189711"/>
          </a:xfrm>
        </p:grpSpPr>
        <p:cxnSp>
          <p:nvCxnSpPr>
            <p:cNvPr id="143363" name="直接箭头连接符 143362"/>
            <p:cNvCxnSpPr/>
            <p:nvPr/>
          </p:nvCxnSpPr>
          <p:spPr>
            <a:xfrm>
              <a:off x="6496461" y="2304415"/>
              <a:ext cx="658048" cy="6622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369" name="组合 143368"/>
            <p:cNvGrpSpPr/>
            <p:nvPr/>
          </p:nvGrpSpPr>
          <p:grpSpPr>
            <a:xfrm>
              <a:off x="6407270" y="1748559"/>
              <a:ext cx="2343905" cy="1189711"/>
              <a:chOff x="6407270" y="1748559"/>
              <a:chExt cx="2343905" cy="1189711"/>
            </a:xfrm>
          </p:grpSpPr>
          <p:grpSp>
            <p:nvGrpSpPr>
              <p:cNvPr id="143376" name="组合 143375"/>
              <p:cNvGrpSpPr/>
              <p:nvPr/>
            </p:nvGrpSpPr>
            <p:grpSpPr>
              <a:xfrm>
                <a:off x="7154511" y="1748559"/>
                <a:ext cx="1596664" cy="1189711"/>
                <a:chOff x="6825206" y="1520620"/>
                <a:chExt cx="1796451" cy="1264428"/>
              </a:xfrm>
            </p:grpSpPr>
            <p:grpSp>
              <p:nvGrpSpPr>
                <p:cNvPr id="143364" name="组合 143363"/>
                <p:cNvGrpSpPr/>
                <p:nvPr/>
              </p:nvGrpSpPr>
              <p:grpSpPr>
                <a:xfrm>
                  <a:off x="7089054" y="1520620"/>
                  <a:ext cx="1532603" cy="1264428"/>
                  <a:chOff x="432264" y="3844577"/>
                  <a:chExt cx="2024833" cy="1655471"/>
                </a:xfrm>
              </p:grpSpPr>
              <p:grpSp>
                <p:nvGrpSpPr>
                  <p:cNvPr id="105" name="组合 104"/>
                  <p:cNvGrpSpPr/>
                  <p:nvPr/>
                </p:nvGrpSpPr>
                <p:grpSpPr>
                  <a:xfrm>
                    <a:off x="432264" y="4154397"/>
                    <a:ext cx="2024833" cy="1100832"/>
                    <a:chOff x="10626557" y="825764"/>
                    <a:chExt cx="2389757" cy="2510925"/>
                  </a:xfrm>
                </p:grpSpPr>
                <p:cxnSp>
                  <p:nvCxnSpPr>
                    <p:cNvPr id="106" name="直接连接符 105"/>
                    <p:cNvCxnSpPr/>
                    <p:nvPr/>
                  </p:nvCxnSpPr>
                  <p:spPr>
                    <a:xfrm>
                      <a:off x="10626557" y="825764"/>
                      <a:ext cx="2389757" cy="0"/>
                    </a:xfrm>
                    <a:prstGeom prst="line">
                      <a:avLst/>
                    </a:prstGeom>
                    <a:ln w="19050">
                      <a:solidFill>
                        <a:srgbClr val="FFFF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07" name="组合 106"/>
                    <p:cNvGrpSpPr/>
                    <p:nvPr/>
                  </p:nvGrpSpPr>
                  <p:grpSpPr>
                    <a:xfrm>
                      <a:off x="11311232" y="856083"/>
                      <a:ext cx="656289" cy="2480606"/>
                      <a:chOff x="11311232" y="856081"/>
                      <a:chExt cx="656289" cy="4303268"/>
                    </a:xfrm>
                  </p:grpSpPr>
                  <p:cxnSp>
                    <p:nvCxnSpPr>
                      <p:cNvPr id="108" name="肘形连接符 107"/>
                      <p:cNvCxnSpPr/>
                      <p:nvPr/>
                    </p:nvCxnSpPr>
                    <p:spPr>
                      <a:xfrm rot="5400000">
                        <a:off x="10259635" y="1907678"/>
                        <a:ext cx="2414469" cy="311276"/>
                      </a:xfrm>
                      <a:prstGeom prst="bentConnector3">
                        <a:avLst/>
                      </a:prstGeom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9" name="肘形连接符 108"/>
                      <p:cNvCxnSpPr/>
                      <p:nvPr/>
                    </p:nvCxnSpPr>
                    <p:spPr>
                      <a:xfrm>
                        <a:off x="11325669" y="3204537"/>
                        <a:ext cx="641852" cy="1954812"/>
                      </a:xfrm>
                      <a:prstGeom prst="bentConnector3">
                        <a:avLst/>
                      </a:prstGeom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926704" y="3844577"/>
                    <a:ext cx="1137565" cy="362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</a:t>
                    </a:r>
                    <a:r>
                      <a:rPr lang="en-US" altLang="zh-CN" sz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(m/s)</a:t>
                    </a:r>
                    <a:endParaRPr lang="zh-CN" altLang="en-US" sz="12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43362" name="直接连接符 143361"/>
                  <p:cNvCxnSpPr/>
                  <p:nvPr/>
                </p:nvCxnSpPr>
                <p:spPr>
                  <a:xfrm>
                    <a:off x="453316" y="4167689"/>
                    <a:ext cx="0" cy="1332359"/>
                  </a:xfrm>
                  <a:prstGeom prst="line">
                    <a:avLst/>
                  </a:prstGeom>
                  <a:ln w="1905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6" name="TextBox 125"/>
                <p:cNvSpPr txBox="1"/>
                <p:nvPr/>
              </p:nvSpPr>
              <p:spPr>
                <a:xfrm rot="16200000">
                  <a:off x="6688177" y="2137468"/>
                  <a:ext cx="525339" cy="2512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 (m)</a:t>
                  </a:r>
                  <a:endParaRPr lang="zh-CN" altLang="en-US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43366" name="TextBox 143365"/>
              <p:cNvSpPr txBox="1"/>
              <p:nvPr/>
            </p:nvSpPr>
            <p:spPr>
              <a:xfrm>
                <a:off x="6407270" y="2028824"/>
                <a:ext cx="9718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1D </a:t>
                </a:r>
              </a:p>
              <a:p>
                <a:r>
                  <a:rPr lang="en-US" altLang="zh-CN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Inversion</a:t>
                </a:r>
                <a:endParaRPr lang="zh-CN" alt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3378" name="组合 143377"/>
          <p:cNvGrpSpPr/>
          <p:nvPr/>
        </p:nvGrpSpPr>
        <p:grpSpPr>
          <a:xfrm>
            <a:off x="4271752" y="2938270"/>
            <a:ext cx="2125569" cy="1275560"/>
            <a:chOff x="4271752" y="2938270"/>
            <a:chExt cx="2125569" cy="1275560"/>
          </a:xfrm>
        </p:grpSpPr>
        <p:grpSp>
          <p:nvGrpSpPr>
            <p:cNvPr id="143389" name="组合 143388"/>
            <p:cNvGrpSpPr/>
            <p:nvPr/>
          </p:nvGrpSpPr>
          <p:grpSpPr>
            <a:xfrm>
              <a:off x="4617685" y="2938270"/>
              <a:ext cx="1779636" cy="1275560"/>
              <a:chOff x="4718369" y="2829385"/>
              <a:chExt cx="1821756" cy="1391660"/>
            </a:xfrm>
          </p:grpSpPr>
          <p:grpSp>
            <p:nvGrpSpPr>
              <p:cNvPr id="143384" name="组合 143383"/>
              <p:cNvGrpSpPr/>
              <p:nvPr/>
            </p:nvGrpSpPr>
            <p:grpSpPr>
              <a:xfrm>
                <a:off x="4983614" y="2829385"/>
                <a:ext cx="1556511" cy="1391660"/>
                <a:chOff x="4983614" y="2829385"/>
                <a:chExt cx="1556511" cy="1391660"/>
              </a:xfrm>
            </p:grpSpPr>
            <p:grpSp>
              <p:nvGrpSpPr>
                <p:cNvPr id="25" name="组合 24"/>
                <p:cNvGrpSpPr/>
                <p:nvPr/>
              </p:nvGrpSpPr>
              <p:grpSpPr>
                <a:xfrm>
                  <a:off x="4983614" y="3138497"/>
                  <a:ext cx="1556511" cy="1082548"/>
                  <a:chOff x="3488355" y="3429000"/>
                  <a:chExt cx="2448211" cy="1719656"/>
                </a:xfrm>
              </p:grpSpPr>
              <p:pic>
                <p:nvPicPr>
                  <p:cNvPr id="139272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88355" y="3429000"/>
                    <a:ext cx="2448211" cy="1381125"/>
                  </a:xfrm>
                  <a:prstGeom prst="rect">
                    <a:avLst/>
                  </a:prstGeom>
                  <a:noFill/>
                  <a:ln w="1905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</p:pic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4269192" y="4733082"/>
                    <a:ext cx="1009650" cy="4155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1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</a:t>
                    </a:r>
                    <a:r>
                      <a:rPr lang="en-US" altLang="zh-CN" sz="11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(Hz)</a:t>
                    </a:r>
                    <a:endParaRPr lang="zh-CN" altLang="en-US" sz="11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59" name="TextBox 58"/>
                <p:cNvSpPr txBox="1"/>
                <p:nvPr/>
              </p:nvSpPr>
              <p:spPr>
                <a:xfrm>
                  <a:off x="5020512" y="2829385"/>
                  <a:ext cx="1518364" cy="3077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4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Dispersion Curves</a:t>
                  </a:r>
                  <a:endParaRPr lang="en-US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0" name="TextBox 129"/>
              <p:cNvSpPr txBox="1"/>
              <p:nvPr/>
            </p:nvSpPr>
            <p:spPr>
              <a:xfrm rot="16200000">
                <a:off x="4398460" y="3352253"/>
                <a:ext cx="9475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11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zh-CN" sz="11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1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(m/s)</a:t>
                </a:r>
                <a:endParaRPr lang="zh-CN" altLang="en-US" sz="11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0" name="TextBox 139"/>
            <p:cNvSpPr txBox="1"/>
            <p:nvPr/>
          </p:nvSpPr>
          <p:spPr>
            <a:xfrm>
              <a:off x="4271752" y="3214356"/>
              <a:ext cx="501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RT</a:t>
              </a:r>
              <a:endPara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1" name="Straight Arrow Connector 95"/>
            <p:cNvCxnSpPr/>
            <p:nvPr/>
          </p:nvCxnSpPr>
          <p:spPr>
            <a:xfrm flipV="1">
              <a:off x="4278852" y="3566147"/>
              <a:ext cx="364223" cy="2014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3826544" y="1600195"/>
            <a:ext cx="2650197" cy="1469628"/>
            <a:chOff x="3826544" y="1600195"/>
            <a:chExt cx="2650197" cy="1469628"/>
          </a:xfrm>
        </p:grpSpPr>
        <p:grpSp>
          <p:nvGrpSpPr>
            <p:cNvPr id="143368" name="组合 143367"/>
            <p:cNvGrpSpPr/>
            <p:nvPr/>
          </p:nvGrpSpPr>
          <p:grpSpPr>
            <a:xfrm>
              <a:off x="4271752" y="1600195"/>
              <a:ext cx="2204989" cy="1351512"/>
              <a:chOff x="4271752" y="1654787"/>
              <a:chExt cx="2204989" cy="1351512"/>
            </a:xfrm>
          </p:grpSpPr>
          <p:grpSp>
            <p:nvGrpSpPr>
              <p:cNvPr id="143380" name="组合 143379"/>
              <p:cNvGrpSpPr/>
              <p:nvPr/>
            </p:nvGrpSpPr>
            <p:grpSpPr>
              <a:xfrm>
                <a:off x="4300613" y="1654787"/>
                <a:ext cx="2176128" cy="1351512"/>
                <a:chOff x="4360475" y="1548457"/>
                <a:chExt cx="2281766" cy="1351512"/>
              </a:xfrm>
            </p:grpSpPr>
            <p:grpSp>
              <p:nvGrpSpPr>
                <p:cNvPr id="143375" name="组合 143374"/>
                <p:cNvGrpSpPr/>
                <p:nvPr/>
              </p:nvGrpSpPr>
              <p:grpSpPr>
                <a:xfrm>
                  <a:off x="4716313" y="1548457"/>
                  <a:ext cx="1925928" cy="1351512"/>
                  <a:chOff x="4716313" y="1548457"/>
                  <a:chExt cx="1925928" cy="1351512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4716313" y="1846658"/>
                    <a:ext cx="1880004" cy="1053311"/>
                    <a:chOff x="242947" y="3409950"/>
                    <a:chExt cx="2766598" cy="1761567"/>
                  </a:xfrm>
                </p:grpSpPr>
                <p:grpSp>
                  <p:nvGrpSpPr>
                    <p:cNvPr id="11" name="组合 10"/>
                    <p:cNvGrpSpPr/>
                    <p:nvPr/>
                  </p:nvGrpSpPr>
                  <p:grpSpPr>
                    <a:xfrm>
                      <a:off x="628295" y="3409950"/>
                      <a:ext cx="2381250" cy="1362075"/>
                      <a:chOff x="542570" y="3467100"/>
                      <a:chExt cx="2466975" cy="1362075"/>
                    </a:xfrm>
                  </p:grpSpPr>
                  <p:pic>
                    <p:nvPicPr>
                      <p:cNvPr id="139271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570" y="3467100"/>
                        <a:ext cx="2466975" cy="136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10" name="矩形 9"/>
                      <p:cNvSpPr/>
                      <p:nvPr/>
                    </p:nvSpPr>
                    <p:spPr>
                      <a:xfrm>
                        <a:off x="542570" y="3467100"/>
                        <a:ext cx="2466975" cy="13620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FF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1399819" y="4733998"/>
                      <a:ext cx="1009649" cy="43751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11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11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(Hz)</a:t>
                      </a:r>
                      <a:endParaRPr lang="zh-CN" altLang="en-US" sz="11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3" name="TextBox 42"/>
                    <p:cNvSpPr txBox="1"/>
                    <p:nvPr/>
                  </p:nvSpPr>
                  <p:spPr>
                    <a:xfrm rot="16200000">
                      <a:off x="-104306" y="4054624"/>
                      <a:ext cx="1147428" cy="4529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zh-CN" sz="11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altLang="zh-CN" sz="11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1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(m/s)</a:t>
                      </a:r>
                      <a:endParaRPr lang="zh-CN" altLang="en-US" sz="11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5050168" y="1548457"/>
                    <a:ext cx="1592073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4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Dispersion Curves</a:t>
                    </a:r>
                    <a:endParaRPr lang="en-US" sz="14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134" name="Straight Arrow Connector 95"/>
                <p:cNvCxnSpPr/>
                <p:nvPr/>
              </p:nvCxnSpPr>
              <p:spPr>
                <a:xfrm flipV="1">
                  <a:off x="4360475" y="2249277"/>
                  <a:ext cx="381904" cy="2014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TextBox 6"/>
              <p:cNvSpPr txBox="1"/>
              <p:nvPr/>
            </p:nvSpPr>
            <p:spPr>
              <a:xfrm>
                <a:off x="4271752" y="2018896"/>
                <a:ext cx="5014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RT</a:t>
                </a:r>
                <a:endParaRPr lang="zh-CN" alt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3826544" y="2762046"/>
              <a:ext cx="1702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(Radon Transform)</a:t>
              </a:r>
              <a:endParaRPr lang="zh-CN" altLang="en-US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249549" y="1644792"/>
            <a:ext cx="2939751" cy="1349455"/>
            <a:chOff x="1249549" y="1644792"/>
            <a:chExt cx="2939751" cy="1349455"/>
          </a:xfrm>
        </p:grpSpPr>
        <p:grpSp>
          <p:nvGrpSpPr>
            <p:cNvPr id="143373" name="组合 143372"/>
            <p:cNvGrpSpPr/>
            <p:nvPr/>
          </p:nvGrpSpPr>
          <p:grpSpPr>
            <a:xfrm>
              <a:off x="1249549" y="1644792"/>
              <a:ext cx="2939751" cy="1349455"/>
              <a:chOff x="964938" y="1584412"/>
              <a:chExt cx="3481083" cy="1349455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2313744" y="1584412"/>
                <a:ext cx="2132277" cy="1349455"/>
                <a:chOff x="310878" y="1644045"/>
                <a:chExt cx="2212112" cy="1293999"/>
              </a:xfrm>
            </p:grpSpPr>
            <p:grpSp>
              <p:nvGrpSpPr>
                <p:cNvPr id="19" name="组合 18"/>
                <p:cNvGrpSpPr/>
                <p:nvPr/>
              </p:nvGrpSpPr>
              <p:grpSpPr>
                <a:xfrm>
                  <a:off x="310878" y="1950480"/>
                  <a:ext cx="2212112" cy="987564"/>
                  <a:chOff x="3140036" y="1895157"/>
                  <a:chExt cx="2758430" cy="1608915"/>
                </a:xfrm>
              </p:grpSpPr>
              <p:pic>
                <p:nvPicPr>
                  <p:cNvPr id="139270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45791" y="1895157"/>
                    <a:ext cx="2352675" cy="1228724"/>
                  </a:xfrm>
                  <a:prstGeom prst="rect">
                    <a:avLst/>
                  </a:prstGeom>
                  <a:noFill/>
                  <a:ln w="19050">
                    <a:solidFill>
                      <a:srgbClr val="FFFF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</p:pic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4345392" y="3095379"/>
                    <a:ext cx="1009650" cy="4086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1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r>
                      <a:rPr lang="en-US" altLang="zh-CN" sz="11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(m)</a:t>
                    </a:r>
                    <a:endParaRPr lang="zh-CN" altLang="en-US" sz="11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 rot="16200000">
                    <a:off x="2952026" y="2371391"/>
                    <a:ext cx="734361" cy="3583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t(s)</a:t>
                    </a:r>
                    <a:endParaRPr lang="zh-CN" altLang="en-US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43367" name="TextBox 143366"/>
                <p:cNvSpPr txBox="1"/>
                <p:nvPr/>
              </p:nvSpPr>
              <p:spPr>
                <a:xfrm>
                  <a:off x="1052713" y="1644045"/>
                  <a:ext cx="796324" cy="3246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6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it-IT" sz="16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CSGs</a:t>
                  </a:r>
                  <a:endParaRPr lang="en-US" sz="16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43372" name="爆炸形 1 143371"/>
              <p:cNvSpPr/>
              <p:nvPr/>
            </p:nvSpPr>
            <p:spPr>
              <a:xfrm>
                <a:off x="964938" y="2133460"/>
                <a:ext cx="236000" cy="148575"/>
              </a:xfrm>
              <a:prstGeom prst="irregularSeal1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2" name="爆炸形 1 131"/>
            <p:cNvSpPr/>
            <p:nvPr/>
          </p:nvSpPr>
          <p:spPr>
            <a:xfrm>
              <a:off x="3305707" y="1933755"/>
              <a:ext cx="199300" cy="148575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063781" y="2230128"/>
            <a:ext cx="2144928" cy="1972488"/>
            <a:chOff x="2063781" y="2230128"/>
            <a:chExt cx="2144928" cy="1972488"/>
          </a:xfrm>
        </p:grpSpPr>
        <p:grpSp>
          <p:nvGrpSpPr>
            <p:cNvPr id="143382" name="组合 143381"/>
            <p:cNvGrpSpPr/>
            <p:nvPr/>
          </p:nvGrpSpPr>
          <p:grpSpPr>
            <a:xfrm>
              <a:off x="2063781" y="2230128"/>
              <a:ext cx="2111875" cy="1972488"/>
              <a:chOff x="2003781" y="2230128"/>
              <a:chExt cx="2464173" cy="1972488"/>
            </a:xfrm>
          </p:grpSpPr>
          <p:sp>
            <p:nvSpPr>
              <p:cNvPr id="129" name="TextBox 128"/>
              <p:cNvSpPr txBox="1"/>
              <p:nvPr/>
            </p:nvSpPr>
            <p:spPr>
              <a:xfrm rot="16200000">
                <a:off x="2251210" y="3412726"/>
                <a:ext cx="47007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t(s)</a:t>
                </a:r>
                <a:endParaRPr lang="zh-CN" altLang="en-US" sz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43374" name="组合 143373"/>
              <p:cNvGrpSpPr/>
              <p:nvPr/>
            </p:nvGrpSpPr>
            <p:grpSpPr>
              <a:xfrm>
                <a:off x="2003781" y="2230128"/>
                <a:ext cx="2464173" cy="1972488"/>
                <a:chOff x="2003781" y="2230128"/>
                <a:chExt cx="2464173" cy="1972488"/>
              </a:xfrm>
            </p:grpSpPr>
            <p:grpSp>
              <p:nvGrpSpPr>
                <p:cNvPr id="5" name="组合 4"/>
                <p:cNvGrpSpPr/>
                <p:nvPr/>
              </p:nvGrpSpPr>
              <p:grpSpPr>
                <a:xfrm>
                  <a:off x="2656898" y="2938224"/>
                  <a:ext cx="1811056" cy="1264392"/>
                  <a:chOff x="640849" y="2833039"/>
                  <a:chExt cx="1873480" cy="1212432"/>
                </a:xfrm>
              </p:grpSpPr>
              <p:grpSp>
                <p:nvGrpSpPr>
                  <p:cNvPr id="20" name="组合 19"/>
                  <p:cNvGrpSpPr/>
                  <p:nvPr/>
                </p:nvGrpSpPr>
                <p:grpSpPr>
                  <a:xfrm>
                    <a:off x="640849" y="3094036"/>
                    <a:ext cx="1873480" cy="951435"/>
                    <a:chOff x="6373505" y="1775332"/>
                    <a:chExt cx="2381250" cy="1603261"/>
                  </a:xfrm>
                </p:grpSpPr>
                <p:grpSp>
                  <p:nvGrpSpPr>
                    <p:cNvPr id="9" name="组合 8"/>
                    <p:cNvGrpSpPr/>
                    <p:nvPr/>
                  </p:nvGrpSpPr>
                  <p:grpSpPr>
                    <a:xfrm>
                      <a:off x="6373505" y="1775332"/>
                      <a:ext cx="2381250" cy="1223613"/>
                      <a:chOff x="6373505" y="1786136"/>
                      <a:chExt cx="2381250" cy="1223613"/>
                    </a:xfrm>
                  </p:grpSpPr>
                  <p:pic>
                    <p:nvPicPr>
                      <p:cNvPr id="139269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3505" y="1786136"/>
                        <a:ext cx="2381250" cy="12096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8" name="矩形 7"/>
                      <p:cNvSpPr/>
                      <p:nvPr/>
                    </p:nvSpPr>
                    <p:spPr>
                      <a:xfrm>
                        <a:off x="6373505" y="1800074"/>
                        <a:ext cx="2381250" cy="12096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37" name="TextBox 36"/>
                    <p:cNvSpPr txBox="1"/>
                    <p:nvPr/>
                  </p:nvSpPr>
                  <p:spPr>
                    <a:xfrm>
                      <a:off x="6919586" y="2955871"/>
                      <a:ext cx="1009650" cy="4227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11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x (m)</a:t>
                      </a:r>
                      <a:endParaRPr lang="zh-CN" altLang="en-US" sz="11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997194" y="2833039"/>
                    <a:ext cx="844384" cy="3246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it-IT" sz="16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CSGs</a:t>
                    </a:r>
                    <a:endParaRPr lang="en-US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22" name="爆炸形 1 121"/>
                <p:cNvSpPr/>
                <p:nvPr/>
              </p:nvSpPr>
              <p:spPr>
                <a:xfrm>
                  <a:off x="2003781" y="2230128"/>
                  <a:ext cx="236000" cy="148575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rgbClr val="FF0000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33" name="爆炸形 1 132"/>
            <p:cNvSpPr/>
            <p:nvPr/>
          </p:nvSpPr>
          <p:spPr>
            <a:xfrm>
              <a:off x="4006449" y="3210406"/>
              <a:ext cx="202260" cy="148575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43391" name="组合 143390"/>
          <p:cNvGrpSpPr/>
          <p:nvPr/>
        </p:nvGrpSpPr>
        <p:grpSpPr>
          <a:xfrm>
            <a:off x="6356401" y="3013190"/>
            <a:ext cx="2413291" cy="1240830"/>
            <a:chOff x="6356401" y="3013190"/>
            <a:chExt cx="2413291" cy="1240830"/>
          </a:xfrm>
        </p:grpSpPr>
        <p:grpSp>
          <p:nvGrpSpPr>
            <p:cNvPr id="143379" name="组合 143378"/>
            <p:cNvGrpSpPr/>
            <p:nvPr/>
          </p:nvGrpSpPr>
          <p:grpSpPr>
            <a:xfrm>
              <a:off x="6356401" y="3013190"/>
              <a:ext cx="2413291" cy="1240830"/>
              <a:chOff x="6356401" y="3013190"/>
              <a:chExt cx="2413291" cy="1240830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7104658" y="3013190"/>
                <a:ext cx="1665034" cy="1240830"/>
                <a:chOff x="107361" y="3871844"/>
                <a:chExt cx="1715739" cy="1367820"/>
              </a:xfrm>
            </p:grpSpPr>
            <p:cxnSp>
              <p:nvCxnSpPr>
                <p:cNvPr id="114" name="直接连接符 113"/>
                <p:cNvCxnSpPr/>
                <p:nvPr/>
              </p:nvCxnSpPr>
              <p:spPr>
                <a:xfrm>
                  <a:off x="414970" y="4125222"/>
                  <a:ext cx="1408130" cy="0"/>
                </a:xfrm>
                <a:prstGeom prst="line">
                  <a:avLst/>
                </a:prstGeom>
                <a:ln w="1905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/>
                <p:cNvSpPr txBox="1"/>
                <p:nvPr/>
              </p:nvSpPr>
              <p:spPr>
                <a:xfrm rot="16200000">
                  <a:off x="-52724" y="4408667"/>
                  <a:ext cx="579104" cy="2589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 (m)</a:t>
                  </a:r>
                  <a:endParaRPr lang="zh-CN" altLang="en-US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7" name="直接连接符 16"/>
                <p:cNvCxnSpPr/>
                <p:nvPr/>
              </p:nvCxnSpPr>
              <p:spPr>
                <a:xfrm>
                  <a:off x="419423" y="4125222"/>
                  <a:ext cx="0" cy="1114442"/>
                </a:xfrm>
                <a:prstGeom prst="line">
                  <a:avLst/>
                </a:prstGeom>
                <a:ln w="1905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TextBox 117"/>
                <p:cNvSpPr txBox="1"/>
                <p:nvPr/>
              </p:nvSpPr>
              <p:spPr>
                <a:xfrm>
                  <a:off x="802521" y="3871844"/>
                  <a:ext cx="77096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en-US" altLang="zh-CN" sz="12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(m/s)</a:t>
                  </a:r>
                  <a:endParaRPr lang="zh-CN" altLang="en-US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42" name="TextBox 141"/>
              <p:cNvSpPr txBox="1"/>
              <p:nvPr/>
            </p:nvSpPr>
            <p:spPr>
              <a:xfrm>
                <a:off x="6356401" y="3220370"/>
                <a:ext cx="9718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1D </a:t>
                </a:r>
              </a:p>
              <a:p>
                <a:r>
                  <a:rPr lang="en-US" altLang="zh-CN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Inversion</a:t>
                </a:r>
                <a:endParaRPr lang="zh-CN" alt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3" name="直接箭头连接符 142"/>
              <p:cNvCxnSpPr/>
              <p:nvPr/>
            </p:nvCxnSpPr>
            <p:spPr>
              <a:xfrm flipV="1">
                <a:off x="6476741" y="3475291"/>
                <a:ext cx="693628" cy="6537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0" name="肘形连接符 149"/>
            <p:cNvCxnSpPr/>
            <p:nvPr/>
          </p:nvCxnSpPr>
          <p:spPr>
            <a:xfrm rot="16200000" flipH="1">
              <a:off x="7874641" y="3450292"/>
              <a:ext cx="479641" cy="106953"/>
            </a:xfrm>
            <a:prstGeom prst="bentConnector3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肘形连接符 151"/>
            <p:cNvCxnSpPr/>
            <p:nvPr/>
          </p:nvCxnSpPr>
          <p:spPr>
            <a:xfrm rot="16200000" flipH="1">
              <a:off x="8049876" y="3793133"/>
              <a:ext cx="418032" cy="183576"/>
            </a:xfrm>
            <a:prstGeom prst="bentConnector3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/>
          <p:cNvGrpSpPr/>
          <p:nvPr/>
        </p:nvGrpSpPr>
        <p:grpSpPr>
          <a:xfrm>
            <a:off x="6475475" y="1791442"/>
            <a:ext cx="2933959" cy="3008943"/>
            <a:chOff x="6216266" y="1561375"/>
            <a:chExt cx="2933959" cy="3008943"/>
          </a:xfrm>
        </p:grpSpPr>
        <p:sp>
          <p:nvSpPr>
            <p:cNvPr id="94" name="Rectangle 43"/>
            <p:cNvSpPr>
              <a:spLocks noChangeArrowheads="1"/>
            </p:cNvSpPr>
            <p:nvPr/>
          </p:nvSpPr>
          <p:spPr bwMode="auto">
            <a:xfrm>
              <a:off x="6216266" y="1561375"/>
              <a:ext cx="2933959" cy="3008943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6590871" y="1962663"/>
              <a:ext cx="2430102" cy="2013601"/>
              <a:chOff x="9778568" y="189931"/>
              <a:chExt cx="2430102" cy="2013601"/>
            </a:xfrm>
          </p:grpSpPr>
          <p:pic>
            <p:nvPicPr>
              <p:cNvPr id="167" name="Picture 5"/>
              <p:cNvPicPr>
                <a:picLocks noChangeArrowheads="1"/>
              </p:cNvPicPr>
              <p:nvPr/>
            </p:nvPicPr>
            <p:blipFill rotWithShape="1">
              <a:blip r:embed="rId3"/>
              <a:srcRect l="57661" t="57851" r="10506" b="7814"/>
              <a:stretch/>
            </p:blipFill>
            <p:spPr bwMode="auto">
              <a:xfrm>
                <a:off x="10092806" y="519730"/>
                <a:ext cx="1922561" cy="1222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7" name="组合 156"/>
              <p:cNvGrpSpPr/>
              <p:nvPr/>
            </p:nvGrpSpPr>
            <p:grpSpPr>
              <a:xfrm>
                <a:off x="9778568" y="189931"/>
                <a:ext cx="2430102" cy="2013601"/>
                <a:chOff x="19211" y="1975175"/>
                <a:chExt cx="2430102" cy="2013601"/>
              </a:xfrm>
            </p:grpSpPr>
            <p:grpSp>
              <p:nvGrpSpPr>
                <p:cNvPr id="158" name="组合 157"/>
                <p:cNvGrpSpPr/>
                <p:nvPr/>
              </p:nvGrpSpPr>
              <p:grpSpPr>
                <a:xfrm>
                  <a:off x="19211" y="1975175"/>
                  <a:ext cx="2430102" cy="2013601"/>
                  <a:chOff x="113701" y="619065"/>
                  <a:chExt cx="3749175" cy="3101063"/>
                </a:xfrm>
              </p:grpSpPr>
              <p:sp>
                <p:nvSpPr>
                  <p:cNvPr id="160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4922" y="619065"/>
                    <a:ext cx="3007954" cy="5213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defTabSz="914400">
                      <a:spcBef>
                        <a:spcPct val="50000"/>
                      </a:spcBef>
                    </a:pPr>
                    <a:r>
                      <a:rPr lang="en-US" altLang="zh-CN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1D Vs Tomogram</a:t>
                    </a:r>
                    <a:endParaRPr lang="en-US" altLang="zh-CN" sz="16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61" name="组合 160"/>
                  <p:cNvGrpSpPr/>
                  <p:nvPr/>
                </p:nvGrpSpPr>
                <p:grpSpPr>
                  <a:xfrm>
                    <a:off x="113701" y="947887"/>
                    <a:ext cx="3710130" cy="2772241"/>
                    <a:chOff x="809239" y="788392"/>
                    <a:chExt cx="3710130" cy="2772241"/>
                  </a:xfrm>
                </p:grpSpPr>
                <p:sp>
                  <p:nvSpPr>
                    <p:cNvPr id="166" name="矩形 165"/>
                    <p:cNvSpPr/>
                    <p:nvPr/>
                  </p:nvSpPr>
                  <p:spPr>
                    <a:xfrm>
                      <a:off x="1293099" y="976818"/>
                      <a:ext cx="2945080" cy="1901629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3" name="TextBox 162"/>
                    <p:cNvSpPr txBox="1"/>
                    <p:nvPr/>
                  </p:nvSpPr>
                  <p:spPr>
                    <a:xfrm>
                      <a:off x="1193700" y="2849643"/>
                      <a:ext cx="3325669" cy="71099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0                    60                 120</a:t>
                      </a:r>
                    </a:p>
                    <a:p>
                      <a:r>
                        <a:rPr lang="en-US" altLang="zh-CN" sz="12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x(m)</a:t>
                      </a:r>
                      <a:endParaRPr lang="zh-CN" altLang="en-US" sz="1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4" name="TextBox 163"/>
                    <p:cNvSpPr txBox="1"/>
                    <p:nvPr/>
                  </p:nvSpPr>
                  <p:spPr>
                    <a:xfrm>
                      <a:off x="809239" y="788392"/>
                      <a:ext cx="738665" cy="2701754"/>
                    </a:xfrm>
                    <a:prstGeom prst="rect">
                      <a:avLst/>
                    </a:prstGeom>
                    <a:noFill/>
                  </p:spPr>
                  <p:txBody>
                    <a:bodyPr vert="horz" wrap="square" rtlCol="0">
                      <a:spAutoFit/>
                    </a:bodyPr>
                    <a:lstStyle/>
                    <a:p>
                      <a:r>
                        <a:rPr lang="en-US" altLang="zh-CN" sz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0 </a:t>
                      </a:r>
                    </a:p>
                    <a:p>
                      <a:endPara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1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r>
                        <a:rPr lang="en-US" altLang="zh-CN" sz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r>
                        <a:rPr lang="en-US" altLang="zh-CN" sz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    </a:t>
                      </a:r>
                    </a:p>
                    <a:p>
                      <a:endParaRPr lang="en-US" altLang="zh-CN" sz="1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159" name="TextBox 158"/>
                <p:cNvSpPr txBox="1"/>
                <p:nvPr/>
              </p:nvSpPr>
              <p:spPr>
                <a:xfrm rot="16200000">
                  <a:off x="-85787" y="2695634"/>
                  <a:ext cx="525339" cy="2512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 (m)</a:t>
                  </a:r>
                  <a:endParaRPr lang="zh-CN" altLang="en-US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46" name="组合 45"/>
          <p:cNvGrpSpPr/>
          <p:nvPr/>
        </p:nvGrpSpPr>
        <p:grpSpPr>
          <a:xfrm>
            <a:off x="7974353" y="2437760"/>
            <a:ext cx="1075329" cy="1302831"/>
            <a:chOff x="7995855" y="2429096"/>
            <a:chExt cx="1075329" cy="1302831"/>
          </a:xfrm>
        </p:grpSpPr>
        <p:grpSp>
          <p:nvGrpSpPr>
            <p:cNvPr id="143377" name="组合 143376"/>
            <p:cNvGrpSpPr/>
            <p:nvPr/>
          </p:nvGrpSpPr>
          <p:grpSpPr>
            <a:xfrm>
              <a:off x="7995855" y="2478092"/>
              <a:ext cx="1075329" cy="1253835"/>
              <a:chOff x="7955463" y="2228146"/>
              <a:chExt cx="1075329" cy="1253835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8740266" y="2253439"/>
                <a:ext cx="290526" cy="1228542"/>
                <a:chOff x="9349139" y="1763072"/>
                <a:chExt cx="789183" cy="866217"/>
              </a:xfrm>
            </p:grpSpPr>
            <p:cxnSp>
              <p:nvCxnSpPr>
                <p:cNvPr id="136" name="肘形连接符 135"/>
                <p:cNvCxnSpPr/>
                <p:nvPr/>
              </p:nvCxnSpPr>
              <p:spPr>
                <a:xfrm rot="16200000" flipH="1">
                  <a:off x="9262153" y="1850058"/>
                  <a:ext cx="464500" cy="290527"/>
                </a:xfrm>
                <a:prstGeom prst="bentConnector3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肘形连接符 136"/>
                <p:cNvCxnSpPr/>
                <p:nvPr/>
              </p:nvCxnSpPr>
              <p:spPr>
                <a:xfrm rot="16200000" flipH="1">
                  <a:off x="9682197" y="2173165"/>
                  <a:ext cx="413593" cy="498656"/>
                </a:xfrm>
                <a:prstGeom prst="bentConnector3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3371" name="组合 143370"/>
              <p:cNvGrpSpPr/>
              <p:nvPr/>
            </p:nvGrpSpPr>
            <p:grpSpPr>
              <a:xfrm>
                <a:off x="7955463" y="2228146"/>
                <a:ext cx="368147" cy="1252688"/>
                <a:chOff x="10982420" y="3983358"/>
                <a:chExt cx="368147" cy="785285"/>
              </a:xfrm>
            </p:grpSpPr>
            <p:cxnSp>
              <p:nvCxnSpPr>
                <p:cNvPr id="146" name="肘形连接符 145"/>
                <p:cNvCxnSpPr/>
                <p:nvPr/>
              </p:nvCxnSpPr>
              <p:spPr>
                <a:xfrm rot="5400000">
                  <a:off x="10851875" y="4113903"/>
                  <a:ext cx="438518" cy="177427"/>
                </a:xfrm>
                <a:prstGeom prst="bentConnector3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肘形连接符 146"/>
                <p:cNvCxnSpPr/>
                <p:nvPr/>
              </p:nvCxnSpPr>
              <p:spPr>
                <a:xfrm>
                  <a:off x="10984712" y="4413608"/>
                  <a:ext cx="365855" cy="355035"/>
                </a:xfrm>
                <a:prstGeom prst="bentConnector3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2" name="爆炸形 1 161"/>
            <p:cNvSpPr/>
            <p:nvPr/>
          </p:nvSpPr>
          <p:spPr>
            <a:xfrm>
              <a:off x="8068288" y="2429096"/>
              <a:ext cx="199300" cy="148575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5" name="爆炸形 1 164"/>
            <p:cNvSpPr/>
            <p:nvPr/>
          </p:nvSpPr>
          <p:spPr>
            <a:xfrm>
              <a:off x="8668562" y="2458085"/>
              <a:ext cx="202260" cy="148575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446241" y="2150016"/>
            <a:ext cx="3300226" cy="2349486"/>
            <a:chOff x="9182726" y="936175"/>
            <a:chExt cx="3380277" cy="2188296"/>
          </a:xfrm>
        </p:grpSpPr>
        <p:grpSp>
          <p:nvGrpSpPr>
            <p:cNvPr id="53" name="组合 52"/>
            <p:cNvGrpSpPr/>
            <p:nvPr/>
          </p:nvGrpSpPr>
          <p:grpSpPr>
            <a:xfrm>
              <a:off x="9219372" y="936175"/>
              <a:ext cx="3343631" cy="2188296"/>
              <a:chOff x="8838460" y="273718"/>
              <a:chExt cx="3343631" cy="2132422"/>
            </a:xfrm>
          </p:grpSpPr>
          <p:sp>
            <p:nvSpPr>
              <p:cNvPr id="151" name="Rectangle 43"/>
              <p:cNvSpPr>
                <a:spLocks noChangeArrowheads="1"/>
              </p:cNvSpPr>
              <p:nvPr/>
            </p:nvSpPr>
            <p:spPr bwMode="auto">
              <a:xfrm>
                <a:off x="8838460" y="273718"/>
                <a:ext cx="3343631" cy="1980873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2" name="组合 31"/>
              <p:cNvGrpSpPr/>
              <p:nvPr/>
            </p:nvGrpSpPr>
            <p:grpSpPr>
              <a:xfrm>
                <a:off x="9215312" y="329982"/>
                <a:ext cx="2279391" cy="2076158"/>
                <a:chOff x="9279943" y="-135296"/>
                <a:chExt cx="2444967" cy="1904458"/>
              </a:xfrm>
            </p:grpSpPr>
            <p:grpSp>
              <p:nvGrpSpPr>
                <p:cNvPr id="21" name="组合 20"/>
                <p:cNvGrpSpPr/>
                <p:nvPr/>
              </p:nvGrpSpPr>
              <p:grpSpPr>
                <a:xfrm>
                  <a:off x="9279943" y="-135296"/>
                  <a:ext cx="2444967" cy="1904458"/>
                  <a:chOff x="7593250" y="424614"/>
                  <a:chExt cx="3445223" cy="1904458"/>
                </a:xfrm>
              </p:grpSpPr>
              <p:pic>
                <p:nvPicPr>
                  <p:cNvPr id="16" name="图片 15"/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4478"/>
                  <a:stretch/>
                </p:blipFill>
                <p:spPr>
                  <a:xfrm>
                    <a:off x="8124515" y="704381"/>
                    <a:ext cx="2913958" cy="1052829"/>
                  </a:xfrm>
                  <a:prstGeom prst="rect">
                    <a:avLst/>
                  </a:prstGeom>
                  <a:ln>
                    <a:solidFill>
                      <a:srgbClr val="FFFF00"/>
                    </a:solidFill>
                  </a:ln>
                </p:spPr>
              </p:pic>
              <p:grpSp>
                <p:nvGrpSpPr>
                  <p:cNvPr id="86" name="组合 85"/>
                  <p:cNvGrpSpPr/>
                  <p:nvPr/>
                </p:nvGrpSpPr>
                <p:grpSpPr>
                  <a:xfrm>
                    <a:off x="7593250" y="424614"/>
                    <a:ext cx="3445223" cy="1904458"/>
                    <a:chOff x="3755941" y="3728424"/>
                    <a:chExt cx="4571129" cy="3358511"/>
                  </a:xfrm>
                </p:grpSpPr>
                <p:sp>
                  <p:nvSpPr>
                    <p:cNvPr id="88" name="Text Box 1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88992" y="3728424"/>
                      <a:ext cx="3938078" cy="59704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WD Vs Tomogram </a:t>
                      </a:r>
                      <a:endParaRPr lang="en-US" altLang="zh-CN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8" name="矩形 97"/>
                    <p:cNvSpPr/>
                    <p:nvPr/>
                  </p:nvSpPr>
                  <p:spPr>
                    <a:xfrm>
                      <a:off x="4454644" y="4176841"/>
                      <a:ext cx="3872424" cy="1901630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0" name="TextBox 89"/>
                    <p:cNvSpPr txBox="1"/>
                    <p:nvPr/>
                  </p:nvSpPr>
                  <p:spPr>
                    <a:xfrm>
                      <a:off x="4360957" y="6080618"/>
                      <a:ext cx="3966109" cy="72774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0                  60              120</a:t>
                      </a:r>
                    </a:p>
                    <a:p>
                      <a:r>
                        <a:rPr lang="en-US" altLang="zh-CN" sz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x(m</a:t>
                      </a:r>
                      <a:r>
                        <a:rPr lang="en-US" altLang="zh-CN" sz="12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1" name="TextBox 90"/>
                    <p:cNvSpPr txBox="1"/>
                    <p:nvPr/>
                  </p:nvSpPr>
                  <p:spPr>
                    <a:xfrm>
                      <a:off x="3755941" y="3993180"/>
                      <a:ext cx="951795" cy="3093755"/>
                    </a:xfrm>
                    <a:prstGeom prst="rect">
                      <a:avLst/>
                    </a:prstGeom>
                    <a:noFill/>
                  </p:spPr>
                  <p:txBody>
                    <a:bodyPr vert="horz" wrap="square" rtlCol="0">
                      <a:spAutoFit/>
                    </a:bodyPr>
                    <a:lstStyle/>
                    <a:p>
                      <a:r>
                        <a:rPr lang="en-US" altLang="zh-CN" sz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0 </a:t>
                      </a:r>
                    </a:p>
                    <a:p>
                      <a:endPara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1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1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r>
                        <a:rPr lang="en-US" altLang="zh-CN" sz="12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    </a:t>
                      </a:r>
                    </a:p>
                    <a:p>
                      <a:endParaRPr lang="en-US" altLang="zh-CN" sz="1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149" name="TextBox 148"/>
                <p:cNvSpPr txBox="1"/>
                <p:nvPr/>
              </p:nvSpPr>
              <p:spPr>
                <a:xfrm rot="16200000">
                  <a:off x="9217049" y="371689"/>
                  <a:ext cx="553643" cy="248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 (m)</a:t>
                  </a:r>
                  <a:endParaRPr lang="zh-CN" altLang="en-US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8" name="组合 37"/>
            <p:cNvGrpSpPr/>
            <p:nvPr/>
          </p:nvGrpSpPr>
          <p:grpSpPr>
            <a:xfrm>
              <a:off x="9182726" y="1416671"/>
              <a:ext cx="650087" cy="600164"/>
              <a:chOff x="9669059" y="3454860"/>
              <a:chExt cx="683307" cy="600164"/>
            </a:xfrm>
          </p:grpSpPr>
          <p:sp>
            <p:nvSpPr>
              <p:cNvPr id="143383" name="流程图: 或者 143382"/>
              <p:cNvSpPr/>
              <p:nvPr/>
            </p:nvSpPr>
            <p:spPr>
              <a:xfrm>
                <a:off x="9669059" y="3627798"/>
                <a:ext cx="212711" cy="195618"/>
              </a:xfrm>
              <a:prstGeom prst="flowChartOr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3387" name="直接箭头连接符 143386"/>
              <p:cNvCxnSpPr/>
              <p:nvPr/>
            </p:nvCxnSpPr>
            <p:spPr>
              <a:xfrm>
                <a:off x="9896095" y="3737541"/>
                <a:ext cx="440561" cy="1507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388" name="TextBox 143387"/>
              <p:cNvSpPr txBox="1"/>
              <p:nvPr/>
            </p:nvSpPr>
            <p:spPr>
              <a:xfrm>
                <a:off x="9802792" y="3454860"/>
                <a:ext cx="549574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altLang="zh-CN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2D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zh-CN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WD</a:t>
                </a:r>
                <a:endParaRPr lang="zh-CN" alt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182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 animBg="1"/>
      <p:bldP spid="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869857" y="3903939"/>
            <a:ext cx="1047968" cy="1025490"/>
            <a:chOff x="6151418" y="4556247"/>
            <a:chExt cx="725632" cy="1720728"/>
          </a:xfrm>
        </p:grpSpPr>
        <p:cxnSp>
          <p:nvCxnSpPr>
            <p:cNvPr id="4" name="直接箭头连接符 3"/>
            <p:cNvCxnSpPr/>
            <p:nvPr/>
          </p:nvCxnSpPr>
          <p:spPr>
            <a:xfrm flipV="1">
              <a:off x="6151418" y="4556247"/>
              <a:ext cx="629392" cy="1381415"/>
            </a:xfrm>
            <a:prstGeom prst="straightConnector1">
              <a:avLst/>
            </a:prstGeom>
            <a:ln w="28575">
              <a:solidFill>
                <a:srgbClr val="FFFF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/>
            <p:cNvCxnSpPr/>
            <p:nvPr/>
          </p:nvCxnSpPr>
          <p:spPr>
            <a:xfrm>
              <a:off x="6151418" y="5937662"/>
              <a:ext cx="725632" cy="339313"/>
            </a:xfrm>
            <a:prstGeom prst="straightConnector1">
              <a:avLst/>
            </a:prstGeom>
            <a:ln w="28575">
              <a:solidFill>
                <a:srgbClr val="FFFF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3580997" y="3759282"/>
            <a:ext cx="2292219" cy="1437363"/>
            <a:chOff x="6564478" y="4310682"/>
            <a:chExt cx="2541422" cy="2406791"/>
          </a:xfrm>
        </p:grpSpPr>
        <p:grpSp>
          <p:nvGrpSpPr>
            <p:cNvPr id="29" name="组合 28"/>
            <p:cNvGrpSpPr/>
            <p:nvPr/>
          </p:nvGrpSpPr>
          <p:grpSpPr>
            <a:xfrm>
              <a:off x="6877050" y="4310682"/>
              <a:ext cx="2228850" cy="2004393"/>
              <a:chOff x="6877050" y="4310682"/>
              <a:chExt cx="2228850" cy="2004393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7076413" y="4310682"/>
                <a:ext cx="1560806" cy="515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Dispersion curve</a:t>
                </a:r>
                <a:endParaRPr lang="en-US" sz="1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6915150" y="5181600"/>
                <a:ext cx="1922219" cy="876300"/>
              </a:xfrm>
              <a:custGeom>
                <a:avLst/>
                <a:gdLst>
                  <a:gd name="connsiteX0" fmla="*/ 0 w 1922219"/>
                  <a:gd name="connsiteY0" fmla="*/ 0 h 876300"/>
                  <a:gd name="connsiteX1" fmla="*/ 85725 w 1922219"/>
                  <a:gd name="connsiteY1" fmla="*/ 133350 h 876300"/>
                  <a:gd name="connsiteX2" fmla="*/ 104775 w 1922219"/>
                  <a:gd name="connsiteY2" fmla="*/ 161925 h 876300"/>
                  <a:gd name="connsiteX3" fmla="*/ 133350 w 1922219"/>
                  <a:gd name="connsiteY3" fmla="*/ 180975 h 876300"/>
                  <a:gd name="connsiteX4" fmla="*/ 171450 w 1922219"/>
                  <a:gd name="connsiteY4" fmla="*/ 238125 h 876300"/>
                  <a:gd name="connsiteX5" fmla="*/ 200025 w 1922219"/>
                  <a:gd name="connsiteY5" fmla="*/ 266700 h 876300"/>
                  <a:gd name="connsiteX6" fmla="*/ 238125 w 1922219"/>
                  <a:gd name="connsiteY6" fmla="*/ 323850 h 876300"/>
                  <a:gd name="connsiteX7" fmla="*/ 266700 w 1922219"/>
                  <a:gd name="connsiteY7" fmla="*/ 342900 h 876300"/>
                  <a:gd name="connsiteX8" fmla="*/ 295275 w 1922219"/>
                  <a:gd name="connsiteY8" fmla="*/ 371475 h 876300"/>
                  <a:gd name="connsiteX9" fmla="*/ 323850 w 1922219"/>
                  <a:gd name="connsiteY9" fmla="*/ 381000 h 876300"/>
                  <a:gd name="connsiteX10" fmla="*/ 381000 w 1922219"/>
                  <a:gd name="connsiteY10" fmla="*/ 438150 h 876300"/>
                  <a:gd name="connsiteX11" fmla="*/ 390525 w 1922219"/>
                  <a:gd name="connsiteY11" fmla="*/ 466725 h 876300"/>
                  <a:gd name="connsiteX12" fmla="*/ 419100 w 1922219"/>
                  <a:gd name="connsiteY12" fmla="*/ 476250 h 876300"/>
                  <a:gd name="connsiteX13" fmla="*/ 485775 w 1922219"/>
                  <a:gd name="connsiteY13" fmla="*/ 533400 h 876300"/>
                  <a:gd name="connsiteX14" fmla="*/ 542925 w 1922219"/>
                  <a:gd name="connsiteY14" fmla="*/ 552450 h 876300"/>
                  <a:gd name="connsiteX15" fmla="*/ 571500 w 1922219"/>
                  <a:gd name="connsiteY15" fmla="*/ 561975 h 876300"/>
                  <a:gd name="connsiteX16" fmla="*/ 628650 w 1922219"/>
                  <a:gd name="connsiteY16" fmla="*/ 590550 h 876300"/>
                  <a:gd name="connsiteX17" fmla="*/ 657225 w 1922219"/>
                  <a:gd name="connsiteY17" fmla="*/ 609600 h 876300"/>
                  <a:gd name="connsiteX18" fmla="*/ 714375 w 1922219"/>
                  <a:gd name="connsiteY18" fmla="*/ 628650 h 876300"/>
                  <a:gd name="connsiteX19" fmla="*/ 752475 w 1922219"/>
                  <a:gd name="connsiteY19" fmla="*/ 647700 h 876300"/>
                  <a:gd name="connsiteX20" fmla="*/ 781050 w 1922219"/>
                  <a:gd name="connsiteY20" fmla="*/ 657225 h 876300"/>
                  <a:gd name="connsiteX21" fmla="*/ 809625 w 1922219"/>
                  <a:gd name="connsiteY21" fmla="*/ 676275 h 876300"/>
                  <a:gd name="connsiteX22" fmla="*/ 876300 w 1922219"/>
                  <a:gd name="connsiteY22" fmla="*/ 695325 h 876300"/>
                  <a:gd name="connsiteX23" fmla="*/ 933450 w 1922219"/>
                  <a:gd name="connsiteY23" fmla="*/ 714375 h 876300"/>
                  <a:gd name="connsiteX24" fmla="*/ 990600 w 1922219"/>
                  <a:gd name="connsiteY24" fmla="*/ 733425 h 876300"/>
                  <a:gd name="connsiteX25" fmla="*/ 1019175 w 1922219"/>
                  <a:gd name="connsiteY25" fmla="*/ 742950 h 876300"/>
                  <a:gd name="connsiteX26" fmla="*/ 1047750 w 1922219"/>
                  <a:gd name="connsiteY26" fmla="*/ 752475 h 876300"/>
                  <a:gd name="connsiteX27" fmla="*/ 1085850 w 1922219"/>
                  <a:gd name="connsiteY27" fmla="*/ 771525 h 876300"/>
                  <a:gd name="connsiteX28" fmla="*/ 1162050 w 1922219"/>
                  <a:gd name="connsiteY28" fmla="*/ 781050 h 876300"/>
                  <a:gd name="connsiteX29" fmla="*/ 1200150 w 1922219"/>
                  <a:gd name="connsiteY29" fmla="*/ 790575 h 876300"/>
                  <a:gd name="connsiteX30" fmla="*/ 1247775 w 1922219"/>
                  <a:gd name="connsiteY30" fmla="*/ 800100 h 876300"/>
                  <a:gd name="connsiteX31" fmla="*/ 1276350 w 1922219"/>
                  <a:gd name="connsiteY31" fmla="*/ 809625 h 876300"/>
                  <a:gd name="connsiteX32" fmla="*/ 1390650 w 1922219"/>
                  <a:gd name="connsiteY32" fmla="*/ 819150 h 876300"/>
                  <a:gd name="connsiteX33" fmla="*/ 1466850 w 1922219"/>
                  <a:gd name="connsiteY33" fmla="*/ 828675 h 876300"/>
                  <a:gd name="connsiteX34" fmla="*/ 1581150 w 1922219"/>
                  <a:gd name="connsiteY34" fmla="*/ 838200 h 876300"/>
                  <a:gd name="connsiteX35" fmla="*/ 1695450 w 1922219"/>
                  <a:gd name="connsiteY35" fmla="*/ 857250 h 876300"/>
                  <a:gd name="connsiteX36" fmla="*/ 1828800 w 1922219"/>
                  <a:gd name="connsiteY36" fmla="*/ 876300 h 876300"/>
                  <a:gd name="connsiteX37" fmla="*/ 1905000 w 1922219"/>
                  <a:gd name="connsiteY37" fmla="*/ 866775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922219" h="876300">
                    <a:moveTo>
                      <a:pt x="0" y="0"/>
                    </a:moveTo>
                    <a:cubicBezTo>
                      <a:pt x="46244" y="77074"/>
                      <a:pt x="18306" y="32221"/>
                      <a:pt x="85725" y="133350"/>
                    </a:cubicBezTo>
                    <a:cubicBezTo>
                      <a:pt x="92075" y="142875"/>
                      <a:pt x="95250" y="155575"/>
                      <a:pt x="104775" y="161925"/>
                    </a:cubicBezTo>
                    <a:lnTo>
                      <a:pt x="133350" y="180975"/>
                    </a:lnTo>
                    <a:cubicBezTo>
                      <a:pt x="146050" y="200025"/>
                      <a:pt x="155261" y="221936"/>
                      <a:pt x="171450" y="238125"/>
                    </a:cubicBezTo>
                    <a:cubicBezTo>
                      <a:pt x="180975" y="247650"/>
                      <a:pt x="191755" y="256067"/>
                      <a:pt x="200025" y="266700"/>
                    </a:cubicBezTo>
                    <a:cubicBezTo>
                      <a:pt x="214081" y="284772"/>
                      <a:pt x="219075" y="311150"/>
                      <a:pt x="238125" y="323850"/>
                    </a:cubicBezTo>
                    <a:cubicBezTo>
                      <a:pt x="247650" y="330200"/>
                      <a:pt x="257906" y="335571"/>
                      <a:pt x="266700" y="342900"/>
                    </a:cubicBezTo>
                    <a:cubicBezTo>
                      <a:pt x="277048" y="351524"/>
                      <a:pt x="284067" y="364003"/>
                      <a:pt x="295275" y="371475"/>
                    </a:cubicBezTo>
                    <a:cubicBezTo>
                      <a:pt x="303629" y="377044"/>
                      <a:pt x="314325" y="377825"/>
                      <a:pt x="323850" y="381000"/>
                    </a:cubicBezTo>
                    <a:cubicBezTo>
                      <a:pt x="342900" y="400050"/>
                      <a:pt x="372481" y="412592"/>
                      <a:pt x="381000" y="438150"/>
                    </a:cubicBezTo>
                    <a:cubicBezTo>
                      <a:pt x="384175" y="447675"/>
                      <a:pt x="383425" y="459625"/>
                      <a:pt x="390525" y="466725"/>
                    </a:cubicBezTo>
                    <a:cubicBezTo>
                      <a:pt x="397625" y="473825"/>
                      <a:pt x="409575" y="473075"/>
                      <a:pt x="419100" y="476250"/>
                    </a:cubicBezTo>
                    <a:cubicBezTo>
                      <a:pt x="438164" y="495314"/>
                      <a:pt x="461337" y="521181"/>
                      <a:pt x="485775" y="533400"/>
                    </a:cubicBezTo>
                    <a:cubicBezTo>
                      <a:pt x="503736" y="542380"/>
                      <a:pt x="523875" y="546100"/>
                      <a:pt x="542925" y="552450"/>
                    </a:cubicBezTo>
                    <a:cubicBezTo>
                      <a:pt x="552450" y="555625"/>
                      <a:pt x="563146" y="556406"/>
                      <a:pt x="571500" y="561975"/>
                    </a:cubicBezTo>
                    <a:cubicBezTo>
                      <a:pt x="653392" y="616570"/>
                      <a:pt x="549780" y="551115"/>
                      <a:pt x="628650" y="590550"/>
                    </a:cubicBezTo>
                    <a:cubicBezTo>
                      <a:pt x="638889" y="595670"/>
                      <a:pt x="646764" y="604951"/>
                      <a:pt x="657225" y="609600"/>
                    </a:cubicBezTo>
                    <a:cubicBezTo>
                      <a:pt x="675575" y="617755"/>
                      <a:pt x="696414" y="619670"/>
                      <a:pt x="714375" y="628650"/>
                    </a:cubicBezTo>
                    <a:cubicBezTo>
                      <a:pt x="727075" y="635000"/>
                      <a:pt x="739424" y="642107"/>
                      <a:pt x="752475" y="647700"/>
                    </a:cubicBezTo>
                    <a:cubicBezTo>
                      <a:pt x="761703" y="651655"/>
                      <a:pt x="772070" y="652735"/>
                      <a:pt x="781050" y="657225"/>
                    </a:cubicBezTo>
                    <a:cubicBezTo>
                      <a:pt x="791289" y="662345"/>
                      <a:pt x="799386" y="671155"/>
                      <a:pt x="809625" y="676275"/>
                    </a:cubicBezTo>
                    <a:cubicBezTo>
                      <a:pt x="825630" y="684278"/>
                      <a:pt x="861041" y="690747"/>
                      <a:pt x="876300" y="695325"/>
                    </a:cubicBezTo>
                    <a:cubicBezTo>
                      <a:pt x="895534" y="701095"/>
                      <a:pt x="914400" y="708025"/>
                      <a:pt x="933450" y="714375"/>
                    </a:cubicBezTo>
                    <a:lnTo>
                      <a:pt x="990600" y="733425"/>
                    </a:lnTo>
                    <a:lnTo>
                      <a:pt x="1019175" y="742950"/>
                    </a:lnTo>
                    <a:cubicBezTo>
                      <a:pt x="1028700" y="746125"/>
                      <a:pt x="1038770" y="747985"/>
                      <a:pt x="1047750" y="752475"/>
                    </a:cubicBezTo>
                    <a:cubicBezTo>
                      <a:pt x="1060450" y="758825"/>
                      <a:pt x="1072075" y="768081"/>
                      <a:pt x="1085850" y="771525"/>
                    </a:cubicBezTo>
                    <a:cubicBezTo>
                      <a:pt x="1110683" y="777733"/>
                      <a:pt x="1136801" y="776842"/>
                      <a:pt x="1162050" y="781050"/>
                    </a:cubicBezTo>
                    <a:cubicBezTo>
                      <a:pt x="1174963" y="783202"/>
                      <a:pt x="1187371" y="787735"/>
                      <a:pt x="1200150" y="790575"/>
                    </a:cubicBezTo>
                    <a:cubicBezTo>
                      <a:pt x="1215954" y="794087"/>
                      <a:pt x="1232069" y="796173"/>
                      <a:pt x="1247775" y="800100"/>
                    </a:cubicBezTo>
                    <a:cubicBezTo>
                      <a:pt x="1257515" y="802535"/>
                      <a:pt x="1266398" y="808298"/>
                      <a:pt x="1276350" y="809625"/>
                    </a:cubicBezTo>
                    <a:cubicBezTo>
                      <a:pt x="1314247" y="814678"/>
                      <a:pt x="1352608" y="815346"/>
                      <a:pt x="1390650" y="819150"/>
                    </a:cubicBezTo>
                    <a:cubicBezTo>
                      <a:pt x="1416121" y="821697"/>
                      <a:pt x="1441379" y="826128"/>
                      <a:pt x="1466850" y="828675"/>
                    </a:cubicBezTo>
                    <a:cubicBezTo>
                      <a:pt x="1504892" y="832479"/>
                      <a:pt x="1543050" y="835025"/>
                      <a:pt x="1581150" y="838200"/>
                    </a:cubicBezTo>
                    <a:cubicBezTo>
                      <a:pt x="1638013" y="857154"/>
                      <a:pt x="1596846" y="845650"/>
                      <a:pt x="1695450" y="857250"/>
                    </a:cubicBezTo>
                    <a:cubicBezTo>
                      <a:pt x="1776509" y="866786"/>
                      <a:pt x="1757193" y="864366"/>
                      <a:pt x="1828800" y="876300"/>
                    </a:cubicBezTo>
                    <a:cubicBezTo>
                      <a:pt x="1917681" y="866424"/>
                      <a:pt x="1943276" y="866775"/>
                      <a:pt x="1905000" y="866775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6" name="直接箭头连接符 25"/>
              <p:cNvCxnSpPr/>
              <p:nvPr/>
            </p:nvCxnSpPr>
            <p:spPr>
              <a:xfrm>
                <a:off x="6877050" y="6276975"/>
                <a:ext cx="2228850" cy="38100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箭头连接符 27"/>
              <p:cNvCxnSpPr/>
              <p:nvPr/>
            </p:nvCxnSpPr>
            <p:spPr>
              <a:xfrm flipV="1">
                <a:off x="6877050" y="4371975"/>
                <a:ext cx="0" cy="190500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TextBox 1"/>
            <p:cNvSpPr txBox="1"/>
            <p:nvPr/>
          </p:nvSpPr>
          <p:spPr>
            <a:xfrm>
              <a:off x="7624548" y="6276975"/>
              <a:ext cx="1417541" cy="440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 (Hz)</a:t>
              </a:r>
              <a:endParaRPr lang="zh-CN" altLang="en-US" sz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6006812" y="5110571"/>
              <a:ext cx="1422446" cy="307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 (m/s</a:t>
              </a:r>
              <a:r>
                <a:rPr lang="en-US" altLang="zh-CN" sz="11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zh-CN" altLang="en-US" sz="1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CustomShape 1"/>
          <p:cNvSpPr>
            <a:spLocks noChangeArrowheads="1"/>
          </p:cNvSpPr>
          <p:nvPr/>
        </p:nvSpPr>
        <p:spPr bwMode="auto">
          <a:xfrm>
            <a:off x="-423044" y="-78829"/>
            <a:ext cx="9375966" cy="57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en-US" altLang="zh-CN" sz="4400" dirty="0">
                <a:solidFill>
                  <a:srgbClr val="FFFF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    </a:t>
            </a:r>
            <a:r>
              <a:rPr lang="en-US" altLang="zh-CN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Comparison of 2D WD Inversion with FWI</a:t>
            </a:r>
            <a:endParaRPr lang="zh-CN" altLang="zh-CN" sz="3600" dirty="0">
              <a:solidFill>
                <a:srgbClr val="FFFF00"/>
              </a:solidFill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43420" y="3915146"/>
            <a:ext cx="2612218" cy="1286729"/>
            <a:chOff x="243420" y="3915146"/>
            <a:chExt cx="2612218" cy="1286729"/>
          </a:xfrm>
        </p:grpSpPr>
        <p:grpSp>
          <p:nvGrpSpPr>
            <p:cNvPr id="13" name="组合 12"/>
            <p:cNvGrpSpPr/>
            <p:nvPr/>
          </p:nvGrpSpPr>
          <p:grpSpPr>
            <a:xfrm>
              <a:off x="243420" y="4137662"/>
              <a:ext cx="2489242" cy="1064213"/>
              <a:chOff x="3365990" y="4880531"/>
              <a:chExt cx="2489242" cy="1677673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437691" y="6073010"/>
                <a:ext cx="1417541" cy="485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(m)</a:t>
                </a:r>
                <a:endParaRPr lang="zh-CN" altLang="en-US" sz="1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 rot="16200000">
                <a:off x="3014782" y="5231739"/>
                <a:ext cx="10101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 (s)</a:t>
                </a:r>
                <a:endParaRPr lang="zh-CN" altLang="en-US" sz="1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548432" y="3915146"/>
              <a:ext cx="2307206" cy="1038321"/>
              <a:chOff x="6041285" y="3467100"/>
              <a:chExt cx="2656342" cy="1384428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6041285" y="3467100"/>
                <a:ext cx="2656342" cy="1384428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3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60670" y="3478058"/>
                <a:ext cx="2616861" cy="1358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1" name="Freeform 8"/>
          <p:cNvSpPr/>
          <p:nvPr/>
        </p:nvSpPr>
        <p:spPr bwMode="auto">
          <a:xfrm>
            <a:off x="544637" y="3924033"/>
            <a:ext cx="2311001" cy="814385"/>
          </a:xfrm>
          <a:custGeom>
            <a:avLst/>
            <a:gdLst>
              <a:gd name="connsiteX0" fmla="*/ 277586 w 2318657"/>
              <a:gd name="connsiteY0" fmla="*/ 114300 h 1910443"/>
              <a:gd name="connsiteX1" fmla="*/ 979714 w 2318657"/>
              <a:gd name="connsiteY1" fmla="*/ 669471 h 1910443"/>
              <a:gd name="connsiteX2" fmla="*/ 2318657 w 2318657"/>
              <a:gd name="connsiteY2" fmla="*/ 1600200 h 1910443"/>
              <a:gd name="connsiteX3" fmla="*/ 2171700 w 2318657"/>
              <a:gd name="connsiteY3" fmla="*/ 1910443 h 1910443"/>
              <a:gd name="connsiteX4" fmla="*/ 1012371 w 2318657"/>
              <a:gd name="connsiteY4" fmla="*/ 1094014 h 1910443"/>
              <a:gd name="connsiteX5" fmla="*/ 195943 w 2318657"/>
              <a:gd name="connsiteY5" fmla="*/ 555171 h 1910443"/>
              <a:gd name="connsiteX6" fmla="*/ 0 w 2318657"/>
              <a:gd name="connsiteY6" fmla="*/ 0 h 191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8657" h="1910443">
                <a:moveTo>
                  <a:pt x="277586" y="114300"/>
                </a:moveTo>
                <a:lnTo>
                  <a:pt x="979714" y="669471"/>
                </a:lnTo>
                <a:lnTo>
                  <a:pt x="2318657" y="1600200"/>
                </a:lnTo>
                <a:lnTo>
                  <a:pt x="2171700" y="1910443"/>
                </a:lnTo>
                <a:lnTo>
                  <a:pt x="1012371" y="1094014"/>
                </a:lnTo>
                <a:lnTo>
                  <a:pt x="195943" y="555171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45882"/>
            </a:srgbClr>
          </a:solidFill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1001">
            <a:schemeClr val="lt1"/>
          </a:fillRef>
          <a:effectRef idx="0">
            <a:schemeClr val="accent5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8260" name="组合 138259"/>
          <p:cNvGrpSpPr/>
          <p:nvPr/>
        </p:nvGrpSpPr>
        <p:grpSpPr>
          <a:xfrm>
            <a:off x="178893" y="1460700"/>
            <a:ext cx="2676745" cy="1581111"/>
            <a:chOff x="3470" y="1460700"/>
            <a:chExt cx="2852168" cy="1581111"/>
          </a:xfrm>
        </p:grpSpPr>
        <p:grpSp>
          <p:nvGrpSpPr>
            <p:cNvPr id="25" name="组合 24"/>
            <p:cNvGrpSpPr/>
            <p:nvPr/>
          </p:nvGrpSpPr>
          <p:grpSpPr>
            <a:xfrm>
              <a:off x="3470" y="1695205"/>
              <a:ext cx="2852168" cy="1346606"/>
              <a:chOff x="98066" y="1795443"/>
              <a:chExt cx="2852168" cy="1795474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1279092" y="3180548"/>
                <a:ext cx="1417541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(m)</a:t>
                </a:r>
                <a:endParaRPr lang="zh-CN" altLang="en-US" sz="1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 rot="16200000">
                <a:off x="-291580" y="2268193"/>
                <a:ext cx="1107240" cy="327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FFFF00"/>
                    </a:solidFill>
                  </a:rPr>
                  <a:t>  </a:t>
                </a:r>
                <a:r>
                  <a:rPr lang="en-US" altLang="zh-CN" sz="1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(m</a:t>
                </a:r>
                <a:r>
                  <a:rPr lang="en-US" altLang="zh-CN" sz="1100" b="1" dirty="0" smtClean="0">
                    <a:solidFill>
                      <a:srgbClr val="FFFF00"/>
                    </a:solidFill>
                  </a:rPr>
                  <a:t>)</a:t>
                </a:r>
                <a:endParaRPr lang="zh-CN" altLang="en-US" sz="1100" b="1" dirty="0">
                  <a:solidFill>
                    <a:srgbClr val="FFFF00"/>
                  </a:solidFill>
                </a:endParaRPr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>
                <a:off x="408741" y="1795443"/>
                <a:ext cx="2541493" cy="1425371"/>
                <a:chOff x="408741" y="1795443"/>
                <a:chExt cx="2541493" cy="1425371"/>
              </a:xfrm>
            </p:grpSpPr>
            <p:pic>
              <p:nvPicPr>
                <p:cNvPr id="141315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8741" y="1795443"/>
                  <a:ext cx="2541493" cy="14253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" name="矩形 17"/>
                <p:cNvSpPr/>
                <p:nvPr/>
              </p:nvSpPr>
              <p:spPr>
                <a:xfrm>
                  <a:off x="408741" y="1795443"/>
                  <a:ext cx="2520286" cy="1425371"/>
                </a:xfrm>
                <a:prstGeom prst="rect">
                  <a:avLst/>
                </a:prstGeom>
                <a:noFill/>
                <a:ln w="381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71" name="TextBox 70"/>
            <p:cNvSpPr txBox="1"/>
            <p:nvPr/>
          </p:nvSpPr>
          <p:spPr>
            <a:xfrm>
              <a:off x="954735" y="1460700"/>
              <a:ext cx="14778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Vs True Model</a:t>
              </a:r>
              <a:endParaRPr lang="zh-CN" alt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984446" y="1466448"/>
            <a:ext cx="3086000" cy="1595329"/>
            <a:chOff x="5984446" y="1466448"/>
            <a:chExt cx="3086000" cy="1595329"/>
          </a:xfrm>
        </p:grpSpPr>
        <p:grpSp>
          <p:nvGrpSpPr>
            <p:cNvPr id="12" name="组合 11"/>
            <p:cNvGrpSpPr/>
            <p:nvPr/>
          </p:nvGrpSpPr>
          <p:grpSpPr>
            <a:xfrm>
              <a:off x="6002261" y="1466448"/>
              <a:ext cx="3068185" cy="1595329"/>
              <a:chOff x="6002261" y="1466448"/>
              <a:chExt cx="3068185" cy="1595329"/>
            </a:xfrm>
          </p:grpSpPr>
          <p:grpSp>
            <p:nvGrpSpPr>
              <p:cNvPr id="138257" name="组合 138256"/>
              <p:cNvGrpSpPr/>
              <p:nvPr/>
            </p:nvGrpSpPr>
            <p:grpSpPr>
              <a:xfrm>
                <a:off x="6306699" y="1466448"/>
                <a:ext cx="2763747" cy="1595329"/>
                <a:chOff x="6111339" y="1466448"/>
                <a:chExt cx="3083396" cy="1595329"/>
              </a:xfrm>
            </p:grpSpPr>
            <p:grpSp>
              <p:nvGrpSpPr>
                <p:cNvPr id="138246" name="组合 138245"/>
                <p:cNvGrpSpPr/>
                <p:nvPr/>
              </p:nvGrpSpPr>
              <p:grpSpPr>
                <a:xfrm>
                  <a:off x="6111339" y="1712035"/>
                  <a:ext cx="2900230" cy="1349742"/>
                  <a:chOff x="6099386" y="1754500"/>
                  <a:chExt cx="2900230" cy="1799656"/>
                </a:xfrm>
              </p:grpSpPr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7582075" y="3143787"/>
                    <a:ext cx="1417541" cy="4103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r>
                      <a:rPr lang="en-US" altLang="zh-CN" sz="14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(m)</a:t>
                    </a:r>
                    <a:endParaRPr lang="zh-CN" altLang="en-US" sz="14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" name="TextBox 40"/>
                  <p:cNvSpPr txBox="1"/>
                  <p:nvPr/>
                </p:nvSpPr>
                <p:spPr>
                  <a:xfrm rot="16200000">
                    <a:off x="5740005" y="2375486"/>
                    <a:ext cx="1062136" cy="3433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z (m</a:t>
                    </a:r>
                    <a:r>
                      <a:rPr lang="en-US" altLang="zh-CN" sz="11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)</a:t>
                    </a:r>
                    <a:endParaRPr lang="zh-CN" altLang="en-US" sz="11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38245" name="组合 138244"/>
                  <p:cNvGrpSpPr/>
                  <p:nvPr/>
                </p:nvGrpSpPr>
                <p:grpSpPr>
                  <a:xfrm>
                    <a:off x="6438725" y="1754500"/>
                    <a:ext cx="2555141" cy="1425371"/>
                    <a:chOff x="6438725" y="1754500"/>
                    <a:chExt cx="2555141" cy="1425371"/>
                  </a:xfrm>
                </p:grpSpPr>
                <p:pic>
                  <p:nvPicPr>
                    <p:cNvPr id="141316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452373" y="1754500"/>
                      <a:ext cx="2541493" cy="142537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38244" name="矩形 138243"/>
                    <p:cNvSpPr/>
                    <p:nvPr/>
                  </p:nvSpPr>
                  <p:spPr>
                    <a:xfrm>
                      <a:off x="6438725" y="1754500"/>
                      <a:ext cx="2541493" cy="1425371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66" name="TextBox 65"/>
                <p:cNvSpPr txBox="1"/>
                <p:nvPr/>
              </p:nvSpPr>
              <p:spPr>
                <a:xfrm>
                  <a:off x="6988919" y="1466448"/>
                  <a:ext cx="220581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2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Vs Tomogram</a:t>
                  </a:r>
                  <a:endParaRPr lang="zh-CN" altLang="en-US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64" name="直接箭头连接符 63"/>
              <p:cNvCxnSpPr/>
              <p:nvPr/>
            </p:nvCxnSpPr>
            <p:spPr>
              <a:xfrm flipV="1">
                <a:off x="6002261" y="2047792"/>
                <a:ext cx="564499" cy="14336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5984446" y="1740015"/>
              <a:ext cx="6250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FWI</a:t>
              </a:r>
              <a:endParaRPr lang="zh-CN" altLang="en-US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892500" y="1480534"/>
            <a:ext cx="3072329" cy="1561525"/>
            <a:chOff x="2892500" y="1480534"/>
            <a:chExt cx="3072329" cy="1561525"/>
          </a:xfrm>
        </p:grpSpPr>
        <p:grpSp>
          <p:nvGrpSpPr>
            <p:cNvPr id="11" name="组合 10"/>
            <p:cNvGrpSpPr/>
            <p:nvPr/>
          </p:nvGrpSpPr>
          <p:grpSpPr>
            <a:xfrm>
              <a:off x="2892500" y="1480534"/>
              <a:ext cx="3072329" cy="1561525"/>
              <a:chOff x="2892500" y="1480534"/>
              <a:chExt cx="3072329" cy="1561525"/>
            </a:xfrm>
          </p:grpSpPr>
          <p:grpSp>
            <p:nvGrpSpPr>
              <p:cNvPr id="138259" name="组合 138258"/>
              <p:cNvGrpSpPr/>
              <p:nvPr/>
            </p:nvGrpSpPr>
            <p:grpSpPr>
              <a:xfrm>
                <a:off x="3237569" y="1480534"/>
                <a:ext cx="2727260" cy="1561525"/>
                <a:chOff x="2950124" y="1454830"/>
                <a:chExt cx="2996565" cy="1561525"/>
              </a:xfrm>
            </p:grpSpPr>
            <p:grpSp>
              <p:nvGrpSpPr>
                <p:cNvPr id="138255" name="组合 138254"/>
                <p:cNvGrpSpPr/>
                <p:nvPr/>
              </p:nvGrpSpPr>
              <p:grpSpPr>
                <a:xfrm>
                  <a:off x="2950124" y="1705730"/>
                  <a:ext cx="2996565" cy="1310625"/>
                  <a:chOff x="2950124" y="1539480"/>
                  <a:chExt cx="2996565" cy="1310625"/>
                </a:xfrm>
              </p:grpSpPr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4391940" y="2542328"/>
                    <a:ext cx="141754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r>
                      <a:rPr lang="en-US" altLang="zh-CN" sz="14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(m)</a:t>
                    </a:r>
                    <a:endParaRPr lang="zh-CN" altLang="en-US" sz="14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" name="TextBox 34"/>
                  <p:cNvSpPr txBox="1"/>
                  <p:nvPr/>
                </p:nvSpPr>
                <p:spPr>
                  <a:xfrm rot="16200000">
                    <a:off x="2827602" y="1996099"/>
                    <a:ext cx="583213" cy="3381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t (s)</a:t>
                    </a:r>
                    <a:endParaRPr lang="zh-CN" altLang="en-US" sz="14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38254" name="组合 138253"/>
                  <p:cNvGrpSpPr/>
                  <p:nvPr/>
                </p:nvGrpSpPr>
                <p:grpSpPr>
                  <a:xfrm>
                    <a:off x="3290347" y="1539480"/>
                    <a:ext cx="2656342" cy="1038321"/>
                    <a:chOff x="6041285" y="3467100"/>
                    <a:chExt cx="2656342" cy="1384428"/>
                  </a:xfrm>
                </p:grpSpPr>
                <p:sp>
                  <p:nvSpPr>
                    <p:cNvPr id="138240" name="矩形 138239"/>
                    <p:cNvSpPr/>
                    <p:nvPr/>
                  </p:nvSpPr>
                  <p:spPr>
                    <a:xfrm>
                      <a:off x="6041285" y="3467100"/>
                      <a:ext cx="2656342" cy="1384428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pic>
                  <p:nvPicPr>
                    <p:cNvPr id="141317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060670" y="3478058"/>
                      <a:ext cx="2616861" cy="135839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sp>
              <p:nvSpPr>
                <p:cNvPr id="69" name="TextBox 68"/>
                <p:cNvSpPr txBox="1"/>
                <p:nvPr/>
              </p:nvSpPr>
              <p:spPr>
                <a:xfrm>
                  <a:off x="4134198" y="1454830"/>
                  <a:ext cx="147783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 shot gather</a:t>
                  </a:r>
                  <a:endParaRPr lang="zh-CN" altLang="en-US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6" name="直接箭头连接符 5"/>
              <p:cNvCxnSpPr/>
              <p:nvPr/>
            </p:nvCxnSpPr>
            <p:spPr>
              <a:xfrm>
                <a:off x="2892500" y="2062128"/>
                <a:ext cx="642841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/>
            <p:cNvSpPr txBox="1"/>
            <p:nvPr/>
          </p:nvSpPr>
          <p:spPr>
            <a:xfrm>
              <a:off x="2916078" y="1754351"/>
              <a:ext cx="6250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FD</a:t>
              </a:r>
              <a:endParaRPr lang="zh-CN" altLang="en-US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551794" y="3665328"/>
            <a:ext cx="3340352" cy="1536093"/>
            <a:chOff x="5551794" y="3665328"/>
            <a:chExt cx="3340352" cy="1536093"/>
          </a:xfrm>
        </p:grpSpPr>
        <p:grpSp>
          <p:nvGrpSpPr>
            <p:cNvPr id="138258" name="组合 138257"/>
            <p:cNvGrpSpPr/>
            <p:nvPr/>
          </p:nvGrpSpPr>
          <p:grpSpPr>
            <a:xfrm>
              <a:off x="6191487" y="3665328"/>
              <a:ext cx="2700659" cy="1536093"/>
              <a:chOff x="6017082" y="3665328"/>
              <a:chExt cx="2875062" cy="1536093"/>
            </a:xfrm>
          </p:grpSpPr>
          <p:grpSp>
            <p:nvGrpSpPr>
              <p:cNvPr id="138251" name="组合 138250"/>
              <p:cNvGrpSpPr/>
              <p:nvPr/>
            </p:nvGrpSpPr>
            <p:grpSpPr>
              <a:xfrm>
                <a:off x="6017082" y="3934795"/>
                <a:ext cx="2875062" cy="1266626"/>
                <a:chOff x="6105156" y="5135559"/>
                <a:chExt cx="2875062" cy="1688835"/>
              </a:xfrm>
            </p:grpSpPr>
            <p:sp>
              <p:nvSpPr>
                <p:cNvPr id="38" name="TextBox 37"/>
                <p:cNvSpPr txBox="1"/>
                <p:nvPr/>
              </p:nvSpPr>
              <p:spPr>
                <a:xfrm>
                  <a:off x="7536996" y="6414025"/>
                  <a:ext cx="1417541" cy="4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zh-CN" sz="14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(m)</a:t>
                  </a:r>
                  <a:endParaRPr lang="zh-CN" altLang="en-US" sz="1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 rot="16200000">
                  <a:off x="5867695" y="5819934"/>
                  <a:ext cx="802575" cy="3276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z (m</a:t>
                  </a:r>
                  <a:r>
                    <a:rPr lang="en-US" altLang="zh-CN" sz="11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zh-CN" altLang="en-US" sz="11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38250" name="组合 138249"/>
                <p:cNvGrpSpPr/>
                <p:nvPr/>
              </p:nvGrpSpPr>
              <p:grpSpPr>
                <a:xfrm>
                  <a:off x="6438725" y="5135559"/>
                  <a:ext cx="2541493" cy="1364225"/>
                  <a:chOff x="6438725" y="5135559"/>
                  <a:chExt cx="2541493" cy="1364225"/>
                </a:xfrm>
              </p:grpSpPr>
              <p:pic>
                <p:nvPicPr>
                  <p:cNvPr id="14131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38725" y="5135559"/>
                    <a:ext cx="2541493" cy="13642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38249" name="矩形 138248"/>
                  <p:cNvSpPr/>
                  <p:nvPr/>
                </p:nvSpPr>
                <p:spPr>
                  <a:xfrm>
                    <a:off x="6454186" y="5135559"/>
                    <a:ext cx="2515892" cy="1364225"/>
                  </a:xfrm>
                  <a:prstGeom prst="rect">
                    <a:avLst/>
                  </a:prstGeom>
                  <a:noFill/>
                  <a:ln w="28575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138256" name="TextBox 138255"/>
              <p:cNvSpPr txBox="1"/>
              <p:nvPr/>
            </p:nvSpPr>
            <p:spPr>
              <a:xfrm>
                <a:off x="7043653" y="3665328"/>
                <a:ext cx="14778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Vs Tomogram</a:t>
                </a:r>
                <a:endParaRPr lang="zh-CN" altLang="en-US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5631015" y="3976297"/>
              <a:ext cx="6250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WD</a:t>
              </a:r>
              <a:endParaRPr lang="zh-CN" altLang="en-US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2" name="直接箭头连接符 71"/>
            <p:cNvCxnSpPr/>
            <p:nvPr/>
          </p:nvCxnSpPr>
          <p:spPr>
            <a:xfrm>
              <a:off x="5551794" y="4289790"/>
              <a:ext cx="642841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243" name="组合 138242"/>
          <p:cNvGrpSpPr/>
          <p:nvPr/>
        </p:nvGrpSpPr>
        <p:grpSpPr>
          <a:xfrm>
            <a:off x="213792" y="729663"/>
            <a:ext cx="9010650" cy="783840"/>
            <a:chOff x="213792" y="729663"/>
            <a:chExt cx="9010650" cy="783840"/>
          </a:xfrm>
        </p:grpSpPr>
        <p:grpSp>
          <p:nvGrpSpPr>
            <p:cNvPr id="138261" name="组合 138260"/>
            <p:cNvGrpSpPr/>
            <p:nvPr/>
          </p:nvGrpSpPr>
          <p:grpSpPr>
            <a:xfrm>
              <a:off x="213792" y="729663"/>
              <a:ext cx="9010650" cy="783840"/>
              <a:chOff x="213792" y="675071"/>
              <a:chExt cx="9010650" cy="783840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213792" y="675071"/>
                <a:ext cx="9010650" cy="424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zh-CN" sz="16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  </a:t>
                </a:r>
                <a:r>
                  <a:rPr lang="en-US" altLang="zh-CN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FWI </a:t>
                </a:r>
                <a:r>
                  <a:rPr lang="en-US" altLang="zh-CN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of </a:t>
                </a:r>
                <a:r>
                  <a:rPr lang="en-US" altLang="zh-CN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Surface Waves</a:t>
                </a:r>
                <a:endParaRPr lang="zh-CN" altLang="zh-CN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8253" name="矩形 138252"/>
              <p:cNvSpPr/>
              <p:nvPr/>
            </p:nvSpPr>
            <p:spPr>
              <a:xfrm>
                <a:off x="445806" y="997246"/>
                <a:ext cx="62760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Easy to get stuck in a local </a:t>
                </a:r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minimum (Solano, et al., 2014)</a:t>
                </a:r>
                <a:r>
                  <a:rPr lang="en-US" altLang="zh-CN" sz="24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.</a:t>
                </a:r>
                <a:endParaRPr lang="en-US" altLang="zh-CN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8242" name="流程图: 联系 138241"/>
            <p:cNvSpPr/>
            <p:nvPr/>
          </p:nvSpPr>
          <p:spPr>
            <a:xfrm>
              <a:off x="255475" y="874654"/>
              <a:ext cx="141163" cy="109809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8247" name="组合 138246"/>
          <p:cNvGrpSpPr/>
          <p:nvPr/>
        </p:nvGrpSpPr>
        <p:grpSpPr>
          <a:xfrm>
            <a:off x="-730" y="3003394"/>
            <a:ext cx="9242246" cy="849463"/>
            <a:chOff x="-730" y="3003394"/>
            <a:chExt cx="9242246" cy="849463"/>
          </a:xfrm>
        </p:grpSpPr>
        <p:grpSp>
          <p:nvGrpSpPr>
            <p:cNvPr id="138262" name="组合 138261"/>
            <p:cNvGrpSpPr/>
            <p:nvPr/>
          </p:nvGrpSpPr>
          <p:grpSpPr>
            <a:xfrm>
              <a:off x="-730" y="3003394"/>
              <a:ext cx="9242246" cy="849463"/>
              <a:chOff x="-730" y="3003394"/>
              <a:chExt cx="9242246" cy="849463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30866" y="3003394"/>
                <a:ext cx="9010650" cy="8494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buFont typeface="StarSymbol"/>
                  <a:buNone/>
                </a:pPr>
                <a:r>
                  <a:rPr lang="en-US" altLang="zh-CN" sz="16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2D WD of </a:t>
                </a:r>
                <a:r>
                  <a:rPr lang="en-US" altLang="zh-CN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urface Waves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altLang="zh-CN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     </a:t>
                </a:r>
                <a:endParaRPr lang="zh-CN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8252" name="矩形 138251"/>
              <p:cNvSpPr/>
              <p:nvPr/>
            </p:nvSpPr>
            <p:spPr>
              <a:xfrm>
                <a:off x="-730" y="3360638"/>
                <a:ext cx="5810211" cy="446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altLang="zh-C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     </a:t>
                </a:r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Avoid </a:t>
                </a:r>
                <a:r>
                  <a:rPr lang="en-US" altLang="zh-CN" sz="20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local </a:t>
                </a:r>
                <a:r>
                  <a:rPr lang="en-US" altLang="zh-CN" sz="2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minimum and apply in 2D/3D model.</a:t>
                </a:r>
                <a:endParaRPr lang="zh-CN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5" name="流程图: 联系 74"/>
            <p:cNvSpPr/>
            <p:nvPr/>
          </p:nvSpPr>
          <p:spPr>
            <a:xfrm>
              <a:off x="219849" y="3152737"/>
              <a:ext cx="141163" cy="109809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8248" name="组合 138247"/>
          <p:cNvGrpSpPr/>
          <p:nvPr/>
        </p:nvGrpSpPr>
        <p:grpSpPr>
          <a:xfrm>
            <a:off x="866830" y="1886941"/>
            <a:ext cx="1680836" cy="676550"/>
            <a:chOff x="866830" y="1886941"/>
            <a:chExt cx="1680836" cy="676550"/>
          </a:xfrm>
        </p:grpSpPr>
        <p:sp>
          <p:nvSpPr>
            <p:cNvPr id="31" name="任意多边形 30"/>
            <p:cNvSpPr/>
            <p:nvPr/>
          </p:nvSpPr>
          <p:spPr>
            <a:xfrm>
              <a:off x="866830" y="1902798"/>
              <a:ext cx="560268" cy="650122"/>
            </a:xfrm>
            <a:custGeom>
              <a:avLst/>
              <a:gdLst>
                <a:gd name="connsiteX0" fmla="*/ 26428 w 560268"/>
                <a:gd name="connsiteY0" fmla="*/ 0 h 650122"/>
                <a:gd name="connsiteX1" fmla="*/ 36999 w 560268"/>
                <a:gd name="connsiteY1" fmla="*/ 42284 h 650122"/>
                <a:gd name="connsiteX2" fmla="*/ 58141 w 560268"/>
                <a:gd name="connsiteY2" fmla="*/ 73997 h 650122"/>
                <a:gd name="connsiteX3" fmla="*/ 68712 w 560268"/>
                <a:gd name="connsiteY3" fmla="*/ 89854 h 650122"/>
                <a:gd name="connsiteX4" fmla="*/ 73998 w 560268"/>
                <a:gd name="connsiteY4" fmla="*/ 105711 h 650122"/>
                <a:gd name="connsiteX5" fmla="*/ 89854 w 560268"/>
                <a:gd name="connsiteY5" fmla="*/ 121567 h 650122"/>
                <a:gd name="connsiteX6" fmla="*/ 100425 w 560268"/>
                <a:gd name="connsiteY6" fmla="*/ 137424 h 650122"/>
                <a:gd name="connsiteX7" fmla="*/ 110997 w 560268"/>
                <a:gd name="connsiteY7" fmla="*/ 147995 h 650122"/>
                <a:gd name="connsiteX8" fmla="*/ 132139 w 560268"/>
                <a:gd name="connsiteY8" fmla="*/ 179708 h 650122"/>
                <a:gd name="connsiteX9" fmla="*/ 142710 w 560268"/>
                <a:gd name="connsiteY9" fmla="*/ 195565 h 650122"/>
                <a:gd name="connsiteX10" fmla="*/ 158567 w 560268"/>
                <a:gd name="connsiteY10" fmla="*/ 206136 h 650122"/>
                <a:gd name="connsiteX11" fmla="*/ 174423 w 560268"/>
                <a:gd name="connsiteY11" fmla="*/ 221993 h 650122"/>
                <a:gd name="connsiteX12" fmla="*/ 364703 w 560268"/>
                <a:gd name="connsiteY12" fmla="*/ 237849 h 650122"/>
                <a:gd name="connsiteX13" fmla="*/ 375274 w 560268"/>
                <a:gd name="connsiteY13" fmla="*/ 253706 h 650122"/>
                <a:gd name="connsiteX14" fmla="*/ 401702 w 560268"/>
                <a:gd name="connsiteY14" fmla="*/ 301276 h 650122"/>
                <a:gd name="connsiteX15" fmla="*/ 417558 w 560268"/>
                <a:gd name="connsiteY15" fmla="*/ 306562 h 650122"/>
                <a:gd name="connsiteX16" fmla="*/ 422844 w 560268"/>
                <a:gd name="connsiteY16" fmla="*/ 322418 h 650122"/>
                <a:gd name="connsiteX17" fmla="*/ 438701 w 560268"/>
                <a:gd name="connsiteY17" fmla="*/ 327704 h 650122"/>
                <a:gd name="connsiteX18" fmla="*/ 470414 w 560268"/>
                <a:gd name="connsiteY18" fmla="*/ 348846 h 650122"/>
                <a:gd name="connsiteX19" fmla="*/ 486271 w 560268"/>
                <a:gd name="connsiteY19" fmla="*/ 359417 h 650122"/>
                <a:gd name="connsiteX20" fmla="*/ 507413 w 560268"/>
                <a:gd name="connsiteY20" fmla="*/ 380559 h 650122"/>
                <a:gd name="connsiteX21" fmla="*/ 512698 w 560268"/>
                <a:gd name="connsiteY21" fmla="*/ 396416 h 650122"/>
                <a:gd name="connsiteX22" fmla="*/ 528555 w 560268"/>
                <a:gd name="connsiteY22" fmla="*/ 406987 h 650122"/>
                <a:gd name="connsiteX23" fmla="*/ 544412 w 560268"/>
                <a:gd name="connsiteY23" fmla="*/ 454557 h 650122"/>
                <a:gd name="connsiteX24" fmla="*/ 549697 w 560268"/>
                <a:gd name="connsiteY24" fmla="*/ 470414 h 650122"/>
                <a:gd name="connsiteX25" fmla="*/ 560268 w 560268"/>
                <a:gd name="connsiteY25" fmla="*/ 554982 h 650122"/>
                <a:gd name="connsiteX26" fmla="*/ 554983 w 560268"/>
                <a:gd name="connsiteY26" fmla="*/ 623694 h 650122"/>
                <a:gd name="connsiteX27" fmla="*/ 549697 w 560268"/>
                <a:gd name="connsiteY27" fmla="*/ 639551 h 650122"/>
                <a:gd name="connsiteX28" fmla="*/ 512698 w 560268"/>
                <a:gd name="connsiteY28" fmla="*/ 650122 h 650122"/>
                <a:gd name="connsiteX29" fmla="*/ 449272 w 560268"/>
                <a:gd name="connsiteY29" fmla="*/ 644837 h 650122"/>
                <a:gd name="connsiteX30" fmla="*/ 401702 w 560268"/>
                <a:gd name="connsiteY30" fmla="*/ 639551 h 650122"/>
                <a:gd name="connsiteX31" fmla="*/ 280134 w 560268"/>
                <a:gd name="connsiteY31" fmla="*/ 634266 h 650122"/>
                <a:gd name="connsiteX32" fmla="*/ 216708 w 560268"/>
                <a:gd name="connsiteY32" fmla="*/ 623694 h 650122"/>
                <a:gd name="connsiteX33" fmla="*/ 184994 w 560268"/>
                <a:gd name="connsiteY33" fmla="*/ 618409 h 650122"/>
                <a:gd name="connsiteX34" fmla="*/ 153281 w 560268"/>
                <a:gd name="connsiteY34" fmla="*/ 607838 h 650122"/>
                <a:gd name="connsiteX35" fmla="*/ 121568 w 560268"/>
                <a:gd name="connsiteY35" fmla="*/ 586696 h 650122"/>
                <a:gd name="connsiteX36" fmla="*/ 100425 w 560268"/>
                <a:gd name="connsiteY36" fmla="*/ 560268 h 650122"/>
                <a:gd name="connsiteX37" fmla="*/ 95140 w 560268"/>
                <a:gd name="connsiteY37" fmla="*/ 539126 h 650122"/>
                <a:gd name="connsiteX38" fmla="*/ 84569 w 560268"/>
                <a:gd name="connsiteY38" fmla="*/ 523269 h 650122"/>
                <a:gd name="connsiteX39" fmla="*/ 79283 w 560268"/>
                <a:gd name="connsiteY39" fmla="*/ 507412 h 650122"/>
                <a:gd name="connsiteX40" fmla="*/ 52856 w 560268"/>
                <a:gd name="connsiteY40" fmla="*/ 475699 h 650122"/>
                <a:gd name="connsiteX41" fmla="*/ 47570 w 560268"/>
                <a:gd name="connsiteY41" fmla="*/ 459842 h 650122"/>
                <a:gd name="connsiteX42" fmla="*/ 36999 w 560268"/>
                <a:gd name="connsiteY42" fmla="*/ 443986 h 650122"/>
                <a:gd name="connsiteX43" fmla="*/ 15857 w 560268"/>
                <a:gd name="connsiteY43" fmla="*/ 401701 h 650122"/>
                <a:gd name="connsiteX44" fmla="*/ 10571 w 560268"/>
                <a:gd name="connsiteY44" fmla="*/ 354131 h 650122"/>
                <a:gd name="connsiteX45" fmla="*/ 0 w 560268"/>
                <a:gd name="connsiteY45" fmla="*/ 132138 h 650122"/>
                <a:gd name="connsiteX46" fmla="*/ 5286 w 560268"/>
                <a:gd name="connsiteY46" fmla="*/ 79283 h 650122"/>
                <a:gd name="connsiteX47" fmla="*/ 15857 w 560268"/>
                <a:gd name="connsiteY47" fmla="*/ 47570 h 650122"/>
                <a:gd name="connsiteX48" fmla="*/ 21142 w 560268"/>
                <a:gd name="connsiteY48" fmla="*/ 31713 h 650122"/>
                <a:gd name="connsiteX49" fmla="*/ 26428 w 560268"/>
                <a:gd name="connsiteY49" fmla="*/ 0 h 65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60268" h="650122">
                  <a:moveTo>
                    <a:pt x="26428" y="0"/>
                  </a:moveTo>
                  <a:cubicBezTo>
                    <a:pt x="27893" y="7326"/>
                    <a:pt x="31919" y="33140"/>
                    <a:pt x="36999" y="42284"/>
                  </a:cubicBezTo>
                  <a:cubicBezTo>
                    <a:pt x="43169" y="53390"/>
                    <a:pt x="51094" y="63426"/>
                    <a:pt x="58141" y="73997"/>
                  </a:cubicBezTo>
                  <a:cubicBezTo>
                    <a:pt x="61665" y="79283"/>
                    <a:pt x="66703" y="83828"/>
                    <a:pt x="68712" y="89854"/>
                  </a:cubicBezTo>
                  <a:cubicBezTo>
                    <a:pt x="70474" y="95140"/>
                    <a:pt x="70907" y="101075"/>
                    <a:pt x="73998" y="105711"/>
                  </a:cubicBezTo>
                  <a:cubicBezTo>
                    <a:pt x="78144" y="111930"/>
                    <a:pt x="85069" y="115825"/>
                    <a:pt x="89854" y="121567"/>
                  </a:cubicBezTo>
                  <a:cubicBezTo>
                    <a:pt x="93921" y="126447"/>
                    <a:pt x="96457" y="132464"/>
                    <a:pt x="100425" y="137424"/>
                  </a:cubicBezTo>
                  <a:cubicBezTo>
                    <a:pt x="103538" y="141315"/>
                    <a:pt x="108007" y="144008"/>
                    <a:pt x="110997" y="147995"/>
                  </a:cubicBezTo>
                  <a:cubicBezTo>
                    <a:pt x="118620" y="158159"/>
                    <a:pt x="125092" y="169137"/>
                    <a:pt x="132139" y="179708"/>
                  </a:cubicBezTo>
                  <a:cubicBezTo>
                    <a:pt x="135663" y="184994"/>
                    <a:pt x="137424" y="192041"/>
                    <a:pt x="142710" y="195565"/>
                  </a:cubicBezTo>
                  <a:cubicBezTo>
                    <a:pt x="147996" y="199089"/>
                    <a:pt x="153687" y="202069"/>
                    <a:pt x="158567" y="206136"/>
                  </a:cubicBezTo>
                  <a:cubicBezTo>
                    <a:pt x="164309" y="210921"/>
                    <a:pt x="167889" y="218363"/>
                    <a:pt x="174423" y="221993"/>
                  </a:cubicBezTo>
                  <a:cubicBezTo>
                    <a:pt x="221462" y="248126"/>
                    <a:pt x="360380" y="237705"/>
                    <a:pt x="364703" y="237849"/>
                  </a:cubicBezTo>
                  <a:cubicBezTo>
                    <a:pt x="368227" y="243135"/>
                    <a:pt x="372433" y="248024"/>
                    <a:pt x="375274" y="253706"/>
                  </a:cubicBezTo>
                  <a:cubicBezTo>
                    <a:pt x="382720" y="268599"/>
                    <a:pt x="381705" y="294609"/>
                    <a:pt x="401702" y="301276"/>
                  </a:cubicBezTo>
                  <a:lnTo>
                    <a:pt x="417558" y="306562"/>
                  </a:lnTo>
                  <a:cubicBezTo>
                    <a:pt x="419320" y="311847"/>
                    <a:pt x="418904" y="318479"/>
                    <a:pt x="422844" y="322418"/>
                  </a:cubicBezTo>
                  <a:cubicBezTo>
                    <a:pt x="426784" y="326358"/>
                    <a:pt x="433831" y="324998"/>
                    <a:pt x="438701" y="327704"/>
                  </a:cubicBezTo>
                  <a:cubicBezTo>
                    <a:pt x="449807" y="333874"/>
                    <a:pt x="459843" y="341799"/>
                    <a:pt x="470414" y="348846"/>
                  </a:cubicBezTo>
                  <a:lnTo>
                    <a:pt x="486271" y="359417"/>
                  </a:lnTo>
                  <a:cubicBezTo>
                    <a:pt x="500364" y="401702"/>
                    <a:pt x="479224" y="352370"/>
                    <a:pt x="507413" y="380559"/>
                  </a:cubicBezTo>
                  <a:cubicBezTo>
                    <a:pt x="511353" y="384499"/>
                    <a:pt x="509218" y="392065"/>
                    <a:pt x="512698" y="396416"/>
                  </a:cubicBezTo>
                  <a:cubicBezTo>
                    <a:pt x="516666" y="401377"/>
                    <a:pt x="523269" y="403463"/>
                    <a:pt x="528555" y="406987"/>
                  </a:cubicBezTo>
                  <a:lnTo>
                    <a:pt x="544412" y="454557"/>
                  </a:lnTo>
                  <a:cubicBezTo>
                    <a:pt x="546174" y="459843"/>
                    <a:pt x="548781" y="464918"/>
                    <a:pt x="549697" y="470414"/>
                  </a:cubicBezTo>
                  <a:cubicBezTo>
                    <a:pt x="557894" y="519592"/>
                    <a:pt x="553917" y="491463"/>
                    <a:pt x="560268" y="554982"/>
                  </a:cubicBezTo>
                  <a:cubicBezTo>
                    <a:pt x="558506" y="577886"/>
                    <a:pt x="557832" y="600900"/>
                    <a:pt x="554983" y="623694"/>
                  </a:cubicBezTo>
                  <a:cubicBezTo>
                    <a:pt x="554292" y="629223"/>
                    <a:pt x="553637" y="635611"/>
                    <a:pt x="549697" y="639551"/>
                  </a:cubicBezTo>
                  <a:cubicBezTo>
                    <a:pt x="547167" y="642081"/>
                    <a:pt x="512883" y="650076"/>
                    <a:pt x="512698" y="650122"/>
                  </a:cubicBezTo>
                  <a:lnTo>
                    <a:pt x="449272" y="644837"/>
                  </a:lnTo>
                  <a:cubicBezTo>
                    <a:pt x="433390" y="643324"/>
                    <a:pt x="417625" y="640546"/>
                    <a:pt x="401702" y="639551"/>
                  </a:cubicBezTo>
                  <a:cubicBezTo>
                    <a:pt x="361220" y="637021"/>
                    <a:pt x="320657" y="636028"/>
                    <a:pt x="280134" y="634266"/>
                  </a:cubicBezTo>
                  <a:lnTo>
                    <a:pt x="216708" y="623694"/>
                  </a:lnTo>
                  <a:lnTo>
                    <a:pt x="184994" y="618409"/>
                  </a:lnTo>
                  <a:cubicBezTo>
                    <a:pt x="174423" y="614885"/>
                    <a:pt x="162552" y="614019"/>
                    <a:pt x="153281" y="607838"/>
                  </a:cubicBezTo>
                  <a:lnTo>
                    <a:pt x="121568" y="586696"/>
                  </a:lnTo>
                  <a:cubicBezTo>
                    <a:pt x="104286" y="534854"/>
                    <a:pt x="132305" y="608087"/>
                    <a:pt x="100425" y="560268"/>
                  </a:cubicBezTo>
                  <a:cubicBezTo>
                    <a:pt x="96396" y="554224"/>
                    <a:pt x="98001" y="545803"/>
                    <a:pt x="95140" y="539126"/>
                  </a:cubicBezTo>
                  <a:cubicBezTo>
                    <a:pt x="92638" y="533287"/>
                    <a:pt x="87410" y="528951"/>
                    <a:pt x="84569" y="523269"/>
                  </a:cubicBezTo>
                  <a:cubicBezTo>
                    <a:pt x="82077" y="518286"/>
                    <a:pt x="81775" y="512395"/>
                    <a:pt x="79283" y="507412"/>
                  </a:cubicBezTo>
                  <a:cubicBezTo>
                    <a:pt x="71925" y="492696"/>
                    <a:pt x="64544" y="487387"/>
                    <a:pt x="52856" y="475699"/>
                  </a:cubicBezTo>
                  <a:cubicBezTo>
                    <a:pt x="51094" y="470413"/>
                    <a:pt x="50062" y="464825"/>
                    <a:pt x="47570" y="459842"/>
                  </a:cubicBezTo>
                  <a:cubicBezTo>
                    <a:pt x="44729" y="454160"/>
                    <a:pt x="39579" y="449791"/>
                    <a:pt x="36999" y="443986"/>
                  </a:cubicBezTo>
                  <a:cubicBezTo>
                    <a:pt x="17563" y="400256"/>
                    <a:pt x="37567" y="423413"/>
                    <a:pt x="15857" y="401701"/>
                  </a:cubicBezTo>
                  <a:cubicBezTo>
                    <a:pt x="14095" y="385844"/>
                    <a:pt x="11295" y="370069"/>
                    <a:pt x="10571" y="354131"/>
                  </a:cubicBezTo>
                  <a:cubicBezTo>
                    <a:pt x="41" y="122459"/>
                    <a:pt x="14998" y="237118"/>
                    <a:pt x="0" y="132138"/>
                  </a:cubicBezTo>
                  <a:cubicBezTo>
                    <a:pt x="1762" y="114520"/>
                    <a:pt x="2023" y="96686"/>
                    <a:pt x="5286" y="79283"/>
                  </a:cubicBezTo>
                  <a:cubicBezTo>
                    <a:pt x="7340" y="68331"/>
                    <a:pt x="12333" y="58141"/>
                    <a:pt x="15857" y="47570"/>
                  </a:cubicBezTo>
                  <a:cubicBezTo>
                    <a:pt x="17619" y="42284"/>
                    <a:pt x="21142" y="37285"/>
                    <a:pt x="21142" y="31713"/>
                  </a:cubicBezTo>
                  <a:lnTo>
                    <a:pt x="26428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241" name="任意多边形 138240"/>
            <p:cNvSpPr/>
            <p:nvPr/>
          </p:nvSpPr>
          <p:spPr>
            <a:xfrm>
              <a:off x="1458812" y="1886941"/>
              <a:ext cx="1088854" cy="676550"/>
            </a:xfrm>
            <a:custGeom>
              <a:avLst/>
              <a:gdLst>
                <a:gd name="connsiteX0" fmla="*/ 31713 w 1088854"/>
                <a:gd name="connsiteY0" fmla="*/ 332990 h 676550"/>
                <a:gd name="connsiteX1" fmla="*/ 79283 w 1088854"/>
                <a:gd name="connsiteY1" fmla="*/ 317133 h 676550"/>
                <a:gd name="connsiteX2" fmla="*/ 110996 w 1088854"/>
                <a:gd name="connsiteY2" fmla="*/ 306562 h 676550"/>
                <a:gd name="connsiteX3" fmla="*/ 147995 w 1088854"/>
                <a:gd name="connsiteY3" fmla="*/ 290705 h 676550"/>
                <a:gd name="connsiteX4" fmla="*/ 179708 w 1088854"/>
                <a:gd name="connsiteY4" fmla="*/ 269563 h 676550"/>
                <a:gd name="connsiteX5" fmla="*/ 195565 w 1088854"/>
                <a:gd name="connsiteY5" fmla="*/ 258992 h 676550"/>
                <a:gd name="connsiteX6" fmla="*/ 216707 w 1088854"/>
                <a:gd name="connsiteY6" fmla="*/ 248421 h 676550"/>
                <a:gd name="connsiteX7" fmla="*/ 253706 w 1088854"/>
                <a:gd name="connsiteY7" fmla="*/ 232564 h 676550"/>
                <a:gd name="connsiteX8" fmla="*/ 285419 w 1088854"/>
                <a:gd name="connsiteY8" fmla="*/ 211422 h 676550"/>
                <a:gd name="connsiteX9" fmla="*/ 301276 w 1088854"/>
                <a:gd name="connsiteY9" fmla="*/ 200851 h 676550"/>
                <a:gd name="connsiteX10" fmla="*/ 317133 w 1088854"/>
                <a:gd name="connsiteY10" fmla="*/ 195565 h 676550"/>
                <a:gd name="connsiteX11" fmla="*/ 348846 w 1088854"/>
                <a:gd name="connsiteY11" fmla="*/ 179709 h 676550"/>
                <a:gd name="connsiteX12" fmla="*/ 364702 w 1088854"/>
                <a:gd name="connsiteY12" fmla="*/ 169138 h 676550"/>
                <a:gd name="connsiteX13" fmla="*/ 375274 w 1088854"/>
                <a:gd name="connsiteY13" fmla="*/ 158567 h 676550"/>
                <a:gd name="connsiteX14" fmla="*/ 391130 w 1088854"/>
                <a:gd name="connsiteY14" fmla="*/ 153281 h 676550"/>
                <a:gd name="connsiteX15" fmla="*/ 422843 w 1088854"/>
                <a:gd name="connsiteY15" fmla="*/ 132139 h 676550"/>
                <a:gd name="connsiteX16" fmla="*/ 438700 w 1088854"/>
                <a:gd name="connsiteY16" fmla="*/ 121568 h 676550"/>
                <a:gd name="connsiteX17" fmla="*/ 454557 w 1088854"/>
                <a:gd name="connsiteY17" fmla="*/ 116282 h 676550"/>
                <a:gd name="connsiteX18" fmla="*/ 486270 w 1088854"/>
                <a:gd name="connsiteY18" fmla="*/ 100425 h 676550"/>
                <a:gd name="connsiteX19" fmla="*/ 502127 w 1088854"/>
                <a:gd name="connsiteY19" fmla="*/ 84569 h 676550"/>
                <a:gd name="connsiteX20" fmla="*/ 517983 w 1088854"/>
                <a:gd name="connsiteY20" fmla="*/ 79283 h 676550"/>
                <a:gd name="connsiteX21" fmla="*/ 533840 w 1088854"/>
                <a:gd name="connsiteY21" fmla="*/ 68712 h 676550"/>
                <a:gd name="connsiteX22" fmla="*/ 554982 w 1088854"/>
                <a:gd name="connsiteY22" fmla="*/ 31713 h 676550"/>
                <a:gd name="connsiteX23" fmla="*/ 560268 w 1088854"/>
                <a:gd name="connsiteY23" fmla="*/ 15857 h 676550"/>
                <a:gd name="connsiteX24" fmla="*/ 576124 w 1088854"/>
                <a:gd name="connsiteY24" fmla="*/ 10571 h 676550"/>
                <a:gd name="connsiteX25" fmla="*/ 676550 w 1088854"/>
                <a:gd name="connsiteY25" fmla="*/ 0 h 676550"/>
                <a:gd name="connsiteX26" fmla="*/ 893257 w 1088854"/>
                <a:gd name="connsiteY26" fmla="*/ 10571 h 676550"/>
                <a:gd name="connsiteX27" fmla="*/ 914400 w 1088854"/>
                <a:gd name="connsiteY27" fmla="*/ 15857 h 676550"/>
                <a:gd name="connsiteX28" fmla="*/ 998968 w 1088854"/>
                <a:gd name="connsiteY28" fmla="*/ 26428 h 676550"/>
                <a:gd name="connsiteX29" fmla="*/ 1067680 w 1088854"/>
                <a:gd name="connsiteY29" fmla="*/ 36999 h 676550"/>
                <a:gd name="connsiteX30" fmla="*/ 1083537 w 1088854"/>
                <a:gd name="connsiteY30" fmla="*/ 52856 h 676550"/>
                <a:gd name="connsiteX31" fmla="*/ 1083537 w 1088854"/>
                <a:gd name="connsiteY31" fmla="*/ 110997 h 676550"/>
                <a:gd name="connsiteX32" fmla="*/ 1072966 w 1088854"/>
                <a:gd name="connsiteY32" fmla="*/ 142710 h 676550"/>
                <a:gd name="connsiteX33" fmla="*/ 1067680 w 1088854"/>
                <a:gd name="connsiteY33" fmla="*/ 322419 h 676550"/>
                <a:gd name="connsiteX34" fmla="*/ 1051824 w 1088854"/>
                <a:gd name="connsiteY34" fmla="*/ 327704 h 676550"/>
                <a:gd name="connsiteX35" fmla="*/ 808689 w 1088854"/>
                <a:gd name="connsiteY35" fmla="*/ 332990 h 676550"/>
                <a:gd name="connsiteX36" fmla="*/ 813974 w 1088854"/>
                <a:gd name="connsiteY36" fmla="*/ 391131 h 676550"/>
                <a:gd name="connsiteX37" fmla="*/ 824545 w 1088854"/>
                <a:gd name="connsiteY37" fmla="*/ 422844 h 676550"/>
                <a:gd name="connsiteX38" fmla="*/ 835116 w 1088854"/>
                <a:gd name="connsiteY38" fmla="*/ 459843 h 676550"/>
                <a:gd name="connsiteX39" fmla="*/ 829831 w 1088854"/>
                <a:gd name="connsiteY39" fmla="*/ 591982 h 676550"/>
                <a:gd name="connsiteX40" fmla="*/ 824545 w 1088854"/>
                <a:gd name="connsiteY40" fmla="*/ 607838 h 676550"/>
                <a:gd name="connsiteX41" fmla="*/ 819260 w 1088854"/>
                <a:gd name="connsiteY41" fmla="*/ 634266 h 676550"/>
                <a:gd name="connsiteX42" fmla="*/ 798117 w 1088854"/>
                <a:gd name="connsiteY42" fmla="*/ 676550 h 676550"/>
                <a:gd name="connsiteX43" fmla="*/ 597267 w 1088854"/>
                <a:gd name="connsiteY43" fmla="*/ 671265 h 676550"/>
                <a:gd name="connsiteX44" fmla="*/ 428129 w 1088854"/>
                <a:gd name="connsiteY44" fmla="*/ 665979 h 676550"/>
                <a:gd name="connsiteX45" fmla="*/ 89854 w 1088854"/>
                <a:gd name="connsiteY45" fmla="*/ 660694 h 676550"/>
                <a:gd name="connsiteX46" fmla="*/ 52855 w 1088854"/>
                <a:gd name="connsiteY46" fmla="*/ 655408 h 676550"/>
                <a:gd name="connsiteX47" fmla="*/ 21142 w 1088854"/>
                <a:gd name="connsiteY47" fmla="*/ 644837 h 676550"/>
                <a:gd name="connsiteX48" fmla="*/ 15856 w 1088854"/>
                <a:gd name="connsiteY48" fmla="*/ 628980 h 676550"/>
                <a:gd name="connsiteX49" fmla="*/ 5285 w 1088854"/>
                <a:gd name="connsiteY49" fmla="*/ 613124 h 676550"/>
                <a:gd name="connsiteX50" fmla="*/ 0 w 1088854"/>
                <a:gd name="connsiteY50" fmla="*/ 581410 h 676550"/>
                <a:gd name="connsiteX51" fmla="*/ 10571 w 1088854"/>
                <a:gd name="connsiteY51" fmla="*/ 428130 h 676550"/>
                <a:gd name="connsiteX52" fmla="*/ 21142 w 1088854"/>
                <a:gd name="connsiteY52" fmla="*/ 396416 h 676550"/>
                <a:gd name="connsiteX53" fmla="*/ 31713 w 1088854"/>
                <a:gd name="connsiteY53" fmla="*/ 380560 h 676550"/>
                <a:gd name="connsiteX54" fmla="*/ 31713 w 1088854"/>
                <a:gd name="connsiteY54" fmla="*/ 332990 h 6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088854" h="676550">
                  <a:moveTo>
                    <a:pt x="31713" y="332990"/>
                  </a:moveTo>
                  <a:cubicBezTo>
                    <a:pt x="39641" y="322419"/>
                    <a:pt x="34690" y="336952"/>
                    <a:pt x="79283" y="317133"/>
                  </a:cubicBezTo>
                  <a:cubicBezTo>
                    <a:pt x="89465" y="312608"/>
                    <a:pt x="110996" y="306562"/>
                    <a:pt x="110996" y="306562"/>
                  </a:cubicBezTo>
                  <a:cubicBezTo>
                    <a:pt x="168718" y="268082"/>
                    <a:pt x="79728" y="324839"/>
                    <a:pt x="147995" y="290705"/>
                  </a:cubicBezTo>
                  <a:cubicBezTo>
                    <a:pt x="159358" y="285023"/>
                    <a:pt x="169137" y="276610"/>
                    <a:pt x="179708" y="269563"/>
                  </a:cubicBezTo>
                  <a:cubicBezTo>
                    <a:pt x="184994" y="266039"/>
                    <a:pt x="189883" y="261833"/>
                    <a:pt x="195565" y="258992"/>
                  </a:cubicBezTo>
                  <a:cubicBezTo>
                    <a:pt x="202612" y="255468"/>
                    <a:pt x="209465" y="251525"/>
                    <a:pt x="216707" y="248421"/>
                  </a:cubicBezTo>
                  <a:cubicBezTo>
                    <a:pt x="242223" y="237486"/>
                    <a:pt x="224492" y="250092"/>
                    <a:pt x="253706" y="232564"/>
                  </a:cubicBezTo>
                  <a:cubicBezTo>
                    <a:pt x="264600" y="226027"/>
                    <a:pt x="274848" y="218469"/>
                    <a:pt x="285419" y="211422"/>
                  </a:cubicBezTo>
                  <a:cubicBezTo>
                    <a:pt x="290705" y="207898"/>
                    <a:pt x="295250" y="202860"/>
                    <a:pt x="301276" y="200851"/>
                  </a:cubicBezTo>
                  <a:cubicBezTo>
                    <a:pt x="306562" y="199089"/>
                    <a:pt x="312150" y="198057"/>
                    <a:pt x="317133" y="195565"/>
                  </a:cubicBezTo>
                  <a:cubicBezTo>
                    <a:pt x="358110" y="175076"/>
                    <a:pt x="308995" y="192991"/>
                    <a:pt x="348846" y="179709"/>
                  </a:cubicBezTo>
                  <a:cubicBezTo>
                    <a:pt x="354131" y="176185"/>
                    <a:pt x="359742" y="173106"/>
                    <a:pt x="364702" y="169138"/>
                  </a:cubicBezTo>
                  <a:cubicBezTo>
                    <a:pt x="368593" y="166025"/>
                    <a:pt x="371001" y="161131"/>
                    <a:pt x="375274" y="158567"/>
                  </a:cubicBezTo>
                  <a:cubicBezTo>
                    <a:pt x="380051" y="155701"/>
                    <a:pt x="386260" y="155987"/>
                    <a:pt x="391130" y="153281"/>
                  </a:cubicBezTo>
                  <a:cubicBezTo>
                    <a:pt x="402236" y="147111"/>
                    <a:pt x="412272" y="139186"/>
                    <a:pt x="422843" y="132139"/>
                  </a:cubicBezTo>
                  <a:cubicBezTo>
                    <a:pt x="428129" y="128615"/>
                    <a:pt x="432674" y="123577"/>
                    <a:pt x="438700" y="121568"/>
                  </a:cubicBezTo>
                  <a:cubicBezTo>
                    <a:pt x="443986" y="119806"/>
                    <a:pt x="449574" y="118774"/>
                    <a:pt x="454557" y="116282"/>
                  </a:cubicBezTo>
                  <a:cubicBezTo>
                    <a:pt x="495542" y="95789"/>
                    <a:pt x="446412" y="113712"/>
                    <a:pt x="486270" y="100425"/>
                  </a:cubicBezTo>
                  <a:cubicBezTo>
                    <a:pt x="491556" y="95140"/>
                    <a:pt x="495908" y="88715"/>
                    <a:pt x="502127" y="84569"/>
                  </a:cubicBezTo>
                  <a:cubicBezTo>
                    <a:pt x="506763" y="81479"/>
                    <a:pt x="513000" y="81775"/>
                    <a:pt x="517983" y="79283"/>
                  </a:cubicBezTo>
                  <a:cubicBezTo>
                    <a:pt x="523665" y="76442"/>
                    <a:pt x="528554" y="72236"/>
                    <a:pt x="533840" y="68712"/>
                  </a:cubicBezTo>
                  <a:cubicBezTo>
                    <a:pt x="544459" y="52784"/>
                    <a:pt x="546933" y="50494"/>
                    <a:pt x="554982" y="31713"/>
                  </a:cubicBezTo>
                  <a:cubicBezTo>
                    <a:pt x="557177" y="26592"/>
                    <a:pt x="556328" y="19797"/>
                    <a:pt x="560268" y="15857"/>
                  </a:cubicBezTo>
                  <a:cubicBezTo>
                    <a:pt x="564208" y="11917"/>
                    <a:pt x="570661" y="11664"/>
                    <a:pt x="576124" y="10571"/>
                  </a:cubicBezTo>
                  <a:cubicBezTo>
                    <a:pt x="605707" y="4654"/>
                    <a:pt x="649102" y="2287"/>
                    <a:pt x="676550" y="0"/>
                  </a:cubicBezTo>
                  <a:lnTo>
                    <a:pt x="893257" y="10571"/>
                  </a:lnTo>
                  <a:cubicBezTo>
                    <a:pt x="900494" y="11200"/>
                    <a:pt x="907220" y="14752"/>
                    <a:pt x="914400" y="15857"/>
                  </a:cubicBezTo>
                  <a:cubicBezTo>
                    <a:pt x="971836" y="24693"/>
                    <a:pt x="948141" y="17187"/>
                    <a:pt x="998968" y="26428"/>
                  </a:cubicBezTo>
                  <a:cubicBezTo>
                    <a:pt x="1070891" y="39505"/>
                    <a:pt x="935363" y="22296"/>
                    <a:pt x="1067680" y="36999"/>
                  </a:cubicBezTo>
                  <a:cubicBezTo>
                    <a:pt x="1072966" y="42285"/>
                    <a:pt x="1079828" y="46366"/>
                    <a:pt x="1083537" y="52856"/>
                  </a:cubicBezTo>
                  <a:cubicBezTo>
                    <a:pt x="1093304" y="69947"/>
                    <a:pt x="1087348" y="94482"/>
                    <a:pt x="1083537" y="110997"/>
                  </a:cubicBezTo>
                  <a:cubicBezTo>
                    <a:pt x="1081031" y="121854"/>
                    <a:pt x="1072966" y="142710"/>
                    <a:pt x="1072966" y="142710"/>
                  </a:cubicBezTo>
                  <a:cubicBezTo>
                    <a:pt x="1071204" y="202613"/>
                    <a:pt x="1074485" y="262878"/>
                    <a:pt x="1067680" y="322419"/>
                  </a:cubicBezTo>
                  <a:cubicBezTo>
                    <a:pt x="1067047" y="327954"/>
                    <a:pt x="1057391" y="327477"/>
                    <a:pt x="1051824" y="327704"/>
                  </a:cubicBezTo>
                  <a:cubicBezTo>
                    <a:pt x="970827" y="331010"/>
                    <a:pt x="889734" y="331228"/>
                    <a:pt x="808689" y="332990"/>
                  </a:cubicBezTo>
                  <a:cubicBezTo>
                    <a:pt x="810451" y="352370"/>
                    <a:pt x="810592" y="371967"/>
                    <a:pt x="813974" y="391131"/>
                  </a:cubicBezTo>
                  <a:cubicBezTo>
                    <a:pt x="815910" y="402104"/>
                    <a:pt x="821842" y="412034"/>
                    <a:pt x="824545" y="422844"/>
                  </a:cubicBezTo>
                  <a:cubicBezTo>
                    <a:pt x="831182" y="449391"/>
                    <a:pt x="827534" y="437094"/>
                    <a:pt x="835116" y="459843"/>
                  </a:cubicBezTo>
                  <a:cubicBezTo>
                    <a:pt x="833354" y="503889"/>
                    <a:pt x="832972" y="548012"/>
                    <a:pt x="829831" y="591982"/>
                  </a:cubicBezTo>
                  <a:cubicBezTo>
                    <a:pt x="829434" y="597539"/>
                    <a:pt x="825896" y="602433"/>
                    <a:pt x="824545" y="607838"/>
                  </a:cubicBezTo>
                  <a:cubicBezTo>
                    <a:pt x="822366" y="616554"/>
                    <a:pt x="821624" y="625599"/>
                    <a:pt x="819260" y="634266"/>
                  </a:cubicBezTo>
                  <a:cubicBezTo>
                    <a:pt x="810150" y="667670"/>
                    <a:pt x="815210" y="659458"/>
                    <a:pt x="798117" y="676550"/>
                  </a:cubicBezTo>
                  <a:lnTo>
                    <a:pt x="597267" y="671265"/>
                  </a:lnTo>
                  <a:lnTo>
                    <a:pt x="428129" y="665979"/>
                  </a:lnTo>
                  <a:lnTo>
                    <a:pt x="89854" y="660694"/>
                  </a:lnTo>
                  <a:cubicBezTo>
                    <a:pt x="77521" y="658932"/>
                    <a:pt x="64994" y="658209"/>
                    <a:pt x="52855" y="655408"/>
                  </a:cubicBezTo>
                  <a:cubicBezTo>
                    <a:pt x="41998" y="652902"/>
                    <a:pt x="21142" y="644837"/>
                    <a:pt x="21142" y="644837"/>
                  </a:cubicBezTo>
                  <a:cubicBezTo>
                    <a:pt x="19380" y="639551"/>
                    <a:pt x="18348" y="633963"/>
                    <a:pt x="15856" y="628980"/>
                  </a:cubicBezTo>
                  <a:cubicBezTo>
                    <a:pt x="13015" y="623298"/>
                    <a:pt x="7294" y="619150"/>
                    <a:pt x="5285" y="613124"/>
                  </a:cubicBezTo>
                  <a:cubicBezTo>
                    <a:pt x="1896" y="602957"/>
                    <a:pt x="1762" y="591981"/>
                    <a:pt x="0" y="581410"/>
                  </a:cubicBezTo>
                  <a:cubicBezTo>
                    <a:pt x="2594" y="516559"/>
                    <a:pt x="-4916" y="479752"/>
                    <a:pt x="10571" y="428130"/>
                  </a:cubicBezTo>
                  <a:cubicBezTo>
                    <a:pt x="13773" y="417457"/>
                    <a:pt x="14961" y="405688"/>
                    <a:pt x="21142" y="396416"/>
                  </a:cubicBezTo>
                  <a:lnTo>
                    <a:pt x="31713" y="380560"/>
                  </a:lnTo>
                  <a:cubicBezTo>
                    <a:pt x="37555" y="363031"/>
                    <a:pt x="23785" y="343561"/>
                    <a:pt x="31713" y="332990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6874185" y="4102684"/>
            <a:ext cx="1680836" cy="676550"/>
            <a:chOff x="866830" y="1886941"/>
            <a:chExt cx="1680836" cy="676550"/>
          </a:xfrm>
        </p:grpSpPr>
        <p:sp>
          <p:nvSpPr>
            <p:cNvPr id="80" name="任意多边形 79"/>
            <p:cNvSpPr/>
            <p:nvPr/>
          </p:nvSpPr>
          <p:spPr>
            <a:xfrm>
              <a:off x="866830" y="1902798"/>
              <a:ext cx="560268" cy="650122"/>
            </a:xfrm>
            <a:custGeom>
              <a:avLst/>
              <a:gdLst>
                <a:gd name="connsiteX0" fmla="*/ 26428 w 560268"/>
                <a:gd name="connsiteY0" fmla="*/ 0 h 650122"/>
                <a:gd name="connsiteX1" fmla="*/ 36999 w 560268"/>
                <a:gd name="connsiteY1" fmla="*/ 42284 h 650122"/>
                <a:gd name="connsiteX2" fmla="*/ 58141 w 560268"/>
                <a:gd name="connsiteY2" fmla="*/ 73997 h 650122"/>
                <a:gd name="connsiteX3" fmla="*/ 68712 w 560268"/>
                <a:gd name="connsiteY3" fmla="*/ 89854 h 650122"/>
                <a:gd name="connsiteX4" fmla="*/ 73998 w 560268"/>
                <a:gd name="connsiteY4" fmla="*/ 105711 h 650122"/>
                <a:gd name="connsiteX5" fmla="*/ 89854 w 560268"/>
                <a:gd name="connsiteY5" fmla="*/ 121567 h 650122"/>
                <a:gd name="connsiteX6" fmla="*/ 100425 w 560268"/>
                <a:gd name="connsiteY6" fmla="*/ 137424 h 650122"/>
                <a:gd name="connsiteX7" fmla="*/ 110997 w 560268"/>
                <a:gd name="connsiteY7" fmla="*/ 147995 h 650122"/>
                <a:gd name="connsiteX8" fmla="*/ 132139 w 560268"/>
                <a:gd name="connsiteY8" fmla="*/ 179708 h 650122"/>
                <a:gd name="connsiteX9" fmla="*/ 142710 w 560268"/>
                <a:gd name="connsiteY9" fmla="*/ 195565 h 650122"/>
                <a:gd name="connsiteX10" fmla="*/ 158567 w 560268"/>
                <a:gd name="connsiteY10" fmla="*/ 206136 h 650122"/>
                <a:gd name="connsiteX11" fmla="*/ 174423 w 560268"/>
                <a:gd name="connsiteY11" fmla="*/ 221993 h 650122"/>
                <a:gd name="connsiteX12" fmla="*/ 364703 w 560268"/>
                <a:gd name="connsiteY12" fmla="*/ 237849 h 650122"/>
                <a:gd name="connsiteX13" fmla="*/ 375274 w 560268"/>
                <a:gd name="connsiteY13" fmla="*/ 253706 h 650122"/>
                <a:gd name="connsiteX14" fmla="*/ 401702 w 560268"/>
                <a:gd name="connsiteY14" fmla="*/ 301276 h 650122"/>
                <a:gd name="connsiteX15" fmla="*/ 417558 w 560268"/>
                <a:gd name="connsiteY15" fmla="*/ 306562 h 650122"/>
                <a:gd name="connsiteX16" fmla="*/ 422844 w 560268"/>
                <a:gd name="connsiteY16" fmla="*/ 322418 h 650122"/>
                <a:gd name="connsiteX17" fmla="*/ 438701 w 560268"/>
                <a:gd name="connsiteY17" fmla="*/ 327704 h 650122"/>
                <a:gd name="connsiteX18" fmla="*/ 470414 w 560268"/>
                <a:gd name="connsiteY18" fmla="*/ 348846 h 650122"/>
                <a:gd name="connsiteX19" fmla="*/ 486271 w 560268"/>
                <a:gd name="connsiteY19" fmla="*/ 359417 h 650122"/>
                <a:gd name="connsiteX20" fmla="*/ 507413 w 560268"/>
                <a:gd name="connsiteY20" fmla="*/ 380559 h 650122"/>
                <a:gd name="connsiteX21" fmla="*/ 512698 w 560268"/>
                <a:gd name="connsiteY21" fmla="*/ 396416 h 650122"/>
                <a:gd name="connsiteX22" fmla="*/ 528555 w 560268"/>
                <a:gd name="connsiteY22" fmla="*/ 406987 h 650122"/>
                <a:gd name="connsiteX23" fmla="*/ 544412 w 560268"/>
                <a:gd name="connsiteY23" fmla="*/ 454557 h 650122"/>
                <a:gd name="connsiteX24" fmla="*/ 549697 w 560268"/>
                <a:gd name="connsiteY24" fmla="*/ 470414 h 650122"/>
                <a:gd name="connsiteX25" fmla="*/ 560268 w 560268"/>
                <a:gd name="connsiteY25" fmla="*/ 554982 h 650122"/>
                <a:gd name="connsiteX26" fmla="*/ 554983 w 560268"/>
                <a:gd name="connsiteY26" fmla="*/ 623694 h 650122"/>
                <a:gd name="connsiteX27" fmla="*/ 549697 w 560268"/>
                <a:gd name="connsiteY27" fmla="*/ 639551 h 650122"/>
                <a:gd name="connsiteX28" fmla="*/ 512698 w 560268"/>
                <a:gd name="connsiteY28" fmla="*/ 650122 h 650122"/>
                <a:gd name="connsiteX29" fmla="*/ 449272 w 560268"/>
                <a:gd name="connsiteY29" fmla="*/ 644837 h 650122"/>
                <a:gd name="connsiteX30" fmla="*/ 401702 w 560268"/>
                <a:gd name="connsiteY30" fmla="*/ 639551 h 650122"/>
                <a:gd name="connsiteX31" fmla="*/ 280134 w 560268"/>
                <a:gd name="connsiteY31" fmla="*/ 634266 h 650122"/>
                <a:gd name="connsiteX32" fmla="*/ 216708 w 560268"/>
                <a:gd name="connsiteY32" fmla="*/ 623694 h 650122"/>
                <a:gd name="connsiteX33" fmla="*/ 184994 w 560268"/>
                <a:gd name="connsiteY33" fmla="*/ 618409 h 650122"/>
                <a:gd name="connsiteX34" fmla="*/ 153281 w 560268"/>
                <a:gd name="connsiteY34" fmla="*/ 607838 h 650122"/>
                <a:gd name="connsiteX35" fmla="*/ 121568 w 560268"/>
                <a:gd name="connsiteY35" fmla="*/ 586696 h 650122"/>
                <a:gd name="connsiteX36" fmla="*/ 100425 w 560268"/>
                <a:gd name="connsiteY36" fmla="*/ 560268 h 650122"/>
                <a:gd name="connsiteX37" fmla="*/ 95140 w 560268"/>
                <a:gd name="connsiteY37" fmla="*/ 539126 h 650122"/>
                <a:gd name="connsiteX38" fmla="*/ 84569 w 560268"/>
                <a:gd name="connsiteY38" fmla="*/ 523269 h 650122"/>
                <a:gd name="connsiteX39" fmla="*/ 79283 w 560268"/>
                <a:gd name="connsiteY39" fmla="*/ 507412 h 650122"/>
                <a:gd name="connsiteX40" fmla="*/ 52856 w 560268"/>
                <a:gd name="connsiteY40" fmla="*/ 475699 h 650122"/>
                <a:gd name="connsiteX41" fmla="*/ 47570 w 560268"/>
                <a:gd name="connsiteY41" fmla="*/ 459842 h 650122"/>
                <a:gd name="connsiteX42" fmla="*/ 36999 w 560268"/>
                <a:gd name="connsiteY42" fmla="*/ 443986 h 650122"/>
                <a:gd name="connsiteX43" fmla="*/ 15857 w 560268"/>
                <a:gd name="connsiteY43" fmla="*/ 401701 h 650122"/>
                <a:gd name="connsiteX44" fmla="*/ 10571 w 560268"/>
                <a:gd name="connsiteY44" fmla="*/ 354131 h 650122"/>
                <a:gd name="connsiteX45" fmla="*/ 0 w 560268"/>
                <a:gd name="connsiteY45" fmla="*/ 132138 h 650122"/>
                <a:gd name="connsiteX46" fmla="*/ 5286 w 560268"/>
                <a:gd name="connsiteY46" fmla="*/ 79283 h 650122"/>
                <a:gd name="connsiteX47" fmla="*/ 15857 w 560268"/>
                <a:gd name="connsiteY47" fmla="*/ 47570 h 650122"/>
                <a:gd name="connsiteX48" fmla="*/ 21142 w 560268"/>
                <a:gd name="connsiteY48" fmla="*/ 31713 h 650122"/>
                <a:gd name="connsiteX49" fmla="*/ 26428 w 560268"/>
                <a:gd name="connsiteY49" fmla="*/ 0 h 65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60268" h="650122">
                  <a:moveTo>
                    <a:pt x="26428" y="0"/>
                  </a:moveTo>
                  <a:cubicBezTo>
                    <a:pt x="27893" y="7326"/>
                    <a:pt x="31919" y="33140"/>
                    <a:pt x="36999" y="42284"/>
                  </a:cubicBezTo>
                  <a:cubicBezTo>
                    <a:pt x="43169" y="53390"/>
                    <a:pt x="51094" y="63426"/>
                    <a:pt x="58141" y="73997"/>
                  </a:cubicBezTo>
                  <a:cubicBezTo>
                    <a:pt x="61665" y="79283"/>
                    <a:pt x="66703" y="83828"/>
                    <a:pt x="68712" y="89854"/>
                  </a:cubicBezTo>
                  <a:cubicBezTo>
                    <a:pt x="70474" y="95140"/>
                    <a:pt x="70907" y="101075"/>
                    <a:pt x="73998" y="105711"/>
                  </a:cubicBezTo>
                  <a:cubicBezTo>
                    <a:pt x="78144" y="111930"/>
                    <a:pt x="85069" y="115825"/>
                    <a:pt x="89854" y="121567"/>
                  </a:cubicBezTo>
                  <a:cubicBezTo>
                    <a:pt x="93921" y="126447"/>
                    <a:pt x="96457" y="132464"/>
                    <a:pt x="100425" y="137424"/>
                  </a:cubicBezTo>
                  <a:cubicBezTo>
                    <a:pt x="103538" y="141315"/>
                    <a:pt x="108007" y="144008"/>
                    <a:pt x="110997" y="147995"/>
                  </a:cubicBezTo>
                  <a:cubicBezTo>
                    <a:pt x="118620" y="158159"/>
                    <a:pt x="125092" y="169137"/>
                    <a:pt x="132139" y="179708"/>
                  </a:cubicBezTo>
                  <a:cubicBezTo>
                    <a:pt x="135663" y="184994"/>
                    <a:pt x="137424" y="192041"/>
                    <a:pt x="142710" y="195565"/>
                  </a:cubicBezTo>
                  <a:cubicBezTo>
                    <a:pt x="147996" y="199089"/>
                    <a:pt x="153687" y="202069"/>
                    <a:pt x="158567" y="206136"/>
                  </a:cubicBezTo>
                  <a:cubicBezTo>
                    <a:pt x="164309" y="210921"/>
                    <a:pt x="167889" y="218363"/>
                    <a:pt x="174423" y="221993"/>
                  </a:cubicBezTo>
                  <a:cubicBezTo>
                    <a:pt x="221462" y="248126"/>
                    <a:pt x="360380" y="237705"/>
                    <a:pt x="364703" y="237849"/>
                  </a:cubicBezTo>
                  <a:cubicBezTo>
                    <a:pt x="368227" y="243135"/>
                    <a:pt x="372433" y="248024"/>
                    <a:pt x="375274" y="253706"/>
                  </a:cubicBezTo>
                  <a:cubicBezTo>
                    <a:pt x="382720" y="268599"/>
                    <a:pt x="381705" y="294609"/>
                    <a:pt x="401702" y="301276"/>
                  </a:cubicBezTo>
                  <a:lnTo>
                    <a:pt x="417558" y="306562"/>
                  </a:lnTo>
                  <a:cubicBezTo>
                    <a:pt x="419320" y="311847"/>
                    <a:pt x="418904" y="318479"/>
                    <a:pt x="422844" y="322418"/>
                  </a:cubicBezTo>
                  <a:cubicBezTo>
                    <a:pt x="426784" y="326358"/>
                    <a:pt x="433831" y="324998"/>
                    <a:pt x="438701" y="327704"/>
                  </a:cubicBezTo>
                  <a:cubicBezTo>
                    <a:pt x="449807" y="333874"/>
                    <a:pt x="459843" y="341799"/>
                    <a:pt x="470414" y="348846"/>
                  </a:cubicBezTo>
                  <a:lnTo>
                    <a:pt x="486271" y="359417"/>
                  </a:lnTo>
                  <a:cubicBezTo>
                    <a:pt x="500364" y="401702"/>
                    <a:pt x="479224" y="352370"/>
                    <a:pt x="507413" y="380559"/>
                  </a:cubicBezTo>
                  <a:cubicBezTo>
                    <a:pt x="511353" y="384499"/>
                    <a:pt x="509218" y="392065"/>
                    <a:pt x="512698" y="396416"/>
                  </a:cubicBezTo>
                  <a:cubicBezTo>
                    <a:pt x="516666" y="401377"/>
                    <a:pt x="523269" y="403463"/>
                    <a:pt x="528555" y="406987"/>
                  </a:cubicBezTo>
                  <a:lnTo>
                    <a:pt x="544412" y="454557"/>
                  </a:lnTo>
                  <a:cubicBezTo>
                    <a:pt x="546174" y="459843"/>
                    <a:pt x="548781" y="464918"/>
                    <a:pt x="549697" y="470414"/>
                  </a:cubicBezTo>
                  <a:cubicBezTo>
                    <a:pt x="557894" y="519592"/>
                    <a:pt x="553917" y="491463"/>
                    <a:pt x="560268" y="554982"/>
                  </a:cubicBezTo>
                  <a:cubicBezTo>
                    <a:pt x="558506" y="577886"/>
                    <a:pt x="557832" y="600900"/>
                    <a:pt x="554983" y="623694"/>
                  </a:cubicBezTo>
                  <a:cubicBezTo>
                    <a:pt x="554292" y="629223"/>
                    <a:pt x="553637" y="635611"/>
                    <a:pt x="549697" y="639551"/>
                  </a:cubicBezTo>
                  <a:cubicBezTo>
                    <a:pt x="547167" y="642081"/>
                    <a:pt x="512883" y="650076"/>
                    <a:pt x="512698" y="650122"/>
                  </a:cubicBezTo>
                  <a:lnTo>
                    <a:pt x="449272" y="644837"/>
                  </a:lnTo>
                  <a:cubicBezTo>
                    <a:pt x="433390" y="643324"/>
                    <a:pt x="417625" y="640546"/>
                    <a:pt x="401702" y="639551"/>
                  </a:cubicBezTo>
                  <a:cubicBezTo>
                    <a:pt x="361220" y="637021"/>
                    <a:pt x="320657" y="636028"/>
                    <a:pt x="280134" y="634266"/>
                  </a:cubicBezTo>
                  <a:lnTo>
                    <a:pt x="216708" y="623694"/>
                  </a:lnTo>
                  <a:lnTo>
                    <a:pt x="184994" y="618409"/>
                  </a:lnTo>
                  <a:cubicBezTo>
                    <a:pt x="174423" y="614885"/>
                    <a:pt x="162552" y="614019"/>
                    <a:pt x="153281" y="607838"/>
                  </a:cubicBezTo>
                  <a:lnTo>
                    <a:pt x="121568" y="586696"/>
                  </a:lnTo>
                  <a:cubicBezTo>
                    <a:pt x="104286" y="534854"/>
                    <a:pt x="132305" y="608087"/>
                    <a:pt x="100425" y="560268"/>
                  </a:cubicBezTo>
                  <a:cubicBezTo>
                    <a:pt x="96396" y="554224"/>
                    <a:pt x="98001" y="545803"/>
                    <a:pt x="95140" y="539126"/>
                  </a:cubicBezTo>
                  <a:cubicBezTo>
                    <a:pt x="92638" y="533287"/>
                    <a:pt x="87410" y="528951"/>
                    <a:pt x="84569" y="523269"/>
                  </a:cubicBezTo>
                  <a:cubicBezTo>
                    <a:pt x="82077" y="518286"/>
                    <a:pt x="81775" y="512395"/>
                    <a:pt x="79283" y="507412"/>
                  </a:cubicBezTo>
                  <a:cubicBezTo>
                    <a:pt x="71925" y="492696"/>
                    <a:pt x="64544" y="487387"/>
                    <a:pt x="52856" y="475699"/>
                  </a:cubicBezTo>
                  <a:cubicBezTo>
                    <a:pt x="51094" y="470413"/>
                    <a:pt x="50062" y="464825"/>
                    <a:pt x="47570" y="459842"/>
                  </a:cubicBezTo>
                  <a:cubicBezTo>
                    <a:pt x="44729" y="454160"/>
                    <a:pt x="39579" y="449791"/>
                    <a:pt x="36999" y="443986"/>
                  </a:cubicBezTo>
                  <a:cubicBezTo>
                    <a:pt x="17563" y="400256"/>
                    <a:pt x="37567" y="423413"/>
                    <a:pt x="15857" y="401701"/>
                  </a:cubicBezTo>
                  <a:cubicBezTo>
                    <a:pt x="14095" y="385844"/>
                    <a:pt x="11295" y="370069"/>
                    <a:pt x="10571" y="354131"/>
                  </a:cubicBezTo>
                  <a:cubicBezTo>
                    <a:pt x="41" y="122459"/>
                    <a:pt x="14998" y="237118"/>
                    <a:pt x="0" y="132138"/>
                  </a:cubicBezTo>
                  <a:cubicBezTo>
                    <a:pt x="1762" y="114520"/>
                    <a:pt x="2023" y="96686"/>
                    <a:pt x="5286" y="79283"/>
                  </a:cubicBezTo>
                  <a:cubicBezTo>
                    <a:pt x="7340" y="68331"/>
                    <a:pt x="12333" y="58141"/>
                    <a:pt x="15857" y="47570"/>
                  </a:cubicBezTo>
                  <a:cubicBezTo>
                    <a:pt x="17619" y="42284"/>
                    <a:pt x="21142" y="37285"/>
                    <a:pt x="21142" y="31713"/>
                  </a:cubicBezTo>
                  <a:lnTo>
                    <a:pt x="26428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 80"/>
            <p:cNvSpPr/>
            <p:nvPr/>
          </p:nvSpPr>
          <p:spPr>
            <a:xfrm>
              <a:off x="1458812" y="1886941"/>
              <a:ext cx="1088854" cy="676550"/>
            </a:xfrm>
            <a:custGeom>
              <a:avLst/>
              <a:gdLst>
                <a:gd name="connsiteX0" fmla="*/ 31713 w 1088854"/>
                <a:gd name="connsiteY0" fmla="*/ 332990 h 676550"/>
                <a:gd name="connsiteX1" fmla="*/ 79283 w 1088854"/>
                <a:gd name="connsiteY1" fmla="*/ 317133 h 676550"/>
                <a:gd name="connsiteX2" fmla="*/ 110996 w 1088854"/>
                <a:gd name="connsiteY2" fmla="*/ 306562 h 676550"/>
                <a:gd name="connsiteX3" fmla="*/ 147995 w 1088854"/>
                <a:gd name="connsiteY3" fmla="*/ 290705 h 676550"/>
                <a:gd name="connsiteX4" fmla="*/ 179708 w 1088854"/>
                <a:gd name="connsiteY4" fmla="*/ 269563 h 676550"/>
                <a:gd name="connsiteX5" fmla="*/ 195565 w 1088854"/>
                <a:gd name="connsiteY5" fmla="*/ 258992 h 676550"/>
                <a:gd name="connsiteX6" fmla="*/ 216707 w 1088854"/>
                <a:gd name="connsiteY6" fmla="*/ 248421 h 676550"/>
                <a:gd name="connsiteX7" fmla="*/ 253706 w 1088854"/>
                <a:gd name="connsiteY7" fmla="*/ 232564 h 676550"/>
                <a:gd name="connsiteX8" fmla="*/ 285419 w 1088854"/>
                <a:gd name="connsiteY8" fmla="*/ 211422 h 676550"/>
                <a:gd name="connsiteX9" fmla="*/ 301276 w 1088854"/>
                <a:gd name="connsiteY9" fmla="*/ 200851 h 676550"/>
                <a:gd name="connsiteX10" fmla="*/ 317133 w 1088854"/>
                <a:gd name="connsiteY10" fmla="*/ 195565 h 676550"/>
                <a:gd name="connsiteX11" fmla="*/ 348846 w 1088854"/>
                <a:gd name="connsiteY11" fmla="*/ 179709 h 676550"/>
                <a:gd name="connsiteX12" fmla="*/ 364702 w 1088854"/>
                <a:gd name="connsiteY12" fmla="*/ 169138 h 676550"/>
                <a:gd name="connsiteX13" fmla="*/ 375274 w 1088854"/>
                <a:gd name="connsiteY13" fmla="*/ 158567 h 676550"/>
                <a:gd name="connsiteX14" fmla="*/ 391130 w 1088854"/>
                <a:gd name="connsiteY14" fmla="*/ 153281 h 676550"/>
                <a:gd name="connsiteX15" fmla="*/ 422843 w 1088854"/>
                <a:gd name="connsiteY15" fmla="*/ 132139 h 676550"/>
                <a:gd name="connsiteX16" fmla="*/ 438700 w 1088854"/>
                <a:gd name="connsiteY16" fmla="*/ 121568 h 676550"/>
                <a:gd name="connsiteX17" fmla="*/ 454557 w 1088854"/>
                <a:gd name="connsiteY17" fmla="*/ 116282 h 676550"/>
                <a:gd name="connsiteX18" fmla="*/ 486270 w 1088854"/>
                <a:gd name="connsiteY18" fmla="*/ 100425 h 676550"/>
                <a:gd name="connsiteX19" fmla="*/ 502127 w 1088854"/>
                <a:gd name="connsiteY19" fmla="*/ 84569 h 676550"/>
                <a:gd name="connsiteX20" fmla="*/ 517983 w 1088854"/>
                <a:gd name="connsiteY20" fmla="*/ 79283 h 676550"/>
                <a:gd name="connsiteX21" fmla="*/ 533840 w 1088854"/>
                <a:gd name="connsiteY21" fmla="*/ 68712 h 676550"/>
                <a:gd name="connsiteX22" fmla="*/ 554982 w 1088854"/>
                <a:gd name="connsiteY22" fmla="*/ 31713 h 676550"/>
                <a:gd name="connsiteX23" fmla="*/ 560268 w 1088854"/>
                <a:gd name="connsiteY23" fmla="*/ 15857 h 676550"/>
                <a:gd name="connsiteX24" fmla="*/ 576124 w 1088854"/>
                <a:gd name="connsiteY24" fmla="*/ 10571 h 676550"/>
                <a:gd name="connsiteX25" fmla="*/ 676550 w 1088854"/>
                <a:gd name="connsiteY25" fmla="*/ 0 h 676550"/>
                <a:gd name="connsiteX26" fmla="*/ 893257 w 1088854"/>
                <a:gd name="connsiteY26" fmla="*/ 10571 h 676550"/>
                <a:gd name="connsiteX27" fmla="*/ 914400 w 1088854"/>
                <a:gd name="connsiteY27" fmla="*/ 15857 h 676550"/>
                <a:gd name="connsiteX28" fmla="*/ 998968 w 1088854"/>
                <a:gd name="connsiteY28" fmla="*/ 26428 h 676550"/>
                <a:gd name="connsiteX29" fmla="*/ 1067680 w 1088854"/>
                <a:gd name="connsiteY29" fmla="*/ 36999 h 676550"/>
                <a:gd name="connsiteX30" fmla="*/ 1083537 w 1088854"/>
                <a:gd name="connsiteY30" fmla="*/ 52856 h 676550"/>
                <a:gd name="connsiteX31" fmla="*/ 1083537 w 1088854"/>
                <a:gd name="connsiteY31" fmla="*/ 110997 h 676550"/>
                <a:gd name="connsiteX32" fmla="*/ 1072966 w 1088854"/>
                <a:gd name="connsiteY32" fmla="*/ 142710 h 676550"/>
                <a:gd name="connsiteX33" fmla="*/ 1067680 w 1088854"/>
                <a:gd name="connsiteY33" fmla="*/ 322419 h 676550"/>
                <a:gd name="connsiteX34" fmla="*/ 1051824 w 1088854"/>
                <a:gd name="connsiteY34" fmla="*/ 327704 h 676550"/>
                <a:gd name="connsiteX35" fmla="*/ 808689 w 1088854"/>
                <a:gd name="connsiteY35" fmla="*/ 332990 h 676550"/>
                <a:gd name="connsiteX36" fmla="*/ 813974 w 1088854"/>
                <a:gd name="connsiteY36" fmla="*/ 391131 h 676550"/>
                <a:gd name="connsiteX37" fmla="*/ 824545 w 1088854"/>
                <a:gd name="connsiteY37" fmla="*/ 422844 h 676550"/>
                <a:gd name="connsiteX38" fmla="*/ 835116 w 1088854"/>
                <a:gd name="connsiteY38" fmla="*/ 459843 h 676550"/>
                <a:gd name="connsiteX39" fmla="*/ 829831 w 1088854"/>
                <a:gd name="connsiteY39" fmla="*/ 591982 h 676550"/>
                <a:gd name="connsiteX40" fmla="*/ 824545 w 1088854"/>
                <a:gd name="connsiteY40" fmla="*/ 607838 h 676550"/>
                <a:gd name="connsiteX41" fmla="*/ 819260 w 1088854"/>
                <a:gd name="connsiteY41" fmla="*/ 634266 h 676550"/>
                <a:gd name="connsiteX42" fmla="*/ 798117 w 1088854"/>
                <a:gd name="connsiteY42" fmla="*/ 676550 h 676550"/>
                <a:gd name="connsiteX43" fmla="*/ 597267 w 1088854"/>
                <a:gd name="connsiteY43" fmla="*/ 671265 h 676550"/>
                <a:gd name="connsiteX44" fmla="*/ 428129 w 1088854"/>
                <a:gd name="connsiteY44" fmla="*/ 665979 h 676550"/>
                <a:gd name="connsiteX45" fmla="*/ 89854 w 1088854"/>
                <a:gd name="connsiteY45" fmla="*/ 660694 h 676550"/>
                <a:gd name="connsiteX46" fmla="*/ 52855 w 1088854"/>
                <a:gd name="connsiteY46" fmla="*/ 655408 h 676550"/>
                <a:gd name="connsiteX47" fmla="*/ 21142 w 1088854"/>
                <a:gd name="connsiteY47" fmla="*/ 644837 h 676550"/>
                <a:gd name="connsiteX48" fmla="*/ 15856 w 1088854"/>
                <a:gd name="connsiteY48" fmla="*/ 628980 h 676550"/>
                <a:gd name="connsiteX49" fmla="*/ 5285 w 1088854"/>
                <a:gd name="connsiteY49" fmla="*/ 613124 h 676550"/>
                <a:gd name="connsiteX50" fmla="*/ 0 w 1088854"/>
                <a:gd name="connsiteY50" fmla="*/ 581410 h 676550"/>
                <a:gd name="connsiteX51" fmla="*/ 10571 w 1088854"/>
                <a:gd name="connsiteY51" fmla="*/ 428130 h 676550"/>
                <a:gd name="connsiteX52" fmla="*/ 21142 w 1088854"/>
                <a:gd name="connsiteY52" fmla="*/ 396416 h 676550"/>
                <a:gd name="connsiteX53" fmla="*/ 31713 w 1088854"/>
                <a:gd name="connsiteY53" fmla="*/ 380560 h 676550"/>
                <a:gd name="connsiteX54" fmla="*/ 31713 w 1088854"/>
                <a:gd name="connsiteY54" fmla="*/ 332990 h 6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088854" h="676550">
                  <a:moveTo>
                    <a:pt x="31713" y="332990"/>
                  </a:moveTo>
                  <a:cubicBezTo>
                    <a:pt x="39641" y="322419"/>
                    <a:pt x="34690" y="336952"/>
                    <a:pt x="79283" y="317133"/>
                  </a:cubicBezTo>
                  <a:cubicBezTo>
                    <a:pt x="89465" y="312608"/>
                    <a:pt x="110996" y="306562"/>
                    <a:pt x="110996" y="306562"/>
                  </a:cubicBezTo>
                  <a:cubicBezTo>
                    <a:pt x="168718" y="268082"/>
                    <a:pt x="79728" y="324839"/>
                    <a:pt x="147995" y="290705"/>
                  </a:cubicBezTo>
                  <a:cubicBezTo>
                    <a:pt x="159358" y="285023"/>
                    <a:pt x="169137" y="276610"/>
                    <a:pt x="179708" y="269563"/>
                  </a:cubicBezTo>
                  <a:cubicBezTo>
                    <a:pt x="184994" y="266039"/>
                    <a:pt x="189883" y="261833"/>
                    <a:pt x="195565" y="258992"/>
                  </a:cubicBezTo>
                  <a:cubicBezTo>
                    <a:pt x="202612" y="255468"/>
                    <a:pt x="209465" y="251525"/>
                    <a:pt x="216707" y="248421"/>
                  </a:cubicBezTo>
                  <a:cubicBezTo>
                    <a:pt x="242223" y="237486"/>
                    <a:pt x="224492" y="250092"/>
                    <a:pt x="253706" y="232564"/>
                  </a:cubicBezTo>
                  <a:cubicBezTo>
                    <a:pt x="264600" y="226027"/>
                    <a:pt x="274848" y="218469"/>
                    <a:pt x="285419" y="211422"/>
                  </a:cubicBezTo>
                  <a:cubicBezTo>
                    <a:pt x="290705" y="207898"/>
                    <a:pt x="295250" y="202860"/>
                    <a:pt x="301276" y="200851"/>
                  </a:cubicBezTo>
                  <a:cubicBezTo>
                    <a:pt x="306562" y="199089"/>
                    <a:pt x="312150" y="198057"/>
                    <a:pt x="317133" y="195565"/>
                  </a:cubicBezTo>
                  <a:cubicBezTo>
                    <a:pt x="358110" y="175076"/>
                    <a:pt x="308995" y="192991"/>
                    <a:pt x="348846" y="179709"/>
                  </a:cubicBezTo>
                  <a:cubicBezTo>
                    <a:pt x="354131" y="176185"/>
                    <a:pt x="359742" y="173106"/>
                    <a:pt x="364702" y="169138"/>
                  </a:cubicBezTo>
                  <a:cubicBezTo>
                    <a:pt x="368593" y="166025"/>
                    <a:pt x="371001" y="161131"/>
                    <a:pt x="375274" y="158567"/>
                  </a:cubicBezTo>
                  <a:cubicBezTo>
                    <a:pt x="380051" y="155701"/>
                    <a:pt x="386260" y="155987"/>
                    <a:pt x="391130" y="153281"/>
                  </a:cubicBezTo>
                  <a:cubicBezTo>
                    <a:pt x="402236" y="147111"/>
                    <a:pt x="412272" y="139186"/>
                    <a:pt x="422843" y="132139"/>
                  </a:cubicBezTo>
                  <a:cubicBezTo>
                    <a:pt x="428129" y="128615"/>
                    <a:pt x="432674" y="123577"/>
                    <a:pt x="438700" y="121568"/>
                  </a:cubicBezTo>
                  <a:cubicBezTo>
                    <a:pt x="443986" y="119806"/>
                    <a:pt x="449574" y="118774"/>
                    <a:pt x="454557" y="116282"/>
                  </a:cubicBezTo>
                  <a:cubicBezTo>
                    <a:pt x="495542" y="95789"/>
                    <a:pt x="446412" y="113712"/>
                    <a:pt x="486270" y="100425"/>
                  </a:cubicBezTo>
                  <a:cubicBezTo>
                    <a:pt x="491556" y="95140"/>
                    <a:pt x="495908" y="88715"/>
                    <a:pt x="502127" y="84569"/>
                  </a:cubicBezTo>
                  <a:cubicBezTo>
                    <a:pt x="506763" y="81479"/>
                    <a:pt x="513000" y="81775"/>
                    <a:pt x="517983" y="79283"/>
                  </a:cubicBezTo>
                  <a:cubicBezTo>
                    <a:pt x="523665" y="76442"/>
                    <a:pt x="528554" y="72236"/>
                    <a:pt x="533840" y="68712"/>
                  </a:cubicBezTo>
                  <a:cubicBezTo>
                    <a:pt x="544459" y="52784"/>
                    <a:pt x="546933" y="50494"/>
                    <a:pt x="554982" y="31713"/>
                  </a:cubicBezTo>
                  <a:cubicBezTo>
                    <a:pt x="557177" y="26592"/>
                    <a:pt x="556328" y="19797"/>
                    <a:pt x="560268" y="15857"/>
                  </a:cubicBezTo>
                  <a:cubicBezTo>
                    <a:pt x="564208" y="11917"/>
                    <a:pt x="570661" y="11664"/>
                    <a:pt x="576124" y="10571"/>
                  </a:cubicBezTo>
                  <a:cubicBezTo>
                    <a:pt x="605707" y="4654"/>
                    <a:pt x="649102" y="2287"/>
                    <a:pt x="676550" y="0"/>
                  </a:cubicBezTo>
                  <a:lnTo>
                    <a:pt x="893257" y="10571"/>
                  </a:lnTo>
                  <a:cubicBezTo>
                    <a:pt x="900494" y="11200"/>
                    <a:pt x="907220" y="14752"/>
                    <a:pt x="914400" y="15857"/>
                  </a:cubicBezTo>
                  <a:cubicBezTo>
                    <a:pt x="971836" y="24693"/>
                    <a:pt x="948141" y="17187"/>
                    <a:pt x="998968" y="26428"/>
                  </a:cubicBezTo>
                  <a:cubicBezTo>
                    <a:pt x="1070891" y="39505"/>
                    <a:pt x="935363" y="22296"/>
                    <a:pt x="1067680" y="36999"/>
                  </a:cubicBezTo>
                  <a:cubicBezTo>
                    <a:pt x="1072966" y="42285"/>
                    <a:pt x="1079828" y="46366"/>
                    <a:pt x="1083537" y="52856"/>
                  </a:cubicBezTo>
                  <a:cubicBezTo>
                    <a:pt x="1093304" y="69947"/>
                    <a:pt x="1087348" y="94482"/>
                    <a:pt x="1083537" y="110997"/>
                  </a:cubicBezTo>
                  <a:cubicBezTo>
                    <a:pt x="1081031" y="121854"/>
                    <a:pt x="1072966" y="142710"/>
                    <a:pt x="1072966" y="142710"/>
                  </a:cubicBezTo>
                  <a:cubicBezTo>
                    <a:pt x="1071204" y="202613"/>
                    <a:pt x="1074485" y="262878"/>
                    <a:pt x="1067680" y="322419"/>
                  </a:cubicBezTo>
                  <a:cubicBezTo>
                    <a:pt x="1067047" y="327954"/>
                    <a:pt x="1057391" y="327477"/>
                    <a:pt x="1051824" y="327704"/>
                  </a:cubicBezTo>
                  <a:cubicBezTo>
                    <a:pt x="970827" y="331010"/>
                    <a:pt x="889734" y="331228"/>
                    <a:pt x="808689" y="332990"/>
                  </a:cubicBezTo>
                  <a:cubicBezTo>
                    <a:pt x="810451" y="352370"/>
                    <a:pt x="810592" y="371967"/>
                    <a:pt x="813974" y="391131"/>
                  </a:cubicBezTo>
                  <a:cubicBezTo>
                    <a:pt x="815910" y="402104"/>
                    <a:pt x="821842" y="412034"/>
                    <a:pt x="824545" y="422844"/>
                  </a:cubicBezTo>
                  <a:cubicBezTo>
                    <a:pt x="831182" y="449391"/>
                    <a:pt x="827534" y="437094"/>
                    <a:pt x="835116" y="459843"/>
                  </a:cubicBezTo>
                  <a:cubicBezTo>
                    <a:pt x="833354" y="503889"/>
                    <a:pt x="832972" y="548012"/>
                    <a:pt x="829831" y="591982"/>
                  </a:cubicBezTo>
                  <a:cubicBezTo>
                    <a:pt x="829434" y="597539"/>
                    <a:pt x="825896" y="602433"/>
                    <a:pt x="824545" y="607838"/>
                  </a:cubicBezTo>
                  <a:cubicBezTo>
                    <a:pt x="822366" y="616554"/>
                    <a:pt x="821624" y="625599"/>
                    <a:pt x="819260" y="634266"/>
                  </a:cubicBezTo>
                  <a:cubicBezTo>
                    <a:pt x="810150" y="667670"/>
                    <a:pt x="815210" y="659458"/>
                    <a:pt x="798117" y="676550"/>
                  </a:cubicBezTo>
                  <a:lnTo>
                    <a:pt x="597267" y="671265"/>
                  </a:lnTo>
                  <a:lnTo>
                    <a:pt x="428129" y="665979"/>
                  </a:lnTo>
                  <a:lnTo>
                    <a:pt x="89854" y="660694"/>
                  </a:lnTo>
                  <a:cubicBezTo>
                    <a:pt x="77521" y="658932"/>
                    <a:pt x="64994" y="658209"/>
                    <a:pt x="52855" y="655408"/>
                  </a:cubicBezTo>
                  <a:cubicBezTo>
                    <a:pt x="41998" y="652902"/>
                    <a:pt x="21142" y="644837"/>
                    <a:pt x="21142" y="644837"/>
                  </a:cubicBezTo>
                  <a:cubicBezTo>
                    <a:pt x="19380" y="639551"/>
                    <a:pt x="18348" y="633963"/>
                    <a:pt x="15856" y="628980"/>
                  </a:cubicBezTo>
                  <a:cubicBezTo>
                    <a:pt x="13015" y="623298"/>
                    <a:pt x="7294" y="619150"/>
                    <a:pt x="5285" y="613124"/>
                  </a:cubicBezTo>
                  <a:cubicBezTo>
                    <a:pt x="1896" y="602957"/>
                    <a:pt x="1762" y="591981"/>
                    <a:pt x="0" y="581410"/>
                  </a:cubicBezTo>
                  <a:cubicBezTo>
                    <a:pt x="2594" y="516559"/>
                    <a:pt x="-4916" y="479752"/>
                    <a:pt x="10571" y="428130"/>
                  </a:cubicBezTo>
                  <a:cubicBezTo>
                    <a:pt x="13773" y="417457"/>
                    <a:pt x="14961" y="405688"/>
                    <a:pt x="21142" y="396416"/>
                  </a:cubicBezTo>
                  <a:lnTo>
                    <a:pt x="31713" y="380560"/>
                  </a:lnTo>
                  <a:cubicBezTo>
                    <a:pt x="37555" y="363031"/>
                    <a:pt x="23785" y="343561"/>
                    <a:pt x="31713" y="332990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7026585" y="1834473"/>
            <a:ext cx="1680836" cy="676550"/>
            <a:chOff x="866830" y="1886941"/>
            <a:chExt cx="1680836" cy="676550"/>
          </a:xfrm>
        </p:grpSpPr>
        <p:sp>
          <p:nvSpPr>
            <p:cNvPr id="83" name="任意多边形 82"/>
            <p:cNvSpPr/>
            <p:nvPr/>
          </p:nvSpPr>
          <p:spPr>
            <a:xfrm>
              <a:off x="866830" y="1902798"/>
              <a:ext cx="560268" cy="650122"/>
            </a:xfrm>
            <a:custGeom>
              <a:avLst/>
              <a:gdLst>
                <a:gd name="connsiteX0" fmla="*/ 26428 w 560268"/>
                <a:gd name="connsiteY0" fmla="*/ 0 h 650122"/>
                <a:gd name="connsiteX1" fmla="*/ 36999 w 560268"/>
                <a:gd name="connsiteY1" fmla="*/ 42284 h 650122"/>
                <a:gd name="connsiteX2" fmla="*/ 58141 w 560268"/>
                <a:gd name="connsiteY2" fmla="*/ 73997 h 650122"/>
                <a:gd name="connsiteX3" fmla="*/ 68712 w 560268"/>
                <a:gd name="connsiteY3" fmla="*/ 89854 h 650122"/>
                <a:gd name="connsiteX4" fmla="*/ 73998 w 560268"/>
                <a:gd name="connsiteY4" fmla="*/ 105711 h 650122"/>
                <a:gd name="connsiteX5" fmla="*/ 89854 w 560268"/>
                <a:gd name="connsiteY5" fmla="*/ 121567 h 650122"/>
                <a:gd name="connsiteX6" fmla="*/ 100425 w 560268"/>
                <a:gd name="connsiteY6" fmla="*/ 137424 h 650122"/>
                <a:gd name="connsiteX7" fmla="*/ 110997 w 560268"/>
                <a:gd name="connsiteY7" fmla="*/ 147995 h 650122"/>
                <a:gd name="connsiteX8" fmla="*/ 132139 w 560268"/>
                <a:gd name="connsiteY8" fmla="*/ 179708 h 650122"/>
                <a:gd name="connsiteX9" fmla="*/ 142710 w 560268"/>
                <a:gd name="connsiteY9" fmla="*/ 195565 h 650122"/>
                <a:gd name="connsiteX10" fmla="*/ 158567 w 560268"/>
                <a:gd name="connsiteY10" fmla="*/ 206136 h 650122"/>
                <a:gd name="connsiteX11" fmla="*/ 174423 w 560268"/>
                <a:gd name="connsiteY11" fmla="*/ 221993 h 650122"/>
                <a:gd name="connsiteX12" fmla="*/ 364703 w 560268"/>
                <a:gd name="connsiteY12" fmla="*/ 237849 h 650122"/>
                <a:gd name="connsiteX13" fmla="*/ 375274 w 560268"/>
                <a:gd name="connsiteY13" fmla="*/ 253706 h 650122"/>
                <a:gd name="connsiteX14" fmla="*/ 401702 w 560268"/>
                <a:gd name="connsiteY14" fmla="*/ 301276 h 650122"/>
                <a:gd name="connsiteX15" fmla="*/ 417558 w 560268"/>
                <a:gd name="connsiteY15" fmla="*/ 306562 h 650122"/>
                <a:gd name="connsiteX16" fmla="*/ 422844 w 560268"/>
                <a:gd name="connsiteY16" fmla="*/ 322418 h 650122"/>
                <a:gd name="connsiteX17" fmla="*/ 438701 w 560268"/>
                <a:gd name="connsiteY17" fmla="*/ 327704 h 650122"/>
                <a:gd name="connsiteX18" fmla="*/ 470414 w 560268"/>
                <a:gd name="connsiteY18" fmla="*/ 348846 h 650122"/>
                <a:gd name="connsiteX19" fmla="*/ 486271 w 560268"/>
                <a:gd name="connsiteY19" fmla="*/ 359417 h 650122"/>
                <a:gd name="connsiteX20" fmla="*/ 507413 w 560268"/>
                <a:gd name="connsiteY20" fmla="*/ 380559 h 650122"/>
                <a:gd name="connsiteX21" fmla="*/ 512698 w 560268"/>
                <a:gd name="connsiteY21" fmla="*/ 396416 h 650122"/>
                <a:gd name="connsiteX22" fmla="*/ 528555 w 560268"/>
                <a:gd name="connsiteY22" fmla="*/ 406987 h 650122"/>
                <a:gd name="connsiteX23" fmla="*/ 544412 w 560268"/>
                <a:gd name="connsiteY23" fmla="*/ 454557 h 650122"/>
                <a:gd name="connsiteX24" fmla="*/ 549697 w 560268"/>
                <a:gd name="connsiteY24" fmla="*/ 470414 h 650122"/>
                <a:gd name="connsiteX25" fmla="*/ 560268 w 560268"/>
                <a:gd name="connsiteY25" fmla="*/ 554982 h 650122"/>
                <a:gd name="connsiteX26" fmla="*/ 554983 w 560268"/>
                <a:gd name="connsiteY26" fmla="*/ 623694 h 650122"/>
                <a:gd name="connsiteX27" fmla="*/ 549697 w 560268"/>
                <a:gd name="connsiteY27" fmla="*/ 639551 h 650122"/>
                <a:gd name="connsiteX28" fmla="*/ 512698 w 560268"/>
                <a:gd name="connsiteY28" fmla="*/ 650122 h 650122"/>
                <a:gd name="connsiteX29" fmla="*/ 449272 w 560268"/>
                <a:gd name="connsiteY29" fmla="*/ 644837 h 650122"/>
                <a:gd name="connsiteX30" fmla="*/ 401702 w 560268"/>
                <a:gd name="connsiteY30" fmla="*/ 639551 h 650122"/>
                <a:gd name="connsiteX31" fmla="*/ 280134 w 560268"/>
                <a:gd name="connsiteY31" fmla="*/ 634266 h 650122"/>
                <a:gd name="connsiteX32" fmla="*/ 216708 w 560268"/>
                <a:gd name="connsiteY32" fmla="*/ 623694 h 650122"/>
                <a:gd name="connsiteX33" fmla="*/ 184994 w 560268"/>
                <a:gd name="connsiteY33" fmla="*/ 618409 h 650122"/>
                <a:gd name="connsiteX34" fmla="*/ 153281 w 560268"/>
                <a:gd name="connsiteY34" fmla="*/ 607838 h 650122"/>
                <a:gd name="connsiteX35" fmla="*/ 121568 w 560268"/>
                <a:gd name="connsiteY35" fmla="*/ 586696 h 650122"/>
                <a:gd name="connsiteX36" fmla="*/ 100425 w 560268"/>
                <a:gd name="connsiteY36" fmla="*/ 560268 h 650122"/>
                <a:gd name="connsiteX37" fmla="*/ 95140 w 560268"/>
                <a:gd name="connsiteY37" fmla="*/ 539126 h 650122"/>
                <a:gd name="connsiteX38" fmla="*/ 84569 w 560268"/>
                <a:gd name="connsiteY38" fmla="*/ 523269 h 650122"/>
                <a:gd name="connsiteX39" fmla="*/ 79283 w 560268"/>
                <a:gd name="connsiteY39" fmla="*/ 507412 h 650122"/>
                <a:gd name="connsiteX40" fmla="*/ 52856 w 560268"/>
                <a:gd name="connsiteY40" fmla="*/ 475699 h 650122"/>
                <a:gd name="connsiteX41" fmla="*/ 47570 w 560268"/>
                <a:gd name="connsiteY41" fmla="*/ 459842 h 650122"/>
                <a:gd name="connsiteX42" fmla="*/ 36999 w 560268"/>
                <a:gd name="connsiteY42" fmla="*/ 443986 h 650122"/>
                <a:gd name="connsiteX43" fmla="*/ 15857 w 560268"/>
                <a:gd name="connsiteY43" fmla="*/ 401701 h 650122"/>
                <a:gd name="connsiteX44" fmla="*/ 10571 w 560268"/>
                <a:gd name="connsiteY44" fmla="*/ 354131 h 650122"/>
                <a:gd name="connsiteX45" fmla="*/ 0 w 560268"/>
                <a:gd name="connsiteY45" fmla="*/ 132138 h 650122"/>
                <a:gd name="connsiteX46" fmla="*/ 5286 w 560268"/>
                <a:gd name="connsiteY46" fmla="*/ 79283 h 650122"/>
                <a:gd name="connsiteX47" fmla="*/ 15857 w 560268"/>
                <a:gd name="connsiteY47" fmla="*/ 47570 h 650122"/>
                <a:gd name="connsiteX48" fmla="*/ 21142 w 560268"/>
                <a:gd name="connsiteY48" fmla="*/ 31713 h 650122"/>
                <a:gd name="connsiteX49" fmla="*/ 26428 w 560268"/>
                <a:gd name="connsiteY49" fmla="*/ 0 h 65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60268" h="650122">
                  <a:moveTo>
                    <a:pt x="26428" y="0"/>
                  </a:moveTo>
                  <a:cubicBezTo>
                    <a:pt x="27893" y="7326"/>
                    <a:pt x="31919" y="33140"/>
                    <a:pt x="36999" y="42284"/>
                  </a:cubicBezTo>
                  <a:cubicBezTo>
                    <a:pt x="43169" y="53390"/>
                    <a:pt x="51094" y="63426"/>
                    <a:pt x="58141" y="73997"/>
                  </a:cubicBezTo>
                  <a:cubicBezTo>
                    <a:pt x="61665" y="79283"/>
                    <a:pt x="66703" y="83828"/>
                    <a:pt x="68712" y="89854"/>
                  </a:cubicBezTo>
                  <a:cubicBezTo>
                    <a:pt x="70474" y="95140"/>
                    <a:pt x="70907" y="101075"/>
                    <a:pt x="73998" y="105711"/>
                  </a:cubicBezTo>
                  <a:cubicBezTo>
                    <a:pt x="78144" y="111930"/>
                    <a:pt x="85069" y="115825"/>
                    <a:pt x="89854" y="121567"/>
                  </a:cubicBezTo>
                  <a:cubicBezTo>
                    <a:pt x="93921" y="126447"/>
                    <a:pt x="96457" y="132464"/>
                    <a:pt x="100425" y="137424"/>
                  </a:cubicBezTo>
                  <a:cubicBezTo>
                    <a:pt x="103538" y="141315"/>
                    <a:pt x="108007" y="144008"/>
                    <a:pt x="110997" y="147995"/>
                  </a:cubicBezTo>
                  <a:cubicBezTo>
                    <a:pt x="118620" y="158159"/>
                    <a:pt x="125092" y="169137"/>
                    <a:pt x="132139" y="179708"/>
                  </a:cubicBezTo>
                  <a:cubicBezTo>
                    <a:pt x="135663" y="184994"/>
                    <a:pt x="137424" y="192041"/>
                    <a:pt x="142710" y="195565"/>
                  </a:cubicBezTo>
                  <a:cubicBezTo>
                    <a:pt x="147996" y="199089"/>
                    <a:pt x="153687" y="202069"/>
                    <a:pt x="158567" y="206136"/>
                  </a:cubicBezTo>
                  <a:cubicBezTo>
                    <a:pt x="164309" y="210921"/>
                    <a:pt x="167889" y="218363"/>
                    <a:pt x="174423" y="221993"/>
                  </a:cubicBezTo>
                  <a:cubicBezTo>
                    <a:pt x="221462" y="248126"/>
                    <a:pt x="360380" y="237705"/>
                    <a:pt x="364703" y="237849"/>
                  </a:cubicBezTo>
                  <a:cubicBezTo>
                    <a:pt x="368227" y="243135"/>
                    <a:pt x="372433" y="248024"/>
                    <a:pt x="375274" y="253706"/>
                  </a:cubicBezTo>
                  <a:cubicBezTo>
                    <a:pt x="382720" y="268599"/>
                    <a:pt x="381705" y="294609"/>
                    <a:pt x="401702" y="301276"/>
                  </a:cubicBezTo>
                  <a:lnTo>
                    <a:pt x="417558" y="306562"/>
                  </a:lnTo>
                  <a:cubicBezTo>
                    <a:pt x="419320" y="311847"/>
                    <a:pt x="418904" y="318479"/>
                    <a:pt x="422844" y="322418"/>
                  </a:cubicBezTo>
                  <a:cubicBezTo>
                    <a:pt x="426784" y="326358"/>
                    <a:pt x="433831" y="324998"/>
                    <a:pt x="438701" y="327704"/>
                  </a:cubicBezTo>
                  <a:cubicBezTo>
                    <a:pt x="449807" y="333874"/>
                    <a:pt x="459843" y="341799"/>
                    <a:pt x="470414" y="348846"/>
                  </a:cubicBezTo>
                  <a:lnTo>
                    <a:pt x="486271" y="359417"/>
                  </a:lnTo>
                  <a:cubicBezTo>
                    <a:pt x="500364" y="401702"/>
                    <a:pt x="479224" y="352370"/>
                    <a:pt x="507413" y="380559"/>
                  </a:cubicBezTo>
                  <a:cubicBezTo>
                    <a:pt x="511353" y="384499"/>
                    <a:pt x="509218" y="392065"/>
                    <a:pt x="512698" y="396416"/>
                  </a:cubicBezTo>
                  <a:cubicBezTo>
                    <a:pt x="516666" y="401377"/>
                    <a:pt x="523269" y="403463"/>
                    <a:pt x="528555" y="406987"/>
                  </a:cubicBezTo>
                  <a:lnTo>
                    <a:pt x="544412" y="454557"/>
                  </a:lnTo>
                  <a:cubicBezTo>
                    <a:pt x="546174" y="459843"/>
                    <a:pt x="548781" y="464918"/>
                    <a:pt x="549697" y="470414"/>
                  </a:cubicBezTo>
                  <a:cubicBezTo>
                    <a:pt x="557894" y="519592"/>
                    <a:pt x="553917" y="491463"/>
                    <a:pt x="560268" y="554982"/>
                  </a:cubicBezTo>
                  <a:cubicBezTo>
                    <a:pt x="558506" y="577886"/>
                    <a:pt x="557832" y="600900"/>
                    <a:pt x="554983" y="623694"/>
                  </a:cubicBezTo>
                  <a:cubicBezTo>
                    <a:pt x="554292" y="629223"/>
                    <a:pt x="553637" y="635611"/>
                    <a:pt x="549697" y="639551"/>
                  </a:cubicBezTo>
                  <a:cubicBezTo>
                    <a:pt x="547167" y="642081"/>
                    <a:pt x="512883" y="650076"/>
                    <a:pt x="512698" y="650122"/>
                  </a:cubicBezTo>
                  <a:lnTo>
                    <a:pt x="449272" y="644837"/>
                  </a:lnTo>
                  <a:cubicBezTo>
                    <a:pt x="433390" y="643324"/>
                    <a:pt x="417625" y="640546"/>
                    <a:pt x="401702" y="639551"/>
                  </a:cubicBezTo>
                  <a:cubicBezTo>
                    <a:pt x="361220" y="637021"/>
                    <a:pt x="320657" y="636028"/>
                    <a:pt x="280134" y="634266"/>
                  </a:cubicBezTo>
                  <a:lnTo>
                    <a:pt x="216708" y="623694"/>
                  </a:lnTo>
                  <a:lnTo>
                    <a:pt x="184994" y="618409"/>
                  </a:lnTo>
                  <a:cubicBezTo>
                    <a:pt x="174423" y="614885"/>
                    <a:pt x="162552" y="614019"/>
                    <a:pt x="153281" y="607838"/>
                  </a:cubicBezTo>
                  <a:lnTo>
                    <a:pt x="121568" y="586696"/>
                  </a:lnTo>
                  <a:cubicBezTo>
                    <a:pt x="104286" y="534854"/>
                    <a:pt x="132305" y="608087"/>
                    <a:pt x="100425" y="560268"/>
                  </a:cubicBezTo>
                  <a:cubicBezTo>
                    <a:pt x="96396" y="554224"/>
                    <a:pt x="98001" y="545803"/>
                    <a:pt x="95140" y="539126"/>
                  </a:cubicBezTo>
                  <a:cubicBezTo>
                    <a:pt x="92638" y="533287"/>
                    <a:pt x="87410" y="528951"/>
                    <a:pt x="84569" y="523269"/>
                  </a:cubicBezTo>
                  <a:cubicBezTo>
                    <a:pt x="82077" y="518286"/>
                    <a:pt x="81775" y="512395"/>
                    <a:pt x="79283" y="507412"/>
                  </a:cubicBezTo>
                  <a:cubicBezTo>
                    <a:pt x="71925" y="492696"/>
                    <a:pt x="64544" y="487387"/>
                    <a:pt x="52856" y="475699"/>
                  </a:cubicBezTo>
                  <a:cubicBezTo>
                    <a:pt x="51094" y="470413"/>
                    <a:pt x="50062" y="464825"/>
                    <a:pt x="47570" y="459842"/>
                  </a:cubicBezTo>
                  <a:cubicBezTo>
                    <a:pt x="44729" y="454160"/>
                    <a:pt x="39579" y="449791"/>
                    <a:pt x="36999" y="443986"/>
                  </a:cubicBezTo>
                  <a:cubicBezTo>
                    <a:pt x="17563" y="400256"/>
                    <a:pt x="37567" y="423413"/>
                    <a:pt x="15857" y="401701"/>
                  </a:cubicBezTo>
                  <a:cubicBezTo>
                    <a:pt x="14095" y="385844"/>
                    <a:pt x="11295" y="370069"/>
                    <a:pt x="10571" y="354131"/>
                  </a:cubicBezTo>
                  <a:cubicBezTo>
                    <a:pt x="41" y="122459"/>
                    <a:pt x="14998" y="237118"/>
                    <a:pt x="0" y="132138"/>
                  </a:cubicBezTo>
                  <a:cubicBezTo>
                    <a:pt x="1762" y="114520"/>
                    <a:pt x="2023" y="96686"/>
                    <a:pt x="5286" y="79283"/>
                  </a:cubicBezTo>
                  <a:cubicBezTo>
                    <a:pt x="7340" y="68331"/>
                    <a:pt x="12333" y="58141"/>
                    <a:pt x="15857" y="47570"/>
                  </a:cubicBezTo>
                  <a:cubicBezTo>
                    <a:pt x="17619" y="42284"/>
                    <a:pt x="21142" y="37285"/>
                    <a:pt x="21142" y="31713"/>
                  </a:cubicBezTo>
                  <a:lnTo>
                    <a:pt x="26428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/>
                  </a:solidFill>
                  <a:prstDash val="sysDash"/>
                </a:ln>
              </a:endParaRPr>
            </a:p>
          </p:txBody>
        </p:sp>
        <p:sp>
          <p:nvSpPr>
            <p:cNvPr id="84" name="任意多边形 83"/>
            <p:cNvSpPr/>
            <p:nvPr/>
          </p:nvSpPr>
          <p:spPr>
            <a:xfrm>
              <a:off x="1458812" y="1886941"/>
              <a:ext cx="1088854" cy="676550"/>
            </a:xfrm>
            <a:custGeom>
              <a:avLst/>
              <a:gdLst>
                <a:gd name="connsiteX0" fmla="*/ 31713 w 1088854"/>
                <a:gd name="connsiteY0" fmla="*/ 332990 h 676550"/>
                <a:gd name="connsiteX1" fmla="*/ 79283 w 1088854"/>
                <a:gd name="connsiteY1" fmla="*/ 317133 h 676550"/>
                <a:gd name="connsiteX2" fmla="*/ 110996 w 1088854"/>
                <a:gd name="connsiteY2" fmla="*/ 306562 h 676550"/>
                <a:gd name="connsiteX3" fmla="*/ 147995 w 1088854"/>
                <a:gd name="connsiteY3" fmla="*/ 290705 h 676550"/>
                <a:gd name="connsiteX4" fmla="*/ 179708 w 1088854"/>
                <a:gd name="connsiteY4" fmla="*/ 269563 h 676550"/>
                <a:gd name="connsiteX5" fmla="*/ 195565 w 1088854"/>
                <a:gd name="connsiteY5" fmla="*/ 258992 h 676550"/>
                <a:gd name="connsiteX6" fmla="*/ 216707 w 1088854"/>
                <a:gd name="connsiteY6" fmla="*/ 248421 h 676550"/>
                <a:gd name="connsiteX7" fmla="*/ 253706 w 1088854"/>
                <a:gd name="connsiteY7" fmla="*/ 232564 h 676550"/>
                <a:gd name="connsiteX8" fmla="*/ 285419 w 1088854"/>
                <a:gd name="connsiteY8" fmla="*/ 211422 h 676550"/>
                <a:gd name="connsiteX9" fmla="*/ 301276 w 1088854"/>
                <a:gd name="connsiteY9" fmla="*/ 200851 h 676550"/>
                <a:gd name="connsiteX10" fmla="*/ 317133 w 1088854"/>
                <a:gd name="connsiteY10" fmla="*/ 195565 h 676550"/>
                <a:gd name="connsiteX11" fmla="*/ 348846 w 1088854"/>
                <a:gd name="connsiteY11" fmla="*/ 179709 h 676550"/>
                <a:gd name="connsiteX12" fmla="*/ 364702 w 1088854"/>
                <a:gd name="connsiteY12" fmla="*/ 169138 h 676550"/>
                <a:gd name="connsiteX13" fmla="*/ 375274 w 1088854"/>
                <a:gd name="connsiteY13" fmla="*/ 158567 h 676550"/>
                <a:gd name="connsiteX14" fmla="*/ 391130 w 1088854"/>
                <a:gd name="connsiteY14" fmla="*/ 153281 h 676550"/>
                <a:gd name="connsiteX15" fmla="*/ 422843 w 1088854"/>
                <a:gd name="connsiteY15" fmla="*/ 132139 h 676550"/>
                <a:gd name="connsiteX16" fmla="*/ 438700 w 1088854"/>
                <a:gd name="connsiteY16" fmla="*/ 121568 h 676550"/>
                <a:gd name="connsiteX17" fmla="*/ 454557 w 1088854"/>
                <a:gd name="connsiteY17" fmla="*/ 116282 h 676550"/>
                <a:gd name="connsiteX18" fmla="*/ 486270 w 1088854"/>
                <a:gd name="connsiteY18" fmla="*/ 100425 h 676550"/>
                <a:gd name="connsiteX19" fmla="*/ 502127 w 1088854"/>
                <a:gd name="connsiteY19" fmla="*/ 84569 h 676550"/>
                <a:gd name="connsiteX20" fmla="*/ 517983 w 1088854"/>
                <a:gd name="connsiteY20" fmla="*/ 79283 h 676550"/>
                <a:gd name="connsiteX21" fmla="*/ 533840 w 1088854"/>
                <a:gd name="connsiteY21" fmla="*/ 68712 h 676550"/>
                <a:gd name="connsiteX22" fmla="*/ 554982 w 1088854"/>
                <a:gd name="connsiteY22" fmla="*/ 31713 h 676550"/>
                <a:gd name="connsiteX23" fmla="*/ 560268 w 1088854"/>
                <a:gd name="connsiteY23" fmla="*/ 15857 h 676550"/>
                <a:gd name="connsiteX24" fmla="*/ 576124 w 1088854"/>
                <a:gd name="connsiteY24" fmla="*/ 10571 h 676550"/>
                <a:gd name="connsiteX25" fmla="*/ 676550 w 1088854"/>
                <a:gd name="connsiteY25" fmla="*/ 0 h 676550"/>
                <a:gd name="connsiteX26" fmla="*/ 893257 w 1088854"/>
                <a:gd name="connsiteY26" fmla="*/ 10571 h 676550"/>
                <a:gd name="connsiteX27" fmla="*/ 914400 w 1088854"/>
                <a:gd name="connsiteY27" fmla="*/ 15857 h 676550"/>
                <a:gd name="connsiteX28" fmla="*/ 998968 w 1088854"/>
                <a:gd name="connsiteY28" fmla="*/ 26428 h 676550"/>
                <a:gd name="connsiteX29" fmla="*/ 1067680 w 1088854"/>
                <a:gd name="connsiteY29" fmla="*/ 36999 h 676550"/>
                <a:gd name="connsiteX30" fmla="*/ 1083537 w 1088854"/>
                <a:gd name="connsiteY30" fmla="*/ 52856 h 676550"/>
                <a:gd name="connsiteX31" fmla="*/ 1083537 w 1088854"/>
                <a:gd name="connsiteY31" fmla="*/ 110997 h 676550"/>
                <a:gd name="connsiteX32" fmla="*/ 1072966 w 1088854"/>
                <a:gd name="connsiteY32" fmla="*/ 142710 h 676550"/>
                <a:gd name="connsiteX33" fmla="*/ 1067680 w 1088854"/>
                <a:gd name="connsiteY33" fmla="*/ 322419 h 676550"/>
                <a:gd name="connsiteX34" fmla="*/ 1051824 w 1088854"/>
                <a:gd name="connsiteY34" fmla="*/ 327704 h 676550"/>
                <a:gd name="connsiteX35" fmla="*/ 808689 w 1088854"/>
                <a:gd name="connsiteY35" fmla="*/ 332990 h 676550"/>
                <a:gd name="connsiteX36" fmla="*/ 813974 w 1088854"/>
                <a:gd name="connsiteY36" fmla="*/ 391131 h 676550"/>
                <a:gd name="connsiteX37" fmla="*/ 824545 w 1088854"/>
                <a:gd name="connsiteY37" fmla="*/ 422844 h 676550"/>
                <a:gd name="connsiteX38" fmla="*/ 835116 w 1088854"/>
                <a:gd name="connsiteY38" fmla="*/ 459843 h 676550"/>
                <a:gd name="connsiteX39" fmla="*/ 829831 w 1088854"/>
                <a:gd name="connsiteY39" fmla="*/ 591982 h 676550"/>
                <a:gd name="connsiteX40" fmla="*/ 824545 w 1088854"/>
                <a:gd name="connsiteY40" fmla="*/ 607838 h 676550"/>
                <a:gd name="connsiteX41" fmla="*/ 819260 w 1088854"/>
                <a:gd name="connsiteY41" fmla="*/ 634266 h 676550"/>
                <a:gd name="connsiteX42" fmla="*/ 798117 w 1088854"/>
                <a:gd name="connsiteY42" fmla="*/ 676550 h 676550"/>
                <a:gd name="connsiteX43" fmla="*/ 597267 w 1088854"/>
                <a:gd name="connsiteY43" fmla="*/ 671265 h 676550"/>
                <a:gd name="connsiteX44" fmla="*/ 428129 w 1088854"/>
                <a:gd name="connsiteY44" fmla="*/ 665979 h 676550"/>
                <a:gd name="connsiteX45" fmla="*/ 89854 w 1088854"/>
                <a:gd name="connsiteY45" fmla="*/ 660694 h 676550"/>
                <a:gd name="connsiteX46" fmla="*/ 52855 w 1088854"/>
                <a:gd name="connsiteY46" fmla="*/ 655408 h 676550"/>
                <a:gd name="connsiteX47" fmla="*/ 21142 w 1088854"/>
                <a:gd name="connsiteY47" fmla="*/ 644837 h 676550"/>
                <a:gd name="connsiteX48" fmla="*/ 15856 w 1088854"/>
                <a:gd name="connsiteY48" fmla="*/ 628980 h 676550"/>
                <a:gd name="connsiteX49" fmla="*/ 5285 w 1088854"/>
                <a:gd name="connsiteY49" fmla="*/ 613124 h 676550"/>
                <a:gd name="connsiteX50" fmla="*/ 0 w 1088854"/>
                <a:gd name="connsiteY50" fmla="*/ 581410 h 676550"/>
                <a:gd name="connsiteX51" fmla="*/ 10571 w 1088854"/>
                <a:gd name="connsiteY51" fmla="*/ 428130 h 676550"/>
                <a:gd name="connsiteX52" fmla="*/ 21142 w 1088854"/>
                <a:gd name="connsiteY52" fmla="*/ 396416 h 676550"/>
                <a:gd name="connsiteX53" fmla="*/ 31713 w 1088854"/>
                <a:gd name="connsiteY53" fmla="*/ 380560 h 676550"/>
                <a:gd name="connsiteX54" fmla="*/ 31713 w 1088854"/>
                <a:gd name="connsiteY54" fmla="*/ 332990 h 6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088854" h="676550">
                  <a:moveTo>
                    <a:pt x="31713" y="332990"/>
                  </a:moveTo>
                  <a:cubicBezTo>
                    <a:pt x="39641" y="322419"/>
                    <a:pt x="34690" y="336952"/>
                    <a:pt x="79283" y="317133"/>
                  </a:cubicBezTo>
                  <a:cubicBezTo>
                    <a:pt x="89465" y="312608"/>
                    <a:pt x="110996" y="306562"/>
                    <a:pt x="110996" y="306562"/>
                  </a:cubicBezTo>
                  <a:cubicBezTo>
                    <a:pt x="168718" y="268082"/>
                    <a:pt x="79728" y="324839"/>
                    <a:pt x="147995" y="290705"/>
                  </a:cubicBezTo>
                  <a:cubicBezTo>
                    <a:pt x="159358" y="285023"/>
                    <a:pt x="169137" y="276610"/>
                    <a:pt x="179708" y="269563"/>
                  </a:cubicBezTo>
                  <a:cubicBezTo>
                    <a:pt x="184994" y="266039"/>
                    <a:pt x="189883" y="261833"/>
                    <a:pt x="195565" y="258992"/>
                  </a:cubicBezTo>
                  <a:cubicBezTo>
                    <a:pt x="202612" y="255468"/>
                    <a:pt x="209465" y="251525"/>
                    <a:pt x="216707" y="248421"/>
                  </a:cubicBezTo>
                  <a:cubicBezTo>
                    <a:pt x="242223" y="237486"/>
                    <a:pt x="224492" y="250092"/>
                    <a:pt x="253706" y="232564"/>
                  </a:cubicBezTo>
                  <a:cubicBezTo>
                    <a:pt x="264600" y="226027"/>
                    <a:pt x="274848" y="218469"/>
                    <a:pt x="285419" y="211422"/>
                  </a:cubicBezTo>
                  <a:cubicBezTo>
                    <a:pt x="290705" y="207898"/>
                    <a:pt x="295250" y="202860"/>
                    <a:pt x="301276" y="200851"/>
                  </a:cubicBezTo>
                  <a:cubicBezTo>
                    <a:pt x="306562" y="199089"/>
                    <a:pt x="312150" y="198057"/>
                    <a:pt x="317133" y="195565"/>
                  </a:cubicBezTo>
                  <a:cubicBezTo>
                    <a:pt x="358110" y="175076"/>
                    <a:pt x="308995" y="192991"/>
                    <a:pt x="348846" y="179709"/>
                  </a:cubicBezTo>
                  <a:cubicBezTo>
                    <a:pt x="354131" y="176185"/>
                    <a:pt x="359742" y="173106"/>
                    <a:pt x="364702" y="169138"/>
                  </a:cubicBezTo>
                  <a:cubicBezTo>
                    <a:pt x="368593" y="166025"/>
                    <a:pt x="371001" y="161131"/>
                    <a:pt x="375274" y="158567"/>
                  </a:cubicBezTo>
                  <a:cubicBezTo>
                    <a:pt x="380051" y="155701"/>
                    <a:pt x="386260" y="155987"/>
                    <a:pt x="391130" y="153281"/>
                  </a:cubicBezTo>
                  <a:cubicBezTo>
                    <a:pt x="402236" y="147111"/>
                    <a:pt x="412272" y="139186"/>
                    <a:pt x="422843" y="132139"/>
                  </a:cubicBezTo>
                  <a:cubicBezTo>
                    <a:pt x="428129" y="128615"/>
                    <a:pt x="432674" y="123577"/>
                    <a:pt x="438700" y="121568"/>
                  </a:cubicBezTo>
                  <a:cubicBezTo>
                    <a:pt x="443986" y="119806"/>
                    <a:pt x="449574" y="118774"/>
                    <a:pt x="454557" y="116282"/>
                  </a:cubicBezTo>
                  <a:cubicBezTo>
                    <a:pt x="495542" y="95789"/>
                    <a:pt x="446412" y="113712"/>
                    <a:pt x="486270" y="100425"/>
                  </a:cubicBezTo>
                  <a:cubicBezTo>
                    <a:pt x="491556" y="95140"/>
                    <a:pt x="495908" y="88715"/>
                    <a:pt x="502127" y="84569"/>
                  </a:cubicBezTo>
                  <a:cubicBezTo>
                    <a:pt x="506763" y="81479"/>
                    <a:pt x="513000" y="81775"/>
                    <a:pt x="517983" y="79283"/>
                  </a:cubicBezTo>
                  <a:cubicBezTo>
                    <a:pt x="523665" y="76442"/>
                    <a:pt x="528554" y="72236"/>
                    <a:pt x="533840" y="68712"/>
                  </a:cubicBezTo>
                  <a:cubicBezTo>
                    <a:pt x="544459" y="52784"/>
                    <a:pt x="546933" y="50494"/>
                    <a:pt x="554982" y="31713"/>
                  </a:cubicBezTo>
                  <a:cubicBezTo>
                    <a:pt x="557177" y="26592"/>
                    <a:pt x="556328" y="19797"/>
                    <a:pt x="560268" y="15857"/>
                  </a:cubicBezTo>
                  <a:cubicBezTo>
                    <a:pt x="564208" y="11917"/>
                    <a:pt x="570661" y="11664"/>
                    <a:pt x="576124" y="10571"/>
                  </a:cubicBezTo>
                  <a:cubicBezTo>
                    <a:pt x="605707" y="4654"/>
                    <a:pt x="649102" y="2287"/>
                    <a:pt x="676550" y="0"/>
                  </a:cubicBezTo>
                  <a:lnTo>
                    <a:pt x="893257" y="10571"/>
                  </a:lnTo>
                  <a:cubicBezTo>
                    <a:pt x="900494" y="11200"/>
                    <a:pt x="907220" y="14752"/>
                    <a:pt x="914400" y="15857"/>
                  </a:cubicBezTo>
                  <a:cubicBezTo>
                    <a:pt x="971836" y="24693"/>
                    <a:pt x="948141" y="17187"/>
                    <a:pt x="998968" y="26428"/>
                  </a:cubicBezTo>
                  <a:cubicBezTo>
                    <a:pt x="1070891" y="39505"/>
                    <a:pt x="935363" y="22296"/>
                    <a:pt x="1067680" y="36999"/>
                  </a:cubicBezTo>
                  <a:cubicBezTo>
                    <a:pt x="1072966" y="42285"/>
                    <a:pt x="1079828" y="46366"/>
                    <a:pt x="1083537" y="52856"/>
                  </a:cubicBezTo>
                  <a:cubicBezTo>
                    <a:pt x="1093304" y="69947"/>
                    <a:pt x="1087348" y="94482"/>
                    <a:pt x="1083537" y="110997"/>
                  </a:cubicBezTo>
                  <a:cubicBezTo>
                    <a:pt x="1081031" y="121854"/>
                    <a:pt x="1072966" y="142710"/>
                    <a:pt x="1072966" y="142710"/>
                  </a:cubicBezTo>
                  <a:cubicBezTo>
                    <a:pt x="1071204" y="202613"/>
                    <a:pt x="1074485" y="262878"/>
                    <a:pt x="1067680" y="322419"/>
                  </a:cubicBezTo>
                  <a:cubicBezTo>
                    <a:pt x="1067047" y="327954"/>
                    <a:pt x="1057391" y="327477"/>
                    <a:pt x="1051824" y="327704"/>
                  </a:cubicBezTo>
                  <a:cubicBezTo>
                    <a:pt x="970827" y="331010"/>
                    <a:pt x="889734" y="331228"/>
                    <a:pt x="808689" y="332990"/>
                  </a:cubicBezTo>
                  <a:cubicBezTo>
                    <a:pt x="810451" y="352370"/>
                    <a:pt x="810592" y="371967"/>
                    <a:pt x="813974" y="391131"/>
                  </a:cubicBezTo>
                  <a:cubicBezTo>
                    <a:pt x="815910" y="402104"/>
                    <a:pt x="821842" y="412034"/>
                    <a:pt x="824545" y="422844"/>
                  </a:cubicBezTo>
                  <a:cubicBezTo>
                    <a:pt x="831182" y="449391"/>
                    <a:pt x="827534" y="437094"/>
                    <a:pt x="835116" y="459843"/>
                  </a:cubicBezTo>
                  <a:cubicBezTo>
                    <a:pt x="833354" y="503889"/>
                    <a:pt x="832972" y="548012"/>
                    <a:pt x="829831" y="591982"/>
                  </a:cubicBezTo>
                  <a:cubicBezTo>
                    <a:pt x="829434" y="597539"/>
                    <a:pt x="825896" y="602433"/>
                    <a:pt x="824545" y="607838"/>
                  </a:cubicBezTo>
                  <a:cubicBezTo>
                    <a:pt x="822366" y="616554"/>
                    <a:pt x="821624" y="625599"/>
                    <a:pt x="819260" y="634266"/>
                  </a:cubicBezTo>
                  <a:cubicBezTo>
                    <a:pt x="810150" y="667670"/>
                    <a:pt x="815210" y="659458"/>
                    <a:pt x="798117" y="676550"/>
                  </a:cubicBezTo>
                  <a:lnTo>
                    <a:pt x="597267" y="671265"/>
                  </a:lnTo>
                  <a:lnTo>
                    <a:pt x="428129" y="665979"/>
                  </a:lnTo>
                  <a:lnTo>
                    <a:pt x="89854" y="660694"/>
                  </a:lnTo>
                  <a:cubicBezTo>
                    <a:pt x="77521" y="658932"/>
                    <a:pt x="64994" y="658209"/>
                    <a:pt x="52855" y="655408"/>
                  </a:cubicBezTo>
                  <a:cubicBezTo>
                    <a:pt x="41998" y="652902"/>
                    <a:pt x="21142" y="644837"/>
                    <a:pt x="21142" y="644837"/>
                  </a:cubicBezTo>
                  <a:cubicBezTo>
                    <a:pt x="19380" y="639551"/>
                    <a:pt x="18348" y="633963"/>
                    <a:pt x="15856" y="628980"/>
                  </a:cubicBezTo>
                  <a:cubicBezTo>
                    <a:pt x="13015" y="623298"/>
                    <a:pt x="7294" y="619150"/>
                    <a:pt x="5285" y="613124"/>
                  </a:cubicBezTo>
                  <a:cubicBezTo>
                    <a:pt x="1896" y="602957"/>
                    <a:pt x="1762" y="591981"/>
                    <a:pt x="0" y="581410"/>
                  </a:cubicBezTo>
                  <a:cubicBezTo>
                    <a:pt x="2594" y="516559"/>
                    <a:pt x="-4916" y="479752"/>
                    <a:pt x="10571" y="428130"/>
                  </a:cubicBezTo>
                  <a:cubicBezTo>
                    <a:pt x="13773" y="417457"/>
                    <a:pt x="14961" y="405688"/>
                    <a:pt x="21142" y="396416"/>
                  </a:cubicBezTo>
                  <a:lnTo>
                    <a:pt x="31713" y="380560"/>
                  </a:lnTo>
                  <a:cubicBezTo>
                    <a:pt x="37555" y="363031"/>
                    <a:pt x="23785" y="343561"/>
                    <a:pt x="31713" y="332990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/>
                  </a:solidFill>
                  <a:prstDash val="sysDash"/>
                </a:ln>
              </a:endParaRPr>
            </a:p>
          </p:txBody>
        </p:sp>
      </p:grpSp>
      <p:grpSp>
        <p:nvGrpSpPr>
          <p:cNvPr id="138263" name="组合 138262"/>
          <p:cNvGrpSpPr/>
          <p:nvPr/>
        </p:nvGrpSpPr>
        <p:grpSpPr>
          <a:xfrm>
            <a:off x="6874184" y="533975"/>
            <a:ext cx="2057471" cy="1212925"/>
            <a:chOff x="6874184" y="533975"/>
            <a:chExt cx="2057471" cy="1212925"/>
          </a:xfrm>
        </p:grpSpPr>
        <p:grpSp>
          <p:nvGrpSpPr>
            <p:cNvPr id="85" name="组合 84"/>
            <p:cNvGrpSpPr/>
            <p:nvPr/>
          </p:nvGrpSpPr>
          <p:grpSpPr>
            <a:xfrm>
              <a:off x="6874184" y="719030"/>
              <a:ext cx="2057471" cy="1027870"/>
              <a:chOff x="454548" y="3445862"/>
              <a:chExt cx="3453898" cy="1793241"/>
            </a:xfrm>
          </p:grpSpPr>
          <p:grpSp>
            <p:nvGrpSpPr>
              <p:cNvPr id="86" name="组合 85"/>
              <p:cNvGrpSpPr/>
              <p:nvPr/>
            </p:nvGrpSpPr>
            <p:grpSpPr>
              <a:xfrm>
                <a:off x="897591" y="3515853"/>
                <a:ext cx="3010855" cy="1278700"/>
                <a:chOff x="897591" y="3515853"/>
                <a:chExt cx="3010855" cy="1278700"/>
              </a:xfrm>
            </p:grpSpPr>
            <p:pic>
              <p:nvPicPr>
                <p:cNvPr id="89" name="Picture 2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7591" y="3515853"/>
                  <a:ext cx="3010855" cy="1278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0" name="矩形 89"/>
                <p:cNvSpPr/>
                <p:nvPr/>
              </p:nvSpPr>
              <p:spPr>
                <a:xfrm>
                  <a:off x="897591" y="3519128"/>
                  <a:ext cx="2995297" cy="1275424"/>
                </a:xfrm>
                <a:prstGeom prst="rect">
                  <a:avLst/>
                </a:prstGeom>
                <a:noFill/>
                <a:ln w="127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7" name="TextBox 86"/>
              <p:cNvSpPr txBox="1"/>
              <p:nvPr/>
            </p:nvSpPr>
            <p:spPr>
              <a:xfrm>
                <a:off x="2023888" y="4759757"/>
                <a:ext cx="953230" cy="479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sz="1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 rot="16200000">
                <a:off x="277234" y="3623176"/>
                <a:ext cx="990760" cy="636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sz="11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7586853" y="533975"/>
              <a:ext cx="10576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Start Model</a:t>
              </a:r>
              <a:endParaRPr lang="zh-CN" alt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583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コンテンツ プレースホルダ 2"/>
          <p:cNvSpPr>
            <a:spLocks noGrp="1"/>
          </p:cNvSpPr>
          <p:nvPr>
            <p:ph idx="4294967295"/>
          </p:nvPr>
        </p:nvSpPr>
        <p:spPr bwMode="auto">
          <a:xfrm>
            <a:off x="323850" y="757238"/>
            <a:ext cx="8229600" cy="3798094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200"/>
              </a:spcAft>
              <a:defRPr/>
            </a:pPr>
            <a:r>
              <a:rPr lang="en-US" altLang="ja-JP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Motivations</a:t>
            </a:r>
          </a:p>
          <a:p>
            <a:pPr>
              <a:spcAft>
                <a:spcPts val="1200"/>
              </a:spcAft>
              <a:defRPr/>
            </a:pPr>
            <a:r>
              <a:rPr lang="en-US" altLang="zh-CN" sz="2400" dirty="0" smtClean="0">
                <a:solidFill>
                  <a:srgbClr val="FAFD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Theory</a:t>
            </a:r>
            <a:endParaRPr lang="en-US" altLang="ja-JP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  <a:p>
            <a:pPr lvl="1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Radon </a:t>
            </a: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T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ransform 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Skeletonized Inversion Theory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Checkerboard Test </a:t>
            </a:r>
            <a:endParaRPr lang="en-US" altLang="ja-JP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US" altLang="ja-JP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Results (</a:t>
            </a:r>
            <a:r>
              <a:rPr lang="en-US" altLang="ja-JP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S</a:t>
            </a:r>
            <a:r>
              <a:rPr lang="en-US" altLang="zh-CN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ynthetic and Field </a:t>
            </a:r>
            <a:r>
              <a:rPr lang="en-US" altLang="zh-CN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D</a:t>
            </a:r>
            <a:r>
              <a:rPr lang="en-US" altLang="zh-CN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ata</a:t>
            </a:r>
            <a:r>
              <a:rPr lang="en-US" altLang="ja-JP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1200"/>
              </a:spcAft>
              <a:defRPr/>
            </a:pPr>
            <a:r>
              <a:rPr lang="en-US" altLang="ja-JP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Conclusions and Future Work</a:t>
            </a:r>
            <a:endParaRPr lang="ja-JP" altLang="en-US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3576" y="109538"/>
            <a:ext cx="7800975" cy="76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914400">
              <a:defRPr/>
            </a:pPr>
            <a:r>
              <a:rPr lang="en-US" altLang="zh-CN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altLang="zh-CN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0" name="Rectangle 10"/>
          <p:cNvSpPr>
            <a:spLocks noChangeArrowheads="1"/>
          </p:cNvSpPr>
          <p:nvPr/>
        </p:nvSpPr>
        <p:spPr bwMode="auto">
          <a:xfrm>
            <a:off x="4591050" y="3202782"/>
            <a:ext cx="2262188" cy="111919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71" name="Rectangle 14"/>
          <p:cNvSpPr>
            <a:spLocks noChangeArrowheads="1"/>
          </p:cNvSpPr>
          <p:nvPr/>
        </p:nvSpPr>
        <p:spPr bwMode="auto">
          <a:xfrm>
            <a:off x="4591050" y="3202782"/>
            <a:ext cx="2262188" cy="111919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-1228725" y="609960"/>
            <a:ext cx="11141075" cy="4504965"/>
            <a:chOff x="-1228725" y="609960"/>
            <a:chExt cx="11141075" cy="4504965"/>
          </a:xfrm>
        </p:grpSpPr>
        <p:grpSp>
          <p:nvGrpSpPr>
            <p:cNvPr id="5" name="组合 4"/>
            <p:cNvGrpSpPr/>
            <p:nvPr/>
          </p:nvGrpSpPr>
          <p:grpSpPr>
            <a:xfrm>
              <a:off x="-1228725" y="609960"/>
              <a:ext cx="11141075" cy="4504965"/>
              <a:chOff x="-1228725" y="609960"/>
              <a:chExt cx="11141075" cy="4504965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-1228725" y="766409"/>
                <a:ext cx="11141075" cy="4348516"/>
                <a:chOff x="-1228725" y="766409"/>
                <a:chExt cx="11141075" cy="4348516"/>
              </a:xfrm>
            </p:grpSpPr>
            <p:sp>
              <p:nvSpPr>
                <p:cNvPr id="36867" name="Rounded Rectangle 3"/>
                <p:cNvSpPr>
                  <a:spLocks noChangeArrowheads="1"/>
                </p:cNvSpPr>
                <p:nvPr/>
              </p:nvSpPr>
              <p:spPr bwMode="auto">
                <a:xfrm>
                  <a:off x="-1228725" y="2415019"/>
                  <a:ext cx="10682288" cy="269990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82">
                    <a:alpha val="65881"/>
                  </a:srgbClr>
                </a:solidFill>
                <a:ln w="12700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eaLnBrk="0" hangingPunct="0"/>
                  <a:endParaRPr lang="en-US" altLang="zh-CN" sz="4400">
                    <a:ea typeface="宋体" charset="-122"/>
                  </a:endParaRPr>
                </a:p>
              </p:txBody>
            </p:sp>
            <p:sp>
              <p:nvSpPr>
                <p:cNvPr id="36868" name="Rounded Rectangle 3"/>
                <p:cNvSpPr>
                  <a:spLocks noChangeArrowheads="1"/>
                </p:cNvSpPr>
                <p:nvPr/>
              </p:nvSpPr>
              <p:spPr bwMode="auto">
                <a:xfrm>
                  <a:off x="-769938" y="766409"/>
                  <a:ext cx="10682288" cy="6369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82">
                    <a:alpha val="65881"/>
                  </a:srgbClr>
                </a:solidFill>
                <a:ln w="12700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eaLnBrk="0" hangingPunct="0"/>
                  <a:endParaRPr lang="en-US" altLang="zh-CN" sz="4400">
                    <a:ea typeface="宋体" charset="-122"/>
                  </a:endParaRPr>
                </a:p>
              </p:txBody>
            </p:sp>
          </p:grpSp>
          <p:grpSp>
            <p:nvGrpSpPr>
              <p:cNvPr id="4" name="组合 3"/>
              <p:cNvGrpSpPr/>
              <p:nvPr/>
            </p:nvGrpSpPr>
            <p:grpSpPr>
              <a:xfrm>
                <a:off x="5519098" y="609960"/>
                <a:ext cx="3412646" cy="1974944"/>
                <a:chOff x="5519098" y="609960"/>
                <a:chExt cx="3412646" cy="1974944"/>
              </a:xfrm>
            </p:grpSpPr>
            <p:grpSp>
              <p:nvGrpSpPr>
                <p:cNvPr id="10" name="组合 9"/>
                <p:cNvGrpSpPr/>
                <p:nvPr/>
              </p:nvGrpSpPr>
              <p:grpSpPr>
                <a:xfrm>
                  <a:off x="5519098" y="863759"/>
                  <a:ext cx="3412646" cy="1721145"/>
                  <a:chOff x="6076446" y="1197933"/>
                  <a:chExt cx="3412646" cy="2294862"/>
                </a:xfrm>
              </p:grpSpPr>
              <p:grpSp>
                <p:nvGrpSpPr>
                  <p:cNvPr id="11" name="组合 10"/>
                  <p:cNvGrpSpPr/>
                  <p:nvPr/>
                </p:nvGrpSpPr>
                <p:grpSpPr>
                  <a:xfrm>
                    <a:off x="6559541" y="1263769"/>
                    <a:ext cx="2528898" cy="1869219"/>
                    <a:chOff x="6795458" y="1339176"/>
                    <a:chExt cx="2175879" cy="1585673"/>
                  </a:xfrm>
                </p:grpSpPr>
                <p:pic>
                  <p:nvPicPr>
                    <p:cNvPr id="14" name="Picture 21"/>
                    <p:cNvPicPr>
                      <a:picLocks noChangeArrowheads="1"/>
                    </p:cNvPicPr>
                    <p:nvPr/>
                  </p:nvPicPr>
                  <p:blipFill rotWithShape="1">
                    <a:blip r:embed="rId4"/>
                    <a:srcRect l="11038" t="5862" r="4419" b="10270"/>
                    <a:stretch/>
                  </p:blipFill>
                  <p:spPr bwMode="auto">
                    <a:xfrm>
                      <a:off x="6795458" y="1339176"/>
                      <a:ext cx="2164136" cy="15856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5" name="矩形 14"/>
                    <p:cNvSpPr/>
                    <p:nvPr/>
                  </p:nvSpPr>
                  <p:spPr>
                    <a:xfrm>
                      <a:off x="6797676" y="1339850"/>
                      <a:ext cx="2173661" cy="1584325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6449911" y="3123463"/>
                    <a:ext cx="303918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200" b="1" dirty="0" smtClean="0">
                        <a:solidFill>
                          <a:srgbClr val="FFFF00"/>
                        </a:solidFill>
                      </a:rPr>
                      <a:t> </a:t>
                    </a:r>
                    <a:r>
                      <a:rPr lang="en-US" altLang="zh-CN" sz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                             f (Hz)                     50</a:t>
                    </a:r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6076446" y="1197933"/>
                    <a:ext cx="632372" cy="2092882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>
                    <a:spAutoFit/>
                  </a:bodyPr>
                  <a:lstStyle/>
                  <a:p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</a:t>
                    </a:r>
                    <a:r>
                      <a:rPr lang="en-US" altLang="zh-CN" sz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500  </a:t>
                    </a:r>
                  </a:p>
                  <a:p>
                    <a:endParaRPr lang="en-US" altLang="zh-CN" sz="12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zh-CN" sz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</a:p>
                  <a:p>
                    <a:endParaRPr lang="en-US" altLang="zh-CN" sz="12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altLang="zh-CN" sz="12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altLang="zh-CN" sz="12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altLang="zh-CN" sz="12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zh-CN" sz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100</a:t>
                    </a:r>
                  </a:p>
                </p:txBody>
              </p:sp>
            </p:grpSp>
            <p:sp>
              <p:nvSpPr>
                <p:cNvPr id="3" name="TextBox 2"/>
                <p:cNvSpPr txBox="1"/>
                <p:nvPr/>
              </p:nvSpPr>
              <p:spPr>
                <a:xfrm>
                  <a:off x="6635532" y="609960"/>
                  <a:ext cx="167937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Phase Velocity</a:t>
                  </a:r>
                  <a:endParaRPr lang="zh-CN" alt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8" name="TextBox 17"/>
            <p:cNvSpPr txBox="1"/>
            <p:nvPr/>
          </p:nvSpPr>
          <p:spPr>
            <a:xfrm rot="16200000">
              <a:off x="5432244" y="1494700"/>
              <a:ext cx="8304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(m/s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zh-CN" alt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 idx="4294967295"/>
          </p:nvPr>
        </p:nvSpPr>
        <p:spPr>
          <a:xfrm>
            <a:off x="1419226" y="-83344"/>
            <a:ext cx="6335713" cy="858441"/>
          </a:xfrm>
        </p:spPr>
        <p:txBody>
          <a:bodyPr/>
          <a:lstStyle/>
          <a:p>
            <a:r>
              <a:rPr lang="en-US" altLang="zh-CN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Theory: Radon </a:t>
            </a:r>
            <a:r>
              <a:rPr lang="en-US" altLang="zh-CN" sz="3600" dirty="0">
                <a:solidFill>
                  <a:srgbClr val="FFFF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T</a:t>
            </a:r>
            <a:r>
              <a:rPr lang="en-US" altLang="zh-CN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ransform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-47500" y="792188"/>
            <a:ext cx="3609747" cy="2127298"/>
            <a:chOff x="-47500" y="792188"/>
            <a:chExt cx="3609747" cy="2127298"/>
          </a:xfrm>
        </p:grpSpPr>
        <p:grpSp>
          <p:nvGrpSpPr>
            <p:cNvPr id="24" name="组合 23"/>
            <p:cNvGrpSpPr/>
            <p:nvPr/>
          </p:nvGrpSpPr>
          <p:grpSpPr>
            <a:xfrm>
              <a:off x="-47500" y="792188"/>
              <a:ext cx="3609747" cy="2127298"/>
              <a:chOff x="11341" y="2850796"/>
              <a:chExt cx="3609747" cy="2127298"/>
            </a:xfrm>
          </p:grpSpPr>
          <p:pic>
            <p:nvPicPr>
              <p:cNvPr id="69" name="Picture 13"/>
              <p:cNvPicPr>
                <a:picLocks noChangeAspect="1" noChangeArrowheads="1"/>
              </p:cNvPicPr>
              <p:nvPr/>
            </p:nvPicPr>
            <p:blipFill rotWithShape="1">
              <a:blip r:embed="rId2"/>
              <a:srcRect l="12350" t="16620" r="2095" b="22969"/>
              <a:stretch/>
            </p:blipFill>
            <p:spPr bwMode="auto">
              <a:xfrm>
                <a:off x="343725" y="3243434"/>
                <a:ext cx="2256832" cy="1467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" name="组合 2"/>
              <p:cNvGrpSpPr/>
              <p:nvPr/>
            </p:nvGrpSpPr>
            <p:grpSpPr>
              <a:xfrm>
                <a:off x="11341" y="2850796"/>
                <a:ext cx="3609747" cy="2127298"/>
                <a:chOff x="5786" y="2850796"/>
                <a:chExt cx="4281213" cy="2127298"/>
              </a:xfrm>
            </p:grpSpPr>
            <p:sp>
              <p:nvSpPr>
                <p:cNvPr id="3892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87499" y="2850796"/>
                  <a:ext cx="3899500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defTabSz="914400">
                    <a:spcBef>
                      <a:spcPct val="50000"/>
                    </a:spcBef>
                  </a:pPr>
                  <a:r>
                    <a:rPr lang="en-US" altLang="zh-CN" sz="20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</a:t>
                  </a:r>
                  <a:r>
                    <a:rPr lang="en-US" altLang="zh-CN" sz="2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Synthetic Model</a:t>
                  </a:r>
                  <a:endParaRPr lang="en-US" altLang="zh-CN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3" name="组合 12"/>
                <p:cNvGrpSpPr/>
                <p:nvPr/>
              </p:nvGrpSpPr>
              <p:grpSpPr>
                <a:xfrm>
                  <a:off x="5786" y="3140952"/>
                  <a:ext cx="3311572" cy="1837142"/>
                  <a:chOff x="5785" y="4187926"/>
                  <a:chExt cx="3311572" cy="2449519"/>
                </a:xfrm>
              </p:grpSpPr>
              <p:sp>
                <p:nvSpPr>
                  <p:cNvPr id="6" name="矩形 5"/>
                  <p:cNvSpPr/>
                  <p:nvPr/>
                </p:nvSpPr>
                <p:spPr>
                  <a:xfrm>
                    <a:off x="380851" y="4287240"/>
                    <a:ext cx="2709866" cy="1980872"/>
                  </a:xfrm>
                  <a:prstGeom prst="rect">
                    <a:avLst/>
                  </a:prstGeom>
                  <a:noFill/>
                  <a:ln w="28575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278177" y="6268113"/>
                    <a:ext cx="303918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                       x (m)                      120</a:t>
                    </a:r>
                  </a:p>
                </p:txBody>
              </p: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5785" y="4187926"/>
                    <a:ext cx="531510" cy="2092877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>
                    <a:spAutoFit/>
                  </a:bodyPr>
                  <a:lstStyle/>
                  <a:p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0                  </a:t>
                    </a:r>
                  </a:p>
                  <a:p>
                    <a:r>
                      <a:rPr lang="en-US" altLang="zh-CN" sz="1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endPara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</a:p>
                  <a:p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       </a:t>
                    </a:r>
                  </a:p>
                  <a:p>
                    <a:endPara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30</a:t>
                    </a:r>
                  </a:p>
                </p:txBody>
              </p:sp>
            </p:grpSp>
          </p:grpSp>
        </p:grpSp>
        <p:sp>
          <p:nvSpPr>
            <p:cNvPr id="85" name="TextBox 84"/>
            <p:cNvSpPr txBox="1"/>
            <p:nvPr/>
          </p:nvSpPr>
          <p:spPr>
            <a:xfrm rot="16200000">
              <a:off x="-285075" y="1753963"/>
              <a:ext cx="8304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z (m</a:t>
              </a:r>
              <a:r>
                <a:rPr lang="en-US" altLang="zh-CN" sz="11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zh-CN" altLang="en-US" sz="1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678137" y="820242"/>
            <a:ext cx="3760020" cy="2099216"/>
            <a:chOff x="2678137" y="820242"/>
            <a:chExt cx="3760020" cy="2099216"/>
          </a:xfrm>
        </p:grpSpPr>
        <p:grpSp>
          <p:nvGrpSpPr>
            <p:cNvPr id="30" name="组合 29"/>
            <p:cNvGrpSpPr/>
            <p:nvPr/>
          </p:nvGrpSpPr>
          <p:grpSpPr>
            <a:xfrm>
              <a:off x="2678137" y="820242"/>
              <a:ext cx="3760020" cy="2099216"/>
              <a:chOff x="2678137" y="820242"/>
              <a:chExt cx="3760020" cy="2099216"/>
            </a:xfrm>
          </p:grpSpPr>
          <p:grpSp>
            <p:nvGrpSpPr>
              <p:cNvPr id="38922" name="Group 30"/>
              <p:cNvGrpSpPr>
                <a:grpSpLocks/>
              </p:cNvGrpSpPr>
              <p:nvPr/>
            </p:nvGrpSpPr>
            <p:grpSpPr bwMode="auto">
              <a:xfrm>
                <a:off x="2678137" y="1357599"/>
                <a:ext cx="990608" cy="400050"/>
                <a:chOff x="1687" y="851"/>
                <a:chExt cx="624" cy="336"/>
              </a:xfrm>
            </p:grpSpPr>
            <p:sp>
              <p:nvSpPr>
                <p:cNvPr id="38931" name="Line 9"/>
                <p:cNvSpPr>
                  <a:spLocks noChangeShapeType="1"/>
                </p:cNvSpPr>
                <p:nvPr/>
              </p:nvSpPr>
              <p:spPr bwMode="auto">
                <a:xfrm>
                  <a:off x="1687" y="1151"/>
                  <a:ext cx="471" cy="0"/>
                </a:xfrm>
                <a:prstGeom prst="line">
                  <a:avLst/>
                </a:prstGeom>
                <a:noFill/>
                <a:ln w="349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93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760" y="851"/>
                  <a:ext cx="551" cy="3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defTabSz="914400">
                    <a:spcBef>
                      <a:spcPct val="50000"/>
                    </a:spcBef>
                  </a:pPr>
                  <a:r>
                    <a:rPr lang="en-US" altLang="zh-CN" sz="2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FD</a:t>
                  </a:r>
                  <a:endParaRPr lang="en-US" altLang="zh-CN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3238082" y="820242"/>
                <a:ext cx="3200075" cy="2099216"/>
                <a:chOff x="-2609826" y="182267"/>
                <a:chExt cx="3200075" cy="2099216"/>
              </a:xfrm>
            </p:grpSpPr>
            <p:sp>
              <p:nvSpPr>
                <p:cNvPr id="38930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-2403785" y="182267"/>
                  <a:ext cx="2507024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defTabSz="914400">
                    <a:spcBef>
                      <a:spcPct val="50000"/>
                    </a:spcBef>
                  </a:pPr>
                  <a:r>
                    <a:rPr lang="en-US" altLang="zh-CN" sz="2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</a:t>
                  </a:r>
                  <a:r>
                    <a:rPr lang="en-US" altLang="zh-CN" sz="2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Shot Gather D(</a:t>
                  </a:r>
                  <a:r>
                    <a:rPr lang="en-US" altLang="zh-CN" sz="2000" i="1" dirty="0" err="1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x,t</a:t>
                  </a:r>
                  <a:r>
                    <a:rPr lang="en-US" altLang="zh-CN" sz="2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en-US" altLang="zh-CN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20" name="组合 19"/>
                <p:cNvGrpSpPr/>
                <p:nvPr/>
              </p:nvGrpSpPr>
              <p:grpSpPr>
                <a:xfrm>
                  <a:off x="-2328685" y="529322"/>
                  <a:ext cx="2351487" cy="1498358"/>
                  <a:chOff x="266301" y="1166079"/>
                  <a:chExt cx="2351487" cy="1997809"/>
                </a:xfrm>
              </p:grpSpPr>
              <p:pic>
                <p:nvPicPr>
                  <p:cNvPr id="38929" name="Picture 22"/>
                  <p:cNvPicPr>
                    <a:picLocks noChangeArrowheads="1"/>
                  </p:cNvPicPr>
                  <p:nvPr/>
                </p:nvPicPr>
                <p:blipFill rotWithShape="1">
                  <a:blip r:embed="rId3"/>
                  <a:srcRect l="13196" t="7365" r="2031" b="12206"/>
                  <a:stretch/>
                </p:blipFill>
                <p:spPr bwMode="auto">
                  <a:xfrm>
                    <a:off x="266301" y="1166079"/>
                    <a:ext cx="2342627" cy="199780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2" name="矩形 11"/>
                  <p:cNvSpPr/>
                  <p:nvPr/>
                </p:nvSpPr>
                <p:spPr>
                  <a:xfrm>
                    <a:off x="278176" y="1191454"/>
                    <a:ext cx="2339612" cy="1972434"/>
                  </a:xfrm>
                  <a:prstGeom prst="rect">
                    <a:avLst/>
                  </a:prstGeom>
                  <a:noFill/>
                  <a:ln w="28575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5" name="TextBox 44"/>
                <p:cNvSpPr txBox="1"/>
                <p:nvPr/>
              </p:nvSpPr>
              <p:spPr>
                <a:xfrm>
                  <a:off x="-2448932" y="2004484"/>
                  <a:ext cx="303918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                        x (m)                     120</a:t>
                  </a: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-2609826" y="520672"/>
                  <a:ext cx="369332" cy="1569660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0                 </a:t>
                  </a: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</a:t>
                  </a: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2</a:t>
                  </a:r>
                </a:p>
              </p:txBody>
            </p:sp>
          </p:grpSp>
        </p:grpSp>
        <p:sp>
          <p:nvSpPr>
            <p:cNvPr id="87" name="TextBox 86"/>
            <p:cNvSpPr txBox="1"/>
            <p:nvPr/>
          </p:nvSpPr>
          <p:spPr>
            <a:xfrm rot="16200000">
              <a:off x="2993229" y="1813427"/>
              <a:ext cx="8304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t (</a:t>
              </a:r>
              <a:r>
                <a:rPr lang="en-US" altLang="zh-CN" sz="1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altLang="zh-CN" sz="11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zh-CN" altLang="en-US" sz="1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873725" y="792340"/>
            <a:ext cx="4327179" cy="2179728"/>
            <a:chOff x="5873725" y="792340"/>
            <a:chExt cx="4327179" cy="2179728"/>
          </a:xfrm>
        </p:grpSpPr>
        <p:grpSp>
          <p:nvGrpSpPr>
            <p:cNvPr id="31" name="组合 30"/>
            <p:cNvGrpSpPr/>
            <p:nvPr/>
          </p:nvGrpSpPr>
          <p:grpSpPr>
            <a:xfrm>
              <a:off x="5873725" y="792340"/>
              <a:ext cx="4327179" cy="2179728"/>
              <a:chOff x="5873725" y="792340"/>
              <a:chExt cx="4327179" cy="2179728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6295526" y="1045008"/>
                <a:ext cx="3905378" cy="1927060"/>
                <a:chOff x="3210408" y="986032"/>
                <a:chExt cx="3153266" cy="2569410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3504376" y="1166078"/>
                  <a:ext cx="1931224" cy="2071071"/>
                  <a:chOff x="3492500" y="1092816"/>
                  <a:chExt cx="1770247" cy="2144334"/>
                </a:xfrm>
              </p:grpSpPr>
              <p:pic>
                <p:nvPicPr>
                  <p:cNvPr id="137218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1815" b="8361"/>
                  <a:stretch/>
                </p:blipFill>
                <p:spPr bwMode="auto">
                  <a:xfrm>
                    <a:off x="3492500" y="1092816"/>
                    <a:ext cx="1770247" cy="21443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4" name="矩形 13"/>
                  <p:cNvSpPr/>
                  <p:nvPr/>
                </p:nvSpPr>
                <p:spPr>
                  <a:xfrm>
                    <a:off x="3492500" y="1092816"/>
                    <a:ext cx="1770247" cy="2144334"/>
                  </a:xfrm>
                  <a:prstGeom prst="rect">
                    <a:avLst/>
                  </a:prstGeom>
                  <a:noFill/>
                  <a:ln w="28575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50" name="TextBox 49"/>
                <p:cNvSpPr txBox="1"/>
                <p:nvPr/>
              </p:nvSpPr>
              <p:spPr>
                <a:xfrm>
                  <a:off x="3324493" y="3186110"/>
                  <a:ext cx="303918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0                       k (m</a:t>
                  </a:r>
                  <a:r>
                    <a:rPr lang="en-US" altLang="zh-CN" sz="1200" baseline="300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-1</a:t>
                  </a:r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                    0.2</a:t>
                  </a: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3210408" y="986032"/>
                  <a:ext cx="549936" cy="2339098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50                  </a:t>
                  </a: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5</a:t>
                  </a:r>
                </a:p>
              </p:txBody>
            </p:sp>
          </p:grpSp>
          <p:sp>
            <p:nvSpPr>
              <p:cNvPr id="70" name="Text Box 19"/>
              <p:cNvSpPr txBox="1">
                <a:spLocks noChangeArrowheads="1"/>
              </p:cNvSpPr>
              <p:nvPr/>
            </p:nvSpPr>
            <p:spPr bwMode="auto">
              <a:xfrm>
                <a:off x="6028100" y="1411450"/>
                <a:ext cx="874713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>
                  <a:spcBef>
                    <a:spcPct val="50000"/>
                  </a:spcBef>
                </a:pPr>
                <a:r>
                  <a:rPr lang="en-US" altLang="zh-C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FFT</a:t>
                </a:r>
                <a:endPara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Line 10"/>
              <p:cNvSpPr>
                <a:spLocks noChangeShapeType="1"/>
              </p:cNvSpPr>
              <p:nvPr/>
            </p:nvSpPr>
            <p:spPr bwMode="auto">
              <a:xfrm>
                <a:off x="5873725" y="1774378"/>
                <a:ext cx="762353" cy="0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Text Box 28"/>
              <p:cNvSpPr txBox="1">
                <a:spLocks noChangeArrowheads="1"/>
              </p:cNvSpPr>
              <p:nvPr/>
            </p:nvSpPr>
            <p:spPr bwMode="auto">
              <a:xfrm>
                <a:off x="6428086" y="792340"/>
                <a:ext cx="250702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914400">
                  <a:spcBef>
                    <a:spcPct val="50000"/>
                  </a:spcBef>
                </a:pPr>
                <a:r>
                  <a:rPr lang="en-US" altLang="zh-CN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zh-C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Shot 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ather D(</a:t>
                </a:r>
                <a:r>
                  <a:rPr lang="en-US" altLang="zh-CN" sz="2000" i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k,w</a:t>
                </a:r>
                <a:r>
                  <a:rPr lang="en-US" altLang="zh-C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 rot="16200000">
              <a:off x="6120599" y="1857364"/>
              <a:ext cx="8304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FF00"/>
                  </a:solidFill>
                </a:rPr>
                <a:t> </a:t>
              </a:r>
              <a:r>
                <a:rPr lang="en-US" altLang="zh-CN" sz="1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 (Hz</a:t>
              </a:r>
              <a:r>
                <a:rPr lang="en-US" altLang="zh-CN" sz="11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zh-CN" altLang="en-US" sz="1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298485" y="2813048"/>
            <a:ext cx="3159369" cy="2401481"/>
            <a:chOff x="6281090" y="2780958"/>
            <a:chExt cx="3159369" cy="2401481"/>
          </a:xfrm>
        </p:grpSpPr>
        <p:grpSp>
          <p:nvGrpSpPr>
            <p:cNvPr id="38" name="组合 37"/>
            <p:cNvGrpSpPr/>
            <p:nvPr/>
          </p:nvGrpSpPr>
          <p:grpSpPr>
            <a:xfrm>
              <a:off x="6281090" y="2780958"/>
              <a:ext cx="3159369" cy="2401481"/>
              <a:chOff x="6281090" y="2780958"/>
              <a:chExt cx="3159369" cy="2401481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6281090" y="2780958"/>
                <a:ext cx="3159369" cy="2401481"/>
                <a:chOff x="6281090" y="2780958"/>
                <a:chExt cx="3159369" cy="2401481"/>
              </a:xfrm>
            </p:grpSpPr>
            <p:grpSp>
              <p:nvGrpSpPr>
                <p:cNvPr id="63" name="组合 62"/>
                <p:cNvGrpSpPr/>
                <p:nvPr/>
              </p:nvGrpSpPr>
              <p:grpSpPr>
                <a:xfrm>
                  <a:off x="6281090" y="3306779"/>
                  <a:ext cx="3159369" cy="1875660"/>
                  <a:chOff x="6127329" y="1145048"/>
                  <a:chExt cx="3361763" cy="2321212"/>
                </a:xfrm>
              </p:grpSpPr>
              <p:grpSp>
                <p:nvGrpSpPr>
                  <p:cNvPr id="64" name="组合 63"/>
                  <p:cNvGrpSpPr/>
                  <p:nvPr/>
                </p:nvGrpSpPr>
                <p:grpSpPr>
                  <a:xfrm>
                    <a:off x="6562118" y="1263769"/>
                    <a:ext cx="2526320" cy="1869219"/>
                    <a:chOff x="6797676" y="1339176"/>
                    <a:chExt cx="2173661" cy="1585673"/>
                  </a:xfrm>
                </p:grpSpPr>
                <p:pic>
                  <p:nvPicPr>
                    <p:cNvPr id="67" name="Picture 21"/>
                    <p:cNvPicPr>
                      <a:picLocks noChangeArrowheads="1"/>
                    </p:cNvPicPr>
                    <p:nvPr/>
                  </p:nvPicPr>
                  <p:blipFill rotWithShape="1">
                    <a:blip r:embed="rId5"/>
                    <a:srcRect l="11038" t="5862" r="4419" b="10270"/>
                    <a:stretch/>
                  </p:blipFill>
                  <p:spPr bwMode="auto">
                    <a:xfrm>
                      <a:off x="6807201" y="1339176"/>
                      <a:ext cx="2164136" cy="15856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68" name="矩形 67"/>
                    <p:cNvSpPr/>
                    <p:nvPr/>
                  </p:nvSpPr>
                  <p:spPr>
                    <a:xfrm>
                      <a:off x="6797676" y="1339850"/>
                      <a:ext cx="2173661" cy="1584325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6449911" y="3123462"/>
                    <a:ext cx="3039181" cy="3427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5                           f (Hz)                 50</a:t>
                    </a:r>
                  </a:p>
                </p:txBody>
              </p: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6127329" y="1145048"/>
                    <a:ext cx="521495" cy="1999657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>
                    <a:spAutoFit/>
                  </a:bodyPr>
                  <a:lstStyle/>
                  <a:p>
                    <a:r>
                      <a:rPr lang="en-US" altLang="zh-CN" sz="11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500              </a:t>
                    </a:r>
                  </a:p>
                  <a:p>
                    <a:endParaRPr lang="en-US" altLang="zh-CN" sz="11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altLang="zh-CN" sz="11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altLang="zh-CN" sz="11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zh-CN" sz="11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  <a:p>
                    <a:r>
                      <a:rPr lang="en-US" altLang="zh-CN" sz="11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</a:t>
                    </a:r>
                  </a:p>
                  <a:p>
                    <a:endParaRPr lang="en-US" altLang="zh-CN" sz="11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altLang="zh-CN" sz="11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zh-CN" sz="11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100</a:t>
                    </a:r>
                  </a:p>
                </p:txBody>
              </p:sp>
            </p:grpSp>
            <p:sp>
              <p:nvSpPr>
                <p:cNvPr id="74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7185596" y="2865467"/>
                  <a:ext cx="195164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defTabSz="914400">
                    <a:spcBef>
                      <a:spcPct val="50000"/>
                    </a:spcBef>
                  </a:pPr>
                  <a:r>
                    <a:rPr lang="en-US" altLang="zh-CN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Radon Transform</a:t>
                  </a:r>
                  <a:endParaRPr lang="en-US" altLang="zh-C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8" name="直接箭头连接符 27"/>
                <p:cNvCxnSpPr/>
                <p:nvPr/>
              </p:nvCxnSpPr>
              <p:spPr>
                <a:xfrm>
                  <a:off x="7154914" y="2780958"/>
                  <a:ext cx="0" cy="546878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1" name="TextBox 90"/>
              <p:cNvSpPr txBox="1"/>
              <p:nvPr/>
            </p:nvSpPr>
            <p:spPr>
              <a:xfrm rot="16200000">
                <a:off x="6126611" y="4055915"/>
                <a:ext cx="8304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1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zh-CN" sz="1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(m/s</a:t>
                </a:r>
                <a:r>
                  <a:rPr lang="en-US" altLang="zh-CN" sz="11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sz="11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>
              <a:off x="7506245" y="3549748"/>
              <a:ext cx="248694" cy="0"/>
            </a:xfrm>
            <a:prstGeom prst="line">
              <a:avLst/>
            </a:prstGeom>
            <a:ln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517505" y="3763750"/>
              <a:ext cx="24869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7882017" y="3447796"/>
              <a:ext cx="1169450" cy="34679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50684" y="3424505"/>
              <a:ext cx="1644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 order</a:t>
              </a:r>
            </a:p>
            <a:p>
              <a:r>
                <a:rPr lang="en-US" altLang="zh-CN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Fundamental mode</a:t>
              </a:r>
              <a:endParaRPr lang="zh-CN" alt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-166477" y="3026987"/>
            <a:ext cx="6034666" cy="2026833"/>
            <a:chOff x="-166477" y="3026987"/>
            <a:chExt cx="6034666" cy="2026833"/>
          </a:xfrm>
        </p:grpSpPr>
        <p:grpSp>
          <p:nvGrpSpPr>
            <p:cNvPr id="79" name="组合 78"/>
            <p:cNvGrpSpPr/>
            <p:nvPr/>
          </p:nvGrpSpPr>
          <p:grpSpPr>
            <a:xfrm>
              <a:off x="-166477" y="3026987"/>
              <a:ext cx="3088894" cy="2026833"/>
              <a:chOff x="-32764" y="2150297"/>
              <a:chExt cx="2476145" cy="1361141"/>
            </a:xfrm>
          </p:grpSpPr>
          <p:sp>
            <p:nvSpPr>
              <p:cNvPr id="80" name="Text Box 8"/>
              <p:cNvSpPr txBox="1">
                <a:spLocks noChangeArrowheads="1"/>
              </p:cNvSpPr>
              <p:nvPr/>
            </p:nvSpPr>
            <p:spPr bwMode="auto">
              <a:xfrm>
                <a:off x="651940" y="2150297"/>
                <a:ext cx="1384320" cy="2686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Pred. Model</a:t>
                </a:r>
                <a:endPara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2" name="组合 81"/>
              <p:cNvGrpSpPr/>
              <p:nvPr/>
            </p:nvGrpSpPr>
            <p:grpSpPr>
              <a:xfrm>
                <a:off x="-32764" y="2310431"/>
                <a:ext cx="2476145" cy="1201007"/>
                <a:chOff x="2946493" y="48701"/>
                <a:chExt cx="2962366" cy="1942811"/>
              </a:xfrm>
            </p:grpSpPr>
            <p:grpSp>
              <p:nvGrpSpPr>
                <p:cNvPr id="86" name="组合 85"/>
                <p:cNvGrpSpPr/>
                <p:nvPr/>
              </p:nvGrpSpPr>
              <p:grpSpPr>
                <a:xfrm>
                  <a:off x="3376343" y="169635"/>
                  <a:ext cx="2190101" cy="1572561"/>
                  <a:chOff x="3376343" y="169635"/>
                  <a:chExt cx="2190101" cy="1572561"/>
                </a:xfrm>
              </p:grpSpPr>
              <p:pic>
                <p:nvPicPr>
                  <p:cNvPr id="95" name="Picture 40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6"/>
                  <a:srcRect l="14525" t="12044" r="23141" b="22611"/>
                  <a:stretch/>
                </p:blipFill>
                <p:spPr bwMode="auto">
                  <a:xfrm>
                    <a:off x="3399631" y="169635"/>
                    <a:ext cx="2140917" cy="15648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96" name="矩形 95"/>
                  <p:cNvSpPr/>
                  <p:nvPr/>
                </p:nvSpPr>
                <p:spPr>
                  <a:xfrm>
                    <a:off x="3376343" y="182019"/>
                    <a:ext cx="2190101" cy="1560177"/>
                  </a:xfrm>
                  <a:prstGeom prst="rect">
                    <a:avLst/>
                  </a:prstGeom>
                  <a:noFill/>
                  <a:ln w="28575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89" name="TextBox 88"/>
                <p:cNvSpPr txBox="1"/>
                <p:nvPr/>
              </p:nvSpPr>
              <p:spPr>
                <a:xfrm>
                  <a:off x="3272060" y="1690594"/>
                  <a:ext cx="2636799" cy="3009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                      x (</a:t>
                  </a:r>
                  <a:r>
                    <a: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m)</a:t>
                  </a:r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   120  </a:t>
                  </a: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2946493" y="48701"/>
                  <a:ext cx="695053" cy="1805508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en-US" altLang="zh-CN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</a:t>
                  </a:r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      </a:t>
                  </a: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</a:t>
                  </a:r>
                </a:p>
                <a:p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</a:t>
                  </a:r>
                </a:p>
                <a:p>
                  <a:endPara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30</a:t>
                  </a:r>
                  <a:endParaRPr lang="en-US" altLang="zh-CN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 rot="16200000">
                  <a:off x="2898990" y="866089"/>
                  <a:ext cx="677291" cy="2656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r>
                    <a:rPr lang="en-US" altLang="zh-CN" sz="12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(m)</a:t>
                  </a:r>
                  <a:endParaRPr lang="zh-CN" altLang="en-US" sz="1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" name="组合 1"/>
            <p:cNvGrpSpPr/>
            <p:nvPr/>
          </p:nvGrpSpPr>
          <p:grpSpPr>
            <a:xfrm>
              <a:off x="2579640" y="3607542"/>
              <a:ext cx="3288549" cy="708534"/>
              <a:chOff x="2579640" y="3607542"/>
              <a:chExt cx="3288549" cy="708534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488384" y="3607542"/>
                <a:ext cx="2379805" cy="708534"/>
                <a:chOff x="3488384" y="3607542"/>
                <a:chExt cx="2379805" cy="708534"/>
              </a:xfrm>
            </p:grpSpPr>
            <p:sp>
              <p:nvSpPr>
                <p:cNvPr id="99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5032331" y="3607542"/>
                  <a:ext cx="784591" cy="277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defTabSz="914400"/>
                  <a:r>
                    <a:rPr lang="en-US" altLang="zh-CN" sz="12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itchFamily="18" charset="0"/>
                      <a:ea typeface="宋体" charset="-122"/>
                    </a:rPr>
                    <a:t>Predicted</a:t>
                  </a:r>
                </a:p>
              </p:txBody>
            </p:sp>
            <p:sp>
              <p:nvSpPr>
                <p:cNvPr id="101" name="Freeform 25"/>
                <p:cNvSpPr>
                  <a:spLocks/>
                </p:cNvSpPr>
                <p:nvPr/>
              </p:nvSpPr>
              <p:spPr bwMode="auto">
                <a:xfrm>
                  <a:off x="3488384" y="3746196"/>
                  <a:ext cx="2379805" cy="56988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54" y="567"/>
                    </a:cxn>
                    <a:cxn ang="0">
                      <a:pos x="2981" y="631"/>
                    </a:cxn>
                    <a:cxn ang="0">
                      <a:pos x="3054" y="631"/>
                    </a:cxn>
                  </a:cxnLst>
                  <a:rect l="0" t="0" r="r" b="b"/>
                  <a:pathLst>
                    <a:path w="3231" h="672">
                      <a:moveTo>
                        <a:pt x="0" y="0"/>
                      </a:moveTo>
                      <a:cubicBezTo>
                        <a:pt x="528" y="231"/>
                        <a:pt x="1057" y="462"/>
                        <a:pt x="1554" y="567"/>
                      </a:cubicBezTo>
                      <a:cubicBezTo>
                        <a:pt x="2051" y="672"/>
                        <a:pt x="2731" y="620"/>
                        <a:pt x="2981" y="631"/>
                      </a:cubicBezTo>
                      <a:cubicBezTo>
                        <a:pt x="3231" y="642"/>
                        <a:pt x="3142" y="636"/>
                        <a:pt x="3054" y="631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cxnSp>
              <p:nvCxnSpPr>
                <p:cNvPr id="103" name="直接连接符 102"/>
                <p:cNvCxnSpPr/>
                <p:nvPr/>
              </p:nvCxnSpPr>
              <p:spPr>
                <a:xfrm>
                  <a:off x="4750605" y="3743459"/>
                  <a:ext cx="248694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7" name="Line 10"/>
              <p:cNvSpPr>
                <a:spLocks noChangeShapeType="1"/>
              </p:cNvSpPr>
              <p:nvPr/>
            </p:nvSpPr>
            <p:spPr bwMode="auto">
              <a:xfrm>
                <a:off x="2579640" y="3914741"/>
                <a:ext cx="762353" cy="0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3075670" y="3059926"/>
            <a:ext cx="3749155" cy="2143570"/>
            <a:chOff x="3075670" y="3059926"/>
            <a:chExt cx="3749155" cy="2143570"/>
          </a:xfrm>
        </p:grpSpPr>
        <p:grpSp>
          <p:nvGrpSpPr>
            <p:cNvPr id="27" name="组合 26"/>
            <p:cNvGrpSpPr/>
            <p:nvPr/>
          </p:nvGrpSpPr>
          <p:grpSpPr>
            <a:xfrm>
              <a:off x="3075670" y="3059926"/>
              <a:ext cx="3749155" cy="2143570"/>
              <a:chOff x="3075670" y="3059926"/>
              <a:chExt cx="3749155" cy="2143570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3475949" y="3424411"/>
                <a:ext cx="2325799" cy="1509141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372648" y="4926497"/>
                <a:ext cx="27979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                           f (Hz)                 50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075670" y="3327836"/>
                <a:ext cx="480102" cy="161582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altLang="zh-CN" sz="11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500              </a:t>
                </a:r>
              </a:p>
              <a:p>
                <a:endParaRPr lang="en-US" altLang="zh-CN" sz="11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11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11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1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en-US" altLang="zh-CN" sz="11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1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</a:p>
              <a:p>
                <a:endParaRPr lang="en-US" altLang="zh-CN" sz="11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11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1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100</a:t>
                </a:r>
              </a:p>
            </p:txBody>
          </p:sp>
          <p:sp>
            <p:nvSpPr>
              <p:cNvPr id="73" name="Text Box 14"/>
              <p:cNvSpPr txBox="1">
                <a:spLocks noChangeArrowheads="1"/>
              </p:cNvSpPr>
              <p:nvPr/>
            </p:nvSpPr>
            <p:spPr bwMode="auto">
              <a:xfrm>
                <a:off x="3607414" y="3059926"/>
                <a:ext cx="21800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Dispersion Curve</a:t>
                </a:r>
                <a:endPara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6" name="直接箭头连接符 25"/>
              <p:cNvCxnSpPr/>
              <p:nvPr/>
            </p:nvCxnSpPr>
            <p:spPr>
              <a:xfrm flipH="1">
                <a:off x="5791322" y="3914741"/>
                <a:ext cx="844757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 Box 19"/>
              <p:cNvSpPr txBox="1">
                <a:spLocks noChangeArrowheads="1"/>
              </p:cNvSpPr>
              <p:nvPr/>
            </p:nvSpPr>
            <p:spPr bwMode="auto">
              <a:xfrm>
                <a:off x="5950112" y="3554793"/>
                <a:ext cx="874713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>
                  <a:spcBef>
                    <a:spcPct val="50000"/>
                  </a:spcBef>
                </a:pPr>
                <a:r>
                  <a:rPr lang="en-US" altLang="zh-C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Pick</a:t>
                </a:r>
                <a:endPara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 rot="16200000">
                <a:off x="2889149" y="4128927"/>
                <a:ext cx="8304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1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zh-CN" sz="1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(m/s</a:t>
                </a:r>
                <a:r>
                  <a:rPr lang="en-US" altLang="zh-CN" sz="11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sz="11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8" name="直接连接符 77"/>
              <p:cNvCxnSpPr/>
              <p:nvPr/>
            </p:nvCxnSpPr>
            <p:spPr>
              <a:xfrm>
                <a:off x="4745746" y="3573807"/>
                <a:ext cx="248694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39"/>
              <p:cNvSpPr txBox="1">
                <a:spLocks noChangeArrowheads="1"/>
              </p:cNvSpPr>
              <p:nvPr/>
            </p:nvSpPr>
            <p:spPr bwMode="auto">
              <a:xfrm>
                <a:off x="5017157" y="3441870"/>
                <a:ext cx="784591" cy="277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altLang="zh-CN" sz="1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ea typeface="宋体" charset="-122"/>
                  </a:rPr>
                  <a:t>Observed</a:t>
                </a:r>
              </a:p>
            </p:txBody>
          </p:sp>
        </p:grpSp>
        <p:sp>
          <p:nvSpPr>
            <p:cNvPr id="16" name="任意多边形 15"/>
            <p:cNvSpPr/>
            <p:nvPr/>
          </p:nvSpPr>
          <p:spPr>
            <a:xfrm>
              <a:off x="3490623" y="3856386"/>
              <a:ext cx="2282024" cy="533048"/>
            </a:xfrm>
            <a:custGeom>
              <a:avLst/>
              <a:gdLst>
                <a:gd name="connsiteX0" fmla="*/ 0 w 2282024"/>
                <a:gd name="connsiteY0" fmla="*/ 0 h 533048"/>
                <a:gd name="connsiteX1" fmla="*/ 103367 w 2282024"/>
                <a:gd name="connsiteY1" fmla="*/ 23854 h 533048"/>
                <a:gd name="connsiteX2" fmla="*/ 151074 w 2282024"/>
                <a:gd name="connsiteY2" fmla="*/ 55659 h 533048"/>
                <a:gd name="connsiteX3" fmla="*/ 174928 w 2282024"/>
                <a:gd name="connsiteY3" fmla="*/ 71562 h 533048"/>
                <a:gd name="connsiteX4" fmla="*/ 206734 w 2282024"/>
                <a:gd name="connsiteY4" fmla="*/ 111319 h 533048"/>
                <a:gd name="connsiteX5" fmla="*/ 222636 w 2282024"/>
                <a:gd name="connsiteY5" fmla="*/ 135172 h 533048"/>
                <a:gd name="connsiteX6" fmla="*/ 270344 w 2282024"/>
                <a:gd name="connsiteY6" fmla="*/ 174929 h 533048"/>
                <a:gd name="connsiteX7" fmla="*/ 302149 w 2282024"/>
                <a:gd name="connsiteY7" fmla="*/ 222637 h 533048"/>
                <a:gd name="connsiteX8" fmla="*/ 318052 w 2282024"/>
                <a:gd name="connsiteY8" fmla="*/ 246491 h 533048"/>
                <a:gd name="connsiteX9" fmla="*/ 389614 w 2282024"/>
                <a:gd name="connsiteY9" fmla="*/ 294199 h 533048"/>
                <a:gd name="connsiteX10" fmla="*/ 413467 w 2282024"/>
                <a:gd name="connsiteY10" fmla="*/ 310101 h 533048"/>
                <a:gd name="connsiteX11" fmla="*/ 437321 w 2282024"/>
                <a:gd name="connsiteY11" fmla="*/ 326004 h 533048"/>
                <a:gd name="connsiteX12" fmla="*/ 453224 w 2282024"/>
                <a:gd name="connsiteY12" fmla="*/ 349858 h 533048"/>
                <a:gd name="connsiteX13" fmla="*/ 477078 w 2282024"/>
                <a:gd name="connsiteY13" fmla="*/ 357809 h 533048"/>
                <a:gd name="connsiteX14" fmla="*/ 500932 w 2282024"/>
                <a:gd name="connsiteY14" fmla="*/ 373712 h 533048"/>
                <a:gd name="connsiteX15" fmla="*/ 524786 w 2282024"/>
                <a:gd name="connsiteY15" fmla="*/ 381663 h 533048"/>
                <a:gd name="connsiteX16" fmla="*/ 548640 w 2282024"/>
                <a:gd name="connsiteY16" fmla="*/ 397565 h 533048"/>
                <a:gd name="connsiteX17" fmla="*/ 636104 w 2282024"/>
                <a:gd name="connsiteY17" fmla="*/ 413468 h 533048"/>
                <a:gd name="connsiteX18" fmla="*/ 683812 w 2282024"/>
                <a:gd name="connsiteY18" fmla="*/ 429371 h 533048"/>
                <a:gd name="connsiteX19" fmla="*/ 787179 w 2282024"/>
                <a:gd name="connsiteY19" fmla="*/ 445273 h 533048"/>
                <a:gd name="connsiteX20" fmla="*/ 811033 w 2282024"/>
                <a:gd name="connsiteY20" fmla="*/ 453225 h 533048"/>
                <a:gd name="connsiteX21" fmla="*/ 898497 w 2282024"/>
                <a:gd name="connsiteY21" fmla="*/ 469127 h 533048"/>
                <a:gd name="connsiteX22" fmla="*/ 938254 w 2282024"/>
                <a:gd name="connsiteY22" fmla="*/ 477079 h 533048"/>
                <a:gd name="connsiteX23" fmla="*/ 1017767 w 2282024"/>
                <a:gd name="connsiteY23" fmla="*/ 485030 h 533048"/>
                <a:gd name="connsiteX24" fmla="*/ 1081377 w 2282024"/>
                <a:gd name="connsiteY24" fmla="*/ 492981 h 533048"/>
                <a:gd name="connsiteX25" fmla="*/ 1176793 w 2282024"/>
                <a:gd name="connsiteY25" fmla="*/ 500932 h 533048"/>
                <a:gd name="connsiteX26" fmla="*/ 1304014 w 2282024"/>
                <a:gd name="connsiteY26" fmla="*/ 516835 h 533048"/>
                <a:gd name="connsiteX27" fmla="*/ 1701579 w 2282024"/>
                <a:gd name="connsiteY27" fmla="*/ 524786 h 533048"/>
                <a:gd name="connsiteX28" fmla="*/ 2282024 w 2282024"/>
                <a:gd name="connsiteY28" fmla="*/ 532738 h 5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82024" h="533048">
                  <a:moveTo>
                    <a:pt x="0" y="0"/>
                  </a:moveTo>
                  <a:cubicBezTo>
                    <a:pt x="87732" y="17547"/>
                    <a:pt x="53871" y="7356"/>
                    <a:pt x="103367" y="23854"/>
                  </a:cubicBezTo>
                  <a:lnTo>
                    <a:pt x="151074" y="55659"/>
                  </a:lnTo>
                  <a:lnTo>
                    <a:pt x="174928" y="71562"/>
                  </a:lnTo>
                  <a:cubicBezTo>
                    <a:pt x="190409" y="118001"/>
                    <a:pt x="170768" y="75353"/>
                    <a:pt x="206734" y="111319"/>
                  </a:cubicBezTo>
                  <a:cubicBezTo>
                    <a:pt x="213491" y="118076"/>
                    <a:pt x="215879" y="128415"/>
                    <a:pt x="222636" y="135172"/>
                  </a:cubicBezTo>
                  <a:cubicBezTo>
                    <a:pt x="268574" y="181110"/>
                    <a:pt x="224756" y="116315"/>
                    <a:pt x="270344" y="174929"/>
                  </a:cubicBezTo>
                  <a:cubicBezTo>
                    <a:pt x="282078" y="190016"/>
                    <a:pt x="291547" y="206734"/>
                    <a:pt x="302149" y="222637"/>
                  </a:cubicBezTo>
                  <a:cubicBezTo>
                    <a:pt x="307450" y="230588"/>
                    <a:pt x="310101" y="241190"/>
                    <a:pt x="318052" y="246491"/>
                  </a:cubicBezTo>
                  <a:lnTo>
                    <a:pt x="389614" y="294199"/>
                  </a:lnTo>
                  <a:lnTo>
                    <a:pt x="413467" y="310101"/>
                  </a:lnTo>
                  <a:lnTo>
                    <a:pt x="437321" y="326004"/>
                  </a:lnTo>
                  <a:cubicBezTo>
                    <a:pt x="442622" y="333955"/>
                    <a:pt x="445762" y="343888"/>
                    <a:pt x="453224" y="349858"/>
                  </a:cubicBezTo>
                  <a:cubicBezTo>
                    <a:pt x="459769" y="355094"/>
                    <a:pt x="469581" y="354061"/>
                    <a:pt x="477078" y="357809"/>
                  </a:cubicBezTo>
                  <a:cubicBezTo>
                    <a:pt x="485625" y="362083"/>
                    <a:pt x="492385" y="369438"/>
                    <a:pt x="500932" y="373712"/>
                  </a:cubicBezTo>
                  <a:cubicBezTo>
                    <a:pt x="508429" y="377460"/>
                    <a:pt x="517289" y="377915"/>
                    <a:pt x="524786" y="381663"/>
                  </a:cubicBezTo>
                  <a:cubicBezTo>
                    <a:pt x="533333" y="385937"/>
                    <a:pt x="540093" y="393291"/>
                    <a:pt x="548640" y="397565"/>
                  </a:cubicBezTo>
                  <a:cubicBezTo>
                    <a:pt x="573158" y="409824"/>
                    <a:pt x="614167" y="410726"/>
                    <a:pt x="636104" y="413468"/>
                  </a:cubicBezTo>
                  <a:cubicBezTo>
                    <a:pt x="652007" y="418769"/>
                    <a:pt x="667179" y="427292"/>
                    <a:pt x="683812" y="429371"/>
                  </a:cubicBezTo>
                  <a:cubicBezTo>
                    <a:pt x="722428" y="434198"/>
                    <a:pt x="750758" y="436168"/>
                    <a:pt x="787179" y="445273"/>
                  </a:cubicBezTo>
                  <a:cubicBezTo>
                    <a:pt x="795310" y="447306"/>
                    <a:pt x="802902" y="451192"/>
                    <a:pt x="811033" y="453225"/>
                  </a:cubicBezTo>
                  <a:cubicBezTo>
                    <a:pt x="837220" y="459772"/>
                    <a:pt x="872505" y="464401"/>
                    <a:pt x="898497" y="469127"/>
                  </a:cubicBezTo>
                  <a:cubicBezTo>
                    <a:pt x="911794" y="471545"/>
                    <a:pt x="924858" y="475293"/>
                    <a:pt x="938254" y="477079"/>
                  </a:cubicBezTo>
                  <a:cubicBezTo>
                    <a:pt x="964657" y="480599"/>
                    <a:pt x="991293" y="482089"/>
                    <a:pt x="1017767" y="485030"/>
                  </a:cubicBezTo>
                  <a:cubicBezTo>
                    <a:pt x="1039005" y="487390"/>
                    <a:pt x="1060115" y="490855"/>
                    <a:pt x="1081377" y="492981"/>
                  </a:cubicBezTo>
                  <a:cubicBezTo>
                    <a:pt x="1113134" y="496157"/>
                    <a:pt x="1145053" y="497591"/>
                    <a:pt x="1176793" y="500932"/>
                  </a:cubicBezTo>
                  <a:cubicBezTo>
                    <a:pt x="1221868" y="505677"/>
                    <a:pt x="1257806" y="515269"/>
                    <a:pt x="1304014" y="516835"/>
                  </a:cubicBezTo>
                  <a:cubicBezTo>
                    <a:pt x="1436486" y="521325"/>
                    <a:pt x="1569067" y="521704"/>
                    <a:pt x="1701579" y="524786"/>
                  </a:cubicBezTo>
                  <a:cubicBezTo>
                    <a:pt x="2160603" y="535461"/>
                    <a:pt x="1815578" y="532738"/>
                    <a:pt x="2282024" y="532738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コンテンツ プレースホルダ 2"/>
          <p:cNvSpPr>
            <a:spLocks noGrp="1"/>
          </p:cNvSpPr>
          <p:nvPr>
            <p:ph idx="4294967295"/>
          </p:nvPr>
        </p:nvSpPr>
        <p:spPr bwMode="auto">
          <a:xfrm>
            <a:off x="323850" y="757238"/>
            <a:ext cx="8229600" cy="3798094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200"/>
              </a:spcAft>
              <a:defRPr/>
            </a:pPr>
            <a:r>
              <a:rPr lang="en-US" altLang="ja-JP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Motivations</a:t>
            </a:r>
          </a:p>
          <a:p>
            <a:pPr>
              <a:spcAft>
                <a:spcPts val="1200"/>
              </a:spcAft>
              <a:defRPr/>
            </a:pPr>
            <a:r>
              <a:rPr lang="en-US" altLang="zh-CN" sz="2400" dirty="0" smtClean="0">
                <a:solidFill>
                  <a:srgbClr val="FAFD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Theory</a:t>
            </a:r>
            <a:endParaRPr lang="en-US" altLang="ja-JP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  <a:p>
            <a:pPr lvl="1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Radon Transform 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Skeletonized </a:t>
            </a: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Inversion T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heory</a:t>
            </a:r>
            <a:endParaRPr lang="en-US" altLang="zh-CN" sz="2400" dirty="0">
              <a:solidFill>
                <a:srgbClr val="FFFFFF"/>
              </a:solidFill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  <a:p>
            <a:pPr lvl="1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Checkerboard Test </a:t>
            </a:r>
            <a:endParaRPr lang="en-US" altLang="ja-JP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US" altLang="ja-JP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Results (</a:t>
            </a:r>
            <a:r>
              <a:rPr lang="en-US" altLang="ja-JP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S</a:t>
            </a:r>
            <a:r>
              <a:rPr lang="en-US" altLang="zh-CN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ynthetic and Field </a:t>
            </a:r>
            <a:r>
              <a:rPr lang="en-US" altLang="zh-CN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D</a:t>
            </a:r>
            <a:r>
              <a:rPr lang="en-US" altLang="zh-CN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ata</a:t>
            </a:r>
            <a:r>
              <a:rPr lang="en-US" altLang="ja-JP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1200"/>
              </a:spcAft>
              <a:defRPr/>
            </a:pPr>
            <a:r>
              <a:rPr lang="en-US" altLang="ja-JP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Conclusions and Future Work</a:t>
            </a:r>
            <a:endParaRPr lang="ja-JP" altLang="en-US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3576" y="109538"/>
            <a:ext cx="7800975" cy="76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914400">
              <a:defRPr/>
            </a:pPr>
            <a:r>
              <a:rPr lang="en-US" altLang="zh-CN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altLang="zh-CN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2" name="Rectangle 10"/>
          <p:cNvSpPr>
            <a:spLocks noChangeArrowheads="1"/>
          </p:cNvSpPr>
          <p:nvPr/>
        </p:nvSpPr>
        <p:spPr bwMode="auto">
          <a:xfrm>
            <a:off x="4743450" y="3259932"/>
            <a:ext cx="2262188" cy="111919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-1228725" y="728475"/>
            <a:ext cx="11141075" cy="3993378"/>
            <a:chOff x="-1228725" y="716600"/>
            <a:chExt cx="11141075" cy="3993378"/>
          </a:xfrm>
        </p:grpSpPr>
        <p:grpSp>
          <p:nvGrpSpPr>
            <p:cNvPr id="4" name="组合 3"/>
            <p:cNvGrpSpPr/>
            <p:nvPr/>
          </p:nvGrpSpPr>
          <p:grpSpPr>
            <a:xfrm>
              <a:off x="-1228725" y="716600"/>
              <a:ext cx="11141075" cy="3993378"/>
              <a:chOff x="-1228725" y="716600"/>
              <a:chExt cx="11141075" cy="3993378"/>
            </a:xfrm>
          </p:grpSpPr>
          <p:sp>
            <p:nvSpPr>
              <p:cNvPr id="39939" name="Rounded Rectangle 3"/>
              <p:cNvSpPr>
                <a:spLocks noChangeArrowheads="1"/>
              </p:cNvSpPr>
              <p:nvPr/>
            </p:nvSpPr>
            <p:spPr bwMode="auto">
              <a:xfrm>
                <a:off x="-1228725" y="3164547"/>
                <a:ext cx="10682288" cy="1545431"/>
              </a:xfrm>
              <a:prstGeom prst="roundRect">
                <a:avLst>
                  <a:gd name="adj" fmla="val 16667"/>
                </a:avLst>
              </a:prstGeom>
              <a:solidFill>
                <a:srgbClr val="000082">
                  <a:alpha val="65881"/>
                </a:srgbClr>
              </a:solidFill>
              <a:ln w="12700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hangingPunct="0"/>
                <a:endParaRPr lang="en-US" altLang="zh-CN" sz="4400">
                  <a:ea typeface="宋体" charset="-122"/>
                </a:endParaRPr>
              </a:p>
            </p:txBody>
          </p:sp>
          <p:sp>
            <p:nvSpPr>
              <p:cNvPr id="39940" name="Rounded Rectangle 3"/>
              <p:cNvSpPr>
                <a:spLocks noChangeArrowheads="1"/>
              </p:cNvSpPr>
              <p:nvPr/>
            </p:nvSpPr>
            <p:spPr bwMode="auto">
              <a:xfrm>
                <a:off x="-769938" y="716600"/>
                <a:ext cx="10682288" cy="636985"/>
              </a:xfrm>
              <a:prstGeom prst="roundRect">
                <a:avLst>
                  <a:gd name="adj" fmla="val 16667"/>
                </a:avLst>
              </a:prstGeom>
              <a:solidFill>
                <a:srgbClr val="000082">
                  <a:alpha val="65881"/>
                </a:srgbClr>
              </a:solidFill>
              <a:ln w="12700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hangingPunct="0"/>
                <a:endParaRPr lang="en-US" altLang="zh-CN" sz="4400">
                  <a:ea typeface="宋体" charset="-122"/>
                </a:endParaRPr>
              </a:p>
            </p:txBody>
          </p:sp>
          <p:sp>
            <p:nvSpPr>
              <p:cNvPr id="39941" name="Rounded Rectangle 3"/>
              <p:cNvSpPr>
                <a:spLocks noChangeArrowheads="1"/>
              </p:cNvSpPr>
              <p:nvPr/>
            </p:nvSpPr>
            <p:spPr bwMode="auto">
              <a:xfrm>
                <a:off x="-1198563" y="1871663"/>
                <a:ext cx="10682288" cy="438150"/>
              </a:xfrm>
              <a:prstGeom prst="roundRect">
                <a:avLst>
                  <a:gd name="adj" fmla="val 16667"/>
                </a:avLst>
              </a:prstGeom>
              <a:solidFill>
                <a:srgbClr val="000082">
                  <a:alpha val="65881"/>
                </a:srgbClr>
              </a:solidFill>
              <a:ln w="12700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hangingPunct="0"/>
                <a:endParaRPr lang="en-US" altLang="zh-CN" sz="4400">
                  <a:ea typeface="宋体" charset="-122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6206332" y="878457"/>
              <a:ext cx="2908301" cy="1797845"/>
              <a:chOff x="6206332" y="878457"/>
              <a:chExt cx="2908301" cy="1797845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6206332" y="878457"/>
                <a:ext cx="2908301" cy="1797845"/>
                <a:chOff x="6206332" y="878457"/>
                <a:chExt cx="2908301" cy="1797845"/>
              </a:xfrm>
            </p:grpSpPr>
            <p:grpSp>
              <p:nvGrpSpPr>
                <p:cNvPr id="8" name="Group 30"/>
                <p:cNvGrpSpPr>
                  <a:grpSpLocks/>
                </p:cNvGrpSpPr>
                <p:nvPr/>
              </p:nvGrpSpPr>
              <p:grpSpPr bwMode="auto">
                <a:xfrm>
                  <a:off x="6206332" y="878457"/>
                  <a:ext cx="2908301" cy="1797845"/>
                  <a:chOff x="3232" y="1431"/>
                  <a:chExt cx="1832" cy="1510"/>
                </a:xfrm>
              </p:grpSpPr>
              <p:grpSp>
                <p:nvGrpSpPr>
                  <p:cNvPr id="9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232" y="1698"/>
                    <a:ext cx="1832" cy="1005"/>
                    <a:chOff x="3214" y="1625"/>
                    <a:chExt cx="2560" cy="1411"/>
                  </a:xfrm>
                </p:grpSpPr>
                <p:cxnSp>
                  <p:nvCxnSpPr>
                    <p:cNvPr id="12" name="Straight Connector 3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610" y="1861"/>
                      <a:ext cx="276" cy="0"/>
                    </a:xfrm>
                    <a:prstGeom prst="line">
                      <a:avLst/>
                    </a:prstGeom>
                    <a:noFill/>
                    <a:ln w="28575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" name="Straight Connector 3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610" y="2079"/>
                      <a:ext cx="276" cy="0"/>
                    </a:xfrm>
                    <a:prstGeom prst="line">
                      <a:avLst/>
                    </a:prstGeom>
                    <a:noFill/>
                    <a:ln w="28575" algn="ctr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</p:cxnSp>
                <p:sp>
                  <p:nvSpPr>
                    <p:cNvPr id="14" name="TextBox 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87" y="1718"/>
                      <a:ext cx="844" cy="32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defTabSz="914400"/>
                      <a:r>
                        <a:rPr lang="en-US" altLang="zh-CN" sz="120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宋体" charset="-122"/>
                        </a:rPr>
                        <a:t>Predicted</a:t>
                      </a:r>
                    </a:p>
                  </p:txBody>
                </p:sp>
                <p:sp>
                  <p:nvSpPr>
                    <p:cNvPr id="15" name="Text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87" y="1928"/>
                      <a:ext cx="844" cy="32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defTabSz="914400"/>
                      <a:r>
                        <a:rPr lang="en-US" altLang="zh-CN" sz="120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宋体" charset="-122"/>
                        </a:rPr>
                        <a:t>Observed</a:t>
                      </a:r>
                    </a:p>
                  </p:txBody>
                </p:sp>
                <p:sp>
                  <p:nvSpPr>
                    <p:cNvPr id="16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3214" y="1948"/>
                      <a:ext cx="2560" cy="67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554" y="567"/>
                        </a:cxn>
                        <a:cxn ang="0">
                          <a:pos x="2981" y="631"/>
                        </a:cxn>
                        <a:cxn ang="0">
                          <a:pos x="3054" y="631"/>
                        </a:cxn>
                      </a:cxnLst>
                      <a:rect l="0" t="0" r="r" b="b"/>
                      <a:pathLst>
                        <a:path w="3231" h="672">
                          <a:moveTo>
                            <a:pt x="0" y="0"/>
                          </a:moveTo>
                          <a:cubicBezTo>
                            <a:pt x="528" y="231"/>
                            <a:pt x="1057" y="462"/>
                            <a:pt x="1554" y="567"/>
                          </a:cubicBezTo>
                          <a:cubicBezTo>
                            <a:pt x="2051" y="672"/>
                            <a:pt x="2731" y="620"/>
                            <a:pt x="2981" y="631"/>
                          </a:cubicBezTo>
                          <a:cubicBezTo>
                            <a:pt x="3231" y="642"/>
                            <a:pt x="3142" y="636"/>
                            <a:pt x="3054" y="631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3228" y="1967"/>
                      <a:ext cx="2456" cy="85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302" y="155"/>
                        </a:cxn>
                        <a:cxn ang="0">
                          <a:pos x="585" y="283"/>
                        </a:cxn>
                        <a:cxn ang="0">
                          <a:pos x="960" y="448"/>
                        </a:cxn>
                        <a:cxn ang="0">
                          <a:pos x="1253" y="539"/>
                        </a:cxn>
                        <a:cxn ang="0">
                          <a:pos x="1628" y="594"/>
                        </a:cxn>
                        <a:cxn ang="0">
                          <a:pos x="1948" y="585"/>
                        </a:cxn>
                        <a:cxn ang="0">
                          <a:pos x="2204" y="557"/>
                        </a:cxn>
                        <a:cxn ang="0">
                          <a:pos x="2524" y="530"/>
                        </a:cxn>
                        <a:cxn ang="0">
                          <a:pos x="2853" y="502"/>
                        </a:cxn>
                        <a:cxn ang="0">
                          <a:pos x="3045" y="502"/>
                        </a:cxn>
                        <a:cxn ang="0">
                          <a:pos x="3100" y="502"/>
                        </a:cxn>
                      </a:cxnLst>
                      <a:rect l="0" t="0" r="r" b="b"/>
                      <a:pathLst>
                        <a:path w="3100" h="602">
                          <a:moveTo>
                            <a:pt x="0" y="0"/>
                          </a:moveTo>
                          <a:cubicBezTo>
                            <a:pt x="102" y="54"/>
                            <a:pt x="204" y="108"/>
                            <a:pt x="302" y="155"/>
                          </a:cubicBezTo>
                          <a:cubicBezTo>
                            <a:pt x="400" y="202"/>
                            <a:pt x="475" y="234"/>
                            <a:pt x="585" y="283"/>
                          </a:cubicBezTo>
                          <a:cubicBezTo>
                            <a:pt x="695" y="332"/>
                            <a:pt x="849" y="405"/>
                            <a:pt x="960" y="448"/>
                          </a:cubicBezTo>
                          <a:cubicBezTo>
                            <a:pt x="1071" y="491"/>
                            <a:pt x="1142" y="515"/>
                            <a:pt x="1253" y="539"/>
                          </a:cubicBezTo>
                          <a:cubicBezTo>
                            <a:pt x="1364" y="563"/>
                            <a:pt x="1512" y="586"/>
                            <a:pt x="1628" y="594"/>
                          </a:cubicBezTo>
                          <a:cubicBezTo>
                            <a:pt x="1744" y="602"/>
                            <a:pt x="1852" y="591"/>
                            <a:pt x="1948" y="585"/>
                          </a:cubicBezTo>
                          <a:cubicBezTo>
                            <a:pt x="2044" y="579"/>
                            <a:pt x="2108" y="566"/>
                            <a:pt x="2204" y="557"/>
                          </a:cubicBezTo>
                          <a:cubicBezTo>
                            <a:pt x="2300" y="548"/>
                            <a:pt x="2416" y="539"/>
                            <a:pt x="2524" y="530"/>
                          </a:cubicBezTo>
                          <a:cubicBezTo>
                            <a:pt x="2632" y="521"/>
                            <a:pt x="2766" y="507"/>
                            <a:pt x="2853" y="502"/>
                          </a:cubicBezTo>
                          <a:cubicBezTo>
                            <a:pt x="2940" y="497"/>
                            <a:pt x="3004" y="502"/>
                            <a:pt x="3045" y="502"/>
                          </a:cubicBezTo>
                          <a:cubicBezTo>
                            <a:pt x="3086" y="502"/>
                            <a:pt x="3093" y="502"/>
                            <a:pt x="3100" y="502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4" y="1625"/>
                      <a:ext cx="2470" cy="1411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0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6" y="2734"/>
                    <a:ext cx="890" cy="20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Frequency (Hz)</a:t>
                    </a:r>
                  </a:p>
                </p:txBody>
              </p:sp>
              <p:sp>
                <p:nvSpPr>
                  <p:cNvPr id="11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46" y="1431"/>
                    <a:ext cx="1078" cy="2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Phase V</a:t>
                    </a:r>
                    <a:r>
                      <a:rPr lang="en-US" altLang="zh-CN" sz="16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elocity</a:t>
                    </a:r>
                    <a:endParaRPr lang="en-US" altLang="zh-CN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20" name="Straight Arrow Connector 5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7464482" y="2074264"/>
                  <a:ext cx="295128" cy="1191"/>
                </a:xfrm>
                <a:prstGeom prst="straightConnector1">
                  <a:avLst/>
                </a:prstGeom>
                <a:noFill/>
                <a:ln w="12700" algn="ctr">
                  <a:solidFill>
                    <a:srgbClr val="FFFFFF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aphicFrame>
            <p:nvGraphicFramePr>
              <p:cNvPr id="22" name="Object 2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87378312"/>
                  </p:ext>
                </p:extLst>
              </p:nvPr>
            </p:nvGraphicFramePr>
            <p:xfrm>
              <a:off x="7177088" y="1894713"/>
              <a:ext cx="382587" cy="2365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455" name="Equation" r:id="rId5" imgW="215640" imgH="177480" progId="Equation.DSMT4">
                      <p:embed/>
                    </p:oleObj>
                  </mc:Choice>
                  <mc:Fallback>
                    <p:oleObj name="Equation" r:id="rId5" imgW="21564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77088" y="1894713"/>
                            <a:ext cx="382587" cy="2365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" name="TextBox 4"/>
            <p:cNvSpPr txBox="1"/>
            <p:nvPr/>
          </p:nvSpPr>
          <p:spPr>
            <a:xfrm rot="16200000">
              <a:off x="5646088" y="1703680"/>
              <a:ext cx="7604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v (m/s)</a:t>
              </a:r>
              <a:endParaRPr lang="zh-CN" alt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267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Wave-equation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Traveltime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(WT) </a:t>
            </a:r>
            <a:r>
              <a:rPr lang="en-US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Wave-equation Dispersion (WD)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8125" y="1387337"/>
            <a:ext cx="4400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Wave-equation </a:t>
            </a:r>
            <a:r>
              <a:rPr lang="en-US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traveltime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tomography 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(Luo and 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Schuster, 1991)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69720" y="1418707"/>
            <a:ext cx="4138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Wave-equation dispersion tomography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(Li and Schuster, 2016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17212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Properties: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359356" y="2938513"/>
            <a:ext cx="1624098" cy="1266591"/>
            <a:chOff x="4792808" y="3830542"/>
            <a:chExt cx="2165464" cy="1308100"/>
          </a:xfrm>
        </p:grpSpPr>
        <p:grpSp>
          <p:nvGrpSpPr>
            <p:cNvPr id="9" name="Group 50"/>
            <p:cNvGrpSpPr>
              <a:grpSpLocks/>
            </p:cNvGrpSpPr>
            <p:nvPr/>
          </p:nvGrpSpPr>
          <p:grpSpPr bwMode="auto">
            <a:xfrm>
              <a:off x="4792808" y="3830542"/>
              <a:ext cx="1600200" cy="1308100"/>
              <a:chOff x="5638800" y="4178300"/>
              <a:chExt cx="1600200" cy="1308100"/>
            </a:xfrm>
          </p:grpSpPr>
          <p:cxnSp>
            <p:nvCxnSpPr>
              <p:cNvPr id="10" name="Straight Connector 38"/>
              <p:cNvCxnSpPr>
                <a:cxnSpLocks noChangeShapeType="1"/>
              </p:cNvCxnSpPr>
              <p:nvPr/>
            </p:nvCxnSpPr>
            <p:spPr bwMode="auto">
              <a:xfrm rot="5400000">
                <a:off x="5295900" y="4838700"/>
                <a:ext cx="1295400" cy="0"/>
              </a:xfrm>
              <a:prstGeom prst="line">
                <a:avLst/>
              </a:prstGeom>
              <a:noFill/>
              <a:ln w="127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" name="Freeform 39"/>
              <p:cNvSpPr>
                <a:spLocks/>
              </p:cNvSpPr>
              <p:nvPr/>
            </p:nvSpPr>
            <p:spPr bwMode="auto">
              <a:xfrm>
                <a:off x="5814483" y="4343400"/>
                <a:ext cx="480484" cy="579967"/>
              </a:xfrm>
              <a:custGeom>
                <a:avLst/>
                <a:gdLst>
                  <a:gd name="T0" fmla="*/ 129117 w 480484"/>
                  <a:gd name="T1" fmla="*/ 571500 h 579967"/>
                  <a:gd name="T2" fmla="*/ 2117 w 480484"/>
                  <a:gd name="T3" fmla="*/ 558800 h 579967"/>
                  <a:gd name="T4" fmla="*/ 141817 w 480484"/>
                  <a:gd name="T5" fmla="*/ 444500 h 579967"/>
                  <a:gd name="T6" fmla="*/ 395817 w 480484"/>
                  <a:gd name="T7" fmla="*/ 342900 h 579967"/>
                  <a:gd name="T8" fmla="*/ 459317 w 480484"/>
                  <a:gd name="T9" fmla="*/ 215900 h 579967"/>
                  <a:gd name="T10" fmla="*/ 268817 w 480484"/>
                  <a:gd name="T11" fmla="*/ 152400 h 579967"/>
                  <a:gd name="T12" fmla="*/ 78317 w 480484"/>
                  <a:gd name="T13" fmla="*/ 114300 h 579967"/>
                  <a:gd name="T14" fmla="*/ 40217 w 480484"/>
                  <a:gd name="T15" fmla="*/ 63500 h 579967"/>
                  <a:gd name="T16" fmla="*/ 103717 w 480484"/>
                  <a:gd name="T17" fmla="*/ 0 h 5799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0484" h="579967">
                    <a:moveTo>
                      <a:pt x="129117" y="571500"/>
                    </a:moveTo>
                    <a:cubicBezTo>
                      <a:pt x="64558" y="575733"/>
                      <a:pt x="0" y="579967"/>
                      <a:pt x="2117" y="558800"/>
                    </a:cubicBezTo>
                    <a:cubicBezTo>
                      <a:pt x="4234" y="537633"/>
                      <a:pt x="76200" y="480483"/>
                      <a:pt x="141817" y="444500"/>
                    </a:cubicBezTo>
                    <a:cubicBezTo>
                      <a:pt x="207434" y="408517"/>
                      <a:pt x="342900" y="381000"/>
                      <a:pt x="395817" y="342900"/>
                    </a:cubicBezTo>
                    <a:cubicBezTo>
                      <a:pt x="448734" y="304800"/>
                      <a:pt x="480484" y="247650"/>
                      <a:pt x="459317" y="215900"/>
                    </a:cubicBezTo>
                    <a:cubicBezTo>
                      <a:pt x="438150" y="184150"/>
                      <a:pt x="332317" y="169333"/>
                      <a:pt x="268817" y="152400"/>
                    </a:cubicBezTo>
                    <a:cubicBezTo>
                      <a:pt x="205317" y="135467"/>
                      <a:pt x="116417" y="129117"/>
                      <a:pt x="78317" y="114300"/>
                    </a:cubicBezTo>
                    <a:cubicBezTo>
                      <a:pt x="40217" y="99483"/>
                      <a:pt x="35984" y="82550"/>
                      <a:pt x="40217" y="63500"/>
                    </a:cubicBezTo>
                    <a:cubicBezTo>
                      <a:pt x="44450" y="44450"/>
                      <a:pt x="74083" y="22225"/>
                      <a:pt x="103717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Freeform 42"/>
              <p:cNvSpPr>
                <a:spLocks/>
              </p:cNvSpPr>
              <p:nvPr/>
            </p:nvSpPr>
            <p:spPr bwMode="auto">
              <a:xfrm>
                <a:off x="6682316" y="4601633"/>
                <a:ext cx="480484" cy="579967"/>
              </a:xfrm>
              <a:custGeom>
                <a:avLst/>
                <a:gdLst>
                  <a:gd name="T0" fmla="*/ 129117 w 480484"/>
                  <a:gd name="T1" fmla="*/ 571500 h 579967"/>
                  <a:gd name="T2" fmla="*/ 2117 w 480484"/>
                  <a:gd name="T3" fmla="*/ 558800 h 579967"/>
                  <a:gd name="T4" fmla="*/ 141817 w 480484"/>
                  <a:gd name="T5" fmla="*/ 444500 h 579967"/>
                  <a:gd name="T6" fmla="*/ 395817 w 480484"/>
                  <a:gd name="T7" fmla="*/ 342900 h 579967"/>
                  <a:gd name="T8" fmla="*/ 459317 w 480484"/>
                  <a:gd name="T9" fmla="*/ 215900 h 579967"/>
                  <a:gd name="T10" fmla="*/ 268817 w 480484"/>
                  <a:gd name="T11" fmla="*/ 152400 h 579967"/>
                  <a:gd name="T12" fmla="*/ 78317 w 480484"/>
                  <a:gd name="T13" fmla="*/ 114300 h 579967"/>
                  <a:gd name="T14" fmla="*/ 40217 w 480484"/>
                  <a:gd name="T15" fmla="*/ 63500 h 579967"/>
                  <a:gd name="T16" fmla="*/ 103717 w 480484"/>
                  <a:gd name="T17" fmla="*/ 0 h 5799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0484" h="579967">
                    <a:moveTo>
                      <a:pt x="129117" y="571500"/>
                    </a:moveTo>
                    <a:cubicBezTo>
                      <a:pt x="64558" y="575733"/>
                      <a:pt x="0" y="579967"/>
                      <a:pt x="2117" y="558800"/>
                    </a:cubicBezTo>
                    <a:cubicBezTo>
                      <a:pt x="4234" y="537633"/>
                      <a:pt x="76200" y="480483"/>
                      <a:pt x="141817" y="444500"/>
                    </a:cubicBezTo>
                    <a:cubicBezTo>
                      <a:pt x="207434" y="408517"/>
                      <a:pt x="342900" y="381000"/>
                      <a:pt x="395817" y="342900"/>
                    </a:cubicBezTo>
                    <a:cubicBezTo>
                      <a:pt x="448734" y="304800"/>
                      <a:pt x="480484" y="247650"/>
                      <a:pt x="459317" y="215900"/>
                    </a:cubicBezTo>
                    <a:cubicBezTo>
                      <a:pt x="438150" y="184150"/>
                      <a:pt x="332317" y="169333"/>
                      <a:pt x="268817" y="152400"/>
                    </a:cubicBezTo>
                    <a:cubicBezTo>
                      <a:pt x="205317" y="135467"/>
                      <a:pt x="116417" y="129117"/>
                      <a:pt x="78317" y="114300"/>
                    </a:cubicBezTo>
                    <a:cubicBezTo>
                      <a:pt x="40217" y="99483"/>
                      <a:pt x="35984" y="82550"/>
                      <a:pt x="40217" y="63500"/>
                    </a:cubicBezTo>
                    <a:cubicBezTo>
                      <a:pt x="44450" y="44450"/>
                      <a:pt x="74083" y="22225"/>
                      <a:pt x="103717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92D05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Straight Connector 43"/>
              <p:cNvCxnSpPr>
                <a:cxnSpLocks noChangeShapeType="1"/>
              </p:cNvCxnSpPr>
              <p:nvPr/>
            </p:nvCxnSpPr>
            <p:spPr bwMode="auto">
              <a:xfrm rot="5400000">
                <a:off x="6159500" y="4826000"/>
                <a:ext cx="1295400" cy="0"/>
              </a:xfrm>
              <a:prstGeom prst="line">
                <a:avLst/>
              </a:prstGeom>
              <a:noFill/>
              <a:ln w="127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Straight Connector 45"/>
              <p:cNvCxnSpPr>
                <a:cxnSpLocks noChangeShapeType="1"/>
              </p:cNvCxnSpPr>
              <p:nvPr/>
            </p:nvCxnSpPr>
            <p:spPr bwMode="auto">
              <a:xfrm>
                <a:off x="5638800" y="5486400"/>
                <a:ext cx="1600200" cy="0"/>
              </a:xfrm>
              <a:prstGeom prst="line">
                <a:avLst/>
              </a:prstGeom>
              <a:noFill/>
              <a:ln w="127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 bwMode="auto">
                <a:xfrm>
                  <a:off x="6349216" y="4160231"/>
                  <a:ext cx="609056" cy="3496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charset="0"/>
                          </a:rPr>
                          <m:t>Δ</m:t>
                        </m:r>
                        <m:r>
                          <a:rPr lang="en-US" sz="1600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charset="0"/>
                          </a:rPr>
                          <m:t>𝜏</m:t>
                        </m:r>
                      </m:oMath>
                    </m:oMathPara>
                  </a14:m>
                  <a:endParaRPr lang="en-US" sz="16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49216" y="4160231"/>
                  <a:ext cx="609056" cy="34964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51"/>
            <p:cNvCxnSpPr>
              <a:cxnSpLocks noChangeShapeType="1"/>
            </p:cNvCxnSpPr>
            <p:nvPr/>
          </p:nvCxnSpPr>
          <p:spPr bwMode="auto">
            <a:xfrm flipV="1">
              <a:off x="6403643" y="4212967"/>
              <a:ext cx="4840" cy="270987"/>
            </a:xfrm>
            <a:prstGeom prst="straightConnector1">
              <a:avLst/>
            </a:prstGeom>
            <a:noFill/>
            <a:ln w="12700" algn="ctr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53"/>
            <p:cNvCxnSpPr>
              <a:cxnSpLocks noChangeShapeType="1"/>
            </p:cNvCxnSpPr>
            <p:nvPr/>
          </p:nvCxnSpPr>
          <p:spPr bwMode="auto">
            <a:xfrm>
              <a:off x="5097608" y="4218871"/>
              <a:ext cx="1615403" cy="7330"/>
            </a:xfrm>
            <a:prstGeom prst="line">
              <a:avLst/>
            </a:prstGeom>
            <a:noFill/>
            <a:ln w="12700" algn="ctr">
              <a:solidFill>
                <a:srgbClr val="FFFF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54"/>
            <p:cNvCxnSpPr>
              <a:cxnSpLocks noChangeShapeType="1"/>
            </p:cNvCxnSpPr>
            <p:nvPr/>
          </p:nvCxnSpPr>
          <p:spPr bwMode="auto">
            <a:xfrm>
              <a:off x="5961208" y="4490942"/>
              <a:ext cx="584034" cy="0"/>
            </a:xfrm>
            <a:prstGeom prst="line">
              <a:avLst/>
            </a:prstGeom>
            <a:noFill/>
            <a:ln w="12700" algn="ctr">
              <a:solidFill>
                <a:srgbClr val="FFFF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477511"/>
              </p:ext>
            </p:extLst>
          </p:nvPr>
        </p:nvGraphicFramePr>
        <p:xfrm>
          <a:off x="5948363" y="4419600"/>
          <a:ext cx="26035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86" name="Equation" r:id="rId5" imgW="1714320" imgH="419040" progId="Equation.DSMT4">
                  <p:embed/>
                </p:oleObj>
              </mc:Choice>
              <mc:Fallback>
                <p:oleObj name="Equation" r:id="rId5" imgW="1714320" imgH="41904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8363" y="4419600"/>
                        <a:ext cx="26035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473102"/>
              </p:ext>
            </p:extLst>
          </p:nvPr>
        </p:nvGraphicFramePr>
        <p:xfrm>
          <a:off x="11137995" y="4507632"/>
          <a:ext cx="196850" cy="251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87" name="Equation" r:id="rId7" imgW="114102" imgH="177492" progId="Equation.DSMT4">
                  <p:embed/>
                </p:oleObj>
              </mc:Choice>
              <mc:Fallback>
                <p:oleObj name="Equation" r:id="rId7" imgW="114102" imgH="177492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7995" y="4507632"/>
                        <a:ext cx="196850" cy="2512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对象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925398"/>
              </p:ext>
            </p:extLst>
          </p:nvPr>
        </p:nvGraphicFramePr>
        <p:xfrm>
          <a:off x="5740400" y="2282125"/>
          <a:ext cx="211613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88" name="Equation" r:id="rId9" imgW="1231560" imgH="419040" progId="Equation.DSMT4">
                  <p:embed/>
                </p:oleObj>
              </mc:Choice>
              <mc:Fallback>
                <p:oleObj name="Equation" r:id="rId9" imgW="1231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400" y="2282125"/>
                        <a:ext cx="2116138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组合 31"/>
          <p:cNvGrpSpPr/>
          <p:nvPr/>
        </p:nvGrpSpPr>
        <p:grpSpPr>
          <a:xfrm>
            <a:off x="-3273" y="2253223"/>
            <a:ext cx="4575273" cy="598480"/>
            <a:chOff x="-3273" y="2253223"/>
            <a:chExt cx="4575273" cy="598480"/>
          </a:xfrm>
        </p:grpSpPr>
        <p:sp>
          <p:nvSpPr>
            <p:cNvPr id="37" name="TextBox 36"/>
            <p:cNvSpPr txBox="1"/>
            <p:nvPr/>
          </p:nvSpPr>
          <p:spPr>
            <a:xfrm>
              <a:off x="-3273" y="2253223"/>
              <a:ext cx="2908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Misfit function:</a:t>
              </a:r>
              <a:endPara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8" name="对象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8181206"/>
                </p:ext>
              </p:extLst>
            </p:nvPr>
          </p:nvGraphicFramePr>
          <p:xfrm>
            <a:off x="2128837" y="2257978"/>
            <a:ext cx="2443163" cy="593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989" name="Equation" r:id="rId11" imgW="1422360" imgH="419040" progId="Equation.DSMT4">
                    <p:embed/>
                  </p:oleObj>
                </mc:Choice>
                <mc:Fallback>
                  <p:oleObj name="Equation" r:id="rId11" imgW="1422360" imgH="419040" progId="Equation.DSMT4">
                    <p:embed/>
                    <p:pic>
                      <p:nvPicPr>
                        <p:cNvPr id="0" name="对象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8837" y="2257978"/>
                          <a:ext cx="2443163" cy="593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8" name="组合 57"/>
          <p:cNvGrpSpPr/>
          <p:nvPr/>
        </p:nvGrpSpPr>
        <p:grpSpPr>
          <a:xfrm>
            <a:off x="-36346" y="4362897"/>
            <a:ext cx="4431511" cy="592137"/>
            <a:chOff x="-36346" y="4362897"/>
            <a:chExt cx="4431511" cy="592137"/>
          </a:xfrm>
        </p:grpSpPr>
        <p:sp>
          <p:nvSpPr>
            <p:cNvPr id="38" name="TextBox 37"/>
            <p:cNvSpPr txBox="1"/>
            <p:nvPr/>
          </p:nvSpPr>
          <p:spPr>
            <a:xfrm>
              <a:off x="-36346" y="4387397"/>
              <a:ext cx="1534588" cy="3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Gradient:</a:t>
              </a:r>
              <a:endPara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对象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623834"/>
                </p:ext>
              </p:extLst>
            </p:nvPr>
          </p:nvGraphicFramePr>
          <p:xfrm>
            <a:off x="1426540" y="4362897"/>
            <a:ext cx="2968625" cy="592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990" name="Equation" r:id="rId13" imgW="1955520" imgH="419040" progId="Equation.DSMT4">
                    <p:embed/>
                  </p:oleObj>
                </mc:Choice>
                <mc:Fallback>
                  <p:oleObj name="Equation" r:id="rId13" imgW="1955520" imgH="419040" progId="Equation.DSMT4">
                    <p:embed/>
                    <p:pic>
                      <p:nvPicPr>
                        <p:cNvPr id="0" name="对象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6540" y="4362897"/>
                          <a:ext cx="2968625" cy="592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" name="组合 38"/>
          <p:cNvGrpSpPr/>
          <p:nvPr/>
        </p:nvGrpSpPr>
        <p:grpSpPr>
          <a:xfrm>
            <a:off x="5655296" y="2939929"/>
            <a:ext cx="3039409" cy="1408508"/>
            <a:chOff x="5925344" y="1196347"/>
            <a:chExt cx="3140076" cy="1408508"/>
          </a:xfrm>
        </p:grpSpPr>
        <p:grpSp>
          <p:nvGrpSpPr>
            <p:cNvPr id="40" name="组合 39"/>
            <p:cNvGrpSpPr/>
            <p:nvPr/>
          </p:nvGrpSpPr>
          <p:grpSpPr>
            <a:xfrm>
              <a:off x="5925344" y="1196347"/>
              <a:ext cx="3140076" cy="1408508"/>
              <a:chOff x="5925344" y="1196347"/>
              <a:chExt cx="3140076" cy="1408508"/>
            </a:xfrm>
          </p:grpSpPr>
          <p:grpSp>
            <p:nvGrpSpPr>
              <p:cNvPr id="42" name="Group 30"/>
              <p:cNvGrpSpPr>
                <a:grpSpLocks/>
              </p:cNvGrpSpPr>
              <p:nvPr/>
            </p:nvGrpSpPr>
            <p:grpSpPr bwMode="auto">
              <a:xfrm>
                <a:off x="5925344" y="1196347"/>
                <a:ext cx="3140076" cy="1408508"/>
                <a:chOff x="3055" y="1698"/>
                <a:chExt cx="1978" cy="1183"/>
              </a:xfrm>
            </p:grpSpPr>
            <p:grpSp>
              <p:nvGrpSpPr>
                <p:cNvPr id="55" name="Group 20"/>
                <p:cNvGrpSpPr>
                  <a:grpSpLocks/>
                </p:cNvGrpSpPr>
                <p:nvPr/>
              </p:nvGrpSpPr>
              <p:grpSpPr bwMode="auto">
                <a:xfrm>
                  <a:off x="3232" y="1698"/>
                  <a:ext cx="1801" cy="1005"/>
                  <a:chOff x="3214" y="1625"/>
                  <a:chExt cx="2517" cy="1411"/>
                </a:xfrm>
              </p:grpSpPr>
              <p:cxnSp>
                <p:nvCxnSpPr>
                  <p:cNvPr id="60" name="Straight Connector 3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610" y="1861"/>
                    <a:ext cx="276" cy="0"/>
                  </a:xfrm>
                  <a:prstGeom prst="line">
                    <a:avLst/>
                  </a:prstGeom>
                  <a:noFill/>
                  <a:ln w="2857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1" name="Straight Connector 3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610" y="2079"/>
                    <a:ext cx="276" cy="0"/>
                  </a:xfrm>
                  <a:prstGeom prst="line">
                    <a:avLst/>
                  </a:prstGeom>
                  <a:noFill/>
                  <a:ln w="28575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2" name="Text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87" y="1718"/>
                    <a:ext cx="844" cy="32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defTabSz="914400"/>
                    <a:r>
                      <a:rPr lang="en-US" altLang="zh-CN" sz="120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宋体" charset="-122"/>
                      </a:rPr>
                      <a:t>Predicted</a:t>
                    </a:r>
                  </a:p>
                </p:txBody>
              </p:sp>
              <p:sp>
                <p:nvSpPr>
                  <p:cNvPr id="63" name="Text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87" y="1928"/>
                    <a:ext cx="844" cy="32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defTabSz="914400"/>
                    <a:r>
                      <a:rPr lang="en-US" altLang="zh-CN" sz="120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宋体" charset="-122"/>
                      </a:rPr>
                      <a:t>Observed</a:t>
                    </a:r>
                  </a:p>
                </p:txBody>
              </p:sp>
              <p:sp>
                <p:nvSpPr>
                  <p:cNvPr id="64" name="Freeform 25"/>
                  <p:cNvSpPr>
                    <a:spLocks/>
                  </p:cNvSpPr>
                  <p:nvPr/>
                </p:nvSpPr>
                <p:spPr bwMode="auto">
                  <a:xfrm>
                    <a:off x="3214" y="1651"/>
                    <a:ext cx="2517" cy="99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54" y="567"/>
                      </a:cxn>
                      <a:cxn ang="0">
                        <a:pos x="2981" y="631"/>
                      </a:cxn>
                      <a:cxn ang="0">
                        <a:pos x="3054" y="631"/>
                      </a:cxn>
                    </a:cxnLst>
                    <a:rect l="0" t="0" r="r" b="b"/>
                    <a:pathLst>
                      <a:path w="3231" h="672">
                        <a:moveTo>
                          <a:pt x="0" y="0"/>
                        </a:moveTo>
                        <a:cubicBezTo>
                          <a:pt x="528" y="231"/>
                          <a:pt x="1057" y="462"/>
                          <a:pt x="1554" y="567"/>
                        </a:cubicBezTo>
                        <a:cubicBezTo>
                          <a:pt x="2051" y="672"/>
                          <a:pt x="2731" y="620"/>
                          <a:pt x="2981" y="631"/>
                        </a:cubicBezTo>
                        <a:cubicBezTo>
                          <a:pt x="3231" y="642"/>
                          <a:pt x="3142" y="636"/>
                          <a:pt x="3054" y="631"/>
                        </a:cubicBez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" name="Freeform 26"/>
                  <p:cNvSpPr>
                    <a:spLocks/>
                  </p:cNvSpPr>
                  <p:nvPr/>
                </p:nvSpPr>
                <p:spPr bwMode="auto">
                  <a:xfrm>
                    <a:off x="3225" y="1881"/>
                    <a:ext cx="2459" cy="10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02" y="155"/>
                      </a:cxn>
                      <a:cxn ang="0">
                        <a:pos x="585" y="283"/>
                      </a:cxn>
                      <a:cxn ang="0">
                        <a:pos x="960" y="448"/>
                      </a:cxn>
                      <a:cxn ang="0">
                        <a:pos x="1253" y="539"/>
                      </a:cxn>
                      <a:cxn ang="0">
                        <a:pos x="1628" y="594"/>
                      </a:cxn>
                      <a:cxn ang="0">
                        <a:pos x="1948" y="585"/>
                      </a:cxn>
                      <a:cxn ang="0">
                        <a:pos x="2204" y="557"/>
                      </a:cxn>
                      <a:cxn ang="0">
                        <a:pos x="2524" y="530"/>
                      </a:cxn>
                      <a:cxn ang="0">
                        <a:pos x="2853" y="502"/>
                      </a:cxn>
                      <a:cxn ang="0">
                        <a:pos x="3045" y="502"/>
                      </a:cxn>
                      <a:cxn ang="0">
                        <a:pos x="3100" y="502"/>
                      </a:cxn>
                    </a:cxnLst>
                    <a:rect l="0" t="0" r="r" b="b"/>
                    <a:pathLst>
                      <a:path w="3100" h="602">
                        <a:moveTo>
                          <a:pt x="0" y="0"/>
                        </a:moveTo>
                        <a:cubicBezTo>
                          <a:pt x="102" y="54"/>
                          <a:pt x="204" y="108"/>
                          <a:pt x="302" y="155"/>
                        </a:cubicBezTo>
                        <a:cubicBezTo>
                          <a:pt x="400" y="202"/>
                          <a:pt x="475" y="234"/>
                          <a:pt x="585" y="283"/>
                        </a:cubicBezTo>
                        <a:cubicBezTo>
                          <a:pt x="695" y="332"/>
                          <a:pt x="849" y="405"/>
                          <a:pt x="960" y="448"/>
                        </a:cubicBezTo>
                        <a:cubicBezTo>
                          <a:pt x="1071" y="491"/>
                          <a:pt x="1142" y="515"/>
                          <a:pt x="1253" y="539"/>
                        </a:cubicBezTo>
                        <a:cubicBezTo>
                          <a:pt x="1364" y="563"/>
                          <a:pt x="1512" y="586"/>
                          <a:pt x="1628" y="594"/>
                        </a:cubicBezTo>
                        <a:cubicBezTo>
                          <a:pt x="1744" y="602"/>
                          <a:pt x="1852" y="591"/>
                          <a:pt x="1948" y="585"/>
                        </a:cubicBezTo>
                        <a:cubicBezTo>
                          <a:pt x="2044" y="579"/>
                          <a:pt x="2108" y="566"/>
                          <a:pt x="2204" y="557"/>
                        </a:cubicBezTo>
                        <a:cubicBezTo>
                          <a:pt x="2300" y="548"/>
                          <a:pt x="2416" y="539"/>
                          <a:pt x="2524" y="530"/>
                        </a:cubicBezTo>
                        <a:cubicBezTo>
                          <a:pt x="2632" y="521"/>
                          <a:pt x="2766" y="507"/>
                          <a:pt x="2853" y="502"/>
                        </a:cubicBezTo>
                        <a:cubicBezTo>
                          <a:pt x="2940" y="497"/>
                          <a:pt x="3004" y="502"/>
                          <a:pt x="3045" y="502"/>
                        </a:cubicBezTo>
                        <a:cubicBezTo>
                          <a:pt x="3086" y="502"/>
                          <a:pt x="3093" y="502"/>
                          <a:pt x="3100" y="502"/>
                        </a:cubicBezTo>
                      </a:path>
                    </a:pathLst>
                  </a:custGeom>
                  <a:noFill/>
                  <a:ln w="28575">
                    <a:solidFill>
                      <a:srgbClr val="FFFF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3214" y="1625"/>
                    <a:ext cx="2470" cy="1411"/>
                  </a:xfrm>
                  <a:prstGeom prst="rect">
                    <a:avLst/>
                  </a:prstGeom>
                  <a:noFill/>
                  <a:ln w="19050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776" y="2674"/>
                  <a:ext cx="890" cy="2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1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Frequency (Hz)</a:t>
                  </a:r>
                </a:p>
              </p:txBody>
            </p:sp>
            <p:sp>
              <p:nvSpPr>
                <p:cNvPr id="59" name="Text Box 29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3055" y="1937"/>
                  <a:ext cx="213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eaVert"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1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 (m-1) </a:t>
                  </a:r>
                  <a:endParaRPr lang="en-US" altLang="zh-CN" sz="1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43" name="Straight Arrow Connector 5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837430" y="2165529"/>
                <a:ext cx="295128" cy="1191"/>
              </a:xfrm>
              <a:prstGeom prst="straightConnector1">
                <a:avLst/>
              </a:prstGeom>
              <a:noFill/>
              <a:ln w="12700" algn="ctr">
                <a:solidFill>
                  <a:srgbClr val="FFFF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aphicFrame>
          <p:nvGraphicFramePr>
            <p:cNvPr id="41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4941733"/>
                </p:ext>
              </p:extLst>
            </p:nvPr>
          </p:nvGraphicFramePr>
          <p:xfrm>
            <a:off x="7485129" y="1966322"/>
            <a:ext cx="428625" cy="220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991" name="Equation" r:id="rId15" imgW="241200" imgH="164880" progId="Equation.DSMT4">
                    <p:embed/>
                  </p:oleObj>
                </mc:Choice>
                <mc:Fallback>
                  <p:oleObj name="Equation" r:id="rId15" imgW="24120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5129" y="1966322"/>
                          <a:ext cx="428625" cy="2206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椭圆 25"/>
          <p:cNvSpPr/>
          <p:nvPr/>
        </p:nvSpPr>
        <p:spPr>
          <a:xfrm>
            <a:off x="3618025" y="3335537"/>
            <a:ext cx="309772" cy="260757"/>
          </a:xfrm>
          <a:prstGeom prst="ellipse">
            <a:avLst/>
          </a:prstGeom>
          <a:solidFill>
            <a:srgbClr val="FFFF0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7155293" y="3725325"/>
            <a:ext cx="431261" cy="260757"/>
          </a:xfrm>
          <a:prstGeom prst="ellipse">
            <a:avLst/>
          </a:prstGeom>
          <a:solidFill>
            <a:schemeClr val="bg1">
              <a:alpha val="5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2904757" y="3510459"/>
            <a:ext cx="5077192" cy="1502866"/>
            <a:chOff x="2904757" y="3510459"/>
            <a:chExt cx="5077192" cy="1502866"/>
          </a:xfrm>
        </p:grpSpPr>
        <p:sp>
          <p:nvSpPr>
            <p:cNvPr id="27" name="椭圆 26"/>
            <p:cNvSpPr/>
            <p:nvPr/>
          </p:nvSpPr>
          <p:spPr>
            <a:xfrm>
              <a:off x="2904757" y="4387397"/>
              <a:ext cx="549912" cy="62592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7339418" y="4377872"/>
              <a:ext cx="642531" cy="62592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1" name="直接箭头连接符 30"/>
            <p:cNvCxnSpPr/>
            <p:nvPr/>
          </p:nvCxnSpPr>
          <p:spPr>
            <a:xfrm flipH="1">
              <a:off x="3474113" y="3986082"/>
              <a:ext cx="1153546" cy="459197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箭头连接符 35"/>
            <p:cNvCxnSpPr/>
            <p:nvPr/>
          </p:nvCxnSpPr>
          <p:spPr>
            <a:xfrm>
              <a:off x="5176299" y="3988646"/>
              <a:ext cx="2134544" cy="518986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4341408" y="3510459"/>
              <a:ext cx="1356803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Wave-equation computation</a:t>
              </a:r>
              <a:endPara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487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6" grpId="0" animBg="1"/>
      <p:bldP spid="5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4|4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4|4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4|4|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4|4|5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4|4|5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4|4|5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14968</TotalTime>
  <Words>2559</Words>
  <Application>Microsoft Office PowerPoint</Application>
  <PresentationFormat>全屏显示(16:9)</PresentationFormat>
  <Paragraphs>864</Paragraphs>
  <Slides>26</Slides>
  <Notes>10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9" baseType="lpstr">
      <vt:lpstr>Office Theme</vt:lpstr>
      <vt:lpstr>Office Theme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Theory: Radon Transform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Olduvai, Tanzania Seismic Data</vt:lpstr>
      <vt:lpstr>Olduvai, Tanzania Seismic Data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lij0e</dc:creator>
  <cp:lastModifiedBy>lijing</cp:lastModifiedBy>
  <cp:revision>482</cp:revision>
  <dcterms:modified xsi:type="dcterms:W3CDTF">2016-10-18T13:27:15Z</dcterms:modified>
</cp:coreProperties>
</file>