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143" r:id="rId2"/>
    <p:sldId id="1463" r:id="rId3"/>
    <p:sldId id="1460" r:id="rId4"/>
    <p:sldId id="1462" r:id="rId5"/>
    <p:sldId id="1464" r:id="rId6"/>
    <p:sldId id="1472" r:id="rId7"/>
    <p:sldId id="1435" r:id="rId8"/>
    <p:sldId id="1185" r:id="rId9"/>
    <p:sldId id="1414" r:id="rId10"/>
    <p:sldId id="1465" r:id="rId11"/>
    <p:sldId id="1415" r:id="rId12"/>
    <p:sldId id="1430" r:id="rId13"/>
    <p:sldId id="1437" r:id="rId14"/>
    <p:sldId id="1466" r:id="rId15"/>
    <p:sldId id="1436" r:id="rId16"/>
    <p:sldId id="1469" r:id="rId17"/>
    <p:sldId id="1467" r:id="rId18"/>
    <p:sldId id="1470" r:id="rId19"/>
    <p:sldId id="1471" r:id="rId20"/>
    <p:sldId id="1456" r:id="rId21"/>
    <p:sldId id="1451" r:id="rId22"/>
  </p:sldIdLst>
  <p:sldSz cx="9144000" cy="5143500" type="screen16x9"/>
  <p:notesSz cx="6858000" cy="9199563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32">
          <p15:clr>
            <a:srgbClr val="A4A3A4"/>
          </p15:clr>
        </p15:guide>
        <p15:guide id="2" orient="horz" pos="3368">
          <p15:clr>
            <a:srgbClr val="A4A3A4"/>
          </p15:clr>
        </p15:guide>
        <p15:guide id="3" orient="horz" pos="3511">
          <p15:clr>
            <a:srgbClr val="A4A3A4"/>
          </p15:clr>
        </p15:guide>
        <p15:guide id="4" orient="horz" pos="2832">
          <p15:clr>
            <a:srgbClr val="A4A3A4"/>
          </p15:clr>
        </p15:guide>
        <p15:guide id="5" orient="horz" pos="3696">
          <p15:clr>
            <a:srgbClr val="A4A3A4"/>
          </p15:clr>
        </p15:guide>
        <p15:guide id="6" orient="horz" pos="3888">
          <p15:clr>
            <a:srgbClr val="A4A3A4"/>
          </p15:clr>
        </p15:guide>
        <p15:guide id="7" orient="horz" pos="708" userDrawn="1">
          <p15:clr>
            <a:srgbClr val="A4A3A4"/>
          </p15:clr>
        </p15:guide>
        <p15:guide id="8" orient="horz" pos="2465">
          <p15:clr>
            <a:srgbClr val="A4A3A4"/>
          </p15:clr>
        </p15:guide>
        <p15:guide id="9" pos="4752">
          <p15:clr>
            <a:srgbClr val="A4A3A4"/>
          </p15:clr>
        </p15:guide>
        <p15:guide id="10" pos="4176">
          <p15:clr>
            <a:srgbClr val="A4A3A4"/>
          </p15:clr>
        </p15:guide>
        <p15:guide id="11" pos="2880">
          <p15:clr>
            <a:srgbClr val="A4A3A4"/>
          </p15:clr>
        </p15:guide>
        <p15:guide id="12" pos="1175">
          <p15:clr>
            <a:srgbClr val="A4A3A4"/>
          </p15:clr>
        </p15:guide>
        <p15:guide id="13" pos="1606">
          <p15:clr>
            <a:srgbClr val="A4A3A4"/>
          </p15:clr>
        </p15:guide>
        <p15:guide id="14" pos="4368">
          <p15:clr>
            <a:srgbClr val="A4A3A4"/>
          </p15:clr>
        </p15:guide>
        <p15:guide id="15" orient="horz" pos="2004" userDrawn="1">
          <p15:clr>
            <a:srgbClr val="A4A3A4"/>
          </p15:clr>
        </p15:guide>
        <p15:guide id="16" orient="horz" pos="2868">
          <p15:clr>
            <a:srgbClr val="A4A3A4"/>
          </p15:clr>
        </p15:guide>
        <p15:guide id="17" orient="horz" pos="3239">
          <p15:clr>
            <a:srgbClr val="A4A3A4"/>
          </p15:clr>
        </p15:guide>
        <p15:guide id="18" orient="horz" pos="2484">
          <p15:clr>
            <a:srgbClr val="A4A3A4"/>
          </p15:clr>
        </p15:guide>
        <p15:guide id="19" orient="horz" pos="3060">
          <p15:clr>
            <a:srgbClr val="A4A3A4"/>
          </p15:clr>
        </p15:guide>
        <p15:guide id="20" pos="5232">
          <p15:clr>
            <a:srgbClr val="A4A3A4"/>
          </p15:clr>
        </p15:guide>
        <p15:guide id="21">
          <p15:clr>
            <a:srgbClr val="A4A3A4"/>
          </p15:clr>
        </p15:guide>
        <p15:guide id="22" pos="672" userDrawn="1">
          <p15:clr>
            <a:srgbClr val="A4A3A4"/>
          </p15:clr>
        </p15:guide>
        <p15:guide id="23" pos="3216">
          <p15:clr>
            <a:srgbClr val="A4A3A4"/>
          </p15:clr>
        </p15:guide>
        <p15:guide id="24" pos="4608">
          <p15:clr>
            <a:srgbClr val="A4A3A4"/>
          </p15:clr>
        </p15:guide>
        <p15:guide id="25" pos="19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527" initials="u" lastIdx="6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DFD"/>
    <a:srgbClr val="000082"/>
    <a:srgbClr val="000099"/>
    <a:srgbClr val="FFFFFF"/>
    <a:srgbClr val="DADADA"/>
    <a:srgbClr val="B8FFB8"/>
    <a:srgbClr val="618FFD"/>
    <a:srgbClr val="041596"/>
    <a:srgbClr val="002060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 autoAdjust="0"/>
    <p:restoredTop sz="95000" autoAdjust="0"/>
  </p:normalViewPr>
  <p:slideViewPr>
    <p:cSldViewPr>
      <p:cViewPr>
        <p:scale>
          <a:sx n="100" d="100"/>
          <a:sy n="100" d="100"/>
        </p:scale>
        <p:origin x="-432" y="-306"/>
      </p:cViewPr>
      <p:guideLst>
        <p:guide orient="horz" pos="1732"/>
        <p:guide orient="horz" pos="3368"/>
        <p:guide orient="horz" pos="3511"/>
        <p:guide orient="horz" pos="2832"/>
        <p:guide orient="horz" pos="3696"/>
        <p:guide orient="horz" pos="3888"/>
        <p:guide orient="horz" pos="708"/>
        <p:guide orient="horz" pos="2465"/>
        <p:guide pos="4752"/>
        <p:guide pos="4176"/>
        <p:guide pos="2880"/>
        <p:guide pos="1175"/>
        <p:guide pos="1606"/>
        <p:guide pos="4368"/>
        <p:guide orient="horz" pos="2004"/>
        <p:guide orient="horz" pos="2868"/>
        <p:guide orient="horz" pos="3239"/>
        <p:guide orient="horz" pos="2484"/>
        <p:guide orient="horz" pos="3060"/>
        <p:guide pos="5232"/>
        <p:guide/>
        <p:guide pos="672"/>
        <p:guide pos="3216"/>
        <p:guide pos="4608"/>
        <p:guide pos="1968"/>
      </p:guideLst>
    </p:cSldViewPr>
  </p:slideViewPr>
  <p:outlineViewPr>
    <p:cViewPr>
      <p:scale>
        <a:sx n="33" d="100"/>
        <a:sy n="33" d="100"/>
      </p:scale>
      <p:origin x="246" y="193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28" y="-102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180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6238" y="696913"/>
            <a:ext cx="6107112" cy="3436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92410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0925" cy="3449637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68966"/>
            <a:ext cx="5028787" cy="4140512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84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696913"/>
            <a:ext cx="6107112" cy="3436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470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696913"/>
            <a:ext cx="6107112" cy="3436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0819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696913"/>
            <a:ext cx="6107112" cy="3436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216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0925" cy="3449637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68966"/>
            <a:ext cx="5028787" cy="4140512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2193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0925" cy="3449637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68966"/>
            <a:ext cx="5028787" cy="4140512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8527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7437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31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696913"/>
            <a:ext cx="6107112" cy="3436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465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0925" cy="3449637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68966"/>
            <a:ext cx="5028787" cy="4140512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996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0925" cy="3449637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68966"/>
            <a:ext cx="5028787" cy="4140512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024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696913"/>
            <a:ext cx="6107112" cy="3436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77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0925" cy="3449637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68966"/>
            <a:ext cx="5028787" cy="4140512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2696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0563"/>
            <a:ext cx="6130925" cy="3449637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68966"/>
            <a:ext cx="5028787" cy="4140512"/>
          </a:xfrm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0138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6238" y="696913"/>
            <a:ext cx="6107112" cy="3436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5183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3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4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16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82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30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3810000" cy="1485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383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93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2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0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31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68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409135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altLang="zh-CN" b="1" dirty="0" smtClean="0">
                <a:solidFill>
                  <a:srgbClr val="FFFFFF"/>
                </a:solidFill>
                <a:latin typeface="+mj-lt"/>
                <a:ea typeface="宋体" pitchFamily="2" charset="-122"/>
                <a:cs typeface="+mj-cs"/>
              </a:rPr>
              <a:t>Machine Learning and Wave Equation Inversion of Skeletonized Data</a:t>
            </a:r>
            <a:endParaRPr lang="zh-CN" altLang="en-US" b="1" dirty="0">
              <a:solidFill>
                <a:srgbClr val="FFFFFF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" y="29193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G. </a:t>
            </a:r>
            <a:r>
              <a:rPr lang="en-US" altLang="zh-CN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Schuster and Jing Li</a:t>
            </a:r>
            <a:endParaRPr lang="en-US" altLang="zh-CN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86715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i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King Abdullah University Science and Technology</a:t>
            </a:r>
            <a:endParaRPr lang="en-US" altLang="zh-CN" sz="2200" b="1" i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87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2803" y="3242940"/>
            <a:ext cx="8291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400"/>
              </a:spcAft>
              <a:buClr>
                <a:srgbClr val="FFFFFF"/>
              </a:buClr>
              <a:buSzPct val="50000"/>
            </a:pPr>
            <a:r>
              <a:rPr lang="en-GB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2"/>
                <a:cs typeface="Arial Unicode MS" pitchFamily="34" charset="-122"/>
              </a:rPr>
              <a:t>Synthetic 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2"/>
                <a:cs typeface="Arial Unicode MS" pitchFamily="34" charset="-122"/>
              </a:rPr>
              <a:t>Example </a:t>
            </a:r>
            <a:r>
              <a:rPr lang="en-GB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2"/>
                <a:cs typeface="Arial Unicode MS" pitchFamily="34" charset="-122"/>
              </a:rPr>
              <a:t>without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2"/>
                <a:cs typeface="Arial Unicode MS" pitchFamily="34" charset="-122"/>
              </a:rPr>
              <a:t> Machine Learning</a:t>
            </a:r>
            <a:endParaRPr lang="en-GB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9126" y="2707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itchFamily="2" charset="-122"/>
                <a:cs typeface="Times New Roman" pitchFamily="18" charset="0"/>
              </a:rPr>
              <a:t>Outline</a:t>
            </a:r>
            <a:endParaRPr lang="zh-CN" alt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510" y="804740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Motivation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10" y="1414340"/>
            <a:ext cx="82296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Theory of Skeletonized Inversion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956" y="2138669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Example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7510" y="2709740"/>
            <a:ext cx="7937890" cy="65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400"/>
              </a:spcAft>
              <a:buClr>
                <a:srgbClr val="FFFFFF"/>
              </a:buClr>
              <a:buSzPct val="50000"/>
              <a:buFont typeface="Wingdings" charset="2"/>
              <a:buChar char="u"/>
            </a:pP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Inverting </a:t>
            </a:r>
            <a:r>
              <a:rPr lang="en-GB" altLang="zh-CN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V</a:t>
            </a:r>
            <a:r>
              <a:rPr lang="en-GB" altLang="zh-CN" sz="2800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 from Guided-Wave 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C(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Arial Unicode MS" pitchFamily="34" charset="-122"/>
                <a:cs typeface="Arial Unicode MS" pitchFamily="34" charset="-122"/>
              </a:rPr>
              <a:t>w)</a:t>
            </a:r>
            <a:endParaRPr lang="en-GB" altLang="zh-CN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9015" y="3825558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Summary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42803" y="3431487"/>
            <a:ext cx="7472597" cy="50242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84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843" y="1009650"/>
            <a:ext cx="18473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1143000" y="57150"/>
            <a:ext cx="6858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 anchor="ctr"/>
          <a:lstStyle/>
          <a:p>
            <a:pPr algn="ctr">
              <a:defRPr/>
            </a:pPr>
            <a:r>
              <a:rPr lang="en-US" altLang="zh-CN" sz="3000" dirty="0">
                <a:solidFill>
                  <a:srgbClr val="FFFFFF"/>
                </a:solidFill>
              </a:rPr>
              <a:t>Wave Equation Dispersion Inversion of Guided P-Waves (WDG)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58000" y="1200150"/>
            <a:ext cx="2286000" cy="1154804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Parameter:</a:t>
            </a:r>
            <a:endParaRPr lang="en-US" sz="1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Symbol"/>
              </a:rPr>
              <a:t> </a:t>
            </a: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V1=1000 m/s V2=2500 m/s.</a:t>
            </a:r>
          </a:p>
          <a:p>
            <a:pPr>
              <a:lnSpc>
                <a:spcPts val="1650"/>
              </a:lnSpc>
            </a:pPr>
            <a:r>
              <a:rPr lang="en-US" altLang="zh-CN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Symbol"/>
              </a:rPr>
              <a:t>  </a:t>
            </a: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f=40 Hz, </a:t>
            </a:r>
          </a:p>
          <a:p>
            <a:pPr>
              <a:lnSpc>
                <a:spcPts val="1650"/>
              </a:lnSpc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Symbol"/>
              </a:rPr>
              <a:t></a:t>
            </a: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Dominate wavelength=25 m</a:t>
            </a:r>
          </a:p>
          <a:p>
            <a:pPr>
              <a:lnSpc>
                <a:spcPts val="1650"/>
              </a:lnSpc>
            </a:pPr>
            <a:r>
              <a:rPr lang="en-US" altLang="zh-CN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Symbol"/>
              </a:rPr>
              <a:t>  </a:t>
            </a:r>
            <a:r>
              <a:rPr lang="en-US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Sr</a:t>
            </a: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=60, </a:t>
            </a:r>
            <a:r>
              <a:rPr lang="en-US" altLang="zh-CN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Re=120;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18598" y="1290531"/>
            <a:ext cx="4731986" cy="1342746"/>
            <a:chOff x="243887" y="2307902"/>
            <a:chExt cx="6309315" cy="1790327"/>
          </a:xfrm>
        </p:grpSpPr>
        <p:grpSp>
          <p:nvGrpSpPr>
            <p:cNvPr id="64" name="组合 63"/>
            <p:cNvGrpSpPr/>
            <p:nvPr/>
          </p:nvGrpSpPr>
          <p:grpSpPr>
            <a:xfrm>
              <a:off x="243887" y="2307902"/>
              <a:ext cx="6309315" cy="1790327"/>
              <a:chOff x="91486" y="838200"/>
              <a:chExt cx="6309315" cy="2387102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71450" y="1029830"/>
                <a:ext cx="769533" cy="219547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   0 </a:t>
                </a:r>
              </a:p>
              <a:p>
                <a:endParaRPr lang="en-US" altLang="zh-CN" sz="825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825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r>
                  <a: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  20</a:t>
                </a:r>
              </a:p>
              <a:p>
                <a:endParaRPr lang="en-US" altLang="zh-CN" sz="825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r>
                  <a: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  40    </a:t>
                </a:r>
              </a:p>
              <a:p>
                <a:endParaRPr lang="en-US" altLang="zh-CN" sz="825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825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91486" y="838200"/>
                <a:ext cx="6309315" cy="2173148"/>
                <a:chOff x="91486" y="838200"/>
                <a:chExt cx="6309315" cy="2173148"/>
              </a:xfrm>
            </p:grpSpPr>
            <p:sp>
              <p:nvSpPr>
                <p:cNvPr id="71" name="内容占位符 3"/>
                <p:cNvSpPr txBox="1">
                  <a:spLocks/>
                </p:cNvSpPr>
                <p:nvPr/>
              </p:nvSpPr>
              <p:spPr>
                <a:xfrm>
                  <a:off x="2057400" y="838200"/>
                  <a:ext cx="2590800" cy="373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51435" tIns="25718" rIns="51435" bIns="25718" rtlCol="0">
                  <a:normAutofit fontScale="92500" lnSpcReduction="10000"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zh-CN" sz="13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True P-velocity Model</a:t>
                  </a:r>
                  <a:endParaRPr lang="en-US" sz="13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矩形 76"/>
                <p:cNvSpPr/>
                <p:nvPr/>
              </p:nvSpPr>
              <p:spPr bwMode="auto">
                <a:xfrm>
                  <a:off x="609600" y="1189824"/>
                  <a:ext cx="5562600" cy="1400976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hangingPunct="0"/>
                  <a:endParaRPr lang="zh-CN" altLang="en-US" sz="33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492263" y="2600980"/>
                  <a:ext cx="5908538" cy="410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0                                     50                           100                               150                          200                                       </a:t>
                  </a: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 rot="16200000">
                  <a:off x="-207672" y="1542259"/>
                  <a:ext cx="9368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z (m)</a:t>
                  </a:r>
                  <a:endParaRPr lang="zh-CN" altLang="en-US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050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590800"/>
              <a:ext cx="5561999" cy="1015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2000785" y="3564946"/>
            <a:ext cx="4749799" cy="1332689"/>
            <a:chOff x="220137" y="5340457"/>
            <a:chExt cx="6333065" cy="1776918"/>
          </a:xfrm>
        </p:grpSpPr>
        <p:grpSp>
          <p:nvGrpSpPr>
            <p:cNvPr id="80" name="组合 79"/>
            <p:cNvGrpSpPr/>
            <p:nvPr/>
          </p:nvGrpSpPr>
          <p:grpSpPr>
            <a:xfrm>
              <a:off x="220137" y="5340457"/>
              <a:ext cx="6333065" cy="1776918"/>
              <a:chOff x="67736" y="4881602"/>
              <a:chExt cx="6333065" cy="2369222"/>
            </a:xfrm>
          </p:grpSpPr>
          <p:sp>
            <p:nvSpPr>
              <p:cNvPr id="82" name="矩形 81"/>
              <p:cNvSpPr/>
              <p:nvPr/>
            </p:nvSpPr>
            <p:spPr bwMode="auto">
              <a:xfrm>
                <a:off x="609600" y="5228424"/>
                <a:ext cx="5562600" cy="1400976"/>
              </a:xfrm>
              <a:prstGeom prst="rect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hangingPunct="0"/>
                <a:endParaRPr lang="zh-CN" altLang="en-US" sz="33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92263" y="6553198"/>
                <a:ext cx="5908538" cy="69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0                                50                            </a:t>
                </a:r>
                <a:r>
                  <a:rPr lang="en-US" altLang="zh-CN" sz="9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X(m)                              150                           </a:t>
                </a:r>
                <a:r>
                  <a:rPr lang="en-US" altLang="zh-CN" sz="9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200                                       </a:t>
                </a:r>
              </a:p>
              <a:p>
                <a:r>
                  <a:rPr lang="en-US" altLang="zh-CN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                                                     </a:t>
                </a:r>
                <a:endParaRPr lang="zh-CN" altLang="en-US" sz="105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52400" y="5055275"/>
                <a:ext cx="769533" cy="186717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0 </a:t>
                </a:r>
              </a:p>
              <a:p>
                <a:endParaRPr lang="en-US" altLang="zh-CN" sz="825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825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r>
                  <a: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   20</a:t>
                </a:r>
              </a:p>
              <a:p>
                <a:endParaRPr lang="en-US" altLang="zh-CN" sz="825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825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r>
                  <a: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  40</a:t>
                </a:r>
                <a:r>
                  <a:rPr lang="en-US" altLang="zh-CN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  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6200000">
                <a:off x="-288026" y="5455646"/>
                <a:ext cx="105007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z (m)</a:t>
                </a:r>
                <a:endParaRPr lang="zh-CN" altLang="en-US" sz="105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内容占位符 3"/>
              <p:cNvSpPr txBox="1">
                <a:spLocks/>
              </p:cNvSpPr>
              <p:nvPr/>
            </p:nvSpPr>
            <p:spPr>
              <a:xfrm>
                <a:off x="2209800" y="4881602"/>
                <a:ext cx="2590800" cy="373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51435" tIns="25718" rIns="51435" bIns="25718" rtlCol="0">
                <a:normAutofit fontScale="92500" lnSpcReduction="1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3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WDG P-velocity tomogram</a:t>
                </a:r>
                <a:endParaRPr lang="en-US" sz="135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051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51" y="5607490"/>
              <a:ext cx="5545548" cy="102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2535253" y="1676629"/>
            <a:ext cx="3663926" cy="104462"/>
            <a:chOff x="932762" y="2822700"/>
            <a:chExt cx="4885234" cy="139283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932762" y="2832957"/>
              <a:ext cx="323963" cy="124307"/>
            </a:xfrm>
            <a:custGeom>
              <a:avLst/>
              <a:gdLst>
                <a:gd name="connsiteX0" fmla="*/ 15297 w 323963"/>
                <a:gd name="connsiteY0" fmla="*/ 84147 h 124307"/>
                <a:gd name="connsiteX1" fmla="*/ 32126 w 323963"/>
                <a:gd name="connsiteY1" fmla="*/ 50488 h 124307"/>
                <a:gd name="connsiteX2" fmla="*/ 65785 w 323963"/>
                <a:gd name="connsiteY2" fmla="*/ 33659 h 124307"/>
                <a:gd name="connsiteX3" fmla="*/ 77005 w 323963"/>
                <a:gd name="connsiteY3" fmla="*/ 16830 h 124307"/>
                <a:gd name="connsiteX4" fmla="*/ 110664 w 323963"/>
                <a:gd name="connsiteY4" fmla="*/ 0 h 124307"/>
                <a:gd name="connsiteX5" fmla="*/ 267739 w 323963"/>
                <a:gd name="connsiteY5" fmla="*/ 5610 h 124307"/>
                <a:gd name="connsiteX6" fmla="*/ 273348 w 323963"/>
                <a:gd name="connsiteY6" fmla="*/ 28049 h 124307"/>
                <a:gd name="connsiteX7" fmla="*/ 284568 w 323963"/>
                <a:gd name="connsiteY7" fmla="*/ 50488 h 124307"/>
                <a:gd name="connsiteX8" fmla="*/ 318227 w 323963"/>
                <a:gd name="connsiteY8" fmla="*/ 61708 h 124307"/>
                <a:gd name="connsiteX9" fmla="*/ 323837 w 323963"/>
                <a:gd name="connsiteY9" fmla="*/ 84147 h 124307"/>
                <a:gd name="connsiteX10" fmla="*/ 166762 w 323963"/>
                <a:gd name="connsiteY10" fmla="*/ 112196 h 124307"/>
                <a:gd name="connsiteX11" fmla="*/ 15297 w 323963"/>
                <a:gd name="connsiteY11" fmla="*/ 89757 h 124307"/>
                <a:gd name="connsiteX12" fmla="*/ 15297 w 323963"/>
                <a:gd name="connsiteY12" fmla="*/ 84147 h 1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63" h="124307">
                  <a:moveTo>
                    <a:pt x="15297" y="84147"/>
                  </a:moveTo>
                  <a:cubicBezTo>
                    <a:pt x="18102" y="77602"/>
                    <a:pt x="24600" y="60523"/>
                    <a:pt x="32126" y="50488"/>
                  </a:cubicBezTo>
                  <a:cubicBezTo>
                    <a:pt x="39375" y="40823"/>
                    <a:pt x="55278" y="37161"/>
                    <a:pt x="65785" y="33659"/>
                  </a:cubicBezTo>
                  <a:cubicBezTo>
                    <a:pt x="69525" y="28049"/>
                    <a:pt x="72238" y="21597"/>
                    <a:pt x="77005" y="16830"/>
                  </a:cubicBezTo>
                  <a:cubicBezTo>
                    <a:pt x="87881" y="5954"/>
                    <a:pt x="96975" y="4563"/>
                    <a:pt x="110664" y="0"/>
                  </a:cubicBezTo>
                  <a:lnTo>
                    <a:pt x="267739" y="5610"/>
                  </a:lnTo>
                  <a:cubicBezTo>
                    <a:pt x="275337" y="6920"/>
                    <a:pt x="270641" y="20830"/>
                    <a:pt x="273348" y="28049"/>
                  </a:cubicBezTo>
                  <a:cubicBezTo>
                    <a:pt x="276284" y="35879"/>
                    <a:pt x="277878" y="45470"/>
                    <a:pt x="284568" y="50488"/>
                  </a:cubicBezTo>
                  <a:cubicBezTo>
                    <a:pt x="294029" y="57584"/>
                    <a:pt x="318227" y="61708"/>
                    <a:pt x="318227" y="61708"/>
                  </a:cubicBezTo>
                  <a:cubicBezTo>
                    <a:pt x="320097" y="69188"/>
                    <a:pt x="324793" y="76497"/>
                    <a:pt x="323837" y="84147"/>
                  </a:cubicBezTo>
                  <a:cubicBezTo>
                    <a:pt x="315712" y="149149"/>
                    <a:pt x="176380" y="111826"/>
                    <a:pt x="166762" y="112196"/>
                  </a:cubicBezTo>
                  <a:cubicBezTo>
                    <a:pt x="-44910" y="104637"/>
                    <a:pt x="-1385" y="156486"/>
                    <a:pt x="15297" y="89757"/>
                  </a:cubicBezTo>
                  <a:cubicBezTo>
                    <a:pt x="15751" y="87943"/>
                    <a:pt x="12492" y="90692"/>
                    <a:pt x="15297" y="8414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>
              <a:off x="1428759" y="2832957"/>
              <a:ext cx="323963" cy="124307"/>
            </a:xfrm>
            <a:custGeom>
              <a:avLst/>
              <a:gdLst>
                <a:gd name="connsiteX0" fmla="*/ 15297 w 323963"/>
                <a:gd name="connsiteY0" fmla="*/ 84147 h 124307"/>
                <a:gd name="connsiteX1" fmla="*/ 32126 w 323963"/>
                <a:gd name="connsiteY1" fmla="*/ 50488 h 124307"/>
                <a:gd name="connsiteX2" fmla="*/ 65785 w 323963"/>
                <a:gd name="connsiteY2" fmla="*/ 33659 h 124307"/>
                <a:gd name="connsiteX3" fmla="*/ 77005 w 323963"/>
                <a:gd name="connsiteY3" fmla="*/ 16830 h 124307"/>
                <a:gd name="connsiteX4" fmla="*/ 110664 w 323963"/>
                <a:gd name="connsiteY4" fmla="*/ 0 h 124307"/>
                <a:gd name="connsiteX5" fmla="*/ 267739 w 323963"/>
                <a:gd name="connsiteY5" fmla="*/ 5610 h 124307"/>
                <a:gd name="connsiteX6" fmla="*/ 273348 w 323963"/>
                <a:gd name="connsiteY6" fmla="*/ 28049 h 124307"/>
                <a:gd name="connsiteX7" fmla="*/ 284568 w 323963"/>
                <a:gd name="connsiteY7" fmla="*/ 50488 h 124307"/>
                <a:gd name="connsiteX8" fmla="*/ 318227 w 323963"/>
                <a:gd name="connsiteY8" fmla="*/ 61708 h 124307"/>
                <a:gd name="connsiteX9" fmla="*/ 323837 w 323963"/>
                <a:gd name="connsiteY9" fmla="*/ 84147 h 124307"/>
                <a:gd name="connsiteX10" fmla="*/ 166762 w 323963"/>
                <a:gd name="connsiteY10" fmla="*/ 112196 h 124307"/>
                <a:gd name="connsiteX11" fmla="*/ 15297 w 323963"/>
                <a:gd name="connsiteY11" fmla="*/ 89757 h 124307"/>
                <a:gd name="connsiteX12" fmla="*/ 15297 w 323963"/>
                <a:gd name="connsiteY12" fmla="*/ 84147 h 1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63" h="124307">
                  <a:moveTo>
                    <a:pt x="15297" y="84147"/>
                  </a:moveTo>
                  <a:cubicBezTo>
                    <a:pt x="18102" y="77602"/>
                    <a:pt x="24600" y="60523"/>
                    <a:pt x="32126" y="50488"/>
                  </a:cubicBezTo>
                  <a:cubicBezTo>
                    <a:pt x="39375" y="40823"/>
                    <a:pt x="55278" y="37161"/>
                    <a:pt x="65785" y="33659"/>
                  </a:cubicBezTo>
                  <a:cubicBezTo>
                    <a:pt x="69525" y="28049"/>
                    <a:pt x="72238" y="21597"/>
                    <a:pt x="77005" y="16830"/>
                  </a:cubicBezTo>
                  <a:cubicBezTo>
                    <a:pt x="87881" y="5954"/>
                    <a:pt x="96975" y="4563"/>
                    <a:pt x="110664" y="0"/>
                  </a:cubicBezTo>
                  <a:lnTo>
                    <a:pt x="267739" y="5610"/>
                  </a:lnTo>
                  <a:cubicBezTo>
                    <a:pt x="275337" y="6920"/>
                    <a:pt x="270641" y="20830"/>
                    <a:pt x="273348" y="28049"/>
                  </a:cubicBezTo>
                  <a:cubicBezTo>
                    <a:pt x="276284" y="35879"/>
                    <a:pt x="277878" y="45470"/>
                    <a:pt x="284568" y="50488"/>
                  </a:cubicBezTo>
                  <a:cubicBezTo>
                    <a:pt x="294029" y="57584"/>
                    <a:pt x="318227" y="61708"/>
                    <a:pt x="318227" y="61708"/>
                  </a:cubicBezTo>
                  <a:cubicBezTo>
                    <a:pt x="320097" y="69188"/>
                    <a:pt x="324793" y="76497"/>
                    <a:pt x="323837" y="84147"/>
                  </a:cubicBezTo>
                  <a:cubicBezTo>
                    <a:pt x="315712" y="149149"/>
                    <a:pt x="176380" y="111826"/>
                    <a:pt x="166762" y="112196"/>
                  </a:cubicBezTo>
                  <a:cubicBezTo>
                    <a:pt x="-44910" y="104637"/>
                    <a:pt x="-1385" y="156486"/>
                    <a:pt x="15297" y="89757"/>
                  </a:cubicBezTo>
                  <a:cubicBezTo>
                    <a:pt x="15751" y="87943"/>
                    <a:pt x="12492" y="90692"/>
                    <a:pt x="15297" y="8414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>
              <a:off x="1905122" y="2822701"/>
              <a:ext cx="323963" cy="124307"/>
            </a:xfrm>
            <a:custGeom>
              <a:avLst/>
              <a:gdLst>
                <a:gd name="connsiteX0" fmla="*/ 15297 w 323963"/>
                <a:gd name="connsiteY0" fmla="*/ 84147 h 124307"/>
                <a:gd name="connsiteX1" fmla="*/ 32126 w 323963"/>
                <a:gd name="connsiteY1" fmla="*/ 50488 h 124307"/>
                <a:gd name="connsiteX2" fmla="*/ 65785 w 323963"/>
                <a:gd name="connsiteY2" fmla="*/ 33659 h 124307"/>
                <a:gd name="connsiteX3" fmla="*/ 77005 w 323963"/>
                <a:gd name="connsiteY3" fmla="*/ 16830 h 124307"/>
                <a:gd name="connsiteX4" fmla="*/ 110664 w 323963"/>
                <a:gd name="connsiteY4" fmla="*/ 0 h 124307"/>
                <a:gd name="connsiteX5" fmla="*/ 267739 w 323963"/>
                <a:gd name="connsiteY5" fmla="*/ 5610 h 124307"/>
                <a:gd name="connsiteX6" fmla="*/ 273348 w 323963"/>
                <a:gd name="connsiteY6" fmla="*/ 28049 h 124307"/>
                <a:gd name="connsiteX7" fmla="*/ 284568 w 323963"/>
                <a:gd name="connsiteY7" fmla="*/ 50488 h 124307"/>
                <a:gd name="connsiteX8" fmla="*/ 318227 w 323963"/>
                <a:gd name="connsiteY8" fmla="*/ 61708 h 124307"/>
                <a:gd name="connsiteX9" fmla="*/ 323837 w 323963"/>
                <a:gd name="connsiteY9" fmla="*/ 84147 h 124307"/>
                <a:gd name="connsiteX10" fmla="*/ 166762 w 323963"/>
                <a:gd name="connsiteY10" fmla="*/ 112196 h 124307"/>
                <a:gd name="connsiteX11" fmla="*/ 15297 w 323963"/>
                <a:gd name="connsiteY11" fmla="*/ 89757 h 124307"/>
                <a:gd name="connsiteX12" fmla="*/ 15297 w 323963"/>
                <a:gd name="connsiteY12" fmla="*/ 84147 h 1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63" h="124307">
                  <a:moveTo>
                    <a:pt x="15297" y="84147"/>
                  </a:moveTo>
                  <a:cubicBezTo>
                    <a:pt x="18102" y="77602"/>
                    <a:pt x="24600" y="60523"/>
                    <a:pt x="32126" y="50488"/>
                  </a:cubicBezTo>
                  <a:cubicBezTo>
                    <a:pt x="39375" y="40823"/>
                    <a:pt x="55278" y="37161"/>
                    <a:pt x="65785" y="33659"/>
                  </a:cubicBezTo>
                  <a:cubicBezTo>
                    <a:pt x="69525" y="28049"/>
                    <a:pt x="72238" y="21597"/>
                    <a:pt x="77005" y="16830"/>
                  </a:cubicBezTo>
                  <a:cubicBezTo>
                    <a:pt x="87881" y="5954"/>
                    <a:pt x="96975" y="4563"/>
                    <a:pt x="110664" y="0"/>
                  </a:cubicBezTo>
                  <a:lnTo>
                    <a:pt x="267739" y="5610"/>
                  </a:lnTo>
                  <a:cubicBezTo>
                    <a:pt x="275337" y="6920"/>
                    <a:pt x="270641" y="20830"/>
                    <a:pt x="273348" y="28049"/>
                  </a:cubicBezTo>
                  <a:cubicBezTo>
                    <a:pt x="276284" y="35879"/>
                    <a:pt x="277878" y="45470"/>
                    <a:pt x="284568" y="50488"/>
                  </a:cubicBezTo>
                  <a:cubicBezTo>
                    <a:pt x="294029" y="57584"/>
                    <a:pt x="318227" y="61708"/>
                    <a:pt x="318227" y="61708"/>
                  </a:cubicBezTo>
                  <a:cubicBezTo>
                    <a:pt x="320097" y="69188"/>
                    <a:pt x="324793" y="76497"/>
                    <a:pt x="323837" y="84147"/>
                  </a:cubicBezTo>
                  <a:cubicBezTo>
                    <a:pt x="315712" y="149149"/>
                    <a:pt x="176380" y="111826"/>
                    <a:pt x="166762" y="112196"/>
                  </a:cubicBezTo>
                  <a:cubicBezTo>
                    <a:pt x="-44910" y="104637"/>
                    <a:pt x="-1385" y="156486"/>
                    <a:pt x="15297" y="89757"/>
                  </a:cubicBezTo>
                  <a:cubicBezTo>
                    <a:pt x="15751" y="87943"/>
                    <a:pt x="12492" y="90692"/>
                    <a:pt x="15297" y="8414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任意多边形 40"/>
            <p:cNvSpPr/>
            <p:nvPr/>
          </p:nvSpPr>
          <p:spPr bwMode="auto">
            <a:xfrm>
              <a:off x="2401119" y="2822701"/>
              <a:ext cx="323963" cy="124307"/>
            </a:xfrm>
            <a:custGeom>
              <a:avLst/>
              <a:gdLst>
                <a:gd name="connsiteX0" fmla="*/ 15297 w 323963"/>
                <a:gd name="connsiteY0" fmla="*/ 84147 h 124307"/>
                <a:gd name="connsiteX1" fmla="*/ 32126 w 323963"/>
                <a:gd name="connsiteY1" fmla="*/ 50488 h 124307"/>
                <a:gd name="connsiteX2" fmla="*/ 65785 w 323963"/>
                <a:gd name="connsiteY2" fmla="*/ 33659 h 124307"/>
                <a:gd name="connsiteX3" fmla="*/ 77005 w 323963"/>
                <a:gd name="connsiteY3" fmla="*/ 16830 h 124307"/>
                <a:gd name="connsiteX4" fmla="*/ 110664 w 323963"/>
                <a:gd name="connsiteY4" fmla="*/ 0 h 124307"/>
                <a:gd name="connsiteX5" fmla="*/ 267739 w 323963"/>
                <a:gd name="connsiteY5" fmla="*/ 5610 h 124307"/>
                <a:gd name="connsiteX6" fmla="*/ 273348 w 323963"/>
                <a:gd name="connsiteY6" fmla="*/ 28049 h 124307"/>
                <a:gd name="connsiteX7" fmla="*/ 284568 w 323963"/>
                <a:gd name="connsiteY7" fmla="*/ 50488 h 124307"/>
                <a:gd name="connsiteX8" fmla="*/ 318227 w 323963"/>
                <a:gd name="connsiteY8" fmla="*/ 61708 h 124307"/>
                <a:gd name="connsiteX9" fmla="*/ 323837 w 323963"/>
                <a:gd name="connsiteY9" fmla="*/ 84147 h 124307"/>
                <a:gd name="connsiteX10" fmla="*/ 166762 w 323963"/>
                <a:gd name="connsiteY10" fmla="*/ 112196 h 124307"/>
                <a:gd name="connsiteX11" fmla="*/ 15297 w 323963"/>
                <a:gd name="connsiteY11" fmla="*/ 89757 h 124307"/>
                <a:gd name="connsiteX12" fmla="*/ 15297 w 323963"/>
                <a:gd name="connsiteY12" fmla="*/ 84147 h 1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63" h="124307">
                  <a:moveTo>
                    <a:pt x="15297" y="84147"/>
                  </a:moveTo>
                  <a:cubicBezTo>
                    <a:pt x="18102" y="77602"/>
                    <a:pt x="24600" y="60523"/>
                    <a:pt x="32126" y="50488"/>
                  </a:cubicBezTo>
                  <a:cubicBezTo>
                    <a:pt x="39375" y="40823"/>
                    <a:pt x="55278" y="37161"/>
                    <a:pt x="65785" y="33659"/>
                  </a:cubicBezTo>
                  <a:cubicBezTo>
                    <a:pt x="69525" y="28049"/>
                    <a:pt x="72238" y="21597"/>
                    <a:pt x="77005" y="16830"/>
                  </a:cubicBezTo>
                  <a:cubicBezTo>
                    <a:pt x="87881" y="5954"/>
                    <a:pt x="96975" y="4563"/>
                    <a:pt x="110664" y="0"/>
                  </a:cubicBezTo>
                  <a:lnTo>
                    <a:pt x="267739" y="5610"/>
                  </a:lnTo>
                  <a:cubicBezTo>
                    <a:pt x="275337" y="6920"/>
                    <a:pt x="270641" y="20830"/>
                    <a:pt x="273348" y="28049"/>
                  </a:cubicBezTo>
                  <a:cubicBezTo>
                    <a:pt x="276284" y="35879"/>
                    <a:pt x="277878" y="45470"/>
                    <a:pt x="284568" y="50488"/>
                  </a:cubicBezTo>
                  <a:cubicBezTo>
                    <a:pt x="294029" y="57584"/>
                    <a:pt x="318227" y="61708"/>
                    <a:pt x="318227" y="61708"/>
                  </a:cubicBezTo>
                  <a:cubicBezTo>
                    <a:pt x="320097" y="69188"/>
                    <a:pt x="324793" y="76497"/>
                    <a:pt x="323837" y="84147"/>
                  </a:cubicBezTo>
                  <a:cubicBezTo>
                    <a:pt x="315712" y="149149"/>
                    <a:pt x="176380" y="111826"/>
                    <a:pt x="166762" y="112196"/>
                  </a:cubicBezTo>
                  <a:cubicBezTo>
                    <a:pt x="-44910" y="104637"/>
                    <a:pt x="-1385" y="156486"/>
                    <a:pt x="15297" y="89757"/>
                  </a:cubicBezTo>
                  <a:cubicBezTo>
                    <a:pt x="15751" y="87943"/>
                    <a:pt x="12492" y="90692"/>
                    <a:pt x="15297" y="8414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>
              <a:off x="2892602" y="2822700"/>
              <a:ext cx="323963" cy="124307"/>
            </a:xfrm>
            <a:custGeom>
              <a:avLst/>
              <a:gdLst>
                <a:gd name="connsiteX0" fmla="*/ 15297 w 323963"/>
                <a:gd name="connsiteY0" fmla="*/ 84147 h 124307"/>
                <a:gd name="connsiteX1" fmla="*/ 32126 w 323963"/>
                <a:gd name="connsiteY1" fmla="*/ 50488 h 124307"/>
                <a:gd name="connsiteX2" fmla="*/ 65785 w 323963"/>
                <a:gd name="connsiteY2" fmla="*/ 33659 h 124307"/>
                <a:gd name="connsiteX3" fmla="*/ 77005 w 323963"/>
                <a:gd name="connsiteY3" fmla="*/ 16830 h 124307"/>
                <a:gd name="connsiteX4" fmla="*/ 110664 w 323963"/>
                <a:gd name="connsiteY4" fmla="*/ 0 h 124307"/>
                <a:gd name="connsiteX5" fmla="*/ 267739 w 323963"/>
                <a:gd name="connsiteY5" fmla="*/ 5610 h 124307"/>
                <a:gd name="connsiteX6" fmla="*/ 273348 w 323963"/>
                <a:gd name="connsiteY6" fmla="*/ 28049 h 124307"/>
                <a:gd name="connsiteX7" fmla="*/ 284568 w 323963"/>
                <a:gd name="connsiteY7" fmla="*/ 50488 h 124307"/>
                <a:gd name="connsiteX8" fmla="*/ 318227 w 323963"/>
                <a:gd name="connsiteY8" fmla="*/ 61708 h 124307"/>
                <a:gd name="connsiteX9" fmla="*/ 323837 w 323963"/>
                <a:gd name="connsiteY9" fmla="*/ 84147 h 124307"/>
                <a:gd name="connsiteX10" fmla="*/ 166762 w 323963"/>
                <a:gd name="connsiteY10" fmla="*/ 112196 h 124307"/>
                <a:gd name="connsiteX11" fmla="*/ 15297 w 323963"/>
                <a:gd name="connsiteY11" fmla="*/ 89757 h 124307"/>
                <a:gd name="connsiteX12" fmla="*/ 15297 w 323963"/>
                <a:gd name="connsiteY12" fmla="*/ 84147 h 1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63" h="124307">
                  <a:moveTo>
                    <a:pt x="15297" y="84147"/>
                  </a:moveTo>
                  <a:cubicBezTo>
                    <a:pt x="18102" y="77602"/>
                    <a:pt x="24600" y="60523"/>
                    <a:pt x="32126" y="50488"/>
                  </a:cubicBezTo>
                  <a:cubicBezTo>
                    <a:pt x="39375" y="40823"/>
                    <a:pt x="55278" y="37161"/>
                    <a:pt x="65785" y="33659"/>
                  </a:cubicBezTo>
                  <a:cubicBezTo>
                    <a:pt x="69525" y="28049"/>
                    <a:pt x="72238" y="21597"/>
                    <a:pt x="77005" y="16830"/>
                  </a:cubicBezTo>
                  <a:cubicBezTo>
                    <a:pt x="87881" y="5954"/>
                    <a:pt x="96975" y="4563"/>
                    <a:pt x="110664" y="0"/>
                  </a:cubicBezTo>
                  <a:lnTo>
                    <a:pt x="267739" y="5610"/>
                  </a:lnTo>
                  <a:cubicBezTo>
                    <a:pt x="275337" y="6920"/>
                    <a:pt x="270641" y="20830"/>
                    <a:pt x="273348" y="28049"/>
                  </a:cubicBezTo>
                  <a:cubicBezTo>
                    <a:pt x="276284" y="35879"/>
                    <a:pt x="277878" y="45470"/>
                    <a:pt x="284568" y="50488"/>
                  </a:cubicBezTo>
                  <a:cubicBezTo>
                    <a:pt x="294029" y="57584"/>
                    <a:pt x="318227" y="61708"/>
                    <a:pt x="318227" y="61708"/>
                  </a:cubicBezTo>
                  <a:cubicBezTo>
                    <a:pt x="320097" y="69188"/>
                    <a:pt x="324793" y="76497"/>
                    <a:pt x="323837" y="84147"/>
                  </a:cubicBezTo>
                  <a:cubicBezTo>
                    <a:pt x="315712" y="149149"/>
                    <a:pt x="176380" y="111826"/>
                    <a:pt x="166762" y="112196"/>
                  </a:cubicBezTo>
                  <a:cubicBezTo>
                    <a:pt x="-44910" y="104637"/>
                    <a:pt x="-1385" y="156486"/>
                    <a:pt x="15297" y="89757"/>
                  </a:cubicBezTo>
                  <a:cubicBezTo>
                    <a:pt x="15751" y="87943"/>
                    <a:pt x="12492" y="90692"/>
                    <a:pt x="15297" y="8414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>
              <a:off x="3391863" y="2832957"/>
              <a:ext cx="189537" cy="108412"/>
            </a:xfrm>
            <a:custGeom>
              <a:avLst/>
              <a:gdLst>
                <a:gd name="connsiteX0" fmla="*/ 15297 w 323963"/>
                <a:gd name="connsiteY0" fmla="*/ 84147 h 124307"/>
                <a:gd name="connsiteX1" fmla="*/ 32126 w 323963"/>
                <a:gd name="connsiteY1" fmla="*/ 50488 h 124307"/>
                <a:gd name="connsiteX2" fmla="*/ 65785 w 323963"/>
                <a:gd name="connsiteY2" fmla="*/ 33659 h 124307"/>
                <a:gd name="connsiteX3" fmla="*/ 77005 w 323963"/>
                <a:gd name="connsiteY3" fmla="*/ 16830 h 124307"/>
                <a:gd name="connsiteX4" fmla="*/ 110664 w 323963"/>
                <a:gd name="connsiteY4" fmla="*/ 0 h 124307"/>
                <a:gd name="connsiteX5" fmla="*/ 267739 w 323963"/>
                <a:gd name="connsiteY5" fmla="*/ 5610 h 124307"/>
                <a:gd name="connsiteX6" fmla="*/ 273348 w 323963"/>
                <a:gd name="connsiteY6" fmla="*/ 28049 h 124307"/>
                <a:gd name="connsiteX7" fmla="*/ 284568 w 323963"/>
                <a:gd name="connsiteY7" fmla="*/ 50488 h 124307"/>
                <a:gd name="connsiteX8" fmla="*/ 318227 w 323963"/>
                <a:gd name="connsiteY8" fmla="*/ 61708 h 124307"/>
                <a:gd name="connsiteX9" fmla="*/ 323837 w 323963"/>
                <a:gd name="connsiteY9" fmla="*/ 84147 h 124307"/>
                <a:gd name="connsiteX10" fmla="*/ 166762 w 323963"/>
                <a:gd name="connsiteY10" fmla="*/ 112196 h 124307"/>
                <a:gd name="connsiteX11" fmla="*/ 15297 w 323963"/>
                <a:gd name="connsiteY11" fmla="*/ 89757 h 124307"/>
                <a:gd name="connsiteX12" fmla="*/ 15297 w 323963"/>
                <a:gd name="connsiteY12" fmla="*/ 84147 h 1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63" h="124307">
                  <a:moveTo>
                    <a:pt x="15297" y="84147"/>
                  </a:moveTo>
                  <a:cubicBezTo>
                    <a:pt x="18102" y="77602"/>
                    <a:pt x="24600" y="60523"/>
                    <a:pt x="32126" y="50488"/>
                  </a:cubicBezTo>
                  <a:cubicBezTo>
                    <a:pt x="39375" y="40823"/>
                    <a:pt x="55278" y="37161"/>
                    <a:pt x="65785" y="33659"/>
                  </a:cubicBezTo>
                  <a:cubicBezTo>
                    <a:pt x="69525" y="28049"/>
                    <a:pt x="72238" y="21597"/>
                    <a:pt x="77005" y="16830"/>
                  </a:cubicBezTo>
                  <a:cubicBezTo>
                    <a:pt x="87881" y="5954"/>
                    <a:pt x="96975" y="4563"/>
                    <a:pt x="110664" y="0"/>
                  </a:cubicBezTo>
                  <a:lnTo>
                    <a:pt x="267739" y="5610"/>
                  </a:lnTo>
                  <a:cubicBezTo>
                    <a:pt x="275337" y="6920"/>
                    <a:pt x="270641" y="20830"/>
                    <a:pt x="273348" y="28049"/>
                  </a:cubicBezTo>
                  <a:cubicBezTo>
                    <a:pt x="276284" y="35879"/>
                    <a:pt x="277878" y="45470"/>
                    <a:pt x="284568" y="50488"/>
                  </a:cubicBezTo>
                  <a:cubicBezTo>
                    <a:pt x="294029" y="57584"/>
                    <a:pt x="318227" y="61708"/>
                    <a:pt x="318227" y="61708"/>
                  </a:cubicBezTo>
                  <a:cubicBezTo>
                    <a:pt x="320097" y="69188"/>
                    <a:pt x="324793" y="76497"/>
                    <a:pt x="323837" y="84147"/>
                  </a:cubicBezTo>
                  <a:cubicBezTo>
                    <a:pt x="315712" y="149149"/>
                    <a:pt x="176380" y="111826"/>
                    <a:pt x="166762" y="112196"/>
                  </a:cubicBezTo>
                  <a:cubicBezTo>
                    <a:pt x="-44910" y="104637"/>
                    <a:pt x="-1385" y="156486"/>
                    <a:pt x="15297" y="89757"/>
                  </a:cubicBezTo>
                  <a:cubicBezTo>
                    <a:pt x="15751" y="87943"/>
                    <a:pt x="12492" y="90692"/>
                    <a:pt x="15297" y="8414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4061297" y="2855327"/>
              <a:ext cx="297530" cy="106656"/>
            </a:xfrm>
            <a:custGeom>
              <a:avLst/>
              <a:gdLst>
                <a:gd name="connsiteX0" fmla="*/ 78747 w 297530"/>
                <a:gd name="connsiteY0" fmla="*/ 11289 h 106656"/>
                <a:gd name="connsiteX1" fmla="*/ 196553 w 297530"/>
                <a:gd name="connsiteY1" fmla="*/ 5679 h 106656"/>
                <a:gd name="connsiteX2" fmla="*/ 247042 w 297530"/>
                <a:gd name="connsiteY2" fmla="*/ 5679 h 106656"/>
                <a:gd name="connsiteX3" fmla="*/ 269481 w 297530"/>
                <a:gd name="connsiteY3" fmla="*/ 22509 h 106656"/>
                <a:gd name="connsiteX4" fmla="*/ 297530 w 297530"/>
                <a:gd name="connsiteY4" fmla="*/ 61777 h 106656"/>
                <a:gd name="connsiteX5" fmla="*/ 291920 w 297530"/>
                <a:gd name="connsiteY5" fmla="*/ 84217 h 106656"/>
                <a:gd name="connsiteX6" fmla="*/ 275091 w 297530"/>
                <a:gd name="connsiteY6" fmla="*/ 89826 h 106656"/>
                <a:gd name="connsiteX7" fmla="*/ 174114 w 297530"/>
                <a:gd name="connsiteY7" fmla="*/ 95436 h 106656"/>
                <a:gd name="connsiteX8" fmla="*/ 73137 w 297530"/>
                <a:gd name="connsiteY8" fmla="*/ 106656 h 106656"/>
                <a:gd name="connsiteX9" fmla="*/ 5820 w 297530"/>
                <a:gd name="connsiteY9" fmla="*/ 101046 h 106656"/>
                <a:gd name="connsiteX10" fmla="*/ 210 w 297530"/>
                <a:gd name="connsiteY10" fmla="*/ 84217 h 106656"/>
                <a:gd name="connsiteX11" fmla="*/ 5820 w 297530"/>
                <a:gd name="connsiteY11" fmla="*/ 50558 h 106656"/>
                <a:gd name="connsiteX12" fmla="*/ 67528 w 297530"/>
                <a:gd name="connsiteY12" fmla="*/ 33728 h 106656"/>
                <a:gd name="connsiteX13" fmla="*/ 84357 w 297530"/>
                <a:gd name="connsiteY13" fmla="*/ 28118 h 106656"/>
                <a:gd name="connsiteX14" fmla="*/ 78747 w 297530"/>
                <a:gd name="connsiteY14" fmla="*/ 11289 h 1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530" h="106656">
                  <a:moveTo>
                    <a:pt x="78747" y="11289"/>
                  </a:moveTo>
                  <a:cubicBezTo>
                    <a:pt x="118016" y="9419"/>
                    <a:pt x="157356" y="8694"/>
                    <a:pt x="196553" y="5679"/>
                  </a:cubicBezTo>
                  <a:cubicBezTo>
                    <a:pt x="245569" y="1908"/>
                    <a:pt x="204511" y="-4954"/>
                    <a:pt x="247042" y="5679"/>
                  </a:cubicBezTo>
                  <a:cubicBezTo>
                    <a:pt x="254522" y="11289"/>
                    <a:pt x="262870" y="15898"/>
                    <a:pt x="269481" y="22509"/>
                  </a:cubicBezTo>
                  <a:cubicBezTo>
                    <a:pt x="276436" y="29464"/>
                    <a:pt x="291161" y="52224"/>
                    <a:pt x="297530" y="61777"/>
                  </a:cubicBezTo>
                  <a:cubicBezTo>
                    <a:pt x="295660" y="69257"/>
                    <a:pt x="296737" y="78196"/>
                    <a:pt x="291920" y="84217"/>
                  </a:cubicBezTo>
                  <a:cubicBezTo>
                    <a:pt x="288226" y="88834"/>
                    <a:pt x="280977" y="89265"/>
                    <a:pt x="275091" y="89826"/>
                  </a:cubicBezTo>
                  <a:cubicBezTo>
                    <a:pt x="241532" y="93022"/>
                    <a:pt x="207773" y="93566"/>
                    <a:pt x="174114" y="95436"/>
                  </a:cubicBezTo>
                  <a:cubicBezTo>
                    <a:pt x="133450" y="105603"/>
                    <a:pt x="134729" y="106656"/>
                    <a:pt x="73137" y="106656"/>
                  </a:cubicBezTo>
                  <a:cubicBezTo>
                    <a:pt x="50620" y="106656"/>
                    <a:pt x="28259" y="102916"/>
                    <a:pt x="5820" y="101046"/>
                  </a:cubicBezTo>
                  <a:cubicBezTo>
                    <a:pt x="3950" y="95436"/>
                    <a:pt x="210" y="90130"/>
                    <a:pt x="210" y="84217"/>
                  </a:cubicBezTo>
                  <a:cubicBezTo>
                    <a:pt x="210" y="72843"/>
                    <a:pt x="-1670" y="59118"/>
                    <a:pt x="5820" y="50558"/>
                  </a:cubicBezTo>
                  <a:cubicBezTo>
                    <a:pt x="12560" y="42855"/>
                    <a:pt x="56878" y="36391"/>
                    <a:pt x="67528" y="33728"/>
                  </a:cubicBezTo>
                  <a:cubicBezTo>
                    <a:pt x="73265" y="32294"/>
                    <a:pt x="80176" y="32299"/>
                    <a:pt x="84357" y="28118"/>
                  </a:cubicBezTo>
                  <a:lnTo>
                    <a:pt x="78747" y="1128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4794710" y="2840351"/>
              <a:ext cx="297530" cy="106656"/>
            </a:xfrm>
            <a:custGeom>
              <a:avLst/>
              <a:gdLst>
                <a:gd name="connsiteX0" fmla="*/ 78747 w 297530"/>
                <a:gd name="connsiteY0" fmla="*/ 11289 h 106656"/>
                <a:gd name="connsiteX1" fmla="*/ 196553 w 297530"/>
                <a:gd name="connsiteY1" fmla="*/ 5679 h 106656"/>
                <a:gd name="connsiteX2" fmla="*/ 247042 w 297530"/>
                <a:gd name="connsiteY2" fmla="*/ 5679 h 106656"/>
                <a:gd name="connsiteX3" fmla="*/ 269481 w 297530"/>
                <a:gd name="connsiteY3" fmla="*/ 22509 h 106656"/>
                <a:gd name="connsiteX4" fmla="*/ 297530 w 297530"/>
                <a:gd name="connsiteY4" fmla="*/ 61777 h 106656"/>
                <a:gd name="connsiteX5" fmla="*/ 291920 w 297530"/>
                <a:gd name="connsiteY5" fmla="*/ 84217 h 106656"/>
                <a:gd name="connsiteX6" fmla="*/ 275091 w 297530"/>
                <a:gd name="connsiteY6" fmla="*/ 89826 h 106656"/>
                <a:gd name="connsiteX7" fmla="*/ 174114 w 297530"/>
                <a:gd name="connsiteY7" fmla="*/ 95436 h 106656"/>
                <a:gd name="connsiteX8" fmla="*/ 73137 w 297530"/>
                <a:gd name="connsiteY8" fmla="*/ 106656 h 106656"/>
                <a:gd name="connsiteX9" fmla="*/ 5820 w 297530"/>
                <a:gd name="connsiteY9" fmla="*/ 101046 h 106656"/>
                <a:gd name="connsiteX10" fmla="*/ 210 w 297530"/>
                <a:gd name="connsiteY10" fmla="*/ 84217 h 106656"/>
                <a:gd name="connsiteX11" fmla="*/ 5820 w 297530"/>
                <a:gd name="connsiteY11" fmla="*/ 50558 h 106656"/>
                <a:gd name="connsiteX12" fmla="*/ 67528 w 297530"/>
                <a:gd name="connsiteY12" fmla="*/ 33728 h 106656"/>
                <a:gd name="connsiteX13" fmla="*/ 84357 w 297530"/>
                <a:gd name="connsiteY13" fmla="*/ 28118 h 106656"/>
                <a:gd name="connsiteX14" fmla="*/ 78747 w 297530"/>
                <a:gd name="connsiteY14" fmla="*/ 11289 h 1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530" h="106656">
                  <a:moveTo>
                    <a:pt x="78747" y="11289"/>
                  </a:moveTo>
                  <a:cubicBezTo>
                    <a:pt x="118016" y="9419"/>
                    <a:pt x="157356" y="8694"/>
                    <a:pt x="196553" y="5679"/>
                  </a:cubicBezTo>
                  <a:cubicBezTo>
                    <a:pt x="245569" y="1908"/>
                    <a:pt x="204511" y="-4954"/>
                    <a:pt x="247042" y="5679"/>
                  </a:cubicBezTo>
                  <a:cubicBezTo>
                    <a:pt x="254522" y="11289"/>
                    <a:pt x="262870" y="15898"/>
                    <a:pt x="269481" y="22509"/>
                  </a:cubicBezTo>
                  <a:cubicBezTo>
                    <a:pt x="276436" y="29464"/>
                    <a:pt x="291161" y="52224"/>
                    <a:pt x="297530" y="61777"/>
                  </a:cubicBezTo>
                  <a:cubicBezTo>
                    <a:pt x="295660" y="69257"/>
                    <a:pt x="296737" y="78196"/>
                    <a:pt x="291920" y="84217"/>
                  </a:cubicBezTo>
                  <a:cubicBezTo>
                    <a:pt x="288226" y="88834"/>
                    <a:pt x="280977" y="89265"/>
                    <a:pt x="275091" y="89826"/>
                  </a:cubicBezTo>
                  <a:cubicBezTo>
                    <a:pt x="241532" y="93022"/>
                    <a:pt x="207773" y="93566"/>
                    <a:pt x="174114" y="95436"/>
                  </a:cubicBezTo>
                  <a:cubicBezTo>
                    <a:pt x="133450" y="105603"/>
                    <a:pt x="134729" y="106656"/>
                    <a:pt x="73137" y="106656"/>
                  </a:cubicBezTo>
                  <a:cubicBezTo>
                    <a:pt x="50620" y="106656"/>
                    <a:pt x="28259" y="102916"/>
                    <a:pt x="5820" y="101046"/>
                  </a:cubicBezTo>
                  <a:cubicBezTo>
                    <a:pt x="3950" y="95436"/>
                    <a:pt x="210" y="90130"/>
                    <a:pt x="210" y="84217"/>
                  </a:cubicBezTo>
                  <a:cubicBezTo>
                    <a:pt x="210" y="72843"/>
                    <a:pt x="-1670" y="59118"/>
                    <a:pt x="5820" y="50558"/>
                  </a:cubicBezTo>
                  <a:cubicBezTo>
                    <a:pt x="12560" y="42855"/>
                    <a:pt x="56878" y="36391"/>
                    <a:pt x="67528" y="33728"/>
                  </a:cubicBezTo>
                  <a:cubicBezTo>
                    <a:pt x="73265" y="32294"/>
                    <a:pt x="80176" y="32299"/>
                    <a:pt x="84357" y="28118"/>
                  </a:cubicBezTo>
                  <a:lnTo>
                    <a:pt x="78747" y="1128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>
              <a:off x="5520466" y="2850608"/>
              <a:ext cx="297530" cy="106656"/>
            </a:xfrm>
            <a:custGeom>
              <a:avLst/>
              <a:gdLst>
                <a:gd name="connsiteX0" fmla="*/ 78747 w 297530"/>
                <a:gd name="connsiteY0" fmla="*/ 11289 h 106656"/>
                <a:gd name="connsiteX1" fmla="*/ 196553 w 297530"/>
                <a:gd name="connsiteY1" fmla="*/ 5679 h 106656"/>
                <a:gd name="connsiteX2" fmla="*/ 247042 w 297530"/>
                <a:gd name="connsiteY2" fmla="*/ 5679 h 106656"/>
                <a:gd name="connsiteX3" fmla="*/ 269481 w 297530"/>
                <a:gd name="connsiteY3" fmla="*/ 22509 h 106656"/>
                <a:gd name="connsiteX4" fmla="*/ 297530 w 297530"/>
                <a:gd name="connsiteY4" fmla="*/ 61777 h 106656"/>
                <a:gd name="connsiteX5" fmla="*/ 291920 w 297530"/>
                <a:gd name="connsiteY5" fmla="*/ 84217 h 106656"/>
                <a:gd name="connsiteX6" fmla="*/ 275091 w 297530"/>
                <a:gd name="connsiteY6" fmla="*/ 89826 h 106656"/>
                <a:gd name="connsiteX7" fmla="*/ 174114 w 297530"/>
                <a:gd name="connsiteY7" fmla="*/ 95436 h 106656"/>
                <a:gd name="connsiteX8" fmla="*/ 73137 w 297530"/>
                <a:gd name="connsiteY8" fmla="*/ 106656 h 106656"/>
                <a:gd name="connsiteX9" fmla="*/ 5820 w 297530"/>
                <a:gd name="connsiteY9" fmla="*/ 101046 h 106656"/>
                <a:gd name="connsiteX10" fmla="*/ 210 w 297530"/>
                <a:gd name="connsiteY10" fmla="*/ 84217 h 106656"/>
                <a:gd name="connsiteX11" fmla="*/ 5820 w 297530"/>
                <a:gd name="connsiteY11" fmla="*/ 50558 h 106656"/>
                <a:gd name="connsiteX12" fmla="*/ 67528 w 297530"/>
                <a:gd name="connsiteY12" fmla="*/ 33728 h 106656"/>
                <a:gd name="connsiteX13" fmla="*/ 84357 w 297530"/>
                <a:gd name="connsiteY13" fmla="*/ 28118 h 106656"/>
                <a:gd name="connsiteX14" fmla="*/ 78747 w 297530"/>
                <a:gd name="connsiteY14" fmla="*/ 11289 h 1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530" h="106656">
                  <a:moveTo>
                    <a:pt x="78747" y="11289"/>
                  </a:moveTo>
                  <a:cubicBezTo>
                    <a:pt x="118016" y="9419"/>
                    <a:pt x="157356" y="8694"/>
                    <a:pt x="196553" y="5679"/>
                  </a:cubicBezTo>
                  <a:cubicBezTo>
                    <a:pt x="245569" y="1908"/>
                    <a:pt x="204511" y="-4954"/>
                    <a:pt x="247042" y="5679"/>
                  </a:cubicBezTo>
                  <a:cubicBezTo>
                    <a:pt x="254522" y="11289"/>
                    <a:pt x="262870" y="15898"/>
                    <a:pt x="269481" y="22509"/>
                  </a:cubicBezTo>
                  <a:cubicBezTo>
                    <a:pt x="276436" y="29464"/>
                    <a:pt x="291161" y="52224"/>
                    <a:pt x="297530" y="61777"/>
                  </a:cubicBezTo>
                  <a:cubicBezTo>
                    <a:pt x="295660" y="69257"/>
                    <a:pt x="296737" y="78196"/>
                    <a:pt x="291920" y="84217"/>
                  </a:cubicBezTo>
                  <a:cubicBezTo>
                    <a:pt x="288226" y="88834"/>
                    <a:pt x="280977" y="89265"/>
                    <a:pt x="275091" y="89826"/>
                  </a:cubicBezTo>
                  <a:cubicBezTo>
                    <a:pt x="241532" y="93022"/>
                    <a:pt x="207773" y="93566"/>
                    <a:pt x="174114" y="95436"/>
                  </a:cubicBezTo>
                  <a:cubicBezTo>
                    <a:pt x="133450" y="105603"/>
                    <a:pt x="134729" y="106656"/>
                    <a:pt x="73137" y="106656"/>
                  </a:cubicBezTo>
                  <a:cubicBezTo>
                    <a:pt x="50620" y="106656"/>
                    <a:pt x="28259" y="102916"/>
                    <a:pt x="5820" y="101046"/>
                  </a:cubicBezTo>
                  <a:cubicBezTo>
                    <a:pt x="3950" y="95436"/>
                    <a:pt x="210" y="90130"/>
                    <a:pt x="210" y="84217"/>
                  </a:cubicBezTo>
                  <a:cubicBezTo>
                    <a:pt x="210" y="72843"/>
                    <a:pt x="-1670" y="59118"/>
                    <a:pt x="5820" y="50558"/>
                  </a:cubicBezTo>
                  <a:cubicBezTo>
                    <a:pt x="12560" y="42855"/>
                    <a:pt x="56878" y="36391"/>
                    <a:pt x="67528" y="33728"/>
                  </a:cubicBezTo>
                  <a:cubicBezTo>
                    <a:pt x="73265" y="32294"/>
                    <a:pt x="80176" y="32299"/>
                    <a:pt x="84357" y="28118"/>
                  </a:cubicBezTo>
                  <a:lnTo>
                    <a:pt x="78747" y="1128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521482" y="3903004"/>
            <a:ext cx="3663926" cy="104462"/>
            <a:chOff x="932762" y="2822700"/>
            <a:chExt cx="4885234" cy="139283"/>
          </a:xfrm>
        </p:grpSpPr>
        <p:sp>
          <p:nvSpPr>
            <p:cNvPr id="49" name="任意多边形 48"/>
            <p:cNvSpPr/>
            <p:nvPr/>
          </p:nvSpPr>
          <p:spPr bwMode="auto">
            <a:xfrm>
              <a:off x="932762" y="2832957"/>
              <a:ext cx="323963" cy="124307"/>
            </a:xfrm>
            <a:custGeom>
              <a:avLst/>
              <a:gdLst>
                <a:gd name="connsiteX0" fmla="*/ 15297 w 323963"/>
                <a:gd name="connsiteY0" fmla="*/ 84147 h 124307"/>
                <a:gd name="connsiteX1" fmla="*/ 32126 w 323963"/>
                <a:gd name="connsiteY1" fmla="*/ 50488 h 124307"/>
                <a:gd name="connsiteX2" fmla="*/ 65785 w 323963"/>
                <a:gd name="connsiteY2" fmla="*/ 33659 h 124307"/>
                <a:gd name="connsiteX3" fmla="*/ 77005 w 323963"/>
                <a:gd name="connsiteY3" fmla="*/ 16830 h 124307"/>
                <a:gd name="connsiteX4" fmla="*/ 110664 w 323963"/>
                <a:gd name="connsiteY4" fmla="*/ 0 h 124307"/>
                <a:gd name="connsiteX5" fmla="*/ 267739 w 323963"/>
                <a:gd name="connsiteY5" fmla="*/ 5610 h 124307"/>
                <a:gd name="connsiteX6" fmla="*/ 273348 w 323963"/>
                <a:gd name="connsiteY6" fmla="*/ 28049 h 124307"/>
                <a:gd name="connsiteX7" fmla="*/ 284568 w 323963"/>
                <a:gd name="connsiteY7" fmla="*/ 50488 h 124307"/>
                <a:gd name="connsiteX8" fmla="*/ 318227 w 323963"/>
                <a:gd name="connsiteY8" fmla="*/ 61708 h 124307"/>
                <a:gd name="connsiteX9" fmla="*/ 323837 w 323963"/>
                <a:gd name="connsiteY9" fmla="*/ 84147 h 124307"/>
                <a:gd name="connsiteX10" fmla="*/ 166762 w 323963"/>
                <a:gd name="connsiteY10" fmla="*/ 112196 h 124307"/>
                <a:gd name="connsiteX11" fmla="*/ 15297 w 323963"/>
                <a:gd name="connsiteY11" fmla="*/ 89757 h 124307"/>
                <a:gd name="connsiteX12" fmla="*/ 15297 w 323963"/>
                <a:gd name="connsiteY12" fmla="*/ 84147 h 1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63" h="124307">
                  <a:moveTo>
                    <a:pt x="15297" y="84147"/>
                  </a:moveTo>
                  <a:cubicBezTo>
                    <a:pt x="18102" y="77602"/>
                    <a:pt x="24600" y="60523"/>
                    <a:pt x="32126" y="50488"/>
                  </a:cubicBezTo>
                  <a:cubicBezTo>
                    <a:pt x="39375" y="40823"/>
                    <a:pt x="55278" y="37161"/>
                    <a:pt x="65785" y="33659"/>
                  </a:cubicBezTo>
                  <a:cubicBezTo>
                    <a:pt x="69525" y="28049"/>
                    <a:pt x="72238" y="21597"/>
                    <a:pt x="77005" y="16830"/>
                  </a:cubicBezTo>
                  <a:cubicBezTo>
                    <a:pt x="87881" y="5954"/>
                    <a:pt x="96975" y="4563"/>
                    <a:pt x="110664" y="0"/>
                  </a:cubicBezTo>
                  <a:lnTo>
                    <a:pt x="267739" y="5610"/>
                  </a:lnTo>
                  <a:cubicBezTo>
                    <a:pt x="275337" y="6920"/>
                    <a:pt x="270641" y="20830"/>
                    <a:pt x="273348" y="28049"/>
                  </a:cubicBezTo>
                  <a:cubicBezTo>
                    <a:pt x="276284" y="35879"/>
                    <a:pt x="277878" y="45470"/>
                    <a:pt x="284568" y="50488"/>
                  </a:cubicBezTo>
                  <a:cubicBezTo>
                    <a:pt x="294029" y="57584"/>
                    <a:pt x="318227" y="61708"/>
                    <a:pt x="318227" y="61708"/>
                  </a:cubicBezTo>
                  <a:cubicBezTo>
                    <a:pt x="320097" y="69188"/>
                    <a:pt x="324793" y="76497"/>
                    <a:pt x="323837" y="84147"/>
                  </a:cubicBezTo>
                  <a:cubicBezTo>
                    <a:pt x="315712" y="149149"/>
                    <a:pt x="176380" y="111826"/>
                    <a:pt x="166762" y="112196"/>
                  </a:cubicBezTo>
                  <a:cubicBezTo>
                    <a:pt x="-44910" y="104637"/>
                    <a:pt x="-1385" y="156486"/>
                    <a:pt x="15297" y="89757"/>
                  </a:cubicBezTo>
                  <a:cubicBezTo>
                    <a:pt x="15751" y="87943"/>
                    <a:pt x="12492" y="90692"/>
                    <a:pt x="15297" y="8414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任意多边形 49"/>
            <p:cNvSpPr/>
            <p:nvPr/>
          </p:nvSpPr>
          <p:spPr bwMode="auto">
            <a:xfrm>
              <a:off x="1428759" y="2832957"/>
              <a:ext cx="323963" cy="124307"/>
            </a:xfrm>
            <a:custGeom>
              <a:avLst/>
              <a:gdLst>
                <a:gd name="connsiteX0" fmla="*/ 15297 w 323963"/>
                <a:gd name="connsiteY0" fmla="*/ 84147 h 124307"/>
                <a:gd name="connsiteX1" fmla="*/ 32126 w 323963"/>
                <a:gd name="connsiteY1" fmla="*/ 50488 h 124307"/>
                <a:gd name="connsiteX2" fmla="*/ 65785 w 323963"/>
                <a:gd name="connsiteY2" fmla="*/ 33659 h 124307"/>
                <a:gd name="connsiteX3" fmla="*/ 77005 w 323963"/>
                <a:gd name="connsiteY3" fmla="*/ 16830 h 124307"/>
                <a:gd name="connsiteX4" fmla="*/ 110664 w 323963"/>
                <a:gd name="connsiteY4" fmla="*/ 0 h 124307"/>
                <a:gd name="connsiteX5" fmla="*/ 267739 w 323963"/>
                <a:gd name="connsiteY5" fmla="*/ 5610 h 124307"/>
                <a:gd name="connsiteX6" fmla="*/ 273348 w 323963"/>
                <a:gd name="connsiteY6" fmla="*/ 28049 h 124307"/>
                <a:gd name="connsiteX7" fmla="*/ 284568 w 323963"/>
                <a:gd name="connsiteY7" fmla="*/ 50488 h 124307"/>
                <a:gd name="connsiteX8" fmla="*/ 318227 w 323963"/>
                <a:gd name="connsiteY8" fmla="*/ 61708 h 124307"/>
                <a:gd name="connsiteX9" fmla="*/ 323837 w 323963"/>
                <a:gd name="connsiteY9" fmla="*/ 84147 h 124307"/>
                <a:gd name="connsiteX10" fmla="*/ 166762 w 323963"/>
                <a:gd name="connsiteY10" fmla="*/ 112196 h 124307"/>
                <a:gd name="connsiteX11" fmla="*/ 15297 w 323963"/>
                <a:gd name="connsiteY11" fmla="*/ 89757 h 124307"/>
                <a:gd name="connsiteX12" fmla="*/ 15297 w 323963"/>
                <a:gd name="connsiteY12" fmla="*/ 84147 h 1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63" h="124307">
                  <a:moveTo>
                    <a:pt x="15297" y="84147"/>
                  </a:moveTo>
                  <a:cubicBezTo>
                    <a:pt x="18102" y="77602"/>
                    <a:pt x="24600" y="60523"/>
                    <a:pt x="32126" y="50488"/>
                  </a:cubicBezTo>
                  <a:cubicBezTo>
                    <a:pt x="39375" y="40823"/>
                    <a:pt x="55278" y="37161"/>
                    <a:pt x="65785" y="33659"/>
                  </a:cubicBezTo>
                  <a:cubicBezTo>
                    <a:pt x="69525" y="28049"/>
                    <a:pt x="72238" y="21597"/>
                    <a:pt x="77005" y="16830"/>
                  </a:cubicBezTo>
                  <a:cubicBezTo>
                    <a:pt x="87881" y="5954"/>
                    <a:pt x="96975" y="4563"/>
                    <a:pt x="110664" y="0"/>
                  </a:cubicBezTo>
                  <a:lnTo>
                    <a:pt x="267739" y="5610"/>
                  </a:lnTo>
                  <a:cubicBezTo>
                    <a:pt x="275337" y="6920"/>
                    <a:pt x="270641" y="20830"/>
                    <a:pt x="273348" y="28049"/>
                  </a:cubicBezTo>
                  <a:cubicBezTo>
                    <a:pt x="276284" y="35879"/>
                    <a:pt x="277878" y="45470"/>
                    <a:pt x="284568" y="50488"/>
                  </a:cubicBezTo>
                  <a:cubicBezTo>
                    <a:pt x="294029" y="57584"/>
                    <a:pt x="318227" y="61708"/>
                    <a:pt x="318227" y="61708"/>
                  </a:cubicBezTo>
                  <a:cubicBezTo>
                    <a:pt x="320097" y="69188"/>
                    <a:pt x="324793" y="76497"/>
                    <a:pt x="323837" y="84147"/>
                  </a:cubicBezTo>
                  <a:cubicBezTo>
                    <a:pt x="315712" y="149149"/>
                    <a:pt x="176380" y="111826"/>
                    <a:pt x="166762" y="112196"/>
                  </a:cubicBezTo>
                  <a:cubicBezTo>
                    <a:pt x="-44910" y="104637"/>
                    <a:pt x="-1385" y="156486"/>
                    <a:pt x="15297" y="89757"/>
                  </a:cubicBezTo>
                  <a:cubicBezTo>
                    <a:pt x="15751" y="87943"/>
                    <a:pt x="12492" y="90692"/>
                    <a:pt x="15297" y="8414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任意多边形 50"/>
            <p:cNvSpPr/>
            <p:nvPr/>
          </p:nvSpPr>
          <p:spPr bwMode="auto">
            <a:xfrm>
              <a:off x="1905122" y="2822701"/>
              <a:ext cx="323963" cy="124307"/>
            </a:xfrm>
            <a:custGeom>
              <a:avLst/>
              <a:gdLst>
                <a:gd name="connsiteX0" fmla="*/ 15297 w 323963"/>
                <a:gd name="connsiteY0" fmla="*/ 84147 h 124307"/>
                <a:gd name="connsiteX1" fmla="*/ 32126 w 323963"/>
                <a:gd name="connsiteY1" fmla="*/ 50488 h 124307"/>
                <a:gd name="connsiteX2" fmla="*/ 65785 w 323963"/>
                <a:gd name="connsiteY2" fmla="*/ 33659 h 124307"/>
                <a:gd name="connsiteX3" fmla="*/ 77005 w 323963"/>
                <a:gd name="connsiteY3" fmla="*/ 16830 h 124307"/>
                <a:gd name="connsiteX4" fmla="*/ 110664 w 323963"/>
                <a:gd name="connsiteY4" fmla="*/ 0 h 124307"/>
                <a:gd name="connsiteX5" fmla="*/ 267739 w 323963"/>
                <a:gd name="connsiteY5" fmla="*/ 5610 h 124307"/>
                <a:gd name="connsiteX6" fmla="*/ 273348 w 323963"/>
                <a:gd name="connsiteY6" fmla="*/ 28049 h 124307"/>
                <a:gd name="connsiteX7" fmla="*/ 284568 w 323963"/>
                <a:gd name="connsiteY7" fmla="*/ 50488 h 124307"/>
                <a:gd name="connsiteX8" fmla="*/ 318227 w 323963"/>
                <a:gd name="connsiteY8" fmla="*/ 61708 h 124307"/>
                <a:gd name="connsiteX9" fmla="*/ 323837 w 323963"/>
                <a:gd name="connsiteY9" fmla="*/ 84147 h 124307"/>
                <a:gd name="connsiteX10" fmla="*/ 166762 w 323963"/>
                <a:gd name="connsiteY10" fmla="*/ 112196 h 124307"/>
                <a:gd name="connsiteX11" fmla="*/ 15297 w 323963"/>
                <a:gd name="connsiteY11" fmla="*/ 89757 h 124307"/>
                <a:gd name="connsiteX12" fmla="*/ 15297 w 323963"/>
                <a:gd name="connsiteY12" fmla="*/ 84147 h 1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63" h="124307">
                  <a:moveTo>
                    <a:pt x="15297" y="84147"/>
                  </a:moveTo>
                  <a:cubicBezTo>
                    <a:pt x="18102" y="77602"/>
                    <a:pt x="24600" y="60523"/>
                    <a:pt x="32126" y="50488"/>
                  </a:cubicBezTo>
                  <a:cubicBezTo>
                    <a:pt x="39375" y="40823"/>
                    <a:pt x="55278" y="37161"/>
                    <a:pt x="65785" y="33659"/>
                  </a:cubicBezTo>
                  <a:cubicBezTo>
                    <a:pt x="69525" y="28049"/>
                    <a:pt x="72238" y="21597"/>
                    <a:pt x="77005" y="16830"/>
                  </a:cubicBezTo>
                  <a:cubicBezTo>
                    <a:pt x="87881" y="5954"/>
                    <a:pt x="96975" y="4563"/>
                    <a:pt x="110664" y="0"/>
                  </a:cubicBezTo>
                  <a:lnTo>
                    <a:pt x="267739" y="5610"/>
                  </a:lnTo>
                  <a:cubicBezTo>
                    <a:pt x="275337" y="6920"/>
                    <a:pt x="270641" y="20830"/>
                    <a:pt x="273348" y="28049"/>
                  </a:cubicBezTo>
                  <a:cubicBezTo>
                    <a:pt x="276284" y="35879"/>
                    <a:pt x="277878" y="45470"/>
                    <a:pt x="284568" y="50488"/>
                  </a:cubicBezTo>
                  <a:cubicBezTo>
                    <a:pt x="294029" y="57584"/>
                    <a:pt x="318227" y="61708"/>
                    <a:pt x="318227" y="61708"/>
                  </a:cubicBezTo>
                  <a:cubicBezTo>
                    <a:pt x="320097" y="69188"/>
                    <a:pt x="324793" y="76497"/>
                    <a:pt x="323837" y="84147"/>
                  </a:cubicBezTo>
                  <a:cubicBezTo>
                    <a:pt x="315712" y="149149"/>
                    <a:pt x="176380" y="111826"/>
                    <a:pt x="166762" y="112196"/>
                  </a:cubicBezTo>
                  <a:cubicBezTo>
                    <a:pt x="-44910" y="104637"/>
                    <a:pt x="-1385" y="156486"/>
                    <a:pt x="15297" y="89757"/>
                  </a:cubicBezTo>
                  <a:cubicBezTo>
                    <a:pt x="15751" y="87943"/>
                    <a:pt x="12492" y="90692"/>
                    <a:pt x="15297" y="8414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任意多边形 51"/>
            <p:cNvSpPr/>
            <p:nvPr/>
          </p:nvSpPr>
          <p:spPr bwMode="auto">
            <a:xfrm>
              <a:off x="2401119" y="2822701"/>
              <a:ext cx="323963" cy="124307"/>
            </a:xfrm>
            <a:custGeom>
              <a:avLst/>
              <a:gdLst>
                <a:gd name="connsiteX0" fmla="*/ 15297 w 323963"/>
                <a:gd name="connsiteY0" fmla="*/ 84147 h 124307"/>
                <a:gd name="connsiteX1" fmla="*/ 32126 w 323963"/>
                <a:gd name="connsiteY1" fmla="*/ 50488 h 124307"/>
                <a:gd name="connsiteX2" fmla="*/ 65785 w 323963"/>
                <a:gd name="connsiteY2" fmla="*/ 33659 h 124307"/>
                <a:gd name="connsiteX3" fmla="*/ 77005 w 323963"/>
                <a:gd name="connsiteY3" fmla="*/ 16830 h 124307"/>
                <a:gd name="connsiteX4" fmla="*/ 110664 w 323963"/>
                <a:gd name="connsiteY4" fmla="*/ 0 h 124307"/>
                <a:gd name="connsiteX5" fmla="*/ 267739 w 323963"/>
                <a:gd name="connsiteY5" fmla="*/ 5610 h 124307"/>
                <a:gd name="connsiteX6" fmla="*/ 273348 w 323963"/>
                <a:gd name="connsiteY6" fmla="*/ 28049 h 124307"/>
                <a:gd name="connsiteX7" fmla="*/ 284568 w 323963"/>
                <a:gd name="connsiteY7" fmla="*/ 50488 h 124307"/>
                <a:gd name="connsiteX8" fmla="*/ 318227 w 323963"/>
                <a:gd name="connsiteY8" fmla="*/ 61708 h 124307"/>
                <a:gd name="connsiteX9" fmla="*/ 323837 w 323963"/>
                <a:gd name="connsiteY9" fmla="*/ 84147 h 124307"/>
                <a:gd name="connsiteX10" fmla="*/ 166762 w 323963"/>
                <a:gd name="connsiteY10" fmla="*/ 112196 h 124307"/>
                <a:gd name="connsiteX11" fmla="*/ 15297 w 323963"/>
                <a:gd name="connsiteY11" fmla="*/ 89757 h 124307"/>
                <a:gd name="connsiteX12" fmla="*/ 15297 w 323963"/>
                <a:gd name="connsiteY12" fmla="*/ 84147 h 1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63" h="124307">
                  <a:moveTo>
                    <a:pt x="15297" y="84147"/>
                  </a:moveTo>
                  <a:cubicBezTo>
                    <a:pt x="18102" y="77602"/>
                    <a:pt x="24600" y="60523"/>
                    <a:pt x="32126" y="50488"/>
                  </a:cubicBezTo>
                  <a:cubicBezTo>
                    <a:pt x="39375" y="40823"/>
                    <a:pt x="55278" y="37161"/>
                    <a:pt x="65785" y="33659"/>
                  </a:cubicBezTo>
                  <a:cubicBezTo>
                    <a:pt x="69525" y="28049"/>
                    <a:pt x="72238" y="21597"/>
                    <a:pt x="77005" y="16830"/>
                  </a:cubicBezTo>
                  <a:cubicBezTo>
                    <a:pt x="87881" y="5954"/>
                    <a:pt x="96975" y="4563"/>
                    <a:pt x="110664" y="0"/>
                  </a:cubicBezTo>
                  <a:lnTo>
                    <a:pt x="267739" y="5610"/>
                  </a:lnTo>
                  <a:cubicBezTo>
                    <a:pt x="275337" y="6920"/>
                    <a:pt x="270641" y="20830"/>
                    <a:pt x="273348" y="28049"/>
                  </a:cubicBezTo>
                  <a:cubicBezTo>
                    <a:pt x="276284" y="35879"/>
                    <a:pt x="277878" y="45470"/>
                    <a:pt x="284568" y="50488"/>
                  </a:cubicBezTo>
                  <a:cubicBezTo>
                    <a:pt x="294029" y="57584"/>
                    <a:pt x="318227" y="61708"/>
                    <a:pt x="318227" y="61708"/>
                  </a:cubicBezTo>
                  <a:cubicBezTo>
                    <a:pt x="320097" y="69188"/>
                    <a:pt x="324793" y="76497"/>
                    <a:pt x="323837" y="84147"/>
                  </a:cubicBezTo>
                  <a:cubicBezTo>
                    <a:pt x="315712" y="149149"/>
                    <a:pt x="176380" y="111826"/>
                    <a:pt x="166762" y="112196"/>
                  </a:cubicBezTo>
                  <a:cubicBezTo>
                    <a:pt x="-44910" y="104637"/>
                    <a:pt x="-1385" y="156486"/>
                    <a:pt x="15297" y="89757"/>
                  </a:cubicBezTo>
                  <a:cubicBezTo>
                    <a:pt x="15751" y="87943"/>
                    <a:pt x="12492" y="90692"/>
                    <a:pt x="15297" y="8414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任意多边形 52"/>
            <p:cNvSpPr/>
            <p:nvPr/>
          </p:nvSpPr>
          <p:spPr bwMode="auto">
            <a:xfrm>
              <a:off x="2892602" y="2822700"/>
              <a:ext cx="323963" cy="124307"/>
            </a:xfrm>
            <a:custGeom>
              <a:avLst/>
              <a:gdLst>
                <a:gd name="connsiteX0" fmla="*/ 15297 w 323963"/>
                <a:gd name="connsiteY0" fmla="*/ 84147 h 124307"/>
                <a:gd name="connsiteX1" fmla="*/ 32126 w 323963"/>
                <a:gd name="connsiteY1" fmla="*/ 50488 h 124307"/>
                <a:gd name="connsiteX2" fmla="*/ 65785 w 323963"/>
                <a:gd name="connsiteY2" fmla="*/ 33659 h 124307"/>
                <a:gd name="connsiteX3" fmla="*/ 77005 w 323963"/>
                <a:gd name="connsiteY3" fmla="*/ 16830 h 124307"/>
                <a:gd name="connsiteX4" fmla="*/ 110664 w 323963"/>
                <a:gd name="connsiteY4" fmla="*/ 0 h 124307"/>
                <a:gd name="connsiteX5" fmla="*/ 267739 w 323963"/>
                <a:gd name="connsiteY5" fmla="*/ 5610 h 124307"/>
                <a:gd name="connsiteX6" fmla="*/ 273348 w 323963"/>
                <a:gd name="connsiteY6" fmla="*/ 28049 h 124307"/>
                <a:gd name="connsiteX7" fmla="*/ 284568 w 323963"/>
                <a:gd name="connsiteY7" fmla="*/ 50488 h 124307"/>
                <a:gd name="connsiteX8" fmla="*/ 318227 w 323963"/>
                <a:gd name="connsiteY8" fmla="*/ 61708 h 124307"/>
                <a:gd name="connsiteX9" fmla="*/ 323837 w 323963"/>
                <a:gd name="connsiteY9" fmla="*/ 84147 h 124307"/>
                <a:gd name="connsiteX10" fmla="*/ 166762 w 323963"/>
                <a:gd name="connsiteY10" fmla="*/ 112196 h 124307"/>
                <a:gd name="connsiteX11" fmla="*/ 15297 w 323963"/>
                <a:gd name="connsiteY11" fmla="*/ 89757 h 124307"/>
                <a:gd name="connsiteX12" fmla="*/ 15297 w 323963"/>
                <a:gd name="connsiteY12" fmla="*/ 84147 h 1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63" h="124307">
                  <a:moveTo>
                    <a:pt x="15297" y="84147"/>
                  </a:moveTo>
                  <a:cubicBezTo>
                    <a:pt x="18102" y="77602"/>
                    <a:pt x="24600" y="60523"/>
                    <a:pt x="32126" y="50488"/>
                  </a:cubicBezTo>
                  <a:cubicBezTo>
                    <a:pt x="39375" y="40823"/>
                    <a:pt x="55278" y="37161"/>
                    <a:pt x="65785" y="33659"/>
                  </a:cubicBezTo>
                  <a:cubicBezTo>
                    <a:pt x="69525" y="28049"/>
                    <a:pt x="72238" y="21597"/>
                    <a:pt x="77005" y="16830"/>
                  </a:cubicBezTo>
                  <a:cubicBezTo>
                    <a:pt x="87881" y="5954"/>
                    <a:pt x="96975" y="4563"/>
                    <a:pt x="110664" y="0"/>
                  </a:cubicBezTo>
                  <a:lnTo>
                    <a:pt x="267739" y="5610"/>
                  </a:lnTo>
                  <a:cubicBezTo>
                    <a:pt x="275337" y="6920"/>
                    <a:pt x="270641" y="20830"/>
                    <a:pt x="273348" y="28049"/>
                  </a:cubicBezTo>
                  <a:cubicBezTo>
                    <a:pt x="276284" y="35879"/>
                    <a:pt x="277878" y="45470"/>
                    <a:pt x="284568" y="50488"/>
                  </a:cubicBezTo>
                  <a:cubicBezTo>
                    <a:pt x="294029" y="57584"/>
                    <a:pt x="318227" y="61708"/>
                    <a:pt x="318227" y="61708"/>
                  </a:cubicBezTo>
                  <a:cubicBezTo>
                    <a:pt x="320097" y="69188"/>
                    <a:pt x="324793" y="76497"/>
                    <a:pt x="323837" y="84147"/>
                  </a:cubicBezTo>
                  <a:cubicBezTo>
                    <a:pt x="315712" y="149149"/>
                    <a:pt x="176380" y="111826"/>
                    <a:pt x="166762" y="112196"/>
                  </a:cubicBezTo>
                  <a:cubicBezTo>
                    <a:pt x="-44910" y="104637"/>
                    <a:pt x="-1385" y="156486"/>
                    <a:pt x="15297" y="89757"/>
                  </a:cubicBezTo>
                  <a:cubicBezTo>
                    <a:pt x="15751" y="87943"/>
                    <a:pt x="12492" y="90692"/>
                    <a:pt x="15297" y="8414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3391863" y="2832957"/>
              <a:ext cx="189537" cy="108412"/>
            </a:xfrm>
            <a:custGeom>
              <a:avLst/>
              <a:gdLst>
                <a:gd name="connsiteX0" fmla="*/ 15297 w 323963"/>
                <a:gd name="connsiteY0" fmla="*/ 84147 h 124307"/>
                <a:gd name="connsiteX1" fmla="*/ 32126 w 323963"/>
                <a:gd name="connsiteY1" fmla="*/ 50488 h 124307"/>
                <a:gd name="connsiteX2" fmla="*/ 65785 w 323963"/>
                <a:gd name="connsiteY2" fmla="*/ 33659 h 124307"/>
                <a:gd name="connsiteX3" fmla="*/ 77005 w 323963"/>
                <a:gd name="connsiteY3" fmla="*/ 16830 h 124307"/>
                <a:gd name="connsiteX4" fmla="*/ 110664 w 323963"/>
                <a:gd name="connsiteY4" fmla="*/ 0 h 124307"/>
                <a:gd name="connsiteX5" fmla="*/ 267739 w 323963"/>
                <a:gd name="connsiteY5" fmla="*/ 5610 h 124307"/>
                <a:gd name="connsiteX6" fmla="*/ 273348 w 323963"/>
                <a:gd name="connsiteY6" fmla="*/ 28049 h 124307"/>
                <a:gd name="connsiteX7" fmla="*/ 284568 w 323963"/>
                <a:gd name="connsiteY7" fmla="*/ 50488 h 124307"/>
                <a:gd name="connsiteX8" fmla="*/ 318227 w 323963"/>
                <a:gd name="connsiteY8" fmla="*/ 61708 h 124307"/>
                <a:gd name="connsiteX9" fmla="*/ 323837 w 323963"/>
                <a:gd name="connsiteY9" fmla="*/ 84147 h 124307"/>
                <a:gd name="connsiteX10" fmla="*/ 166762 w 323963"/>
                <a:gd name="connsiteY10" fmla="*/ 112196 h 124307"/>
                <a:gd name="connsiteX11" fmla="*/ 15297 w 323963"/>
                <a:gd name="connsiteY11" fmla="*/ 89757 h 124307"/>
                <a:gd name="connsiteX12" fmla="*/ 15297 w 323963"/>
                <a:gd name="connsiteY12" fmla="*/ 84147 h 12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963" h="124307">
                  <a:moveTo>
                    <a:pt x="15297" y="84147"/>
                  </a:moveTo>
                  <a:cubicBezTo>
                    <a:pt x="18102" y="77602"/>
                    <a:pt x="24600" y="60523"/>
                    <a:pt x="32126" y="50488"/>
                  </a:cubicBezTo>
                  <a:cubicBezTo>
                    <a:pt x="39375" y="40823"/>
                    <a:pt x="55278" y="37161"/>
                    <a:pt x="65785" y="33659"/>
                  </a:cubicBezTo>
                  <a:cubicBezTo>
                    <a:pt x="69525" y="28049"/>
                    <a:pt x="72238" y="21597"/>
                    <a:pt x="77005" y="16830"/>
                  </a:cubicBezTo>
                  <a:cubicBezTo>
                    <a:pt x="87881" y="5954"/>
                    <a:pt x="96975" y="4563"/>
                    <a:pt x="110664" y="0"/>
                  </a:cubicBezTo>
                  <a:lnTo>
                    <a:pt x="267739" y="5610"/>
                  </a:lnTo>
                  <a:cubicBezTo>
                    <a:pt x="275337" y="6920"/>
                    <a:pt x="270641" y="20830"/>
                    <a:pt x="273348" y="28049"/>
                  </a:cubicBezTo>
                  <a:cubicBezTo>
                    <a:pt x="276284" y="35879"/>
                    <a:pt x="277878" y="45470"/>
                    <a:pt x="284568" y="50488"/>
                  </a:cubicBezTo>
                  <a:cubicBezTo>
                    <a:pt x="294029" y="57584"/>
                    <a:pt x="318227" y="61708"/>
                    <a:pt x="318227" y="61708"/>
                  </a:cubicBezTo>
                  <a:cubicBezTo>
                    <a:pt x="320097" y="69188"/>
                    <a:pt x="324793" y="76497"/>
                    <a:pt x="323837" y="84147"/>
                  </a:cubicBezTo>
                  <a:cubicBezTo>
                    <a:pt x="315712" y="149149"/>
                    <a:pt x="176380" y="111826"/>
                    <a:pt x="166762" y="112196"/>
                  </a:cubicBezTo>
                  <a:cubicBezTo>
                    <a:pt x="-44910" y="104637"/>
                    <a:pt x="-1385" y="156486"/>
                    <a:pt x="15297" y="89757"/>
                  </a:cubicBezTo>
                  <a:cubicBezTo>
                    <a:pt x="15751" y="87943"/>
                    <a:pt x="12492" y="90692"/>
                    <a:pt x="15297" y="84147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4061297" y="2855327"/>
              <a:ext cx="297530" cy="106656"/>
            </a:xfrm>
            <a:custGeom>
              <a:avLst/>
              <a:gdLst>
                <a:gd name="connsiteX0" fmla="*/ 78747 w 297530"/>
                <a:gd name="connsiteY0" fmla="*/ 11289 h 106656"/>
                <a:gd name="connsiteX1" fmla="*/ 196553 w 297530"/>
                <a:gd name="connsiteY1" fmla="*/ 5679 h 106656"/>
                <a:gd name="connsiteX2" fmla="*/ 247042 w 297530"/>
                <a:gd name="connsiteY2" fmla="*/ 5679 h 106656"/>
                <a:gd name="connsiteX3" fmla="*/ 269481 w 297530"/>
                <a:gd name="connsiteY3" fmla="*/ 22509 h 106656"/>
                <a:gd name="connsiteX4" fmla="*/ 297530 w 297530"/>
                <a:gd name="connsiteY4" fmla="*/ 61777 h 106656"/>
                <a:gd name="connsiteX5" fmla="*/ 291920 w 297530"/>
                <a:gd name="connsiteY5" fmla="*/ 84217 h 106656"/>
                <a:gd name="connsiteX6" fmla="*/ 275091 w 297530"/>
                <a:gd name="connsiteY6" fmla="*/ 89826 h 106656"/>
                <a:gd name="connsiteX7" fmla="*/ 174114 w 297530"/>
                <a:gd name="connsiteY7" fmla="*/ 95436 h 106656"/>
                <a:gd name="connsiteX8" fmla="*/ 73137 w 297530"/>
                <a:gd name="connsiteY8" fmla="*/ 106656 h 106656"/>
                <a:gd name="connsiteX9" fmla="*/ 5820 w 297530"/>
                <a:gd name="connsiteY9" fmla="*/ 101046 h 106656"/>
                <a:gd name="connsiteX10" fmla="*/ 210 w 297530"/>
                <a:gd name="connsiteY10" fmla="*/ 84217 h 106656"/>
                <a:gd name="connsiteX11" fmla="*/ 5820 w 297530"/>
                <a:gd name="connsiteY11" fmla="*/ 50558 h 106656"/>
                <a:gd name="connsiteX12" fmla="*/ 67528 w 297530"/>
                <a:gd name="connsiteY12" fmla="*/ 33728 h 106656"/>
                <a:gd name="connsiteX13" fmla="*/ 84357 w 297530"/>
                <a:gd name="connsiteY13" fmla="*/ 28118 h 106656"/>
                <a:gd name="connsiteX14" fmla="*/ 78747 w 297530"/>
                <a:gd name="connsiteY14" fmla="*/ 11289 h 1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530" h="106656">
                  <a:moveTo>
                    <a:pt x="78747" y="11289"/>
                  </a:moveTo>
                  <a:cubicBezTo>
                    <a:pt x="118016" y="9419"/>
                    <a:pt x="157356" y="8694"/>
                    <a:pt x="196553" y="5679"/>
                  </a:cubicBezTo>
                  <a:cubicBezTo>
                    <a:pt x="245569" y="1908"/>
                    <a:pt x="204511" y="-4954"/>
                    <a:pt x="247042" y="5679"/>
                  </a:cubicBezTo>
                  <a:cubicBezTo>
                    <a:pt x="254522" y="11289"/>
                    <a:pt x="262870" y="15898"/>
                    <a:pt x="269481" y="22509"/>
                  </a:cubicBezTo>
                  <a:cubicBezTo>
                    <a:pt x="276436" y="29464"/>
                    <a:pt x="291161" y="52224"/>
                    <a:pt x="297530" y="61777"/>
                  </a:cubicBezTo>
                  <a:cubicBezTo>
                    <a:pt x="295660" y="69257"/>
                    <a:pt x="296737" y="78196"/>
                    <a:pt x="291920" y="84217"/>
                  </a:cubicBezTo>
                  <a:cubicBezTo>
                    <a:pt x="288226" y="88834"/>
                    <a:pt x="280977" y="89265"/>
                    <a:pt x="275091" y="89826"/>
                  </a:cubicBezTo>
                  <a:cubicBezTo>
                    <a:pt x="241532" y="93022"/>
                    <a:pt x="207773" y="93566"/>
                    <a:pt x="174114" y="95436"/>
                  </a:cubicBezTo>
                  <a:cubicBezTo>
                    <a:pt x="133450" y="105603"/>
                    <a:pt x="134729" y="106656"/>
                    <a:pt x="73137" y="106656"/>
                  </a:cubicBezTo>
                  <a:cubicBezTo>
                    <a:pt x="50620" y="106656"/>
                    <a:pt x="28259" y="102916"/>
                    <a:pt x="5820" y="101046"/>
                  </a:cubicBezTo>
                  <a:cubicBezTo>
                    <a:pt x="3950" y="95436"/>
                    <a:pt x="210" y="90130"/>
                    <a:pt x="210" y="84217"/>
                  </a:cubicBezTo>
                  <a:cubicBezTo>
                    <a:pt x="210" y="72843"/>
                    <a:pt x="-1670" y="59118"/>
                    <a:pt x="5820" y="50558"/>
                  </a:cubicBezTo>
                  <a:cubicBezTo>
                    <a:pt x="12560" y="42855"/>
                    <a:pt x="56878" y="36391"/>
                    <a:pt x="67528" y="33728"/>
                  </a:cubicBezTo>
                  <a:cubicBezTo>
                    <a:pt x="73265" y="32294"/>
                    <a:pt x="80176" y="32299"/>
                    <a:pt x="84357" y="28118"/>
                  </a:cubicBezTo>
                  <a:lnTo>
                    <a:pt x="78747" y="1128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4794710" y="2840351"/>
              <a:ext cx="297530" cy="106656"/>
            </a:xfrm>
            <a:custGeom>
              <a:avLst/>
              <a:gdLst>
                <a:gd name="connsiteX0" fmla="*/ 78747 w 297530"/>
                <a:gd name="connsiteY0" fmla="*/ 11289 h 106656"/>
                <a:gd name="connsiteX1" fmla="*/ 196553 w 297530"/>
                <a:gd name="connsiteY1" fmla="*/ 5679 h 106656"/>
                <a:gd name="connsiteX2" fmla="*/ 247042 w 297530"/>
                <a:gd name="connsiteY2" fmla="*/ 5679 h 106656"/>
                <a:gd name="connsiteX3" fmla="*/ 269481 w 297530"/>
                <a:gd name="connsiteY3" fmla="*/ 22509 h 106656"/>
                <a:gd name="connsiteX4" fmla="*/ 297530 w 297530"/>
                <a:gd name="connsiteY4" fmla="*/ 61777 h 106656"/>
                <a:gd name="connsiteX5" fmla="*/ 291920 w 297530"/>
                <a:gd name="connsiteY5" fmla="*/ 84217 h 106656"/>
                <a:gd name="connsiteX6" fmla="*/ 275091 w 297530"/>
                <a:gd name="connsiteY6" fmla="*/ 89826 h 106656"/>
                <a:gd name="connsiteX7" fmla="*/ 174114 w 297530"/>
                <a:gd name="connsiteY7" fmla="*/ 95436 h 106656"/>
                <a:gd name="connsiteX8" fmla="*/ 73137 w 297530"/>
                <a:gd name="connsiteY8" fmla="*/ 106656 h 106656"/>
                <a:gd name="connsiteX9" fmla="*/ 5820 w 297530"/>
                <a:gd name="connsiteY9" fmla="*/ 101046 h 106656"/>
                <a:gd name="connsiteX10" fmla="*/ 210 w 297530"/>
                <a:gd name="connsiteY10" fmla="*/ 84217 h 106656"/>
                <a:gd name="connsiteX11" fmla="*/ 5820 w 297530"/>
                <a:gd name="connsiteY11" fmla="*/ 50558 h 106656"/>
                <a:gd name="connsiteX12" fmla="*/ 67528 w 297530"/>
                <a:gd name="connsiteY12" fmla="*/ 33728 h 106656"/>
                <a:gd name="connsiteX13" fmla="*/ 84357 w 297530"/>
                <a:gd name="connsiteY13" fmla="*/ 28118 h 106656"/>
                <a:gd name="connsiteX14" fmla="*/ 78747 w 297530"/>
                <a:gd name="connsiteY14" fmla="*/ 11289 h 1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530" h="106656">
                  <a:moveTo>
                    <a:pt x="78747" y="11289"/>
                  </a:moveTo>
                  <a:cubicBezTo>
                    <a:pt x="118016" y="9419"/>
                    <a:pt x="157356" y="8694"/>
                    <a:pt x="196553" y="5679"/>
                  </a:cubicBezTo>
                  <a:cubicBezTo>
                    <a:pt x="245569" y="1908"/>
                    <a:pt x="204511" y="-4954"/>
                    <a:pt x="247042" y="5679"/>
                  </a:cubicBezTo>
                  <a:cubicBezTo>
                    <a:pt x="254522" y="11289"/>
                    <a:pt x="262870" y="15898"/>
                    <a:pt x="269481" y="22509"/>
                  </a:cubicBezTo>
                  <a:cubicBezTo>
                    <a:pt x="276436" y="29464"/>
                    <a:pt x="291161" y="52224"/>
                    <a:pt x="297530" y="61777"/>
                  </a:cubicBezTo>
                  <a:cubicBezTo>
                    <a:pt x="295660" y="69257"/>
                    <a:pt x="296737" y="78196"/>
                    <a:pt x="291920" y="84217"/>
                  </a:cubicBezTo>
                  <a:cubicBezTo>
                    <a:pt x="288226" y="88834"/>
                    <a:pt x="280977" y="89265"/>
                    <a:pt x="275091" y="89826"/>
                  </a:cubicBezTo>
                  <a:cubicBezTo>
                    <a:pt x="241532" y="93022"/>
                    <a:pt x="207773" y="93566"/>
                    <a:pt x="174114" y="95436"/>
                  </a:cubicBezTo>
                  <a:cubicBezTo>
                    <a:pt x="133450" y="105603"/>
                    <a:pt x="134729" y="106656"/>
                    <a:pt x="73137" y="106656"/>
                  </a:cubicBezTo>
                  <a:cubicBezTo>
                    <a:pt x="50620" y="106656"/>
                    <a:pt x="28259" y="102916"/>
                    <a:pt x="5820" y="101046"/>
                  </a:cubicBezTo>
                  <a:cubicBezTo>
                    <a:pt x="3950" y="95436"/>
                    <a:pt x="210" y="90130"/>
                    <a:pt x="210" y="84217"/>
                  </a:cubicBezTo>
                  <a:cubicBezTo>
                    <a:pt x="210" y="72843"/>
                    <a:pt x="-1670" y="59118"/>
                    <a:pt x="5820" y="50558"/>
                  </a:cubicBezTo>
                  <a:cubicBezTo>
                    <a:pt x="12560" y="42855"/>
                    <a:pt x="56878" y="36391"/>
                    <a:pt x="67528" y="33728"/>
                  </a:cubicBezTo>
                  <a:cubicBezTo>
                    <a:pt x="73265" y="32294"/>
                    <a:pt x="80176" y="32299"/>
                    <a:pt x="84357" y="28118"/>
                  </a:cubicBezTo>
                  <a:lnTo>
                    <a:pt x="78747" y="1128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任意多边形 56"/>
            <p:cNvSpPr/>
            <p:nvPr/>
          </p:nvSpPr>
          <p:spPr bwMode="auto">
            <a:xfrm>
              <a:off x="5520466" y="2850608"/>
              <a:ext cx="297530" cy="106656"/>
            </a:xfrm>
            <a:custGeom>
              <a:avLst/>
              <a:gdLst>
                <a:gd name="connsiteX0" fmla="*/ 78747 w 297530"/>
                <a:gd name="connsiteY0" fmla="*/ 11289 h 106656"/>
                <a:gd name="connsiteX1" fmla="*/ 196553 w 297530"/>
                <a:gd name="connsiteY1" fmla="*/ 5679 h 106656"/>
                <a:gd name="connsiteX2" fmla="*/ 247042 w 297530"/>
                <a:gd name="connsiteY2" fmla="*/ 5679 h 106656"/>
                <a:gd name="connsiteX3" fmla="*/ 269481 w 297530"/>
                <a:gd name="connsiteY3" fmla="*/ 22509 h 106656"/>
                <a:gd name="connsiteX4" fmla="*/ 297530 w 297530"/>
                <a:gd name="connsiteY4" fmla="*/ 61777 h 106656"/>
                <a:gd name="connsiteX5" fmla="*/ 291920 w 297530"/>
                <a:gd name="connsiteY5" fmla="*/ 84217 h 106656"/>
                <a:gd name="connsiteX6" fmla="*/ 275091 w 297530"/>
                <a:gd name="connsiteY6" fmla="*/ 89826 h 106656"/>
                <a:gd name="connsiteX7" fmla="*/ 174114 w 297530"/>
                <a:gd name="connsiteY7" fmla="*/ 95436 h 106656"/>
                <a:gd name="connsiteX8" fmla="*/ 73137 w 297530"/>
                <a:gd name="connsiteY8" fmla="*/ 106656 h 106656"/>
                <a:gd name="connsiteX9" fmla="*/ 5820 w 297530"/>
                <a:gd name="connsiteY9" fmla="*/ 101046 h 106656"/>
                <a:gd name="connsiteX10" fmla="*/ 210 w 297530"/>
                <a:gd name="connsiteY10" fmla="*/ 84217 h 106656"/>
                <a:gd name="connsiteX11" fmla="*/ 5820 w 297530"/>
                <a:gd name="connsiteY11" fmla="*/ 50558 h 106656"/>
                <a:gd name="connsiteX12" fmla="*/ 67528 w 297530"/>
                <a:gd name="connsiteY12" fmla="*/ 33728 h 106656"/>
                <a:gd name="connsiteX13" fmla="*/ 84357 w 297530"/>
                <a:gd name="connsiteY13" fmla="*/ 28118 h 106656"/>
                <a:gd name="connsiteX14" fmla="*/ 78747 w 297530"/>
                <a:gd name="connsiteY14" fmla="*/ 11289 h 1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530" h="106656">
                  <a:moveTo>
                    <a:pt x="78747" y="11289"/>
                  </a:moveTo>
                  <a:cubicBezTo>
                    <a:pt x="118016" y="9419"/>
                    <a:pt x="157356" y="8694"/>
                    <a:pt x="196553" y="5679"/>
                  </a:cubicBezTo>
                  <a:cubicBezTo>
                    <a:pt x="245569" y="1908"/>
                    <a:pt x="204511" y="-4954"/>
                    <a:pt x="247042" y="5679"/>
                  </a:cubicBezTo>
                  <a:cubicBezTo>
                    <a:pt x="254522" y="11289"/>
                    <a:pt x="262870" y="15898"/>
                    <a:pt x="269481" y="22509"/>
                  </a:cubicBezTo>
                  <a:cubicBezTo>
                    <a:pt x="276436" y="29464"/>
                    <a:pt x="291161" y="52224"/>
                    <a:pt x="297530" y="61777"/>
                  </a:cubicBezTo>
                  <a:cubicBezTo>
                    <a:pt x="295660" y="69257"/>
                    <a:pt x="296737" y="78196"/>
                    <a:pt x="291920" y="84217"/>
                  </a:cubicBezTo>
                  <a:cubicBezTo>
                    <a:pt x="288226" y="88834"/>
                    <a:pt x="280977" y="89265"/>
                    <a:pt x="275091" y="89826"/>
                  </a:cubicBezTo>
                  <a:cubicBezTo>
                    <a:pt x="241532" y="93022"/>
                    <a:pt x="207773" y="93566"/>
                    <a:pt x="174114" y="95436"/>
                  </a:cubicBezTo>
                  <a:cubicBezTo>
                    <a:pt x="133450" y="105603"/>
                    <a:pt x="134729" y="106656"/>
                    <a:pt x="73137" y="106656"/>
                  </a:cubicBezTo>
                  <a:cubicBezTo>
                    <a:pt x="50620" y="106656"/>
                    <a:pt x="28259" y="102916"/>
                    <a:pt x="5820" y="101046"/>
                  </a:cubicBezTo>
                  <a:cubicBezTo>
                    <a:pt x="3950" y="95436"/>
                    <a:pt x="210" y="90130"/>
                    <a:pt x="210" y="84217"/>
                  </a:cubicBezTo>
                  <a:cubicBezTo>
                    <a:pt x="210" y="72843"/>
                    <a:pt x="-1670" y="59118"/>
                    <a:pt x="5820" y="50558"/>
                  </a:cubicBezTo>
                  <a:cubicBezTo>
                    <a:pt x="12560" y="42855"/>
                    <a:pt x="56878" y="36391"/>
                    <a:pt x="67528" y="33728"/>
                  </a:cubicBezTo>
                  <a:cubicBezTo>
                    <a:pt x="73265" y="32294"/>
                    <a:pt x="80176" y="32299"/>
                    <a:pt x="84357" y="28118"/>
                  </a:cubicBezTo>
                  <a:lnTo>
                    <a:pt x="78747" y="1128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09689" y="2436040"/>
            <a:ext cx="5483843" cy="1604346"/>
            <a:chOff x="232010" y="3835249"/>
            <a:chExt cx="7311790" cy="2139128"/>
          </a:xfrm>
        </p:grpSpPr>
        <p:grpSp>
          <p:nvGrpSpPr>
            <p:cNvPr id="88" name="组合 87"/>
            <p:cNvGrpSpPr/>
            <p:nvPr/>
          </p:nvGrpSpPr>
          <p:grpSpPr>
            <a:xfrm>
              <a:off x="232010" y="3835249"/>
              <a:ext cx="6321190" cy="1831581"/>
              <a:chOff x="79610" y="2155997"/>
              <a:chExt cx="6321190" cy="1831581"/>
            </a:xfrm>
          </p:grpSpPr>
          <p:grpSp>
            <p:nvGrpSpPr>
              <p:cNvPr id="89" name="组合 88"/>
              <p:cNvGrpSpPr/>
              <p:nvPr/>
            </p:nvGrpSpPr>
            <p:grpSpPr>
              <a:xfrm>
                <a:off x="79610" y="2155997"/>
                <a:ext cx="6321190" cy="1831581"/>
                <a:chOff x="79610" y="2874666"/>
                <a:chExt cx="6321190" cy="2442109"/>
              </a:xfrm>
            </p:grpSpPr>
            <p:pic>
              <p:nvPicPr>
                <p:cNvPr id="93" name="图片 9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060" t="38536" r="18097" b="40941"/>
                <a:stretch/>
              </p:blipFill>
              <p:spPr>
                <a:xfrm>
                  <a:off x="609600" y="3124200"/>
                  <a:ext cx="5562600" cy="1477176"/>
                </a:xfrm>
                <a:prstGeom prst="rect">
                  <a:avLst/>
                </a:prstGeom>
              </p:spPr>
            </p:pic>
            <p:sp>
              <p:nvSpPr>
                <p:cNvPr id="94" name="矩形 93"/>
                <p:cNvSpPr/>
                <p:nvPr/>
              </p:nvSpPr>
              <p:spPr bwMode="auto">
                <a:xfrm>
                  <a:off x="609600" y="3200400"/>
                  <a:ext cx="5562600" cy="1400976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hangingPunct="0"/>
                  <a:endParaRPr lang="zh-CN" altLang="en-US" sz="33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492262" y="4619148"/>
                  <a:ext cx="5908538" cy="697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0                                   50                                100                              150                          200                                       </a:t>
                  </a:r>
                </a:p>
                <a:p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                                                       </a:t>
                  </a:r>
                  <a:endParaRPr lang="zh-CN" altLang="en-US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52399" y="3009900"/>
                  <a:ext cx="769533" cy="2257028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    </a:t>
                  </a:r>
                  <a:r>
                    <a:rPr lang="en-US" altLang="zh-CN" sz="825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0 </a:t>
                  </a:r>
                </a:p>
                <a:p>
                  <a:endPara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  <a:p>
                  <a:endPara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  <a:p>
                  <a:r>
                    <a:rPr lang="en-US" altLang="zh-CN" sz="825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    20</a:t>
                  </a:r>
                </a:p>
                <a:p>
                  <a:endPara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  <a:p>
                  <a:r>
                    <a:rPr lang="en-US" altLang="zh-CN" sz="825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en-US" altLang="zh-CN" sz="825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    40    </a:t>
                  </a:r>
                </a:p>
                <a:p>
                  <a:endPara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  <a:p>
                  <a:endPara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 rot="16200000">
                  <a:off x="-303708" y="3523766"/>
                  <a:ext cx="1105191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z (m)</a:t>
                  </a:r>
                  <a:endParaRPr lang="zh-CN" altLang="en-US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内容占位符 3"/>
                <p:cNvSpPr txBox="1">
                  <a:spLocks/>
                </p:cNvSpPr>
                <p:nvPr/>
              </p:nvSpPr>
              <p:spPr>
                <a:xfrm>
                  <a:off x="2151131" y="2874666"/>
                  <a:ext cx="2590800" cy="373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51435" tIns="25718" rIns="51435" bIns="25718" rtlCol="0">
                  <a:normAutofit fontScale="92500" lnSpcReduction="10000"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zh-CN" sz="1350" b="1" dirty="0" smtClean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Starting </a:t>
                  </a:r>
                  <a:r>
                    <a:rPr lang="en-US" altLang="zh-CN" sz="13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P-velocity Model</a:t>
                  </a:r>
                  <a:endParaRPr lang="en-US" sz="13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90" name="直接箭头连接符 89"/>
              <p:cNvCxnSpPr/>
              <p:nvPr/>
            </p:nvCxnSpPr>
            <p:spPr>
              <a:xfrm>
                <a:off x="5349704" y="2696936"/>
                <a:ext cx="473336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箭头连接符 90"/>
              <p:cNvCxnSpPr/>
              <p:nvPr/>
            </p:nvCxnSpPr>
            <p:spPr>
              <a:xfrm>
                <a:off x="5190663" y="2418980"/>
                <a:ext cx="0" cy="279284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矩形 91"/>
              <p:cNvSpPr/>
              <p:nvPr/>
            </p:nvSpPr>
            <p:spPr>
              <a:xfrm>
                <a:off x="5194485" y="2317585"/>
                <a:ext cx="772007" cy="413788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ts val="1650"/>
                  </a:lnSpc>
                </a:pPr>
                <a:r>
                  <a:rPr lang="en-US" altLang="zh-CN" sz="105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  <a:cs typeface="Times New Roman" panose="02020603050405020304" pitchFamily="18" charset="0"/>
                  </a:rPr>
                  <a:t>l=</a:t>
                </a:r>
                <a:r>
                  <a:rPr lang="en-US" altLang="zh-CN" sz="105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25m</a:t>
                </a:r>
                <a:endParaRPr lang="en-US" altLang="zh-CN" sz="105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8" name="Picture 5"/>
            <p:cNvPicPr>
              <a:picLocks noChangeArrowheads="1"/>
            </p:cNvPicPr>
            <p:nvPr/>
          </p:nvPicPr>
          <p:blipFill rotWithShape="1">
            <a:blip r:embed="rId5"/>
            <a:srcRect l="91544" t="57851" r="5922" b="7134"/>
            <a:stretch/>
          </p:blipFill>
          <p:spPr bwMode="auto">
            <a:xfrm>
              <a:off x="6540500" y="3991689"/>
              <a:ext cx="216000" cy="190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8"/>
            <p:cNvSpPr txBox="1"/>
            <p:nvPr/>
          </p:nvSpPr>
          <p:spPr>
            <a:xfrm>
              <a:off x="6673496" y="3881497"/>
              <a:ext cx="870304" cy="209288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2500</a:t>
              </a:r>
            </a:p>
            <a:p>
              <a:endParaRPr lang="en-US" altLang="zh-C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2000</a:t>
              </a:r>
            </a:p>
            <a:p>
              <a:endParaRPr lang="en-US" altLang="zh-C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1500</a:t>
              </a:r>
            </a:p>
            <a:p>
              <a:endParaRPr lang="en-US" altLang="zh-C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  <a:p>
              <a:endParaRPr lang="en-US" altLang="zh-C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  <a:p>
              <a:r>
                <a:rPr lang="en-US" altLang="zh-CN" sz="1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1000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60720" y="4133196"/>
            <a:ext cx="579005" cy="318105"/>
            <a:chOff x="2168038" y="4573593"/>
            <a:chExt cx="579005" cy="318105"/>
          </a:xfrm>
        </p:grpSpPr>
        <p:sp>
          <p:nvSpPr>
            <p:cNvPr id="61" name="矩形 91"/>
            <p:cNvSpPr/>
            <p:nvPr/>
          </p:nvSpPr>
          <p:spPr>
            <a:xfrm>
              <a:off x="2168038" y="4581357"/>
              <a:ext cx="579005" cy="31034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lnSpc>
                  <a:spcPts val="1650"/>
                </a:lnSpc>
              </a:pPr>
              <a:r>
                <a:rPr lang="en-US" altLang="zh-CN" sz="105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  <a:cs typeface="Times New Roman" panose="02020603050405020304" pitchFamily="18" charset="0"/>
                </a:rPr>
                <a:t>l=</a:t>
              </a:r>
              <a:r>
                <a:rPr lang="en-US" altLang="zh-CN" sz="105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25m</a:t>
              </a:r>
              <a:endParaRPr lang="en-US" altLang="zh-CN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cxnSp>
          <p:nvCxnSpPr>
            <p:cNvPr id="62" name="直接箭头连接符 89"/>
            <p:cNvCxnSpPr/>
            <p:nvPr/>
          </p:nvCxnSpPr>
          <p:spPr>
            <a:xfrm>
              <a:off x="2280040" y="4573593"/>
              <a:ext cx="355002" cy="0"/>
            </a:xfrm>
            <a:prstGeom prst="straightConnector1">
              <a:avLst/>
            </a:prstGeom>
            <a:ln w="12700">
              <a:solidFill>
                <a:srgbClr val="FFFFFF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内容占位符 3"/>
          <p:cNvSpPr txBox="1">
            <a:spLocks/>
          </p:cNvSpPr>
          <p:nvPr/>
        </p:nvSpPr>
        <p:spPr>
          <a:xfrm>
            <a:off x="7710579" y="4909198"/>
            <a:ext cx="1943100" cy="209944"/>
          </a:xfrm>
          <a:prstGeom prst="rect">
            <a:avLst/>
          </a:prstGeom>
          <a:noFill/>
          <a:ln>
            <a:noFill/>
          </a:ln>
        </p:spPr>
        <p:txBody>
          <a:bodyPr vert="horz" lIns="51435" tIns="25718" rIns="51435" bIns="25718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 Jing Li</a:t>
            </a:r>
            <a:endParaRPr lang="en-US" sz="13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4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190297" y="1028701"/>
            <a:ext cx="7898288" cy="3676082"/>
            <a:chOff x="341586" y="1188162"/>
            <a:chExt cx="10531051" cy="4901443"/>
          </a:xfrm>
        </p:grpSpPr>
        <p:sp>
          <p:nvSpPr>
            <p:cNvPr id="9" name="内容占位符 3"/>
            <p:cNvSpPr txBox="1">
              <a:spLocks/>
            </p:cNvSpPr>
            <p:nvPr/>
          </p:nvSpPr>
          <p:spPr>
            <a:xfrm>
              <a:off x="3709837" y="1188162"/>
              <a:ext cx="7162800" cy="66528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51435" tIns="25718" rIns="51435" bIns="25718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dirty="0">
                  <a:solidFill>
                    <a:srgbClr val="FFFFFF"/>
                  </a:solidFill>
                </a:rPr>
                <a:t>Pred. vs Obs. CSGs </a:t>
              </a: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endParaRPr lang="en-US" altLang="zh-CN" dirty="0" err="1">
                <a:solidFill>
                  <a:srgbClr val="FFFFFF"/>
                </a:solidFill>
              </a:endParaRPr>
            </a:p>
            <a:p>
              <a:pPr marL="0" indent="0">
                <a:buNone/>
              </a:pPr>
              <a:r>
                <a:rPr lang="en-US" altLang="zh-CN" dirty="0">
                  <a:solidFill>
                    <a:srgbClr val="FFFFFF"/>
                  </a:solidFill>
                </a:rPr>
                <a:t>obs. CSGs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86" y="1778876"/>
              <a:ext cx="8765628" cy="431072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4114800" y="1543050"/>
            <a:ext cx="2114550" cy="2800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3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1" y="1438289"/>
            <a:ext cx="6554513" cy="323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143000" y="1314450"/>
            <a:ext cx="6858000" cy="213212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hangingPunct="0"/>
            <a:endParaRPr lang="en-US" sz="3300"/>
          </a:p>
        </p:txBody>
      </p:sp>
      <p:sp>
        <p:nvSpPr>
          <p:cNvPr id="12" name="Rectangle 11"/>
          <p:cNvSpPr/>
          <p:nvPr/>
        </p:nvSpPr>
        <p:spPr bwMode="auto">
          <a:xfrm>
            <a:off x="1058261" y="4287474"/>
            <a:ext cx="6858000" cy="684576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hangingPunct="0"/>
            <a:endParaRPr lang="en-US" sz="3300"/>
          </a:p>
        </p:txBody>
      </p:sp>
      <p:sp>
        <p:nvSpPr>
          <p:cNvPr id="14" name="Rectangle 13"/>
          <p:cNvSpPr/>
          <p:nvPr/>
        </p:nvSpPr>
        <p:spPr bwMode="auto">
          <a:xfrm>
            <a:off x="702523" y="1290447"/>
            <a:ext cx="1200150" cy="3274886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hangingPunct="0"/>
            <a:endParaRPr lang="en-US" sz="3300"/>
          </a:p>
        </p:txBody>
      </p:sp>
      <p:sp>
        <p:nvSpPr>
          <p:cNvPr id="15" name="Rectangle 14"/>
          <p:cNvSpPr/>
          <p:nvPr/>
        </p:nvSpPr>
        <p:spPr bwMode="auto">
          <a:xfrm>
            <a:off x="7702649" y="1354876"/>
            <a:ext cx="1200150" cy="3274886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hangingPunct="0"/>
            <a:endParaRPr lang="en-US" sz="3300"/>
          </a:p>
        </p:txBody>
      </p:sp>
      <p:sp>
        <p:nvSpPr>
          <p:cNvPr id="4" name="TextBox 3"/>
          <p:cNvSpPr txBox="1"/>
          <p:nvPr/>
        </p:nvSpPr>
        <p:spPr>
          <a:xfrm>
            <a:off x="1681802" y="4219783"/>
            <a:ext cx="6186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5763" indent="-385763">
              <a:buAutoNum type="arabicPlain" startAt="100"/>
            </a:pPr>
            <a:r>
              <a:rPr lang="en-US" sz="2400" dirty="0"/>
              <a:t>                                                                  190</a:t>
            </a:r>
          </a:p>
          <a:p>
            <a:pPr lvl="2"/>
            <a:r>
              <a:rPr lang="en-US" sz="2400" dirty="0"/>
              <a:t>                      </a:t>
            </a:r>
            <a:r>
              <a:rPr lang="en-US" sz="2400" dirty="0" smtClean="0"/>
              <a:t>X </a:t>
            </a:r>
            <a:r>
              <a:rPr lang="en-US" sz="2400" dirty="0"/>
              <a:t>(m)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2578" y="1421056"/>
            <a:ext cx="6928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.02 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6047" y="3933973"/>
            <a:ext cx="6928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.18 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02673" y="1534813"/>
            <a:ext cx="5808303" cy="27526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hangingPunct="0"/>
            <a:endParaRPr lang="en-US" sz="3300"/>
          </a:p>
        </p:txBody>
      </p:sp>
      <p:sp>
        <p:nvSpPr>
          <p:cNvPr id="8" name="Rectangle 7"/>
          <p:cNvSpPr/>
          <p:nvPr/>
        </p:nvSpPr>
        <p:spPr>
          <a:xfrm>
            <a:off x="2831856" y="394692"/>
            <a:ext cx="3886200" cy="600164"/>
          </a:xfrm>
          <a:prstGeom prst="rect">
            <a:avLst/>
          </a:prstGeom>
          <a:solidFill>
            <a:srgbClr val="000082"/>
          </a:solidFill>
        </p:spPr>
        <p:txBody>
          <a:bodyPr wrap="square">
            <a:spAutoFit/>
          </a:bodyPr>
          <a:lstStyle/>
          <a:p>
            <a:r>
              <a:rPr lang="en-US" altLang="zh-CN" sz="3300" dirty="0">
                <a:solidFill>
                  <a:srgbClr val="FFFFFF"/>
                </a:solidFill>
              </a:rPr>
              <a:t>Pred. vs Obs. CSGs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600450" y="914400"/>
            <a:ext cx="2457450" cy="40005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hangingPunct="0"/>
            <a:endParaRPr lang="en-US" sz="3300"/>
          </a:p>
        </p:txBody>
      </p:sp>
      <p:sp>
        <p:nvSpPr>
          <p:cNvPr id="19" name="内容占位符 3"/>
          <p:cNvSpPr txBox="1">
            <a:spLocks/>
          </p:cNvSpPr>
          <p:nvPr/>
        </p:nvSpPr>
        <p:spPr>
          <a:xfrm>
            <a:off x="7710579" y="4909198"/>
            <a:ext cx="1943100" cy="209944"/>
          </a:xfrm>
          <a:prstGeom prst="rect">
            <a:avLst/>
          </a:prstGeom>
          <a:noFill/>
          <a:ln>
            <a:noFill/>
          </a:ln>
        </p:spPr>
        <p:txBody>
          <a:bodyPr vert="horz" lIns="51435" tIns="25718" rIns="51435" bIns="25718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 Jing Li</a:t>
            </a:r>
            <a:endParaRPr lang="en-US" sz="13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0334" y="1566749"/>
            <a:ext cx="1233030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Observed </a:t>
            </a:r>
            <a:r>
              <a:rPr lang="en-US" sz="1400" dirty="0" smtClean="0">
                <a:solidFill>
                  <a:schemeClr val="accent3">
                    <a:lumMod val="10000"/>
                  </a:schemeClr>
                </a:solidFill>
              </a:rPr>
              <a:t>       </a:t>
            </a:r>
          </a:p>
          <a:p>
            <a:r>
              <a:rPr lang="en-US" sz="1400" dirty="0" smtClean="0">
                <a:solidFill>
                  <a:schemeClr val="accent3">
                    <a:lumMod val="10000"/>
                  </a:schemeClr>
                </a:solidFill>
              </a:rPr>
              <a:t>Inverted</a:t>
            </a:r>
            <a:endParaRPr lang="en-US" sz="14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900" y="-79021"/>
            <a:ext cx="6172200" cy="85725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Pred. vs Obs. Traces</a:t>
            </a: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17" y="825527"/>
            <a:ext cx="5872500" cy="4280400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92" y="793995"/>
            <a:ext cx="5872500" cy="428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38200" y="742950"/>
            <a:ext cx="1257300" cy="468630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hangingPunct="0"/>
            <a:endParaRPr lang="en-US" sz="3300"/>
          </a:p>
        </p:txBody>
      </p:sp>
      <p:sp>
        <p:nvSpPr>
          <p:cNvPr id="9" name="Rectangle 8"/>
          <p:cNvSpPr/>
          <p:nvPr/>
        </p:nvSpPr>
        <p:spPr bwMode="auto">
          <a:xfrm>
            <a:off x="0" y="605790"/>
            <a:ext cx="1257300" cy="468630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hangingPunct="0"/>
            <a:endParaRPr lang="en-US" sz="3300"/>
          </a:p>
        </p:txBody>
      </p:sp>
      <p:sp>
        <p:nvSpPr>
          <p:cNvPr id="10" name="TextBox 9"/>
          <p:cNvSpPr txBox="1"/>
          <p:nvPr/>
        </p:nvSpPr>
        <p:spPr>
          <a:xfrm>
            <a:off x="1360534" y="864755"/>
            <a:ext cx="706438" cy="52860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en-US" altLang="zh-CN" sz="1875" dirty="0">
                <a:solidFill>
                  <a:srgbClr val="FFFF00"/>
                </a:solidFill>
                <a:cs typeface="Times New Roman" panose="02020603050405020304" pitchFamily="18" charset="0"/>
              </a:rPr>
              <a:t>       0 </a:t>
            </a:r>
          </a:p>
          <a:p>
            <a:pPr algn="r"/>
            <a:endParaRPr lang="en-US" altLang="zh-CN" sz="1875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r"/>
            <a:endParaRPr lang="en-US" altLang="zh-CN" sz="1875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r"/>
            <a:endParaRPr lang="en-US" altLang="zh-CN" sz="1875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r"/>
            <a:endParaRPr lang="en-US" altLang="zh-CN" sz="1875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r"/>
            <a:endParaRPr lang="en-US" altLang="zh-CN" sz="1875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altLang="zh-CN" sz="1875" dirty="0">
                <a:solidFill>
                  <a:srgbClr val="FFFF00"/>
                </a:solidFill>
                <a:cs typeface="Times New Roman" panose="02020603050405020304" pitchFamily="18" charset="0"/>
              </a:rPr>
              <a:t>    0.1</a:t>
            </a:r>
          </a:p>
          <a:p>
            <a:pPr algn="r"/>
            <a:endParaRPr lang="en-US" altLang="zh-CN" sz="1875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r"/>
            <a:endParaRPr lang="en-US" altLang="zh-CN" sz="1875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r"/>
            <a:endParaRPr lang="en-US" altLang="zh-CN" sz="1875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r"/>
            <a:endParaRPr lang="en-US" altLang="zh-CN" sz="1875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r"/>
            <a:endParaRPr lang="en-US" altLang="zh-CN" sz="1875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r"/>
            <a:r>
              <a:rPr lang="en-US" altLang="zh-CN" sz="1875" dirty="0">
                <a:solidFill>
                  <a:srgbClr val="FFFF00"/>
                </a:solidFill>
                <a:cs typeface="Times New Roman" panose="02020603050405020304" pitchFamily="18" charset="0"/>
              </a:rPr>
              <a:t>    0.2    </a:t>
            </a:r>
          </a:p>
          <a:p>
            <a:pPr algn="r"/>
            <a:endParaRPr lang="en-US" altLang="zh-CN" sz="1875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r"/>
            <a:endParaRPr lang="en-US" altLang="zh-CN" sz="1875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0774" y="4594520"/>
            <a:ext cx="5659805" cy="72009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hangingPunct="0"/>
            <a:endParaRPr lang="en-US" sz="3300"/>
          </a:p>
        </p:txBody>
      </p:sp>
      <p:sp>
        <p:nvSpPr>
          <p:cNvPr id="13" name="Rectangle 12"/>
          <p:cNvSpPr/>
          <p:nvPr/>
        </p:nvSpPr>
        <p:spPr bwMode="auto">
          <a:xfrm>
            <a:off x="2057632" y="742950"/>
            <a:ext cx="5659805" cy="211605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0" hangingPunct="0"/>
            <a:endParaRPr lang="en-US" sz="3300"/>
          </a:p>
        </p:txBody>
      </p:sp>
      <p:sp>
        <p:nvSpPr>
          <p:cNvPr id="14" name="TextBox 13"/>
          <p:cNvSpPr txBox="1"/>
          <p:nvPr/>
        </p:nvSpPr>
        <p:spPr>
          <a:xfrm>
            <a:off x="2148772" y="4682399"/>
            <a:ext cx="74728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rgbClr val="FFFF00"/>
                </a:solidFill>
                <a:cs typeface="Times New Roman" panose="02020603050405020304" pitchFamily="18" charset="0"/>
              </a:rPr>
              <a:t>0                                                                      200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1726" y="4769860"/>
            <a:ext cx="8572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rgbClr val="FFFF00"/>
                </a:solidFill>
                <a:cs typeface="Times New Roman" panose="02020603050405020304" pitchFamily="18" charset="0"/>
              </a:rPr>
              <a:t>X (m)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531304" y="2281344"/>
            <a:ext cx="1823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Time (s)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66972" y="954555"/>
            <a:ext cx="5254720" cy="36399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内容占位符 3"/>
          <p:cNvSpPr txBox="1">
            <a:spLocks/>
          </p:cNvSpPr>
          <p:nvPr/>
        </p:nvSpPr>
        <p:spPr>
          <a:xfrm>
            <a:off x="7710579" y="4909198"/>
            <a:ext cx="1943100" cy="209944"/>
          </a:xfrm>
          <a:prstGeom prst="rect">
            <a:avLst/>
          </a:prstGeom>
          <a:noFill/>
          <a:ln>
            <a:noFill/>
          </a:ln>
        </p:spPr>
        <p:txBody>
          <a:bodyPr vert="horz" lIns="51435" tIns="25718" rIns="51435" bIns="25718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 Jing Li</a:t>
            </a:r>
            <a:endParaRPr lang="en-US" sz="13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1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2803" y="3215958"/>
            <a:ext cx="8291461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400"/>
              </a:spcAft>
              <a:buClr>
                <a:srgbClr val="FFFFFF"/>
              </a:buClr>
              <a:buSzPct val="50000"/>
            </a:pPr>
            <a:r>
              <a:rPr lang="en-GB" altLang="zh-C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2"/>
                <a:cs typeface="Arial Unicode MS" pitchFamily="34" charset="-122"/>
              </a:rPr>
              <a:t>Synthetic 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2"/>
                <a:cs typeface="Arial Unicode MS" pitchFamily="34" charset="-122"/>
              </a:rPr>
              <a:t>Example with Machine Learning</a:t>
            </a:r>
            <a:endParaRPr lang="en-GB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9126" y="2707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itchFamily="2" charset="-122"/>
                <a:cs typeface="Times New Roman" pitchFamily="18" charset="0"/>
              </a:rPr>
              <a:t>Outline</a:t>
            </a:r>
            <a:endParaRPr lang="zh-CN" alt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510" y="804740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Motivation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10" y="1414340"/>
            <a:ext cx="82296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Theory of Skeletonized Inversion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956" y="2138669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Example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7510" y="2709740"/>
            <a:ext cx="7937890" cy="65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400"/>
              </a:spcAft>
              <a:buClr>
                <a:srgbClr val="FFFFFF"/>
              </a:buClr>
              <a:buSzPct val="50000"/>
              <a:buFont typeface="Wingdings" charset="2"/>
              <a:buChar char="u"/>
            </a:pP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Inverting </a:t>
            </a:r>
            <a:r>
              <a:rPr lang="en-GB" altLang="zh-CN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V</a:t>
            </a:r>
            <a:r>
              <a:rPr lang="en-GB" altLang="zh-CN" sz="2800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 from Guided-Wave 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C(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Arial Unicode MS" pitchFamily="34" charset="-122"/>
                <a:cs typeface="Arial Unicode MS" pitchFamily="34" charset="-122"/>
              </a:rPr>
              <a:t>w)</a:t>
            </a:r>
            <a:endParaRPr lang="en-GB" altLang="zh-CN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9015" y="3825558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Summary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42803" y="3431487"/>
            <a:ext cx="7362071" cy="50242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85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1143000" y="57150"/>
            <a:ext cx="6858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 anchor="ctr"/>
          <a:lstStyle/>
          <a:p>
            <a:pPr algn="ctr">
              <a:defRPr/>
            </a:pPr>
            <a:r>
              <a:rPr lang="en-US" altLang="zh-CN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Equation Dispersion Inversion of Guided P-Waves (WDG)</a:t>
            </a:r>
            <a:endParaRPr lang="en-US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3400" y="923924"/>
            <a:ext cx="3276600" cy="2169558"/>
            <a:chOff x="533400" y="923924"/>
            <a:chExt cx="3276600" cy="216955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1047750"/>
              <a:ext cx="2632599" cy="1971675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grpSp>
          <p:nvGrpSpPr>
            <p:cNvPr id="67" name="Group 66"/>
            <p:cNvGrpSpPr/>
            <p:nvPr/>
          </p:nvGrpSpPr>
          <p:grpSpPr>
            <a:xfrm>
              <a:off x="1214525" y="2724150"/>
              <a:ext cx="2595475" cy="369332"/>
              <a:chOff x="1180124" y="4675015"/>
              <a:chExt cx="2595475" cy="369332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2093782" y="4675015"/>
                <a:ext cx="780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120 m</a:t>
                </a:r>
                <a:endParaRPr 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73" name="Straight Arrow Connector 72"/>
              <p:cNvCxnSpPr>
                <a:stCxn id="71" idx="3"/>
              </p:cNvCxnSpPr>
              <p:nvPr/>
            </p:nvCxnSpPr>
            <p:spPr bwMode="auto">
              <a:xfrm>
                <a:off x="2874765" y="4859681"/>
                <a:ext cx="90083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5" name="Straight Arrow Connector 74"/>
              <p:cNvCxnSpPr/>
              <p:nvPr/>
            </p:nvCxnSpPr>
            <p:spPr bwMode="auto">
              <a:xfrm>
                <a:off x="1180124" y="4874671"/>
                <a:ext cx="913658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FFFF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76" name="Group 75"/>
            <p:cNvGrpSpPr/>
            <p:nvPr/>
          </p:nvGrpSpPr>
          <p:grpSpPr>
            <a:xfrm>
              <a:off x="533400" y="1082857"/>
              <a:ext cx="665567" cy="1825959"/>
              <a:chOff x="1779842" y="4250026"/>
              <a:chExt cx="665567" cy="1825959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1779842" y="4946051"/>
                <a:ext cx="665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 m</a:t>
                </a:r>
                <a:endParaRPr 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2093782" y="5422287"/>
                <a:ext cx="0" cy="65369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>
                <a:off x="2093782" y="4250026"/>
                <a:ext cx="0" cy="6246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FFFF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9" name="TextBox 8"/>
            <p:cNvSpPr txBox="1"/>
            <p:nvPr/>
          </p:nvSpPr>
          <p:spPr>
            <a:xfrm>
              <a:off x="3137283" y="923924"/>
              <a:ext cx="6383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</a:t>
              </a:r>
              <a:r>
                <a:rPr lang="en-US" sz="36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3400" y="3069194"/>
            <a:ext cx="3252192" cy="1975153"/>
            <a:chOff x="533400" y="3069194"/>
            <a:chExt cx="3252192" cy="19751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143251"/>
              <a:ext cx="2642592" cy="1838325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sp>
          <p:nvSpPr>
            <p:cNvPr id="64" name="TextBox 63"/>
            <p:cNvSpPr txBox="1"/>
            <p:nvPr/>
          </p:nvSpPr>
          <p:spPr>
            <a:xfrm>
              <a:off x="2861941" y="3106712"/>
              <a:ext cx="9236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CSG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80124" y="4675015"/>
              <a:ext cx="2595475" cy="369332"/>
              <a:chOff x="1180124" y="4675015"/>
              <a:chExt cx="2595475" cy="369332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093782" y="4675015"/>
                <a:ext cx="780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120 m</a:t>
                </a:r>
                <a:endParaRPr lang="en-US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2" name="Straight Arrow Connector 11"/>
              <p:cNvCxnSpPr>
                <a:stCxn id="10" idx="3"/>
              </p:cNvCxnSpPr>
              <p:nvPr/>
            </p:nvCxnSpPr>
            <p:spPr bwMode="auto">
              <a:xfrm>
                <a:off x="2874765" y="4859681"/>
                <a:ext cx="90083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1180124" y="4874671"/>
                <a:ext cx="913658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80" name="Group 79"/>
            <p:cNvGrpSpPr/>
            <p:nvPr/>
          </p:nvGrpSpPr>
          <p:grpSpPr>
            <a:xfrm>
              <a:off x="533400" y="3158607"/>
              <a:ext cx="620683" cy="1825959"/>
              <a:chOff x="1744417" y="4250026"/>
              <a:chExt cx="620683" cy="182595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1744417" y="4946051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0.4 s</a:t>
                </a:r>
                <a:endParaRPr 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2" name="Straight Arrow Connector 81"/>
              <p:cNvCxnSpPr/>
              <p:nvPr/>
            </p:nvCxnSpPr>
            <p:spPr bwMode="auto">
              <a:xfrm>
                <a:off x="2093782" y="5422287"/>
                <a:ext cx="0" cy="65369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3" name="Straight Arrow Connector 82"/>
              <p:cNvCxnSpPr/>
              <p:nvPr/>
            </p:nvCxnSpPr>
            <p:spPr bwMode="auto">
              <a:xfrm>
                <a:off x="2093782" y="4250026"/>
                <a:ext cx="0" cy="624645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FFFF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sp>
          <p:nvSpPr>
            <p:cNvPr id="18" name="5-Point Star 17"/>
            <p:cNvSpPr/>
            <p:nvPr/>
          </p:nvSpPr>
          <p:spPr bwMode="auto">
            <a:xfrm>
              <a:off x="1035327" y="3069194"/>
              <a:ext cx="237314" cy="225071"/>
            </a:xfrm>
            <a:prstGeom prst="star5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85799" y="2908816"/>
            <a:ext cx="3867806" cy="2303592"/>
            <a:chOff x="3885799" y="2908816"/>
            <a:chExt cx="3867806" cy="2303592"/>
          </a:xfrm>
        </p:grpSpPr>
        <p:grpSp>
          <p:nvGrpSpPr>
            <p:cNvPr id="25" name="Group 24"/>
            <p:cNvGrpSpPr/>
            <p:nvPr/>
          </p:nvGrpSpPr>
          <p:grpSpPr>
            <a:xfrm>
              <a:off x="4404531" y="2908816"/>
              <a:ext cx="3349074" cy="2303592"/>
              <a:chOff x="4404531" y="2908816"/>
              <a:chExt cx="3349074" cy="230359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5365" y="3028950"/>
                <a:ext cx="2632599" cy="1811868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6084075" y="4750743"/>
                <a:ext cx="396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w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798950" y="4796909"/>
                <a:ext cx="29546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10                                        70</a:t>
                </a:r>
                <a:endParaRPr lang="en-US" sz="1800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4404531" y="2908816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0.9</a:t>
                </a:r>
                <a:endParaRPr lang="en-US" sz="18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439323" y="4366312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0.3</a:t>
                </a:r>
                <a:endParaRPr lang="en-US" sz="1800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885799" y="3673143"/>
              <a:ext cx="1037463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C (km/s)</a:t>
              </a:r>
              <a:endParaRPr lang="en-US" sz="18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86200" y="1047750"/>
            <a:ext cx="3721050" cy="1838325"/>
            <a:chOff x="3886200" y="1047750"/>
            <a:chExt cx="3721050" cy="18383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7163" y="1047750"/>
              <a:ext cx="2650087" cy="1838325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sp>
          <p:nvSpPr>
            <p:cNvPr id="88" name="TextBox 87"/>
            <p:cNvSpPr txBox="1"/>
            <p:nvPr/>
          </p:nvSpPr>
          <p:spPr>
            <a:xfrm>
              <a:off x="4404932" y="1049722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0.9</a:t>
              </a:r>
              <a:endParaRPr lang="en-US" sz="1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39724" y="250721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0.3</a:t>
              </a:r>
              <a:endParaRPr lang="en-US" sz="18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886200" y="1814049"/>
              <a:ext cx="1037463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C (km/s)</a:t>
              </a:r>
              <a:endParaRPr lang="en-US" sz="18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56061" y="1208403"/>
            <a:ext cx="13740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Kernel</a:t>
            </a:r>
          </a:p>
          <a:p>
            <a:pPr algn="ctr"/>
            <a:r>
              <a:rPr lang="en-US" sz="2400" dirty="0" smtClean="0"/>
              <a:t>SVM</a:t>
            </a:r>
          </a:p>
          <a:p>
            <a:pPr algn="ctr"/>
            <a:r>
              <a:rPr lang="en-US" sz="2400" dirty="0" smtClean="0"/>
              <a:t>FK Filter</a:t>
            </a:r>
          </a:p>
          <a:p>
            <a:pPr algn="ctr"/>
            <a:r>
              <a:rPr lang="en-US" sz="2400" dirty="0" smtClean="0"/>
              <a:t>+ Picking</a:t>
            </a:r>
            <a:endParaRPr lang="en-US" sz="2400" dirty="0"/>
          </a:p>
        </p:txBody>
      </p:sp>
      <p:sp>
        <p:nvSpPr>
          <p:cNvPr id="91" name="TextBox 90"/>
          <p:cNvSpPr txBox="1"/>
          <p:nvPr/>
        </p:nvSpPr>
        <p:spPr>
          <a:xfrm>
            <a:off x="7710368" y="2991840"/>
            <a:ext cx="13740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Pie</a:t>
            </a:r>
          </a:p>
          <a:p>
            <a:pPr algn="ctr"/>
            <a:r>
              <a:rPr lang="en-US" sz="2400" dirty="0" smtClean="0"/>
              <a:t>FK Filter</a:t>
            </a:r>
          </a:p>
          <a:p>
            <a:pPr algn="ctr"/>
            <a:r>
              <a:rPr lang="en-US" sz="2400" dirty="0" smtClean="0"/>
              <a:t>+ Manual</a:t>
            </a:r>
          </a:p>
          <a:p>
            <a:pPr algn="ctr"/>
            <a:r>
              <a:rPr lang="en-US" sz="2400" dirty="0" smtClean="0"/>
              <a:t>Picking</a:t>
            </a:r>
            <a:endParaRPr lang="en-US" sz="2400" dirty="0"/>
          </a:p>
        </p:txBody>
      </p:sp>
      <p:sp>
        <p:nvSpPr>
          <p:cNvPr id="30" name="Freeform 29"/>
          <p:cNvSpPr/>
          <p:nvPr/>
        </p:nvSpPr>
        <p:spPr bwMode="auto">
          <a:xfrm>
            <a:off x="4991725" y="3792511"/>
            <a:ext cx="2578308" cy="266152"/>
          </a:xfrm>
          <a:custGeom>
            <a:avLst/>
            <a:gdLst>
              <a:gd name="connsiteX0" fmla="*/ 0 w 2578308"/>
              <a:gd name="connsiteY0" fmla="*/ 14991 h 266152"/>
              <a:gd name="connsiteX1" fmla="*/ 254832 w 2578308"/>
              <a:gd name="connsiteY1" fmla="*/ 179882 h 266152"/>
              <a:gd name="connsiteX2" fmla="*/ 569626 w 2578308"/>
              <a:gd name="connsiteY2" fmla="*/ 254833 h 266152"/>
              <a:gd name="connsiteX3" fmla="*/ 1049311 w 2578308"/>
              <a:gd name="connsiteY3" fmla="*/ 254833 h 266152"/>
              <a:gd name="connsiteX4" fmla="*/ 1753849 w 2578308"/>
              <a:gd name="connsiteY4" fmla="*/ 149902 h 266152"/>
              <a:gd name="connsiteX5" fmla="*/ 2323475 w 2578308"/>
              <a:gd name="connsiteY5" fmla="*/ 44971 h 266152"/>
              <a:gd name="connsiteX6" fmla="*/ 2578308 w 2578308"/>
              <a:gd name="connsiteY6" fmla="*/ 0 h 2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8308" h="266152">
                <a:moveTo>
                  <a:pt x="0" y="14991"/>
                </a:moveTo>
                <a:cubicBezTo>
                  <a:pt x="79947" y="77449"/>
                  <a:pt x="159894" y="139908"/>
                  <a:pt x="254832" y="179882"/>
                </a:cubicBezTo>
                <a:cubicBezTo>
                  <a:pt x="349770" y="219856"/>
                  <a:pt x="437213" y="242341"/>
                  <a:pt x="569626" y="254833"/>
                </a:cubicBezTo>
                <a:cubicBezTo>
                  <a:pt x="702039" y="267325"/>
                  <a:pt x="851941" y="272321"/>
                  <a:pt x="1049311" y="254833"/>
                </a:cubicBezTo>
                <a:cubicBezTo>
                  <a:pt x="1246681" y="237345"/>
                  <a:pt x="1541488" y="184879"/>
                  <a:pt x="1753849" y="149902"/>
                </a:cubicBezTo>
                <a:cubicBezTo>
                  <a:pt x="1966210" y="114925"/>
                  <a:pt x="2323475" y="44971"/>
                  <a:pt x="2323475" y="44971"/>
                </a:cubicBezTo>
                <a:lnTo>
                  <a:pt x="2578308" y="0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886793" y="1352550"/>
            <a:ext cx="2668250" cy="629973"/>
          </a:xfrm>
          <a:custGeom>
            <a:avLst/>
            <a:gdLst>
              <a:gd name="connsiteX0" fmla="*/ 0 w 2668250"/>
              <a:gd name="connsiteY0" fmla="*/ 0 h 629973"/>
              <a:gd name="connsiteX1" fmla="*/ 239843 w 2668250"/>
              <a:gd name="connsiteY1" fmla="*/ 389745 h 629973"/>
              <a:gd name="connsiteX2" fmla="*/ 434715 w 2668250"/>
              <a:gd name="connsiteY2" fmla="*/ 539646 h 629973"/>
              <a:gd name="connsiteX3" fmla="*/ 794479 w 2668250"/>
              <a:gd name="connsiteY3" fmla="*/ 599607 h 629973"/>
              <a:gd name="connsiteX4" fmla="*/ 1259174 w 2668250"/>
              <a:gd name="connsiteY4" fmla="*/ 584617 h 629973"/>
              <a:gd name="connsiteX5" fmla="*/ 1558977 w 2668250"/>
              <a:gd name="connsiteY5" fmla="*/ 629587 h 629973"/>
              <a:gd name="connsiteX6" fmla="*/ 1738859 w 2668250"/>
              <a:gd name="connsiteY6" fmla="*/ 554636 h 629973"/>
              <a:gd name="connsiteX7" fmla="*/ 1858781 w 2668250"/>
              <a:gd name="connsiteY7" fmla="*/ 449705 h 629973"/>
              <a:gd name="connsiteX8" fmla="*/ 2038663 w 2668250"/>
              <a:gd name="connsiteY8" fmla="*/ 449705 h 629973"/>
              <a:gd name="connsiteX9" fmla="*/ 2188564 w 2668250"/>
              <a:gd name="connsiteY9" fmla="*/ 404735 h 629973"/>
              <a:gd name="connsiteX10" fmla="*/ 2398427 w 2668250"/>
              <a:gd name="connsiteY10" fmla="*/ 389745 h 629973"/>
              <a:gd name="connsiteX11" fmla="*/ 2668250 w 2668250"/>
              <a:gd name="connsiteY11" fmla="*/ 464695 h 6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8250" h="629973">
                <a:moveTo>
                  <a:pt x="0" y="0"/>
                </a:moveTo>
                <a:cubicBezTo>
                  <a:pt x="83695" y="149902"/>
                  <a:pt x="167391" y="299804"/>
                  <a:pt x="239843" y="389745"/>
                </a:cubicBezTo>
                <a:cubicBezTo>
                  <a:pt x="312295" y="479686"/>
                  <a:pt x="342276" y="504669"/>
                  <a:pt x="434715" y="539646"/>
                </a:cubicBezTo>
                <a:cubicBezTo>
                  <a:pt x="527154" y="574623"/>
                  <a:pt x="657069" y="592112"/>
                  <a:pt x="794479" y="599607"/>
                </a:cubicBezTo>
                <a:cubicBezTo>
                  <a:pt x="931889" y="607102"/>
                  <a:pt x="1131758" y="579620"/>
                  <a:pt x="1259174" y="584617"/>
                </a:cubicBezTo>
                <a:cubicBezTo>
                  <a:pt x="1386590" y="589614"/>
                  <a:pt x="1479030" y="634584"/>
                  <a:pt x="1558977" y="629587"/>
                </a:cubicBezTo>
                <a:cubicBezTo>
                  <a:pt x="1638924" y="624590"/>
                  <a:pt x="1688892" y="584616"/>
                  <a:pt x="1738859" y="554636"/>
                </a:cubicBezTo>
                <a:cubicBezTo>
                  <a:pt x="1788826" y="524656"/>
                  <a:pt x="1808814" y="467193"/>
                  <a:pt x="1858781" y="449705"/>
                </a:cubicBezTo>
                <a:cubicBezTo>
                  <a:pt x="1908748" y="432217"/>
                  <a:pt x="1983699" y="457200"/>
                  <a:pt x="2038663" y="449705"/>
                </a:cubicBezTo>
                <a:cubicBezTo>
                  <a:pt x="2093627" y="442210"/>
                  <a:pt x="2128603" y="414728"/>
                  <a:pt x="2188564" y="404735"/>
                </a:cubicBezTo>
                <a:cubicBezTo>
                  <a:pt x="2248525" y="394742"/>
                  <a:pt x="2318479" y="379752"/>
                  <a:pt x="2398427" y="389745"/>
                </a:cubicBezTo>
                <a:cubicBezTo>
                  <a:pt x="2478375" y="399738"/>
                  <a:pt x="2573312" y="432216"/>
                  <a:pt x="2668250" y="464695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568258" y="3121702"/>
            <a:ext cx="3241742" cy="1931096"/>
            <a:chOff x="572336" y="3111092"/>
            <a:chExt cx="3241742" cy="1931096"/>
          </a:xfrm>
        </p:grpSpPr>
        <p:grpSp>
          <p:nvGrpSpPr>
            <p:cNvPr id="92" name="Group 91"/>
            <p:cNvGrpSpPr/>
            <p:nvPr/>
          </p:nvGrpSpPr>
          <p:grpSpPr>
            <a:xfrm>
              <a:off x="1114514" y="3143251"/>
              <a:ext cx="2699564" cy="1838174"/>
              <a:chOff x="478875" y="2181890"/>
              <a:chExt cx="2699564" cy="1838174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875" y="2181890"/>
                <a:ext cx="2699564" cy="1809871"/>
              </a:xfrm>
              <a:prstGeom prst="rect">
                <a:avLst/>
              </a:prstGeom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1427716" y="3650732"/>
                <a:ext cx="78098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120 m</a:t>
                </a:r>
                <a:endParaRPr 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4" name="Straight Arrow Connector 93"/>
              <p:cNvCxnSpPr>
                <a:stCxn id="93" idx="3"/>
              </p:cNvCxnSpPr>
              <p:nvPr/>
            </p:nvCxnSpPr>
            <p:spPr bwMode="auto">
              <a:xfrm>
                <a:off x="2208699" y="3835398"/>
                <a:ext cx="90083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5" name="Straight Arrow Connector 94"/>
              <p:cNvCxnSpPr/>
              <p:nvPr/>
            </p:nvCxnSpPr>
            <p:spPr bwMode="auto">
              <a:xfrm>
                <a:off x="514058" y="3850388"/>
                <a:ext cx="913658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FF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2336" y="3111092"/>
              <a:ext cx="548092" cy="1931096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1157931" y="1059797"/>
            <a:ext cx="2682067" cy="2055067"/>
            <a:chOff x="1134345" y="1047599"/>
            <a:chExt cx="2682067" cy="2055067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4345" y="1047599"/>
              <a:ext cx="2637833" cy="1973758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/>
          </p:nvGrpSpPr>
          <p:grpSpPr>
            <a:xfrm>
              <a:off x="1220937" y="2733334"/>
              <a:ext cx="2595475" cy="369332"/>
              <a:chOff x="1366925" y="2876550"/>
              <a:chExt cx="2595475" cy="369332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2280583" y="2876550"/>
                <a:ext cx="780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120 m</a:t>
                </a:r>
                <a:endParaRPr lang="en-US" sz="1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01" name="Straight Arrow Connector 100"/>
              <p:cNvCxnSpPr>
                <a:stCxn id="100" idx="3"/>
              </p:cNvCxnSpPr>
              <p:nvPr/>
            </p:nvCxnSpPr>
            <p:spPr bwMode="auto">
              <a:xfrm>
                <a:off x="3061566" y="3061216"/>
                <a:ext cx="90083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2" name="Straight Arrow Connector 101"/>
              <p:cNvCxnSpPr/>
              <p:nvPr/>
            </p:nvCxnSpPr>
            <p:spPr bwMode="auto">
              <a:xfrm>
                <a:off x="1366925" y="3076206"/>
                <a:ext cx="913658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FFFF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</p:grpSp>
      <p:sp>
        <p:nvSpPr>
          <p:cNvPr id="105" name="TextBox 104"/>
          <p:cNvSpPr txBox="1"/>
          <p:nvPr/>
        </p:nvSpPr>
        <p:spPr>
          <a:xfrm>
            <a:off x="3143742" y="932854"/>
            <a:ext cx="63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4810101" y="1208403"/>
            <a:ext cx="113579" cy="361852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2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1" grpId="0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2803" y="3215958"/>
            <a:ext cx="82914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400"/>
              </a:spcAft>
              <a:buClr>
                <a:srgbClr val="FFFFFF"/>
              </a:buClr>
              <a:buSzPct val="50000"/>
            </a:pP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2"/>
                <a:cs typeface="Arial Unicode MS" pitchFamily="34" charset="-122"/>
              </a:rPr>
              <a:t>Field Data Example without Machine Learning</a:t>
            </a:r>
            <a:endParaRPr lang="en-GB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9126" y="2707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itchFamily="2" charset="-122"/>
                <a:cs typeface="Times New Roman" pitchFamily="18" charset="0"/>
              </a:rPr>
              <a:t>Outline</a:t>
            </a:r>
            <a:endParaRPr lang="zh-CN" alt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510" y="804740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Motivation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10" y="1414340"/>
            <a:ext cx="82296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Theory of Skeletonized Inversion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956" y="2138669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Example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7510" y="2709740"/>
            <a:ext cx="7937890" cy="65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400"/>
              </a:spcAft>
              <a:buClr>
                <a:srgbClr val="FFFFFF"/>
              </a:buClr>
              <a:buSzPct val="50000"/>
              <a:buFont typeface="Wingdings" charset="2"/>
              <a:buChar char="u"/>
            </a:pP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Inverting </a:t>
            </a:r>
            <a:r>
              <a:rPr lang="en-GB" altLang="zh-CN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V</a:t>
            </a:r>
            <a:r>
              <a:rPr lang="en-GB" altLang="zh-CN" sz="2800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 from Guided-Wave 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C(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Arial Unicode MS" pitchFamily="34" charset="-122"/>
                <a:cs typeface="Arial Unicode MS" pitchFamily="34" charset="-122"/>
              </a:rPr>
              <a:t>w)</a:t>
            </a:r>
            <a:endParaRPr lang="en-GB" altLang="zh-CN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9015" y="3825558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Summary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42803" y="3431487"/>
            <a:ext cx="7362071" cy="50242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08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151" y="1314450"/>
            <a:ext cx="18473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1143000" y="57150"/>
            <a:ext cx="6858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 anchor="ctr"/>
          <a:lstStyle/>
          <a:p>
            <a:pPr algn="ctr">
              <a:defRPr/>
            </a:pPr>
            <a:r>
              <a:rPr lang="en-US" altLang="zh-CN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Equation Dispersion Inversion of Guided P-Waves (WDG)</a:t>
            </a:r>
            <a:endParaRPr lang="en-US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360059" y="2412505"/>
            <a:ext cx="5793923" cy="1382479"/>
            <a:chOff x="138834" y="1868450"/>
            <a:chExt cx="7725231" cy="1843305"/>
          </a:xfrm>
        </p:grpSpPr>
        <p:grpSp>
          <p:nvGrpSpPr>
            <p:cNvPr id="33" name="组合 32"/>
            <p:cNvGrpSpPr/>
            <p:nvPr/>
          </p:nvGrpSpPr>
          <p:grpSpPr>
            <a:xfrm>
              <a:off x="138834" y="1868450"/>
              <a:ext cx="7725231" cy="1843305"/>
              <a:chOff x="89397" y="838200"/>
              <a:chExt cx="6311404" cy="215938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64224" y="1127536"/>
                <a:ext cx="769533" cy="18027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0 </a:t>
                </a:r>
              </a:p>
              <a:p>
                <a:endParaRPr lang="en-US" altLang="zh-CN" sz="105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r>
                  <a:rPr lang="en-US" altLang="zh-CN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  0.1</a:t>
                </a:r>
              </a:p>
              <a:p>
                <a:endParaRPr lang="en-US" altLang="zh-CN" sz="105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r>
                  <a:rPr lang="en-US" altLang="zh-CN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   0.2    </a:t>
                </a:r>
              </a:p>
              <a:p>
                <a:endParaRPr lang="en-US" altLang="zh-CN" sz="825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825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89397" y="838200"/>
                <a:ext cx="6311404" cy="2159388"/>
                <a:chOff x="89397" y="838200"/>
                <a:chExt cx="6311404" cy="2159388"/>
              </a:xfrm>
            </p:grpSpPr>
            <p:sp>
              <p:nvSpPr>
                <p:cNvPr id="37" name="内容占位符 3"/>
                <p:cNvSpPr txBox="1">
                  <a:spLocks/>
                </p:cNvSpPr>
                <p:nvPr/>
              </p:nvSpPr>
              <p:spPr>
                <a:xfrm>
                  <a:off x="2244164" y="838200"/>
                  <a:ext cx="2590800" cy="3732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lIns="51435" tIns="25718" rIns="51435" bIns="25718" rtlCol="0">
                  <a:norm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        COG Profile (x=20 m)</a:t>
                  </a:r>
                  <a:endParaRPr lang="en-US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609600" y="1189824"/>
                  <a:ext cx="5562600" cy="1400976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68580" tIns="34290" rIns="68580" bIns="3429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 eaLnBrk="0" hangingPunct="0"/>
                  <a:endParaRPr lang="zh-CN" altLang="en-US" sz="33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92263" y="2600979"/>
                  <a:ext cx="5908538" cy="396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0                                          150                                          300                                     450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 rot="16200000">
                  <a:off x="-164768" y="1578498"/>
                  <a:ext cx="810069" cy="3017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t (s)</a:t>
                  </a:r>
                  <a:endParaRPr lang="zh-CN" altLang="en-US" sz="1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33" y="2195123"/>
              <a:ext cx="6798221" cy="115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组合 52"/>
          <p:cNvGrpSpPr/>
          <p:nvPr/>
        </p:nvGrpSpPr>
        <p:grpSpPr>
          <a:xfrm>
            <a:off x="1360057" y="3771900"/>
            <a:ext cx="6422903" cy="1462332"/>
            <a:chOff x="138833" y="3354239"/>
            <a:chExt cx="8563870" cy="1949776"/>
          </a:xfrm>
        </p:grpSpPr>
        <p:grpSp>
          <p:nvGrpSpPr>
            <p:cNvPr id="54" name="组合 53"/>
            <p:cNvGrpSpPr/>
            <p:nvPr/>
          </p:nvGrpSpPr>
          <p:grpSpPr>
            <a:xfrm>
              <a:off x="138833" y="3354239"/>
              <a:ext cx="8563870" cy="1949776"/>
              <a:chOff x="136972" y="81549"/>
              <a:chExt cx="8563870" cy="1980974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136972" y="81549"/>
                <a:ext cx="7708043" cy="1980974"/>
                <a:chOff x="103439" y="838200"/>
                <a:chExt cx="6297362" cy="2206615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218040" y="1059395"/>
                  <a:ext cx="769533" cy="1985420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825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      </a:t>
                  </a:r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0 </a:t>
                  </a:r>
                </a:p>
                <a:p>
                  <a:endParaRPr lang="en-US" altLang="zh-CN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   20</a:t>
                  </a:r>
                </a:p>
                <a:p>
                  <a:endParaRPr lang="en-US" altLang="zh-CN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  <a:p>
                  <a:endParaRPr lang="en-US" altLang="zh-CN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   40</a:t>
                  </a:r>
                  <a:r>
                    <a:rPr lang="en-US" altLang="zh-CN" sz="825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   </a:t>
                  </a:r>
                </a:p>
                <a:p>
                  <a:endPara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  <a:p>
                  <a:endPara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1" name="组合 60"/>
                <p:cNvGrpSpPr/>
                <p:nvPr/>
              </p:nvGrpSpPr>
              <p:grpSpPr>
                <a:xfrm>
                  <a:off x="103439" y="838200"/>
                  <a:ext cx="6297362" cy="2145931"/>
                  <a:chOff x="103439" y="838200"/>
                  <a:chExt cx="6297362" cy="2145931"/>
                </a:xfrm>
              </p:grpSpPr>
              <p:sp>
                <p:nvSpPr>
                  <p:cNvPr id="62" name="内容占位符 3"/>
                  <p:cNvSpPr txBox="1">
                    <a:spLocks/>
                  </p:cNvSpPr>
                  <p:nvPr/>
                </p:nvSpPr>
                <p:spPr>
                  <a:xfrm>
                    <a:off x="2057400" y="838200"/>
                    <a:ext cx="2590800" cy="37323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lIns="51435" tIns="25718" rIns="51435" bIns="25718" rtlCol="0">
                    <a:normAutofit/>
                  </a:bodyPr>
                  <a:lstStyle>
                    <a:lvl1pPr marL="1714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 kern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lvl1pPr>
                    <a:lvl2pPr marL="5143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lvl2pPr>
                    <a:lvl3pPr marL="8572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 kern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lvl3pPr>
                    <a:lvl4pPr marL="12001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lvl4pPr>
                    <a:lvl5pPr marL="15430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lvl5pPr>
                    <a:lvl6pPr marL="18859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288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717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9146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altLang="zh-CN" sz="135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     </a:t>
                    </a:r>
                    <a:r>
                      <a:rPr lang="en-US" altLang="zh-CN" sz="105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WDG  P-velocity Tomogram</a:t>
                    </a:r>
                    <a:endParaRPr lang="en-US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 bwMode="auto">
                  <a:xfrm>
                    <a:off x="609600" y="1189824"/>
                    <a:ext cx="5562600" cy="1400976"/>
                  </a:xfrm>
                  <a:prstGeom prst="rect">
                    <a:avLst/>
                  </a:prstGeom>
                  <a:noFill/>
                  <a:ln w="2857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eaLnBrk="0" hangingPunct="0"/>
                    <a:endParaRPr lang="zh-CN" altLang="en-US" sz="33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92262" y="2600979"/>
                    <a:ext cx="5908539" cy="3831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5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Times New Roman" panose="02020603050405020304" pitchFamily="18" charset="0"/>
                      </a:rPr>
                      <a:t>0                                         150 </a:t>
                    </a:r>
                    <a:r>
                      <a:rPr lang="en-US" altLang="zh-CN" sz="1050" b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Times New Roman" panose="02020603050405020304" pitchFamily="18" charset="0"/>
                      </a:rPr>
                      <a:t>                     X (m)                                                                   450</a:t>
                    </a:r>
                    <a:endPara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 rot="16200000">
                    <a:off x="-169759" y="1643249"/>
                    <a:ext cx="848136" cy="3017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Times New Roman" panose="02020603050405020304" pitchFamily="18" charset="0"/>
                      </a:rPr>
                      <a:t>z (m)</a:t>
                    </a:r>
                    <a:endParaRPr lang="zh-CN" altLang="en-US" sz="12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57" name="TextBox 56"/>
              <p:cNvSpPr txBox="1"/>
              <p:nvPr/>
            </p:nvSpPr>
            <p:spPr>
              <a:xfrm>
                <a:off x="7796529" y="331165"/>
                <a:ext cx="904313" cy="143842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9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2900 m/s</a:t>
                </a:r>
                <a:endParaRPr lang="en-US" altLang="zh-CN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r>
                  <a:rPr lang="en-US" altLang="zh-CN" sz="9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1800 m/s</a:t>
                </a:r>
                <a:endParaRPr lang="en-US" altLang="zh-CN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r>
                  <a:rPr lang="en-US" altLang="zh-CN" sz="9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700 m/s</a:t>
                </a:r>
                <a:endParaRPr lang="zh-CN" altLang="en-US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  <p:pic>
            <p:nvPicPr>
              <p:cNvPr id="58" name="Picture 5"/>
              <p:cNvPicPr>
                <a:picLocks noChangeArrowheads="1"/>
              </p:cNvPicPr>
              <p:nvPr/>
            </p:nvPicPr>
            <p:blipFill rotWithShape="1">
              <a:blip r:embed="rId3"/>
              <a:srcRect l="91544" t="57851" r="5922" b="7134"/>
              <a:stretch/>
            </p:blipFill>
            <p:spPr bwMode="auto">
              <a:xfrm>
                <a:off x="7666488" y="397218"/>
                <a:ext cx="195715" cy="1327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898" y="3676811"/>
              <a:ext cx="6785357" cy="1210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1348518" y="1085850"/>
            <a:ext cx="6434442" cy="1337533"/>
            <a:chOff x="274023" y="1447799"/>
            <a:chExt cx="8579256" cy="1783377"/>
          </a:xfrm>
        </p:grpSpPr>
        <p:grpSp>
          <p:nvGrpSpPr>
            <p:cNvPr id="42" name="组合 41"/>
            <p:cNvGrpSpPr/>
            <p:nvPr/>
          </p:nvGrpSpPr>
          <p:grpSpPr>
            <a:xfrm>
              <a:off x="274023" y="1447799"/>
              <a:ext cx="8579256" cy="1783377"/>
              <a:chOff x="123446" y="81549"/>
              <a:chExt cx="8579256" cy="1993280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123446" y="81549"/>
                <a:ext cx="7721569" cy="1993280"/>
                <a:chOff x="92387" y="838200"/>
                <a:chExt cx="6308414" cy="2220323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179786" y="1104280"/>
                  <a:ext cx="769533" cy="1954243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    0 </a:t>
                  </a:r>
                </a:p>
                <a:p>
                  <a:endParaRPr lang="en-US" altLang="zh-CN" sz="105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   20</a:t>
                  </a:r>
                </a:p>
                <a:p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en-US" altLang="zh-CN" sz="10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   40</a:t>
                  </a:r>
                  <a:r>
                    <a:rPr lang="en-US" altLang="zh-CN" sz="12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rPr>
                    <a:t>    </a:t>
                  </a:r>
                </a:p>
                <a:p>
                  <a:endPara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  <a:p>
                  <a:endParaRPr lang="en-US" altLang="zh-CN" sz="825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8" name="组合 47"/>
                <p:cNvGrpSpPr/>
                <p:nvPr/>
              </p:nvGrpSpPr>
              <p:grpSpPr>
                <a:xfrm>
                  <a:off x="92387" y="838200"/>
                  <a:ext cx="6308414" cy="2164485"/>
                  <a:chOff x="92387" y="838200"/>
                  <a:chExt cx="6308414" cy="2164485"/>
                </a:xfrm>
              </p:grpSpPr>
              <p:sp>
                <p:nvSpPr>
                  <p:cNvPr id="49" name="内容占位符 3"/>
                  <p:cNvSpPr txBox="1">
                    <a:spLocks/>
                  </p:cNvSpPr>
                  <p:nvPr/>
                </p:nvSpPr>
                <p:spPr>
                  <a:xfrm>
                    <a:off x="2057400" y="838200"/>
                    <a:ext cx="2590800" cy="37323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lIns="51435" tIns="25718" rIns="51435" bIns="25718" rtlCol="0">
                    <a:normAutofit fontScale="85000" lnSpcReduction="10000"/>
                  </a:bodyPr>
                  <a:lstStyle>
                    <a:lvl1pPr marL="1714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750"/>
                      </a:spcBef>
                      <a:buFont typeface="Arial" panose="020B0604020202020204" pitchFamily="34" charset="0"/>
                      <a:buChar char="•"/>
                      <a:defRPr sz="2100" kern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lvl1pPr>
                    <a:lvl2pPr marL="5143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lvl2pPr>
                    <a:lvl3pPr marL="8572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500" kern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lvl3pPr>
                    <a:lvl4pPr marL="12001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lvl4pPr>
                    <a:lvl5pPr marL="15430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lvl5pPr>
                    <a:lvl6pPr marL="18859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2288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5717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914650" indent="-171450" algn="l" defTabSz="685800" rtl="0" eaLnBrk="1" latinLnBrk="0" hangingPunct="1">
                      <a:lnSpc>
                        <a:spcPct val="90000"/>
                      </a:lnSpc>
                      <a:spcBef>
                        <a:spcPts val="375"/>
                      </a:spcBef>
                      <a:buFont typeface="Arial" panose="020B0604020202020204" pitchFamily="34" charset="0"/>
                      <a:buChar char="•"/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en-US" altLang="zh-CN" sz="135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  Ray Tracing P-velocity Tomogram</a:t>
                    </a:r>
                    <a:endParaRPr lang="en-US" sz="135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0" name="矩形 49"/>
                  <p:cNvSpPr/>
                  <p:nvPr/>
                </p:nvSpPr>
                <p:spPr bwMode="auto">
                  <a:xfrm>
                    <a:off x="609600" y="1189824"/>
                    <a:ext cx="5562600" cy="1400976"/>
                  </a:xfrm>
                  <a:prstGeom prst="rect">
                    <a:avLst/>
                  </a:prstGeom>
                  <a:noFill/>
                  <a:ln w="28575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68580" tIns="34290" rIns="68580" bIns="3429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85800" eaLnBrk="0" hangingPunct="0"/>
                    <a:endParaRPr lang="zh-CN" altLang="en-US" sz="33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92263" y="2581181"/>
                    <a:ext cx="5908538" cy="4215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05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anose="02020603050405020304" pitchFamily="18" charset="0"/>
                      </a:rPr>
                      <a:t>0                                         150                                            300                                     450                                       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 rot="16200000">
                    <a:off x="-255201" y="1611919"/>
                    <a:ext cx="996916" cy="3017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2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Times New Roman" panose="02020603050405020304" pitchFamily="18" charset="0"/>
                      </a:rPr>
                      <a:t>z (m)</a:t>
                    </a:r>
                    <a:endParaRPr lang="zh-CN" altLang="en-US" sz="1200" b="1" dirty="0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5" name="TextBox 44"/>
              <p:cNvSpPr txBox="1"/>
              <p:nvPr/>
            </p:nvSpPr>
            <p:spPr>
              <a:xfrm>
                <a:off x="7796529" y="324404"/>
                <a:ext cx="906173" cy="158240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altLang="zh-CN" sz="9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2900 m/s</a:t>
                </a:r>
                <a:endParaRPr lang="en-US" altLang="zh-CN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r>
                  <a:rPr lang="en-US" altLang="zh-CN" sz="9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1800 m/s</a:t>
                </a:r>
                <a:endParaRPr lang="en-US" altLang="zh-CN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endParaRPr lang="en-US" altLang="zh-CN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  <a:p>
                <a:r>
                  <a:rPr lang="en-US" altLang="zh-CN" sz="9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700 m/s</a:t>
                </a:r>
                <a:endParaRPr lang="zh-CN" altLang="en-US" sz="9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5"/>
              <p:cNvPicPr>
                <a:picLocks noChangeArrowheads="1"/>
              </p:cNvPicPr>
              <p:nvPr/>
            </p:nvPicPr>
            <p:blipFill rotWithShape="1">
              <a:blip r:embed="rId3"/>
              <a:srcRect l="91544" t="57851" r="5922" b="7134"/>
              <a:stretch/>
            </p:blipFill>
            <p:spPr bwMode="auto">
              <a:xfrm>
                <a:off x="7666489" y="397216"/>
                <a:ext cx="178526" cy="1327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0" name="Picture 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27" y="1747582"/>
              <a:ext cx="6771600" cy="110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" name="组合 68"/>
          <p:cNvGrpSpPr/>
          <p:nvPr/>
        </p:nvGrpSpPr>
        <p:grpSpPr>
          <a:xfrm>
            <a:off x="1884465" y="1375551"/>
            <a:ext cx="5030685" cy="3196449"/>
            <a:chOff x="852055" y="251591"/>
            <a:chExt cx="6707580" cy="4261932"/>
          </a:xfrm>
        </p:grpSpPr>
        <p:sp>
          <p:nvSpPr>
            <p:cNvPr id="70" name="任意多边形 69"/>
            <p:cNvSpPr/>
            <p:nvPr/>
          </p:nvSpPr>
          <p:spPr>
            <a:xfrm>
              <a:off x="1004455" y="2080391"/>
              <a:ext cx="6555180" cy="451932"/>
            </a:xfrm>
            <a:custGeom>
              <a:avLst/>
              <a:gdLst>
                <a:gd name="connsiteX0" fmla="*/ 6555180 w 6555180"/>
                <a:gd name="connsiteY0" fmla="*/ 154399 h 451932"/>
                <a:gd name="connsiteX1" fmla="*/ 6151419 w 6555180"/>
                <a:gd name="connsiteY1" fmla="*/ 83147 h 451932"/>
                <a:gd name="connsiteX2" fmla="*/ 5628904 w 6555180"/>
                <a:gd name="connsiteY2" fmla="*/ 118773 h 451932"/>
                <a:gd name="connsiteX3" fmla="*/ 5438899 w 6555180"/>
                <a:gd name="connsiteY3" fmla="*/ 249402 h 451932"/>
                <a:gd name="connsiteX4" fmla="*/ 5296395 w 6555180"/>
                <a:gd name="connsiteY4" fmla="*/ 308779 h 451932"/>
                <a:gd name="connsiteX5" fmla="*/ 5153891 w 6555180"/>
                <a:gd name="connsiteY5" fmla="*/ 118773 h 451932"/>
                <a:gd name="connsiteX6" fmla="*/ 4845133 w 6555180"/>
                <a:gd name="connsiteY6" fmla="*/ 106898 h 451932"/>
                <a:gd name="connsiteX7" fmla="*/ 4785756 w 6555180"/>
                <a:gd name="connsiteY7" fmla="*/ 356280 h 451932"/>
                <a:gd name="connsiteX8" fmla="*/ 4417621 w 6555180"/>
                <a:gd name="connsiteY8" fmla="*/ 380031 h 451932"/>
                <a:gd name="connsiteX9" fmla="*/ 4239491 w 6555180"/>
                <a:gd name="connsiteY9" fmla="*/ 213776 h 451932"/>
                <a:gd name="connsiteX10" fmla="*/ 3930733 w 6555180"/>
                <a:gd name="connsiteY10" fmla="*/ 427532 h 451932"/>
                <a:gd name="connsiteX11" fmla="*/ 3384468 w 6555180"/>
                <a:gd name="connsiteY11" fmla="*/ 308779 h 451932"/>
                <a:gd name="connsiteX12" fmla="*/ 3360717 w 6555180"/>
                <a:gd name="connsiteY12" fmla="*/ 23771 h 451932"/>
                <a:gd name="connsiteX13" fmla="*/ 3051959 w 6555180"/>
                <a:gd name="connsiteY13" fmla="*/ 59397 h 451932"/>
                <a:gd name="connsiteX14" fmla="*/ 2838203 w 6555180"/>
                <a:gd name="connsiteY14" fmla="*/ 130649 h 451932"/>
                <a:gd name="connsiteX15" fmla="*/ 2624447 w 6555180"/>
                <a:gd name="connsiteY15" fmla="*/ 344405 h 451932"/>
                <a:gd name="connsiteX16" fmla="*/ 2280063 w 6555180"/>
                <a:gd name="connsiteY16" fmla="*/ 451283 h 451932"/>
                <a:gd name="connsiteX17" fmla="*/ 1733798 w 6555180"/>
                <a:gd name="connsiteY17" fmla="*/ 380031 h 451932"/>
                <a:gd name="connsiteX18" fmla="*/ 1341912 w 6555180"/>
                <a:gd name="connsiteY18" fmla="*/ 201901 h 451932"/>
                <a:gd name="connsiteX19" fmla="*/ 1092530 w 6555180"/>
                <a:gd name="connsiteY19" fmla="*/ 20 h 451932"/>
                <a:gd name="connsiteX20" fmla="*/ 1033154 w 6555180"/>
                <a:gd name="connsiteY20" fmla="*/ 190025 h 451932"/>
                <a:gd name="connsiteX21" fmla="*/ 653143 w 6555180"/>
                <a:gd name="connsiteY21" fmla="*/ 285028 h 451932"/>
                <a:gd name="connsiteX22" fmla="*/ 415637 w 6555180"/>
                <a:gd name="connsiteY22" fmla="*/ 391906 h 451932"/>
                <a:gd name="connsiteX23" fmla="*/ 0 w 6555180"/>
                <a:gd name="connsiteY23" fmla="*/ 190025 h 45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555180" h="451932">
                  <a:moveTo>
                    <a:pt x="6555180" y="154399"/>
                  </a:moveTo>
                  <a:cubicBezTo>
                    <a:pt x="6430489" y="121742"/>
                    <a:pt x="6305798" y="89085"/>
                    <a:pt x="6151419" y="83147"/>
                  </a:cubicBezTo>
                  <a:cubicBezTo>
                    <a:pt x="5997040" y="77209"/>
                    <a:pt x="5747657" y="91064"/>
                    <a:pt x="5628904" y="118773"/>
                  </a:cubicBezTo>
                  <a:cubicBezTo>
                    <a:pt x="5510151" y="146482"/>
                    <a:pt x="5494317" y="217734"/>
                    <a:pt x="5438899" y="249402"/>
                  </a:cubicBezTo>
                  <a:cubicBezTo>
                    <a:pt x="5383481" y="281070"/>
                    <a:pt x="5343896" y="330550"/>
                    <a:pt x="5296395" y="308779"/>
                  </a:cubicBezTo>
                  <a:cubicBezTo>
                    <a:pt x="5248894" y="287008"/>
                    <a:pt x="5229101" y="152420"/>
                    <a:pt x="5153891" y="118773"/>
                  </a:cubicBezTo>
                  <a:cubicBezTo>
                    <a:pt x="5078681" y="85126"/>
                    <a:pt x="4906489" y="67314"/>
                    <a:pt x="4845133" y="106898"/>
                  </a:cubicBezTo>
                  <a:cubicBezTo>
                    <a:pt x="4783777" y="146482"/>
                    <a:pt x="4857008" y="310758"/>
                    <a:pt x="4785756" y="356280"/>
                  </a:cubicBezTo>
                  <a:cubicBezTo>
                    <a:pt x="4714504" y="401802"/>
                    <a:pt x="4508665" y="403782"/>
                    <a:pt x="4417621" y="380031"/>
                  </a:cubicBezTo>
                  <a:cubicBezTo>
                    <a:pt x="4326577" y="356280"/>
                    <a:pt x="4320639" y="205859"/>
                    <a:pt x="4239491" y="213776"/>
                  </a:cubicBezTo>
                  <a:cubicBezTo>
                    <a:pt x="4158343" y="221693"/>
                    <a:pt x="4073237" y="411698"/>
                    <a:pt x="3930733" y="427532"/>
                  </a:cubicBezTo>
                  <a:cubicBezTo>
                    <a:pt x="3788229" y="443366"/>
                    <a:pt x="3479471" y="376072"/>
                    <a:pt x="3384468" y="308779"/>
                  </a:cubicBezTo>
                  <a:cubicBezTo>
                    <a:pt x="3289465" y="241486"/>
                    <a:pt x="3416135" y="65335"/>
                    <a:pt x="3360717" y="23771"/>
                  </a:cubicBezTo>
                  <a:cubicBezTo>
                    <a:pt x="3305299" y="-17793"/>
                    <a:pt x="3139045" y="41584"/>
                    <a:pt x="3051959" y="59397"/>
                  </a:cubicBezTo>
                  <a:cubicBezTo>
                    <a:pt x="2964873" y="77210"/>
                    <a:pt x="2909455" y="83148"/>
                    <a:pt x="2838203" y="130649"/>
                  </a:cubicBezTo>
                  <a:cubicBezTo>
                    <a:pt x="2766951" y="178150"/>
                    <a:pt x="2717470" y="290966"/>
                    <a:pt x="2624447" y="344405"/>
                  </a:cubicBezTo>
                  <a:cubicBezTo>
                    <a:pt x="2531424" y="397844"/>
                    <a:pt x="2428504" y="445345"/>
                    <a:pt x="2280063" y="451283"/>
                  </a:cubicBezTo>
                  <a:cubicBezTo>
                    <a:pt x="2131621" y="457221"/>
                    <a:pt x="1890156" y="421595"/>
                    <a:pt x="1733798" y="380031"/>
                  </a:cubicBezTo>
                  <a:cubicBezTo>
                    <a:pt x="1577440" y="338467"/>
                    <a:pt x="1448790" y="265236"/>
                    <a:pt x="1341912" y="201901"/>
                  </a:cubicBezTo>
                  <a:cubicBezTo>
                    <a:pt x="1235034" y="138566"/>
                    <a:pt x="1143990" y="1999"/>
                    <a:pt x="1092530" y="20"/>
                  </a:cubicBezTo>
                  <a:cubicBezTo>
                    <a:pt x="1041070" y="-1959"/>
                    <a:pt x="1106385" y="142524"/>
                    <a:pt x="1033154" y="190025"/>
                  </a:cubicBezTo>
                  <a:cubicBezTo>
                    <a:pt x="959923" y="237526"/>
                    <a:pt x="756063" y="251381"/>
                    <a:pt x="653143" y="285028"/>
                  </a:cubicBezTo>
                  <a:cubicBezTo>
                    <a:pt x="550223" y="318675"/>
                    <a:pt x="524494" y="407740"/>
                    <a:pt x="415637" y="391906"/>
                  </a:cubicBezTo>
                  <a:cubicBezTo>
                    <a:pt x="306780" y="376072"/>
                    <a:pt x="153390" y="283048"/>
                    <a:pt x="0" y="19002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852055" y="4061591"/>
              <a:ext cx="6555180" cy="451932"/>
            </a:xfrm>
            <a:custGeom>
              <a:avLst/>
              <a:gdLst>
                <a:gd name="connsiteX0" fmla="*/ 6555180 w 6555180"/>
                <a:gd name="connsiteY0" fmla="*/ 154399 h 451932"/>
                <a:gd name="connsiteX1" fmla="*/ 6151419 w 6555180"/>
                <a:gd name="connsiteY1" fmla="*/ 83147 h 451932"/>
                <a:gd name="connsiteX2" fmla="*/ 5628904 w 6555180"/>
                <a:gd name="connsiteY2" fmla="*/ 118773 h 451932"/>
                <a:gd name="connsiteX3" fmla="*/ 5438899 w 6555180"/>
                <a:gd name="connsiteY3" fmla="*/ 249402 h 451932"/>
                <a:gd name="connsiteX4" fmla="*/ 5296395 w 6555180"/>
                <a:gd name="connsiteY4" fmla="*/ 308779 h 451932"/>
                <a:gd name="connsiteX5" fmla="*/ 5153891 w 6555180"/>
                <a:gd name="connsiteY5" fmla="*/ 118773 h 451932"/>
                <a:gd name="connsiteX6" fmla="*/ 4845133 w 6555180"/>
                <a:gd name="connsiteY6" fmla="*/ 106898 h 451932"/>
                <a:gd name="connsiteX7" fmla="*/ 4785756 w 6555180"/>
                <a:gd name="connsiteY7" fmla="*/ 356280 h 451932"/>
                <a:gd name="connsiteX8" fmla="*/ 4417621 w 6555180"/>
                <a:gd name="connsiteY8" fmla="*/ 380031 h 451932"/>
                <a:gd name="connsiteX9" fmla="*/ 4239491 w 6555180"/>
                <a:gd name="connsiteY9" fmla="*/ 213776 h 451932"/>
                <a:gd name="connsiteX10" fmla="*/ 3930733 w 6555180"/>
                <a:gd name="connsiteY10" fmla="*/ 427532 h 451932"/>
                <a:gd name="connsiteX11" fmla="*/ 3384468 w 6555180"/>
                <a:gd name="connsiteY11" fmla="*/ 308779 h 451932"/>
                <a:gd name="connsiteX12" fmla="*/ 3360717 w 6555180"/>
                <a:gd name="connsiteY12" fmla="*/ 23771 h 451932"/>
                <a:gd name="connsiteX13" fmla="*/ 3051959 w 6555180"/>
                <a:gd name="connsiteY13" fmla="*/ 59397 h 451932"/>
                <a:gd name="connsiteX14" fmla="*/ 2838203 w 6555180"/>
                <a:gd name="connsiteY14" fmla="*/ 130649 h 451932"/>
                <a:gd name="connsiteX15" fmla="*/ 2624447 w 6555180"/>
                <a:gd name="connsiteY15" fmla="*/ 344405 h 451932"/>
                <a:gd name="connsiteX16" fmla="*/ 2280063 w 6555180"/>
                <a:gd name="connsiteY16" fmla="*/ 451283 h 451932"/>
                <a:gd name="connsiteX17" fmla="*/ 1733798 w 6555180"/>
                <a:gd name="connsiteY17" fmla="*/ 380031 h 451932"/>
                <a:gd name="connsiteX18" fmla="*/ 1341912 w 6555180"/>
                <a:gd name="connsiteY18" fmla="*/ 201901 h 451932"/>
                <a:gd name="connsiteX19" fmla="*/ 1092530 w 6555180"/>
                <a:gd name="connsiteY19" fmla="*/ 20 h 451932"/>
                <a:gd name="connsiteX20" fmla="*/ 1033154 w 6555180"/>
                <a:gd name="connsiteY20" fmla="*/ 190025 h 451932"/>
                <a:gd name="connsiteX21" fmla="*/ 653143 w 6555180"/>
                <a:gd name="connsiteY21" fmla="*/ 285028 h 451932"/>
                <a:gd name="connsiteX22" fmla="*/ 415637 w 6555180"/>
                <a:gd name="connsiteY22" fmla="*/ 391906 h 451932"/>
                <a:gd name="connsiteX23" fmla="*/ 0 w 6555180"/>
                <a:gd name="connsiteY23" fmla="*/ 190025 h 45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555180" h="451932">
                  <a:moveTo>
                    <a:pt x="6555180" y="154399"/>
                  </a:moveTo>
                  <a:cubicBezTo>
                    <a:pt x="6430489" y="121742"/>
                    <a:pt x="6305798" y="89085"/>
                    <a:pt x="6151419" y="83147"/>
                  </a:cubicBezTo>
                  <a:cubicBezTo>
                    <a:pt x="5997040" y="77209"/>
                    <a:pt x="5747657" y="91064"/>
                    <a:pt x="5628904" y="118773"/>
                  </a:cubicBezTo>
                  <a:cubicBezTo>
                    <a:pt x="5510151" y="146482"/>
                    <a:pt x="5494317" y="217734"/>
                    <a:pt x="5438899" y="249402"/>
                  </a:cubicBezTo>
                  <a:cubicBezTo>
                    <a:pt x="5383481" y="281070"/>
                    <a:pt x="5343896" y="330550"/>
                    <a:pt x="5296395" y="308779"/>
                  </a:cubicBezTo>
                  <a:cubicBezTo>
                    <a:pt x="5248894" y="287008"/>
                    <a:pt x="5229101" y="152420"/>
                    <a:pt x="5153891" y="118773"/>
                  </a:cubicBezTo>
                  <a:cubicBezTo>
                    <a:pt x="5078681" y="85126"/>
                    <a:pt x="4906489" y="67314"/>
                    <a:pt x="4845133" y="106898"/>
                  </a:cubicBezTo>
                  <a:cubicBezTo>
                    <a:pt x="4783777" y="146482"/>
                    <a:pt x="4857008" y="310758"/>
                    <a:pt x="4785756" y="356280"/>
                  </a:cubicBezTo>
                  <a:cubicBezTo>
                    <a:pt x="4714504" y="401802"/>
                    <a:pt x="4508665" y="403782"/>
                    <a:pt x="4417621" y="380031"/>
                  </a:cubicBezTo>
                  <a:cubicBezTo>
                    <a:pt x="4326577" y="356280"/>
                    <a:pt x="4320639" y="205859"/>
                    <a:pt x="4239491" y="213776"/>
                  </a:cubicBezTo>
                  <a:cubicBezTo>
                    <a:pt x="4158343" y="221693"/>
                    <a:pt x="4073237" y="411698"/>
                    <a:pt x="3930733" y="427532"/>
                  </a:cubicBezTo>
                  <a:cubicBezTo>
                    <a:pt x="3788229" y="443366"/>
                    <a:pt x="3479471" y="376072"/>
                    <a:pt x="3384468" y="308779"/>
                  </a:cubicBezTo>
                  <a:cubicBezTo>
                    <a:pt x="3289465" y="241486"/>
                    <a:pt x="3416135" y="65335"/>
                    <a:pt x="3360717" y="23771"/>
                  </a:cubicBezTo>
                  <a:cubicBezTo>
                    <a:pt x="3305299" y="-17793"/>
                    <a:pt x="3139045" y="41584"/>
                    <a:pt x="3051959" y="59397"/>
                  </a:cubicBezTo>
                  <a:cubicBezTo>
                    <a:pt x="2964873" y="77210"/>
                    <a:pt x="2909455" y="83148"/>
                    <a:pt x="2838203" y="130649"/>
                  </a:cubicBezTo>
                  <a:cubicBezTo>
                    <a:pt x="2766951" y="178150"/>
                    <a:pt x="2717470" y="290966"/>
                    <a:pt x="2624447" y="344405"/>
                  </a:cubicBezTo>
                  <a:cubicBezTo>
                    <a:pt x="2531424" y="397844"/>
                    <a:pt x="2428504" y="445345"/>
                    <a:pt x="2280063" y="451283"/>
                  </a:cubicBezTo>
                  <a:cubicBezTo>
                    <a:pt x="2131621" y="457221"/>
                    <a:pt x="1890156" y="421595"/>
                    <a:pt x="1733798" y="380031"/>
                  </a:cubicBezTo>
                  <a:cubicBezTo>
                    <a:pt x="1577440" y="338467"/>
                    <a:pt x="1448790" y="265236"/>
                    <a:pt x="1341912" y="201901"/>
                  </a:cubicBezTo>
                  <a:cubicBezTo>
                    <a:pt x="1235034" y="138566"/>
                    <a:pt x="1143990" y="1999"/>
                    <a:pt x="1092530" y="20"/>
                  </a:cubicBezTo>
                  <a:cubicBezTo>
                    <a:pt x="1041070" y="-1959"/>
                    <a:pt x="1106385" y="142524"/>
                    <a:pt x="1033154" y="190025"/>
                  </a:cubicBezTo>
                  <a:cubicBezTo>
                    <a:pt x="959923" y="237526"/>
                    <a:pt x="756063" y="251381"/>
                    <a:pt x="653143" y="285028"/>
                  </a:cubicBezTo>
                  <a:cubicBezTo>
                    <a:pt x="550223" y="318675"/>
                    <a:pt x="524494" y="407740"/>
                    <a:pt x="415637" y="391906"/>
                  </a:cubicBezTo>
                  <a:cubicBezTo>
                    <a:pt x="306780" y="376072"/>
                    <a:pt x="153390" y="283048"/>
                    <a:pt x="0" y="19002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922325" y="251591"/>
              <a:ext cx="6555180" cy="451932"/>
            </a:xfrm>
            <a:custGeom>
              <a:avLst/>
              <a:gdLst>
                <a:gd name="connsiteX0" fmla="*/ 6555180 w 6555180"/>
                <a:gd name="connsiteY0" fmla="*/ 154399 h 451932"/>
                <a:gd name="connsiteX1" fmla="*/ 6151419 w 6555180"/>
                <a:gd name="connsiteY1" fmla="*/ 83147 h 451932"/>
                <a:gd name="connsiteX2" fmla="*/ 5628904 w 6555180"/>
                <a:gd name="connsiteY2" fmla="*/ 118773 h 451932"/>
                <a:gd name="connsiteX3" fmla="*/ 5438899 w 6555180"/>
                <a:gd name="connsiteY3" fmla="*/ 249402 h 451932"/>
                <a:gd name="connsiteX4" fmla="*/ 5296395 w 6555180"/>
                <a:gd name="connsiteY4" fmla="*/ 308779 h 451932"/>
                <a:gd name="connsiteX5" fmla="*/ 5153891 w 6555180"/>
                <a:gd name="connsiteY5" fmla="*/ 118773 h 451932"/>
                <a:gd name="connsiteX6" fmla="*/ 4845133 w 6555180"/>
                <a:gd name="connsiteY6" fmla="*/ 106898 h 451932"/>
                <a:gd name="connsiteX7" fmla="*/ 4785756 w 6555180"/>
                <a:gd name="connsiteY7" fmla="*/ 356280 h 451932"/>
                <a:gd name="connsiteX8" fmla="*/ 4417621 w 6555180"/>
                <a:gd name="connsiteY8" fmla="*/ 380031 h 451932"/>
                <a:gd name="connsiteX9" fmla="*/ 4239491 w 6555180"/>
                <a:gd name="connsiteY9" fmla="*/ 213776 h 451932"/>
                <a:gd name="connsiteX10" fmla="*/ 3930733 w 6555180"/>
                <a:gd name="connsiteY10" fmla="*/ 427532 h 451932"/>
                <a:gd name="connsiteX11" fmla="*/ 3384468 w 6555180"/>
                <a:gd name="connsiteY11" fmla="*/ 308779 h 451932"/>
                <a:gd name="connsiteX12" fmla="*/ 3360717 w 6555180"/>
                <a:gd name="connsiteY12" fmla="*/ 23771 h 451932"/>
                <a:gd name="connsiteX13" fmla="*/ 3051959 w 6555180"/>
                <a:gd name="connsiteY13" fmla="*/ 59397 h 451932"/>
                <a:gd name="connsiteX14" fmla="*/ 2838203 w 6555180"/>
                <a:gd name="connsiteY14" fmla="*/ 130649 h 451932"/>
                <a:gd name="connsiteX15" fmla="*/ 2624447 w 6555180"/>
                <a:gd name="connsiteY15" fmla="*/ 344405 h 451932"/>
                <a:gd name="connsiteX16" fmla="*/ 2280063 w 6555180"/>
                <a:gd name="connsiteY16" fmla="*/ 451283 h 451932"/>
                <a:gd name="connsiteX17" fmla="*/ 1733798 w 6555180"/>
                <a:gd name="connsiteY17" fmla="*/ 380031 h 451932"/>
                <a:gd name="connsiteX18" fmla="*/ 1341912 w 6555180"/>
                <a:gd name="connsiteY18" fmla="*/ 201901 h 451932"/>
                <a:gd name="connsiteX19" fmla="*/ 1092530 w 6555180"/>
                <a:gd name="connsiteY19" fmla="*/ 20 h 451932"/>
                <a:gd name="connsiteX20" fmla="*/ 1033154 w 6555180"/>
                <a:gd name="connsiteY20" fmla="*/ 190025 h 451932"/>
                <a:gd name="connsiteX21" fmla="*/ 653143 w 6555180"/>
                <a:gd name="connsiteY21" fmla="*/ 285028 h 451932"/>
                <a:gd name="connsiteX22" fmla="*/ 415637 w 6555180"/>
                <a:gd name="connsiteY22" fmla="*/ 391906 h 451932"/>
                <a:gd name="connsiteX23" fmla="*/ 0 w 6555180"/>
                <a:gd name="connsiteY23" fmla="*/ 190025 h 45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555180" h="451932">
                  <a:moveTo>
                    <a:pt x="6555180" y="154399"/>
                  </a:moveTo>
                  <a:cubicBezTo>
                    <a:pt x="6430489" y="121742"/>
                    <a:pt x="6305798" y="89085"/>
                    <a:pt x="6151419" y="83147"/>
                  </a:cubicBezTo>
                  <a:cubicBezTo>
                    <a:pt x="5997040" y="77209"/>
                    <a:pt x="5747657" y="91064"/>
                    <a:pt x="5628904" y="118773"/>
                  </a:cubicBezTo>
                  <a:cubicBezTo>
                    <a:pt x="5510151" y="146482"/>
                    <a:pt x="5494317" y="217734"/>
                    <a:pt x="5438899" y="249402"/>
                  </a:cubicBezTo>
                  <a:cubicBezTo>
                    <a:pt x="5383481" y="281070"/>
                    <a:pt x="5343896" y="330550"/>
                    <a:pt x="5296395" y="308779"/>
                  </a:cubicBezTo>
                  <a:cubicBezTo>
                    <a:pt x="5248894" y="287008"/>
                    <a:pt x="5229101" y="152420"/>
                    <a:pt x="5153891" y="118773"/>
                  </a:cubicBezTo>
                  <a:cubicBezTo>
                    <a:pt x="5078681" y="85126"/>
                    <a:pt x="4906489" y="67314"/>
                    <a:pt x="4845133" y="106898"/>
                  </a:cubicBezTo>
                  <a:cubicBezTo>
                    <a:pt x="4783777" y="146482"/>
                    <a:pt x="4857008" y="310758"/>
                    <a:pt x="4785756" y="356280"/>
                  </a:cubicBezTo>
                  <a:cubicBezTo>
                    <a:pt x="4714504" y="401802"/>
                    <a:pt x="4508665" y="403782"/>
                    <a:pt x="4417621" y="380031"/>
                  </a:cubicBezTo>
                  <a:cubicBezTo>
                    <a:pt x="4326577" y="356280"/>
                    <a:pt x="4320639" y="205859"/>
                    <a:pt x="4239491" y="213776"/>
                  </a:cubicBezTo>
                  <a:cubicBezTo>
                    <a:pt x="4158343" y="221693"/>
                    <a:pt x="4073237" y="411698"/>
                    <a:pt x="3930733" y="427532"/>
                  </a:cubicBezTo>
                  <a:cubicBezTo>
                    <a:pt x="3788229" y="443366"/>
                    <a:pt x="3479471" y="376072"/>
                    <a:pt x="3384468" y="308779"/>
                  </a:cubicBezTo>
                  <a:cubicBezTo>
                    <a:pt x="3289465" y="241486"/>
                    <a:pt x="3416135" y="65335"/>
                    <a:pt x="3360717" y="23771"/>
                  </a:cubicBezTo>
                  <a:cubicBezTo>
                    <a:pt x="3305299" y="-17793"/>
                    <a:pt x="3139045" y="41584"/>
                    <a:pt x="3051959" y="59397"/>
                  </a:cubicBezTo>
                  <a:cubicBezTo>
                    <a:pt x="2964873" y="77210"/>
                    <a:pt x="2909455" y="83148"/>
                    <a:pt x="2838203" y="130649"/>
                  </a:cubicBezTo>
                  <a:cubicBezTo>
                    <a:pt x="2766951" y="178150"/>
                    <a:pt x="2717470" y="290966"/>
                    <a:pt x="2624447" y="344405"/>
                  </a:cubicBezTo>
                  <a:cubicBezTo>
                    <a:pt x="2531424" y="397844"/>
                    <a:pt x="2428504" y="445345"/>
                    <a:pt x="2280063" y="451283"/>
                  </a:cubicBezTo>
                  <a:cubicBezTo>
                    <a:pt x="2131621" y="457221"/>
                    <a:pt x="1890156" y="421595"/>
                    <a:pt x="1733798" y="380031"/>
                  </a:cubicBezTo>
                  <a:cubicBezTo>
                    <a:pt x="1577440" y="338467"/>
                    <a:pt x="1448790" y="265236"/>
                    <a:pt x="1341912" y="201901"/>
                  </a:cubicBezTo>
                  <a:cubicBezTo>
                    <a:pt x="1235034" y="138566"/>
                    <a:pt x="1143990" y="1999"/>
                    <a:pt x="1092530" y="20"/>
                  </a:cubicBezTo>
                  <a:cubicBezTo>
                    <a:pt x="1041070" y="-1959"/>
                    <a:pt x="1106385" y="142524"/>
                    <a:pt x="1033154" y="190025"/>
                  </a:cubicBezTo>
                  <a:cubicBezTo>
                    <a:pt x="959923" y="237526"/>
                    <a:pt x="756063" y="251381"/>
                    <a:pt x="653143" y="285028"/>
                  </a:cubicBezTo>
                  <a:cubicBezTo>
                    <a:pt x="550223" y="318675"/>
                    <a:pt x="524494" y="407740"/>
                    <a:pt x="415637" y="391906"/>
                  </a:cubicBezTo>
                  <a:cubicBezTo>
                    <a:pt x="306780" y="376072"/>
                    <a:pt x="153390" y="283048"/>
                    <a:pt x="0" y="190025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300" b="1">
                <a:ln>
                  <a:solidFill>
                    <a:schemeClr val="accent3">
                      <a:lumMod val="10000"/>
                    </a:schemeClr>
                  </a:solidFill>
                </a:ln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" name="内容占位符 3"/>
          <p:cNvSpPr txBox="1">
            <a:spLocks/>
          </p:cNvSpPr>
          <p:nvPr/>
        </p:nvSpPr>
        <p:spPr>
          <a:xfrm>
            <a:off x="7710579" y="4909198"/>
            <a:ext cx="1943100" cy="209944"/>
          </a:xfrm>
          <a:prstGeom prst="rect">
            <a:avLst/>
          </a:prstGeom>
          <a:noFill/>
          <a:ln>
            <a:noFill/>
          </a:ln>
        </p:spPr>
        <p:txBody>
          <a:bodyPr vert="horz" lIns="51435" tIns="25718" rIns="51435" bIns="25718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Courtesy of Jing Li</a:t>
            </a:r>
            <a:endParaRPr lang="en-US" sz="13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143000" y="3771900"/>
            <a:ext cx="8001000" cy="1462332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3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54842" y="926112"/>
            <a:ext cx="8486655" cy="983757"/>
            <a:chOff x="504945" y="981967"/>
            <a:chExt cx="8486655" cy="983757"/>
          </a:xfrm>
        </p:grpSpPr>
        <p:grpSp>
          <p:nvGrpSpPr>
            <p:cNvPr id="16" name="Group 15"/>
            <p:cNvGrpSpPr/>
            <p:nvPr/>
          </p:nvGrpSpPr>
          <p:grpSpPr>
            <a:xfrm>
              <a:off x="2257683" y="981967"/>
              <a:ext cx="6733917" cy="983757"/>
              <a:chOff x="2270926" y="1200150"/>
              <a:chExt cx="6733917" cy="983757"/>
            </a:xfrm>
          </p:grpSpPr>
          <p:cxnSp>
            <p:nvCxnSpPr>
              <p:cNvPr id="6" name="Straight Arrow Connector 5"/>
              <p:cNvCxnSpPr>
                <a:stCxn id="3" idx="3"/>
              </p:cNvCxnSpPr>
              <p:nvPr/>
            </p:nvCxnSpPr>
            <p:spPr bwMode="auto">
              <a:xfrm>
                <a:off x="3282796" y="1718698"/>
                <a:ext cx="206444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" name="Oval 1"/>
              <p:cNvSpPr/>
              <p:nvPr/>
            </p:nvSpPr>
            <p:spPr bwMode="auto">
              <a:xfrm>
                <a:off x="2270926" y="1269506"/>
                <a:ext cx="1069020" cy="914401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363955" y="1364755"/>
                <a:ext cx="9188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 d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5365571" y="1269506"/>
                <a:ext cx="1551168" cy="9144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90262" y="1422798"/>
                <a:ext cx="1596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L]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6936013" y="1684408"/>
                <a:ext cx="98838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15" name="Group 14"/>
              <p:cNvGrpSpPr/>
              <p:nvPr/>
            </p:nvGrpSpPr>
            <p:grpSpPr>
              <a:xfrm>
                <a:off x="7935823" y="1200150"/>
                <a:ext cx="1069020" cy="914401"/>
                <a:chOff x="7097623" y="1047750"/>
                <a:chExt cx="1069020" cy="914401"/>
              </a:xfrm>
            </p:grpSpPr>
            <p:sp>
              <p:nvSpPr>
                <p:cNvPr id="13" name="Oval 12"/>
                <p:cNvSpPr/>
                <p:nvPr/>
              </p:nvSpPr>
              <p:spPr bwMode="auto">
                <a:xfrm>
                  <a:off x="7097623" y="1047750"/>
                  <a:ext cx="1069020" cy="914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173550" y="1202174"/>
                  <a:ext cx="88197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Model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m</a:t>
                  </a: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504945" y="1197078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FWI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97339" y="2132402"/>
            <a:ext cx="9168167" cy="1371600"/>
            <a:chOff x="-100367" y="2260106"/>
            <a:chExt cx="9168167" cy="1371600"/>
          </a:xfrm>
        </p:grpSpPr>
        <p:grpSp>
          <p:nvGrpSpPr>
            <p:cNvPr id="17" name="Group 16"/>
            <p:cNvGrpSpPr/>
            <p:nvPr/>
          </p:nvGrpSpPr>
          <p:grpSpPr>
            <a:xfrm>
              <a:off x="2204552" y="2353567"/>
              <a:ext cx="6863248" cy="983757"/>
              <a:chOff x="2110636" y="1200150"/>
              <a:chExt cx="6863248" cy="983757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3045451" y="1730709"/>
                <a:ext cx="1041720" cy="800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8" name="Oval 17"/>
              <p:cNvSpPr/>
              <p:nvPr/>
            </p:nvSpPr>
            <p:spPr bwMode="auto">
              <a:xfrm>
                <a:off x="2110636" y="1269506"/>
                <a:ext cx="1069020" cy="914401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03665" y="1364755"/>
                <a:ext cx="9188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 d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304854" y="1269506"/>
                <a:ext cx="1551168" cy="9144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59303" y="1422798"/>
                <a:ext cx="1596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L]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6905054" y="1684408"/>
                <a:ext cx="98838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24" name="Group 23"/>
              <p:cNvGrpSpPr/>
              <p:nvPr/>
            </p:nvGrpSpPr>
            <p:grpSpPr>
              <a:xfrm>
                <a:off x="7904864" y="1200150"/>
                <a:ext cx="1069020" cy="914401"/>
                <a:chOff x="7066664" y="1047750"/>
                <a:chExt cx="1069020" cy="914401"/>
              </a:xfrm>
            </p:grpSpPr>
            <p:sp>
              <p:nvSpPr>
                <p:cNvPr id="25" name="Oval 24"/>
                <p:cNvSpPr/>
                <p:nvPr/>
              </p:nvSpPr>
              <p:spPr bwMode="auto">
                <a:xfrm>
                  <a:off x="7066664" y="1047750"/>
                  <a:ext cx="1069020" cy="914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142591" y="1202174"/>
                  <a:ext cx="88197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Model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m</a:t>
                  </a:r>
                </a:p>
              </p:txBody>
            </p:sp>
          </p:grp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4218208" y="1726706"/>
                <a:ext cx="1041720" cy="800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8" name="TextBox 27"/>
            <p:cNvSpPr txBox="1"/>
            <p:nvPr/>
          </p:nvSpPr>
          <p:spPr>
            <a:xfrm>
              <a:off x="-100367" y="2419652"/>
              <a:ext cx="23848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Skeletonized</a:t>
              </a:r>
            </a:p>
            <a:p>
              <a:pPr algn="ctr"/>
              <a:r>
                <a:rPr lang="en-US" sz="2800" dirty="0" smtClean="0"/>
                <a:t>Wave Eqn. Inv.</a:t>
              </a:r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226637" y="2260106"/>
              <a:ext cx="800521" cy="1371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34168" y="2583456"/>
              <a:ext cx="1323632" cy="830997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Skeletal</a:t>
              </a:r>
            </a:p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Features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40816" y="3790950"/>
            <a:ext cx="8630012" cy="1371600"/>
            <a:chOff x="440816" y="3625049"/>
            <a:chExt cx="8630012" cy="1371600"/>
          </a:xfrm>
        </p:grpSpPr>
        <p:grpSp>
          <p:nvGrpSpPr>
            <p:cNvPr id="50" name="Group 49"/>
            <p:cNvGrpSpPr/>
            <p:nvPr/>
          </p:nvGrpSpPr>
          <p:grpSpPr>
            <a:xfrm>
              <a:off x="440816" y="3625049"/>
              <a:ext cx="8630012" cy="1371600"/>
              <a:chOff x="437788" y="2260106"/>
              <a:chExt cx="8630012" cy="137160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128352" y="2353051"/>
                <a:ext cx="6939448" cy="1015663"/>
                <a:chOff x="2034436" y="1199634"/>
                <a:chExt cx="6939448" cy="1015663"/>
              </a:xfrm>
            </p:grpSpPr>
            <p:cxnSp>
              <p:nvCxnSpPr>
                <p:cNvPr id="58" name="Straight Arrow Connector 57"/>
                <p:cNvCxnSpPr/>
                <p:nvPr/>
              </p:nvCxnSpPr>
              <p:spPr bwMode="auto">
                <a:xfrm>
                  <a:off x="3045451" y="1730709"/>
                  <a:ext cx="1041720" cy="8009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61" name="Oval 60"/>
                <p:cNvSpPr/>
                <p:nvPr/>
              </p:nvSpPr>
              <p:spPr bwMode="auto">
                <a:xfrm>
                  <a:off x="2034436" y="1269506"/>
                  <a:ext cx="1069020" cy="914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127465" y="1364755"/>
                  <a:ext cx="9188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Input 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Data d</a:t>
                  </a: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5304854" y="1269506"/>
                  <a:ext cx="1551168" cy="914401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68" name="Straight Arrow Connector 67"/>
                <p:cNvCxnSpPr/>
                <p:nvPr/>
              </p:nvCxnSpPr>
              <p:spPr bwMode="auto">
                <a:xfrm>
                  <a:off x="6905054" y="1684408"/>
                  <a:ext cx="98838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69" name="Group 68"/>
                <p:cNvGrpSpPr/>
                <p:nvPr/>
              </p:nvGrpSpPr>
              <p:grpSpPr>
                <a:xfrm>
                  <a:off x="7904864" y="1199634"/>
                  <a:ext cx="1069020" cy="1015663"/>
                  <a:chOff x="7066664" y="1047234"/>
                  <a:chExt cx="1069020" cy="1015663"/>
                </a:xfrm>
              </p:grpSpPr>
              <p:sp>
                <p:nvSpPr>
                  <p:cNvPr id="72" name="Oval 71"/>
                  <p:cNvSpPr/>
                  <p:nvPr/>
                </p:nvSpPr>
                <p:spPr bwMode="auto">
                  <a:xfrm>
                    <a:off x="7066664" y="1047750"/>
                    <a:ext cx="1069020" cy="91440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7152808" y="1047234"/>
                    <a:ext cx="901722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Target</a:t>
                    </a:r>
                  </a:p>
                  <a:p>
                    <a:pPr algn="ctr"/>
                    <a:r>
                      <a:rPr lang="en-US" sz="20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Model</a:t>
                    </a:r>
                  </a:p>
                  <a:p>
                    <a:pPr algn="ctr"/>
                    <a:r>
                      <a:rPr lang="en-US" sz="20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m</a:t>
                    </a:r>
                  </a:p>
                </p:txBody>
              </p:sp>
            </p:grpSp>
            <p:cxnSp>
              <p:nvCxnSpPr>
                <p:cNvPr id="71" name="Straight Arrow Connector 70"/>
                <p:cNvCxnSpPr/>
                <p:nvPr/>
              </p:nvCxnSpPr>
              <p:spPr bwMode="auto">
                <a:xfrm>
                  <a:off x="4218208" y="1726706"/>
                  <a:ext cx="1041720" cy="8009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437788" y="2260106"/>
                <a:ext cx="162095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Neural</a:t>
                </a:r>
              </a:p>
              <a:p>
                <a:pPr algn="ctr"/>
                <a:r>
                  <a:rPr lang="en-US" sz="3200" dirty="0" smtClean="0"/>
                  <a:t>Network</a:t>
                </a:r>
                <a:endParaRPr lang="en-US" sz="3200" dirty="0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4226637" y="2260106"/>
                <a:ext cx="800521" cy="1371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934168" y="2715073"/>
                <a:ext cx="132363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Features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 bwMode="auto">
            <a:xfrm>
              <a:off x="5632441" y="3894278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5636722" y="4136846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5641003" y="4399962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6013440" y="4062412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013440" y="4336390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412478" y="4171203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5791510" y="4013951"/>
              <a:ext cx="229673" cy="1228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1" name="Straight Arrow Connector 80"/>
            <p:cNvCxnSpPr>
              <a:stCxn id="76" idx="6"/>
              <a:endCxn id="78" idx="2"/>
            </p:cNvCxnSpPr>
            <p:nvPr/>
          </p:nvCxnSpPr>
          <p:spPr bwMode="auto">
            <a:xfrm flipV="1">
              <a:off x="5795482" y="4155281"/>
              <a:ext cx="217958" cy="744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5806642" y="4202768"/>
              <a:ext cx="190982" cy="2900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5802361" y="4248150"/>
              <a:ext cx="193305" cy="1586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5777063" y="4003469"/>
              <a:ext cx="215233" cy="4033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Straight Arrow Connector 84"/>
            <p:cNvCxnSpPr>
              <a:endCxn id="79" idx="2"/>
            </p:cNvCxnSpPr>
            <p:nvPr/>
          </p:nvCxnSpPr>
          <p:spPr bwMode="auto">
            <a:xfrm flipV="1">
              <a:off x="5797623" y="4429259"/>
              <a:ext cx="215817" cy="588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/>
            <p:cNvCxnSpPr>
              <a:endCxn id="80" idx="2"/>
            </p:cNvCxnSpPr>
            <p:nvPr/>
          </p:nvCxnSpPr>
          <p:spPr bwMode="auto">
            <a:xfrm>
              <a:off x="6155379" y="4173104"/>
              <a:ext cx="257099" cy="9096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V="1">
              <a:off x="6168212" y="4281069"/>
              <a:ext cx="227602" cy="1231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92" name="Group 91"/>
            <p:cNvGrpSpPr/>
            <p:nvPr/>
          </p:nvGrpSpPr>
          <p:grpSpPr>
            <a:xfrm>
              <a:off x="3315520" y="3987147"/>
              <a:ext cx="792205" cy="534981"/>
              <a:chOff x="3315520" y="3987147"/>
              <a:chExt cx="792205" cy="534981"/>
            </a:xfrm>
          </p:grpSpPr>
          <p:sp>
            <p:nvSpPr>
              <p:cNvPr id="90" name="Rectangle 89"/>
              <p:cNvSpPr/>
              <p:nvPr/>
            </p:nvSpPr>
            <p:spPr bwMode="auto">
              <a:xfrm>
                <a:off x="3348596" y="3987147"/>
                <a:ext cx="690004" cy="53498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315520" y="4033239"/>
                <a:ext cx="792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Machine</a:t>
                </a:r>
              </a:p>
              <a:p>
                <a:r>
                  <a:rPr 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Learning</a:t>
                </a:r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3315805" y="4153048"/>
            <a:ext cx="792205" cy="534981"/>
            <a:chOff x="3315520" y="3987147"/>
            <a:chExt cx="792205" cy="534981"/>
          </a:xfrm>
        </p:grpSpPr>
        <p:sp>
          <p:nvSpPr>
            <p:cNvPr id="94" name="Rectangle 93"/>
            <p:cNvSpPr/>
            <p:nvPr/>
          </p:nvSpPr>
          <p:spPr bwMode="auto">
            <a:xfrm>
              <a:off x="3348596" y="3987147"/>
              <a:ext cx="690004" cy="53498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15520" y="4033239"/>
              <a:ext cx="792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Machine</a:t>
              </a:r>
            </a:p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Learning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3901" y="-10065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altLang="zh-CN" sz="6000" b="1" dirty="0" smtClean="0">
                <a:solidFill>
                  <a:srgbClr val="FFFFFF"/>
                </a:solidFill>
                <a:latin typeface="+mj-lt"/>
                <a:ea typeface="宋体" pitchFamily="2" charset="-122"/>
                <a:cs typeface="+mj-cs"/>
              </a:rPr>
              <a:t>Summary</a:t>
            </a:r>
            <a:endParaRPr lang="zh-CN" altLang="en-US" sz="6000" b="1" dirty="0">
              <a:solidFill>
                <a:srgbClr val="FFFFFF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67105" y="2261298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Unsupervised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990378" y="2213685"/>
            <a:ext cx="1122424" cy="93875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690296" y="3789959"/>
            <a:ext cx="1021440" cy="1351764"/>
            <a:chOff x="5720383" y="3790950"/>
            <a:chExt cx="1021440" cy="1351764"/>
          </a:xfrm>
        </p:grpSpPr>
        <p:cxnSp>
          <p:nvCxnSpPr>
            <p:cNvPr id="29" name="Straight Connector 28"/>
            <p:cNvCxnSpPr/>
            <p:nvPr/>
          </p:nvCxnSpPr>
          <p:spPr bwMode="auto">
            <a:xfrm flipH="1">
              <a:off x="5797623" y="3790950"/>
              <a:ext cx="907977" cy="1295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flipH="1" flipV="1">
              <a:off x="5720383" y="3790950"/>
              <a:ext cx="1021440" cy="13517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8267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0313 -0.322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54842" y="926112"/>
            <a:ext cx="8486655" cy="983757"/>
            <a:chOff x="504945" y="981967"/>
            <a:chExt cx="8486655" cy="983757"/>
          </a:xfrm>
        </p:grpSpPr>
        <p:grpSp>
          <p:nvGrpSpPr>
            <p:cNvPr id="16" name="Group 15"/>
            <p:cNvGrpSpPr/>
            <p:nvPr/>
          </p:nvGrpSpPr>
          <p:grpSpPr>
            <a:xfrm>
              <a:off x="2257683" y="981967"/>
              <a:ext cx="6733917" cy="983757"/>
              <a:chOff x="2270926" y="1200150"/>
              <a:chExt cx="6733917" cy="983757"/>
            </a:xfrm>
          </p:grpSpPr>
          <p:cxnSp>
            <p:nvCxnSpPr>
              <p:cNvPr id="6" name="Straight Arrow Connector 5"/>
              <p:cNvCxnSpPr>
                <a:stCxn id="3" idx="3"/>
              </p:cNvCxnSpPr>
              <p:nvPr/>
            </p:nvCxnSpPr>
            <p:spPr bwMode="auto">
              <a:xfrm>
                <a:off x="3282796" y="1718698"/>
                <a:ext cx="206444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" name="Oval 1"/>
              <p:cNvSpPr/>
              <p:nvPr/>
            </p:nvSpPr>
            <p:spPr bwMode="auto">
              <a:xfrm>
                <a:off x="2270926" y="1269506"/>
                <a:ext cx="1069020" cy="914401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363955" y="1364755"/>
                <a:ext cx="9188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 d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5365571" y="1269506"/>
                <a:ext cx="1551168" cy="9144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90262" y="1422798"/>
                <a:ext cx="1596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L]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6936013" y="1684408"/>
                <a:ext cx="98838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15" name="Group 14"/>
              <p:cNvGrpSpPr/>
              <p:nvPr/>
            </p:nvGrpSpPr>
            <p:grpSpPr>
              <a:xfrm>
                <a:off x="7935823" y="1200150"/>
                <a:ext cx="1069020" cy="914401"/>
                <a:chOff x="7097623" y="1047750"/>
                <a:chExt cx="1069020" cy="914401"/>
              </a:xfrm>
            </p:grpSpPr>
            <p:sp>
              <p:nvSpPr>
                <p:cNvPr id="13" name="Oval 12"/>
                <p:cNvSpPr/>
                <p:nvPr/>
              </p:nvSpPr>
              <p:spPr bwMode="auto">
                <a:xfrm>
                  <a:off x="7097623" y="1047750"/>
                  <a:ext cx="1069020" cy="914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173550" y="1202174"/>
                  <a:ext cx="88197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Model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m</a:t>
                  </a: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504945" y="1197078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FWI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97339" y="2132402"/>
            <a:ext cx="9168167" cy="1371600"/>
            <a:chOff x="-100367" y="2260106"/>
            <a:chExt cx="9168167" cy="1371600"/>
          </a:xfrm>
        </p:grpSpPr>
        <p:grpSp>
          <p:nvGrpSpPr>
            <p:cNvPr id="17" name="Group 16"/>
            <p:cNvGrpSpPr/>
            <p:nvPr/>
          </p:nvGrpSpPr>
          <p:grpSpPr>
            <a:xfrm>
              <a:off x="2204552" y="2353567"/>
              <a:ext cx="6863248" cy="983757"/>
              <a:chOff x="2110636" y="1200150"/>
              <a:chExt cx="6863248" cy="983757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3045451" y="1730709"/>
                <a:ext cx="1041720" cy="800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8" name="Oval 17"/>
              <p:cNvSpPr/>
              <p:nvPr/>
            </p:nvSpPr>
            <p:spPr bwMode="auto">
              <a:xfrm>
                <a:off x="2110636" y="1269506"/>
                <a:ext cx="1069020" cy="914401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03665" y="1364755"/>
                <a:ext cx="9188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 d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304854" y="1269506"/>
                <a:ext cx="1551168" cy="9144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59303" y="1422798"/>
                <a:ext cx="1596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L]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6905054" y="1684408"/>
                <a:ext cx="98838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24" name="Group 23"/>
              <p:cNvGrpSpPr/>
              <p:nvPr/>
            </p:nvGrpSpPr>
            <p:grpSpPr>
              <a:xfrm>
                <a:off x="7904864" y="1200150"/>
                <a:ext cx="1069020" cy="914401"/>
                <a:chOff x="7066664" y="1047750"/>
                <a:chExt cx="1069020" cy="914401"/>
              </a:xfrm>
            </p:grpSpPr>
            <p:sp>
              <p:nvSpPr>
                <p:cNvPr id="25" name="Oval 24"/>
                <p:cNvSpPr/>
                <p:nvPr/>
              </p:nvSpPr>
              <p:spPr bwMode="auto">
                <a:xfrm>
                  <a:off x="7066664" y="1047750"/>
                  <a:ext cx="1069020" cy="914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142591" y="1202174"/>
                  <a:ext cx="88197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Model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m</a:t>
                  </a:r>
                </a:p>
              </p:txBody>
            </p:sp>
          </p:grp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4218208" y="1726706"/>
                <a:ext cx="1041720" cy="800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8" name="TextBox 27"/>
            <p:cNvSpPr txBox="1"/>
            <p:nvPr/>
          </p:nvSpPr>
          <p:spPr>
            <a:xfrm>
              <a:off x="-100367" y="2419652"/>
              <a:ext cx="23848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Skeletonized</a:t>
              </a:r>
            </a:p>
            <a:p>
              <a:pPr algn="ctr"/>
              <a:r>
                <a:rPr lang="en-US" sz="2800" dirty="0" smtClean="0"/>
                <a:t>Wave Eqn. Inv.</a:t>
              </a:r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226637" y="2260106"/>
              <a:ext cx="800521" cy="1371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34168" y="2583456"/>
              <a:ext cx="1323632" cy="830997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Skeletal</a:t>
              </a:r>
            </a:p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Features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40816" y="3790950"/>
            <a:ext cx="8630012" cy="1371600"/>
            <a:chOff x="440816" y="3625049"/>
            <a:chExt cx="8630012" cy="1371600"/>
          </a:xfrm>
        </p:grpSpPr>
        <p:grpSp>
          <p:nvGrpSpPr>
            <p:cNvPr id="50" name="Group 49"/>
            <p:cNvGrpSpPr/>
            <p:nvPr/>
          </p:nvGrpSpPr>
          <p:grpSpPr>
            <a:xfrm>
              <a:off x="440816" y="3625049"/>
              <a:ext cx="8630012" cy="1371600"/>
              <a:chOff x="437788" y="2260106"/>
              <a:chExt cx="8630012" cy="137160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128352" y="2353051"/>
                <a:ext cx="6939448" cy="1015663"/>
                <a:chOff x="2034436" y="1199634"/>
                <a:chExt cx="6939448" cy="1015663"/>
              </a:xfrm>
            </p:grpSpPr>
            <p:cxnSp>
              <p:nvCxnSpPr>
                <p:cNvPr id="58" name="Straight Arrow Connector 57"/>
                <p:cNvCxnSpPr/>
                <p:nvPr/>
              </p:nvCxnSpPr>
              <p:spPr bwMode="auto">
                <a:xfrm>
                  <a:off x="3045451" y="1730709"/>
                  <a:ext cx="1041720" cy="8009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61" name="Oval 60"/>
                <p:cNvSpPr/>
                <p:nvPr/>
              </p:nvSpPr>
              <p:spPr bwMode="auto">
                <a:xfrm>
                  <a:off x="2034436" y="1269506"/>
                  <a:ext cx="1069020" cy="914401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127465" y="1364755"/>
                  <a:ext cx="9188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Input 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Data d</a:t>
                  </a: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5304854" y="1269506"/>
                  <a:ext cx="1551168" cy="914401"/>
                </a:xfrm>
                <a:prstGeom prst="rect">
                  <a:avLst/>
                </a:prstGeom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68" name="Straight Arrow Connector 67"/>
                <p:cNvCxnSpPr/>
                <p:nvPr/>
              </p:nvCxnSpPr>
              <p:spPr bwMode="auto">
                <a:xfrm>
                  <a:off x="6905054" y="1684408"/>
                  <a:ext cx="98838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69" name="Group 68"/>
                <p:cNvGrpSpPr/>
                <p:nvPr/>
              </p:nvGrpSpPr>
              <p:grpSpPr>
                <a:xfrm>
                  <a:off x="7904864" y="1199634"/>
                  <a:ext cx="1069020" cy="1015663"/>
                  <a:chOff x="7066664" y="1047234"/>
                  <a:chExt cx="1069020" cy="1015663"/>
                </a:xfrm>
              </p:grpSpPr>
              <p:sp>
                <p:nvSpPr>
                  <p:cNvPr id="72" name="Oval 71"/>
                  <p:cNvSpPr/>
                  <p:nvPr/>
                </p:nvSpPr>
                <p:spPr bwMode="auto">
                  <a:xfrm>
                    <a:off x="7066664" y="1047750"/>
                    <a:ext cx="1069020" cy="91440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7152808" y="1047234"/>
                    <a:ext cx="901722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Target</a:t>
                    </a:r>
                  </a:p>
                  <a:p>
                    <a:pPr algn="ctr"/>
                    <a:r>
                      <a:rPr lang="en-US" sz="20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Model</a:t>
                    </a:r>
                  </a:p>
                  <a:p>
                    <a:pPr algn="ctr"/>
                    <a:r>
                      <a:rPr lang="en-US" sz="20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m</a:t>
                    </a:r>
                  </a:p>
                </p:txBody>
              </p:sp>
            </p:grpSp>
            <p:cxnSp>
              <p:nvCxnSpPr>
                <p:cNvPr id="71" name="Straight Arrow Connector 70"/>
                <p:cNvCxnSpPr/>
                <p:nvPr/>
              </p:nvCxnSpPr>
              <p:spPr bwMode="auto">
                <a:xfrm>
                  <a:off x="4218208" y="1726706"/>
                  <a:ext cx="1041720" cy="8009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437788" y="2260106"/>
                <a:ext cx="162095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/>
                  <a:t>Neural</a:t>
                </a:r>
              </a:p>
              <a:p>
                <a:pPr algn="ctr"/>
                <a:r>
                  <a:rPr lang="en-US" sz="3200" dirty="0" smtClean="0"/>
                  <a:t>Network</a:t>
                </a:r>
                <a:endParaRPr lang="en-US" sz="3200" dirty="0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4226637" y="2260106"/>
                <a:ext cx="800521" cy="1371600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934168" y="2715073"/>
                <a:ext cx="132363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Features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 bwMode="auto">
            <a:xfrm>
              <a:off x="5632441" y="3894278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5636722" y="4136846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5641003" y="4399962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6013440" y="4062412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013440" y="4336390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412478" y="4171203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5791510" y="4013951"/>
              <a:ext cx="229673" cy="1228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1" name="Straight Arrow Connector 80"/>
            <p:cNvCxnSpPr>
              <a:stCxn id="76" idx="6"/>
              <a:endCxn id="78" idx="2"/>
            </p:cNvCxnSpPr>
            <p:nvPr/>
          </p:nvCxnSpPr>
          <p:spPr bwMode="auto">
            <a:xfrm flipV="1">
              <a:off x="5795482" y="4155281"/>
              <a:ext cx="217958" cy="744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5806642" y="4202768"/>
              <a:ext cx="190982" cy="2900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5802361" y="4248150"/>
              <a:ext cx="193305" cy="1586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5777063" y="4003469"/>
              <a:ext cx="215233" cy="4033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Straight Arrow Connector 84"/>
            <p:cNvCxnSpPr>
              <a:endCxn id="79" idx="2"/>
            </p:cNvCxnSpPr>
            <p:nvPr/>
          </p:nvCxnSpPr>
          <p:spPr bwMode="auto">
            <a:xfrm flipV="1">
              <a:off x="5797623" y="4429259"/>
              <a:ext cx="215817" cy="588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/>
            <p:cNvCxnSpPr>
              <a:endCxn id="80" idx="2"/>
            </p:cNvCxnSpPr>
            <p:nvPr/>
          </p:nvCxnSpPr>
          <p:spPr bwMode="auto">
            <a:xfrm>
              <a:off x="6155379" y="4173104"/>
              <a:ext cx="257099" cy="9096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V="1">
              <a:off x="6168212" y="4281069"/>
              <a:ext cx="227602" cy="1231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92" name="Group 91"/>
            <p:cNvGrpSpPr/>
            <p:nvPr/>
          </p:nvGrpSpPr>
          <p:grpSpPr>
            <a:xfrm>
              <a:off x="3315520" y="3987147"/>
              <a:ext cx="792205" cy="534981"/>
              <a:chOff x="3315520" y="3987147"/>
              <a:chExt cx="792205" cy="534981"/>
            </a:xfrm>
          </p:grpSpPr>
          <p:sp>
            <p:nvSpPr>
              <p:cNvPr id="90" name="Rectangle 89"/>
              <p:cNvSpPr/>
              <p:nvPr/>
            </p:nvSpPr>
            <p:spPr bwMode="auto">
              <a:xfrm>
                <a:off x="3348596" y="3987147"/>
                <a:ext cx="690004" cy="53498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315520" y="4033239"/>
                <a:ext cx="792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Machine</a:t>
                </a:r>
              </a:p>
              <a:p>
                <a:r>
                  <a:rPr lang="en-US" sz="1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Learning</a:t>
                </a:r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3315805" y="4153048"/>
            <a:ext cx="792205" cy="534981"/>
            <a:chOff x="3315520" y="3987147"/>
            <a:chExt cx="792205" cy="534981"/>
          </a:xfrm>
        </p:grpSpPr>
        <p:sp>
          <p:nvSpPr>
            <p:cNvPr id="94" name="Rectangle 93"/>
            <p:cNvSpPr/>
            <p:nvPr/>
          </p:nvSpPr>
          <p:spPr bwMode="auto">
            <a:xfrm>
              <a:off x="3348596" y="3987147"/>
              <a:ext cx="690004" cy="53498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15520" y="4033239"/>
              <a:ext cx="792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Machine</a:t>
              </a:r>
            </a:p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Learning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63901" y="-10065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altLang="zh-CN" sz="6000" b="1" dirty="0" smtClean="0">
                <a:solidFill>
                  <a:srgbClr val="FFFFFF"/>
                </a:solidFill>
                <a:latin typeface="+mj-lt"/>
                <a:ea typeface="宋体" pitchFamily="2" charset="-122"/>
                <a:cs typeface="+mj-cs"/>
              </a:rPr>
              <a:t>Summary</a:t>
            </a:r>
            <a:endParaRPr lang="zh-CN" altLang="en-US" sz="6000" b="1" dirty="0">
              <a:solidFill>
                <a:srgbClr val="FFFFFF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67105" y="2261298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Unsupervised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990378" y="2213685"/>
            <a:ext cx="1122424" cy="93875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120908" y="3706785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Unsupervised</a:t>
            </a:r>
          </a:p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665" y="3790925"/>
            <a:ext cx="821665" cy="13525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0368" y="3968618"/>
            <a:ext cx="1562598" cy="899549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127739" y="3953766"/>
            <a:ext cx="1069020" cy="914401"/>
            <a:chOff x="2283780" y="4106167"/>
            <a:chExt cx="1069020" cy="914401"/>
          </a:xfrm>
        </p:grpSpPr>
        <p:sp>
          <p:nvSpPr>
            <p:cNvPr id="91" name="Oval 90"/>
            <p:cNvSpPr/>
            <p:nvPr/>
          </p:nvSpPr>
          <p:spPr bwMode="auto">
            <a:xfrm>
              <a:off x="2283780" y="4106167"/>
              <a:ext cx="1069020" cy="914401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376809" y="4201416"/>
              <a:ext cx="9188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Input </a:t>
              </a:r>
            </a:p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d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306869" y="2517326"/>
            <a:ext cx="792205" cy="534981"/>
            <a:chOff x="3315520" y="3987147"/>
            <a:chExt cx="792205" cy="534981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3348596" y="3987147"/>
              <a:ext cx="690004" cy="53498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315520" y="4033239"/>
              <a:ext cx="792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Machine</a:t>
              </a:r>
            </a:p>
            <a:p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Learning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3" name="Rectangle 102"/>
          <p:cNvSpPr/>
          <p:nvPr/>
        </p:nvSpPr>
        <p:spPr bwMode="auto">
          <a:xfrm>
            <a:off x="4239190" y="2130719"/>
            <a:ext cx="800521" cy="13716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46721" y="2456332"/>
            <a:ext cx="1323632" cy="83099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667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9126" y="2707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itchFamily="2" charset="-122"/>
                <a:cs typeface="Times New Roman" pitchFamily="18" charset="0"/>
              </a:rPr>
              <a:t>Outline</a:t>
            </a:r>
            <a:endParaRPr lang="zh-CN" alt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510" y="804740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Motivation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10" y="1414340"/>
            <a:ext cx="82296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Theory of Skeletonized Inversion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956" y="2138669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Example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7510" y="2709740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400"/>
              </a:spcAft>
              <a:buClr>
                <a:srgbClr val="FFFFFF"/>
              </a:buClr>
              <a:buSzPct val="50000"/>
              <a:buFont typeface="Wingdings" charset="2"/>
              <a:buChar char="u"/>
            </a:pP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Inverting </a:t>
            </a:r>
            <a:r>
              <a:rPr lang="en-GB" altLang="zh-CN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V</a:t>
            </a:r>
            <a:r>
              <a:rPr lang="en-GB" altLang="zh-CN" sz="2800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 from Guided-Wave C(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Arial Unicode MS" pitchFamily="34" charset="-122"/>
                <a:cs typeface="Arial Unicode MS" pitchFamily="34" charset="-122"/>
              </a:rPr>
              <a:t>w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)</a:t>
            </a:r>
            <a:endParaRPr lang="en-GB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248" y="3269517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Summary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77510" y="1022866"/>
            <a:ext cx="2070490" cy="50242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16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3"/>
          <p:cNvSpPr>
            <a:spLocks noChangeArrowheads="1"/>
          </p:cNvSpPr>
          <p:nvPr/>
        </p:nvSpPr>
        <p:spPr bwMode="auto">
          <a:xfrm>
            <a:off x="2667000" y="4189413"/>
            <a:ext cx="3124200" cy="2286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4" name="Straight Connector 69"/>
          <p:cNvCxnSpPr>
            <a:cxnSpLocks noChangeShapeType="1"/>
          </p:cNvCxnSpPr>
          <p:nvPr/>
        </p:nvCxnSpPr>
        <p:spPr bwMode="auto">
          <a:xfrm rot="10800000" flipV="1">
            <a:off x="5072063" y="1217613"/>
            <a:ext cx="163512" cy="338138"/>
          </a:xfrm>
          <a:prstGeom prst="line">
            <a:avLst/>
          </a:prstGeom>
          <a:noFill/>
          <a:ln w="12700" algn="ctr">
            <a:noFill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70"/>
          <p:cNvCxnSpPr>
            <a:cxnSpLocks noChangeShapeType="1"/>
          </p:cNvCxnSpPr>
          <p:nvPr/>
        </p:nvCxnSpPr>
        <p:spPr bwMode="auto">
          <a:xfrm>
            <a:off x="4088476" y="1062565"/>
            <a:ext cx="217488" cy="327025"/>
          </a:xfrm>
          <a:prstGeom prst="line">
            <a:avLst/>
          </a:prstGeom>
          <a:noFill/>
          <a:ln w="12700" algn="ctr">
            <a:noFill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4461539" y="1086377"/>
            <a:ext cx="6858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71" name="Rectangle 70"/>
          <p:cNvSpPr/>
          <p:nvPr/>
        </p:nvSpPr>
        <p:spPr bwMode="auto">
          <a:xfrm>
            <a:off x="4327909" y="1389590"/>
            <a:ext cx="55563" cy="266994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526876" y="1680102"/>
            <a:ext cx="1219200" cy="127635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24" y="2000787"/>
            <a:ext cx="1135228" cy="12296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83" name="Picture 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0" y="2028901"/>
            <a:ext cx="1533940" cy="10963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10" y="2020137"/>
            <a:ext cx="1299653" cy="10760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81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14" y="3356336"/>
            <a:ext cx="1257965" cy="13301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77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3" y="2978563"/>
            <a:ext cx="2357441" cy="53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7" descr="http://www.gshtx.org/attachments/wysiwyg/20178/TGS-Logo-Tagline_Lar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99" y="3553929"/>
            <a:ext cx="2656969" cy="9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1148" y="436527"/>
            <a:ext cx="65886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 sponsors of CSIM 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93837" y="1287157"/>
            <a:ext cx="2057400" cy="1945129"/>
          </a:xfrm>
          <a:prstGeom prst="rect">
            <a:avLst/>
          </a:prstGeom>
        </p:spPr>
      </p:pic>
      <p:sp>
        <p:nvSpPr>
          <p:cNvPr id="28" name="文本框 2"/>
          <p:cNvSpPr txBox="1"/>
          <p:nvPr/>
        </p:nvSpPr>
        <p:spPr>
          <a:xfrm>
            <a:off x="3581400" y="16119"/>
            <a:ext cx="241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" charset="0"/>
              </a:rPr>
              <a:t>Summary</a:t>
            </a:r>
            <a:endParaRPr kumimoji="1" lang="zh-CN" alt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9028" y="1274726"/>
            <a:ext cx="2057400" cy="194512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78700" y="1204829"/>
            <a:ext cx="8675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complex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70300" y="1204829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simple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917131" y="1225150"/>
            <a:ext cx="4617269" cy="2337200"/>
            <a:chOff x="3917131" y="1225150"/>
            <a:chExt cx="4617269" cy="23372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0200" y="1259892"/>
              <a:ext cx="1654200" cy="197479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399573" y="1225150"/>
              <a:ext cx="71846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simple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8878" y="1289563"/>
              <a:ext cx="1630423" cy="194512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510630" y="1239482"/>
              <a:ext cx="86754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complex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67234" y="315820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11427" y="3162240"/>
              <a:ext cx="3978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k</a:t>
              </a:r>
              <a:r>
                <a:rPr lang="en-US" sz="11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x</a:t>
              </a:r>
              <a:endPara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17131" y="183453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t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6299913" y="194819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C(</a:t>
              </a:r>
              <a:r>
                <a:rPr lang="en-US" sz="1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k</a:t>
              </a:r>
              <a:r>
                <a:rPr lang="en-US" sz="1800" b="1" baseline="-25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x</a:t>
              </a:r>
              <a:r>
                <a:rPr lang="en-US" sz="1800" b="1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)</a:t>
              </a:r>
              <a:endPara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6899605" y="1333372"/>
              <a:ext cx="1604675" cy="1325197"/>
            </a:xfrm>
            <a:custGeom>
              <a:avLst/>
              <a:gdLst>
                <a:gd name="connsiteX0" fmla="*/ 523 w 2139566"/>
                <a:gd name="connsiteY0" fmla="*/ 0 h 1766929"/>
                <a:gd name="connsiteX1" fmla="*/ 33180 w 2139566"/>
                <a:gd name="connsiteY1" fmla="*/ 914400 h 1766929"/>
                <a:gd name="connsiteX2" fmla="*/ 212795 w 2139566"/>
                <a:gd name="connsiteY2" fmla="*/ 1583871 h 1766929"/>
                <a:gd name="connsiteX3" fmla="*/ 1094538 w 2139566"/>
                <a:gd name="connsiteY3" fmla="*/ 1763485 h 1766929"/>
                <a:gd name="connsiteX4" fmla="*/ 1388452 w 2139566"/>
                <a:gd name="connsiteY4" fmla="*/ 1698171 h 1766929"/>
                <a:gd name="connsiteX5" fmla="*/ 2139566 w 2139566"/>
                <a:gd name="connsiteY5" fmla="*/ 1649185 h 176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9566" h="1766929">
                  <a:moveTo>
                    <a:pt x="523" y="0"/>
                  </a:moveTo>
                  <a:cubicBezTo>
                    <a:pt x="-838" y="325210"/>
                    <a:pt x="-2199" y="650421"/>
                    <a:pt x="33180" y="914400"/>
                  </a:cubicBezTo>
                  <a:cubicBezTo>
                    <a:pt x="68559" y="1178379"/>
                    <a:pt x="35902" y="1442357"/>
                    <a:pt x="212795" y="1583871"/>
                  </a:cubicBezTo>
                  <a:cubicBezTo>
                    <a:pt x="389688" y="1725385"/>
                    <a:pt x="898595" y="1744435"/>
                    <a:pt x="1094538" y="1763485"/>
                  </a:cubicBezTo>
                  <a:cubicBezTo>
                    <a:pt x="1290481" y="1782535"/>
                    <a:pt x="1214281" y="1717221"/>
                    <a:pt x="1388452" y="1698171"/>
                  </a:cubicBezTo>
                  <a:cubicBezTo>
                    <a:pt x="1562623" y="1679121"/>
                    <a:pt x="1851094" y="1664153"/>
                    <a:pt x="2139566" y="1649185"/>
                  </a:cubicBezTo>
                </a:path>
              </a:pathLst>
            </a:custGeom>
            <a:noFill/>
            <a:ln w="5715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hangingPunct="0"/>
              <a:endParaRPr lang="en-US" sz="33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81622" y="1684346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Dispersion</a:t>
              </a:r>
            </a:p>
            <a:p>
              <a:pPr algn="ctr"/>
              <a:r>
                <a:rPr lang="en-US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curve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5998121" y="2153882"/>
              <a:ext cx="40267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" name="Rectangle 6"/>
          <p:cNvSpPr/>
          <p:nvPr/>
        </p:nvSpPr>
        <p:spPr bwMode="auto">
          <a:xfrm>
            <a:off x="1571085" y="1225150"/>
            <a:ext cx="1055343" cy="2068824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-280143" y="1200656"/>
            <a:ext cx="1055343" cy="2068824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5992" y="1171789"/>
            <a:ext cx="8675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complex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897416" y="2153882"/>
            <a:ext cx="40267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62386" y="783486"/>
            <a:ext cx="8397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Skeletonize data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 more robust convergence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but typically less resolution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4054" y="351011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" y="3512132"/>
            <a:ext cx="6837321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Multidimensional implicit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unction theorem opens new doors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F(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t,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dz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AVO,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df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c(w), </a:t>
            </a:r>
            <a:r>
              <a:rPr lang="en-US" sz="2000" b="1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attr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.,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..)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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NxN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 equations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2577" y="4305240"/>
            <a:ext cx="3426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 All that glitters is not gold: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588" y="4305240"/>
            <a:ext cx="2377291" cy="7447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3534610"/>
            <a:ext cx="8229600" cy="653057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3177" y="4263505"/>
            <a:ext cx="8229600" cy="974147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72806" y="781553"/>
            <a:ext cx="4572000" cy="400110"/>
          </a:xfrm>
          <a:prstGeom prst="rect">
            <a:avLst/>
          </a:prstGeom>
          <a:solidFill>
            <a:srgbClr val="000082"/>
          </a:solidFill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but typically less resolution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18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1" grpId="0" animBg="1"/>
      <p:bldP spid="5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54842" y="926810"/>
            <a:ext cx="8486655" cy="983757"/>
            <a:chOff x="504945" y="981967"/>
            <a:chExt cx="8486655" cy="983757"/>
          </a:xfrm>
        </p:grpSpPr>
        <p:grpSp>
          <p:nvGrpSpPr>
            <p:cNvPr id="16" name="Group 15"/>
            <p:cNvGrpSpPr/>
            <p:nvPr/>
          </p:nvGrpSpPr>
          <p:grpSpPr>
            <a:xfrm>
              <a:off x="2568347" y="981967"/>
              <a:ext cx="6423253" cy="983757"/>
              <a:chOff x="2581590" y="1200150"/>
              <a:chExt cx="6423253" cy="983757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3597270" y="1714263"/>
                <a:ext cx="1749973" cy="443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" name="Oval 1"/>
              <p:cNvSpPr/>
              <p:nvPr/>
            </p:nvSpPr>
            <p:spPr bwMode="auto">
              <a:xfrm>
                <a:off x="2581590" y="1269506"/>
                <a:ext cx="1069020" cy="914401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674619" y="1364755"/>
                <a:ext cx="9188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 d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5365571" y="1269506"/>
                <a:ext cx="1551168" cy="9144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90262" y="1422798"/>
                <a:ext cx="1596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L]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6936013" y="1684408"/>
                <a:ext cx="98838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15" name="Group 14"/>
              <p:cNvGrpSpPr/>
              <p:nvPr/>
            </p:nvGrpSpPr>
            <p:grpSpPr>
              <a:xfrm>
                <a:off x="7935823" y="1200150"/>
                <a:ext cx="1069020" cy="914401"/>
                <a:chOff x="7097623" y="1047750"/>
                <a:chExt cx="1069020" cy="914401"/>
              </a:xfrm>
            </p:grpSpPr>
            <p:sp>
              <p:nvSpPr>
                <p:cNvPr id="13" name="Oval 12"/>
                <p:cNvSpPr/>
                <p:nvPr/>
              </p:nvSpPr>
              <p:spPr bwMode="auto">
                <a:xfrm>
                  <a:off x="7097623" y="1047750"/>
                  <a:ext cx="1069020" cy="914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173550" y="1202174"/>
                  <a:ext cx="88197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Model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m</a:t>
                  </a: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504945" y="1197078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FWI</a:t>
              </a:r>
              <a:endParaRPr lang="en-US" dirty="0"/>
            </a:p>
          </p:txBody>
        </p:sp>
      </p:grpSp>
      <p:grpSp>
        <p:nvGrpSpPr>
          <p:cNvPr id="38" name="组合 93"/>
          <p:cNvGrpSpPr/>
          <p:nvPr/>
        </p:nvGrpSpPr>
        <p:grpSpPr>
          <a:xfrm>
            <a:off x="990600" y="3576549"/>
            <a:ext cx="5220269" cy="1678160"/>
            <a:chOff x="821142" y="2576025"/>
            <a:chExt cx="6960358" cy="2389947"/>
          </a:xfrm>
        </p:grpSpPr>
        <p:pic>
          <p:nvPicPr>
            <p:cNvPr id="40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142" y="2576025"/>
              <a:ext cx="6960358" cy="2389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3011608" y="3656313"/>
              <a:ext cx="1009935" cy="32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FF0000"/>
                  </a:solidFill>
                </a:rPr>
                <a:t>SW</a:t>
              </a:r>
              <a:endParaRPr lang="zh-CN" altLang="en-US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78941" y="4368272"/>
              <a:ext cx="1009935" cy="32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FF0000"/>
                  </a:solidFill>
                </a:rPr>
                <a:t>SW</a:t>
              </a:r>
              <a:endParaRPr lang="zh-CN" altLang="en-US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11942" y="3080693"/>
              <a:ext cx="1009935" cy="32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FF0000"/>
                  </a:solidFill>
                </a:rPr>
                <a:t>GW</a:t>
              </a:r>
              <a:endParaRPr lang="zh-CN" altLang="en-US" sz="9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54808" y="3149780"/>
              <a:ext cx="1009935" cy="32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FF0000"/>
                  </a:solidFill>
                </a:rPr>
                <a:t>GW</a:t>
              </a:r>
              <a:endParaRPr lang="zh-CN" altLang="en-US" sz="9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Freeform 44"/>
          <p:cNvSpPr/>
          <p:nvPr/>
        </p:nvSpPr>
        <p:spPr bwMode="auto">
          <a:xfrm>
            <a:off x="1306403" y="3710388"/>
            <a:ext cx="2272692" cy="464541"/>
          </a:xfrm>
          <a:custGeom>
            <a:avLst/>
            <a:gdLst>
              <a:gd name="connsiteX0" fmla="*/ 406365 w 2272692"/>
              <a:gd name="connsiteY0" fmla="*/ 250624 h 464541"/>
              <a:gd name="connsiteX1" fmla="*/ 1726011 w 2272692"/>
              <a:gd name="connsiteY1" fmla="*/ 458442 h 464541"/>
              <a:gd name="connsiteX2" fmla="*/ 2245556 w 2272692"/>
              <a:gd name="connsiteY2" fmla="*/ 385705 h 464541"/>
              <a:gd name="connsiteX3" fmla="*/ 967474 w 2272692"/>
              <a:gd name="connsiteY3" fmla="*/ 146715 h 464541"/>
              <a:gd name="connsiteX4" fmla="*/ 260892 w 2272692"/>
              <a:gd name="connsiteY4" fmla="*/ 1242 h 464541"/>
              <a:gd name="connsiteX5" fmla="*/ 1120 w 2272692"/>
              <a:gd name="connsiteY5" fmla="*/ 84369 h 464541"/>
              <a:gd name="connsiteX6" fmla="*/ 177765 w 2272692"/>
              <a:gd name="connsiteY6" fmla="*/ 219451 h 464541"/>
              <a:gd name="connsiteX7" fmla="*/ 406365 w 2272692"/>
              <a:gd name="connsiteY7" fmla="*/ 250624 h 46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2692" h="464541">
                <a:moveTo>
                  <a:pt x="406365" y="250624"/>
                </a:moveTo>
                <a:cubicBezTo>
                  <a:pt x="664406" y="290456"/>
                  <a:pt x="1419479" y="435929"/>
                  <a:pt x="1726011" y="458442"/>
                </a:cubicBezTo>
                <a:cubicBezTo>
                  <a:pt x="2032543" y="480955"/>
                  <a:pt x="2371979" y="437660"/>
                  <a:pt x="2245556" y="385705"/>
                </a:cubicBezTo>
                <a:cubicBezTo>
                  <a:pt x="2119133" y="333751"/>
                  <a:pt x="1298251" y="210792"/>
                  <a:pt x="967474" y="146715"/>
                </a:cubicBezTo>
                <a:cubicBezTo>
                  <a:pt x="636697" y="82638"/>
                  <a:pt x="421951" y="11633"/>
                  <a:pt x="260892" y="1242"/>
                </a:cubicBezTo>
                <a:cubicBezTo>
                  <a:pt x="99833" y="-9149"/>
                  <a:pt x="14974" y="48001"/>
                  <a:pt x="1120" y="84369"/>
                </a:cubicBezTo>
                <a:cubicBezTo>
                  <a:pt x="-12734" y="120737"/>
                  <a:pt x="105029" y="191742"/>
                  <a:pt x="177765" y="219451"/>
                </a:cubicBezTo>
                <a:cubicBezTo>
                  <a:pt x="250501" y="247160"/>
                  <a:pt x="148324" y="210792"/>
                  <a:pt x="406365" y="250624"/>
                </a:cubicBezTo>
                <a:close/>
              </a:path>
            </a:pathLst>
          </a:custGeom>
          <a:solidFill>
            <a:srgbClr val="FF0000">
              <a:alpha val="31000"/>
            </a:srgb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4882541" y="3992007"/>
            <a:ext cx="866565" cy="322611"/>
          </a:xfrm>
          <a:custGeom>
            <a:avLst/>
            <a:gdLst>
              <a:gd name="connsiteX0" fmla="*/ 830727 w 866565"/>
              <a:gd name="connsiteY0" fmla="*/ 20959 h 322611"/>
              <a:gd name="connsiteX1" fmla="*/ 768382 w 866565"/>
              <a:gd name="connsiteY1" fmla="*/ 177 h 322611"/>
              <a:gd name="connsiteX2" fmla="*/ 560564 w 866565"/>
              <a:gd name="connsiteY2" fmla="*/ 31350 h 322611"/>
              <a:gd name="connsiteX3" fmla="*/ 259227 w 866565"/>
              <a:gd name="connsiteY3" fmla="*/ 31350 h 322611"/>
              <a:gd name="connsiteX4" fmla="*/ 30627 w 866565"/>
              <a:gd name="connsiteY4" fmla="*/ 83305 h 322611"/>
              <a:gd name="connsiteX5" fmla="*/ 20236 w 866565"/>
              <a:gd name="connsiteY5" fmla="*/ 156041 h 322611"/>
              <a:gd name="connsiteX6" fmla="*/ 196882 w 866565"/>
              <a:gd name="connsiteY6" fmla="*/ 291123 h 322611"/>
              <a:gd name="connsiteX7" fmla="*/ 446264 w 866565"/>
              <a:gd name="connsiteY7" fmla="*/ 322296 h 322611"/>
              <a:gd name="connsiteX8" fmla="*/ 674864 w 866565"/>
              <a:gd name="connsiteY8" fmla="*/ 301514 h 322611"/>
              <a:gd name="connsiteX9" fmla="*/ 861900 w 866565"/>
              <a:gd name="connsiteY9" fmla="*/ 218386 h 322611"/>
              <a:gd name="connsiteX10" fmla="*/ 809945 w 866565"/>
              <a:gd name="connsiteY10" fmla="*/ 104086 h 32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565" h="322611">
                <a:moveTo>
                  <a:pt x="830727" y="20959"/>
                </a:moveTo>
                <a:cubicBezTo>
                  <a:pt x="822068" y="9702"/>
                  <a:pt x="813409" y="-1555"/>
                  <a:pt x="768382" y="177"/>
                </a:cubicBezTo>
                <a:cubicBezTo>
                  <a:pt x="723355" y="1909"/>
                  <a:pt x="645423" y="26155"/>
                  <a:pt x="560564" y="31350"/>
                </a:cubicBezTo>
                <a:cubicBezTo>
                  <a:pt x="475705" y="36545"/>
                  <a:pt x="347550" y="22691"/>
                  <a:pt x="259227" y="31350"/>
                </a:cubicBezTo>
                <a:cubicBezTo>
                  <a:pt x="170904" y="40009"/>
                  <a:pt x="70459" y="62523"/>
                  <a:pt x="30627" y="83305"/>
                </a:cubicBezTo>
                <a:cubicBezTo>
                  <a:pt x="-9205" y="104087"/>
                  <a:pt x="-7473" y="121405"/>
                  <a:pt x="20236" y="156041"/>
                </a:cubicBezTo>
                <a:cubicBezTo>
                  <a:pt x="47945" y="190677"/>
                  <a:pt x="125877" y="263414"/>
                  <a:pt x="196882" y="291123"/>
                </a:cubicBezTo>
                <a:cubicBezTo>
                  <a:pt x="267887" y="318832"/>
                  <a:pt x="366600" y="320564"/>
                  <a:pt x="446264" y="322296"/>
                </a:cubicBezTo>
                <a:cubicBezTo>
                  <a:pt x="525928" y="324028"/>
                  <a:pt x="605591" y="318832"/>
                  <a:pt x="674864" y="301514"/>
                </a:cubicBezTo>
                <a:cubicBezTo>
                  <a:pt x="744137" y="284196"/>
                  <a:pt x="839387" y="251291"/>
                  <a:pt x="861900" y="218386"/>
                </a:cubicBezTo>
                <a:cubicBezTo>
                  <a:pt x="884413" y="185481"/>
                  <a:pt x="818604" y="126599"/>
                  <a:pt x="809945" y="104086"/>
                </a:cubicBezTo>
              </a:path>
            </a:pathLst>
          </a:custGeom>
          <a:solidFill>
            <a:srgbClr val="FF0000">
              <a:alpha val="19000"/>
            </a:srgb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1349086" y="3909057"/>
            <a:ext cx="2101079" cy="1229654"/>
          </a:xfrm>
          <a:custGeom>
            <a:avLst/>
            <a:gdLst>
              <a:gd name="connsiteX0" fmla="*/ 114300 w 2101079"/>
              <a:gd name="connsiteY0" fmla="*/ 41564 h 1229654"/>
              <a:gd name="connsiteX1" fmla="*/ 176646 w 2101079"/>
              <a:gd name="connsiteY1" fmla="*/ 72736 h 1229654"/>
              <a:gd name="connsiteX2" fmla="*/ 1859973 w 2101079"/>
              <a:gd name="connsiteY2" fmla="*/ 904009 h 1229654"/>
              <a:gd name="connsiteX3" fmla="*/ 1953491 w 2101079"/>
              <a:gd name="connsiteY3" fmla="*/ 1122218 h 1229654"/>
              <a:gd name="connsiteX4" fmla="*/ 561109 w 2101079"/>
              <a:gd name="connsiteY4" fmla="*/ 1143000 h 1229654"/>
              <a:gd name="connsiteX5" fmla="*/ 0 w 2101079"/>
              <a:gd name="connsiteY5" fmla="*/ 0 h 12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079" h="1229654">
                <a:moveTo>
                  <a:pt x="114300" y="41564"/>
                </a:moveTo>
                <a:lnTo>
                  <a:pt x="176646" y="72736"/>
                </a:lnTo>
                <a:cubicBezTo>
                  <a:pt x="467592" y="216477"/>
                  <a:pt x="1563832" y="729095"/>
                  <a:pt x="1859973" y="904009"/>
                </a:cubicBezTo>
                <a:cubicBezTo>
                  <a:pt x="2156114" y="1078923"/>
                  <a:pt x="2169968" y="1082386"/>
                  <a:pt x="1953491" y="1122218"/>
                </a:cubicBezTo>
                <a:cubicBezTo>
                  <a:pt x="1737014" y="1162050"/>
                  <a:pt x="886691" y="1330036"/>
                  <a:pt x="561109" y="1143000"/>
                </a:cubicBezTo>
                <a:cubicBezTo>
                  <a:pt x="235527" y="955964"/>
                  <a:pt x="117763" y="477982"/>
                  <a:pt x="0" y="0"/>
                </a:cubicBezTo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5014632" y="4100983"/>
            <a:ext cx="584947" cy="89116"/>
          </a:xfrm>
          <a:custGeom>
            <a:avLst/>
            <a:gdLst>
              <a:gd name="connsiteX0" fmla="*/ 0 w 584947"/>
              <a:gd name="connsiteY0" fmla="*/ 0 h 89116"/>
              <a:gd name="connsiteX1" fmla="*/ 60512 w 584947"/>
              <a:gd name="connsiteY1" fmla="*/ 47065 h 89116"/>
              <a:gd name="connsiteX2" fmla="*/ 80683 w 584947"/>
              <a:gd name="connsiteY2" fmla="*/ 20171 h 89116"/>
              <a:gd name="connsiteX3" fmla="*/ 147918 w 584947"/>
              <a:gd name="connsiteY3" fmla="*/ 87406 h 89116"/>
              <a:gd name="connsiteX4" fmla="*/ 221877 w 584947"/>
              <a:gd name="connsiteY4" fmla="*/ 67236 h 89116"/>
              <a:gd name="connsiteX5" fmla="*/ 302559 w 584947"/>
              <a:gd name="connsiteY5" fmla="*/ 47065 h 89116"/>
              <a:gd name="connsiteX6" fmla="*/ 383242 w 584947"/>
              <a:gd name="connsiteY6" fmla="*/ 60512 h 89116"/>
              <a:gd name="connsiteX7" fmla="*/ 477371 w 584947"/>
              <a:gd name="connsiteY7" fmla="*/ 67236 h 89116"/>
              <a:gd name="connsiteX8" fmla="*/ 544606 w 584947"/>
              <a:gd name="connsiteY8" fmla="*/ 33618 h 89116"/>
              <a:gd name="connsiteX9" fmla="*/ 584947 w 584947"/>
              <a:gd name="connsiteY9" fmla="*/ 87406 h 8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947" h="89116">
                <a:moveTo>
                  <a:pt x="0" y="0"/>
                </a:moveTo>
                <a:cubicBezTo>
                  <a:pt x="23532" y="21851"/>
                  <a:pt x="47065" y="43703"/>
                  <a:pt x="60512" y="47065"/>
                </a:cubicBezTo>
                <a:cubicBezTo>
                  <a:pt x="73959" y="50427"/>
                  <a:pt x="66115" y="13448"/>
                  <a:pt x="80683" y="20171"/>
                </a:cubicBezTo>
                <a:cubicBezTo>
                  <a:pt x="95251" y="26894"/>
                  <a:pt x="124386" y="79562"/>
                  <a:pt x="147918" y="87406"/>
                </a:cubicBezTo>
                <a:cubicBezTo>
                  <a:pt x="171450" y="95250"/>
                  <a:pt x="196104" y="73959"/>
                  <a:pt x="221877" y="67236"/>
                </a:cubicBezTo>
                <a:cubicBezTo>
                  <a:pt x="247650" y="60513"/>
                  <a:pt x="275665" y="48186"/>
                  <a:pt x="302559" y="47065"/>
                </a:cubicBezTo>
                <a:cubicBezTo>
                  <a:pt x="329453" y="45944"/>
                  <a:pt x="354107" y="57150"/>
                  <a:pt x="383242" y="60512"/>
                </a:cubicBezTo>
                <a:cubicBezTo>
                  <a:pt x="412377" y="63874"/>
                  <a:pt x="450477" y="71718"/>
                  <a:pt x="477371" y="67236"/>
                </a:cubicBezTo>
                <a:cubicBezTo>
                  <a:pt x="504265" y="62754"/>
                  <a:pt x="526677" y="30256"/>
                  <a:pt x="544606" y="33618"/>
                </a:cubicBezTo>
                <a:cubicBezTo>
                  <a:pt x="562535" y="36980"/>
                  <a:pt x="573741" y="62193"/>
                  <a:pt x="584947" y="8740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5727326" y="3926170"/>
            <a:ext cx="242048" cy="60512"/>
          </a:xfrm>
          <a:custGeom>
            <a:avLst/>
            <a:gdLst>
              <a:gd name="connsiteX0" fmla="*/ 0 w 242048"/>
              <a:gd name="connsiteY0" fmla="*/ 0 h 60512"/>
              <a:gd name="connsiteX1" fmla="*/ 87406 w 242048"/>
              <a:gd name="connsiteY1" fmla="*/ 47065 h 60512"/>
              <a:gd name="connsiteX2" fmla="*/ 194983 w 242048"/>
              <a:gd name="connsiteY2" fmla="*/ 47065 h 60512"/>
              <a:gd name="connsiteX3" fmla="*/ 242048 w 242048"/>
              <a:gd name="connsiteY3" fmla="*/ 60512 h 6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48" h="60512">
                <a:moveTo>
                  <a:pt x="0" y="0"/>
                </a:moveTo>
                <a:cubicBezTo>
                  <a:pt x="27454" y="19610"/>
                  <a:pt x="54909" y="39221"/>
                  <a:pt x="87406" y="47065"/>
                </a:cubicBezTo>
                <a:cubicBezTo>
                  <a:pt x="119903" y="54909"/>
                  <a:pt x="169209" y="44824"/>
                  <a:pt x="194983" y="47065"/>
                </a:cubicBezTo>
                <a:cubicBezTo>
                  <a:pt x="220757" y="49306"/>
                  <a:pt x="231402" y="54909"/>
                  <a:pt x="242048" y="60512"/>
                </a:cubicBezTo>
              </a:path>
            </a:pathLst>
          </a:custGeom>
          <a:noFill/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929111" y="3742056"/>
            <a:ext cx="2208724" cy="128322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3815516" y="4708159"/>
            <a:ext cx="1591009" cy="354749"/>
          </a:xfrm>
          <a:custGeom>
            <a:avLst/>
            <a:gdLst>
              <a:gd name="connsiteX0" fmla="*/ 141689 w 1591009"/>
              <a:gd name="connsiteY0" fmla="*/ 998 h 354749"/>
              <a:gd name="connsiteX1" fmla="*/ 869052 w 1591009"/>
              <a:gd name="connsiteY1" fmla="*/ 104907 h 354749"/>
              <a:gd name="connsiteX2" fmla="*/ 1586025 w 1591009"/>
              <a:gd name="connsiteY2" fmla="*/ 198425 h 354749"/>
              <a:gd name="connsiteX3" fmla="*/ 494979 w 1591009"/>
              <a:gd name="connsiteY3" fmla="*/ 354289 h 354749"/>
              <a:gd name="connsiteX4" fmla="*/ 48170 w 1591009"/>
              <a:gd name="connsiteY4" fmla="*/ 239989 h 354749"/>
              <a:gd name="connsiteX5" fmla="*/ 16998 w 1591009"/>
              <a:gd name="connsiteY5" fmla="*/ 63344 h 354749"/>
              <a:gd name="connsiteX6" fmla="*/ 89734 w 1591009"/>
              <a:gd name="connsiteY6" fmla="*/ 63344 h 354749"/>
              <a:gd name="connsiteX7" fmla="*/ 131298 w 1591009"/>
              <a:gd name="connsiteY7" fmla="*/ 52953 h 354749"/>
              <a:gd name="connsiteX8" fmla="*/ 141689 w 1591009"/>
              <a:gd name="connsiteY8" fmla="*/ 998 h 35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009" h="354749">
                <a:moveTo>
                  <a:pt x="141689" y="998"/>
                </a:moveTo>
                <a:cubicBezTo>
                  <a:pt x="264648" y="9657"/>
                  <a:pt x="869052" y="104907"/>
                  <a:pt x="869052" y="104907"/>
                </a:cubicBezTo>
                <a:cubicBezTo>
                  <a:pt x="1109775" y="137811"/>
                  <a:pt x="1648370" y="156861"/>
                  <a:pt x="1586025" y="198425"/>
                </a:cubicBezTo>
                <a:cubicBezTo>
                  <a:pt x="1523680" y="239989"/>
                  <a:pt x="751288" y="347362"/>
                  <a:pt x="494979" y="354289"/>
                </a:cubicBezTo>
                <a:cubicBezTo>
                  <a:pt x="238670" y="361216"/>
                  <a:pt x="127834" y="288480"/>
                  <a:pt x="48170" y="239989"/>
                </a:cubicBezTo>
                <a:cubicBezTo>
                  <a:pt x="-31494" y="191498"/>
                  <a:pt x="10071" y="92785"/>
                  <a:pt x="16998" y="63344"/>
                </a:cubicBezTo>
                <a:cubicBezTo>
                  <a:pt x="23925" y="33903"/>
                  <a:pt x="70684" y="65076"/>
                  <a:pt x="89734" y="63344"/>
                </a:cubicBezTo>
                <a:cubicBezTo>
                  <a:pt x="108784" y="61612"/>
                  <a:pt x="119175" y="63344"/>
                  <a:pt x="131298" y="52953"/>
                </a:cubicBezTo>
                <a:cubicBezTo>
                  <a:pt x="143421" y="42562"/>
                  <a:pt x="18730" y="-7661"/>
                  <a:pt x="141689" y="99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4360279" y="3493538"/>
            <a:ext cx="522262" cy="4931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340834" y="3425909"/>
            <a:ext cx="42132" cy="13739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-99269" y="2133100"/>
            <a:ext cx="9170097" cy="1371600"/>
            <a:chOff x="-102297" y="2260106"/>
            <a:chExt cx="9170097" cy="1371600"/>
          </a:xfrm>
        </p:grpSpPr>
        <p:grpSp>
          <p:nvGrpSpPr>
            <p:cNvPr id="17" name="Group 16"/>
            <p:cNvGrpSpPr/>
            <p:nvPr/>
          </p:nvGrpSpPr>
          <p:grpSpPr>
            <a:xfrm>
              <a:off x="2675506" y="2353567"/>
              <a:ext cx="6392294" cy="983757"/>
              <a:chOff x="2581590" y="1200150"/>
              <a:chExt cx="6392294" cy="983757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3045451" y="1730709"/>
                <a:ext cx="1041720" cy="800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8" name="Oval 17"/>
              <p:cNvSpPr/>
              <p:nvPr/>
            </p:nvSpPr>
            <p:spPr bwMode="auto">
              <a:xfrm>
                <a:off x="2581590" y="1269506"/>
                <a:ext cx="1069020" cy="914401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74619" y="1364755"/>
                <a:ext cx="9188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 d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304854" y="1269506"/>
                <a:ext cx="1551168" cy="9144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59303" y="1422798"/>
                <a:ext cx="1596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L]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6905054" y="1684408"/>
                <a:ext cx="98838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24" name="Group 23"/>
              <p:cNvGrpSpPr/>
              <p:nvPr/>
            </p:nvGrpSpPr>
            <p:grpSpPr>
              <a:xfrm>
                <a:off x="7904864" y="1200150"/>
                <a:ext cx="1069020" cy="914401"/>
                <a:chOff x="7066664" y="1047750"/>
                <a:chExt cx="1069020" cy="914401"/>
              </a:xfrm>
            </p:grpSpPr>
            <p:sp>
              <p:nvSpPr>
                <p:cNvPr id="25" name="Oval 24"/>
                <p:cNvSpPr/>
                <p:nvPr/>
              </p:nvSpPr>
              <p:spPr bwMode="auto">
                <a:xfrm>
                  <a:off x="7066664" y="1047750"/>
                  <a:ext cx="1069020" cy="914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142591" y="1202174"/>
                  <a:ext cx="88197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Model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m</a:t>
                  </a:r>
                </a:p>
              </p:txBody>
            </p:sp>
          </p:grp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4218208" y="1726706"/>
                <a:ext cx="1041720" cy="800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8" name="TextBox 27"/>
            <p:cNvSpPr txBox="1"/>
            <p:nvPr/>
          </p:nvSpPr>
          <p:spPr>
            <a:xfrm>
              <a:off x="-102297" y="2260106"/>
              <a:ext cx="270112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Skeletonized</a:t>
              </a:r>
            </a:p>
            <a:p>
              <a:pPr algn="ctr"/>
              <a:r>
                <a:rPr lang="en-US" sz="3200" dirty="0" smtClean="0"/>
                <a:t>Wave Eqn. Inv.</a:t>
              </a:r>
              <a:endParaRPr lang="en-US" sz="32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226637" y="2260106"/>
              <a:ext cx="800521" cy="1371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34168" y="2583456"/>
              <a:ext cx="1323632" cy="830997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Skeletal</a:t>
              </a:r>
            </a:p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Features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3" name="Rectangle 62"/>
          <p:cNvSpPr/>
          <p:nvPr/>
        </p:nvSpPr>
        <p:spPr bwMode="auto">
          <a:xfrm>
            <a:off x="995779" y="3576549"/>
            <a:ext cx="2738021" cy="182880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542294" y="3525822"/>
            <a:ext cx="2911369" cy="182880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210869" y="3512113"/>
            <a:ext cx="4349966" cy="2107637"/>
            <a:chOff x="6210869" y="3345514"/>
            <a:chExt cx="4349966" cy="2107637"/>
          </a:xfrm>
        </p:grpSpPr>
        <p:pic>
          <p:nvPicPr>
            <p:cNvPr id="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2667" y="3458987"/>
              <a:ext cx="3688168" cy="1494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Rectangle 69"/>
            <p:cNvSpPr/>
            <p:nvPr/>
          </p:nvSpPr>
          <p:spPr bwMode="auto">
            <a:xfrm>
              <a:off x="8949635" y="3345514"/>
              <a:ext cx="562187" cy="2107637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 bwMode="auto">
            <a:xfrm>
              <a:off x="6210869" y="4168501"/>
              <a:ext cx="60800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7" name="TextBox 76"/>
          <p:cNvSpPr txBox="1"/>
          <p:nvPr/>
        </p:nvSpPr>
        <p:spPr>
          <a:xfrm>
            <a:off x="-61371" y="-5552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altLang="zh-CN" sz="3200" b="1" dirty="0" smtClean="0">
                <a:solidFill>
                  <a:srgbClr val="FFFFFF"/>
                </a:solidFill>
                <a:latin typeface="+mj-lt"/>
                <a:ea typeface="宋体" pitchFamily="2" charset="-122"/>
                <a:cs typeface="+mj-cs"/>
              </a:rPr>
              <a:t>Machine Learning </a:t>
            </a:r>
            <a:r>
              <a:rPr lang="en-US" altLang="zh-CN" sz="3200" b="1" dirty="0" smtClean="0">
                <a:solidFill>
                  <a:srgbClr val="FFFFFF"/>
                </a:solidFill>
                <a:latin typeface="+mj-lt"/>
                <a:ea typeface="宋体" pitchFamily="2" charset="-122"/>
                <a:cs typeface="+mj-cs"/>
              </a:rPr>
              <a:t>&amp;Wave </a:t>
            </a:r>
            <a:r>
              <a:rPr lang="en-US" altLang="zh-CN" sz="3200" b="1" dirty="0" smtClean="0">
                <a:solidFill>
                  <a:srgbClr val="FFFFFF"/>
                </a:solidFill>
                <a:latin typeface="+mj-lt"/>
                <a:ea typeface="宋体" pitchFamily="2" charset="-122"/>
                <a:cs typeface="+mj-cs"/>
              </a:rPr>
              <a:t>Equation Inversion of Skeletonized Data</a:t>
            </a:r>
            <a:endParaRPr lang="zh-CN" altLang="en-US" sz="3200" b="1" dirty="0">
              <a:solidFill>
                <a:srgbClr val="FFFFFF"/>
              </a:solidFill>
              <a:latin typeface="+mj-lt"/>
              <a:ea typeface="宋体" pitchFamily="2" charset="-122"/>
              <a:cs typeface="+mj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637768" y="4083749"/>
            <a:ext cx="1753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Implicit 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Function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Theorem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</a:t>
            </a:r>
            <a:r>
              <a:rPr lang="en-US" sz="1400" dirty="0" err="1" smtClean="0">
                <a:solidFill>
                  <a:srgbClr val="FFFFFF"/>
                </a:solidFill>
              </a:rPr>
              <a:t>Luo+Schuster</a:t>
            </a:r>
            <a:r>
              <a:rPr lang="en-US" sz="1400" dirty="0" smtClean="0">
                <a:solidFill>
                  <a:srgbClr val="FFFFFF"/>
                </a:solidFill>
              </a:rPr>
              <a:t>, 1991)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20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51" grpId="0" animBg="1"/>
      <p:bldP spid="52" grpId="0" animBg="1"/>
      <p:bldP spid="48" grpId="0" animBg="1"/>
      <p:bldP spid="63" grpId="0" animBg="1"/>
      <p:bldP spid="64" grpId="0" animBg="1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97339" y="2132402"/>
            <a:ext cx="9168167" cy="1371600"/>
            <a:chOff x="-100367" y="2260106"/>
            <a:chExt cx="9168167" cy="1371600"/>
          </a:xfrm>
        </p:grpSpPr>
        <p:grpSp>
          <p:nvGrpSpPr>
            <p:cNvPr id="17" name="Group 16"/>
            <p:cNvGrpSpPr/>
            <p:nvPr/>
          </p:nvGrpSpPr>
          <p:grpSpPr>
            <a:xfrm>
              <a:off x="2204552" y="2353567"/>
              <a:ext cx="6863248" cy="983757"/>
              <a:chOff x="2110636" y="1200150"/>
              <a:chExt cx="6863248" cy="983757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3045451" y="1730709"/>
                <a:ext cx="1041720" cy="800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8" name="Oval 17"/>
              <p:cNvSpPr/>
              <p:nvPr/>
            </p:nvSpPr>
            <p:spPr bwMode="auto">
              <a:xfrm>
                <a:off x="2110636" y="1269506"/>
                <a:ext cx="1069020" cy="914401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203665" y="1364755"/>
                <a:ext cx="9188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 d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5304854" y="1269506"/>
                <a:ext cx="1551168" cy="9144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59303" y="1422798"/>
                <a:ext cx="1596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L]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6905054" y="1684408"/>
                <a:ext cx="98838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24" name="Group 23"/>
              <p:cNvGrpSpPr/>
              <p:nvPr/>
            </p:nvGrpSpPr>
            <p:grpSpPr>
              <a:xfrm>
                <a:off x="7904864" y="1200150"/>
                <a:ext cx="1069020" cy="914401"/>
                <a:chOff x="7066664" y="1047750"/>
                <a:chExt cx="1069020" cy="914401"/>
              </a:xfrm>
            </p:grpSpPr>
            <p:sp>
              <p:nvSpPr>
                <p:cNvPr id="25" name="Oval 24"/>
                <p:cNvSpPr/>
                <p:nvPr/>
              </p:nvSpPr>
              <p:spPr bwMode="auto">
                <a:xfrm>
                  <a:off x="7066664" y="1047750"/>
                  <a:ext cx="1069020" cy="914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142591" y="1202174"/>
                  <a:ext cx="88197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Model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m</a:t>
                  </a:r>
                </a:p>
              </p:txBody>
            </p:sp>
          </p:grpSp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4218208" y="1726706"/>
                <a:ext cx="1041720" cy="8009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8" name="TextBox 27"/>
            <p:cNvSpPr txBox="1"/>
            <p:nvPr/>
          </p:nvSpPr>
          <p:spPr>
            <a:xfrm>
              <a:off x="-100367" y="2419652"/>
              <a:ext cx="23848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Skeletonized</a:t>
              </a:r>
            </a:p>
            <a:p>
              <a:pPr algn="ctr"/>
              <a:r>
                <a:rPr lang="en-US" sz="2800" dirty="0" smtClean="0"/>
                <a:t>Wave Eqn. Inv.</a:t>
              </a:r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226637" y="2260106"/>
              <a:ext cx="800521" cy="1371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34168" y="2583456"/>
              <a:ext cx="1323632" cy="830997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Skeletal</a:t>
              </a:r>
            </a:p>
            <a:p>
              <a:pPr algn="ctr"/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Features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40816" y="3790950"/>
            <a:ext cx="8630012" cy="1371600"/>
            <a:chOff x="440816" y="3625049"/>
            <a:chExt cx="8630012" cy="1371600"/>
          </a:xfrm>
        </p:grpSpPr>
        <p:grpSp>
          <p:nvGrpSpPr>
            <p:cNvPr id="50" name="Group 49"/>
            <p:cNvGrpSpPr/>
            <p:nvPr/>
          </p:nvGrpSpPr>
          <p:grpSpPr>
            <a:xfrm>
              <a:off x="440816" y="3625049"/>
              <a:ext cx="8630012" cy="1371600"/>
              <a:chOff x="437788" y="2260106"/>
              <a:chExt cx="8630012" cy="137160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128352" y="2353051"/>
                <a:ext cx="6939448" cy="1015663"/>
                <a:chOff x="2034436" y="1199634"/>
                <a:chExt cx="6939448" cy="1015663"/>
              </a:xfrm>
            </p:grpSpPr>
            <p:cxnSp>
              <p:nvCxnSpPr>
                <p:cNvPr id="58" name="Straight Arrow Connector 57"/>
                <p:cNvCxnSpPr/>
                <p:nvPr/>
              </p:nvCxnSpPr>
              <p:spPr bwMode="auto">
                <a:xfrm>
                  <a:off x="3045451" y="1730709"/>
                  <a:ext cx="1041720" cy="8009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61" name="Oval 60"/>
                <p:cNvSpPr/>
                <p:nvPr/>
              </p:nvSpPr>
              <p:spPr bwMode="auto">
                <a:xfrm>
                  <a:off x="2034436" y="1269506"/>
                  <a:ext cx="1069020" cy="914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127465" y="1364755"/>
                  <a:ext cx="91884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Input 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Data d</a:t>
                  </a: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5304854" y="1269506"/>
                  <a:ext cx="1551168" cy="914401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68" name="Straight Arrow Connector 67"/>
                <p:cNvCxnSpPr/>
                <p:nvPr/>
              </p:nvCxnSpPr>
              <p:spPr bwMode="auto">
                <a:xfrm>
                  <a:off x="6905054" y="1684408"/>
                  <a:ext cx="98838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69" name="Group 68"/>
                <p:cNvGrpSpPr/>
                <p:nvPr/>
              </p:nvGrpSpPr>
              <p:grpSpPr>
                <a:xfrm>
                  <a:off x="7904864" y="1199634"/>
                  <a:ext cx="1069020" cy="1015663"/>
                  <a:chOff x="7066664" y="1047234"/>
                  <a:chExt cx="1069020" cy="1015663"/>
                </a:xfrm>
              </p:grpSpPr>
              <p:sp>
                <p:nvSpPr>
                  <p:cNvPr id="72" name="Oval 71"/>
                  <p:cNvSpPr/>
                  <p:nvPr/>
                </p:nvSpPr>
                <p:spPr bwMode="auto">
                  <a:xfrm>
                    <a:off x="7066664" y="1047750"/>
                    <a:ext cx="1069020" cy="91440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4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7152808" y="1047234"/>
                    <a:ext cx="901722" cy="10156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Target</a:t>
                    </a:r>
                  </a:p>
                  <a:p>
                    <a:pPr algn="ctr"/>
                    <a:r>
                      <a:rPr lang="en-US" sz="20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Model</a:t>
                    </a:r>
                  </a:p>
                  <a:p>
                    <a:pPr algn="ctr"/>
                    <a:r>
                      <a:rPr lang="en-US" sz="20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m</a:t>
                    </a:r>
                  </a:p>
                </p:txBody>
              </p:sp>
            </p:grpSp>
            <p:cxnSp>
              <p:nvCxnSpPr>
                <p:cNvPr id="71" name="Straight Arrow Connector 70"/>
                <p:cNvCxnSpPr/>
                <p:nvPr/>
              </p:nvCxnSpPr>
              <p:spPr bwMode="auto">
                <a:xfrm>
                  <a:off x="4218208" y="1726706"/>
                  <a:ext cx="1041720" cy="8009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sp>
            <p:nvSpPr>
              <p:cNvPr id="54" name="TextBox 53"/>
              <p:cNvSpPr txBox="1"/>
              <p:nvPr/>
            </p:nvSpPr>
            <p:spPr>
              <a:xfrm>
                <a:off x="437788" y="2260106"/>
                <a:ext cx="162095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FFFF"/>
                    </a:solidFill>
                  </a:rPr>
                  <a:t>Neural</a:t>
                </a:r>
              </a:p>
              <a:p>
                <a:pPr algn="ctr"/>
                <a:r>
                  <a:rPr lang="en-US" sz="3200" dirty="0" smtClean="0">
                    <a:solidFill>
                      <a:srgbClr val="FFFFFF"/>
                    </a:solidFill>
                  </a:rPr>
                  <a:t>Network</a:t>
                </a:r>
                <a:endParaRPr lang="en-US" sz="3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4226637" y="2260106"/>
                <a:ext cx="800521" cy="137160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934168" y="2715073"/>
                <a:ext cx="132363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Features</a:t>
                </a: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 bwMode="auto">
            <a:xfrm>
              <a:off x="5632441" y="3894278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5636722" y="4136846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5641003" y="4399962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6013440" y="4062412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6013440" y="4336390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6412478" y="4171203"/>
              <a:ext cx="158760" cy="18573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5791510" y="4013951"/>
              <a:ext cx="229673" cy="1228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1" name="Straight Arrow Connector 80"/>
            <p:cNvCxnSpPr>
              <a:stCxn id="76" idx="6"/>
              <a:endCxn id="78" idx="2"/>
            </p:cNvCxnSpPr>
            <p:nvPr/>
          </p:nvCxnSpPr>
          <p:spPr bwMode="auto">
            <a:xfrm flipV="1">
              <a:off x="5795482" y="4155281"/>
              <a:ext cx="217958" cy="744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5806642" y="4202768"/>
              <a:ext cx="190982" cy="29006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5802361" y="4248150"/>
              <a:ext cx="193305" cy="1586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5777063" y="4003469"/>
              <a:ext cx="215233" cy="40332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5" name="Straight Arrow Connector 84"/>
            <p:cNvCxnSpPr>
              <a:endCxn id="79" idx="2"/>
            </p:cNvCxnSpPr>
            <p:nvPr/>
          </p:nvCxnSpPr>
          <p:spPr bwMode="auto">
            <a:xfrm flipV="1">
              <a:off x="5797623" y="4429259"/>
              <a:ext cx="215817" cy="588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/>
            <p:cNvCxnSpPr>
              <a:endCxn id="80" idx="2"/>
            </p:cNvCxnSpPr>
            <p:nvPr/>
          </p:nvCxnSpPr>
          <p:spPr bwMode="auto">
            <a:xfrm>
              <a:off x="6155379" y="4173104"/>
              <a:ext cx="257099" cy="9096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V="1">
              <a:off x="6168212" y="4281069"/>
              <a:ext cx="227602" cy="12313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92" name="Group 91"/>
            <p:cNvGrpSpPr/>
            <p:nvPr/>
          </p:nvGrpSpPr>
          <p:grpSpPr>
            <a:xfrm>
              <a:off x="3315520" y="3987147"/>
              <a:ext cx="792205" cy="534981"/>
              <a:chOff x="3315520" y="3987147"/>
              <a:chExt cx="792205" cy="534981"/>
            </a:xfrm>
          </p:grpSpPr>
          <p:sp>
            <p:nvSpPr>
              <p:cNvPr id="90" name="Rectangle 89"/>
              <p:cNvSpPr/>
              <p:nvPr/>
            </p:nvSpPr>
            <p:spPr bwMode="auto">
              <a:xfrm>
                <a:off x="3348596" y="3987147"/>
                <a:ext cx="690004" cy="53498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315520" y="4033239"/>
                <a:ext cx="792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Machine</a:t>
                </a:r>
              </a:p>
              <a:p>
                <a:r>
                  <a:rPr lang="en-US" sz="1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Learning</a:t>
                </a:r>
                <a:endPara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3315829" y="4153048"/>
            <a:ext cx="792205" cy="534981"/>
            <a:chOff x="3315520" y="3987147"/>
            <a:chExt cx="792205" cy="534981"/>
          </a:xfrm>
        </p:grpSpPr>
        <p:sp>
          <p:nvSpPr>
            <p:cNvPr id="94" name="Rectangle 93"/>
            <p:cNvSpPr/>
            <p:nvPr/>
          </p:nvSpPr>
          <p:spPr bwMode="auto">
            <a:xfrm>
              <a:off x="3348596" y="3987147"/>
              <a:ext cx="690004" cy="534981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15520" y="4033239"/>
              <a:ext cx="792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Machine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Learning</a:t>
              </a:r>
              <a:endPara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-61371" y="-5552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altLang="zh-CN" sz="3200" b="1" dirty="0" smtClean="0">
                <a:solidFill>
                  <a:srgbClr val="FFFFFF"/>
                </a:solidFill>
                <a:latin typeface="+mj-lt"/>
                <a:ea typeface="宋体" pitchFamily="2" charset="-122"/>
                <a:cs typeface="+mj-cs"/>
              </a:rPr>
              <a:t>Machine Learning </a:t>
            </a:r>
            <a:r>
              <a:rPr lang="en-US" altLang="zh-CN" sz="3200" b="1" dirty="0" smtClean="0">
                <a:solidFill>
                  <a:srgbClr val="FFFFFF"/>
                </a:solidFill>
                <a:latin typeface="+mj-lt"/>
                <a:ea typeface="宋体" pitchFamily="2" charset="-122"/>
                <a:cs typeface="+mj-cs"/>
              </a:rPr>
              <a:t>&amp;Wave </a:t>
            </a:r>
            <a:r>
              <a:rPr lang="en-US" altLang="zh-CN" sz="3200" b="1" dirty="0" smtClean="0">
                <a:solidFill>
                  <a:srgbClr val="FFFFFF"/>
                </a:solidFill>
                <a:latin typeface="+mj-lt"/>
                <a:ea typeface="宋体" pitchFamily="2" charset="-122"/>
                <a:cs typeface="+mj-cs"/>
              </a:rPr>
              <a:t>Equation Inversion of Skeletonized Data</a:t>
            </a:r>
            <a:endParaRPr lang="zh-CN" altLang="en-US" sz="3200" b="1" dirty="0">
              <a:solidFill>
                <a:srgbClr val="FFFFFF"/>
              </a:solidFill>
              <a:latin typeface="+mj-lt"/>
              <a:ea typeface="宋体" pitchFamily="2" charset="-122"/>
              <a:cs typeface="+mj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4842" y="926112"/>
            <a:ext cx="8486655" cy="983757"/>
            <a:chOff x="504945" y="981967"/>
            <a:chExt cx="8486655" cy="983757"/>
          </a:xfrm>
        </p:grpSpPr>
        <p:grpSp>
          <p:nvGrpSpPr>
            <p:cNvPr id="16" name="Group 15"/>
            <p:cNvGrpSpPr/>
            <p:nvPr/>
          </p:nvGrpSpPr>
          <p:grpSpPr>
            <a:xfrm>
              <a:off x="2257683" y="981967"/>
              <a:ext cx="6733917" cy="983757"/>
              <a:chOff x="2270926" y="1200150"/>
              <a:chExt cx="6733917" cy="983757"/>
            </a:xfrm>
          </p:grpSpPr>
          <p:cxnSp>
            <p:nvCxnSpPr>
              <p:cNvPr id="6" name="Straight Arrow Connector 5"/>
              <p:cNvCxnSpPr>
                <a:stCxn id="3" idx="3"/>
              </p:cNvCxnSpPr>
              <p:nvPr/>
            </p:nvCxnSpPr>
            <p:spPr bwMode="auto">
              <a:xfrm>
                <a:off x="3282796" y="1718698"/>
                <a:ext cx="206444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" name="Oval 1"/>
              <p:cNvSpPr/>
              <p:nvPr/>
            </p:nvSpPr>
            <p:spPr bwMode="auto">
              <a:xfrm>
                <a:off x="2270926" y="1269506"/>
                <a:ext cx="1069020" cy="914401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363955" y="1364755"/>
                <a:ext cx="91884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Input </a:t>
                </a:r>
              </a:p>
              <a:p>
                <a:pPr algn="ctr"/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 d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5365571" y="1269506"/>
                <a:ext cx="1551168" cy="9144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90262" y="1422798"/>
                <a:ext cx="15967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[L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L]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r>
                  <a:rPr lang="en-US" sz="28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sz="2800" b="1" baseline="30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6936013" y="1684408"/>
                <a:ext cx="98838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15" name="Group 14"/>
              <p:cNvGrpSpPr/>
              <p:nvPr/>
            </p:nvGrpSpPr>
            <p:grpSpPr>
              <a:xfrm>
                <a:off x="7935823" y="1200150"/>
                <a:ext cx="1069020" cy="914401"/>
                <a:chOff x="7097623" y="1047750"/>
                <a:chExt cx="1069020" cy="914401"/>
              </a:xfrm>
            </p:grpSpPr>
            <p:sp>
              <p:nvSpPr>
                <p:cNvPr id="13" name="Oval 12"/>
                <p:cNvSpPr/>
                <p:nvPr/>
              </p:nvSpPr>
              <p:spPr bwMode="auto">
                <a:xfrm>
                  <a:off x="7097623" y="1047750"/>
                  <a:ext cx="1069020" cy="91440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173550" y="1202174"/>
                  <a:ext cx="88197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Model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m</a:t>
                  </a:r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504945" y="1197078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FWI</a:t>
              </a:r>
              <a:endParaRPr lang="en-US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-61371" y="-58493"/>
            <a:ext cx="9205371" cy="3650735"/>
            <a:chOff x="-61371" y="-58493"/>
            <a:chExt cx="9205371" cy="3650735"/>
          </a:xfrm>
        </p:grpSpPr>
        <p:sp>
          <p:nvSpPr>
            <p:cNvPr id="98" name="TextBox 97"/>
            <p:cNvSpPr txBox="1"/>
            <p:nvPr/>
          </p:nvSpPr>
          <p:spPr>
            <a:xfrm>
              <a:off x="-61371" y="-58493"/>
              <a:ext cx="9144000" cy="1077218"/>
            </a:xfrm>
            <a:prstGeom prst="rect">
              <a:avLst/>
            </a:prstGeom>
            <a:solidFill>
              <a:srgbClr val="000082"/>
            </a:solidFill>
          </p:spPr>
          <p:txBody>
            <a:bodyPr wrap="square" rtlCol="0">
              <a:spAutoFit/>
            </a:bodyPr>
            <a:lstStyle/>
            <a:p>
              <a:pPr algn="ctr" eaLnBrk="0" hangingPunct="0"/>
              <a:r>
                <a:rPr lang="en-US" altLang="zh-CN" sz="3200" b="1" dirty="0" smtClean="0">
                  <a:solidFill>
                    <a:srgbClr val="FFFFFF"/>
                  </a:solidFill>
                  <a:latin typeface="+mj-lt"/>
                  <a:ea typeface="宋体" pitchFamily="2" charset="-122"/>
                  <a:cs typeface="+mj-cs"/>
                </a:rPr>
                <a:t>Machine Learning </a:t>
              </a:r>
              <a:r>
                <a:rPr lang="en-US" altLang="zh-CN" sz="3200" b="1" dirty="0" smtClean="0">
                  <a:solidFill>
                    <a:srgbClr val="FFFFFF"/>
                  </a:solidFill>
                  <a:latin typeface="+mj-lt"/>
                  <a:ea typeface="宋体" pitchFamily="2" charset="-122"/>
                  <a:cs typeface="+mj-cs"/>
                </a:rPr>
                <a:t> </a:t>
              </a:r>
              <a:r>
                <a:rPr lang="en-US" altLang="zh-CN" sz="3200" b="1" dirty="0" smtClean="0">
                  <a:latin typeface="+mj-lt"/>
                  <a:ea typeface="宋体" pitchFamily="2" charset="-122"/>
                  <a:cs typeface="+mj-cs"/>
                </a:rPr>
                <a:t>+Wave </a:t>
              </a:r>
              <a:r>
                <a:rPr lang="en-US" altLang="zh-CN" sz="3200" b="1" dirty="0" smtClean="0">
                  <a:latin typeface="+mj-lt"/>
                  <a:ea typeface="宋体" pitchFamily="2" charset="-122"/>
                  <a:cs typeface="+mj-cs"/>
                </a:rPr>
                <a:t>Equation Inversion of Skeletonized Data</a:t>
              </a:r>
              <a:endParaRPr lang="zh-CN" altLang="en-US" sz="3200" b="1" dirty="0">
                <a:latin typeface="+mj-lt"/>
                <a:ea typeface="宋体" pitchFamily="2" charset="-122"/>
                <a:cs typeface="+mj-cs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0" y="2087870"/>
              <a:ext cx="9144000" cy="1504372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272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0313 -0.3228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9126" y="2707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itchFamily="2" charset="-122"/>
                <a:cs typeface="Times New Roman" pitchFamily="18" charset="0"/>
              </a:rPr>
              <a:t>Outline</a:t>
            </a:r>
            <a:endParaRPr lang="zh-CN" alt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510" y="804740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Motivation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10" y="1414340"/>
            <a:ext cx="82296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Theory of Skeletonized Inversion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956" y="2138669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Example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7510" y="2709740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400"/>
              </a:spcAft>
              <a:buClr>
                <a:srgbClr val="FFFFFF"/>
              </a:buClr>
              <a:buSzPct val="50000"/>
              <a:buFont typeface="Wingdings" charset="2"/>
              <a:buChar char="u"/>
            </a:pP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Inverting </a:t>
            </a:r>
            <a:r>
              <a:rPr lang="en-GB" altLang="zh-CN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V</a:t>
            </a:r>
            <a:r>
              <a:rPr lang="en-GB" altLang="zh-CN" sz="2800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 from Guided-Wave C(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Arial Unicode MS" pitchFamily="34" charset="-122"/>
                <a:cs typeface="Arial Unicode MS" pitchFamily="34" charset="-122"/>
              </a:rPr>
              <a:t>w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)</a:t>
            </a:r>
            <a:endParaRPr lang="en-GB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248" y="3269517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Summary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977510" y="1636243"/>
            <a:ext cx="5880490" cy="50242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36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 science skeleton bones mouth biology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44599" y="1490664"/>
            <a:ext cx="855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Solution: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Implicit Function Theorem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45046" y="89535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Skeletonization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Problem: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3448" y="90232"/>
            <a:ext cx="8429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Skeletonization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Geophysical Data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</p:txBody>
      </p:sp>
      <p:sp>
        <p:nvSpPr>
          <p:cNvPr id="7" name="Isosceles Triangle 6"/>
          <p:cNvSpPr/>
          <p:nvPr/>
        </p:nvSpPr>
        <p:spPr bwMode="auto">
          <a:xfrm flipV="1">
            <a:off x="301005" y="2141501"/>
            <a:ext cx="344533" cy="288625"/>
          </a:xfrm>
          <a:prstGeom prst="triangl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260" y="1962894"/>
            <a:ext cx="8595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P</a:t>
            </a:r>
            <a:r>
              <a:rPr lang="en-US" sz="3600" dirty="0" smtClean="0"/>
              <a:t>  + (</a:t>
            </a:r>
            <a:r>
              <a:rPr lang="en-US" sz="3600" dirty="0" smtClean="0">
                <a:latin typeface="Symbol" panose="05050102010706020507" pitchFamily="18" charset="2"/>
              </a:rPr>
              <a:t>w</a:t>
            </a:r>
            <a:r>
              <a:rPr lang="en-US" sz="3600" dirty="0" smtClean="0"/>
              <a:t>/</a:t>
            </a:r>
            <a:r>
              <a:rPr lang="en-US" sz="3600" dirty="0" smtClean="0">
                <a:solidFill>
                  <a:srgbClr val="FFFFFF"/>
                </a:solidFill>
              </a:rPr>
              <a:t>c</a:t>
            </a:r>
            <a:r>
              <a:rPr lang="en-US" sz="3600" dirty="0" smtClean="0"/>
              <a:t>)</a:t>
            </a:r>
            <a:r>
              <a:rPr lang="en-US" sz="3600" baseline="30000" dirty="0" smtClean="0"/>
              <a:t>2 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P</a:t>
            </a:r>
            <a:r>
              <a:rPr lang="en-US" sz="3600" dirty="0" smtClean="0"/>
              <a:t> = F </a:t>
            </a:r>
            <a:r>
              <a:rPr lang="en-US" sz="3600" dirty="0" smtClean="0">
                <a:sym typeface="Wingdings" panose="05000000000000000000" pitchFamily="2" charset="2"/>
              </a:rPr>
              <a:t> </a:t>
            </a:r>
            <a:r>
              <a:rPr lang="en-US" sz="3600" dirty="0" smtClean="0">
                <a:solidFill>
                  <a:srgbClr val="FFFFFF"/>
                </a:solidFill>
                <a:sym typeface="Wingdings" panose="05000000000000000000" pitchFamily="2" charset="2"/>
              </a:rPr>
              <a:t>     </a:t>
            </a:r>
            <a:r>
              <a:rPr lang="en-US" sz="3600" dirty="0" smtClean="0">
                <a:sym typeface="Wingdings" panose="05000000000000000000" pitchFamily="2" charset="2"/>
              </a:rPr>
              <a:t>  </a:t>
            </a:r>
            <a:r>
              <a:rPr lang="en-US" sz="3600" dirty="0" err="1" smtClean="0">
                <a:sym typeface="Wingdings" panose="05000000000000000000" pitchFamily="2" charset="2"/>
              </a:rPr>
              <a:t>Fre’chet</a:t>
            </a:r>
            <a:r>
              <a:rPr lang="en-US" sz="3600" dirty="0" smtClean="0">
                <a:sym typeface="Wingdings" panose="05000000000000000000" pitchFamily="2" charset="2"/>
              </a:rPr>
              <a:t> deriv. </a:t>
            </a:r>
            <a:r>
              <a:rPr lang="en-US" sz="2400" dirty="0" smtClean="0">
                <a:solidFill>
                  <a:srgbClr val="FFFFFF"/>
                </a:solidFill>
                <a:sym typeface="Wingdings" panose="05000000000000000000" pitchFamily="2" charset="2"/>
              </a:rPr>
              <a:t>(easy)</a:t>
            </a:r>
            <a:endParaRPr lang="en-US" sz="2400" baseline="30000" dirty="0" smtClean="0">
              <a:solidFill>
                <a:srgbClr val="FFFFFF"/>
              </a:solidFill>
            </a:endParaRPr>
          </a:p>
          <a:p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635696" y="1885950"/>
            <a:ext cx="33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79375" y="2751903"/>
            <a:ext cx="906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about         ?   </a:t>
            </a:r>
            <a:r>
              <a:rPr lang="en-US" sz="3200" dirty="0" smtClean="0">
                <a:solidFill>
                  <a:srgbClr val="FFFFFF"/>
                </a:solidFill>
              </a:rPr>
              <a:t>          </a:t>
            </a:r>
            <a:r>
              <a:rPr lang="en-US" sz="3200" dirty="0" smtClean="0"/>
              <a:t>?          ?           </a:t>
            </a:r>
            <a:r>
              <a:rPr lang="en-US" sz="3200" dirty="0" smtClean="0">
                <a:solidFill>
                  <a:srgbClr val="FFFFFF"/>
                </a:solidFill>
              </a:rPr>
              <a:t>/    </a:t>
            </a:r>
            <a:r>
              <a:rPr lang="en-US" sz="3200" dirty="0" smtClean="0"/>
              <a:t>? …</a:t>
            </a:r>
            <a:endParaRPr lang="en-US" sz="32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79375" y="3251524"/>
            <a:ext cx="9064625" cy="888332"/>
            <a:chOff x="79375" y="3251524"/>
            <a:chExt cx="9064625" cy="888332"/>
          </a:xfrm>
        </p:grpSpPr>
        <p:sp>
          <p:nvSpPr>
            <p:cNvPr id="103" name="TextBox 102"/>
            <p:cNvSpPr txBox="1"/>
            <p:nvPr/>
          </p:nvSpPr>
          <p:spPr>
            <a:xfrm>
              <a:off x="79375" y="3295059"/>
              <a:ext cx="906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Constraint: </a:t>
              </a:r>
              <a:r>
                <a:rPr lang="en-US" sz="3200" dirty="0" smtClean="0">
                  <a:solidFill>
                    <a:srgbClr val="FFFFFF"/>
                  </a:solidFill>
                </a:rPr>
                <a:t>F(</a:t>
              </a:r>
              <a:r>
                <a:rPr lang="en-US" sz="3200" dirty="0" err="1" smtClean="0">
                  <a:solidFill>
                    <a:srgbClr val="FFFFFF"/>
                  </a:solidFill>
                </a:rPr>
                <a:t>P,c,</a:t>
              </a:r>
              <a:r>
                <a:rPr lang="en-US" sz="3200" dirty="0" err="1" smtClean="0">
                  <a:solidFill>
                    <a:srgbClr val="FFFFFF"/>
                  </a:solidFill>
                  <a:latin typeface="Symbol" panose="05050102010706020507" pitchFamily="18" charset="2"/>
                </a:rPr>
                <a:t>t</a:t>
              </a:r>
              <a:r>
                <a:rPr lang="en-US" sz="3200" dirty="0" smtClean="0">
                  <a:solidFill>
                    <a:srgbClr val="FFFFFF"/>
                  </a:solidFill>
                </a:rPr>
                <a:t>) = 0   </a:t>
              </a:r>
              <a:r>
                <a:rPr lang="en-US" sz="3200" dirty="0" smtClean="0">
                  <a:solidFill>
                    <a:srgbClr val="FFFFFF"/>
                  </a:solidFill>
                  <a:sym typeface="Wingdings" panose="05000000000000000000" pitchFamily="2" charset="2"/>
                </a:rPr>
                <a:t> </a:t>
              </a:r>
              <a:r>
                <a:rPr lang="en-US" sz="3200" dirty="0" err="1" smtClean="0">
                  <a:solidFill>
                    <a:srgbClr val="FFFFFF"/>
                  </a:solidFill>
                  <a:sym typeface="Wingdings" panose="05000000000000000000" pitchFamily="2" charset="2"/>
                </a:rPr>
                <a:t>dF</a:t>
              </a:r>
              <a:r>
                <a:rPr lang="en-US" sz="3200" dirty="0" smtClean="0">
                  <a:solidFill>
                    <a:srgbClr val="FFFFFF"/>
                  </a:solidFill>
                  <a:sym typeface="Wingdings" panose="05000000000000000000" pitchFamily="2" charset="2"/>
                </a:rPr>
                <a:t>  =        </a:t>
              </a:r>
              <a:r>
                <a:rPr lang="en-US" sz="2800" dirty="0" smtClean="0">
                  <a:solidFill>
                    <a:srgbClr val="FFFFFF"/>
                  </a:solidFill>
                  <a:sym typeface="Wingdings" panose="05000000000000000000" pitchFamily="2" charset="2"/>
                </a:rPr>
                <a:t>dc   +         </a:t>
              </a:r>
              <a:r>
                <a:rPr lang="en-US" sz="2800" dirty="0" err="1" smtClean="0">
                  <a:solidFill>
                    <a:srgbClr val="FFFFFF"/>
                  </a:solidFill>
                  <a:sym typeface="Wingdings" panose="05000000000000000000" pitchFamily="2" charset="2"/>
                </a:rPr>
                <a:t>d</a:t>
              </a:r>
              <a:r>
                <a:rPr lang="en-US" sz="2800" dirty="0" err="1" smtClean="0">
                  <a:solidFill>
                    <a:srgbClr val="FFFFFF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t</a:t>
              </a:r>
              <a:r>
                <a:rPr lang="en-US" sz="2800" dirty="0" smtClean="0">
                  <a:solidFill>
                    <a:srgbClr val="FFFFFF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  = 0</a:t>
              </a:r>
              <a:endParaRPr lang="en-US" sz="3200" dirty="0">
                <a:latin typeface="Symbol" panose="05050102010706020507" pitchFamily="18" charset="2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7412819" y="3260538"/>
              <a:ext cx="773615" cy="871111"/>
              <a:chOff x="1752600" y="4142888"/>
              <a:chExt cx="773615" cy="87111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1770345" y="4142888"/>
                <a:ext cx="755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dF</a:t>
                </a:r>
                <a:endParaRPr lang="en-US" sz="28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752600" y="4490779"/>
                <a:ext cx="755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d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t</a:t>
                </a:r>
                <a:endParaRPr lang="en-US" sz="2800" dirty="0">
                  <a:latin typeface="Symbol" panose="05050102010706020507" pitchFamily="18" charset="2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 bwMode="auto">
              <a:xfrm>
                <a:off x="1770345" y="4608821"/>
                <a:ext cx="57425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oup 29"/>
            <p:cNvGrpSpPr/>
            <p:nvPr/>
          </p:nvGrpSpPr>
          <p:grpSpPr>
            <a:xfrm>
              <a:off x="5830975" y="3251524"/>
              <a:ext cx="773615" cy="888332"/>
              <a:chOff x="6611655" y="3479336"/>
              <a:chExt cx="773615" cy="888332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6629400" y="3479336"/>
                <a:ext cx="755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dF</a:t>
                </a:r>
                <a:endParaRPr lang="en-US" sz="28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6611655" y="3844448"/>
                <a:ext cx="755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dc</a:t>
                </a:r>
                <a:endParaRPr lang="en-US" sz="2800" dirty="0">
                  <a:latin typeface="Symbol" panose="05050102010706020507" pitchFamily="18" charset="2"/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 bwMode="auto">
              <a:xfrm>
                <a:off x="6629400" y="3962490"/>
                <a:ext cx="57425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28" name="Rectangle 127"/>
          <p:cNvSpPr/>
          <p:nvPr/>
        </p:nvSpPr>
        <p:spPr bwMode="auto">
          <a:xfrm>
            <a:off x="5921538" y="4327571"/>
            <a:ext cx="685800" cy="628453"/>
          </a:xfrm>
          <a:prstGeom prst="rect">
            <a:avLst/>
          </a:prstGeom>
          <a:solidFill>
            <a:srgbClr val="FF0000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2079395" y="2880087"/>
            <a:ext cx="1099972" cy="408448"/>
          </a:xfrm>
          <a:prstGeom prst="rect">
            <a:avLst/>
          </a:prstGeom>
          <a:solidFill>
            <a:srgbClr val="FF0000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942520" y="4062242"/>
            <a:ext cx="2287530" cy="1018754"/>
            <a:chOff x="5942520" y="4062242"/>
            <a:chExt cx="2287530" cy="1018754"/>
          </a:xfrm>
        </p:grpSpPr>
        <p:grpSp>
          <p:nvGrpSpPr>
            <p:cNvPr id="14" name="Group 13"/>
            <p:cNvGrpSpPr/>
            <p:nvPr/>
          </p:nvGrpSpPr>
          <p:grpSpPr>
            <a:xfrm>
              <a:off x="5942520" y="4209885"/>
              <a:ext cx="2287530" cy="871111"/>
              <a:chOff x="5942520" y="4209885"/>
              <a:chExt cx="2287530" cy="871111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6556194" y="4331214"/>
                <a:ext cx="16738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srgbClr val="FFFFFF"/>
                    </a:solidFill>
                    <a:latin typeface="+mn-lt"/>
                    <a:sym typeface="Wingdings" panose="05000000000000000000" pitchFamily="2" charset="2"/>
                  </a:rPr>
                  <a:t>= -            </a:t>
                </a:r>
                <a:endParaRPr lang="en-US" sz="2800" dirty="0">
                  <a:latin typeface="+mn-lt"/>
                </a:endParaRPr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5942520" y="4209885"/>
                <a:ext cx="773615" cy="871111"/>
                <a:chOff x="1752600" y="4142888"/>
                <a:chExt cx="773615" cy="871111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1770345" y="4142888"/>
                  <a:ext cx="7558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FFFFFF"/>
                      </a:solidFill>
                      <a:sym typeface="Wingdings" panose="05000000000000000000" pitchFamily="2" charset="2"/>
                    </a:rPr>
                    <a:t>d</a:t>
                  </a:r>
                  <a:r>
                    <a:rPr lang="en-US" sz="2800" dirty="0" err="1" smtClean="0">
                      <a:solidFill>
                        <a:srgbClr val="FFFFFF"/>
                      </a:solidFill>
                      <a:latin typeface="Symbol" panose="05050102010706020507" pitchFamily="18" charset="2"/>
                      <a:sym typeface="Wingdings" panose="05000000000000000000" pitchFamily="2" charset="2"/>
                    </a:rPr>
                    <a:t>t</a:t>
                  </a:r>
                  <a:endParaRPr lang="en-US" sz="2800" dirty="0">
                    <a:latin typeface="Symbol" panose="05050102010706020507" pitchFamily="18" charset="2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752600" y="4490779"/>
                  <a:ext cx="7558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FFFF"/>
                      </a:solidFill>
                      <a:sym typeface="Wingdings" panose="05000000000000000000" pitchFamily="2" charset="2"/>
                    </a:rPr>
                    <a:t>d</a:t>
                  </a:r>
                  <a:r>
                    <a:rPr lang="en-US" sz="2800" dirty="0" smtClean="0">
                      <a:solidFill>
                        <a:srgbClr val="FFFFFF"/>
                      </a:solidFill>
                      <a:latin typeface="+mn-lt"/>
                      <a:sym typeface="Wingdings" panose="05000000000000000000" pitchFamily="2" charset="2"/>
                    </a:rPr>
                    <a:t>c</a:t>
                  </a:r>
                  <a:endParaRPr lang="en-US" sz="2800" dirty="0">
                    <a:latin typeface="+mn-lt"/>
                  </a:endParaRPr>
                </a:p>
              </p:txBody>
            </p:sp>
            <p:cxnSp>
              <p:nvCxnSpPr>
                <p:cNvPr id="118" name="Straight Connector 117"/>
                <p:cNvCxnSpPr/>
                <p:nvPr/>
              </p:nvCxnSpPr>
              <p:spPr bwMode="auto">
                <a:xfrm>
                  <a:off x="1770345" y="4608821"/>
                  <a:ext cx="57425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0" name="TextBox 119"/>
              <p:cNvSpPr txBox="1"/>
              <p:nvPr/>
            </p:nvSpPr>
            <p:spPr>
              <a:xfrm>
                <a:off x="7086600" y="4275708"/>
                <a:ext cx="8989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dF</a:t>
                </a:r>
                <a:r>
                  <a:rPr lang="en-US" sz="2000" dirty="0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/dc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 bwMode="auto">
              <a:xfrm>
                <a:off x="7160240" y="4675818"/>
                <a:ext cx="57425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7" name="TextBox 126"/>
              <p:cNvSpPr txBox="1"/>
              <p:nvPr/>
            </p:nvSpPr>
            <p:spPr>
              <a:xfrm>
                <a:off x="7111514" y="4619331"/>
                <a:ext cx="8989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dF</a:t>
                </a:r>
                <a:r>
                  <a:rPr lang="en-US" sz="2000" dirty="0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/</a:t>
                </a:r>
                <a:r>
                  <a:rPr lang="en-US" sz="2000" dirty="0" err="1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d</a:t>
                </a:r>
                <a:r>
                  <a:rPr lang="en-US" sz="2000" dirty="0" err="1" smtClean="0">
                    <a:solidFill>
                      <a:srgbClr val="FFFFFF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t</a:t>
                </a:r>
                <a:endParaRPr lang="en-US" sz="2000" dirty="0">
                  <a:latin typeface="Symbol" panose="05050102010706020507" pitchFamily="18" charset="2"/>
                </a:endParaRPr>
              </a:p>
            </p:txBody>
          </p:sp>
        </p:grpSp>
        <p:cxnSp>
          <p:nvCxnSpPr>
            <p:cNvPr id="60" name="Straight Arrow Connector 59"/>
            <p:cNvCxnSpPr/>
            <p:nvPr/>
          </p:nvCxnSpPr>
          <p:spPr bwMode="auto">
            <a:xfrm>
              <a:off x="6934200" y="4062242"/>
              <a:ext cx="0" cy="2571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40" name="Rectangle 139"/>
          <p:cNvSpPr/>
          <p:nvPr/>
        </p:nvSpPr>
        <p:spPr bwMode="auto">
          <a:xfrm>
            <a:off x="3988192" y="3291036"/>
            <a:ext cx="5551325" cy="1101733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83507" y="3479572"/>
            <a:ext cx="2002437" cy="387279"/>
            <a:chOff x="6711840" y="3430090"/>
            <a:chExt cx="2281476" cy="330414"/>
          </a:xfrm>
        </p:grpSpPr>
        <p:sp>
          <p:nvSpPr>
            <p:cNvPr id="142" name="Rectangle 141"/>
            <p:cNvSpPr/>
            <p:nvPr/>
          </p:nvSpPr>
          <p:spPr bwMode="auto">
            <a:xfrm>
              <a:off x="6711840" y="3441840"/>
              <a:ext cx="513056" cy="31866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8565472" y="3430090"/>
              <a:ext cx="427844" cy="318664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15589" y="2760884"/>
            <a:ext cx="1193409" cy="588486"/>
            <a:chOff x="4041634" y="2781852"/>
            <a:chExt cx="1193409" cy="588486"/>
          </a:xfrm>
        </p:grpSpPr>
        <p:sp>
          <p:nvSpPr>
            <p:cNvPr id="2" name="Rectangle 1"/>
            <p:cNvSpPr/>
            <p:nvPr/>
          </p:nvSpPr>
          <p:spPr>
            <a:xfrm>
              <a:off x="4041634" y="2781852"/>
              <a:ext cx="7761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  <a:latin typeface="Symbol" panose="05050102010706020507" pitchFamily="18" charset="2"/>
                </a:rPr>
                <a:t>¶</a:t>
              </a:r>
              <a:r>
                <a:rPr lang="en-US" sz="32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C</a:t>
              </a:r>
              <a:r>
                <a:rPr lang="en-US" sz="3200" dirty="0" smtClean="0">
                  <a:solidFill>
                    <a:srgbClr val="FFFFFF"/>
                  </a:solidFill>
                  <a:latin typeface="Symbol" panose="05050102010706020507" pitchFamily="18" charset="2"/>
                </a:rPr>
                <a:t>/</a:t>
              </a:r>
              <a:endParaRPr lang="en-US" sz="1800" dirty="0">
                <a:solidFill>
                  <a:srgbClr val="FFFFFF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664053" y="2785563"/>
              <a:ext cx="5709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  <a:latin typeface="Symbol" panose="05050102010706020507" pitchFamily="18" charset="2"/>
                </a:rPr>
                <a:t>¶</a:t>
              </a:r>
              <a:r>
                <a:rPr lang="en-US" sz="3200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c</a:t>
              </a:r>
              <a:endParaRPr lang="en-US" sz="320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42158" y="2720310"/>
            <a:ext cx="2363318" cy="601046"/>
            <a:chOff x="5866732" y="2654307"/>
            <a:chExt cx="2363318" cy="601046"/>
          </a:xfrm>
          <a:noFill/>
        </p:grpSpPr>
        <p:sp>
          <p:nvSpPr>
            <p:cNvPr id="134" name="Rectangle 133"/>
            <p:cNvSpPr/>
            <p:nvPr/>
          </p:nvSpPr>
          <p:spPr bwMode="auto">
            <a:xfrm>
              <a:off x="5866732" y="2677605"/>
              <a:ext cx="2363318" cy="56122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38805" y="2654307"/>
              <a:ext cx="681597" cy="5847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  <a:latin typeface="Symbol" panose="05050102010706020507" pitchFamily="18" charset="2"/>
                </a:rPr>
                <a:t>¶</a:t>
              </a:r>
              <a:r>
                <a:rPr lang="en-US" sz="3200" dirty="0" smtClean="0">
                  <a:solidFill>
                    <a:srgbClr val="FFFFFF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t</a:t>
              </a:r>
              <a:r>
                <a:rPr lang="en-US" sz="3200" dirty="0" smtClean="0">
                  <a:solidFill>
                    <a:srgbClr val="FFFFFF"/>
                  </a:solidFill>
                  <a:latin typeface="Symbol" panose="05050102010706020507" pitchFamily="18" charset="2"/>
                </a:rPr>
                <a:t>/</a:t>
              </a:r>
              <a:endParaRPr lang="en-US" sz="1800" dirty="0">
                <a:solidFill>
                  <a:srgbClr val="FFFFFF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27943" y="2670578"/>
              <a:ext cx="570990" cy="5847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  <a:latin typeface="Symbol" panose="05050102010706020507" pitchFamily="18" charset="2"/>
                </a:rPr>
                <a:t>¶</a:t>
              </a:r>
              <a:r>
                <a:rPr lang="en-US" sz="3200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c</a:t>
              </a:r>
              <a:endParaRPr lang="en-US" sz="320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89001" y="2728446"/>
            <a:ext cx="2900456" cy="614145"/>
            <a:chOff x="4030680" y="2809323"/>
            <a:chExt cx="2900456" cy="614145"/>
          </a:xfrm>
        </p:grpSpPr>
        <p:sp>
          <p:nvSpPr>
            <p:cNvPr id="50" name="Rectangle 49"/>
            <p:cNvSpPr/>
            <p:nvPr/>
          </p:nvSpPr>
          <p:spPr>
            <a:xfrm>
              <a:off x="4030680" y="2837503"/>
              <a:ext cx="6848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  <a:latin typeface="Symbol" panose="05050102010706020507" pitchFamily="18" charset="2"/>
                </a:rPr>
                <a:t>¶</a:t>
              </a:r>
              <a:r>
                <a:rPr lang="en-US" sz="3200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z</a:t>
              </a:r>
              <a:r>
                <a:rPr lang="en-US" sz="3200" dirty="0" smtClean="0">
                  <a:solidFill>
                    <a:srgbClr val="FFFFFF"/>
                  </a:solidFill>
                  <a:latin typeface="Symbol" panose="05050102010706020507" pitchFamily="18" charset="2"/>
                </a:rPr>
                <a:t>/</a:t>
              </a:r>
              <a:endParaRPr lang="en-US" sz="1800" dirty="0">
                <a:solidFill>
                  <a:srgbClr val="FFFFFF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19596" y="2838693"/>
              <a:ext cx="5709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  <a:latin typeface="Symbol" panose="05050102010706020507" pitchFamily="18" charset="2"/>
                </a:rPr>
                <a:t>¶</a:t>
              </a:r>
              <a:r>
                <a:rPr lang="en-US" sz="3200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c</a:t>
              </a:r>
              <a:endParaRPr lang="en-US" sz="320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194926" y="2809323"/>
              <a:ext cx="122501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  <a:latin typeface="Symbol" panose="05050102010706020507" pitchFamily="18" charset="2"/>
                </a:rPr>
                <a:t>¶</a:t>
              </a:r>
              <a:r>
                <a:rPr lang="en-US" sz="3200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AVO</a:t>
              </a:r>
              <a:endParaRPr lang="en-US" sz="1800" dirty="0">
                <a:solidFill>
                  <a:srgbClr val="FFFFFF"/>
                </a:solidFill>
                <a:latin typeface="MS Shell Dlg 2" panose="020B060403050404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360146" y="2832779"/>
              <a:ext cx="5709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FFFF"/>
                  </a:solidFill>
                  <a:latin typeface="Symbol" panose="05050102010706020507" pitchFamily="18" charset="2"/>
                </a:rPr>
                <a:t>¶</a:t>
              </a:r>
              <a:r>
                <a:rPr lang="en-US" sz="3200" dirty="0" smtClean="0">
                  <a:solidFill>
                    <a:srgbClr val="FFFFFF"/>
                  </a:solidFill>
                  <a:cs typeface="Times New Roman" panose="02020603050405020304" pitchFamily="18" charset="0"/>
                </a:rPr>
                <a:t>c</a:t>
              </a:r>
              <a:endParaRPr lang="en-US" sz="1800" dirty="0">
                <a:solidFill>
                  <a:srgbClr val="FFFFFF"/>
                </a:solidFill>
                <a:latin typeface="MS Shell Dlg 2" panose="020B0604030504040204" pitchFamily="34" charset="0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4700407" y="1841898"/>
            <a:ext cx="61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Symbol" panose="05050102010706020507" pitchFamily="18" charset="2"/>
              </a:rPr>
              <a:t>¶</a:t>
            </a:r>
            <a:r>
              <a:rPr lang="en-US" sz="32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P</a:t>
            </a:r>
            <a:endParaRPr lang="en-US" sz="1800" dirty="0">
              <a:solidFill>
                <a:srgbClr val="FFFFFF"/>
              </a:solidFill>
              <a:latin typeface="MS Shell Dlg 2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78360" y="2233398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Symbol" panose="05050102010706020507" pitchFamily="18" charset="2"/>
              </a:rPr>
              <a:t>¶</a:t>
            </a:r>
            <a:r>
              <a:rPr lang="en-US" sz="32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c</a:t>
            </a:r>
            <a:endParaRPr lang="en-US" sz="1800" dirty="0">
              <a:solidFill>
                <a:srgbClr val="FFFFFF"/>
              </a:solidFill>
              <a:latin typeface="MS Shell Dlg 2" panose="020B060403050404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780531" y="2336641"/>
            <a:ext cx="397386" cy="33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Rectangle 129"/>
          <p:cNvSpPr/>
          <p:nvPr/>
        </p:nvSpPr>
        <p:spPr bwMode="auto">
          <a:xfrm>
            <a:off x="4010032" y="1867113"/>
            <a:ext cx="4981567" cy="847293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153888" y="2869948"/>
            <a:ext cx="3169283" cy="561229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3323171" y="2753739"/>
            <a:ext cx="5917785" cy="755723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6249" y="3856238"/>
            <a:ext cx="3553165" cy="458625"/>
            <a:chOff x="398079" y="4190841"/>
            <a:chExt cx="4178501" cy="458625"/>
          </a:xfrm>
          <a:solidFill>
            <a:srgbClr val="FF0000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398079" y="4190841"/>
              <a:ext cx="4178501" cy="458625"/>
            </a:xfrm>
            <a:prstGeom prst="rect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F(</a:t>
              </a:r>
              <a:r>
                <a:rPr lang="en-US" sz="28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P,c,</a:t>
              </a:r>
              <a:r>
                <a:rPr lang="en-US" sz="28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t</a:t>
              </a:r>
              <a:r>
                <a: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)=P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Ä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</a:t>
              </a:r>
              <a:r>
                <a:rPr lang="en-US" sz="28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obs  </a:t>
              </a:r>
              <a:r>
                <a: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= 0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905304" y="4224171"/>
              <a:ext cx="97074" cy="67056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70842" y="3979304"/>
            <a:ext cx="1866454" cy="1197206"/>
            <a:chOff x="7770842" y="3979304"/>
            <a:chExt cx="1866454" cy="1197206"/>
          </a:xfrm>
        </p:grpSpPr>
        <p:grpSp>
          <p:nvGrpSpPr>
            <p:cNvPr id="32" name="Group 31"/>
            <p:cNvGrpSpPr/>
            <p:nvPr/>
          </p:nvGrpSpPr>
          <p:grpSpPr>
            <a:xfrm>
              <a:off x="8217944" y="4435399"/>
              <a:ext cx="1413827" cy="741111"/>
              <a:chOff x="8066017" y="4339885"/>
              <a:chExt cx="1413827" cy="741111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8066017" y="4538593"/>
                <a:ext cx="1413827" cy="4586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600" b="1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dP</a:t>
                </a:r>
                <a:r>
                  <a:rPr lang="en-US" sz="16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Ä </a:t>
                </a:r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P</a:t>
                </a:r>
                <a:r>
                  <a:rPr lang="en-US" sz="16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obs  </a:t>
                </a: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 bwMode="auto">
              <a:xfrm>
                <a:off x="8141255" y="4822623"/>
                <a:ext cx="323621" cy="511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8" name="Rectangle 77"/>
              <p:cNvSpPr/>
              <p:nvPr/>
            </p:nvSpPr>
            <p:spPr>
              <a:xfrm>
                <a:off x="8086349" y="4742442"/>
                <a:ext cx="3770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d</a:t>
                </a:r>
                <a:r>
                  <a:rPr lang="en-US" sz="1600" dirty="0" err="1" smtClean="0">
                    <a:solidFill>
                      <a:srgbClr val="FFFFFF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t</a:t>
                </a:r>
                <a:endParaRPr lang="en-US" sz="16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567470" y="4339885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8223469" y="3979304"/>
              <a:ext cx="1413827" cy="732894"/>
              <a:chOff x="8102142" y="3827262"/>
              <a:chExt cx="1413827" cy="732894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8102142" y="4015618"/>
                <a:ext cx="1413827" cy="544538"/>
                <a:chOff x="8102142" y="4015618"/>
                <a:chExt cx="1413827" cy="544538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8102142" y="4015618"/>
                  <a:ext cx="1413827" cy="458625"/>
                  <a:chOff x="398079" y="4190841"/>
                  <a:chExt cx="4178501" cy="458625"/>
                </a:xfrm>
                <a:noFill/>
              </p:grpSpPr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398079" y="4190841"/>
                    <a:ext cx="4178501" cy="458625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:r>
                      <a:rPr lang="en-US" sz="1600" b="1" dirty="0" err="1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dP</a:t>
                    </a:r>
                    <a:r>
                      <a:rPr lang="en-US" sz="1600" b="1" dirty="0" smtClean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 </a:t>
                    </a:r>
                    <a:r>
                      <a: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anose="05050102010706020507" pitchFamily="18" charset="2"/>
                      </a:rPr>
                      <a:t>Ä </a:t>
                    </a:r>
                    <a:r>
                      <a:rPr 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P</a:t>
                    </a:r>
                    <a:r>
                      <a:rPr lang="en-US" sz="1600" b="1" baseline="30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rPr>
                      <a:t>obs  </a:t>
                    </a:r>
                    <a:endPara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</a:endParaRPr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 bwMode="auto">
                  <a:xfrm flipH="1">
                    <a:off x="2170861" y="4222855"/>
                    <a:ext cx="135120" cy="45719"/>
                  </a:xfrm>
                  <a:prstGeom prst="ellipse">
                    <a:avLst/>
                  </a:prstGeom>
                  <a:grpFill/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21" name="Rectangle 20"/>
                <p:cNvSpPr/>
                <p:nvPr/>
              </p:nvSpPr>
              <p:spPr>
                <a:xfrm>
                  <a:off x="8113751" y="4221602"/>
                  <a:ext cx="37863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FFFFFF"/>
                      </a:solidFill>
                      <a:sym typeface="Wingdings" panose="05000000000000000000" pitchFamily="2" charset="2"/>
                    </a:rPr>
                    <a:t>dc</a:t>
                  </a:r>
                  <a:endParaRPr lang="en-US" sz="1600" dirty="0">
                    <a:latin typeface="Symbol" panose="05050102010706020507" pitchFamily="18" charset="2"/>
                  </a:endParaRP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 bwMode="auto">
                <a:xfrm>
                  <a:off x="8141255" y="4296296"/>
                  <a:ext cx="323621" cy="511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81" name="TextBox 80"/>
              <p:cNvSpPr txBox="1"/>
              <p:nvPr/>
            </p:nvSpPr>
            <p:spPr>
              <a:xfrm>
                <a:off x="8626508" y="3827262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7770842" y="4375374"/>
              <a:ext cx="5373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  <a:sym typeface="Wingdings" panose="05000000000000000000" pitchFamily="2" charset="2"/>
                </a:rPr>
                <a:t>= -</a:t>
              </a:r>
              <a:endParaRPr lang="en-US" sz="2400" dirty="0"/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 flipH="1">
              <a:off x="8217944" y="4634107"/>
              <a:ext cx="61171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Freeform 39"/>
          <p:cNvSpPr/>
          <p:nvPr/>
        </p:nvSpPr>
        <p:spPr bwMode="auto">
          <a:xfrm>
            <a:off x="8206763" y="2462659"/>
            <a:ext cx="568953" cy="1687432"/>
          </a:xfrm>
          <a:custGeom>
            <a:avLst/>
            <a:gdLst>
              <a:gd name="connsiteX0" fmla="*/ 661737 w 1099845"/>
              <a:gd name="connsiteY0" fmla="*/ 1768642 h 1768642"/>
              <a:gd name="connsiteX1" fmla="*/ 986590 w 1099845"/>
              <a:gd name="connsiteY1" fmla="*/ 1239252 h 1768642"/>
              <a:gd name="connsiteX2" fmla="*/ 1022685 w 1099845"/>
              <a:gd name="connsiteY2" fmla="*/ 348916 h 1768642"/>
              <a:gd name="connsiteX3" fmla="*/ 0 w 1099845"/>
              <a:gd name="connsiteY3" fmla="*/ 0 h 176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845" h="1768642">
                <a:moveTo>
                  <a:pt x="661737" y="1768642"/>
                </a:moveTo>
                <a:cubicBezTo>
                  <a:pt x="794084" y="1622257"/>
                  <a:pt x="926432" y="1475873"/>
                  <a:pt x="986590" y="1239252"/>
                </a:cubicBezTo>
                <a:cubicBezTo>
                  <a:pt x="1046748" y="1002631"/>
                  <a:pt x="1187117" y="555458"/>
                  <a:pt x="1022685" y="348916"/>
                </a:cubicBezTo>
                <a:cubicBezTo>
                  <a:pt x="858253" y="142374"/>
                  <a:pt x="429126" y="71187"/>
                  <a:pt x="0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347" y="847272"/>
            <a:ext cx="382687" cy="38483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774046" y="782289"/>
            <a:ext cx="17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32326" y="1173959"/>
            <a:ext cx="563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dc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V="1">
            <a:off x="3859091" y="1252630"/>
            <a:ext cx="560509" cy="19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550346" y="751418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6830" y="1882314"/>
            <a:ext cx="4305476" cy="876495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22823" y="1934468"/>
            <a:ext cx="4621177" cy="2741350"/>
            <a:chOff x="4522823" y="1934468"/>
            <a:chExt cx="4621177" cy="2741350"/>
          </a:xfrm>
        </p:grpSpPr>
        <p:sp>
          <p:nvSpPr>
            <p:cNvPr id="8" name="Rectangle 7"/>
            <p:cNvSpPr/>
            <p:nvPr/>
          </p:nvSpPr>
          <p:spPr bwMode="auto">
            <a:xfrm>
              <a:off x="8217944" y="4167660"/>
              <a:ext cx="926056" cy="508158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4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4522823" y="1934468"/>
              <a:ext cx="926056" cy="849138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4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639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28" grpId="0" animBg="1"/>
      <p:bldP spid="52" grpId="0" animBg="1"/>
      <p:bldP spid="140" grpId="0" animBg="1"/>
      <p:bldP spid="130" grpId="0" animBg="1"/>
      <p:bldP spid="136" grpId="0" animBg="1"/>
      <p:bldP spid="137" grpId="0" animBg="1"/>
      <p:bldP spid="40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 science skeleton bones mouth biology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634124" y="89651"/>
            <a:ext cx="8429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Implicit Function Theorem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882602" y="1033528"/>
            <a:ext cx="906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F(</a:t>
            </a:r>
            <a:r>
              <a:rPr lang="en-US" sz="320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P,c,</a:t>
            </a:r>
            <a:r>
              <a:rPr lang="en-US" sz="3200" dirty="0" err="1" smtClean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sz="3200" dirty="0" smtClean="0">
                <a:solidFill>
                  <a:srgbClr val="FFFFFF"/>
                </a:solidFill>
                <a:sym typeface="Wingdings" panose="05000000000000000000" pitchFamily="2" charset="2"/>
              </a:rPr>
              <a:t>) </a:t>
            </a:r>
            <a:r>
              <a:rPr lang="en-US" sz="2800" dirty="0" smtClean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= 0</a:t>
            </a:r>
            <a:endParaRPr lang="en-US" sz="3200" dirty="0">
              <a:latin typeface="Symbol" panose="05050102010706020507" pitchFamily="18" charset="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29200" y="895350"/>
            <a:ext cx="2287530" cy="882950"/>
            <a:chOff x="5942520" y="4198046"/>
            <a:chExt cx="2287530" cy="882950"/>
          </a:xfrm>
        </p:grpSpPr>
        <p:sp>
          <p:nvSpPr>
            <p:cNvPr id="48" name="Rectangle 47"/>
            <p:cNvSpPr/>
            <p:nvPr/>
          </p:nvSpPr>
          <p:spPr>
            <a:xfrm>
              <a:off x="6556194" y="4331214"/>
              <a:ext cx="16738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+mn-lt"/>
                  <a:sym typeface="Wingdings" panose="05000000000000000000" pitchFamily="2" charset="2"/>
                </a:rPr>
                <a:t>= -            </a:t>
              </a:r>
              <a:endParaRPr lang="en-US" sz="2800" dirty="0">
                <a:latin typeface="+mn-lt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5942520" y="4209885"/>
              <a:ext cx="773615" cy="871111"/>
              <a:chOff x="1752600" y="4142888"/>
              <a:chExt cx="773615" cy="871111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1770345" y="4142888"/>
                <a:ext cx="755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d</a:t>
                </a:r>
                <a:r>
                  <a:rPr lang="en-US" sz="2800" dirty="0" err="1" smtClean="0">
                    <a:solidFill>
                      <a:srgbClr val="FFFFFF"/>
                    </a:solidFill>
                    <a:latin typeface="Symbol" panose="05050102010706020507" pitchFamily="18" charset="2"/>
                    <a:sym typeface="Wingdings" panose="05000000000000000000" pitchFamily="2" charset="2"/>
                  </a:rPr>
                  <a:t>t</a:t>
                </a:r>
                <a:endParaRPr lang="en-US" sz="28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752600" y="4490779"/>
                <a:ext cx="755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d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+mn-lt"/>
                    <a:sym typeface="Wingdings" panose="05000000000000000000" pitchFamily="2" charset="2"/>
                  </a:rPr>
                  <a:t>c</a:t>
                </a:r>
                <a:endParaRPr lang="en-US" sz="2800" dirty="0">
                  <a:latin typeface="+mn-lt"/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 bwMode="auto">
              <a:xfrm>
                <a:off x="1770345" y="4608821"/>
                <a:ext cx="57425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0" name="TextBox 119"/>
            <p:cNvSpPr txBox="1"/>
            <p:nvPr/>
          </p:nvSpPr>
          <p:spPr>
            <a:xfrm>
              <a:off x="7087863" y="4198046"/>
              <a:ext cx="8989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FF"/>
                  </a:solidFill>
                  <a:sym typeface="Wingdings" panose="05000000000000000000" pitchFamily="2" charset="2"/>
                </a:rPr>
                <a:t>d</a:t>
              </a:r>
              <a:r>
                <a:rPr lang="en-US" sz="2800" dirty="0" err="1" smtClean="0">
                  <a:solidFill>
                    <a:srgbClr val="FFFFFF"/>
                  </a:solidFill>
                  <a:sym typeface="Wingdings" panose="05000000000000000000" pitchFamily="2" charset="2"/>
                </a:rPr>
                <a:t>F</a:t>
              </a:r>
              <a:r>
                <a:rPr lang="en-US" sz="2000" dirty="0" smtClean="0">
                  <a:solidFill>
                    <a:srgbClr val="FFFFFF"/>
                  </a:solidFill>
                  <a:sym typeface="Wingdings" panose="05000000000000000000" pitchFamily="2" charset="2"/>
                </a:rPr>
                <a:t>/dc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>
              <a:off x="7160240" y="4675818"/>
              <a:ext cx="5742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7111514" y="4619331"/>
              <a:ext cx="8989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FF"/>
                  </a:solidFill>
                  <a:sym typeface="Wingdings" panose="05000000000000000000" pitchFamily="2" charset="2"/>
                </a:rPr>
                <a:t>dF</a:t>
              </a:r>
              <a:r>
                <a:rPr lang="en-US" sz="2400" dirty="0" smtClean="0">
                  <a:solidFill>
                    <a:srgbClr val="FFFFFF"/>
                  </a:solidFill>
                  <a:sym typeface="Wingdings" panose="05000000000000000000" pitchFamily="2" charset="2"/>
                </a:rPr>
                <a:t>/</a:t>
              </a:r>
              <a:r>
                <a:rPr lang="en-US" sz="2400" dirty="0" err="1" smtClean="0">
                  <a:solidFill>
                    <a:srgbClr val="FFFFFF"/>
                  </a:solidFill>
                  <a:sym typeface="Wingdings" panose="05000000000000000000" pitchFamily="2" charset="2"/>
                </a:rPr>
                <a:t>d</a:t>
              </a:r>
              <a:r>
                <a:rPr lang="en-US" sz="2400" dirty="0" err="1" smtClean="0">
                  <a:solidFill>
                    <a:srgbClr val="FFFFFF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t</a:t>
              </a:r>
              <a:endParaRPr lang="en-US" sz="2400" dirty="0">
                <a:latin typeface="Symbol" panose="05050102010706020507" pitchFamily="18" charset="2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60375" y="1787729"/>
            <a:ext cx="8759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implicit function theorem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plays a key role in economics, particularly in constrained optimization problems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….(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Simon&amp;Blume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1994,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Chapt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15).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994596" y="1373122"/>
            <a:ext cx="69797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256465" y="1123906"/>
            <a:ext cx="1981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Luo+Schuster</a:t>
            </a:r>
            <a:r>
              <a:rPr lang="en-US" sz="1600" dirty="0" smtClean="0"/>
              <a:t>, 1991)</a:t>
            </a:r>
            <a:endParaRPr lang="en-US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2689918"/>
            <a:ext cx="4076734" cy="397253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92575" y="300051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the mid-'80s, Wall Street turned to the quants—brainy financial engineers—to invent new ways to boost profits. Their methods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(Gaussian Copula formula) for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minting money worked brilliantly… until one of them devastated the global economy. </a:t>
            </a:r>
          </a:p>
        </p:txBody>
      </p:sp>
    </p:spTree>
    <p:extLst>
      <p:ext uri="{BB962C8B-B14F-4D97-AF65-F5344CB8AC3E}">
        <p14:creationId xmlns:p14="http://schemas.microsoft.com/office/powerpoint/2010/main" val="397586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9126" y="2707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宋体" pitchFamily="2" charset="-122"/>
                <a:cs typeface="Times New Roman" pitchFamily="18" charset="0"/>
              </a:rPr>
              <a:t>Outline</a:t>
            </a:r>
            <a:endParaRPr lang="zh-CN" altLang="en-US" sz="7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510" y="804740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Motivation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510" y="1414340"/>
            <a:ext cx="82296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Theory of Skeletonized Inversion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9956" y="2138669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Example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7510" y="2709740"/>
            <a:ext cx="7937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400"/>
              </a:spcAft>
              <a:buClr>
                <a:srgbClr val="FFFFFF"/>
              </a:buClr>
              <a:buSzPct val="50000"/>
              <a:buFont typeface="Wingdings" charset="2"/>
              <a:buChar char="u"/>
            </a:pP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Inverting </a:t>
            </a:r>
            <a:r>
              <a:rPr lang="en-GB" altLang="zh-CN" sz="2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V</a:t>
            </a:r>
            <a:r>
              <a:rPr lang="en-GB" altLang="zh-CN" sz="2800" b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 from Guided-Wave C(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Arial Unicode MS" pitchFamily="34" charset="-122"/>
                <a:cs typeface="Arial Unicode MS" pitchFamily="34" charset="-122"/>
              </a:rPr>
              <a:t>w</a:t>
            </a:r>
            <a:r>
              <a:rPr lang="en-GB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): Theory</a:t>
            </a:r>
            <a:endParaRPr lang="en-GB" altLang="zh-C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5248" y="3333750"/>
            <a:ext cx="727392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itchFamily="34" charset="-122"/>
                <a:cs typeface="Arial Unicode MS" pitchFamily="34" charset="-122"/>
              </a:rPr>
              <a:t>Summary</a:t>
            </a:r>
            <a:endParaRPr lang="en-GB" altLang="zh-C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34710" y="2881180"/>
            <a:ext cx="7252090" cy="50242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53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0" y="57150"/>
            <a:ext cx="68580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866" tIns="33338" rIns="67866" bIns="33338" anchor="ctr"/>
          <a:lstStyle/>
          <a:p>
            <a:pPr algn="ctr">
              <a:defRPr/>
            </a:pPr>
            <a:r>
              <a:rPr lang="en-US" altLang="zh-CN" sz="3000" dirty="0">
                <a:solidFill>
                  <a:srgbClr val="FFFFFF"/>
                </a:solidFill>
              </a:rPr>
              <a:t>Wave Equation Dispersion Inversion of Guided P-Waves (WDG)</a:t>
            </a:r>
            <a:endParaRPr lang="en-US" sz="3000" dirty="0">
              <a:solidFill>
                <a:srgbClr val="FFFFFF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14450" y="3872914"/>
            <a:ext cx="6708739" cy="1270586"/>
            <a:chOff x="228600" y="5163886"/>
            <a:chExt cx="8944985" cy="1694114"/>
          </a:xfrm>
        </p:grpSpPr>
        <p:sp>
          <p:nvSpPr>
            <p:cNvPr id="46" name="TextBox 47"/>
            <p:cNvSpPr txBox="1">
              <a:spLocks noChangeArrowheads="1"/>
            </p:cNvSpPr>
            <p:nvPr/>
          </p:nvSpPr>
          <p:spPr bwMode="auto">
            <a:xfrm>
              <a:off x="1371600" y="5257801"/>
              <a:ext cx="1924032" cy="430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500" dirty="0">
                  <a:ea typeface="ＭＳ Ｐゴシック" pitchFamily="34" charset="-128"/>
                </a:rPr>
                <a:t> Misfit function:</a:t>
              </a:r>
            </a:p>
          </p:txBody>
        </p:sp>
        <p:sp>
          <p:nvSpPr>
            <p:cNvPr id="47" name="TextBox 50"/>
            <p:cNvSpPr txBox="1">
              <a:spLocks noChangeArrowheads="1"/>
            </p:cNvSpPr>
            <p:nvPr/>
          </p:nvSpPr>
          <p:spPr bwMode="auto">
            <a:xfrm>
              <a:off x="1425204" y="5856170"/>
              <a:ext cx="1987724" cy="430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500" dirty="0">
                  <a:ea typeface="ＭＳ Ｐゴシック" pitchFamily="34" charset="-128"/>
                </a:rPr>
                <a:t>Gradient (RTM):</a:t>
              </a:r>
            </a:p>
          </p:txBody>
        </p:sp>
        <p:sp>
          <p:nvSpPr>
            <p:cNvPr id="48" name="TextBox 35"/>
            <p:cNvSpPr txBox="1">
              <a:spLocks noChangeArrowheads="1"/>
            </p:cNvSpPr>
            <p:nvPr/>
          </p:nvSpPr>
          <p:spPr bwMode="auto">
            <a:xfrm>
              <a:off x="228600" y="5253335"/>
              <a:ext cx="1220847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dirty="0">
                  <a:solidFill>
                    <a:srgbClr val="FFFFFF"/>
                  </a:solidFill>
                  <a:ea typeface="ＭＳ Ｐゴシック" pitchFamily="34" charset="-128"/>
                </a:rPr>
                <a:t>Theory:</a:t>
              </a:r>
              <a:endParaRPr lang="en-US" altLang="zh-CN" sz="1800" dirty="0"/>
            </a:p>
          </p:txBody>
        </p:sp>
        <p:graphicFrame>
          <p:nvGraphicFramePr>
            <p:cNvPr id="5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2306883"/>
                </p:ext>
              </p:extLst>
            </p:nvPr>
          </p:nvGraphicFramePr>
          <p:xfrm>
            <a:off x="3382385" y="5163886"/>
            <a:ext cx="3014663" cy="633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54" name="Equation" r:id="rId4" imgW="1358640" imgH="419040" progId="Equation.DSMT4">
                    <p:embed/>
                  </p:oleObj>
                </mc:Choice>
                <mc:Fallback>
                  <p:oleObj name="Equation" r:id="rId4" imgW="13586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2385" y="5163886"/>
                          <a:ext cx="3014663" cy="63313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5648101"/>
                </p:ext>
              </p:extLst>
            </p:nvPr>
          </p:nvGraphicFramePr>
          <p:xfrm>
            <a:off x="3382385" y="5770214"/>
            <a:ext cx="5791200" cy="614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55" name="Equation" r:id="rId6" imgW="3949560" imgH="419040" progId="Equation.DSMT4">
                    <p:embed/>
                  </p:oleObj>
                </mc:Choice>
                <mc:Fallback>
                  <p:oleObj name="Equation" r:id="rId6" imgW="394956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2385" y="5770214"/>
                          <a:ext cx="5791200" cy="614362"/>
                        </a:xfrm>
                        <a:prstGeom prst="rect">
                          <a:avLst/>
                        </a:prstGeom>
                        <a:solidFill>
                          <a:srgbClr val="000082"/>
                        </a:solidFill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TextBox 50"/>
            <p:cNvSpPr txBox="1">
              <a:spLocks noChangeArrowheads="1"/>
            </p:cNvSpPr>
            <p:nvPr/>
          </p:nvSpPr>
          <p:spPr bwMode="auto">
            <a:xfrm>
              <a:off x="1423988" y="6324600"/>
              <a:ext cx="3159412" cy="430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500" dirty="0">
                  <a:ea typeface="ＭＳ Ｐゴシック" pitchFamily="34" charset="-128"/>
                </a:rPr>
                <a:t>Conjugate Gradient method:</a:t>
              </a:r>
            </a:p>
          </p:txBody>
        </p:sp>
        <p:graphicFrame>
          <p:nvGraphicFramePr>
            <p:cNvPr id="90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4648200" y="6289675"/>
            <a:ext cx="4343400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56" name="Equation" r:id="rId8" imgW="3200400" imgH="419040" progId="Equation.DSMT4">
                    <p:embed/>
                  </p:oleObj>
                </mc:Choice>
                <mc:Fallback>
                  <p:oleObj name="Equation" r:id="rId8" imgW="32004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6289675"/>
                          <a:ext cx="4343400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1" name="TextBox 90"/>
          <p:cNvSpPr txBox="1"/>
          <p:nvPr/>
        </p:nvSpPr>
        <p:spPr>
          <a:xfrm>
            <a:off x="1257300" y="919802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Problem: </a:t>
            </a:r>
            <a:r>
              <a:rPr 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Near-surface P-velocity </a:t>
            </a:r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imaging</a:t>
            </a:r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low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resolution 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&amp; </a:t>
            </a:r>
            <a:r>
              <a:rPr 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cycle skipping in FWI.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57300" y="1512637"/>
            <a:ext cx="6686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Solution: 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Invert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phase velocity C(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of</a:t>
            </a:r>
            <a:r>
              <a:rPr lang="en-US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waveguide P-waves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314450" y="2171701"/>
            <a:ext cx="6877403" cy="1678160"/>
            <a:chOff x="291386" y="2576023"/>
            <a:chExt cx="9169870" cy="2389947"/>
          </a:xfrm>
        </p:grpSpPr>
        <p:grpSp>
          <p:nvGrpSpPr>
            <p:cNvPr id="94" name="组合 93"/>
            <p:cNvGrpSpPr/>
            <p:nvPr/>
          </p:nvGrpSpPr>
          <p:grpSpPr>
            <a:xfrm>
              <a:off x="291386" y="2576023"/>
              <a:ext cx="6960358" cy="2389947"/>
              <a:chOff x="821142" y="2576025"/>
              <a:chExt cx="6960358" cy="2389947"/>
            </a:xfrm>
          </p:grpSpPr>
          <p:pic>
            <p:nvPicPr>
              <p:cNvPr id="96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142" y="2576025"/>
                <a:ext cx="6960358" cy="23899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3011608" y="3656313"/>
                <a:ext cx="1009935" cy="328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b="1" dirty="0">
                    <a:solidFill>
                      <a:srgbClr val="FF0000"/>
                    </a:solidFill>
                  </a:rPr>
                  <a:t>SW</a:t>
                </a:r>
                <a:endParaRPr lang="zh-CN" altLang="en-US" sz="9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078941" y="4368272"/>
                <a:ext cx="1009935" cy="328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b="1" dirty="0">
                    <a:solidFill>
                      <a:srgbClr val="FF0000"/>
                    </a:solidFill>
                  </a:rPr>
                  <a:t>SW</a:t>
                </a:r>
                <a:endParaRPr lang="zh-CN" altLang="en-US" sz="9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411942" y="3080693"/>
                <a:ext cx="1009935" cy="328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b="1" dirty="0">
                    <a:solidFill>
                      <a:srgbClr val="FF0000"/>
                    </a:solidFill>
                  </a:rPr>
                  <a:t>GW</a:t>
                </a:r>
                <a:endParaRPr lang="zh-CN" altLang="en-US" sz="9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754808" y="3149780"/>
                <a:ext cx="1009935" cy="328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900" b="1" dirty="0">
                    <a:solidFill>
                      <a:srgbClr val="FF0000"/>
                    </a:solidFill>
                  </a:rPr>
                  <a:t>GW</a:t>
                </a:r>
                <a:endParaRPr lang="zh-CN" altLang="en-US" sz="9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7225585" y="2992847"/>
              <a:ext cx="2235671" cy="723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b="1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GW:</a:t>
              </a:r>
              <a:r>
                <a:rPr lang="en-US" altLang="zh-CN" sz="135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zh-CN" sz="135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Guided wave</a:t>
              </a:r>
            </a:p>
            <a:p>
              <a:r>
                <a:rPr lang="en-US" altLang="zh-CN" sz="1350" b="1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SW:</a:t>
              </a:r>
              <a:r>
                <a:rPr lang="en-US" altLang="zh-CN" sz="135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zh-CN" sz="1350" b="1" dirty="0">
                  <a:solidFill>
                    <a:srgbClr val="FFFF00"/>
                  </a:solidFill>
                  <a:cs typeface="Times New Roman" panose="02020603050405020304" pitchFamily="18" charset="0"/>
                </a:rPr>
                <a:t>Surface wav</a:t>
              </a:r>
              <a:r>
                <a:rPr lang="en-US" altLang="zh-CN" sz="1350" b="1" dirty="0">
                  <a:solidFill>
                    <a:srgbClr val="FFFF00"/>
                  </a:solidFill>
                </a:rPr>
                <a:t>e</a:t>
              </a:r>
              <a:endParaRPr lang="zh-CN" altLang="en-US" sz="135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Freeform 2"/>
          <p:cNvSpPr/>
          <p:nvPr/>
        </p:nvSpPr>
        <p:spPr bwMode="auto">
          <a:xfrm>
            <a:off x="1630253" y="2305540"/>
            <a:ext cx="2272692" cy="464541"/>
          </a:xfrm>
          <a:custGeom>
            <a:avLst/>
            <a:gdLst>
              <a:gd name="connsiteX0" fmla="*/ 406365 w 2272692"/>
              <a:gd name="connsiteY0" fmla="*/ 250624 h 464541"/>
              <a:gd name="connsiteX1" fmla="*/ 1726011 w 2272692"/>
              <a:gd name="connsiteY1" fmla="*/ 458442 h 464541"/>
              <a:gd name="connsiteX2" fmla="*/ 2245556 w 2272692"/>
              <a:gd name="connsiteY2" fmla="*/ 385705 h 464541"/>
              <a:gd name="connsiteX3" fmla="*/ 967474 w 2272692"/>
              <a:gd name="connsiteY3" fmla="*/ 146715 h 464541"/>
              <a:gd name="connsiteX4" fmla="*/ 260892 w 2272692"/>
              <a:gd name="connsiteY4" fmla="*/ 1242 h 464541"/>
              <a:gd name="connsiteX5" fmla="*/ 1120 w 2272692"/>
              <a:gd name="connsiteY5" fmla="*/ 84369 h 464541"/>
              <a:gd name="connsiteX6" fmla="*/ 177765 w 2272692"/>
              <a:gd name="connsiteY6" fmla="*/ 219451 h 464541"/>
              <a:gd name="connsiteX7" fmla="*/ 406365 w 2272692"/>
              <a:gd name="connsiteY7" fmla="*/ 250624 h 46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2692" h="464541">
                <a:moveTo>
                  <a:pt x="406365" y="250624"/>
                </a:moveTo>
                <a:cubicBezTo>
                  <a:pt x="664406" y="290456"/>
                  <a:pt x="1419479" y="435929"/>
                  <a:pt x="1726011" y="458442"/>
                </a:cubicBezTo>
                <a:cubicBezTo>
                  <a:pt x="2032543" y="480955"/>
                  <a:pt x="2371979" y="437660"/>
                  <a:pt x="2245556" y="385705"/>
                </a:cubicBezTo>
                <a:cubicBezTo>
                  <a:pt x="2119133" y="333751"/>
                  <a:pt x="1298251" y="210792"/>
                  <a:pt x="967474" y="146715"/>
                </a:cubicBezTo>
                <a:cubicBezTo>
                  <a:pt x="636697" y="82638"/>
                  <a:pt x="421951" y="11633"/>
                  <a:pt x="260892" y="1242"/>
                </a:cubicBezTo>
                <a:cubicBezTo>
                  <a:pt x="99833" y="-9149"/>
                  <a:pt x="14974" y="48001"/>
                  <a:pt x="1120" y="84369"/>
                </a:cubicBezTo>
                <a:cubicBezTo>
                  <a:pt x="-12734" y="120737"/>
                  <a:pt x="105029" y="191742"/>
                  <a:pt x="177765" y="219451"/>
                </a:cubicBezTo>
                <a:cubicBezTo>
                  <a:pt x="250501" y="247160"/>
                  <a:pt x="148324" y="210792"/>
                  <a:pt x="406365" y="250624"/>
                </a:cubicBezTo>
                <a:close/>
              </a:path>
            </a:pathLst>
          </a:custGeom>
          <a:solidFill>
            <a:srgbClr val="FF0000">
              <a:alpha val="31000"/>
            </a:srgb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206391" y="2587159"/>
            <a:ext cx="866565" cy="322611"/>
          </a:xfrm>
          <a:custGeom>
            <a:avLst/>
            <a:gdLst>
              <a:gd name="connsiteX0" fmla="*/ 830727 w 866565"/>
              <a:gd name="connsiteY0" fmla="*/ 20959 h 322611"/>
              <a:gd name="connsiteX1" fmla="*/ 768382 w 866565"/>
              <a:gd name="connsiteY1" fmla="*/ 177 h 322611"/>
              <a:gd name="connsiteX2" fmla="*/ 560564 w 866565"/>
              <a:gd name="connsiteY2" fmla="*/ 31350 h 322611"/>
              <a:gd name="connsiteX3" fmla="*/ 259227 w 866565"/>
              <a:gd name="connsiteY3" fmla="*/ 31350 h 322611"/>
              <a:gd name="connsiteX4" fmla="*/ 30627 w 866565"/>
              <a:gd name="connsiteY4" fmla="*/ 83305 h 322611"/>
              <a:gd name="connsiteX5" fmla="*/ 20236 w 866565"/>
              <a:gd name="connsiteY5" fmla="*/ 156041 h 322611"/>
              <a:gd name="connsiteX6" fmla="*/ 196882 w 866565"/>
              <a:gd name="connsiteY6" fmla="*/ 291123 h 322611"/>
              <a:gd name="connsiteX7" fmla="*/ 446264 w 866565"/>
              <a:gd name="connsiteY7" fmla="*/ 322296 h 322611"/>
              <a:gd name="connsiteX8" fmla="*/ 674864 w 866565"/>
              <a:gd name="connsiteY8" fmla="*/ 301514 h 322611"/>
              <a:gd name="connsiteX9" fmla="*/ 861900 w 866565"/>
              <a:gd name="connsiteY9" fmla="*/ 218386 h 322611"/>
              <a:gd name="connsiteX10" fmla="*/ 809945 w 866565"/>
              <a:gd name="connsiteY10" fmla="*/ 104086 h 32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565" h="322611">
                <a:moveTo>
                  <a:pt x="830727" y="20959"/>
                </a:moveTo>
                <a:cubicBezTo>
                  <a:pt x="822068" y="9702"/>
                  <a:pt x="813409" y="-1555"/>
                  <a:pt x="768382" y="177"/>
                </a:cubicBezTo>
                <a:cubicBezTo>
                  <a:pt x="723355" y="1909"/>
                  <a:pt x="645423" y="26155"/>
                  <a:pt x="560564" y="31350"/>
                </a:cubicBezTo>
                <a:cubicBezTo>
                  <a:pt x="475705" y="36545"/>
                  <a:pt x="347550" y="22691"/>
                  <a:pt x="259227" y="31350"/>
                </a:cubicBezTo>
                <a:cubicBezTo>
                  <a:pt x="170904" y="40009"/>
                  <a:pt x="70459" y="62523"/>
                  <a:pt x="30627" y="83305"/>
                </a:cubicBezTo>
                <a:cubicBezTo>
                  <a:pt x="-9205" y="104087"/>
                  <a:pt x="-7473" y="121405"/>
                  <a:pt x="20236" y="156041"/>
                </a:cubicBezTo>
                <a:cubicBezTo>
                  <a:pt x="47945" y="190677"/>
                  <a:pt x="125877" y="263414"/>
                  <a:pt x="196882" y="291123"/>
                </a:cubicBezTo>
                <a:cubicBezTo>
                  <a:pt x="267887" y="318832"/>
                  <a:pt x="366600" y="320564"/>
                  <a:pt x="446264" y="322296"/>
                </a:cubicBezTo>
                <a:cubicBezTo>
                  <a:pt x="525928" y="324028"/>
                  <a:pt x="605591" y="318832"/>
                  <a:pt x="674864" y="301514"/>
                </a:cubicBezTo>
                <a:cubicBezTo>
                  <a:pt x="744137" y="284196"/>
                  <a:pt x="839387" y="251291"/>
                  <a:pt x="861900" y="218386"/>
                </a:cubicBezTo>
                <a:cubicBezTo>
                  <a:pt x="884413" y="185481"/>
                  <a:pt x="818604" y="126599"/>
                  <a:pt x="809945" y="104086"/>
                </a:cubicBezTo>
              </a:path>
            </a:pathLst>
          </a:custGeom>
          <a:solidFill>
            <a:srgbClr val="FF0000">
              <a:alpha val="19000"/>
            </a:srgbClr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672936" y="2504209"/>
            <a:ext cx="2101079" cy="1229654"/>
          </a:xfrm>
          <a:custGeom>
            <a:avLst/>
            <a:gdLst>
              <a:gd name="connsiteX0" fmla="*/ 114300 w 2101079"/>
              <a:gd name="connsiteY0" fmla="*/ 41564 h 1229654"/>
              <a:gd name="connsiteX1" fmla="*/ 176646 w 2101079"/>
              <a:gd name="connsiteY1" fmla="*/ 72736 h 1229654"/>
              <a:gd name="connsiteX2" fmla="*/ 1859973 w 2101079"/>
              <a:gd name="connsiteY2" fmla="*/ 904009 h 1229654"/>
              <a:gd name="connsiteX3" fmla="*/ 1953491 w 2101079"/>
              <a:gd name="connsiteY3" fmla="*/ 1122218 h 1229654"/>
              <a:gd name="connsiteX4" fmla="*/ 561109 w 2101079"/>
              <a:gd name="connsiteY4" fmla="*/ 1143000 h 1229654"/>
              <a:gd name="connsiteX5" fmla="*/ 0 w 2101079"/>
              <a:gd name="connsiteY5" fmla="*/ 0 h 122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079" h="1229654">
                <a:moveTo>
                  <a:pt x="114300" y="41564"/>
                </a:moveTo>
                <a:lnTo>
                  <a:pt x="176646" y="72736"/>
                </a:lnTo>
                <a:cubicBezTo>
                  <a:pt x="467592" y="216477"/>
                  <a:pt x="1563832" y="729095"/>
                  <a:pt x="1859973" y="904009"/>
                </a:cubicBezTo>
                <a:cubicBezTo>
                  <a:pt x="2156114" y="1078923"/>
                  <a:pt x="2169968" y="1082386"/>
                  <a:pt x="1953491" y="1122218"/>
                </a:cubicBezTo>
                <a:cubicBezTo>
                  <a:pt x="1737014" y="1162050"/>
                  <a:pt x="886691" y="1330036"/>
                  <a:pt x="561109" y="1143000"/>
                </a:cubicBezTo>
                <a:cubicBezTo>
                  <a:pt x="235527" y="955964"/>
                  <a:pt x="117763" y="477982"/>
                  <a:pt x="0" y="0"/>
                </a:cubicBezTo>
              </a:path>
            </a:pathLst>
          </a:custGeom>
          <a:solidFill>
            <a:schemeClr val="accent6">
              <a:lumMod val="60000"/>
              <a:lumOff val="40000"/>
              <a:alpha val="3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139366" y="3303311"/>
            <a:ext cx="1591009" cy="354749"/>
          </a:xfrm>
          <a:custGeom>
            <a:avLst/>
            <a:gdLst>
              <a:gd name="connsiteX0" fmla="*/ 141689 w 1591009"/>
              <a:gd name="connsiteY0" fmla="*/ 998 h 354749"/>
              <a:gd name="connsiteX1" fmla="*/ 869052 w 1591009"/>
              <a:gd name="connsiteY1" fmla="*/ 104907 h 354749"/>
              <a:gd name="connsiteX2" fmla="*/ 1586025 w 1591009"/>
              <a:gd name="connsiteY2" fmla="*/ 198425 h 354749"/>
              <a:gd name="connsiteX3" fmla="*/ 494979 w 1591009"/>
              <a:gd name="connsiteY3" fmla="*/ 354289 h 354749"/>
              <a:gd name="connsiteX4" fmla="*/ 48170 w 1591009"/>
              <a:gd name="connsiteY4" fmla="*/ 239989 h 354749"/>
              <a:gd name="connsiteX5" fmla="*/ 16998 w 1591009"/>
              <a:gd name="connsiteY5" fmla="*/ 63344 h 354749"/>
              <a:gd name="connsiteX6" fmla="*/ 89734 w 1591009"/>
              <a:gd name="connsiteY6" fmla="*/ 63344 h 354749"/>
              <a:gd name="connsiteX7" fmla="*/ 131298 w 1591009"/>
              <a:gd name="connsiteY7" fmla="*/ 52953 h 354749"/>
              <a:gd name="connsiteX8" fmla="*/ 141689 w 1591009"/>
              <a:gd name="connsiteY8" fmla="*/ 998 h 35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009" h="354749">
                <a:moveTo>
                  <a:pt x="141689" y="998"/>
                </a:moveTo>
                <a:cubicBezTo>
                  <a:pt x="264648" y="9657"/>
                  <a:pt x="869052" y="104907"/>
                  <a:pt x="869052" y="104907"/>
                </a:cubicBezTo>
                <a:cubicBezTo>
                  <a:pt x="1109775" y="137811"/>
                  <a:pt x="1648370" y="156861"/>
                  <a:pt x="1586025" y="198425"/>
                </a:cubicBezTo>
                <a:cubicBezTo>
                  <a:pt x="1523680" y="239989"/>
                  <a:pt x="751288" y="347362"/>
                  <a:pt x="494979" y="354289"/>
                </a:cubicBezTo>
                <a:cubicBezTo>
                  <a:pt x="238670" y="361216"/>
                  <a:pt x="127834" y="288480"/>
                  <a:pt x="48170" y="239989"/>
                </a:cubicBezTo>
                <a:cubicBezTo>
                  <a:pt x="-31494" y="191498"/>
                  <a:pt x="10071" y="92785"/>
                  <a:pt x="16998" y="63344"/>
                </a:cubicBezTo>
                <a:cubicBezTo>
                  <a:pt x="23925" y="33903"/>
                  <a:pt x="70684" y="65076"/>
                  <a:pt x="89734" y="63344"/>
                </a:cubicBezTo>
                <a:cubicBezTo>
                  <a:pt x="108784" y="61612"/>
                  <a:pt x="119175" y="63344"/>
                  <a:pt x="131298" y="52953"/>
                </a:cubicBezTo>
                <a:cubicBezTo>
                  <a:pt x="143421" y="42562"/>
                  <a:pt x="18730" y="-7661"/>
                  <a:pt x="141689" y="99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67200" y="4244999"/>
            <a:ext cx="304800" cy="7264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2961" y="4130108"/>
            <a:ext cx="290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Symbol" panose="05050102010706020507" pitchFamily="18" charset="2"/>
              </a:rPr>
              <a:t>w</a:t>
            </a:r>
            <a:endParaRPr lang="en-US" sz="1200" dirty="0">
              <a:latin typeface="Symbol" panose="05050102010706020507" pitchFamily="18" charset="2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338482" y="2696135"/>
            <a:ext cx="584947" cy="89116"/>
          </a:xfrm>
          <a:custGeom>
            <a:avLst/>
            <a:gdLst>
              <a:gd name="connsiteX0" fmla="*/ 0 w 584947"/>
              <a:gd name="connsiteY0" fmla="*/ 0 h 89116"/>
              <a:gd name="connsiteX1" fmla="*/ 60512 w 584947"/>
              <a:gd name="connsiteY1" fmla="*/ 47065 h 89116"/>
              <a:gd name="connsiteX2" fmla="*/ 80683 w 584947"/>
              <a:gd name="connsiteY2" fmla="*/ 20171 h 89116"/>
              <a:gd name="connsiteX3" fmla="*/ 147918 w 584947"/>
              <a:gd name="connsiteY3" fmla="*/ 87406 h 89116"/>
              <a:gd name="connsiteX4" fmla="*/ 221877 w 584947"/>
              <a:gd name="connsiteY4" fmla="*/ 67236 h 89116"/>
              <a:gd name="connsiteX5" fmla="*/ 302559 w 584947"/>
              <a:gd name="connsiteY5" fmla="*/ 47065 h 89116"/>
              <a:gd name="connsiteX6" fmla="*/ 383242 w 584947"/>
              <a:gd name="connsiteY6" fmla="*/ 60512 h 89116"/>
              <a:gd name="connsiteX7" fmla="*/ 477371 w 584947"/>
              <a:gd name="connsiteY7" fmla="*/ 67236 h 89116"/>
              <a:gd name="connsiteX8" fmla="*/ 544606 w 584947"/>
              <a:gd name="connsiteY8" fmla="*/ 33618 h 89116"/>
              <a:gd name="connsiteX9" fmla="*/ 584947 w 584947"/>
              <a:gd name="connsiteY9" fmla="*/ 87406 h 8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947" h="89116">
                <a:moveTo>
                  <a:pt x="0" y="0"/>
                </a:moveTo>
                <a:cubicBezTo>
                  <a:pt x="23532" y="21851"/>
                  <a:pt x="47065" y="43703"/>
                  <a:pt x="60512" y="47065"/>
                </a:cubicBezTo>
                <a:cubicBezTo>
                  <a:pt x="73959" y="50427"/>
                  <a:pt x="66115" y="13448"/>
                  <a:pt x="80683" y="20171"/>
                </a:cubicBezTo>
                <a:cubicBezTo>
                  <a:pt x="95251" y="26894"/>
                  <a:pt x="124386" y="79562"/>
                  <a:pt x="147918" y="87406"/>
                </a:cubicBezTo>
                <a:cubicBezTo>
                  <a:pt x="171450" y="95250"/>
                  <a:pt x="196104" y="73959"/>
                  <a:pt x="221877" y="67236"/>
                </a:cubicBezTo>
                <a:cubicBezTo>
                  <a:pt x="247650" y="60513"/>
                  <a:pt x="275665" y="48186"/>
                  <a:pt x="302559" y="47065"/>
                </a:cubicBezTo>
                <a:cubicBezTo>
                  <a:pt x="329453" y="45944"/>
                  <a:pt x="354107" y="57150"/>
                  <a:pt x="383242" y="60512"/>
                </a:cubicBezTo>
                <a:cubicBezTo>
                  <a:pt x="412377" y="63874"/>
                  <a:pt x="450477" y="71718"/>
                  <a:pt x="477371" y="67236"/>
                </a:cubicBezTo>
                <a:cubicBezTo>
                  <a:pt x="504265" y="62754"/>
                  <a:pt x="526677" y="30256"/>
                  <a:pt x="544606" y="33618"/>
                </a:cubicBezTo>
                <a:cubicBezTo>
                  <a:pt x="562535" y="36980"/>
                  <a:pt x="573741" y="62193"/>
                  <a:pt x="584947" y="87406"/>
                </a:cubicBezTo>
              </a:path>
            </a:pathLst>
          </a:custGeom>
          <a:noFill/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051176" y="2521322"/>
            <a:ext cx="242048" cy="60512"/>
          </a:xfrm>
          <a:custGeom>
            <a:avLst/>
            <a:gdLst>
              <a:gd name="connsiteX0" fmla="*/ 0 w 242048"/>
              <a:gd name="connsiteY0" fmla="*/ 0 h 60512"/>
              <a:gd name="connsiteX1" fmla="*/ 87406 w 242048"/>
              <a:gd name="connsiteY1" fmla="*/ 47065 h 60512"/>
              <a:gd name="connsiteX2" fmla="*/ 194983 w 242048"/>
              <a:gd name="connsiteY2" fmla="*/ 47065 h 60512"/>
              <a:gd name="connsiteX3" fmla="*/ 242048 w 242048"/>
              <a:gd name="connsiteY3" fmla="*/ 60512 h 6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048" h="60512">
                <a:moveTo>
                  <a:pt x="0" y="0"/>
                </a:moveTo>
                <a:cubicBezTo>
                  <a:pt x="27454" y="19610"/>
                  <a:pt x="54909" y="39221"/>
                  <a:pt x="87406" y="47065"/>
                </a:cubicBezTo>
                <a:cubicBezTo>
                  <a:pt x="119903" y="54909"/>
                  <a:pt x="169209" y="44824"/>
                  <a:pt x="194983" y="47065"/>
                </a:cubicBezTo>
                <a:cubicBezTo>
                  <a:pt x="220757" y="49306"/>
                  <a:pt x="231402" y="54909"/>
                  <a:pt x="242048" y="60512"/>
                </a:cubicBezTo>
              </a:path>
            </a:pathLst>
          </a:custGeom>
          <a:noFill/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67200" y="4244999"/>
            <a:ext cx="457200" cy="12428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5464705" y="2805409"/>
            <a:ext cx="134910" cy="12099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5940786" y="4351658"/>
            <a:ext cx="231414" cy="9506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0497" y="4288445"/>
            <a:ext cx="393056" cy="307777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sym typeface="Symbol" panose="05050102010706020507" pitchFamily="18" charset="2"/>
              </a:rPr>
              <a:t></a:t>
            </a:r>
            <a:r>
              <a:rPr lang="en-US" sz="1400" dirty="0" smtClean="0">
                <a:solidFill>
                  <a:srgbClr val="FFFFFF"/>
                </a:solidFill>
              </a:rPr>
              <a:t>C</a:t>
            </a:r>
            <a:endParaRPr lang="en-US" sz="14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3697971" y="4553709"/>
            <a:ext cx="365582" cy="156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DFDF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2099874" y="4324350"/>
            <a:ext cx="5923315" cy="482288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8800" y="4658188"/>
            <a:ext cx="389453" cy="276999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D</a:t>
            </a:r>
            <a:r>
              <a:rPr lang="en-US" sz="1200" dirty="0" smtClean="0">
                <a:solidFill>
                  <a:srgbClr val="FFFFFF"/>
                </a:solidFill>
              </a:rPr>
              <a:t>C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6132269" y="4929778"/>
            <a:ext cx="687385" cy="11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DFDF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-445909" y="4642407"/>
            <a:ext cx="11407417" cy="623032"/>
            <a:chOff x="-292360" y="4663888"/>
            <a:chExt cx="11407417" cy="623032"/>
          </a:xfrm>
        </p:grpSpPr>
        <p:sp>
          <p:nvSpPr>
            <p:cNvPr id="39" name="Rectangle 38"/>
            <p:cNvSpPr/>
            <p:nvPr/>
          </p:nvSpPr>
          <p:spPr bwMode="auto">
            <a:xfrm>
              <a:off x="5191742" y="4663888"/>
              <a:ext cx="5923315" cy="48228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-292360" y="4804632"/>
              <a:ext cx="5923315" cy="48228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6497753" y="4643025"/>
            <a:ext cx="419100" cy="269166"/>
          </a:xfrm>
          <a:prstGeom prst="rect">
            <a:avLst/>
          </a:prstGeom>
          <a:solidFill>
            <a:srgbClr val="FF0000">
              <a:alpha val="3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3" grpId="0" animBg="1"/>
      <p:bldP spid="6" grpId="0" animBg="1"/>
      <p:bldP spid="7" grpId="0" animBg="1"/>
      <p:bldP spid="8" grpId="0" animBg="1"/>
      <p:bldP spid="18" grpId="0" animBg="1"/>
      <p:bldP spid="19" grpId="0" animBg="1"/>
      <p:bldP spid="20" grpId="0" animBg="1"/>
      <p:bldP spid="21" grpId="0" animBg="1"/>
      <p:bldP spid="11" grpId="0" animBg="1"/>
    </p:bld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919191"/>
      </a:dk1>
      <a:lt1>
        <a:srgbClr val="FAFD00"/>
      </a:lt1>
      <a:dk2>
        <a:srgbClr val="3365FB"/>
      </a:dk2>
      <a:lt2>
        <a:srgbClr val="FAFD00"/>
      </a:lt2>
      <a:accent1>
        <a:srgbClr val="618FFD"/>
      </a:accent1>
      <a:accent2>
        <a:srgbClr val="00AE00"/>
      </a:accent2>
      <a:accent3>
        <a:srgbClr val="ADB8FD"/>
      </a:accent3>
      <a:accent4>
        <a:srgbClr val="D6D8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84531</TotalTime>
  <Words>941</Words>
  <Application>Microsoft Office PowerPoint</Application>
  <PresentationFormat>On-screen Show (16:9)</PresentationFormat>
  <Paragraphs>404</Paragraphs>
  <Slides>21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 Unicode MS</vt:lpstr>
      <vt:lpstr>ＭＳ Ｐゴシック</vt:lpstr>
      <vt:lpstr>宋体</vt:lpstr>
      <vt:lpstr>Arial</vt:lpstr>
      <vt:lpstr>MS Shell Dlg 2</vt:lpstr>
      <vt:lpstr>Symbol</vt:lpstr>
      <vt:lpstr>Times New Roman</vt:lpstr>
      <vt:lpstr>Wingdings</vt:lpstr>
      <vt:lpstr>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Pred. vs Obs. Traces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Diffraction-Slice Theorem for Wavepath Traveltime Tomography</dc:title>
  <dc:creator>GeoPhysics</dc:creator>
  <cp:lastModifiedBy>Gerard T. Schuster</cp:lastModifiedBy>
  <cp:revision>2091</cp:revision>
  <dcterms:created xsi:type="dcterms:W3CDTF">1999-02-02T06:33:16Z</dcterms:created>
  <dcterms:modified xsi:type="dcterms:W3CDTF">2018-06-10T06:31:01Z</dcterms:modified>
</cp:coreProperties>
</file>