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457" r:id="rId2"/>
    <p:sldId id="1468" r:id="rId3"/>
    <p:sldId id="1456" r:id="rId4"/>
    <p:sldId id="1465" r:id="rId5"/>
    <p:sldId id="1459" r:id="rId6"/>
    <p:sldId id="1474" r:id="rId7"/>
    <p:sldId id="1482" r:id="rId8"/>
    <p:sldId id="1467" r:id="rId9"/>
    <p:sldId id="1458" r:id="rId10"/>
    <p:sldId id="1469" r:id="rId11"/>
    <p:sldId id="1478" r:id="rId12"/>
    <p:sldId id="1479" r:id="rId13"/>
    <p:sldId id="1483" r:id="rId14"/>
    <p:sldId id="1495" r:id="rId15"/>
    <p:sldId id="1496" r:id="rId16"/>
    <p:sldId id="1485" r:id="rId17"/>
    <p:sldId id="1481" r:id="rId18"/>
    <p:sldId id="1471" r:id="rId19"/>
    <p:sldId id="1489" r:id="rId20"/>
    <p:sldId id="1526" r:id="rId21"/>
    <p:sldId id="1543" r:id="rId22"/>
    <p:sldId id="1542" r:id="rId23"/>
    <p:sldId id="1460" r:id="rId24"/>
    <p:sldId id="1472" r:id="rId25"/>
    <p:sldId id="1492" r:id="rId26"/>
    <p:sldId id="1473" r:id="rId27"/>
  </p:sldIdLst>
  <p:sldSz cx="9144000" cy="5143500" type="screen16x9"/>
  <p:notesSz cx="6858000" cy="9199563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2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527" initials="u" lastIdx="10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000082"/>
    <a:srgbClr val="FF3399"/>
    <a:srgbClr val="0000CC"/>
    <a:srgbClr val="000046"/>
    <a:srgbClr val="000099"/>
    <a:srgbClr val="F46AAF"/>
    <a:srgbClr val="DB9083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1" autoAdjust="0"/>
    <p:restoredTop sz="83626" autoAdjust="0"/>
  </p:normalViewPr>
  <p:slideViewPr>
    <p:cSldViewPr>
      <p:cViewPr>
        <p:scale>
          <a:sx n="89" d="100"/>
          <a:sy n="89" d="100"/>
        </p:scale>
        <p:origin x="384" y="352"/>
      </p:cViewPr>
      <p:guideLst>
        <p:guide orient="horz" pos="2160"/>
        <p:guide pos="2880"/>
        <p:guide orient="horz" pos="1620"/>
        <p:guide orient="horz" pos="2148"/>
      </p:guideLst>
    </p:cSldViewPr>
  </p:slideViewPr>
  <p:outlineViewPr>
    <p:cViewPr>
      <p:scale>
        <a:sx n="33" d="100"/>
        <a:sy n="33" d="100"/>
      </p:scale>
      <p:origin x="246" y="1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936" y="-84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18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dirty="0"/>
              <a:t>Click to edit Master text styles</a:t>
            </a:r>
          </a:p>
          <a:p>
            <a:pPr lvl="1"/>
            <a:r>
              <a:rPr lang="en-US" altLang="zh-CN" noProof="0" dirty="0"/>
              <a:t>Second level</a:t>
            </a:r>
          </a:p>
          <a:p>
            <a:pPr lvl="2"/>
            <a:r>
              <a:rPr lang="en-US" altLang="zh-CN" noProof="0" dirty="0"/>
              <a:t>Third level</a:t>
            </a:r>
          </a:p>
          <a:p>
            <a:pPr lvl="3"/>
            <a:r>
              <a:rPr lang="en-US" altLang="zh-CN" noProof="0" dirty="0"/>
              <a:t>Fourth level</a:t>
            </a:r>
          </a:p>
          <a:p>
            <a:pPr lvl="4"/>
            <a:r>
              <a:rPr lang="en-US" altLang="zh-CN" noProof="0" dirty="0"/>
              <a:t>Fifth level</a:t>
            </a: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6238" y="696913"/>
            <a:ext cx="6107112" cy="3436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9241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everyone,</a:t>
            </a:r>
            <a:r>
              <a:rPr lang="en-US" baseline="0" dirty="0"/>
              <a:t> I am </a:t>
            </a:r>
            <a:r>
              <a:rPr lang="en-US" baseline="0" dirty="0" err="1"/>
              <a:t>Zhaolun</a:t>
            </a:r>
            <a:r>
              <a:rPr lang="en-US" baseline="0" dirty="0"/>
              <a:t>. </a:t>
            </a:r>
            <a:r>
              <a:rPr lang="en-US" dirty="0"/>
              <a:t>Today,</a:t>
            </a:r>
            <a:r>
              <a:rPr lang="en-US" baseline="0" dirty="0"/>
              <a:t> </a:t>
            </a:r>
            <a:r>
              <a:rPr lang="en-US" dirty="0"/>
              <a:t>I</a:t>
            </a:r>
            <a:r>
              <a:rPr lang="en-US" baseline="0" dirty="0"/>
              <a:t> will present my recent work “Layer-stripping ….”. The work is done during my internship at Los Alamos National Laboratory.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8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Firstly,</a:t>
            </a:r>
            <a:r>
              <a:rPr lang="en-US" baseline="0" dirty="0"/>
              <a:t> I will introduce my outline.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83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problem is that “the </a:t>
            </a:r>
            <a:r>
              <a:rPr lang="en-US" sz="1200" dirty="0">
                <a:solidFill>
                  <a:srgbClr val="FFFFFF"/>
                </a:solidFill>
              </a:rPr>
              <a:t>wave-equation dispersion inversion (WD) of Rayleigh waves gets stuck in </a:t>
            </a:r>
            <a:r>
              <a:rPr lang="en-US" sz="1200" dirty="0"/>
              <a:t>a local minimum.</a:t>
            </a:r>
            <a:r>
              <a:rPr lang="en-US" dirty="0"/>
              <a:t>”</a:t>
            </a:r>
            <a:r>
              <a:rPr lang="en-US" baseline="0" dirty="0"/>
              <a:t> in some complicate medium. For example, we have a true model and this is a s-vel. </a:t>
            </a:r>
            <a:r>
              <a:rPr lang="en-US" baseline="0" dirty="0" err="1"/>
              <a:t>Tomo</a:t>
            </a:r>
            <a:r>
              <a:rPr lang="en-US" baseline="0" dirty="0"/>
              <a:t>., we cannot see these two anomalies. </a:t>
            </a:r>
            <a:endParaRPr lang="en-US" dirty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solutions</a:t>
            </a:r>
            <a:r>
              <a:rPr lang="en-US" baseline="0" dirty="0"/>
              <a:t> are: </a:t>
            </a:r>
            <a:r>
              <a:rPr lang="en-US" sz="2400" kern="0" dirty="0">
                <a:latin typeface="Calibri" panose="020F0502020204030204" pitchFamily="34" charset="0"/>
              </a:rPr>
              <a:t>Multiscale strategy + Layer-stripping approach.</a:t>
            </a:r>
            <a:r>
              <a:rPr lang="en-US" sz="2400" kern="0" baseline="0" dirty="0">
                <a:latin typeface="Calibri" panose="020F0502020204030204" pitchFamily="34" charset="0"/>
              </a:rPr>
              <a:t> Hopefully, we can get the global minimum.</a:t>
            </a:r>
            <a:endParaRPr lang="en-US" sz="2400" kern="0" dirty="0">
              <a:latin typeface="Calibri" panose="020F0502020204030204" pitchFamily="34" charset="0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latin typeface="Calibri" panose="020F0502020204030204" pitchFamily="34" charset="0"/>
              </a:rPr>
              <a:t>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39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I will introduce</a:t>
            </a:r>
            <a:r>
              <a:rPr lang="en-US" baseline="0" dirty="0"/>
              <a:t> the theory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5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I will introduce the method of “wave equation dispersion inversion”,</a:t>
            </a:r>
            <a:r>
              <a:rPr lang="en-US" baseline="0" dirty="0"/>
              <a:t> denoted by </a:t>
            </a:r>
            <a:r>
              <a:rPr lang="en-US" dirty="0"/>
              <a:t>WD.</a:t>
            </a:r>
          </a:p>
        </p:txBody>
      </p:sp>
    </p:spTree>
    <p:extLst>
      <p:ext uri="{BB962C8B-B14F-4D97-AF65-F5344CB8AC3E}">
        <p14:creationId xmlns:p14="http://schemas.microsoft.com/office/powerpoint/2010/main" val="2368411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6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84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6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820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24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57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416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62823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499304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86100"/>
            <a:ext cx="38100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60383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8572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87630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38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993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8572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14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29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22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0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31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68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28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27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28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27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28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27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6.png"/><Relationship Id="rId7" Type="http://schemas.openxmlformats.org/officeDocument/2006/relationships/image" Target="../media/image68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2.png"/><Relationship Id="rId12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11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5.png"/><Relationship Id="rId4" Type="http://schemas.openxmlformats.org/officeDocument/2006/relationships/image" Target="../media/image71.png"/><Relationship Id="rId9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3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6.emf"/><Relationship Id="rId23" Type="http://schemas.openxmlformats.org/officeDocument/2006/relationships/image" Target="../media/image14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Relationship Id="rId14" Type="http://schemas.openxmlformats.org/officeDocument/2006/relationships/image" Target="../media/image15.emf"/><Relationship Id="rId22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438150"/>
            <a:ext cx="9144000" cy="1881189"/>
          </a:xfrm>
        </p:spPr>
        <p:txBody>
          <a:bodyPr/>
          <a:lstStyle/>
          <a:p>
            <a:r>
              <a:rPr lang="en-US" sz="3600" b="1" dirty="0"/>
              <a:t>Multiscale and Layer-Stripping Wave-Equation Dispersion Inversion of Rayleigh Waves</a:t>
            </a:r>
            <a:endParaRPr 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7800" y="2876550"/>
            <a:ext cx="6248400" cy="647700"/>
          </a:xfrm>
        </p:spPr>
        <p:txBody>
          <a:bodyPr/>
          <a:lstStyle/>
          <a:p>
            <a:r>
              <a:rPr lang="en-US" altLang="zh-CN" dirty="0" err="1">
                <a:solidFill>
                  <a:schemeClr val="bg2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Zhaolun</a:t>
            </a:r>
            <a:r>
              <a:rPr lang="en-US" altLang="zh-CN" dirty="0">
                <a:solidFill>
                  <a:schemeClr val="bg2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 Liu</a:t>
            </a:r>
            <a:r>
              <a:rPr lang="en-US" altLang="zh-CN" baseline="30000" dirty="0">
                <a:solidFill>
                  <a:schemeClr val="bg2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1,2</a:t>
            </a:r>
            <a:r>
              <a:rPr lang="en-US" altLang="zh-CN" dirty="0">
                <a:solidFill>
                  <a:schemeClr val="bg2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 and </a:t>
            </a:r>
            <a:r>
              <a:rPr lang="en-US" altLang="zh-CN" dirty="0" err="1">
                <a:solidFill>
                  <a:schemeClr val="bg2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Lianjie</a:t>
            </a:r>
            <a:r>
              <a:rPr lang="en-US" altLang="zh-CN" dirty="0">
                <a:solidFill>
                  <a:schemeClr val="bg2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 Huang</a:t>
            </a:r>
            <a:r>
              <a:rPr lang="en-US" altLang="zh-CN" baseline="30000" dirty="0">
                <a:solidFill>
                  <a:schemeClr val="bg2">
                    <a:lumMod val="20000"/>
                    <a:lumOff val="80000"/>
                  </a:schemeClr>
                </a:solidFill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63474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aseline="30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" altLang="zh-CN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Geophysics Group, Los Alamos National Laboratory, Los Alamos, NM 87545, USA</a:t>
            </a:r>
          </a:p>
          <a:p>
            <a:pPr algn="ctr"/>
            <a:r>
              <a:rPr lang="es-ES" altLang="zh-CN" sz="1600" baseline="300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King Abdullah University of Science and Technology (KAUST), Saudi Arabia</a:t>
            </a:r>
          </a:p>
        </p:txBody>
      </p:sp>
    </p:spTree>
    <p:extLst>
      <p:ext uri="{BB962C8B-B14F-4D97-AF65-F5344CB8AC3E}">
        <p14:creationId xmlns:p14="http://schemas.microsoft.com/office/powerpoint/2010/main" val="236518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514350"/>
            <a:ext cx="9144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Synthetic Tests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331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90" y="1193800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990" y="3281978"/>
            <a:ext cx="3200400" cy="160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90" y="1917700"/>
            <a:ext cx="152400" cy="1963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08408" y="861596"/>
            <a:ext cx="2051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True S-velocity Model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1581150"/>
            <a:ext cx="3352800" cy="2308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40 sources: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     1.5 m spacing and z=0.2 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150 receivers: </a:t>
            </a:r>
          </a:p>
          <a:p>
            <a:r>
              <a:rPr lang="en-US" sz="1800" dirty="0">
                <a:latin typeface="Calibri" panose="020F0502020204030204" pitchFamily="34" charset="0"/>
              </a:rPr>
              <a:t>     1 m spacing and z=0.2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Ricker wavelet (40 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08407" y="2995196"/>
            <a:ext cx="2164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Initial S-velocity Model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881292" y="2753360"/>
            <a:ext cx="3412202" cy="307777"/>
            <a:chOff x="2209800" y="2753360"/>
            <a:chExt cx="3412202" cy="307777"/>
          </a:xfrm>
        </p:grpSpPr>
        <p:sp>
          <p:nvSpPr>
            <p:cNvPr id="30" name="TextBox 29"/>
            <p:cNvSpPr txBox="1"/>
            <p:nvPr/>
          </p:nvSpPr>
          <p:spPr>
            <a:xfrm>
              <a:off x="2209800" y="2753360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0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57800" y="275336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60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245372" y="4823996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x (m)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648200" y="1015484"/>
            <a:ext cx="394342" cy="1864043"/>
            <a:chOff x="2018410" y="1015484"/>
            <a:chExt cx="394342" cy="1864043"/>
          </a:xfrm>
        </p:grpSpPr>
        <p:sp>
          <p:nvSpPr>
            <p:cNvPr id="32" name="TextBox 31"/>
            <p:cNvSpPr txBox="1"/>
            <p:nvPr/>
          </p:nvSpPr>
          <p:spPr>
            <a:xfrm>
              <a:off x="2138318" y="101548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22902" y="257175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12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1888407" y="1840011"/>
              <a:ext cx="567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z (m)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881292" y="4823996"/>
            <a:ext cx="3412202" cy="338554"/>
            <a:chOff x="2209800" y="2753360"/>
            <a:chExt cx="3412202" cy="338554"/>
          </a:xfrm>
        </p:grpSpPr>
        <p:sp>
          <p:nvSpPr>
            <p:cNvPr id="39" name="TextBox 38"/>
            <p:cNvSpPr txBox="1"/>
            <p:nvPr/>
          </p:nvSpPr>
          <p:spPr>
            <a:xfrm>
              <a:off x="2209800" y="275336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57800" y="275336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60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652692" y="3103662"/>
            <a:ext cx="389850" cy="1864043"/>
            <a:chOff x="2022902" y="1015484"/>
            <a:chExt cx="389850" cy="1864043"/>
          </a:xfrm>
        </p:grpSpPr>
        <p:sp>
          <p:nvSpPr>
            <p:cNvPr id="42" name="TextBox 41"/>
            <p:cNvSpPr txBox="1"/>
            <p:nvPr/>
          </p:nvSpPr>
          <p:spPr>
            <a:xfrm>
              <a:off x="2138318" y="1015484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22902" y="2571750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12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1924419" y="1840011"/>
              <a:ext cx="567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z (m)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328165" y="1794016"/>
            <a:ext cx="475405" cy="2141709"/>
            <a:chOff x="1894809" y="861595"/>
            <a:chExt cx="475405" cy="2141709"/>
          </a:xfrm>
        </p:grpSpPr>
        <p:sp>
          <p:nvSpPr>
            <p:cNvPr id="50" name="TextBox 49"/>
            <p:cNvSpPr txBox="1"/>
            <p:nvPr/>
          </p:nvSpPr>
          <p:spPr>
            <a:xfrm>
              <a:off x="1911434" y="86159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340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94809" y="269552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164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1499680" y="1840011"/>
              <a:ext cx="13452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S-velocity (m/s)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215715" y="2757043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x (m)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092428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Acquisition Parameters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910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 animBg="1"/>
      <p:bldP spid="27" grpId="0"/>
      <p:bldP spid="34" grpId="0"/>
      <p:bldP spid="5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6200" y="819150"/>
            <a:ext cx="4155370" cy="4343400"/>
            <a:chOff x="2018410" y="819150"/>
            <a:chExt cx="4155370" cy="4343400"/>
          </a:xfrm>
        </p:grpSpPr>
        <p:pic>
          <p:nvPicPr>
            <p:cNvPr id="37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193800"/>
              <a:ext cx="32004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5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281978"/>
              <a:ext cx="3200400" cy="1606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6" name="Picture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917700"/>
              <a:ext cx="152400" cy="1963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2878618" y="819150"/>
              <a:ext cx="2051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True S-velocity Model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878617" y="2952750"/>
              <a:ext cx="20806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Initial S-velocity Model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251502" y="2753360"/>
              <a:ext cx="3412202" cy="307777"/>
              <a:chOff x="2209800" y="2753360"/>
              <a:chExt cx="3412202" cy="307777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2209800" y="275336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257800" y="27533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60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615582" y="4823996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x (m)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2018410" y="1015484"/>
              <a:ext cx="394342" cy="1864043"/>
              <a:chOff x="2018410" y="1015484"/>
              <a:chExt cx="394342" cy="186404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022902" y="257175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12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1888407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2251502" y="4823996"/>
              <a:ext cx="3412202" cy="338554"/>
              <a:chOff x="2209800" y="2753360"/>
              <a:chExt cx="3412202" cy="338554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2209800" y="275336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257800" y="27533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60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2022902" y="3103662"/>
              <a:ext cx="389850" cy="1864043"/>
              <a:chOff x="2022902" y="1015484"/>
              <a:chExt cx="389850" cy="186404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022902" y="257175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12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6200000">
                <a:off x="1924419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5698375" y="1794016"/>
              <a:ext cx="475405" cy="2141709"/>
              <a:chOff x="1894809" y="861595"/>
              <a:chExt cx="475405" cy="214170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1911434" y="861595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340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94809" y="2695527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164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16200000">
                <a:off x="1499680" y="1840011"/>
                <a:ext cx="13452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S-velocity (m/s)</a:t>
                </a: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3585925" y="2757043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x (m)</a:t>
              </a: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514350"/>
            <a:ext cx="9144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Synthetic Tests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48200" y="861596"/>
            <a:ext cx="4155370" cy="4300954"/>
            <a:chOff x="4648200" y="861596"/>
            <a:chExt cx="4155370" cy="4300954"/>
          </a:xfrm>
        </p:grpSpPr>
        <p:pic>
          <p:nvPicPr>
            <p:cNvPr id="13314" name="Picture 2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990" y="1193800"/>
              <a:ext cx="32004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3315" name="Picture 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990" y="3281978"/>
              <a:ext cx="3200400" cy="1606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590" y="1917700"/>
              <a:ext cx="152400" cy="1963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508408" y="861596"/>
              <a:ext cx="2051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True S-velocity Model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08407" y="2995196"/>
              <a:ext cx="2164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Initial S-velocity Model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881292" y="2753360"/>
              <a:ext cx="3412202" cy="307777"/>
              <a:chOff x="2209800" y="2753360"/>
              <a:chExt cx="3412202" cy="30777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209800" y="275336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257800" y="27533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60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245372" y="4823996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x (m)</a:t>
              </a: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648200" y="1015484"/>
              <a:ext cx="394342" cy="1864043"/>
              <a:chOff x="2018410" y="1015484"/>
              <a:chExt cx="394342" cy="1864043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022902" y="257175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12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6200000">
                <a:off x="1888407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881292" y="4823996"/>
              <a:ext cx="3412202" cy="338554"/>
              <a:chOff x="2209800" y="2753360"/>
              <a:chExt cx="3412202" cy="33855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209800" y="275336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257800" y="27533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60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4652692" y="3103662"/>
              <a:ext cx="389850" cy="1864043"/>
              <a:chOff x="2022902" y="1015484"/>
              <a:chExt cx="389850" cy="1864043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022902" y="257175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12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6200000">
                <a:off x="1924419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328165" y="1794016"/>
              <a:ext cx="475405" cy="2141709"/>
              <a:chOff x="1894809" y="861595"/>
              <a:chExt cx="475405" cy="2141709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911434" y="861595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340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894809" y="2695527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164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16200000">
                <a:off x="1499680" y="1840011"/>
                <a:ext cx="13452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S-velocity (m/s)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6215715" y="2757043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x (m)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200" y="1092428"/>
            <a:ext cx="3657600" cy="2797046"/>
            <a:chOff x="76200" y="1092428"/>
            <a:chExt cx="3657600" cy="2797046"/>
          </a:xfrm>
        </p:grpSpPr>
        <p:sp>
          <p:nvSpPr>
            <p:cNvPr id="25" name="TextBox 24"/>
            <p:cNvSpPr txBox="1"/>
            <p:nvPr/>
          </p:nvSpPr>
          <p:spPr>
            <a:xfrm>
              <a:off x="381000" y="1581150"/>
              <a:ext cx="3352800" cy="2308324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</a:rPr>
                <a:t>40 sources: </a:t>
              </a:r>
            </a:p>
            <a:p>
              <a:r>
                <a:rPr lang="en-US" sz="1800" dirty="0">
                  <a:latin typeface="Calibri" panose="020F0502020204030204" pitchFamily="34" charset="0"/>
                </a:rPr>
                <a:t>     1.5 m spacing and z=0.2 m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</a:rPr>
                <a:t>150 receivers: </a:t>
              </a:r>
            </a:p>
            <a:p>
              <a:r>
                <a:rPr lang="en-US" sz="1800" dirty="0">
                  <a:latin typeface="Calibri" panose="020F0502020204030204" pitchFamily="34" charset="0"/>
                </a:rPr>
                <a:t>     1 m spacing and z=0.2 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latin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800" dirty="0">
                  <a:latin typeface="Calibri" panose="020F0502020204030204" pitchFamily="34" charset="0"/>
                </a:rPr>
                <a:t>Ricker wavelet (40 Hz)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6200" y="1092428"/>
              <a:ext cx="3408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Calibri" panose="020F0502020204030204" pitchFamily="34" charset="0"/>
                </a:rPr>
                <a:t>Acquisition Parameters</a:t>
              </a:r>
              <a:endParaRPr lang="en-US" sz="2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468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2716E-6 L -0.50191 0.0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514350"/>
            <a:ext cx="9144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Standard WD Test 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3" name="s_11_initia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7043" r="9251" b="10320"/>
          <a:stretch/>
        </p:blipFill>
        <p:spPr>
          <a:xfrm>
            <a:off x="5486400" y="1014560"/>
            <a:ext cx="3498273" cy="1699954"/>
          </a:xfrm>
          <a:prstGeom prst="rect">
            <a:avLst/>
          </a:prstGeom>
        </p:spPr>
      </p:pic>
      <p:pic>
        <p:nvPicPr>
          <p:cNvPr id="14" name="s_21_initial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7446" r="9471" b="10545"/>
          <a:stretch/>
        </p:blipFill>
        <p:spPr>
          <a:xfrm>
            <a:off x="5494689" y="3029989"/>
            <a:ext cx="3498274" cy="168702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5808865" y="6344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Dispersion Curve Comparison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77489" y="472330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</a:rPr>
              <a:t>f (Hz)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350798" y="4690705"/>
            <a:ext cx="3728480" cy="319445"/>
            <a:chOff x="1708396" y="2660643"/>
            <a:chExt cx="3728480" cy="319445"/>
          </a:xfrm>
        </p:grpSpPr>
        <p:sp>
          <p:nvSpPr>
            <p:cNvPr id="37" name="TextBox 36"/>
            <p:cNvSpPr txBox="1"/>
            <p:nvPr/>
          </p:nvSpPr>
          <p:spPr>
            <a:xfrm>
              <a:off x="1708396" y="266064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78096" y="267231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110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350798" y="2659618"/>
            <a:ext cx="3750443" cy="307777"/>
            <a:chOff x="1686433" y="2672311"/>
            <a:chExt cx="3750443" cy="307777"/>
          </a:xfrm>
        </p:grpSpPr>
        <p:sp>
          <p:nvSpPr>
            <p:cNvPr id="47" name="TextBox 46"/>
            <p:cNvSpPr txBox="1"/>
            <p:nvPr/>
          </p:nvSpPr>
          <p:spPr>
            <a:xfrm>
              <a:off x="1686433" y="2672311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978096" y="267231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110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029200" y="895350"/>
            <a:ext cx="458780" cy="1907977"/>
            <a:chOff x="1942210" y="978319"/>
            <a:chExt cx="458780" cy="1907977"/>
          </a:xfrm>
        </p:grpSpPr>
        <p:sp>
          <p:nvSpPr>
            <p:cNvPr id="55" name="TextBox 54"/>
            <p:cNvSpPr txBox="1"/>
            <p:nvPr/>
          </p:nvSpPr>
          <p:spPr>
            <a:xfrm>
              <a:off x="1942210" y="9783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320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2210" y="25785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140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1825317" y="1840011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c</a:t>
              </a:r>
              <a:r>
                <a:rPr lang="en-US" sz="1400" dirty="0">
                  <a:latin typeface="Calibri" panose="020F0502020204030204" pitchFamily="34" charset="0"/>
                </a:rPr>
                <a:t> (m/s)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029200" y="2949773"/>
            <a:ext cx="458780" cy="1907977"/>
            <a:chOff x="1942210" y="978319"/>
            <a:chExt cx="458780" cy="1907977"/>
          </a:xfrm>
        </p:grpSpPr>
        <p:sp>
          <p:nvSpPr>
            <p:cNvPr id="59" name="TextBox 58"/>
            <p:cNvSpPr txBox="1"/>
            <p:nvPr/>
          </p:nvSpPr>
          <p:spPr>
            <a:xfrm>
              <a:off x="1942210" y="9783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320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942210" y="25785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140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1828294" y="1840011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c</a:t>
              </a:r>
              <a:r>
                <a:rPr lang="en-US" sz="1400" dirty="0">
                  <a:latin typeface="Calibri" panose="020F0502020204030204" pitchFamily="34" charset="0"/>
                </a:rPr>
                <a:t> (m/s)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6200" y="819150"/>
            <a:ext cx="4155370" cy="4343400"/>
            <a:chOff x="2018410" y="819150"/>
            <a:chExt cx="4155370" cy="4343400"/>
          </a:xfrm>
        </p:grpSpPr>
        <p:pic>
          <p:nvPicPr>
            <p:cNvPr id="63" name="Picture 2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193800"/>
              <a:ext cx="32004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4" name="Picture 3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281978"/>
              <a:ext cx="3200400" cy="1606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65" name="Picture 6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917700"/>
              <a:ext cx="152400" cy="1963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6" name="TextBox 65"/>
            <p:cNvSpPr txBox="1"/>
            <p:nvPr/>
          </p:nvSpPr>
          <p:spPr>
            <a:xfrm>
              <a:off x="2878618" y="819150"/>
              <a:ext cx="2051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True S-velocity Model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15260" y="2961639"/>
              <a:ext cx="1978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S-velocity Tomogram</a:t>
              </a: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2251502" y="2753360"/>
              <a:ext cx="3412202" cy="307777"/>
              <a:chOff x="2209800" y="2753360"/>
              <a:chExt cx="3412202" cy="307777"/>
            </a:xfrm>
          </p:grpSpPr>
          <p:sp>
            <p:nvSpPr>
              <p:cNvPr id="86" name="TextBox 85"/>
              <p:cNvSpPr txBox="1"/>
              <p:nvPr/>
            </p:nvSpPr>
            <p:spPr>
              <a:xfrm>
                <a:off x="2209800" y="275336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257800" y="27533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60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3615582" y="4823996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x (m)</a:t>
              </a: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2018410" y="1015484"/>
              <a:ext cx="394342" cy="1864043"/>
              <a:chOff x="2018410" y="1015484"/>
              <a:chExt cx="394342" cy="1864043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022902" y="257175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12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16200000">
                <a:off x="1888407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2251502" y="4823996"/>
              <a:ext cx="3412202" cy="338554"/>
              <a:chOff x="2209800" y="2753360"/>
              <a:chExt cx="3412202" cy="338554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209800" y="275336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257800" y="27533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60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2022902" y="3103662"/>
              <a:ext cx="389850" cy="1864043"/>
              <a:chOff x="2022902" y="1015484"/>
              <a:chExt cx="389850" cy="1864043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022902" y="257175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12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16200000">
                <a:off x="1924419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5698375" y="1794016"/>
              <a:ext cx="475405" cy="2141709"/>
              <a:chOff x="1894809" y="861595"/>
              <a:chExt cx="475405" cy="2141709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911434" y="861595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340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894809" y="2695527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164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 rot="16200000">
                <a:off x="1499680" y="1840011"/>
                <a:ext cx="13452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S-velocity (m/s)</a:t>
                </a:r>
              </a:p>
            </p:txBody>
          </p:sp>
        </p:grpSp>
      </p:grpSp>
      <p:sp>
        <p:nvSpPr>
          <p:cNvPr id="3" name="五角星 2"/>
          <p:cNvSpPr/>
          <p:nvPr/>
        </p:nvSpPr>
        <p:spPr bwMode="auto">
          <a:xfrm>
            <a:off x="1143000" y="1123950"/>
            <a:ext cx="304800" cy="304800"/>
          </a:xfrm>
          <a:prstGeom prst="star5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89" name="五角星 88"/>
          <p:cNvSpPr/>
          <p:nvPr/>
        </p:nvSpPr>
        <p:spPr bwMode="auto">
          <a:xfrm>
            <a:off x="1962072" y="1109350"/>
            <a:ext cx="318356" cy="328011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426587" y="742022"/>
                <a:ext cx="170578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anose="020F0502020204030204" pitchFamily="34" charset="0"/>
                  </a:rPr>
                  <a:t>Offset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</a:rPr>
                  <a:t>=20 m</a:t>
                </a: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587" y="742022"/>
                <a:ext cx="1705788" cy="369332"/>
              </a:xfrm>
              <a:prstGeom prst="rect">
                <a:avLst/>
              </a:prstGeom>
              <a:blipFill>
                <a:blip r:embed="rId7"/>
                <a:stretch>
                  <a:fillRect l="-2857" t="-10000" r="-1071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6934200" y="264795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</a:rPr>
              <a:t>f (Hz)</a:t>
            </a:r>
          </a:p>
        </p:txBody>
      </p:sp>
      <p:pic>
        <p:nvPicPr>
          <p:cNvPr id="98" name="tomo_bottomR_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0" y="3298248"/>
            <a:ext cx="3200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五角星 87"/>
          <p:cNvSpPr/>
          <p:nvPr/>
        </p:nvSpPr>
        <p:spPr bwMode="auto">
          <a:xfrm>
            <a:off x="1127414" y="3228853"/>
            <a:ext cx="320386" cy="265908"/>
          </a:xfrm>
          <a:prstGeom prst="star5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90" name="五角星 89"/>
          <p:cNvSpPr/>
          <p:nvPr/>
        </p:nvSpPr>
        <p:spPr bwMode="auto">
          <a:xfrm>
            <a:off x="1890555" y="3228853"/>
            <a:ext cx="319245" cy="265908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pic>
        <p:nvPicPr>
          <p:cNvPr id="99" name="s_11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7048" r="9260" b="10874"/>
          <a:stretch/>
        </p:blipFill>
        <p:spPr>
          <a:xfrm>
            <a:off x="5486399" y="1014983"/>
            <a:ext cx="3502152" cy="1700784"/>
          </a:xfrm>
          <a:prstGeom prst="rect">
            <a:avLst/>
          </a:prstGeom>
        </p:spPr>
      </p:pic>
      <p:pic>
        <p:nvPicPr>
          <p:cNvPr id="100" name="s_21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7085" r="9261" b="10394"/>
          <a:stretch/>
        </p:blipFill>
        <p:spPr>
          <a:xfrm>
            <a:off x="5491513" y="3017281"/>
            <a:ext cx="3501449" cy="1706025"/>
          </a:xfrm>
          <a:prstGeom prst="rect">
            <a:avLst/>
          </a:prstGeom>
        </p:spPr>
      </p:pic>
      <p:grpSp>
        <p:nvGrpSpPr>
          <p:cNvPr id="92" name="组合 91"/>
          <p:cNvGrpSpPr/>
          <p:nvPr/>
        </p:nvGrpSpPr>
        <p:grpSpPr>
          <a:xfrm>
            <a:off x="7311736" y="3105150"/>
            <a:ext cx="1603664" cy="744778"/>
            <a:chOff x="7311736" y="1064972"/>
            <a:chExt cx="1603664" cy="744778"/>
          </a:xfrm>
        </p:grpSpPr>
        <p:sp>
          <p:nvSpPr>
            <p:cNvPr id="93" name="矩形 92"/>
            <p:cNvSpPr/>
            <p:nvPr/>
          </p:nvSpPr>
          <p:spPr bwMode="auto">
            <a:xfrm>
              <a:off x="7848600" y="1064972"/>
              <a:ext cx="1066800" cy="7447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Observed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F0"/>
                  </a:solidFill>
                  <a:latin typeface="Calibri" panose="020F0502020204030204" pitchFamily="34" charset="0"/>
                </a:rPr>
                <a:t>Initial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>
              <a:off x="7311736" y="12763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接连接符 94"/>
            <p:cNvCxnSpPr/>
            <p:nvPr/>
          </p:nvCxnSpPr>
          <p:spPr bwMode="auto">
            <a:xfrm>
              <a:off x="7315200" y="15811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" name="组合 7"/>
          <p:cNvGrpSpPr/>
          <p:nvPr/>
        </p:nvGrpSpPr>
        <p:grpSpPr>
          <a:xfrm>
            <a:off x="7311736" y="1064972"/>
            <a:ext cx="1603664" cy="744778"/>
            <a:chOff x="7311736" y="1064972"/>
            <a:chExt cx="1603664" cy="744778"/>
          </a:xfrm>
        </p:grpSpPr>
        <p:sp>
          <p:nvSpPr>
            <p:cNvPr id="4" name="矩形 3"/>
            <p:cNvSpPr/>
            <p:nvPr/>
          </p:nvSpPr>
          <p:spPr bwMode="auto">
            <a:xfrm>
              <a:off x="7848600" y="1064972"/>
              <a:ext cx="1066800" cy="7447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Observed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F0"/>
                  </a:solidFill>
                  <a:latin typeface="Calibri" panose="020F0502020204030204" pitchFamily="34" charset="0"/>
                </a:rPr>
                <a:t>Initial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 bwMode="auto">
            <a:xfrm>
              <a:off x="7311736" y="12763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直接连接符 90"/>
            <p:cNvCxnSpPr/>
            <p:nvPr/>
          </p:nvCxnSpPr>
          <p:spPr bwMode="auto">
            <a:xfrm>
              <a:off x="7315200" y="15811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" name="组合 1"/>
          <p:cNvGrpSpPr/>
          <p:nvPr/>
        </p:nvGrpSpPr>
        <p:grpSpPr>
          <a:xfrm>
            <a:off x="7301120" y="1657350"/>
            <a:ext cx="1614280" cy="439978"/>
            <a:chOff x="7337488" y="1727915"/>
            <a:chExt cx="1614280" cy="439978"/>
          </a:xfrm>
        </p:grpSpPr>
        <p:sp>
          <p:nvSpPr>
            <p:cNvPr id="102" name="矩形 101"/>
            <p:cNvSpPr/>
            <p:nvPr/>
          </p:nvSpPr>
          <p:spPr bwMode="auto">
            <a:xfrm>
              <a:off x="7888432" y="1727915"/>
              <a:ext cx="1063336" cy="4399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Predicted</a:t>
              </a:r>
            </a:p>
          </p:txBody>
        </p:sp>
        <p:cxnSp>
          <p:nvCxnSpPr>
            <p:cNvPr id="101" name="直接连接符 100"/>
            <p:cNvCxnSpPr/>
            <p:nvPr/>
          </p:nvCxnSpPr>
          <p:spPr bwMode="auto">
            <a:xfrm>
              <a:off x="7337488" y="191093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3" name="组合 102"/>
          <p:cNvGrpSpPr/>
          <p:nvPr/>
        </p:nvGrpSpPr>
        <p:grpSpPr>
          <a:xfrm>
            <a:off x="7301120" y="3731972"/>
            <a:ext cx="1614280" cy="439978"/>
            <a:chOff x="7337488" y="1727915"/>
            <a:chExt cx="1614280" cy="439978"/>
          </a:xfrm>
        </p:grpSpPr>
        <p:sp>
          <p:nvSpPr>
            <p:cNvPr id="104" name="矩形 103"/>
            <p:cNvSpPr/>
            <p:nvPr/>
          </p:nvSpPr>
          <p:spPr bwMode="auto">
            <a:xfrm>
              <a:off x="7888432" y="1727915"/>
              <a:ext cx="1063336" cy="4399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Predicted</a:t>
              </a:r>
            </a:p>
          </p:txBody>
        </p:sp>
        <p:cxnSp>
          <p:nvCxnSpPr>
            <p:cNvPr id="105" name="直接连接符 104"/>
            <p:cNvCxnSpPr/>
            <p:nvPr/>
          </p:nvCxnSpPr>
          <p:spPr bwMode="auto">
            <a:xfrm>
              <a:off x="7337488" y="191093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6" name="TextBox 105"/>
          <p:cNvSpPr txBox="1"/>
          <p:nvPr/>
        </p:nvSpPr>
        <p:spPr>
          <a:xfrm>
            <a:off x="48159" y="221205"/>
            <a:ext cx="1625213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</a:rPr>
              <a:t>WD stuck in a local minimum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73052" y="2918996"/>
            <a:ext cx="2164375" cy="338554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Initial S-velocity Model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38800" y="1015484"/>
            <a:ext cx="1143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CSG  No.11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8800" y="3044431"/>
            <a:ext cx="123868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CSG No. 21</a:t>
            </a:r>
          </a:p>
        </p:txBody>
      </p:sp>
      <p:cxnSp>
        <p:nvCxnSpPr>
          <p:cNvPr id="9" name="直接箭头连接符 8"/>
          <p:cNvCxnSpPr/>
          <p:nvPr/>
        </p:nvCxnSpPr>
        <p:spPr bwMode="auto">
          <a:xfrm flipV="1">
            <a:off x="6273384" y="2381250"/>
            <a:ext cx="1524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直接箭头连接符 106"/>
          <p:cNvCxnSpPr/>
          <p:nvPr/>
        </p:nvCxnSpPr>
        <p:spPr bwMode="auto">
          <a:xfrm>
            <a:off x="8572722" y="2286772"/>
            <a:ext cx="152400" cy="1628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直接箭头连接符 107"/>
          <p:cNvCxnSpPr/>
          <p:nvPr/>
        </p:nvCxnSpPr>
        <p:spPr bwMode="auto">
          <a:xfrm flipV="1">
            <a:off x="6181944" y="4349460"/>
            <a:ext cx="1524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直接箭头连接符 108"/>
          <p:cNvCxnSpPr/>
          <p:nvPr/>
        </p:nvCxnSpPr>
        <p:spPr bwMode="auto">
          <a:xfrm>
            <a:off x="8544298" y="4268032"/>
            <a:ext cx="152400" cy="1628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65928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" grpId="0" animBg="1"/>
      <p:bldP spid="89" grpId="0" animBg="1"/>
      <p:bldP spid="96" grpId="0"/>
      <p:bldP spid="97" grpId="0"/>
      <p:bldP spid="88" grpId="0" animBg="1"/>
      <p:bldP spid="90" grpId="0" animBg="1"/>
      <p:bldP spid="106" grpId="0" animBg="1"/>
      <p:bldP spid="74" grpId="0" animBg="1"/>
      <p:bldP spid="74" grpId="1" animBg="1"/>
      <p:bldP spid="74" grpId="2" animBg="1"/>
      <p:bldP spid="26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514350"/>
            <a:ext cx="9144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Layer-stripping WD Test 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6200" y="819150"/>
            <a:ext cx="4155370" cy="4343400"/>
            <a:chOff x="2018410" y="819150"/>
            <a:chExt cx="4155370" cy="4343400"/>
          </a:xfrm>
        </p:grpSpPr>
        <p:pic>
          <p:nvPicPr>
            <p:cNvPr id="16" name="Picture 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281978"/>
              <a:ext cx="3200400" cy="1606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917700"/>
              <a:ext cx="152400" cy="1963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878618" y="819150"/>
              <a:ext cx="2051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True S-velocity Model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80410" y="2961639"/>
              <a:ext cx="2164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</a:rPr>
                <a:t>Initial </a:t>
              </a:r>
              <a:r>
                <a:rPr lang="en-US" sz="1600" dirty="0">
                  <a:latin typeface="Calibri" panose="020F0502020204030204" pitchFamily="34" charset="0"/>
                </a:rPr>
                <a:t>S-velocity Model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251502" y="2753360"/>
              <a:ext cx="3412202" cy="307777"/>
              <a:chOff x="2209800" y="2753360"/>
              <a:chExt cx="3412202" cy="30777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209800" y="275336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257800" y="27533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60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615582" y="4823996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x (m)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018410" y="1015484"/>
              <a:ext cx="394342" cy="1864043"/>
              <a:chOff x="2018410" y="1015484"/>
              <a:chExt cx="394342" cy="186404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022902" y="257175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12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6200000">
                <a:off x="1888407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251502" y="4823996"/>
              <a:ext cx="3412202" cy="338554"/>
              <a:chOff x="2209800" y="2753360"/>
              <a:chExt cx="3412202" cy="338554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209800" y="275336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57800" y="27533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60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022902" y="3103662"/>
              <a:ext cx="389850" cy="1864043"/>
              <a:chOff x="2022902" y="1015484"/>
              <a:chExt cx="389850" cy="186404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022902" y="257175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12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1924419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698375" y="1794016"/>
              <a:ext cx="475405" cy="2141709"/>
              <a:chOff x="1894809" y="861595"/>
              <a:chExt cx="475405" cy="214170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911434" y="861595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340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94809" y="2695527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164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1499680" y="1840011"/>
                <a:ext cx="13452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S-velocity (m/s)</a:t>
                </a:r>
              </a:p>
            </p:txBody>
          </p:sp>
        </p:grpSp>
      </p:grpSp>
      <p:pic>
        <p:nvPicPr>
          <p:cNvPr id="40" name="s_11_dispersion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7274" r="8781" b="10693"/>
          <a:stretch/>
        </p:blipFill>
        <p:spPr>
          <a:xfrm>
            <a:off x="5486400" y="1014984"/>
            <a:ext cx="3502152" cy="170078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1266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1197864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" name="五角星 61"/>
          <p:cNvSpPr/>
          <p:nvPr/>
        </p:nvSpPr>
        <p:spPr bwMode="auto">
          <a:xfrm>
            <a:off x="1127414" y="3228853"/>
            <a:ext cx="320386" cy="265908"/>
          </a:xfrm>
          <a:prstGeom prst="star5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pic>
        <p:nvPicPr>
          <p:cNvPr id="11267" name="f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f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9" name="f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0" name="f4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2" name="f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3" name="f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4" name="f7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5" name="f8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6" name="f9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7" name="f10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8" name="f11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" name="五角星 59"/>
          <p:cNvSpPr/>
          <p:nvPr/>
        </p:nvSpPr>
        <p:spPr bwMode="auto">
          <a:xfrm>
            <a:off x="1143000" y="1123950"/>
            <a:ext cx="304800" cy="304800"/>
          </a:xfrm>
          <a:prstGeom prst="star5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08865" y="6344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Dispersion Curve Comparison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5350798" y="2659618"/>
            <a:ext cx="3750443" cy="307777"/>
            <a:chOff x="1686433" y="2672311"/>
            <a:chExt cx="3750443" cy="307777"/>
          </a:xfrm>
        </p:grpSpPr>
        <p:sp>
          <p:nvSpPr>
            <p:cNvPr id="72" name="TextBox 71"/>
            <p:cNvSpPr txBox="1"/>
            <p:nvPr/>
          </p:nvSpPr>
          <p:spPr>
            <a:xfrm>
              <a:off x="1686433" y="2672311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78096" y="267231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110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029200" y="895350"/>
            <a:ext cx="458780" cy="1907977"/>
            <a:chOff x="1942210" y="978319"/>
            <a:chExt cx="458780" cy="1907977"/>
          </a:xfrm>
        </p:grpSpPr>
        <p:sp>
          <p:nvSpPr>
            <p:cNvPr id="75" name="TextBox 74"/>
            <p:cNvSpPr txBox="1"/>
            <p:nvPr/>
          </p:nvSpPr>
          <p:spPr>
            <a:xfrm>
              <a:off x="1942210" y="9783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320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42210" y="25785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140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1825317" y="1840011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c</a:t>
              </a:r>
              <a:r>
                <a:rPr lang="en-US" sz="1400" dirty="0">
                  <a:latin typeface="Calibri" panose="020F0502020204030204" pitchFamily="34" charset="0"/>
                </a:rPr>
                <a:t> (m/s)</a:t>
              </a:r>
            </a:p>
          </p:txBody>
        </p:sp>
      </p:grpSp>
      <p:sp>
        <p:nvSpPr>
          <p:cNvPr id="41" name="mask_1"/>
          <p:cNvSpPr/>
          <p:nvPr/>
        </p:nvSpPr>
        <p:spPr bwMode="auto">
          <a:xfrm>
            <a:off x="8305800" y="1066020"/>
            <a:ext cx="685799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0" name="mask_2"/>
          <p:cNvSpPr/>
          <p:nvPr/>
        </p:nvSpPr>
        <p:spPr bwMode="auto">
          <a:xfrm>
            <a:off x="7604760" y="1066020"/>
            <a:ext cx="70104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1" name="mask_3"/>
          <p:cNvSpPr/>
          <p:nvPr/>
        </p:nvSpPr>
        <p:spPr bwMode="auto">
          <a:xfrm>
            <a:off x="7224606" y="1066020"/>
            <a:ext cx="380153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2" name="mask_4"/>
          <p:cNvSpPr/>
          <p:nvPr/>
        </p:nvSpPr>
        <p:spPr bwMode="auto">
          <a:xfrm>
            <a:off x="6853766" y="1066020"/>
            <a:ext cx="394977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3" name="mask_5"/>
          <p:cNvSpPr/>
          <p:nvPr/>
        </p:nvSpPr>
        <p:spPr bwMode="auto">
          <a:xfrm>
            <a:off x="6519672" y="1066020"/>
            <a:ext cx="36576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4" name="mask_6"/>
          <p:cNvSpPr/>
          <p:nvPr/>
        </p:nvSpPr>
        <p:spPr bwMode="auto">
          <a:xfrm>
            <a:off x="6335173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5" name="mask_7"/>
          <p:cNvSpPr/>
          <p:nvPr/>
        </p:nvSpPr>
        <p:spPr bwMode="auto">
          <a:xfrm>
            <a:off x="6163056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6" name="mask_8"/>
          <p:cNvSpPr/>
          <p:nvPr/>
        </p:nvSpPr>
        <p:spPr bwMode="auto">
          <a:xfrm>
            <a:off x="5980176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7" name="mask_9"/>
          <p:cNvSpPr/>
          <p:nvPr/>
        </p:nvSpPr>
        <p:spPr bwMode="auto">
          <a:xfrm>
            <a:off x="5840540" y="1066020"/>
            <a:ext cx="146304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8" name="mask_10"/>
          <p:cNvSpPr/>
          <p:nvPr/>
        </p:nvSpPr>
        <p:spPr bwMode="auto">
          <a:xfrm>
            <a:off x="5663470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9" name="mask_11"/>
          <p:cNvSpPr/>
          <p:nvPr/>
        </p:nvSpPr>
        <p:spPr bwMode="auto">
          <a:xfrm>
            <a:off x="5486400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7311736" y="1064972"/>
            <a:ext cx="1603664" cy="744778"/>
            <a:chOff x="7311736" y="1064972"/>
            <a:chExt cx="1603664" cy="744778"/>
          </a:xfrm>
        </p:grpSpPr>
        <p:sp>
          <p:nvSpPr>
            <p:cNvPr id="90" name="矩形 89"/>
            <p:cNvSpPr/>
            <p:nvPr/>
          </p:nvSpPr>
          <p:spPr bwMode="auto">
            <a:xfrm>
              <a:off x="7848600" y="1064972"/>
              <a:ext cx="1066800" cy="7447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Observed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F0"/>
                  </a:solidFill>
                  <a:latin typeface="Calibri" panose="020F0502020204030204" pitchFamily="34" charset="0"/>
                </a:rPr>
                <a:t>Initial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91" name="直接连接符 90"/>
            <p:cNvCxnSpPr/>
            <p:nvPr/>
          </p:nvCxnSpPr>
          <p:spPr bwMode="auto">
            <a:xfrm>
              <a:off x="7311736" y="12763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接连接符 91"/>
            <p:cNvCxnSpPr/>
            <p:nvPr/>
          </p:nvCxnSpPr>
          <p:spPr bwMode="auto">
            <a:xfrm>
              <a:off x="7315200" y="15811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3" name="组合 92"/>
          <p:cNvGrpSpPr/>
          <p:nvPr/>
        </p:nvGrpSpPr>
        <p:grpSpPr>
          <a:xfrm>
            <a:off x="7301120" y="1657350"/>
            <a:ext cx="1614280" cy="439978"/>
            <a:chOff x="7337488" y="1727915"/>
            <a:chExt cx="1614280" cy="439978"/>
          </a:xfrm>
        </p:grpSpPr>
        <p:sp>
          <p:nvSpPr>
            <p:cNvPr id="94" name="矩形 93"/>
            <p:cNvSpPr/>
            <p:nvPr/>
          </p:nvSpPr>
          <p:spPr bwMode="auto">
            <a:xfrm>
              <a:off x="7888432" y="1727915"/>
              <a:ext cx="1063336" cy="4399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Predicted</a:t>
              </a:r>
            </a:p>
          </p:txBody>
        </p:sp>
        <p:cxnSp>
          <p:nvCxnSpPr>
            <p:cNvPr id="95" name="直接连接符 94"/>
            <p:cNvCxnSpPr/>
            <p:nvPr/>
          </p:nvCxnSpPr>
          <p:spPr bwMode="auto">
            <a:xfrm>
              <a:off x="7337488" y="191093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3" name="mask_1_show"/>
          <p:cNvSpPr/>
          <p:nvPr/>
        </p:nvSpPr>
        <p:spPr bwMode="auto">
          <a:xfrm>
            <a:off x="8307917" y="1066020"/>
            <a:ext cx="685799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4" name="mask_2_show"/>
          <p:cNvSpPr/>
          <p:nvPr/>
        </p:nvSpPr>
        <p:spPr bwMode="auto">
          <a:xfrm>
            <a:off x="7606877" y="1066020"/>
            <a:ext cx="70104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5" name="mask_3_show"/>
          <p:cNvSpPr/>
          <p:nvPr/>
        </p:nvSpPr>
        <p:spPr bwMode="auto">
          <a:xfrm>
            <a:off x="7226723" y="1066020"/>
            <a:ext cx="380153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6" name="mask_4_show"/>
          <p:cNvSpPr/>
          <p:nvPr/>
        </p:nvSpPr>
        <p:spPr bwMode="auto">
          <a:xfrm>
            <a:off x="6855883" y="1066020"/>
            <a:ext cx="394977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7" name="mask_5_show"/>
          <p:cNvSpPr/>
          <p:nvPr/>
        </p:nvSpPr>
        <p:spPr bwMode="auto">
          <a:xfrm>
            <a:off x="6521789" y="1066020"/>
            <a:ext cx="36576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8" name="mask_6_show"/>
          <p:cNvSpPr/>
          <p:nvPr/>
        </p:nvSpPr>
        <p:spPr bwMode="auto">
          <a:xfrm>
            <a:off x="6337290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9" name="mask_7_show"/>
          <p:cNvSpPr/>
          <p:nvPr/>
        </p:nvSpPr>
        <p:spPr bwMode="auto">
          <a:xfrm>
            <a:off x="6165173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20" name="mask_8_show"/>
          <p:cNvSpPr/>
          <p:nvPr/>
        </p:nvSpPr>
        <p:spPr bwMode="auto">
          <a:xfrm>
            <a:off x="5982293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21" name="mask_9_show"/>
          <p:cNvSpPr/>
          <p:nvPr/>
        </p:nvSpPr>
        <p:spPr bwMode="auto">
          <a:xfrm>
            <a:off x="5842657" y="1066020"/>
            <a:ext cx="146304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22" name="mask_10_show"/>
          <p:cNvSpPr/>
          <p:nvPr/>
        </p:nvSpPr>
        <p:spPr bwMode="auto">
          <a:xfrm>
            <a:off x="5665587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23" name="mask_11_show"/>
          <p:cNvSpPr/>
          <p:nvPr/>
        </p:nvSpPr>
        <p:spPr bwMode="auto">
          <a:xfrm>
            <a:off x="5488517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67542" y="268094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</a:rPr>
              <a:t>f (Hz)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_1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90-110Hz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=7m</a:t>
                </a:r>
              </a:p>
            </p:txBody>
          </p:sp>
        </mc:Choice>
        <mc:Fallback xmlns="">
          <p:sp>
            <p:nvSpPr>
              <p:cNvPr id="84" name="t_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17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_2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70-90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=9m</a:t>
                </a:r>
              </a:p>
            </p:txBody>
          </p:sp>
        </mc:Choice>
        <mc:Fallback xmlns="">
          <p:sp>
            <p:nvSpPr>
              <p:cNvPr id="85" name="t_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18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_3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60-70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=11m</a:t>
                </a:r>
              </a:p>
            </p:txBody>
          </p:sp>
        </mc:Choice>
        <mc:Fallback xmlns="">
          <p:sp>
            <p:nvSpPr>
              <p:cNvPr id="86" name="t_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19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_4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50-60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=13m</a:t>
                </a:r>
              </a:p>
            </p:txBody>
          </p:sp>
        </mc:Choice>
        <mc:Fallback xmlns="">
          <p:sp>
            <p:nvSpPr>
              <p:cNvPr id="87" name="t_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0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_5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40-50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=17m</a:t>
                </a:r>
              </a:p>
            </p:txBody>
          </p:sp>
        </mc:Choice>
        <mc:Fallback xmlns="">
          <p:sp>
            <p:nvSpPr>
              <p:cNvPr id="88" name="t_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1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_6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35-40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=21m</a:t>
                </a:r>
              </a:p>
            </p:txBody>
          </p:sp>
        </mc:Choice>
        <mc:Fallback xmlns="">
          <p:sp>
            <p:nvSpPr>
              <p:cNvPr id="96" name="t_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2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_7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30-35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=24m</a:t>
                </a:r>
              </a:p>
            </p:txBody>
          </p:sp>
        </mc:Choice>
        <mc:Fallback xmlns="">
          <p:sp>
            <p:nvSpPr>
              <p:cNvPr id="97" name="t_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3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_8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25-30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=30m</a:t>
                </a:r>
              </a:p>
            </p:txBody>
          </p:sp>
        </mc:Choice>
        <mc:Fallback xmlns="">
          <p:sp>
            <p:nvSpPr>
              <p:cNvPr id="98" name="t_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4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_9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20-25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=37m</a:t>
                </a:r>
              </a:p>
            </p:txBody>
          </p:sp>
        </mc:Choice>
        <mc:Fallback xmlns="">
          <p:sp>
            <p:nvSpPr>
              <p:cNvPr id="111" name="t_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5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_10"/>
          <p:cNvSpPr txBox="1"/>
          <p:nvPr/>
        </p:nvSpPr>
        <p:spPr>
          <a:xfrm>
            <a:off x="493776" y="2889504"/>
            <a:ext cx="2926080" cy="338554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S-vel.  </a:t>
            </a:r>
            <a:r>
              <a:rPr lang="en-US" sz="1600" dirty="0" err="1">
                <a:latin typeface="Calibri" panose="020F0502020204030204" pitchFamily="34" charset="0"/>
              </a:rPr>
              <a:t>Tomo</a:t>
            </a:r>
            <a:r>
              <a:rPr lang="en-US" sz="1600" dirty="0">
                <a:latin typeface="Calibri" panose="020F0502020204030204" pitchFamily="34" charset="0"/>
              </a:rPr>
              <a:t>.: 15-20 Hz, ∆𝑋=46m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_11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</a:t>
                </a:r>
                <a:r>
                  <a:rPr lang="en-US" altLang="zh-CN" sz="1600" dirty="0">
                    <a:latin typeface="Calibri" panose="020F0502020204030204" pitchFamily="34" charset="0"/>
                  </a:rPr>
                  <a:t>.</a:t>
                </a:r>
                <a:r>
                  <a:rPr lang="en-US" sz="1600" dirty="0">
                    <a:latin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 : 10-15 Hz,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=60m</a:t>
                </a:r>
              </a:p>
            </p:txBody>
          </p:sp>
        </mc:Choice>
        <mc:Fallback xmlns="">
          <p:sp>
            <p:nvSpPr>
              <p:cNvPr id="124" name="t_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6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5487980" y="1015484"/>
            <a:ext cx="12334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CSG No.11</a:t>
            </a:r>
          </a:p>
        </p:txBody>
      </p:sp>
    </p:spTree>
    <p:extLst>
      <p:ext uri="{BB962C8B-B14F-4D97-AF65-F5344CB8AC3E}">
        <p14:creationId xmlns:p14="http://schemas.microsoft.com/office/powerpoint/2010/main" val="1715278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96" grpId="0" animBg="1"/>
      <p:bldP spid="97" grpId="0" animBg="1"/>
      <p:bldP spid="98" grpId="0" animBg="1"/>
      <p:bldP spid="111" grpId="0" animBg="1"/>
      <p:bldP spid="112" grpId="0" animBg="1"/>
      <p:bldP spid="1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514350"/>
            <a:ext cx="9144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Layer-stripping WD Test 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6200" y="819150"/>
            <a:ext cx="4155370" cy="4343400"/>
            <a:chOff x="2018410" y="819150"/>
            <a:chExt cx="4155370" cy="4343400"/>
          </a:xfrm>
        </p:grpSpPr>
        <p:pic>
          <p:nvPicPr>
            <p:cNvPr id="16" name="Picture 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281978"/>
              <a:ext cx="3200400" cy="1606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917700"/>
              <a:ext cx="152400" cy="1963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878618" y="819150"/>
              <a:ext cx="2051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True S-velocity Model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80410" y="2961639"/>
              <a:ext cx="2164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</a:rPr>
                <a:t>Initial </a:t>
              </a:r>
              <a:r>
                <a:rPr lang="en-US" sz="1600" dirty="0">
                  <a:latin typeface="Calibri" panose="020F0502020204030204" pitchFamily="34" charset="0"/>
                </a:rPr>
                <a:t>S-velocity Model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251502" y="2753360"/>
              <a:ext cx="3412202" cy="307777"/>
              <a:chOff x="2209800" y="2753360"/>
              <a:chExt cx="3412202" cy="30777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209800" y="275336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257800" y="27533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60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615582" y="4823996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x (m)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018410" y="1015484"/>
              <a:ext cx="394342" cy="1864043"/>
              <a:chOff x="2018410" y="1015484"/>
              <a:chExt cx="394342" cy="186404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022902" y="257175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12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6200000">
                <a:off x="1888407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251502" y="4823996"/>
              <a:ext cx="3412202" cy="338554"/>
              <a:chOff x="2209800" y="2753360"/>
              <a:chExt cx="3412202" cy="338554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209800" y="275336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57800" y="27533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60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022902" y="3103662"/>
              <a:ext cx="389850" cy="1864043"/>
              <a:chOff x="2022902" y="1015484"/>
              <a:chExt cx="389850" cy="186404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022902" y="257175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12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1924419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698375" y="1794016"/>
              <a:ext cx="475405" cy="2141709"/>
              <a:chOff x="1894809" y="861595"/>
              <a:chExt cx="475405" cy="214170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911434" y="861595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340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94809" y="2695527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164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1499680" y="1840011"/>
                <a:ext cx="13452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S-velocity (m/s)</a:t>
                </a:r>
              </a:p>
            </p:txBody>
          </p:sp>
        </p:grpSp>
      </p:grpSp>
      <p:pic>
        <p:nvPicPr>
          <p:cNvPr id="40" name="s_11_dispersion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7274" r="8781" b="10693"/>
          <a:stretch/>
        </p:blipFill>
        <p:spPr>
          <a:xfrm>
            <a:off x="5486400" y="1014984"/>
            <a:ext cx="3502152" cy="170078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1266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1197864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" name="五角星 61"/>
          <p:cNvSpPr/>
          <p:nvPr/>
        </p:nvSpPr>
        <p:spPr bwMode="auto">
          <a:xfrm>
            <a:off x="1127414" y="3228853"/>
            <a:ext cx="320386" cy="265908"/>
          </a:xfrm>
          <a:prstGeom prst="star5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pic>
        <p:nvPicPr>
          <p:cNvPr id="11267" name="f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f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9" name="f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0" name="f4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2" name="f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3" name="f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4" name="f7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5" name="f8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6" name="f9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7" name="f10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8" name="f11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" name="五角星 59"/>
          <p:cNvSpPr/>
          <p:nvPr/>
        </p:nvSpPr>
        <p:spPr bwMode="auto">
          <a:xfrm>
            <a:off x="1143000" y="1123950"/>
            <a:ext cx="304800" cy="304800"/>
          </a:xfrm>
          <a:prstGeom prst="star5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08865" y="6344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Dispersion Curve Comparison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5350798" y="2659618"/>
            <a:ext cx="3750443" cy="307777"/>
            <a:chOff x="1686433" y="2672311"/>
            <a:chExt cx="3750443" cy="307777"/>
          </a:xfrm>
        </p:grpSpPr>
        <p:sp>
          <p:nvSpPr>
            <p:cNvPr id="72" name="TextBox 71"/>
            <p:cNvSpPr txBox="1"/>
            <p:nvPr/>
          </p:nvSpPr>
          <p:spPr>
            <a:xfrm>
              <a:off x="1686433" y="2672311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78096" y="267231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110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029200" y="895350"/>
            <a:ext cx="458780" cy="1907977"/>
            <a:chOff x="1942210" y="978319"/>
            <a:chExt cx="458780" cy="1907977"/>
          </a:xfrm>
        </p:grpSpPr>
        <p:sp>
          <p:nvSpPr>
            <p:cNvPr id="75" name="TextBox 74"/>
            <p:cNvSpPr txBox="1"/>
            <p:nvPr/>
          </p:nvSpPr>
          <p:spPr>
            <a:xfrm>
              <a:off x="1942210" y="9783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320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42210" y="25785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140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1825317" y="1840011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c</a:t>
              </a:r>
              <a:r>
                <a:rPr lang="en-US" sz="1400" dirty="0">
                  <a:latin typeface="Calibri" panose="020F0502020204030204" pitchFamily="34" charset="0"/>
                </a:rPr>
                <a:t> (m/s)</a:t>
              </a:r>
            </a:p>
          </p:txBody>
        </p:sp>
      </p:grpSp>
      <p:sp>
        <p:nvSpPr>
          <p:cNvPr id="41" name="mask_1"/>
          <p:cNvSpPr/>
          <p:nvPr/>
        </p:nvSpPr>
        <p:spPr bwMode="auto">
          <a:xfrm>
            <a:off x="8305800" y="1066020"/>
            <a:ext cx="685799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0" name="mask_2"/>
          <p:cNvSpPr/>
          <p:nvPr/>
        </p:nvSpPr>
        <p:spPr bwMode="auto">
          <a:xfrm>
            <a:off x="7604760" y="1066020"/>
            <a:ext cx="70104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1" name="mask_3"/>
          <p:cNvSpPr/>
          <p:nvPr/>
        </p:nvSpPr>
        <p:spPr bwMode="auto">
          <a:xfrm>
            <a:off x="7224606" y="1066020"/>
            <a:ext cx="380153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2" name="mask_4"/>
          <p:cNvSpPr/>
          <p:nvPr/>
        </p:nvSpPr>
        <p:spPr bwMode="auto">
          <a:xfrm>
            <a:off x="6853766" y="1066020"/>
            <a:ext cx="394977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3" name="mask_5"/>
          <p:cNvSpPr/>
          <p:nvPr/>
        </p:nvSpPr>
        <p:spPr bwMode="auto">
          <a:xfrm>
            <a:off x="6519672" y="1066020"/>
            <a:ext cx="36576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4" name="mask_6"/>
          <p:cNvSpPr/>
          <p:nvPr/>
        </p:nvSpPr>
        <p:spPr bwMode="auto">
          <a:xfrm>
            <a:off x="6335173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5" name="mask_7"/>
          <p:cNvSpPr/>
          <p:nvPr/>
        </p:nvSpPr>
        <p:spPr bwMode="auto">
          <a:xfrm>
            <a:off x="6163056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6" name="mask_8"/>
          <p:cNvSpPr/>
          <p:nvPr/>
        </p:nvSpPr>
        <p:spPr bwMode="auto">
          <a:xfrm>
            <a:off x="5980176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7" name="mask_9"/>
          <p:cNvSpPr/>
          <p:nvPr/>
        </p:nvSpPr>
        <p:spPr bwMode="auto">
          <a:xfrm>
            <a:off x="5840540" y="1066020"/>
            <a:ext cx="146304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8" name="mask_10"/>
          <p:cNvSpPr/>
          <p:nvPr/>
        </p:nvSpPr>
        <p:spPr bwMode="auto">
          <a:xfrm>
            <a:off x="5663470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9" name="mask_11"/>
          <p:cNvSpPr/>
          <p:nvPr/>
        </p:nvSpPr>
        <p:spPr bwMode="auto">
          <a:xfrm>
            <a:off x="5486400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7311736" y="1064972"/>
            <a:ext cx="1603664" cy="744778"/>
            <a:chOff x="7311736" y="1064972"/>
            <a:chExt cx="1603664" cy="744778"/>
          </a:xfrm>
        </p:grpSpPr>
        <p:sp>
          <p:nvSpPr>
            <p:cNvPr id="90" name="矩形 89"/>
            <p:cNvSpPr/>
            <p:nvPr/>
          </p:nvSpPr>
          <p:spPr bwMode="auto">
            <a:xfrm>
              <a:off x="7848600" y="1064972"/>
              <a:ext cx="1066800" cy="7447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Observed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F0"/>
                  </a:solidFill>
                  <a:latin typeface="Calibri" panose="020F0502020204030204" pitchFamily="34" charset="0"/>
                </a:rPr>
                <a:t>Initial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91" name="直接连接符 90"/>
            <p:cNvCxnSpPr/>
            <p:nvPr/>
          </p:nvCxnSpPr>
          <p:spPr bwMode="auto">
            <a:xfrm>
              <a:off x="7311736" y="12763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接连接符 91"/>
            <p:cNvCxnSpPr/>
            <p:nvPr/>
          </p:nvCxnSpPr>
          <p:spPr bwMode="auto">
            <a:xfrm>
              <a:off x="7315200" y="15811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3" name="组合 92"/>
          <p:cNvGrpSpPr/>
          <p:nvPr/>
        </p:nvGrpSpPr>
        <p:grpSpPr>
          <a:xfrm>
            <a:off x="7301120" y="1657350"/>
            <a:ext cx="1614280" cy="439978"/>
            <a:chOff x="7337488" y="1727915"/>
            <a:chExt cx="1614280" cy="439978"/>
          </a:xfrm>
        </p:grpSpPr>
        <p:sp>
          <p:nvSpPr>
            <p:cNvPr id="94" name="矩形 93"/>
            <p:cNvSpPr/>
            <p:nvPr/>
          </p:nvSpPr>
          <p:spPr bwMode="auto">
            <a:xfrm>
              <a:off x="7888432" y="1727915"/>
              <a:ext cx="1063336" cy="4399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Predicted</a:t>
              </a:r>
            </a:p>
          </p:txBody>
        </p:sp>
        <p:cxnSp>
          <p:nvCxnSpPr>
            <p:cNvPr id="95" name="直接连接符 94"/>
            <p:cNvCxnSpPr/>
            <p:nvPr/>
          </p:nvCxnSpPr>
          <p:spPr bwMode="auto">
            <a:xfrm>
              <a:off x="7337488" y="191093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3" name="mask_1_show"/>
          <p:cNvSpPr/>
          <p:nvPr/>
        </p:nvSpPr>
        <p:spPr bwMode="auto">
          <a:xfrm>
            <a:off x="8307917" y="1066020"/>
            <a:ext cx="685799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4" name="mask_2_show"/>
          <p:cNvSpPr/>
          <p:nvPr/>
        </p:nvSpPr>
        <p:spPr bwMode="auto">
          <a:xfrm>
            <a:off x="7606877" y="1066020"/>
            <a:ext cx="70104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5" name="mask_3_show"/>
          <p:cNvSpPr/>
          <p:nvPr/>
        </p:nvSpPr>
        <p:spPr bwMode="auto">
          <a:xfrm>
            <a:off x="7226723" y="1066020"/>
            <a:ext cx="380153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6" name="mask_4_show"/>
          <p:cNvSpPr/>
          <p:nvPr/>
        </p:nvSpPr>
        <p:spPr bwMode="auto">
          <a:xfrm>
            <a:off x="6855883" y="1066020"/>
            <a:ext cx="394977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7" name="mask_5_show"/>
          <p:cNvSpPr/>
          <p:nvPr/>
        </p:nvSpPr>
        <p:spPr bwMode="auto">
          <a:xfrm>
            <a:off x="6521789" y="1066020"/>
            <a:ext cx="36576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8" name="mask_6_show"/>
          <p:cNvSpPr/>
          <p:nvPr/>
        </p:nvSpPr>
        <p:spPr bwMode="auto">
          <a:xfrm>
            <a:off x="6337290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9" name="mask_7_show"/>
          <p:cNvSpPr/>
          <p:nvPr/>
        </p:nvSpPr>
        <p:spPr bwMode="auto">
          <a:xfrm>
            <a:off x="6165173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20" name="mask_8_show"/>
          <p:cNvSpPr/>
          <p:nvPr/>
        </p:nvSpPr>
        <p:spPr bwMode="auto">
          <a:xfrm>
            <a:off x="5982293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21" name="mask_9_show"/>
          <p:cNvSpPr/>
          <p:nvPr/>
        </p:nvSpPr>
        <p:spPr bwMode="auto">
          <a:xfrm>
            <a:off x="5842657" y="1066020"/>
            <a:ext cx="146304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22" name="mask_10_show"/>
          <p:cNvSpPr/>
          <p:nvPr/>
        </p:nvSpPr>
        <p:spPr bwMode="auto">
          <a:xfrm>
            <a:off x="5665587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23" name="mask_11_show"/>
          <p:cNvSpPr/>
          <p:nvPr/>
        </p:nvSpPr>
        <p:spPr bwMode="auto">
          <a:xfrm>
            <a:off x="5488517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67542" y="268094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</a:rPr>
              <a:t>f (Hz)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_1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90-110Hz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=7m</a:t>
                </a:r>
              </a:p>
            </p:txBody>
          </p:sp>
        </mc:Choice>
        <mc:Fallback xmlns="">
          <p:sp>
            <p:nvSpPr>
              <p:cNvPr id="84" name="t_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17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_2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70-90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=9m</a:t>
                </a:r>
              </a:p>
            </p:txBody>
          </p:sp>
        </mc:Choice>
        <mc:Fallback xmlns="">
          <p:sp>
            <p:nvSpPr>
              <p:cNvPr id="85" name="t_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18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_3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60-70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=11m</a:t>
                </a:r>
              </a:p>
            </p:txBody>
          </p:sp>
        </mc:Choice>
        <mc:Fallback xmlns="">
          <p:sp>
            <p:nvSpPr>
              <p:cNvPr id="86" name="t_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19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_4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50-60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=13m</a:t>
                </a:r>
              </a:p>
            </p:txBody>
          </p:sp>
        </mc:Choice>
        <mc:Fallback xmlns="">
          <p:sp>
            <p:nvSpPr>
              <p:cNvPr id="87" name="t_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0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_5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40-50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=17m</a:t>
                </a:r>
              </a:p>
            </p:txBody>
          </p:sp>
        </mc:Choice>
        <mc:Fallback xmlns="">
          <p:sp>
            <p:nvSpPr>
              <p:cNvPr id="88" name="t_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1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_6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35-40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=21m</a:t>
                </a:r>
              </a:p>
            </p:txBody>
          </p:sp>
        </mc:Choice>
        <mc:Fallback xmlns="">
          <p:sp>
            <p:nvSpPr>
              <p:cNvPr id="96" name="t_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2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_7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30-35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=24m</a:t>
                </a:r>
              </a:p>
            </p:txBody>
          </p:sp>
        </mc:Choice>
        <mc:Fallback xmlns="">
          <p:sp>
            <p:nvSpPr>
              <p:cNvPr id="97" name="t_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3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_8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25-30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=30m</a:t>
                </a:r>
              </a:p>
            </p:txBody>
          </p:sp>
        </mc:Choice>
        <mc:Fallback xmlns="">
          <p:sp>
            <p:nvSpPr>
              <p:cNvPr id="98" name="t_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4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_9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20-25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=37m</a:t>
                </a:r>
              </a:p>
            </p:txBody>
          </p:sp>
        </mc:Choice>
        <mc:Fallback xmlns="">
          <p:sp>
            <p:nvSpPr>
              <p:cNvPr id="111" name="t_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5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_10"/>
          <p:cNvSpPr txBox="1"/>
          <p:nvPr/>
        </p:nvSpPr>
        <p:spPr>
          <a:xfrm>
            <a:off x="493776" y="2889504"/>
            <a:ext cx="2926080" cy="338554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S-vel.  </a:t>
            </a:r>
            <a:r>
              <a:rPr lang="en-US" sz="1600" dirty="0" err="1">
                <a:latin typeface="Calibri" panose="020F0502020204030204" pitchFamily="34" charset="0"/>
              </a:rPr>
              <a:t>Tomo</a:t>
            </a:r>
            <a:r>
              <a:rPr lang="en-US" sz="1600" dirty="0">
                <a:latin typeface="Calibri" panose="020F0502020204030204" pitchFamily="34" charset="0"/>
              </a:rPr>
              <a:t>.: 15-20 Hz, ∆𝑋=46m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_11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</a:t>
                </a:r>
                <a:r>
                  <a:rPr lang="en-US" altLang="zh-CN" sz="1600" dirty="0">
                    <a:latin typeface="Calibri" panose="020F0502020204030204" pitchFamily="34" charset="0"/>
                  </a:rPr>
                  <a:t>.</a:t>
                </a:r>
                <a:r>
                  <a:rPr lang="en-US" sz="1600" dirty="0">
                    <a:latin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 : 10-15 Hz,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=60m</a:t>
                </a:r>
              </a:p>
            </p:txBody>
          </p:sp>
        </mc:Choice>
        <mc:Fallback xmlns="">
          <p:sp>
            <p:nvSpPr>
              <p:cNvPr id="124" name="t_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6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5497952" y="1033850"/>
            <a:ext cx="20822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CSG  No.11</a:t>
            </a:r>
          </a:p>
        </p:txBody>
      </p:sp>
    </p:spTree>
    <p:extLst>
      <p:ext uri="{BB962C8B-B14F-4D97-AF65-F5344CB8AC3E}">
        <p14:creationId xmlns:p14="http://schemas.microsoft.com/office/powerpoint/2010/main" val="894933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96" grpId="0" animBg="1"/>
      <p:bldP spid="97" grpId="0" animBg="1"/>
      <p:bldP spid="98" grpId="0" animBg="1"/>
      <p:bldP spid="111" grpId="0" animBg="1"/>
      <p:bldP spid="112" grpId="0" animBg="1"/>
      <p:bldP spid="1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514350"/>
            <a:ext cx="9144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Layer-stripping WD Test 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6200" y="819150"/>
            <a:ext cx="4155370" cy="4343400"/>
            <a:chOff x="2018410" y="819150"/>
            <a:chExt cx="4155370" cy="4343400"/>
          </a:xfrm>
        </p:grpSpPr>
        <p:pic>
          <p:nvPicPr>
            <p:cNvPr id="16" name="Picture 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281978"/>
              <a:ext cx="3200400" cy="16065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917700"/>
              <a:ext cx="152400" cy="1963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878618" y="819150"/>
              <a:ext cx="2051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True S-velocity Model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80410" y="2961639"/>
              <a:ext cx="2164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</a:rPr>
                <a:t>Initial </a:t>
              </a:r>
              <a:r>
                <a:rPr lang="en-US" sz="1600" dirty="0">
                  <a:latin typeface="Calibri" panose="020F0502020204030204" pitchFamily="34" charset="0"/>
                </a:rPr>
                <a:t>S-velocity Model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251502" y="2753360"/>
              <a:ext cx="3412202" cy="307777"/>
              <a:chOff x="2209800" y="2753360"/>
              <a:chExt cx="3412202" cy="30777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209800" y="275336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257800" y="27533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60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615582" y="4823996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x (m)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018410" y="1015484"/>
              <a:ext cx="394342" cy="1864043"/>
              <a:chOff x="2018410" y="1015484"/>
              <a:chExt cx="394342" cy="186404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022902" y="257175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12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6200000">
                <a:off x="1888407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251502" y="4823996"/>
              <a:ext cx="3412202" cy="338554"/>
              <a:chOff x="2209800" y="2753360"/>
              <a:chExt cx="3412202" cy="338554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2209800" y="275336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257800" y="275336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60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022902" y="3103662"/>
              <a:ext cx="389850" cy="1864043"/>
              <a:chOff x="2022902" y="1015484"/>
              <a:chExt cx="389850" cy="1864043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022902" y="2571750"/>
                <a:ext cx="3642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12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1924419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698375" y="1794016"/>
              <a:ext cx="475405" cy="2141709"/>
              <a:chOff x="1894809" y="861595"/>
              <a:chExt cx="475405" cy="214170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911434" y="861595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340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894809" y="2695527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164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1499680" y="1840011"/>
                <a:ext cx="13452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S-velocity (m/s)</a:t>
                </a:r>
              </a:p>
            </p:txBody>
          </p:sp>
        </p:grpSp>
      </p:grpSp>
      <p:pic>
        <p:nvPicPr>
          <p:cNvPr id="40" name="s_11_dispersion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7274" r="8781" b="10693"/>
          <a:stretch/>
        </p:blipFill>
        <p:spPr>
          <a:xfrm>
            <a:off x="5486400" y="1014984"/>
            <a:ext cx="3502152" cy="170078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11266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1197864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" name="五角星 61"/>
          <p:cNvSpPr/>
          <p:nvPr/>
        </p:nvSpPr>
        <p:spPr bwMode="auto">
          <a:xfrm>
            <a:off x="1127414" y="3228853"/>
            <a:ext cx="320386" cy="265908"/>
          </a:xfrm>
          <a:prstGeom prst="star5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pic>
        <p:nvPicPr>
          <p:cNvPr id="11267" name="f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f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9" name="f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0" name="f4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2" name="f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3" name="f6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4" name="f7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5" name="f8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6" name="f9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7" name="f10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8" name="f11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" y="3282696"/>
            <a:ext cx="3200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" name="五角星 59"/>
          <p:cNvSpPr/>
          <p:nvPr/>
        </p:nvSpPr>
        <p:spPr bwMode="auto">
          <a:xfrm>
            <a:off x="1143000" y="1123950"/>
            <a:ext cx="304800" cy="304800"/>
          </a:xfrm>
          <a:prstGeom prst="star5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08865" y="6344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Dispersion Curve Comparison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5350798" y="2659618"/>
            <a:ext cx="3750443" cy="307777"/>
            <a:chOff x="1686433" y="2672311"/>
            <a:chExt cx="3750443" cy="307777"/>
          </a:xfrm>
        </p:grpSpPr>
        <p:sp>
          <p:nvSpPr>
            <p:cNvPr id="72" name="TextBox 71"/>
            <p:cNvSpPr txBox="1"/>
            <p:nvPr/>
          </p:nvSpPr>
          <p:spPr>
            <a:xfrm>
              <a:off x="1686433" y="2672311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78096" y="267231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110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029200" y="895350"/>
            <a:ext cx="458780" cy="1907977"/>
            <a:chOff x="1942210" y="978319"/>
            <a:chExt cx="458780" cy="1907977"/>
          </a:xfrm>
        </p:grpSpPr>
        <p:sp>
          <p:nvSpPr>
            <p:cNvPr id="75" name="TextBox 74"/>
            <p:cNvSpPr txBox="1"/>
            <p:nvPr/>
          </p:nvSpPr>
          <p:spPr>
            <a:xfrm>
              <a:off x="1942210" y="9783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320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42210" y="25785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140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1825317" y="1840011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c</a:t>
              </a:r>
              <a:r>
                <a:rPr lang="en-US" sz="1400" dirty="0">
                  <a:latin typeface="Calibri" panose="020F0502020204030204" pitchFamily="34" charset="0"/>
                </a:rPr>
                <a:t> (m/s)</a:t>
              </a:r>
            </a:p>
          </p:txBody>
        </p:sp>
      </p:grpSp>
      <p:sp>
        <p:nvSpPr>
          <p:cNvPr id="41" name="mask_1"/>
          <p:cNvSpPr/>
          <p:nvPr/>
        </p:nvSpPr>
        <p:spPr bwMode="auto">
          <a:xfrm>
            <a:off x="8305800" y="1066020"/>
            <a:ext cx="685799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0" name="mask_2"/>
          <p:cNvSpPr/>
          <p:nvPr/>
        </p:nvSpPr>
        <p:spPr bwMode="auto">
          <a:xfrm>
            <a:off x="7604760" y="1066020"/>
            <a:ext cx="70104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1" name="mask_3"/>
          <p:cNvSpPr/>
          <p:nvPr/>
        </p:nvSpPr>
        <p:spPr bwMode="auto">
          <a:xfrm>
            <a:off x="7224606" y="1066020"/>
            <a:ext cx="380153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2" name="mask_4"/>
          <p:cNvSpPr/>
          <p:nvPr/>
        </p:nvSpPr>
        <p:spPr bwMode="auto">
          <a:xfrm>
            <a:off x="6853766" y="1066020"/>
            <a:ext cx="394977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3" name="mask_5"/>
          <p:cNvSpPr/>
          <p:nvPr/>
        </p:nvSpPr>
        <p:spPr bwMode="auto">
          <a:xfrm>
            <a:off x="6519672" y="1066020"/>
            <a:ext cx="36576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4" name="mask_6"/>
          <p:cNvSpPr/>
          <p:nvPr/>
        </p:nvSpPr>
        <p:spPr bwMode="auto">
          <a:xfrm>
            <a:off x="6335173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5" name="mask_7"/>
          <p:cNvSpPr/>
          <p:nvPr/>
        </p:nvSpPr>
        <p:spPr bwMode="auto">
          <a:xfrm>
            <a:off x="6163056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6" name="mask_8"/>
          <p:cNvSpPr/>
          <p:nvPr/>
        </p:nvSpPr>
        <p:spPr bwMode="auto">
          <a:xfrm>
            <a:off x="5980176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7" name="mask_9"/>
          <p:cNvSpPr/>
          <p:nvPr/>
        </p:nvSpPr>
        <p:spPr bwMode="auto">
          <a:xfrm>
            <a:off x="5840540" y="1066020"/>
            <a:ext cx="146304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8" name="mask_10"/>
          <p:cNvSpPr/>
          <p:nvPr/>
        </p:nvSpPr>
        <p:spPr bwMode="auto">
          <a:xfrm>
            <a:off x="5663470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09" name="mask_11"/>
          <p:cNvSpPr/>
          <p:nvPr/>
        </p:nvSpPr>
        <p:spPr bwMode="auto">
          <a:xfrm>
            <a:off x="5486400" y="1066020"/>
            <a:ext cx="182880" cy="1598712"/>
          </a:xfrm>
          <a:prstGeom prst="rect">
            <a:avLst/>
          </a:prstGeom>
          <a:solidFill>
            <a:srgbClr val="00008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7311736" y="1064972"/>
            <a:ext cx="1603664" cy="744778"/>
            <a:chOff x="7311736" y="1064972"/>
            <a:chExt cx="1603664" cy="744778"/>
          </a:xfrm>
        </p:grpSpPr>
        <p:sp>
          <p:nvSpPr>
            <p:cNvPr id="90" name="矩形 89"/>
            <p:cNvSpPr/>
            <p:nvPr/>
          </p:nvSpPr>
          <p:spPr bwMode="auto">
            <a:xfrm>
              <a:off x="7848600" y="1064972"/>
              <a:ext cx="1066800" cy="7447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Observed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F0"/>
                  </a:solidFill>
                  <a:latin typeface="Calibri" panose="020F0502020204030204" pitchFamily="34" charset="0"/>
                </a:rPr>
                <a:t>Initial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91" name="直接连接符 90"/>
            <p:cNvCxnSpPr/>
            <p:nvPr/>
          </p:nvCxnSpPr>
          <p:spPr bwMode="auto">
            <a:xfrm>
              <a:off x="7311736" y="12763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接连接符 91"/>
            <p:cNvCxnSpPr/>
            <p:nvPr/>
          </p:nvCxnSpPr>
          <p:spPr bwMode="auto">
            <a:xfrm>
              <a:off x="7315200" y="15811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3" name="组合 92"/>
          <p:cNvGrpSpPr/>
          <p:nvPr/>
        </p:nvGrpSpPr>
        <p:grpSpPr>
          <a:xfrm>
            <a:off x="7301120" y="1657350"/>
            <a:ext cx="1614280" cy="439978"/>
            <a:chOff x="7337488" y="1727915"/>
            <a:chExt cx="1614280" cy="439978"/>
          </a:xfrm>
        </p:grpSpPr>
        <p:sp>
          <p:nvSpPr>
            <p:cNvPr id="94" name="矩形 93"/>
            <p:cNvSpPr/>
            <p:nvPr/>
          </p:nvSpPr>
          <p:spPr bwMode="auto">
            <a:xfrm>
              <a:off x="7888432" y="1727915"/>
              <a:ext cx="1063336" cy="4399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Predicted</a:t>
              </a:r>
            </a:p>
          </p:txBody>
        </p:sp>
        <p:cxnSp>
          <p:nvCxnSpPr>
            <p:cNvPr id="95" name="直接连接符 94"/>
            <p:cNvCxnSpPr/>
            <p:nvPr/>
          </p:nvCxnSpPr>
          <p:spPr bwMode="auto">
            <a:xfrm>
              <a:off x="7337488" y="191093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3" name="mask_1_show"/>
          <p:cNvSpPr/>
          <p:nvPr/>
        </p:nvSpPr>
        <p:spPr bwMode="auto">
          <a:xfrm>
            <a:off x="8307917" y="1066020"/>
            <a:ext cx="685799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4" name="mask_2_show"/>
          <p:cNvSpPr/>
          <p:nvPr/>
        </p:nvSpPr>
        <p:spPr bwMode="auto">
          <a:xfrm>
            <a:off x="7606877" y="1066020"/>
            <a:ext cx="70104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5" name="mask_3_show"/>
          <p:cNvSpPr/>
          <p:nvPr/>
        </p:nvSpPr>
        <p:spPr bwMode="auto">
          <a:xfrm>
            <a:off x="7226723" y="1066020"/>
            <a:ext cx="380153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6" name="mask_4_show"/>
          <p:cNvSpPr/>
          <p:nvPr/>
        </p:nvSpPr>
        <p:spPr bwMode="auto">
          <a:xfrm>
            <a:off x="6855883" y="1066020"/>
            <a:ext cx="394977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7" name="mask_5_show"/>
          <p:cNvSpPr/>
          <p:nvPr/>
        </p:nvSpPr>
        <p:spPr bwMode="auto">
          <a:xfrm>
            <a:off x="6521789" y="1066020"/>
            <a:ext cx="36576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8" name="mask_6_show"/>
          <p:cNvSpPr/>
          <p:nvPr/>
        </p:nvSpPr>
        <p:spPr bwMode="auto">
          <a:xfrm>
            <a:off x="6337290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19" name="mask_7_show"/>
          <p:cNvSpPr/>
          <p:nvPr/>
        </p:nvSpPr>
        <p:spPr bwMode="auto">
          <a:xfrm>
            <a:off x="6165173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20" name="mask_8_show"/>
          <p:cNvSpPr/>
          <p:nvPr/>
        </p:nvSpPr>
        <p:spPr bwMode="auto">
          <a:xfrm>
            <a:off x="5982293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21" name="mask_9_show"/>
          <p:cNvSpPr/>
          <p:nvPr/>
        </p:nvSpPr>
        <p:spPr bwMode="auto">
          <a:xfrm>
            <a:off x="5842657" y="1066020"/>
            <a:ext cx="146304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22" name="mask_10_show"/>
          <p:cNvSpPr/>
          <p:nvPr/>
        </p:nvSpPr>
        <p:spPr bwMode="auto">
          <a:xfrm>
            <a:off x="5665587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23" name="mask_11_show"/>
          <p:cNvSpPr/>
          <p:nvPr/>
        </p:nvSpPr>
        <p:spPr bwMode="auto">
          <a:xfrm>
            <a:off x="5488517" y="1066020"/>
            <a:ext cx="182880" cy="159871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867542" y="268094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</a:rPr>
              <a:t>f (Hz)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_1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90-110Hz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=7m</a:t>
                </a:r>
              </a:p>
            </p:txBody>
          </p:sp>
        </mc:Choice>
        <mc:Fallback xmlns="">
          <p:sp>
            <p:nvSpPr>
              <p:cNvPr id="84" name="t_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17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_2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70-90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=9m</a:t>
                </a:r>
              </a:p>
            </p:txBody>
          </p:sp>
        </mc:Choice>
        <mc:Fallback xmlns="">
          <p:sp>
            <p:nvSpPr>
              <p:cNvPr id="85" name="t_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18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_3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60-70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=11m</a:t>
                </a:r>
              </a:p>
            </p:txBody>
          </p:sp>
        </mc:Choice>
        <mc:Fallback xmlns="">
          <p:sp>
            <p:nvSpPr>
              <p:cNvPr id="86" name="t_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19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_4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50-60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=13m</a:t>
                </a:r>
              </a:p>
            </p:txBody>
          </p:sp>
        </mc:Choice>
        <mc:Fallback xmlns="">
          <p:sp>
            <p:nvSpPr>
              <p:cNvPr id="87" name="t_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0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_5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40-50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=17m</a:t>
                </a:r>
              </a:p>
            </p:txBody>
          </p:sp>
        </mc:Choice>
        <mc:Fallback xmlns="">
          <p:sp>
            <p:nvSpPr>
              <p:cNvPr id="88" name="t_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1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_6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35-40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=21m</a:t>
                </a:r>
              </a:p>
            </p:txBody>
          </p:sp>
        </mc:Choice>
        <mc:Fallback xmlns="">
          <p:sp>
            <p:nvSpPr>
              <p:cNvPr id="96" name="t_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2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_7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30-35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=24m</a:t>
                </a:r>
              </a:p>
            </p:txBody>
          </p:sp>
        </mc:Choice>
        <mc:Fallback xmlns="">
          <p:sp>
            <p:nvSpPr>
              <p:cNvPr id="97" name="t_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3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_8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25-30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=30m</a:t>
                </a:r>
              </a:p>
            </p:txBody>
          </p:sp>
        </mc:Choice>
        <mc:Fallback xmlns="">
          <p:sp>
            <p:nvSpPr>
              <p:cNvPr id="98" name="t_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4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_9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S-vel.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.: 20-25 Hz 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=37m</a:t>
                </a:r>
              </a:p>
            </p:txBody>
          </p:sp>
        </mc:Choice>
        <mc:Fallback xmlns="">
          <p:sp>
            <p:nvSpPr>
              <p:cNvPr id="111" name="t_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5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_10"/>
          <p:cNvSpPr txBox="1"/>
          <p:nvPr/>
        </p:nvSpPr>
        <p:spPr>
          <a:xfrm>
            <a:off x="493776" y="2889504"/>
            <a:ext cx="2926080" cy="338554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S-vel.  </a:t>
            </a:r>
            <a:r>
              <a:rPr lang="en-US" sz="1600" dirty="0" err="1">
                <a:latin typeface="Calibri" panose="020F0502020204030204" pitchFamily="34" charset="0"/>
              </a:rPr>
              <a:t>Tomo</a:t>
            </a:r>
            <a:r>
              <a:rPr lang="en-US" sz="1600" dirty="0">
                <a:latin typeface="Calibri" panose="020F0502020204030204" pitchFamily="34" charset="0"/>
              </a:rPr>
              <a:t>.: 15-20 Hz, ∆𝑋=46m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_11"/>
              <p:cNvSpPr txBox="1"/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solidFill>
                <a:srgbClr val="00008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S-vel</a:t>
                </a:r>
                <a:r>
                  <a:rPr lang="en-US" altLang="zh-CN" sz="1600" dirty="0">
                    <a:latin typeface="Calibri" panose="020F0502020204030204" pitchFamily="34" charset="0"/>
                  </a:rPr>
                  <a:t>.</a:t>
                </a:r>
                <a:r>
                  <a:rPr lang="en-US" sz="1600" dirty="0">
                    <a:latin typeface="Calibri" panose="020F0502020204030204" pitchFamily="34" charset="0"/>
                  </a:rPr>
                  <a:t> </a:t>
                </a:r>
                <a:r>
                  <a:rPr lang="en-US" sz="1600" dirty="0" err="1">
                    <a:latin typeface="Calibri" panose="020F0502020204030204" pitchFamily="34" charset="0"/>
                  </a:rPr>
                  <a:t>Tomo</a:t>
                </a:r>
                <a:r>
                  <a:rPr lang="en-US" sz="1600" dirty="0">
                    <a:latin typeface="Calibri" panose="020F0502020204030204" pitchFamily="34" charset="0"/>
                  </a:rPr>
                  <a:t>. : 10-15 Hz,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=60m</a:t>
                </a:r>
              </a:p>
            </p:txBody>
          </p:sp>
        </mc:Choice>
        <mc:Fallback xmlns="">
          <p:sp>
            <p:nvSpPr>
              <p:cNvPr id="124" name="t_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76" y="2889504"/>
                <a:ext cx="2926080" cy="338554"/>
              </a:xfrm>
              <a:prstGeom prst="rect">
                <a:avLst/>
              </a:prstGeom>
              <a:blipFill rotWithShape="1">
                <a:blip r:embed="rId26"/>
                <a:stretch>
                  <a:fillRect l="-10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0" name="s_21_dispersion"/>
          <p:cNvPicPr>
            <a:picLocks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7078" r="9231" b="10751"/>
          <a:stretch/>
        </p:blipFill>
        <p:spPr>
          <a:xfrm>
            <a:off x="5495544" y="3017519"/>
            <a:ext cx="3502152" cy="1709928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25" name="TextBox 124"/>
          <p:cNvSpPr txBox="1"/>
          <p:nvPr/>
        </p:nvSpPr>
        <p:spPr>
          <a:xfrm>
            <a:off x="5577840" y="3017519"/>
            <a:ext cx="14868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CSG No. 21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77489" y="472330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</a:rPr>
              <a:t>f (Hz)</a:t>
            </a:r>
          </a:p>
        </p:txBody>
      </p:sp>
      <p:grpSp>
        <p:nvGrpSpPr>
          <p:cNvPr id="127" name="组合 126"/>
          <p:cNvGrpSpPr/>
          <p:nvPr/>
        </p:nvGrpSpPr>
        <p:grpSpPr>
          <a:xfrm>
            <a:off x="5350798" y="4690705"/>
            <a:ext cx="3728480" cy="319445"/>
            <a:chOff x="1708396" y="2660643"/>
            <a:chExt cx="3728480" cy="319445"/>
          </a:xfrm>
        </p:grpSpPr>
        <p:sp>
          <p:nvSpPr>
            <p:cNvPr id="128" name="TextBox 127"/>
            <p:cNvSpPr txBox="1"/>
            <p:nvPr/>
          </p:nvSpPr>
          <p:spPr>
            <a:xfrm>
              <a:off x="1708396" y="266064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978096" y="267231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110</a:t>
              </a:r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5029200" y="2949773"/>
            <a:ext cx="458780" cy="1907977"/>
            <a:chOff x="1942210" y="978319"/>
            <a:chExt cx="458780" cy="1907977"/>
          </a:xfrm>
        </p:grpSpPr>
        <p:sp>
          <p:nvSpPr>
            <p:cNvPr id="131" name="TextBox 130"/>
            <p:cNvSpPr txBox="1"/>
            <p:nvPr/>
          </p:nvSpPr>
          <p:spPr>
            <a:xfrm>
              <a:off x="1942210" y="9783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320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942210" y="25785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140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 rot="16200000">
              <a:off x="1828294" y="1840011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c</a:t>
              </a:r>
              <a:r>
                <a:rPr lang="en-US" sz="1400" dirty="0">
                  <a:latin typeface="Calibri" panose="020F0502020204030204" pitchFamily="34" charset="0"/>
                </a:rPr>
                <a:t> (m/s)</a:t>
              </a: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7311736" y="3105150"/>
            <a:ext cx="1603664" cy="744778"/>
            <a:chOff x="7311736" y="1064972"/>
            <a:chExt cx="1603664" cy="744778"/>
          </a:xfrm>
        </p:grpSpPr>
        <p:sp>
          <p:nvSpPr>
            <p:cNvPr id="135" name="矩形 134"/>
            <p:cNvSpPr/>
            <p:nvPr/>
          </p:nvSpPr>
          <p:spPr bwMode="auto">
            <a:xfrm>
              <a:off x="7848600" y="1064972"/>
              <a:ext cx="1066800" cy="7447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Observed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F0"/>
                  </a:solidFill>
                  <a:latin typeface="Calibri" panose="020F0502020204030204" pitchFamily="34" charset="0"/>
                </a:rPr>
                <a:t>Initial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 bwMode="auto">
            <a:xfrm>
              <a:off x="7311736" y="12763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直接连接符 136"/>
            <p:cNvCxnSpPr/>
            <p:nvPr/>
          </p:nvCxnSpPr>
          <p:spPr bwMode="auto">
            <a:xfrm>
              <a:off x="7315200" y="15811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8" name="组合 137"/>
          <p:cNvGrpSpPr/>
          <p:nvPr/>
        </p:nvGrpSpPr>
        <p:grpSpPr>
          <a:xfrm>
            <a:off x="7301120" y="3731972"/>
            <a:ext cx="1614280" cy="439978"/>
            <a:chOff x="7337488" y="1727915"/>
            <a:chExt cx="1614280" cy="439978"/>
          </a:xfrm>
        </p:grpSpPr>
        <p:sp>
          <p:nvSpPr>
            <p:cNvPr id="139" name="矩形 138"/>
            <p:cNvSpPr/>
            <p:nvPr/>
          </p:nvSpPr>
          <p:spPr bwMode="auto">
            <a:xfrm>
              <a:off x="7888432" y="1727915"/>
              <a:ext cx="1063336" cy="4399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Predicted</a:t>
              </a:r>
            </a:p>
          </p:txBody>
        </p:sp>
        <p:cxnSp>
          <p:nvCxnSpPr>
            <p:cNvPr id="140" name="直接连接符 139"/>
            <p:cNvCxnSpPr/>
            <p:nvPr/>
          </p:nvCxnSpPr>
          <p:spPr bwMode="auto">
            <a:xfrm>
              <a:off x="7337488" y="191093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9" name="TextBox 58"/>
          <p:cNvSpPr txBox="1"/>
          <p:nvPr/>
        </p:nvSpPr>
        <p:spPr>
          <a:xfrm>
            <a:off x="5495544" y="1015484"/>
            <a:ext cx="11849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CSG  No.11</a:t>
            </a:r>
          </a:p>
        </p:txBody>
      </p:sp>
      <p:sp>
        <p:nvSpPr>
          <p:cNvPr id="141" name="五角星 140"/>
          <p:cNvSpPr/>
          <p:nvPr/>
        </p:nvSpPr>
        <p:spPr bwMode="auto">
          <a:xfrm>
            <a:off x="1962072" y="1109350"/>
            <a:ext cx="318356" cy="328011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11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1" grpId="2" animBg="1"/>
      <p:bldP spid="100" grpId="0" animBg="1"/>
      <p:bldP spid="100" grpId="1" animBg="1"/>
      <p:bldP spid="100" grpId="2" animBg="1"/>
      <p:bldP spid="101" grpId="0" animBg="1"/>
      <p:bldP spid="101" grpId="1" animBg="1"/>
      <p:bldP spid="101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4" grpId="0" animBg="1"/>
      <p:bldP spid="104" grpId="1" animBg="1"/>
      <p:bldP spid="104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84" grpId="0" animBg="1"/>
      <p:bldP spid="85" grpId="0" animBg="1"/>
      <p:bldP spid="86" grpId="0" animBg="1"/>
      <p:bldP spid="87" grpId="0" animBg="1"/>
      <p:bldP spid="88" grpId="0" animBg="1"/>
      <p:bldP spid="96" grpId="0" animBg="1"/>
      <p:bldP spid="97" grpId="0" animBg="1"/>
      <p:bldP spid="98" grpId="0" animBg="1"/>
      <p:bldP spid="111" grpId="0" animBg="1"/>
      <p:bldP spid="112" grpId="0" animBg="1"/>
      <p:bldP spid="124" grpId="0" animBg="1"/>
      <p:bldP spid="125" grpId="0"/>
      <p:bldP spid="126" grpId="0"/>
      <p:bldP spid="1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514350"/>
            <a:ext cx="9144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Standard VS. Layer-stripping WD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0" name="s_11_dispersion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7274" r="8781" b="10693"/>
          <a:stretch/>
        </p:blipFill>
        <p:spPr>
          <a:xfrm>
            <a:off x="5486400" y="1014984"/>
            <a:ext cx="3502152" cy="1700784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9" name="s_21_dispersion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7078" r="9231" b="10751"/>
          <a:stretch/>
        </p:blipFill>
        <p:spPr>
          <a:xfrm>
            <a:off x="5495544" y="3017519"/>
            <a:ext cx="3502152" cy="1709928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58" name="TextBox 57"/>
          <p:cNvSpPr txBox="1"/>
          <p:nvPr/>
        </p:nvSpPr>
        <p:spPr>
          <a:xfrm>
            <a:off x="5542424" y="3023700"/>
            <a:ext cx="152102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CSG No. 21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42428" y="1036082"/>
            <a:ext cx="118850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CSG  No.11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75235" y="666750"/>
            <a:ext cx="382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Layer-stripping 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</a:rPr>
              <a:t>WD Dispersion Curves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77489" y="472330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</a:rPr>
              <a:t>f (Hz)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5350798" y="4690705"/>
            <a:ext cx="3728480" cy="319445"/>
            <a:chOff x="1708396" y="2660643"/>
            <a:chExt cx="3728480" cy="319445"/>
          </a:xfrm>
        </p:grpSpPr>
        <p:sp>
          <p:nvSpPr>
            <p:cNvPr id="69" name="TextBox 68"/>
            <p:cNvSpPr txBox="1"/>
            <p:nvPr/>
          </p:nvSpPr>
          <p:spPr>
            <a:xfrm>
              <a:off x="1708396" y="266064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978096" y="267231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110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350798" y="2659618"/>
            <a:ext cx="3750443" cy="307777"/>
            <a:chOff x="1686433" y="2672311"/>
            <a:chExt cx="3750443" cy="307777"/>
          </a:xfrm>
        </p:grpSpPr>
        <p:sp>
          <p:nvSpPr>
            <p:cNvPr id="72" name="TextBox 71"/>
            <p:cNvSpPr txBox="1"/>
            <p:nvPr/>
          </p:nvSpPr>
          <p:spPr>
            <a:xfrm>
              <a:off x="1686433" y="2672311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78096" y="267231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110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029200" y="895350"/>
            <a:ext cx="458780" cy="1907977"/>
            <a:chOff x="1942210" y="978319"/>
            <a:chExt cx="458780" cy="1907977"/>
          </a:xfrm>
        </p:grpSpPr>
        <p:sp>
          <p:nvSpPr>
            <p:cNvPr id="75" name="TextBox 74"/>
            <p:cNvSpPr txBox="1"/>
            <p:nvPr/>
          </p:nvSpPr>
          <p:spPr>
            <a:xfrm>
              <a:off x="1942210" y="9783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320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42210" y="25785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140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1825317" y="1840011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c</a:t>
              </a:r>
              <a:r>
                <a:rPr lang="en-US" sz="1400" dirty="0">
                  <a:latin typeface="Calibri" panose="020F0502020204030204" pitchFamily="34" charset="0"/>
                </a:rPr>
                <a:t> (m/s)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029200" y="2949773"/>
            <a:ext cx="458780" cy="1907977"/>
            <a:chOff x="1942210" y="978319"/>
            <a:chExt cx="458780" cy="1907977"/>
          </a:xfrm>
        </p:grpSpPr>
        <p:sp>
          <p:nvSpPr>
            <p:cNvPr id="79" name="TextBox 78"/>
            <p:cNvSpPr txBox="1"/>
            <p:nvPr/>
          </p:nvSpPr>
          <p:spPr>
            <a:xfrm>
              <a:off x="1942210" y="9783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320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942210" y="25785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140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 rot="16200000">
              <a:off x="1828294" y="1840011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c</a:t>
              </a:r>
              <a:r>
                <a:rPr lang="en-US" sz="1400" dirty="0">
                  <a:latin typeface="Calibri" panose="020F0502020204030204" pitchFamily="34" charset="0"/>
                </a:rPr>
                <a:t> (m/s)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311736" y="3105150"/>
            <a:ext cx="1603664" cy="744778"/>
            <a:chOff x="7311736" y="1064972"/>
            <a:chExt cx="1603664" cy="744778"/>
          </a:xfrm>
        </p:grpSpPr>
        <p:sp>
          <p:nvSpPr>
            <p:cNvPr id="86" name="矩形 85"/>
            <p:cNvSpPr/>
            <p:nvPr/>
          </p:nvSpPr>
          <p:spPr bwMode="auto">
            <a:xfrm>
              <a:off x="7848600" y="1064972"/>
              <a:ext cx="1066800" cy="7447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Observed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F0"/>
                  </a:solidFill>
                  <a:latin typeface="Calibri" panose="020F0502020204030204" pitchFamily="34" charset="0"/>
                </a:rPr>
                <a:t>Initial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87" name="直接连接符 86"/>
            <p:cNvCxnSpPr/>
            <p:nvPr/>
          </p:nvCxnSpPr>
          <p:spPr bwMode="auto">
            <a:xfrm>
              <a:off x="7311736" y="12763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直接连接符 87"/>
            <p:cNvCxnSpPr/>
            <p:nvPr/>
          </p:nvCxnSpPr>
          <p:spPr bwMode="auto">
            <a:xfrm>
              <a:off x="7315200" y="15811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组合 95"/>
          <p:cNvGrpSpPr/>
          <p:nvPr/>
        </p:nvGrpSpPr>
        <p:grpSpPr>
          <a:xfrm>
            <a:off x="7301120" y="3731972"/>
            <a:ext cx="1614280" cy="439978"/>
            <a:chOff x="7337488" y="1727915"/>
            <a:chExt cx="1614280" cy="439978"/>
          </a:xfrm>
        </p:grpSpPr>
        <p:sp>
          <p:nvSpPr>
            <p:cNvPr id="97" name="矩形 96"/>
            <p:cNvSpPr/>
            <p:nvPr/>
          </p:nvSpPr>
          <p:spPr bwMode="auto">
            <a:xfrm>
              <a:off x="7888432" y="1727915"/>
              <a:ext cx="1063336" cy="4399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Predicted</a:t>
              </a:r>
            </a:p>
          </p:txBody>
        </p:sp>
        <p:cxnSp>
          <p:nvCxnSpPr>
            <p:cNvPr id="98" name="直接连接符 97"/>
            <p:cNvCxnSpPr/>
            <p:nvPr/>
          </p:nvCxnSpPr>
          <p:spPr bwMode="auto">
            <a:xfrm>
              <a:off x="7337488" y="191093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9" name="组合 88"/>
          <p:cNvGrpSpPr/>
          <p:nvPr/>
        </p:nvGrpSpPr>
        <p:grpSpPr>
          <a:xfrm>
            <a:off x="7311736" y="1064972"/>
            <a:ext cx="1603664" cy="744778"/>
            <a:chOff x="7311736" y="1064972"/>
            <a:chExt cx="1603664" cy="744778"/>
          </a:xfrm>
        </p:grpSpPr>
        <p:sp>
          <p:nvSpPr>
            <p:cNvPr id="90" name="矩形 89"/>
            <p:cNvSpPr/>
            <p:nvPr/>
          </p:nvSpPr>
          <p:spPr bwMode="auto">
            <a:xfrm>
              <a:off x="7848600" y="1064972"/>
              <a:ext cx="1066800" cy="7447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Observed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F0"/>
                  </a:solidFill>
                  <a:latin typeface="Calibri" panose="020F0502020204030204" pitchFamily="34" charset="0"/>
                </a:rPr>
                <a:t>Initial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91" name="直接连接符 90"/>
            <p:cNvCxnSpPr/>
            <p:nvPr/>
          </p:nvCxnSpPr>
          <p:spPr bwMode="auto">
            <a:xfrm>
              <a:off x="7311736" y="12763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接连接符 91"/>
            <p:cNvCxnSpPr/>
            <p:nvPr/>
          </p:nvCxnSpPr>
          <p:spPr bwMode="auto">
            <a:xfrm>
              <a:off x="7315200" y="15811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3" name="组合 92"/>
          <p:cNvGrpSpPr/>
          <p:nvPr/>
        </p:nvGrpSpPr>
        <p:grpSpPr>
          <a:xfrm>
            <a:off x="7301120" y="1657350"/>
            <a:ext cx="1614280" cy="439978"/>
            <a:chOff x="7337488" y="1727915"/>
            <a:chExt cx="1614280" cy="439978"/>
          </a:xfrm>
        </p:grpSpPr>
        <p:sp>
          <p:nvSpPr>
            <p:cNvPr id="94" name="矩形 93"/>
            <p:cNvSpPr/>
            <p:nvPr/>
          </p:nvSpPr>
          <p:spPr bwMode="auto">
            <a:xfrm>
              <a:off x="7888432" y="1727915"/>
              <a:ext cx="1063336" cy="4399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Predicted</a:t>
              </a:r>
            </a:p>
          </p:txBody>
        </p:sp>
        <p:cxnSp>
          <p:nvCxnSpPr>
            <p:cNvPr id="95" name="直接连接符 94"/>
            <p:cNvCxnSpPr/>
            <p:nvPr/>
          </p:nvCxnSpPr>
          <p:spPr bwMode="auto">
            <a:xfrm>
              <a:off x="7337488" y="191093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extBox 98"/>
          <p:cNvSpPr txBox="1"/>
          <p:nvPr/>
        </p:nvSpPr>
        <p:spPr>
          <a:xfrm>
            <a:off x="6867542" y="268094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</a:rPr>
              <a:t>f (Hz)</a:t>
            </a:r>
          </a:p>
        </p:txBody>
      </p:sp>
      <p:pic>
        <p:nvPicPr>
          <p:cNvPr id="111" name="s_11_initial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7043" r="9251" b="10320"/>
          <a:stretch/>
        </p:blipFill>
        <p:spPr>
          <a:xfrm>
            <a:off x="663837" y="1008271"/>
            <a:ext cx="3498273" cy="1699954"/>
          </a:xfrm>
          <a:prstGeom prst="rect">
            <a:avLst/>
          </a:prstGeom>
        </p:spPr>
      </p:pic>
      <p:pic>
        <p:nvPicPr>
          <p:cNvPr id="112" name="s_21_initial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7446" r="9471" b="10545"/>
          <a:stretch/>
        </p:blipFill>
        <p:spPr>
          <a:xfrm>
            <a:off x="672126" y="3023700"/>
            <a:ext cx="3498274" cy="1687029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124" name="TextBox 123"/>
          <p:cNvSpPr txBox="1"/>
          <p:nvPr/>
        </p:nvSpPr>
        <p:spPr>
          <a:xfrm>
            <a:off x="704378" y="639362"/>
            <a:ext cx="3213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Standard 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</a:rPr>
              <a:t>WD Dispersion Curves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054926" y="471701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</a:rPr>
              <a:t>f (Hz)</a:t>
            </a:r>
          </a:p>
        </p:txBody>
      </p:sp>
      <p:grpSp>
        <p:nvGrpSpPr>
          <p:cNvPr id="126" name="组合 125"/>
          <p:cNvGrpSpPr/>
          <p:nvPr/>
        </p:nvGrpSpPr>
        <p:grpSpPr>
          <a:xfrm>
            <a:off x="528235" y="4684416"/>
            <a:ext cx="3728480" cy="319445"/>
            <a:chOff x="1708396" y="2660643"/>
            <a:chExt cx="3728480" cy="319445"/>
          </a:xfrm>
        </p:grpSpPr>
        <p:sp>
          <p:nvSpPr>
            <p:cNvPr id="127" name="TextBox 126"/>
            <p:cNvSpPr txBox="1"/>
            <p:nvPr/>
          </p:nvSpPr>
          <p:spPr>
            <a:xfrm>
              <a:off x="1708396" y="266064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978096" y="267231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110</a:t>
              </a: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528235" y="2653329"/>
            <a:ext cx="3750443" cy="307777"/>
            <a:chOff x="1686433" y="2672311"/>
            <a:chExt cx="3750443" cy="307777"/>
          </a:xfrm>
        </p:grpSpPr>
        <p:sp>
          <p:nvSpPr>
            <p:cNvPr id="130" name="TextBox 129"/>
            <p:cNvSpPr txBox="1"/>
            <p:nvPr/>
          </p:nvSpPr>
          <p:spPr>
            <a:xfrm>
              <a:off x="1686433" y="2672311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4978096" y="267231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110</a:t>
              </a: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206637" y="889061"/>
            <a:ext cx="458780" cy="1907977"/>
            <a:chOff x="1942210" y="978319"/>
            <a:chExt cx="458780" cy="1907977"/>
          </a:xfrm>
        </p:grpSpPr>
        <p:sp>
          <p:nvSpPr>
            <p:cNvPr id="133" name="TextBox 132"/>
            <p:cNvSpPr txBox="1"/>
            <p:nvPr/>
          </p:nvSpPr>
          <p:spPr>
            <a:xfrm>
              <a:off x="1942210" y="9783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320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42210" y="25785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140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 rot="16200000">
              <a:off x="1825317" y="1840011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c</a:t>
              </a:r>
              <a:r>
                <a:rPr lang="en-US" sz="1400" dirty="0">
                  <a:latin typeface="Calibri" panose="020F0502020204030204" pitchFamily="34" charset="0"/>
                </a:rPr>
                <a:t> (m/s)</a:t>
              </a: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206637" y="2943484"/>
            <a:ext cx="458780" cy="1907977"/>
            <a:chOff x="1942210" y="978319"/>
            <a:chExt cx="458780" cy="1907977"/>
          </a:xfrm>
        </p:grpSpPr>
        <p:sp>
          <p:nvSpPr>
            <p:cNvPr id="137" name="TextBox 136"/>
            <p:cNvSpPr txBox="1"/>
            <p:nvPr/>
          </p:nvSpPr>
          <p:spPr>
            <a:xfrm>
              <a:off x="1942210" y="9783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320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942210" y="2578519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140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 rot="16200000">
              <a:off x="1828294" y="1840011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c</a:t>
              </a:r>
              <a:r>
                <a:rPr lang="en-US" sz="1400" dirty="0">
                  <a:latin typeface="Calibri" panose="020F0502020204030204" pitchFamily="34" charset="0"/>
                </a:rPr>
                <a:t> (m/s)</a:t>
              </a: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2111637" y="264166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</a:rPr>
              <a:t>f (Hz)</a:t>
            </a:r>
          </a:p>
        </p:txBody>
      </p:sp>
      <p:pic>
        <p:nvPicPr>
          <p:cNvPr id="141" name="s_11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7048" r="9260" b="10874"/>
          <a:stretch/>
        </p:blipFill>
        <p:spPr>
          <a:xfrm>
            <a:off x="663836" y="1008694"/>
            <a:ext cx="3502152" cy="1700784"/>
          </a:xfrm>
          <a:prstGeom prst="rect">
            <a:avLst/>
          </a:prstGeom>
        </p:spPr>
      </p:pic>
      <p:pic>
        <p:nvPicPr>
          <p:cNvPr id="142" name="s_21"/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9" t="7085" r="9261" b="10394"/>
          <a:stretch/>
        </p:blipFill>
        <p:spPr>
          <a:xfrm>
            <a:off x="668950" y="3010992"/>
            <a:ext cx="3501449" cy="1706025"/>
          </a:xfrm>
          <a:prstGeom prst="rect">
            <a:avLst/>
          </a:prstGeom>
        </p:spPr>
      </p:pic>
      <p:grpSp>
        <p:nvGrpSpPr>
          <p:cNvPr id="143" name="组合 142"/>
          <p:cNvGrpSpPr/>
          <p:nvPr/>
        </p:nvGrpSpPr>
        <p:grpSpPr>
          <a:xfrm>
            <a:off x="2489173" y="3098861"/>
            <a:ext cx="1603664" cy="744778"/>
            <a:chOff x="7311736" y="1064972"/>
            <a:chExt cx="1603664" cy="744778"/>
          </a:xfrm>
        </p:grpSpPr>
        <p:sp>
          <p:nvSpPr>
            <p:cNvPr id="144" name="矩形 143"/>
            <p:cNvSpPr/>
            <p:nvPr/>
          </p:nvSpPr>
          <p:spPr bwMode="auto">
            <a:xfrm>
              <a:off x="7848600" y="1064972"/>
              <a:ext cx="1066800" cy="7447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Observed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F0"/>
                  </a:solidFill>
                  <a:latin typeface="Calibri" panose="020F0502020204030204" pitchFamily="34" charset="0"/>
                </a:rPr>
                <a:t>Initial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145" name="直接连接符 144"/>
            <p:cNvCxnSpPr/>
            <p:nvPr/>
          </p:nvCxnSpPr>
          <p:spPr bwMode="auto">
            <a:xfrm>
              <a:off x="7311736" y="12763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直接连接符 145"/>
            <p:cNvCxnSpPr/>
            <p:nvPr/>
          </p:nvCxnSpPr>
          <p:spPr bwMode="auto">
            <a:xfrm>
              <a:off x="7315200" y="15811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7" name="组合 146"/>
          <p:cNvGrpSpPr/>
          <p:nvPr/>
        </p:nvGrpSpPr>
        <p:grpSpPr>
          <a:xfrm>
            <a:off x="2489173" y="1058683"/>
            <a:ext cx="1603664" cy="744778"/>
            <a:chOff x="7311736" y="1064972"/>
            <a:chExt cx="1603664" cy="744778"/>
          </a:xfrm>
        </p:grpSpPr>
        <p:sp>
          <p:nvSpPr>
            <p:cNvPr id="148" name="矩形 147"/>
            <p:cNvSpPr/>
            <p:nvPr/>
          </p:nvSpPr>
          <p:spPr bwMode="auto">
            <a:xfrm>
              <a:off x="7848600" y="1064972"/>
              <a:ext cx="1066800" cy="7447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</a:rPr>
                <a:t>Observed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B0F0"/>
                  </a:solidFill>
                  <a:latin typeface="Calibri" panose="020F0502020204030204" pitchFamily="34" charset="0"/>
                </a:rPr>
                <a:t>Initial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</a:endParaRPr>
            </a:p>
          </p:txBody>
        </p:sp>
        <p:cxnSp>
          <p:nvCxnSpPr>
            <p:cNvPr id="149" name="直接连接符 148"/>
            <p:cNvCxnSpPr/>
            <p:nvPr/>
          </p:nvCxnSpPr>
          <p:spPr bwMode="auto">
            <a:xfrm>
              <a:off x="7311736" y="12763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直接连接符 149"/>
            <p:cNvCxnSpPr/>
            <p:nvPr/>
          </p:nvCxnSpPr>
          <p:spPr bwMode="auto">
            <a:xfrm>
              <a:off x="7315200" y="158115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" name="组合 150"/>
          <p:cNvGrpSpPr/>
          <p:nvPr/>
        </p:nvGrpSpPr>
        <p:grpSpPr>
          <a:xfrm>
            <a:off x="2478557" y="1651061"/>
            <a:ext cx="1614280" cy="439978"/>
            <a:chOff x="7337488" y="1727915"/>
            <a:chExt cx="1614280" cy="439978"/>
          </a:xfrm>
        </p:grpSpPr>
        <p:sp>
          <p:nvSpPr>
            <p:cNvPr id="152" name="矩形 151"/>
            <p:cNvSpPr/>
            <p:nvPr/>
          </p:nvSpPr>
          <p:spPr bwMode="auto">
            <a:xfrm>
              <a:off x="7888432" y="1727915"/>
              <a:ext cx="1063336" cy="4399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Predicted</a:t>
              </a:r>
            </a:p>
          </p:txBody>
        </p:sp>
        <p:cxnSp>
          <p:nvCxnSpPr>
            <p:cNvPr id="153" name="直接连接符 152"/>
            <p:cNvCxnSpPr/>
            <p:nvPr/>
          </p:nvCxnSpPr>
          <p:spPr bwMode="auto">
            <a:xfrm>
              <a:off x="7337488" y="191093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4" name="组合 153"/>
          <p:cNvGrpSpPr/>
          <p:nvPr/>
        </p:nvGrpSpPr>
        <p:grpSpPr>
          <a:xfrm>
            <a:off x="2478557" y="3725683"/>
            <a:ext cx="1614280" cy="439978"/>
            <a:chOff x="7337488" y="1727915"/>
            <a:chExt cx="1614280" cy="439978"/>
          </a:xfrm>
        </p:grpSpPr>
        <p:sp>
          <p:nvSpPr>
            <p:cNvPr id="155" name="矩形 154"/>
            <p:cNvSpPr/>
            <p:nvPr/>
          </p:nvSpPr>
          <p:spPr bwMode="auto">
            <a:xfrm>
              <a:off x="7888432" y="1727915"/>
              <a:ext cx="1063336" cy="439978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Predicted</a:t>
              </a:r>
            </a:p>
          </p:txBody>
        </p:sp>
        <p:cxnSp>
          <p:nvCxnSpPr>
            <p:cNvPr id="156" name="直接连接符 155"/>
            <p:cNvCxnSpPr/>
            <p:nvPr/>
          </p:nvCxnSpPr>
          <p:spPr bwMode="auto">
            <a:xfrm>
              <a:off x="7337488" y="1910930"/>
              <a:ext cx="536864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FF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2" name="TextBox 81"/>
          <p:cNvSpPr txBox="1"/>
          <p:nvPr/>
        </p:nvSpPr>
        <p:spPr>
          <a:xfrm>
            <a:off x="866424" y="1064972"/>
            <a:ext cx="118850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CSG  No.11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40416" y="3023700"/>
            <a:ext cx="152102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CSG No. 21</a:t>
            </a:r>
          </a:p>
        </p:txBody>
      </p:sp>
      <p:cxnSp>
        <p:nvCxnSpPr>
          <p:cNvPr id="84" name="直接箭头连接符 83"/>
          <p:cNvCxnSpPr/>
          <p:nvPr/>
        </p:nvCxnSpPr>
        <p:spPr bwMode="auto">
          <a:xfrm flipV="1">
            <a:off x="6052765" y="2180992"/>
            <a:ext cx="1524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直接箭头连接符 99"/>
          <p:cNvCxnSpPr/>
          <p:nvPr/>
        </p:nvCxnSpPr>
        <p:spPr bwMode="auto">
          <a:xfrm>
            <a:off x="8344122" y="2254935"/>
            <a:ext cx="152400" cy="1628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直接箭头连接符 100"/>
          <p:cNvCxnSpPr/>
          <p:nvPr/>
        </p:nvCxnSpPr>
        <p:spPr bwMode="auto">
          <a:xfrm flipV="1">
            <a:off x="1219200" y="2319681"/>
            <a:ext cx="1524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直接箭头连接符 101"/>
          <p:cNvCxnSpPr/>
          <p:nvPr/>
        </p:nvCxnSpPr>
        <p:spPr bwMode="auto">
          <a:xfrm>
            <a:off x="3518538" y="2225203"/>
            <a:ext cx="152400" cy="1628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直接箭头连接符 102"/>
          <p:cNvCxnSpPr/>
          <p:nvPr/>
        </p:nvCxnSpPr>
        <p:spPr bwMode="auto">
          <a:xfrm flipV="1">
            <a:off x="6052765" y="4185661"/>
            <a:ext cx="1524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直接箭头连接符 103"/>
          <p:cNvCxnSpPr/>
          <p:nvPr/>
        </p:nvCxnSpPr>
        <p:spPr bwMode="auto">
          <a:xfrm>
            <a:off x="8344122" y="4259604"/>
            <a:ext cx="152400" cy="1628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直接箭头连接符 104"/>
          <p:cNvCxnSpPr/>
          <p:nvPr/>
        </p:nvCxnSpPr>
        <p:spPr bwMode="auto">
          <a:xfrm flipV="1">
            <a:off x="1219200" y="4324350"/>
            <a:ext cx="1524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直接箭头连接符 105"/>
          <p:cNvCxnSpPr/>
          <p:nvPr/>
        </p:nvCxnSpPr>
        <p:spPr bwMode="auto">
          <a:xfrm>
            <a:off x="3518538" y="4229872"/>
            <a:ext cx="152400" cy="1628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45234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7" grpId="0"/>
      <p:bldP spid="125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/>
          <a:lstStyle/>
          <a:p>
            <a:r>
              <a:rPr lang="en-US" altLang="zh-CN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Blue Mountain Geothermal Field in Nevada</a:t>
            </a:r>
            <a:endParaRPr lang="en-US" sz="4000" dirty="0"/>
          </a:p>
        </p:txBody>
      </p:sp>
      <p:pic>
        <p:nvPicPr>
          <p:cNvPr id="11266" name="Picture 2" descr="https://www.sec.gov/Archives/edgar/data/1177440/000117625611000946/ngp20f110630p3x10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53306"/>
            <a:ext cx="3500213" cy="3762375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869430" y="1200150"/>
            <a:ext cx="1752600" cy="381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Blue Mountain</a:t>
            </a:r>
          </a:p>
        </p:txBody>
      </p:sp>
      <p:cxnSp>
        <p:nvCxnSpPr>
          <p:cNvPr id="6" name="直接箭头连接符 5"/>
          <p:cNvCxnSpPr>
            <a:stCxn id="4" idx="2"/>
          </p:cNvCxnSpPr>
          <p:nvPr/>
        </p:nvCxnSpPr>
        <p:spPr bwMode="auto">
          <a:xfrm>
            <a:off x="1745730" y="1581150"/>
            <a:ext cx="647700" cy="190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椭圆 7"/>
          <p:cNvSpPr/>
          <p:nvPr/>
        </p:nvSpPr>
        <p:spPr bwMode="auto">
          <a:xfrm>
            <a:off x="2469630" y="173355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cxnSp>
        <p:nvCxnSpPr>
          <p:cNvPr id="15" name="直接箭头连接符 14"/>
          <p:cNvCxnSpPr>
            <a:stCxn id="8" idx="6"/>
          </p:cNvCxnSpPr>
          <p:nvPr/>
        </p:nvCxnSpPr>
        <p:spPr bwMode="auto">
          <a:xfrm flipV="1">
            <a:off x="2545830" y="1123950"/>
            <a:ext cx="2635770" cy="647700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8" idx="5"/>
          </p:cNvCxnSpPr>
          <p:nvPr/>
        </p:nvCxnSpPr>
        <p:spPr bwMode="auto">
          <a:xfrm>
            <a:off x="2534671" y="1798591"/>
            <a:ext cx="2646929" cy="3271879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t="1695" r="2188" b="11353"/>
          <a:stretch/>
        </p:blipFill>
        <p:spPr>
          <a:xfrm>
            <a:off x="5181600" y="1172460"/>
            <a:ext cx="3348989" cy="3837690"/>
          </a:xfrm>
          <a:prstGeom prst="rect">
            <a:avLst/>
          </a:prstGeom>
          <a:ln>
            <a:solidFill>
              <a:srgbClr val="FFFF00"/>
            </a:solidFill>
          </a:ln>
        </p:spPr>
      </p:pic>
      <p:cxnSp>
        <p:nvCxnSpPr>
          <p:cNvPr id="13" name="直接连接符 12"/>
          <p:cNvCxnSpPr/>
          <p:nvPr/>
        </p:nvCxnSpPr>
        <p:spPr bwMode="auto">
          <a:xfrm>
            <a:off x="6159753" y="2343150"/>
            <a:ext cx="914400" cy="609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096000" y="196215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Line 1</a:t>
            </a:r>
          </a:p>
        </p:txBody>
      </p:sp>
      <p:cxnSp>
        <p:nvCxnSpPr>
          <p:cNvPr id="9" name="直接箭头连接符 8"/>
          <p:cNvCxnSpPr/>
          <p:nvPr/>
        </p:nvCxnSpPr>
        <p:spPr bwMode="auto">
          <a:xfrm>
            <a:off x="6791535" y="4893072"/>
            <a:ext cx="533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674155" y="452374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1 mile</a:t>
            </a:r>
          </a:p>
        </p:txBody>
      </p:sp>
    </p:spTree>
    <p:extLst>
      <p:ext uri="{BB962C8B-B14F-4D97-AF65-F5344CB8AC3E}">
        <p14:creationId xmlns:p14="http://schemas.microsoft.com/office/powerpoint/2010/main" val="191982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514350"/>
            <a:ext cx="914400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US" altLang="zh-CN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Blue Mountain Surface Seismic Data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9630" r="9067" b="17961"/>
          <a:stretch/>
        </p:blipFill>
        <p:spPr>
          <a:xfrm>
            <a:off x="4676520" y="958851"/>
            <a:ext cx="3303922" cy="15367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8" t="6652" r="8393" b="15938"/>
          <a:stretch/>
        </p:blipFill>
        <p:spPr>
          <a:xfrm>
            <a:off x="690505" y="3107336"/>
            <a:ext cx="2819400" cy="162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2542" y="632996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</a:rPr>
              <a:t>CSG No. 1</a:t>
            </a:r>
            <a:endParaRPr lang="en-US" sz="1600" dirty="0">
              <a:latin typeface="Calibri" panose="020F050202020403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284742" y="819150"/>
            <a:ext cx="338554" cy="1765300"/>
            <a:chOff x="2063938" y="1289162"/>
            <a:chExt cx="338554" cy="1765300"/>
          </a:xfrm>
        </p:grpSpPr>
        <p:sp>
          <p:nvSpPr>
            <p:cNvPr id="10" name="TextBox 9"/>
            <p:cNvSpPr txBox="1"/>
            <p:nvPr/>
          </p:nvSpPr>
          <p:spPr>
            <a:xfrm>
              <a:off x="2112670" y="128916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12670" y="271590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6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1965353" y="2118511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T (s)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89542" y="2419350"/>
            <a:ext cx="3470116" cy="397877"/>
            <a:chOff x="5138996" y="2647950"/>
            <a:chExt cx="3470116" cy="397877"/>
          </a:xfrm>
        </p:grpSpPr>
        <p:sp>
          <p:nvSpPr>
            <p:cNvPr id="13" name="TextBox 12"/>
            <p:cNvSpPr txBox="1"/>
            <p:nvPr/>
          </p:nvSpPr>
          <p:spPr>
            <a:xfrm>
              <a:off x="5138996" y="264795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21854" y="2647950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</a:rPr>
                <a:t>4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69254" y="2707273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x (</a:t>
              </a:r>
              <a:r>
                <a:rPr lang="en-US" altLang="zh-CN" sz="1600" dirty="0">
                  <a:latin typeface="Calibri" panose="020F0502020204030204" pitchFamily="34" charset="0"/>
                </a:rPr>
                <a:t>k</a:t>
              </a:r>
              <a:r>
                <a:rPr lang="en-US" sz="1600" dirty="0">
                  <a:latin typeface="Calibri" panose="020F0502020204030204" pitchFamily="34" charset="0"/>
                </a:rPr>
                <a:t>m)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2400" y="1384072"/>
            <a:ext cx="3903742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5</a:t>
            </a:r>
            <a:r>
              <a:rPr lang="en-US" altLang="zh-CN" sz="1800" dirty="0">
                <a:latin typeface="Calibri" panose="020F0502020204030204" pitchFamily="34" charset="0"/>
              </a:rPr>
              <a:t>7</a:t>
            </a:r>
            <a:r>
              <a:rPr lang="en-US" sz="1800" dirty="0">
                <a:latin typeface="Calibri" panose="020F0502020204030204" pitchFamily="34" charset="0"/>
              </a:rPr>
              <a:t> dynamite sources:  67 m spacing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121 receivers: 33.5 m spacing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Record time: 6 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" y="895350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Acquisition Parameters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7846" y="2038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19318" y="20383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40195" y="13840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3000" y="39201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34994" y="384170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31666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83026" y="482438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</a:rPr>
              <a:t>f (Hz)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0804" y="468441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02404" y="46960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18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281419" y="3012914"/>
            <a:ext cx="466807" cy="1756920"/>
            <a:chOff x="1942210" y="978319"/>
            <a:chExt cx="466807" cy="1756920"/>
          </a:xfrm>
        </p:grpSpPr>
        <p:sp>
          <p:nvSpPr>
            <p:cNvPr id="30" name="TextBox 29"/>
            <p:cNvSpPr txBox="1"/>
            <p:nvPr/>
          </p:nvSpPr>
          <p:spPr>
            <a:xfrm>
              <a:off x="1942210" y="978319"/>
              <a:ext cx="40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1.4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999931" y="2427462"/>
              <a:ext cx="40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0.2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783410" y="1840011"/>
              <a:ext cx="777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c</a:t>
              </a:r>
              <a:r>
                <a:rPr lang="en-US" sz="1400" dirty="0">
                  <a:latin typeface="Calibri" panose="020F0502020204030204" pitchFamily="34" charset="0"/>
                </a:rPr>
                <a:t> (km/s)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41876" y="2768782"/>
            <a:ext cx="2699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Dispersion Curve for CSG No.1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90" b="43256"/>
          <a:stretch/>
        </p:blipFill>
        <p:spPr>
          <a:xfrm>
            <a:off x="8229600" y="2845753"/>
            <a:ext cx="685800" cy="1983356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 bwMode="auto">
          <a:xfrm>
            <a:off x="765238" y="4207075"/>
            <a:ext cx="1541147" cy="349452"/>
          </a:xfrm>
          <a:custGeom>
            <a:avLst/>
            <a:gdLst>
              <a:gd name="connsiteX0" fmla="*/ 0 w 1438579"/>
              <a:gd name="connsiteY0" fmla="*/ 0 h 349452"/>
              <a:gd name="connsiteX1" fmla="*/ 250441 w 1438579"/>
              <a:gd name="connsiteY1" fmla="*/ 122308 h 349452"/>
              <a:gd name="connsiteX2" fmla="*/ 582421 w 1438579"/>
              <a:gd name="connsiteY2" fmla="*/ 244616 h 349452"/>
              <a:gd name="connsiteX3" fmla="*/ 914400 w 1438579"/>
              <a:gd name="connsiteY3" fmla="*/ 285386 h 349452"/>
              <a:gd name="connsiteX4" fmla="*/ 1438579 w 1438579"/>
              <a:gd name="connsiteY4" fmla="*/ 349452 h 349452"/>
              <a:gd name="connsiteX5" fmla="*/ 1438579 w 1438579"/>
              <a:gd name="connsiteY5" fmla="*/ 349452 h 34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8579" h="349452">
                <a:moveTo>
                  <a:pt x="0" y="0"/>
                </a:moveTo>
                <a:cubicBezTo>
                  <a:pt x="76685" y="40769"/>
                  <a:pt x="153371" y="81539"/>
                  <a:pt x="250441" y="122308"/>
                </a:cubicBezTo>
                <a:cubicBezTo>
                  <a:pt x="347511" y="163077"/>
                  <a:pt x="471761" y="217436"/>
                  <a:pt x="582421" y="244616"/>
                </a:cubicBezTo>
                <a:cubicBezTo>
                  <a:pt x="693081" y="271796"/>
                  <a:pt x="914400" y="285386"/>
                  <a:pt x="914400" y="285386"/>
                </a:cubicBezTo>
                <a:lnTo>
                  <a:pt x="1438579" y="349452"/>
                </a:lnTo>
                <a:lnTo>
                  <a:pt x="1438579" y="349452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159489"/>
              </p:ext>
            </p:extLst>
          </p:nvPr>
        </p:nvGraphicFramePr>
        <p:xfrm>
          <a:off x="1201517" y="3541666"/>
          <a:ext cx="91598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Equation" r:id="rId6" imgW="1002960" imgH="368280" progId="Equation.DSMT4">
                  <p:embed/>
                </p:oleObj>
              </mc:Choice>
              <mc:Fallback>
                <p:oleObj name="Equation" r:id="rId6" imgW="1002960" imgH="368280" progId="Equation.DSMT4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517" y="3541666"/>
                        <a:ext cx="915988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任意多边形 36"/>
          <p:cNvSpPr/>
          <p:nvPr/>
        </p:nvSpPr>
        <p:spPr bwMode="auto">
          <a:xfrm rot="21219855">
            <a:off x="713416" y="4265114"/>
            <a:ext cx="1642298" cy="208218"/>
          </a:xfrm>
          <a:custGeom>
            <a:avLst/>
            <a:gdLst>
              <a:gd name="connsiteX0" fmla="*/ 0 w 1200150"/>
              <a:gd name="connsiteY0" fmla="*/ 152400 h 208218"/>
              <a:gd name="connsiteX1" fmla="*/ 381000 w 1200150"/>
              <a:gd name="connsiteY1" fmla="*/ 190500 h 208218"/>
              <a:gd name="connsiteX2" fmla="*/ 641350 w 1200150"/>
              <a:gd name="connsiteY2" fmla="*/ 203200 h 208218"/>
              <a:gd name="connsiteX3" fmla="*/ 984250 w 1200150"/>
              <a:gd name="connsiteY3" fmla="*/ 107950 h 208218"/>
              <a:gd name="connsiteX4" fmla="*/ 1200150 w 1200150"/>
              <a:gd name="connsiteY4" fmla="*/ 0 h 208218"/>
              <a:gd name="connsiteX5" fmla="*/ 1200150 w 1200150"/>
              <a:gd name="connsiteY5" fmla="*/ 0 h 2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150" h="208218">
                <a:moveTo>
                  <a:pt x="0" y="152400"/>
                </a:moveTo>
                <a:lnTo>
                  <a:pt x="381000" y="190500"/>
                </a:lnTo>
                <a:cubicBezTo>
                  <a:pt x="487892" y="198967"/>
                  <a:pt x="540808" y="216958"/>
                  <a:pt x="641350" y="203200"/>
                </a:cubicBezTo>
                <a:cubicBezTo>
                  <a:pt x="741892" y="189442"/>
                  <a:pt x="891117" y="141817"/>
                  <a:pt x="984250" y="107950"/>
                </a:cubicBezTo>
                <a:cubicBezTo>
                  <a:pt x="1077383" y="74083"/>
                  <a:pt x="1200150" y="0"/>
                  <a:pt x="1200150" y="0"/>
                </a:cubicBezTo>
                <a:lnTo>
                  <a:pt x="1200150" y="0"/>
                </a:lnTo>
              </a:path>
            </a:pathLst>
          </a:custGeom>
          <a:noFill/>
          <a:ln w="38100"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2600" y="4857750"/>
            <a:ext cx="684803" cy="369332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anose="020F0502020204030204" pitchFamily="34" charset="0"/>
              </a:rPr>
              <a:t>f (Hz)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09346" y="467049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8179" y="4734639"/>
            <a:ext cx="274434" cy="307777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32435" y="4849972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Shot No.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46742" y="477931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72400" y="478604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</a:rPr>
              <a:t>47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7566" r="86933" b="10415"/>
          <a:stretch/>
        </p:blipFill>
        <p:spPr>
          <a:xfrm>
            <a:off x="5111593" y="3092673"/>
            <a:ext cx="146207" cy="170410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018707" y="2760189"/>
            <a:ext cx="317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Picked Dispersion Curve for All CSGs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3507488" y="3072132"/>
            <a:ext cx="364202" cy="1756920"/>
            <a:chOff x="1942210" y="978319"/>
            <a:chExt cx="364202" cy="1756920"/>
          </a:xfrm>
        </p:grpSpPr>
        <p:sp>
          <p:nvSpPr>
            <p:cNvPr id="47" name="TextBox 46"/>
            <p:cNvSpPr txBox="1"/>
            <p:nvPr/>
          </p:nvSpPr>
          <p:spPr>
            <a:xfrm>
              <a:off x="1942210" y="978319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30</a:t>
              </a:r>
              <a:endPara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99931" y="242746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0</a:t>
              </a:r>
              <a:endPara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1738641" y="1735593"/>
              <a:ext cx="7970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k</a:t>
              </a:r>
              <a:r>
                <a:rPr lang="en-US" sz="1400" dirty="0">
                  <a:solidFill>
                    <a:schemeClr val="bg1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 (1/km)</a:t>
              </a:r>
            </a:p>
          </p:txBody>
        </p:sp>
      </p:grpSp>
      <p:sp>
        <p:nvSpPr>
          <p:cNvPr id="50" name="任意多边形 49"/>
          <p:cNvSpPr/>
          <p:nvPr/>
        </p:nvSpPr>
        <p:spPr bwMode="auto">
          <a:xfrm rot="21219855">
            <a:off x="721194" y="4268692"/>
            <a:ext cx="1642298" cy="208218"/>
          </a:xfrm>
          <a:custGeom>
            <a:avLst/>
            <a:gdLst>
              <a:gd name="connsiteX0" fmla="*/ 0 w 1200150"/>
              <a:gd name="connsiteY0" fmla="*/ 152400 h 208218"/>
              <a:gd name="connsiteX1" fmla="*/ 381000 w 1200150"/>
              <a:gd name="connsiteY1" fmla="*/ 190500 h 208218"/>
              <a:gd name="connsiteX2" fmla="*/ 641350 w 1200150"/>
              <a:gd name="connsiteY2" fmla="*/ 203200 h 208218"/>
              <a:gd name="connsiteX3" fmla="*/ 984250 w 1200150"/>
              <a:gd name="connsiteY3" fmla="*/ 107950 h 208218"/>
              <a:gd name="connsiteX4" fmla="*/ 1200150 w 1200150"/>
              <a:gd name="connsiteY4" fmla="*/ 0 h 208218"/>
              <a:gd name="connsiteX5" fmla="*/ 1200150 w 1200150"/>
              <a:gd name="connsiteY5" fmla="*/ 0 h 2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150" h="208218">
                <a:moveTo>
                  <a:pt x="0" y="152400"/>
                </a:moveTo>
                <a:lnTo>
                  <a:pt x="381000" y="190500"/>
                </a:lnTo>
                <a:cubicBezTo>
                  <a:pt x="487892" y="198967"/>
                  <a:pt x="540808" y="216958"/>
                  <a:pt x="641350" y="203200"/>
                </a:cubicBezTo>
                <a:cubicBezTo>
                  <a:pt x="741892" y="189442"/>
                  <a:pt x="891117" y="141817"/>
                  <a:pt x="984250" y="107950"/>
                </a:cubicBezTo>
                <a:cubicBezTo>
                  <a:pt x="1077383" y="74083"/>
                  <a:pt x="1200150" y="0"/>
                  <a:pt x="1200150" y="0"/>
                </a:cubicBezTo>
                <a:lnTo>
                  <a:pt x="1200150" y="0"/>
                </a:lnTo>
              </a:path>
            </a:pathLst>
          </a:custGeom>
          <a:noFill/>
          <a:ln w="38100"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7566" r="86933" b="10415"/>
          <a:stretch/>
        </p:blipFill>
        <p:spPr>
          <a:xfrm>
            <a:off x="5255965" y="3092673"/>
            <a:ext cx="146207" cy="17041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03882" y="477931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2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8" t="7566" r="86933" b="10415"/>
          <a:stretch/>
        </p:blipFill>
        <p:spPr>
          <a:xfrm>
            <a:off x="5400338" y="3092673"/>
            <a:ext cx="146207" cy="170410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400338" y="477931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3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7566" r="17209" b="10415"/>
          <a:stretch/>
        </p:blipFill>
        <p:spPr>
          <a:xfrm>
            <a:off x="5105400" y="3081936"/>
            <a:ext cx="2966426" cy="1704104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3871690" y="3129975"/>
            <a:ext cx="1207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Dispersion Contours</a:t>
            </a:r>
          </a:p>
        </p:txBody>
      </p:sp>
      <p:cxnSp>
        <p:nvCxnSpPr>
          <p:cNvPr id="26" name="直接箭头连接符 25"/>
          <p:cNvCxnSpPr/>
          <p:nvPr/>
        </p:nvCxnSpPr>
        <p:spPr bwMode="auto">
          <a:xfrm>
            <a:off x="4800600" y="3379909"/>
            <a:ext cx="389771" cy="1062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735850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71605E-6 L 0.39896 -0.0827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5679E-6 L 0.27274 -0.207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45642 -0.33704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29635 -0.0231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9" y="-1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/>
      <p:bldP spid="2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7" grpId="0"/>
      <p:bldP spid="27" grpId="1"/>
      <p:bldP spid="28" grpId="0"/>
      <p:bldP spid="34" grpId="0"/>
      <p:bldP spid="3" grpId="0" animBg="1"/>
      <p:bldP spid="37" grpId="0" animBg="1"/>
      <p:bldP spid="37" grpId="2" animBg="1"/>
      <p:bldP spid="37" grpId="4" animBg="1"/>
      <p:bldP spid="37" grpId="5" animBg="1"/>
      <p:bldP spid="38" grpId="0" animBg="1"/>
      <p:bldP spid="36" grpId="0"/>
      <p:bldP spid="36" grpId="1"/>
      <p:bldP spid="39" grpId="0" animBg="1"/>
      <p:bldP spid="41" grpId="0"/>
      <p:bldP spid="42" grpId="0"/>
      <p:bldP spid="43" grpId="0"/>
      <p:bldP spid="45" grpId="0"/>
      <p:bldP spid="50" grpId="0" animBg="1"/>
      <p:bldP spid="52" grpId="0"/>
      <p:bldP spid="54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FCD728-7607-40CA-BC2D-4DCBDB8DD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14" y="3021956"/>
            <a:ext cx="766149" cy="861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58D3A-34B2-4094-9717-1BFD3C10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502" y="1297892"/>
            <a:ext cx="3108816" cy="2580097"/>
          </a:xfrm>
          <a:prstGeom prst="rect">
            <a:avLst/>
          </a:prstGeom>
        </p:spPr>
      </p:pic>
      <p:pic>
        <p:nvPicPr>
          <p:cNvPr id="15362" name="Picture 2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"/>
          <a:stretch/>
        </p:blipFill>
        <p:spPr bwMode="auto">
          <a:xfrm>
            <a:off x="436474" y="3277405"/>
            <a:ext cx="3209544" cy="160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Standard WD Results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r="517"/>
          <a:stretch/>
        </p:blipFill>
        <p:spPr bwMode="auto">
          <a:xfrm>
            <a:off x="419990" y="1123950"/>
            <a:ext cx="3200401" cy="1596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31939" y="819150"/>
            <a:ext cx="4204622" cy="4343400"/>
            <a:chOff x="1974149" y="819150"/>
            <a:chExt cx="4204622" cy="4343400"/>
          </a:xfrm>
        </p:grpSpPr>
        <p:pic>
          <p:nvPicPr>
            <p:cNvPr id="9" name="Picture 6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917700"/>
              <a:ext cx="152400" cy="19634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878618" y="819150"/>
              <a:ext cx="2164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</a:rPr>
                <a:t>Initial </a:t>
              </a:r>
              <a:r>
                <a:rPr lang="en-US" sz="1600" dirty="0">
                  <a:latin typeface="Calibri" panose="020F0502020204030204" pitchFamily="34" charset="0"/>
                </a:rPr>
                <a:t>S-velocity Model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251502" y="2753360"/>
              <a:ext cx="3424508" cy="307777"/>
              <a:chOff x="2209800" y="2753360"/>
              <a:chExt cx="3424508" cy="30777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2209800" y="275336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59874" y="275336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4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615582" y="4823996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x (km)</a:t>
              </a: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974149" y="1015484"/>
              <a:ext cx="458780" cy="1825936"/>
              <a:chOff x="1974149" y="1015484"/>
              <a:chExt cx="458780" cy="182593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974149" y="2533643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250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1888407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251502" y="4823996"/>
              <a:ext cx="3470342" cy="338554"/>
              <a:chOff x="2209800" y="2753360"/>
              <a:chExt cx="3470342" cy="338554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209800" y="2753360"/>
                <a:ext cx="287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05708" y="2753360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4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981326" y="3103662"/>
              <a:ext cx="458780" cy="1864042"/>
              <a:chOff x="1981326" y="1015484"/>
              <a:chExt cx="458780" cy="1864042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2138318" y="1015484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81326" y="2571749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250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1924419" y="1840011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715000" y="1794016"/>
              <a:ext cx="463771" cy="2158057"/>
              <a:chOff x="1911434" y="861595"/>
              <a:chExt cx="463771" cy="215805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911434" y="861595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1.7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66119" y="2711875"/>
                <a:ext cx="409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0.3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1454796" y="1840011"/>
                <a:ext cx="14350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S-velocity (km/s)</a:t>
                </a:r>
              </a:p>
            </p:txBody>
          </p:sp>
        </p:grpSp>
        <p:sp>
          <p:nvSpPr>
            <p:cNvPr id="11" name="title_6-10Hz"/>
            <p:cNvSpPr txBox="1"/>
            <p:nvPr/>
          </p:nvSpPr>
          <p:spPr>
            <a:xfrm>
              <a:off x="2780410" y="2961639"/>
              <a:ext cx="2758382" cy="338554"/>
            </a:xfrm>
            <a:prstGeom prst="rect">
              <a:avLst/>
            </a:prstGeom>
            <a:solidFill>
              <a:srgbClr val="00008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</a:rPr>
                <a:t>Inverted S-velocity </a:t>
              </a:r>
              <a:r>
                <a:rPr lang="en-US" altLang="zh-CN" sz="1600" dirty="0" err="1">
                  <a:latin typeface="Calibri" panose="020F0502020204030204" pitchFamily="34" charset="0"/>
                </a:rPr>
                <a:t>Tomo</a:t>
              </a:r>
              <a:r>
                <a:rPr lang="en-US" altLang="zh-CN" sz="1600" dirty="0">
                  <a:latin typeface="Calibri" panose="020F0502020204030204" pitchFamily="34" charset="0"/>
                </a:rPr>
                <a:t>. 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343400" y="1276350"/>
            <a:ext cx="570990" cy="2698544"/>
            <a:chOff x="294614" y="2717502"/>
            <a:chExt cx="570990" cy="2698544"/>
          </a:xfrm>
        </p:grpSpPr>
        <p:sp>
          <p:nvSpPr>
            <p:cNvPr id="39" name="TextBox 38"/>
            <p:cNvSpPr txBox="1"/>
            <p:nvPr/>
          </p:nvSpPr>
          <p:spPr>
            <a:xfrm>
              <a:off x="294614" y="3608584"/>
              <a:ext cx="570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f (Hz)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54220" y="271750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5546" y="5108269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10</a:t>
              </a:r>
            </a:p>
          </p:txBody>
        </p:sp>
      </p:grpSp>
      <p:cxnSp>
        <p:nvCxnSpPr>
          <p:cNvPr id="14337" name="直接箭头连接符 14336"/>
          <p:cNvCxnSpPr/>
          <p:nvPr/>
        </p:nvCxnSpPr>
        <p:spPr bwMode="auto">
          <a:xfrm flipH="1">
            <a:off x="7379690" y="2390061"/>
            <a:ext cx="87910" cy="1816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直接箭头连接符 51"/>
          <p:cNvCxnSpPr/>
          <p:nvPr/>
        </p:nvCxnSpPr>
        <p:spPr bwMode="auto">
          <a:xfrm flipH="1">
            <a:off x="7162800" y="3136342"/>
            <a:ext cx="87910" cy="1816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426587" y="742022"/>
                <a:ext cx="16730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anose="020F0502020204030204" pitchFamily="34" charset="0"/>
                  </a:rPr>
                  <a:t>Offset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en-US" sz="1800" dirty="0">
                    <a:latin typeface="Calibri" panose="020F0502020204030204" pitchFamily="34" charset="0"/>
                  </a:rPr>
                  <a:t>=1 km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587" y="742022"/>
                <a:ext cx="1673022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909" t="-8333" r="-2182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组合 27">
            <a:extLst>
              <a:ext uri="{FF2B5EF4-FFF2-40B4-BE49-F238E27FC236}">
                <a16:creationId xmlns:a16="http://schemas.microsoft.com/office/drawing/2014/main" id="{04350F20-19D2-47D1-B7BE-CE46F82795A7}"/>
              </a:ext>
            </a:extLst>
          </p:cNvPr>
          <p:cNvGrpSpPr/>
          <p:nvPr/>
        </p:nvGrpSpPr>
        <p:grpSpPr>
          <a:xfrm>
            <a:off x="4792647" y="3887676"/>
            <a:ext cx="3360753" cy="359875"/>
            <a:chOff x="4648200" y="3998064"/>
            <a:chExt cx="3360753" cy="35987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777CF0E-29AC-40BA-BAD0-CF8882FCAC4E}"/>
                </a:ext>
              </a:extLst>
            </p:cNvPr>
            <p:cNvSpPr txBox="1"/>
            <p:nvPr/>
          </p:nvSpPr>
          <p:spPr>
            <a:xfrm>
              <a:off x="5646767" y="3998064"/>
              <a:ext cx="904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Shot No.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668CF0E-57B4-4DF7-8591-1DE96C583113}"/>
                </a:ext>
              </a:extLst>
            </p:cNvPr>
            <p:cNvSpPr txBox="1"/>
            <p:nvPr/>
          </p:nvSpPr>
          <p:spPr>
            <a:xfrm>
              <a:off x="4648200" y="401938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740935B-2741-4F6A-B355-05CDD9EC73B3}"/>
                </a:ext>
              </a:extLst>
            </p:cNvPr>
            <p:cNvSpPr txBox="1"/>
            <p:nvPr/>
          </p:nvSpPr>
          <p:spPr>
            <a:xfrm>
              <a:off x="7615897" y="399806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</a:rPr>
                <a:t>47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7" name="组合 31">
            <a:extLst>
              <a:ext uri="{FF2B5EF4-FFF2-40B4-BE49-F238E27FC236}">
                <a16:creationId xmlns:a16="http://schemas.microsoft.com/office/drawing/2014/main" id="{FD95AA36-B02D-472B-86EF-9F11A095A6C3}"/>
              </a:ext>
            </a:extLst>
          </p:cNvPr>
          <p:cNvGrpSpPr/>
          <p:nvPr/>
        </p:nvGrpSpPr>
        <p:grpSpPr>
          <a:xfrm>
            <a:off x="4343400" y="1276351"/>
            <a:ext cx="570990" cy="2698544"/>
            <a:chOff x="294614" y="2717502"/>
            <a:chExt cx="570990" cy="269854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415F106-A34A-48A3-AB83-F49D2E8C23AC}"/>
                </a:ext>
              </a:extLst>
            </p:cNvPr>
            <p:cNvSpPr txBox="1"/>
            <p:nvPr/>
          </p:nvSpPr>
          <p:spPr>
            <a:xfrm>
              <a:off x="294614" y="3608584"/>
              <a:ext cx="570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f (Hz)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E942520-2A87-4C3F-92A1-9E8B7E06B2C3}"/>
                </a:ext>
              </a:extLst>
            </p:cNvPr>
            <p:cNvSpPr txBox="1"/>
            <p:nvPr/>
          </p:nvSpPr>
          <p:spPr>
            <a:xfrm>
              <a:off x="554220" y="27175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5B9EEDD-4ABC-493C-A671-F9A3B42225E4}"/>
                </a:ext>
              </a:extLst>
            </p:cNvPr>
            <p:cNvSpPr txBox="1"/>
            <p:nvPr/>
          </p:nvSpPr>
          <p:spPr>
            <a:xfrm>
              <a:off x="485546" y="510826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10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383E5D2E-EF9B-45A2-9613-57903689FDC1}"/>
              </a:ext>
            </a:extLst>
          </p:cNvPr>
          <p:cNvSpPr txBox="1"/>
          <p:nvPr/>
        </p:nvSpPr>
        <p:spPr>
          <a:xfrm>
            <a:off x="4953000" y="937796"/>
            <a:ext cx="2910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Dispersion Contours Comparison</a:t>
            </a:r>
          </a:p>
        </p:txBody>
      </p:sp>
      <p:pic>
        <p:nvPicPr>
          <p:cNvPr id="63" name="Picture 5">
            <a:extLst>
              <a:ext uri="{FF2B5EF4-FFF2-40B4-BE49-F238E27FC236}">
                <a16:creationId xmlns:a16="http://schemas.microsoft.com/office/drawing/2014/main" id="{45D50680-8251-49B1-8CE0-894D6C8D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73" y="1396902"/>
            <a:ext cx="104775" cy="117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5D19E1A-69D7-48E8-AF0B-14C5BCE10D80}"/>
              </a:ext>
            </a:extLst>
          </p:cNvPr>
          <p:cNvSpPr txBox="1"/>
          <p:nvPr/>
        </p:nvSpPr>
        <p:spPr>
          <a:xfrm>
            <a:off x="8372447" y="12402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Calibri" panose="020F0502020204030204" pitchFamily="34" charset="0"/>
              </a:rPr>
              <a:t>36</a:t>
            </a:r>
            <a:endParaRPr lang="zh-CN" altLang="en-US" sz="1800" dirty="0">
              <a:latin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FFC74D1-60F2-4654-BE6C-6A2D045D3960}"/>
              </a:ext>
            </a:extLst>
          </p:cNvPr>
          <p:cNvSpPr txBox="1"/>
          <p:nvPr/>
        </p:nvSpPr>
        <p:spPr>
          <a:xfrm>
            <a:off x="8411077" y="230706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</a:rPr>
              <a:t>0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1A31C97-2E5E-4CE1-96BD-DA28EA5F9129}"/>
                  </a:ext>
                </a:extLst>
              </p:cNvPr>
              <p:cNvSpPr txBox="1"/>
              <p:nvPr/>
            </p:nvSpPr>
            <p:spPr>
              <a:xfrm rot="16200000">
                <a:off x="8213027" y="1756153"/>
                <a:ext cx="9131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/>
                        <a:cs typeface="Times New Roman" panose="02020603050405020304" pitchFamily="18" charset="0"/>
                      </a:rPr>
                      <m:t>𝜅</m:t>
                    </m:r>
                  </m:oMath>
                </a14:m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(1/km)</a:t>
                </a:r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1A31C97-2E5E-4CE1-96BD-DA28EA5F9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213027" y="1756153"/>
                <a:ext cx="913135" cy="338554"/>
              </a:xfrm>
              <a:prstGeom prst="rect">
                <a:avLst/>
              </a:prstGeom>
              <a:blipFill>
                <a:blip r:embed="rId9"/>
                <a:stretch>
                  <a:fillRect l="-5357" t="-2667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1" grpId="0"/>
      <p:bldP spid="64" grpId="0"/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685800" y="57150"/>
            <a:ext cx="7772400" cy="857250"/>
          </a:xfrm>
        </p:spPr>
        <p:txBody>
          <a:bodyPr/>
          <a:lstStyle/>
          <a:p>
            <a:r>
              <a:rPr lang="en-US" sz="5400" dirty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895350"/>
            <a:ext cx="7924800" cy="4076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Theory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Numerical Examples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Conclusions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6400800" y="819150"/>
            <a:ext cx="2136171" cy="1146026"/>
            <a:chOff x="2969230" y="1733550"/>
            <a:chExt cx="3050570" cy="2125735"/>
          </a:xfrm>
        </p:grpSpPr>
        <p:cxnSp>
          <p:nvCxnSpPr>
            <p:cNvPr id="32" name="直接箭头连接符 31"/>
            <p:cNvCxnSpPr/>
            <p:nvPr/>
          </p:nvCxnSpPr>
          <p:spPr bwMode="auto">
            <a:xfrm>
              <a:off x="3200400" y="3083620"/>
              <a:ext cx="28194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直接箭头连接符 32"/>
            <p:cNvCxnSpPr/>
            <p:nvPr/>
          </p:nvCxnSpPr>
          <p:spPr bwMode="auto">
            <a:xfrm flipV="1">
              <a:off x="3276600" y="1826320"/>
              <a:ext cx="0" cy="14097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任意多边形 33"/>
            <p:cNvSpPr/>
            <p:nvPr/>
          </p:nvSpPr>
          <p:spPr bwMode="auto">
            <a:xfrm>
              <a:off x="3423920" y="2112070"/>
              <a:ext cx="2138680" cy="870403"/>
            </a:xfrm>
            <a:custGeom>
              <a:avLst/>
              <a:gdLst>
                <a:gd name="connsiteX0" fmla="*/ 0 w 2138680"/>
                <a:gd name="connsiteY0" fmla="*/ 289560 h 870403"/>
                <a:gd name="connsiteX1" fmla="*/ 182880 w 2138680"/>
                <a:gd name="connsiteY1" fmla="*/ 528320 h 870403"/>
                <a:gd name="connsiteX2" fmla="*/ 502920 w 2138680"/>
                <a:gd name="connsiteY2" fmla="*/ 447040 h 870403"/>
                <a:gd name="connsiteX3" fmla="*/ 817880 w 2138680"/>
                <a:gd name="connsiteY3" fmla="*/ 640080 h 870403"/>
                <a:gd name="connsiteX4" fmla="*/ 990600 w 2138680"/>
                <a:gd name="connsiteY4" fmla="*/ 868680 h 870403"/>
                <a:gd name="connsiteX5" fmla="*/ 1183640 w 2138680"/>
                <a:gd name="connsiteY5" fmla="*/ 513080 h 870403"/>
                <a:gd name="connsiteX6" fmla="*/ 1513840 w 2138680"/>
                <a:gd name="connsiteY6" fmla="*/ 574040 h 870403"/>
                <a:gd name="connsiteX7" fmla="*/ 1899920 w 2138680"/>
                <a:gd name="connsiteY7" fmla="*/ 391160 h 870403"/>
                <a:gd name="connsiteX8" fmla="*/ 2138680 w 2138680"/>
                <a:gd name="connsiteY8" fmla="*/ 0 h 870403"/>
                <a:gd name="connsiteX9" fmla="*/ 2138680 w 2138680"/>
                <a:gd name="connsiteY9" fmla="*/ 0 h 87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8680" h="870403">
                  <a:moveTo>
                    <a:pt x="0" y="289560"/>
                  </a:moveTo>
                  <a:cubicBezTo>
                    <a:pt x="49530" y="395816"/>
                    <a:pt x="99060" y="502073"/>
                    <a:pt x="182880" y="528320"/>
                  </a:cubicBezTo>
                  <a:cubicBezTo>
                    <a:pt x="266700" y="554567"/>
                    <a:pt x="397087" y="428413"/>
                    <a:pt x="502920" y="447040"/>
                  </a:cubicBezTo>
                  <a:cubicBezTo>
                    <a:pt x="608753" y="465667"/>
                    <a:pt x="736600" y="569807"/>
                    <a:pt x="817880" y="640080"/>
                  </a:cubicBezTo>
                  <a:cubicBezTo>
                    <a:pt x="899160" y="710353"/>
                    <a:pt x="929640" y="889847"/>
                    <a:pt x="990600" y="868680"/>
                  </a:cubicBezTo>
                  <a:cubicBezTo>
                    <a:pt x="1051560" y="847513"/>
                    <a:pt x="1096433" y="562187"/>
                    <a:pt x="1183640" y="513080"/>
                  </a:cubicBezTo>
                  <a:cubicBezTo>
                    <a:pt x="1270847" y="463973"/>
                    <a:pt x="1394460" y="594360"/>
                    <a:pt x="1513840" y="574040"/>
                  </a:cubicBezTo>
                  <a:cubicBezTo>
                    <a:pt x="1633220" y="553720"/>
                    <a:pt x="1795780" y="486833"/>
                    <a:pt x="1899920" y="391160"/>
                  </a:cubicBezTo>
                  <a:cubicBezTo>
                    <a:pt x="2004060" y="295487"/>
                    <a:pt x="2138680" y="0"/>
                    <a:pt x="2138680" y="0"/>
                  </a:cubicBezTo>
                  <a:lnTo>
                    <a:pt x="2138680" y="0"/>
                  </a:lnTo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1" y="3002954"/>
              <a:ext cx="304800" cy="85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m</a:t>
              </a:r>
            </a:p>
          </p:txBody>
        </p:sp>
        <p:graphicFrame>
          <p:nvGraphicFramePr>
            <p:cNvPr id="36" name="对象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2450894"/>
                </p:ext>
              </p:extLst>
            </p:nvPr>
          </p:nvGraphicFramePr>
          <p:xfrm>
            <a:off x="2969230" y="1837750"/>
            <a:ext cx="231169" cy="27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8" name="Equation" r:id="rId4" imgW="203040" imgH="215640" progId="Equation.DSMT4">
                    <p:embed/>
                  </p:oleObj>
                </mc:Choice>
                <mc:Fallback>
                  <p:oleObj name="Equation" r:id="rId4" imgW="20304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9230" y="1837750"/>
                          <a:ext cx="231169" cy="274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直接箭头连接符 36"/>
            <p:cNvCxnSpPr>
              <a:endCxn id="34" idx="1"/>
            </p:cNvCxnSpPr>
            <p:nvPr/>
          </p:nvCxnSpPr>
          <p:spPr bwMode="auto">
            <a:xfrm flipH="1">
              <a:off x="3606800" y="2093020"/>
              <a:ext cx="355600" cy="54737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直接箭头连接符 37"/>
            <p:cNvCxnSpPr>
              <a:endCxn id="34" idx="6"/>
            </p:cNvCxnSpPr>
            <p:nvPr/>
          </p:nvCxnSpPr>
          <p:spPr bwMode="auto">
            <a:xfrm>
              <a:off x="4114800" y="2093020"/>
              <a:ext cx="822960" cy="59309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直接箭头连接符 38"/>
            <p:cNvCxnSpPr/>
            <p:nvPr/>
          </p:nvCxnSpPr>
          <p:spPr bwMode="auto">
            <a:xfrm flipH="1" flipV="1">
              <a:off x="4432300" y="2982473"/>
              <a:ext cx="292100" cy="32974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3784600" y="1733550"/>
              <a:ext cx="1497580" cy="513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</a:rPr>
                <a:t>Local minima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25858" y="3312221"/>
              <a:ext cx="1593725" cy="513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Global minima</a:t>
              </a: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3606800" y="2640390"/>
              <a:ext cx="45719" cy="4572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4876800" y="2656900"/>
              <a:ext cx="45719" cy="4572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4" name="椭圆 43"/>
            <p:cNvSpPr/>
            <p:nvPr/>
          </p:nvSpPr>
          <p:spPr bwMode="auto">
            <a:xfrm>
              <a:off x="4373881" y="2961700"/>
              <a:ext cx="45719" cy="457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867400" y="3404818"/>
            <a:ext cx="2541263" cy="1529132"/>
            <a:chOff x="5867400" y="3404818"/>
            <a:chExt cx="2541263" cy="1529132"/>
          </a:xfrm>
        </p:grpSpPr>
        <p:grpSp>
          <p:nvGrpSpPr>
            <p:cNvPr id="5" name="组合 4"/>
            <p:cNvGrpSpPr/>
            <p:nvPr/>
          </p:nvGrpSpPr>
          <p:grpSpPr>
            <a:xfrm>
              <a:off x="5867400" y="3404818"/>
              <a:ext cx="2541263" cy="1529132"/>
              <a:chOff x="6096000" y="3252418"/>
              <a:chExt cx="2541263" cy="1529132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6096000" y="3252418"/>
                <a:ext cx="503034" cy="1303509"/>
                <a:chOff x="1894613" y="1359408"/>
                <a:chExt cx="503034" cy="1303509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2123213" y="1359408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Calibri" panose="020F0502020204030204" pitchFamily="34" charset="0"/>
                    </a:rPr>
                    <a:t>0</a:t>
                  </a:r>
                  <a:endParaRPr lang="en-US" sz="18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894613" y="2355140"/>
                  <a:ext cx="4988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Calibri" panose="020F0502020204030204" pitchFamily="34" charset="0"/>
                    </a:rPr>
                    <a:t>0.25</a:t>
                  </a:r>
                  <a:endParaRPr lang="en-US" sz="18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 rot="16200000">
                  <a:off x="1883575" y="1840011"/>
                  <a:ext cx="6286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Calibri" panose="020F0502020204030204" pitchFamily="34" charset="0"/>
                    </a:rPr>
                    <a:t>z (km)</a:t>
                  </a:r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>
                <a:off x="6477000" y="4442996"/>
                <a:ext cx="2160263" cy="338554"/>
                <a:chOff x="6477000" y="4442996"/>
                <a:chExt cx="2160263" cy="338554"/>
              </a:xfrm>
            </p:grpSpPr>
            <p:grpSp>
              <p:nvGrpSpPr>
                <p:cNvPr id="50" name="组合 49"/>
                <p:cNvGrpSpPr/>
                <p:nvPr/>
              </p:nvGrpSpPr>
              <p:grpSpPr>
                <a:xfrm>
                  <a:off x="6477000" y="4442996"/>
                  <a:ext cx="2160263" cy="307777"/>
                  <a:chOff x="2160939" y="2550362"/>
                  <a:chExt cx="2160263" cy="307777"/>
                </a:xfrm>
              </p:grpSpPr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160939" y="2550362"/>
                    <a:ext cx="35155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Calibri" panose="020F0502020204030204" pitchFamily="34" charset="0"/>
                      </a:rPr>
                      <a:t>0</a:t>
                    </a:r>
                    <a:endParaRPr lang="en-US" sz="160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046768" y="2550362"/>
                    <a:ext cx="27443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latin typeface="Calibri" panose="020F0502020204030204" pitchFamily="34" charset="0"/>
                      </a:rPr>
                      <a:t>4</a:t>
                    </a:r>
                    <a:endParaRPr lang="en-US" sz="1800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53" name="TextBox 52"/>
                <p:cNvSpPr txBox="1"/>
                <p:nvPr/>
              </p:nvSpPr>
              <p:spPr>
                <a:xfrm>
                  <a:off x="7279231" y="4442996"/>
                  <a:ext cx="7008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Calibri" panose="020F0502020204030204" pitchFamily="34" charset="0"/>
                    </a:rPr>
                    <a:t>x (km)</a:t>
                  </a:r>
                </a:p>
              </p:txBody>
            </p:sp>
          </p:grpSp>
        </p:grpSp>
        <p:pic>
          <p:nvPicPr>
            <p:cNvPr id="54" name="2_6Hz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6255" y="3547539"/>
              <a:ext cx="1964593" cy="9990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55" name="组合 54"/>
          <p:cNvGrpSpPr/>
          <p:nvPr/>
        </p:nvGrpSpPr>
        <p:grpSpPr>
          <a:xfrm>
            <a:off x="5710344" y="2114550"/>
            <a:ext cx="2864989" cy="1124697"/>
            <a:chOff x="1882413" y="1898655"/>
            <a:chExt cx="6040448" cy="2142603"/>
          </a:xfrm>
        </p:grpSpPr>
        <p:cxnSp>
          <p:nvCxnSpPr>
            <p:cNvPr id="56" name="直接箭头连接符 55"/>
            <p:cNvCxnSpPr/>
            <p:nvPr/>
          </p:nvCxnSpPr>
          <p:spPr bwMode="auto">
            <a:xfrm>
              <a:off x="2520649" y="2343150"/>
              <a:ext cx="5334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直接箭头连接符 56"/>
            <p:cNvCxnSpPr/>
            <p:nvPr/>
          </p:nvCxnSpPr>
          <p:spPr bwMode="auto">
            <a:xfrm>
              <a:off x="2460763" y="2347614"/>
              <a:ext cx="0" cy="169364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直接箭头连接符 57"/>
            <p:cNvCxnSpPr/>
            <p:nvPr/>
          </p:nvCxnSpPr>
          <p:spPr bwMode="auto">
            <a:xfrm>
              <a:off x="2520649" y="2876550"/>
              <a:ext cx="5334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直接箭头连接符 58"/>
            <p:cNvCxnSpPr/>
            <p:nvPr/>
          </p:nvCxnSpPr>
          <p:spPr bwMode="auto">
            <a:xfrm>
              <a:off x="2514600" y="3257550"/>
              <a:ext cx="5334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直接箭头连接符 59"/>
            <p:cNvCxnSpPr/>
            <p:nvPr/>
          </p:nvCxnSpPr>
          <p:spPr bwMode="auto">
            <a:xfrm>
              <a:off x="2514600" y="3790950"/>
              <a:ext cx="5334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6952207" y="1898655"/>
              <a:ext cx="970654" cy="46906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FF00"/>
                  </a:solidFill>
                  <a:latin typeface="Calibri" panose="020F0502020204030204" pitchFamily="34" charset="0"/>
                </a:rPr>
                <a:t>X (m)</a:t>
              </a:r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2499347" y="2343152"/>
              <a:ext cx="1514920" cy="617986"/>
              <a:chOff x="2036098" y="3505196"/>
              <a:chExt cx="1514920" cy="823980"/>
            </a:xfrm>
          </p:grpSpPr>
          <p:cxnSp>
            <p:nvCxnSpPr>
              <p:cNvPr id="84" name="直接连接符 83"/>
              <p:cNvCxnSpPr/>
              <p:nvPr/>
            </p:nvCxnSpPr>
            <p:spPr bwMode="auto">
              <a:xfrm>
                <a:off x="2036098" y="3505196"/>
                <a:ext cx="1422603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85" name="直接箭头连接符 84"/>
              <p:cNvCxnSpPr/>
              <p:nvPr/>
            </p:nvCxnSpPr>
            <p:spPr bwMode="auto">
              <a:xfrm>
                <a:off x="2590800" y="3511149"/>
                <a:ext cx="0" cy="65955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6" name="TextBox 85"/>
              <p:cNvSpPr txBox="1"/>
              <p:nvPr/>
            </p:nvSpPr>
            <p:spPr>
              <a:xfrm>
                <a:off x="2982548" y="3586493"/>
                <a:ext cx="568470" cy="74268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latin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2499347" y="2187242"/>
              <a:ext cx="2606053" cy="1183351"/>
              <a:chOff x="2036098" y="3297324"/>
              <a:chExt cx="2606053" cy="1577803"/>
            </a:xfrm>
          </p:grpSpPr>
          <p:cxnSp>
            <p:nvCxnSpPr>
              <p:cNvPr id="81" name="直接连接符 80"/>
              <p:cNvCxnSpPr/>
              <p:nvPr/>
            </p:nvCxnSpPr>
            <p:spPr bwMode="auto">
              <a:xfrm flipV="1">
                <a:off x="2036098" y="3297324"/>
                <a:ext cx="2606053" cy="46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82" name="直接箭头连接符 81"/>
              <p:cNvCxnSpPr/>
              <p:nvPr/>
            </p:nvCxnSpPr>
            <p:spPr bwMode="auto">
              <a:xfrm>
                <a:off x="3733800" y="3505200"/>
                <a:ext cx="0" cy="116541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3" name="TextBox 82"/>
              <p:cNvSpPr txBox="1"/>
              <p:nvPr/>
            </p:nvSpPr>
            <p:spPr>
              <a:xfrm>
                <a:off x="3276600" y="4132442"/>
                <a:ext cx="568470" cy="74268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2499347" y="2038352"/>
              <a:ext cx="4053853" cy="1800104"/>
              <a:chOff x="2036098" y="3098805"/>
              <a:chExt cx="4053853" cy="2400136"/>
            </a:xfrm>
          </p:grpSpPr>
          <p:cxnSp>
            <p:nvCxnSpPr>
              <p:cNvPr id="78" name="直接连接符 77"/>
              <p:cNvCxnSpPr/>
              <p:nvPr/>
            </p:nvCxnSpPr>
            <p:spPr bwMode="auto">
              <a:xfrm>
                <a:off x="2036098" y="3098805"/>
                <a:ext cx="4053853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79" name="直接箭头连接符 78"/>
              <p:cNvCxnSpPr/>
              <p:nvPr/>
            </p:nvCxnSpPr>
            <p:spPr bwMode="auto">
              <a:xfrm>
                <a:off x="4953000" y="3511158"/>
                <a:ext cx="0" cy="192444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0" name="TextBox 79"/>
              <p:cNvSpPr txBox="1"/>
              <p:nvPr/>
            </p:nvSpPr>
            <p:spPr>
              <a:xfrm>
                <a:off x="4535010" y="4756257"/>
                <a:ext cx="568470" cy="74268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3</a:t>
                </a:r>
              </a:p>
            </p:txBody>
          </p:sp>
        </p:grpSp>
        <p:cxnSp>
          <p:nvCxnSpPr>
            <p:cNvPr id="68" name="直接连接符 67"/>
            <p:cNvCxnSpPr/>
            <p:nvPr/>
          </p:nvCxnSpPr>
          <p:spPr bwMode="auto">
            <a:xfrm>
              <a:off x="5417548" y="2036118"/>
              <a:ext cx="0" cy="3114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直接连接符 68"/>
            <p:cNvCxnSpPr/>
            <p:nvPr/>
          </p:nvCxnSpPr>
          <p:spPr bwMode="auto">
            <a:xfrm>
              <a:off x="4197800" y="2188518"/>
              <a:ext cx="0" cy="1546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任意多边形 69"/>
            <p:cNvSpPr/>
            <p:nvPr/>
          </p:nvSpPr>
          <p:spPr bwMode="auto">
            <a:xfrm>
              <a:off x="3070363" y="2355850"/>
              <a:ext cx="379211" cy="457730"/>
            </a:xfrm>
            <a:custGeom>
              <a:avLst/>
              <a:gdLst>
                <a:gd name="connsiteX0" fmla="*/ 10865 w 379211"/>
                <a:gd name="connsiteY0" fmla="*/ 0 h 284844"/>
                <a:gd name="connsiteX1" fmla="*/ 379165 w 379211"/>
                <a:gd name="connsiteY1" fmla="*/ 114300 h 284844"/>
                <a:gd name="connsiteX2" fmla="*/ 36265 w 379211"/>
                <a:gd name="connsiteY2" fmla="*/ 269875 h 284844"/>
                <a:gd name="connsiteX3" fmla="*/ 26740 w 379211"/>
                <a:gd name="connsiteY3" fmla="*/ 269875 h 28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211" h="284844">
                  <a:moveTo>
                    <a:pt x="10865" y="0"/>
                  </a:moveTo>
                  <a:cubicBezTo>
                    <a:pt x="192898" y="34660"/>
                    <a:pt x="374932" y="69321"/>
                    <a:pt x="379165" y="114300"/>
                  </a:cubicBezTo>
                  <a:cubicBezTo>
                    <a:pt x="383398" y="159279"/>
                    <a:pt x="95003" y="243946"/>
                    <a:pt x="36265" y="269875"/>
                  </a:cubicBezTo>
                  <a:cubicBezTo>
                    <a:pt x="-22473" y="295804"/>
                    <a:pt x="2133" y="282839"/>
                    <a:pt x="26740" y="269875"/>
                  </a:cubicBezTo>
                </a:path>
              </a:pathLst>
            </a:custGeom>
            <a:noFill/>
            <a:ln w="1270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1" name="任意多边形 70"/>
            <p:cNvSpPr/>
            <p:nvPr/>
          </p:nvSpPr>
          <p:spPr bwMode="auto">
            <a:xfrm>
              <a:off x="4213363" y="2375689"/>
              <a:ext cx="379211" cy="729462"/>
            </a:xfrm>
            <a:custGeom>
              <a:avLst/>
              <a:gdLst>
                <a:gd name="connsiteX0" fmla="*/ 10865 w 379211"/>
                <a:gd name="connsiteY0" fmla="*/ 0 h 284844"/>
                <a:gd name="connsiteX1" fmla="*/ 379165 w 379211"/>
                <a:gd name="connsiteY1" fmla="*/ 114300 h 284844"/>
                <a:gd name="connsiteX2" fmla="*/ 36265 w 379211"/>
                <a:gd name="connsiteY2" fmla="*/ 269875 h 284844"/>
                <a:gd name="connsiteX3" fmla="*/ 26740 w 379211"/>
                <a:gd name="connsiteY3" fmla="*/ 269875 h 28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211" h="284844">
                  <a:moveTo>
                    <a:pt x="10865" y="0"/>
                  </a:moveTo>
                  <a:cubicBezTo>
                    <a:pt x="192898" y="34660"/>
                    <a:pt x="374932" y="69321"/>
                    <a:pt x="379165" y="114300"/>
                  </a:cubicBezTo>
                  <a:cubicBezTo>
                    <a:pt x="383398" y="159279"/>
                    <a:pt x="95003" y="243946"/>
                    <a:pt x="36265" y="269875"/>
                  </a:cubicBezTo>
                  <a:cubicBezTo>
                    <a:pt x="-22473" y="295804"/>
                    <a:pt x="2133" y="282839"/>
                    <a:pt x="26740" y="269875"/>
                  </a:cubicBezTo>
                </a:path>
              </a:pathLst>
            </a:custGeom>
            <a:noFill/>
            <a:ln w="127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2" name="任意多边形 71"/>
            <p:cNvSpPr/>
            <p:nvPr/>
          </p:nvSpPr>
          <p:spPr bwMode="auto">
            <a:xfrm>
              <a:off x="5432563" y="2369338"/>
              <a:ext cx="379211" cy="1345411"/>
            </a:xfrm>
            <a:custGeom>
              <a:avLst/>
              <a:gdLst>
                <a:gd name="connsiteX0" fmla="*/ 10865 w 379211"/>
                <a:gd name="connsiteY0" fmla="*/ 0 h 284844"/>
                <a:gd name="connsiteX1" fmla="*/ 379165 w 379211"/>
                <a:gd name="connsiteY1" fmla="*/ 114300 h 284844"/>
                <a:gd name="connsiteX2" fmla="*/ 36265 w 379211"/>
                <a:gd name="connsiteY2" fmla="*/ 269875 h 284844"/>
                <a:gd name="connsiteX3" fmla="*/ 26740 w 379211"/>
                <a:gd name="connsiteY3" fmla="*/ 269875 h 28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211" h="284844">
                  <a:moveTo>
                    <a:pt x="10865" y="0"/>
                  </a:moveTo>
                  <a:cubicBezTo>
                    <a:pt x="192898" y="34660"/>
                    <a:pt x="374932" y="69321"/>
                    <a:pt x="379165" y="114300"/>
                  </a:cubicBezTo>
                  <a:cubicBezTo>
                    <a:pt x="383398" y="159279"/>
                    <a:pt x="95003" y="243946"/>
                    <a:pt x="36265" y="269875"/>
                  </a:cubicBezTo>
                  <a:cubicBezTo>
                    <a:pt x="-22473" y="295804"/>
                    <a:pt x="2133" y="282839"/>
                    <a:pt x="26740" y="269875"/>
                  </a:cubicBez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 rot="16200000">
              <a:off x="1699563" y="2968622"/>
              <a:ext cx="917270" cy="55157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FF00"/>
                  </a:solidFill>
                  <a:latin typeface="Calibri" panose="020F0502020204030204" pitchFamily="34" charset="0"/>
                </a:rPr>
                <a:t>Z (m)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6630134" y="3280219"/>
            <a:ext cx="1290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 S-velocity </a:t>
            </a:r>
            <a:r>
              <a:rPr lang="en-US" sz="1200" dirty="0" err="1">
                <a:latin typeface="Calibri" panose="020F0502020204030204" pitchFamily="34" charset="0"/>
              </a:rPr>
              <a:t>Tomo</a:t>
            </a:r>
            <a:r>
              <a:rPr lang="en-US" sz="12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92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84" y="1286639"/>
            <a:ext cx="3108816" cy="258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Layer-stripping WD Results</a:t>
            </a:r>
            <a:endParaRPr lang="zh-CN" altLang="en-US" sz="4000" dirty="0"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" r="517"/>
          <a:stretch/>
        </p:blipFill>
        <p:spPr bwMode="auto">
          <a:xfrm>
            <a:off x="419991" y="1123950"/>
            <a:ext cx="3200401" cy="15963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590" y="1917702"/>
            <a:ext cx="152400" cy="1963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6409" y="819150"/>
            <a:ext cx="20838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</a:rPr>
              <a:t>Initial </a:t>
            </a:r>
            <a:r>
              <a:rPr lang="en-US" sz="1600" dirty="0">
                <a:latin typeface="Calibri" panose="020F0502020204030204" pitchFamily="34" charset="0"/>
              </a:rPr>
              <a:t>S-velocity Model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9292" y="2753361"/>
            <a:ext cx="3426112" cy="307777"/>
            <a:chOff x="2209800" y="2753360"/>
            <a:chExt cx="3426112" cy="307777"/>
          </a:xfrm>
        </p:grpSpPr>
        <p:sp>
          <p:nvSpPr>
            <p:cNvPr id="9" name="TextBox 8"/>
            <p:cNvSpPr txBox="1"/>
            <p:nvPr/>
          </p:nvSpPr>
          <p:spPr>
            <a:xfrm>
              <a:off x="2209800" y="275336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0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59874" y="275336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4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939" y="1015485"/>
            <a:ext cx="458780" cy="1825936"/>
            <a:chOff x="1974149" y="1015484"/>
            <a:chExt cx="458780" cy="1825936"/>
          </a:xfrm>
        </p:grpSpPr>
        <p:sp>
          <p:nvSpPr>
            <p:cNvPr id="12" name="TextBox 11"/>
            <p:cNvSpPr txBox="1"/>
            <p:nvPr/>
          </p:nvSpPr>
          <p:spPr>
            <a:xfrm>
              <a:off x="2138318" y="101548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4149" y="253364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2</a:t>
              </a:r>
              <a:r>
                <a:rPr lang="en-US" altLang="zh-CN" sz="1400" dirty="0">
                  <a:latin typeface="Calibri" panose="020F0502020204030204" pitchFamily="34" charset="0"/>
                </a:rPr>
                <a:t>0</a:t>
              </a:r>
              <a:r>
                <a:rPr lang="en-US" sz="1400" dirty="0">
                  <a:latin typeface="Calibri" panose="020F0502020204030204" pitchFamily="34" charset="0"/>
                </a:rPr>
                <a:t>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898826" y="1840011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z (m)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0" y="3103662"/>
            <a:ext cx="3781238" cy="2058888"/>
            <a:chOff x="0" y="3103662"/>
            <a:chExt cx="3781238" cy="2058888"/>
          </a:xfrm>
        </p:grpSpPr>
        <p:sp>
          <p:nvSpPr>
            <p:cNvPr id="16" name="TextBox 15"/>
            <p:cNvSpPr txBox="1"/>
            <p:nvPr/>
          </p:nvSpPr>
          <p:spPr>
            <a:xfrm>
              <a:off x="1673372" y="4823996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x (km)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09292" y="4823996"/>
              <a:ext cx="3471946" cy="338554"/>
              <a:chOff x="2209800" y="2753360"/>
              <a:chExt cx="3471946" cy="338554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209800" y="2753360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05708" y="2753360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4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0" y="3103662"/>
              <a:ext cx="472146" cy="1864043"/>
              <a:chOff x="1942210" y="1015484"/>
              <a:chExt cx="472146" cy="1864043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138318" y="101548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42210" y="2571750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2</a:t>
                </a:r>
                <a:r>
                  <a:rPr lang="en-US" altLang="zh-CN" sz="1400" dirty="0">
                    <a:latin typeface="Calibri" panose="020F0502020204030204" pitchFamily="34" charset="0"/>
                  </a:rPr>
                  <a:t>0</a:t>
                </a:r>
                <a:r>
                  <a:rPr lang="en-US" sz="1400" dirty="0">
                    <a:latin typeface="Calibri" panose="020F0502020204030204" pitchFamily="34" charset="0"/>
                  </a:rPr>
                  <a:t>0</a:t>
                </a:r>
                <a:endParaRPr lang="en-US" sz="18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1934838" y="1840011"/>
                <a:ext cx="5469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</a:rPr>
                  <a:t>z (m)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3772795" y="1794023"/>
            <a:ext cx="558349" cy="2158057"/>
            <a:chOff x="1911434" y="861595"/>
            <a:chExt cx="558349" cy="2158057"/>
          </a:xfrm>
        </p:grpSpPr>
        <p:sp>
          <p:nvSpPr>
            <p:cNvPr id="25" name="TextBox 24"/>
            <p:cNvSpPr txBox="1"/>
            <p:nvPr/>
          </p:nvSpPr>
          <p:spPr>
            <a:xfrm>
              <a:off x="1911434" y="861595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1.</a:t>
              </a:r>
              <a:r>
                <a:rPr lang="en-US" altLang="zh-CN" sz="1400" dirty="0">
                  <a:latin typeface="Calibri" panose="020F0502020204030204" pitchFamily="34" charset="0"/>
                </a:rPr>
                <a:t>5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66119" y="271187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0.</a:t>
              </a:r>
              <a:r>
                <a:rPr lang="en-US" altLang="zh-CN" sz="1400" dirty="0">
                  <a:latin typeface="Calibri" panose="020F0502020204030204" pitchFamily="34" charset="0"/>
                </a:rPr>
                <a:t>28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474186" y="1840011"/>
              <a:ext cx="13962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S-velocity (km/s)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92647" y="3887676"/>
            <a:ext cx="3220423" cy="359875"/>
            <a:chOff x="4648200" y="3998064"/>
            <a:chExt cx="3220423" cy="359875"/>
          </a:xfrm>
        </p:grpSpPr>
        <p:sp>
          <p:nvSpPr>
            <p:cNvPr id="29" name="TextBox 28"/>
            <p:cNvSpPr txBox="1"/>
            <p:nvPr/>
          </p:nvSpPr>
          <p:spPr>
            <a:xfrm>
              <a:off x="5646767" y="3998064"/>
              <a:ext cx="904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Shot No.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48200" y="401938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75567" y="399806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latin typeface="Calibri" panose="020F0502020204030204" pitchFamily="34" charset="0"/>
                </a:rPr>
                <a:t>47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343400" y="1276351"/>
            <a:ext cx="570990" cy="2698544"/>
            <a:chOff x="294614" y="2717502"/>
            <a:chExt cx="570990" cy="2698544"/>
          </a:xfrm>
        </p:grpSpPr>
        <p:sp>
          <p:nvSpPr>
            <p:cNvPr id="33" name="TextBox 32"/>
            <p:cNvSpPr txBox="1"/>
            <p:nvPr/>
          </p:nvSpPr>
          <p:spPr>
            <a:xfrm>
              <a:off x="294614" y="3608584"/>
              <a:ext cx="5709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latin typeface="Calibri" panose="020F0502020204030204" pitchFamily="34" charset="0"/>
                </a:rPr>
                <a:t>f (Hz)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4220" y="27175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5546" y="510826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10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953000" y="937796"/>
            <a:ext cx="2910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Dispersion Contours Comparison</a:t>
            </a:r>
          </a:p>
        </p:txBody>
      </p:sp>
      <p:pic>
        <p:nvPicPr>
          <p:cNvPr id="44" name="6-10Hz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654" y="3288851"/>
            <a:ext cx="3209544" cy="159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_6-10Hz"/>
          <p:cNvSpPr txBox="1"/>
          <p:nvPr/>
        </p:nvSpPr>
        <p:spPr>
          <a:xfrm>
            <a:off x="485909" y="2961639"/>
            <a:ext cx="3110674" cy="338554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</a:rPr>
              <a:t>Inverted S-velocity </a:t>
            </a:r>
            <a:r>
              <a:rPr lang="en-US" altLang="zh-CN" sz="1600" dirty="0" err="1">
                <a:latin typeface="Calibri" panose="020F0502020204030204" pitchFamily="34" charset="0"/>
              </a:rPr>
              <a:t>Tomo</a:t>
            </a:r>
            <a:r>
              <a:rPr lang="en-US" altLang="zh-CN" sz="1600" dirty="0">
                <a:latin typeface="Calibri" panose="020F0502020204030204" pitchFamily="34" charset="0"/>
              </a:rPr>
              <a:t>. (6-10 Hz) 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46" name="4_8Hz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74" y="3294637"/>
            <a:ext cx="3209544" cy="159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itle_4-8Hz"/>
          <p:cNvSpPr txBox="1"/>
          <p:nvPr/>
        </p:nvSpPr>
        <p:spPr>
          <a:xfrm>
            <a:off x="494376" y="2950746"/>
            <a:ext cx="3110674" cy="338554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</a:rPr>
              <a:t>Inverted S-velocity </a:t>
            </a:r>
            <a:r>
              <a:rPr lang="en-US" altLang="zh-CN" sz="1600" dirty="0" err="1">
                <a:latin typeface="Calibri" panose="020F0502020204030204" pitchFamily="34" charset="0"/>
              </a:rPr>
              <a:t>Tomo</a:t>
            </a:r>
            <a:r>
              <a:rPr lang="en-US" altLang="zh-CN" sz="1600" dirty="0">
                <a:latin typeface="Calibri" panose="020F0502020204030204" pitchFamily="34" charset="0"/>
              </a:rPr>
              <a:t>. (4-8 Hz) 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48" name="2_6Hz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427" y="3300191"/>
            <a:ext cx="3188436" cy="1609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9" name="title_2-6Hz"/>
          <p:cNvSpPr txBox="1"/>
          <p:nvPr/>
        </p:nvSpPr>
        <p:spPr>
          <a:xfrm>
            <a:off x="500726" y="2952750"/>
            <a:ext cx="3110674" cy="338554"/>
          </a:xfrm>
          <a:prstGeom prst="rect">
            <a:avLst/>
          </a:prstGeom>
          <a:solidFill>
            <a:srgbClr val="000082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</a:rPr>
              <a:t>Inverted S-velocity </a:t>
            </a:r>
            <a:r>
              <a:rPr lang="en-US" altLang="zh-CN" sz="1600" dirty="0" err="1">
                <a:latin typeface="Calibri" panose="020F0502020204030204" pitchFamily="34" charset="0"/>
              </a:rPr>
              <a:t>Tomo</a:t>
            </a:r>
            <a:r>
              <a:rPr lang="en-US" altLang="zh-CN" sz="1600" dirty="0">
                <a:latin typeface="Calibri" panose="020F0502020204030204" pitchFamily="34" charset="0"/>
              </a:rPr>
              <a:t>. (2-6 Hz) 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4" y="3006565"/>
            <a:ext cx="766149" cy="88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73" y="1396902"/>
            <a:ext cx="104775" cy="117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8372447" y="12402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Calibri" panose="020F0502020204030204" pitchFamily="34" charset="0"/>
              </a:rPr>
              <a:t>36</a:t>
            </a:r>
            <a:endParaRPr lang="zh-CN" altLang="en-US" sz="1800" dirty="0">
              <a:latin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411077" y="230706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</a:rPr>
              <a:t>0</a:t>
            </a:r>
            <a:endParaRPr lang="zh-CN" altLang="en-US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16200000">
                <a:off x="8213027" y="1756153"/>
                <a:ext cx="9131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/>
                        <a:cs typeface="Times New Roman" panose="02020603050405020304" pitchFamily="18" charset="0"/>
                      </a:rPr>
                      <m:t>𝜅</m:t>
                    </m:r>
                  </m:oMath>
                </a14:m>
                <a:r>
                  <a:rPr lang="en-US" altLang="zh-CN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(1/km)</a:t>
                </a:r>
                <a:endParaRPr lang="zh-CN" alt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213027" y="1756153"/>
                <a:ext cx="913135" cy="338554"/>
              </a:xfrm>
              <a:prstGeom prst="rect">
                <a:avLst/>
              </a:prstGeom>
              <a:blipFill>
                <a:blip r:embed="rId12"/>
                <a:stretch>
                  <a:fillRect l="-5357" t="-2667" r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接箭头连接符 14336">
            <a:extLst>
              <a:ext uri="{FF2B5EF4-FFF2-40B4-BE49-F238E27FC236}">
                <a16:creationId xmlns:a16="http://schemas.microsoft.com/office/drawing/2014/main" id="{CA96DEDB-253D-4C53-AB22-70DB7E825BC3}"/>
              </a:ext>
            </a:extLst>
          </p:cNvPr>
          <p:cNvCxnSpPr/>
          <p:nvPr/>
        </p:nvCxnSpPr>
        <p:spPr bwMode="auto">
          <a:xfrm flipH="1">
            <a:off x="7379690" y="2390061"/>
            <a:ext cx="87910" cy="1816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直接箭头连接符 51">
            <a:extLst>
              <a:ext uri="{FF2B5EF4-FFF2-40B4-BE49-F238E27FC236}">
                <a16:creationId xmlns:a16="http://schemas.microsoft.com/office/drawing/2014/main" id="{2399E7A4-6F27-4E17-AA1D-0C690880FF40}"/>
              </a:ext>
            </a:extLst>
          </p:cNvPr>
          <p:cNvCxnSpPr/>
          <p:nvPr/>
        </p:nvCxnSpPr>
        <p:spPr bwMode="auto">
          <a:xfrm flipH="1">
            <a:off x="7162800" y="3136342"/>
            <a:ext cx="87910" cy="1816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93084452"/>
      </p:ext>
    </p:extLst>
  </p:cSld>
  <p:clrMapOvr>
    <a:masterClrMapping/>
  </p:clrMapOvr>
  <p:transition spd="med" advTm="28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 animBg="1"/>
      <p:bldP spid="47" grpId="0" animBg="1"/>
      <p:bldP spid="49" grpId="0" animBg="1"/>
      <p:bldP spid="53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cs typeface="Calibri" panose="020F0502020204030204" pitchFamily="34" charset="0"/>
              </a:rPr>
              <a:t>Accuracy of the Results</a:t>
            </a:r>
            <a:endParaRPr lang="zh-CN" altLang="en-US" sz="4000" dirty="0"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880" y="2133421"/>
            <a:ext cx="2122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of Common Offset Gather</a:t>
            </a:r>
          </a:p>
          <a:p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(match filter)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6854" y="742950"/>
            <a:ext cx="2122312" cy="461665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</a:rPr>
              <a:t>Traditional WD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742950"/>
            <a:ext cx="2675220" cy="461665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Layer-stripping WD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1D5952-899B-45FE-BC77-232A238E95FF}"/>
              </a:ext>
            </a:extLst>
          </p:cNvPr>
          <p:cNvGrpSpPr>
            <a:grpSpLocks noChangeAspect="1"/>
          </p:cNvGrpSpPr>
          <p:nvPr/>
        </p:nvGrpSpPr>
        <p:grpSpPr>
          <a:xfrm>
            <a:off x="2590800" y="1200150"/>
            <a:ext cx="3844266" cy="3758135"/>
            <a:chOff x="2279690" y="1947173"/>
            <a:chExt cx="4793191" cy="468579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7083F77-010F-447B-80A3-299A3F07EEDE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9400" y="2057400"/>
              <a:ext cx="3931920" cy="420624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1FCF116-4643-4FD7-B784-338E0680E2CB}"/>
                </a:ext>
              </a:extLst>
            </p:cNvPr>
            <p:cNvSpPr txBox="1"/>
            <p:nvPr/>
          </p:nvSpPr>
          <p:spPr>
            <a:xfrm>
              <a:off x="2532289" y="19471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FAFD00"/>
                  </a:solidFill>
                  <a:latin typeface="Calibri"/>
                  <a:cs typeface="+mn-cs"/>
                </a:rPr>
                <a:t>0</a:t>
              </a:r>
              <a:endParaRPr lang="zh-CN" altLang="en-US" sz="1800" dirty="0">
                <a:solidFill>
                  <a:srgbClr val="FAFD00"/>
                </a:solidFill>
                <a:latin typeface="Calibri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E8E433D-88AF-49AB-A0E7-9D801986A612}"/>
                </a:ext>
              </a:extLst>
            </p:cNvPr>
            <p:cNvSpPr txBox="1"/>
            <p:nvPr/>
          </p:nvSpPr>
          <p:spPr>
            <a:xfrm>
              <a:off x="2683132" y="6252066"/>
              <a:ext cx="781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FAFD00"/>
                  </a:solidFill>
                  <a:latin typeface="Calibri"/>
                  <a:cs typeface="+mn-cs"/>
                </a:rPr>
                <a:t>70</a:t>
              </a:r>
              <a:endParaRPr lang="zh-CN" altLang="en-US" sz="1800" dirty="0">
                <a:solidFill>
                  <a:srgbClr val="FAFD00"/>
                </a:solidFill>
                <a:latin typeface="Calibri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DA8B49-0A2B-4487-B31B-0CD4EE504ABE}"/>
                </a:ext>
              </a:extLst>
            </p:cNvPr>
            <p:cNvSpPr txBox="1"/>
            <p:nvPr/>
          </p:nvSpPr>
          <p:spPr>
            <a:xfrm>
              <a:off x="4343400" y="6263640"/>
              <a:ext cx="1063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FAFD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Trace No.</a:t>
              </a:r>
              <a:endParaRPr lang="zh-CN" altLang="en-US" sz="1800" dirty="0">
                <a:solidFill>
                  <a:srgbClr val="FAFD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4AAFA5-9C62-40C9-9CCD-E47390B8FB4E}"/>
                </a:ext>
              </a:extLst>
            </p:cNvPr>
            <p:cNvSpPr txBox="1"/>
            <p:nvPr/>
          </p:nvSpPr>
          <p:spPr>
            <a:xfrm>
              <a:off x="2279690" y="597596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FAFD00"/>
                  </a:solidFill>
                  <a:latin typeface="Calibri"/>
                  <a:cs typeface="+mn-cs"/>
                </a:rPr>
                <a:t>6.14</a:t>
              </a:r>
              <a:endParaRPr lang="zh-CN" altLang="en-US" sz="1800" dirty="0">
                <a:solidFill>
                  <a:srgbClr val="FAFD00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72931D-9DE4-4AA7-B3E3-93FD33A2AF9F}"/>
                </a:ext>
              </a:extLst>
            </p:cNvPr>
            <p:cNvSpPr txBox="1"/>
            <p:nvPr/>
          </p:nvSpPr>
          <p:spPr>
            <a:xfrm>
              <a:off x="6371388" y="6230967"/>
              <a:ext cx="701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FAFD00"/>
                  </a:solidFill>
                  <a:latin typeface="Calibri"/>
                  <a:cs typeface="+mn-cs"/>
                </a:rPr>
                <a:t>110</a:t>
              </a:r>
              <a:endParaRPr lang="zh-CN" altLang="en-US" sz="1800" dirty="0">
                <a:solidFill>
                  <a:srgbClr val="FAFD00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456C702-147C-4B5C-A782-C09957668A2C}"/>
                </a:ext>
              </a:extLst>
            </p:cNvPr>
            <p:cNvSpPr txBox="1"/>
            <p:nvPr/>
          </p:nvSpPr>
          <p:spPr>
            <a:xfrm rot="16200000">
              <a:off x="2306261" y="3975854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FAFD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 (s)</a:t>
              </a:r>
              <a:endParaRPr lang="zh-CN" altLang="en-US" sz="1800" dirty="0">
                <a:solidFill>
                  <a:srgbClr val="FAFD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8A13640-8E67-4C46-A9D9-89FDDF6307F7}"/>
              </a:ext>
            </a:extLst>
          </p:cNvPr>
          <p:cNvGrpSpPr>
            <a:grpSpLocks noChangeAspect="1"/>
          </p:cNvGrpSpPr>
          <p:nvPr/>
        </p:nvGrpSpPr>
        <p:grpSpPr>
          <a:xfrm>
            <a:off x="2592610" y="1200150"/>
            <a:ext cx="3844266" cy="3758135"/>
            <a:chOff x="2279690" y="1947173"/>
            <a:chExt cx="4793191" cy="4685799"/>
          </a:xfrm>
        </p:grpSpPr>
        <p:pic>
          <p:nvPicPr>
            <p:cNvPr id="59" name="Picture 58" descr="A close up of a building&#10;&#10;Description generated with very high confidence">
              <a:extLst>
                <a:ext uri="{FF2B5EF4-FFF2-40B4-BE49-F238E27FC236}">
                  <a16:creationId xmlns:a16="http://schemas.microsoft.com/office/drawing/2014/main" id="{0F98CA35-9DDB-41DA-AAA4-A6D17A4C503B}"/>
                </a:ext>
              </a:extLst>
            </p:cNvPr>
            <p:cNvPicPr>
              <a:picLocks/>
            </p:cNvPicPr>
            <p:nvPr/>
          </p:nvPicPr>
          <p:blipFill rotWithShape="1">
            <a:blip r:embed="rId5"/>
            <a:srcRect t="313" b="-1"/>
            <a:stretch/>
          </p:blipFill>
          <p:spPr>
            <a:xfrm>
              <a:off x="2819400" y="2057400"/>
              <a:ext cx="3931920" cy="420624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882CB8E-6648-4CF4-9E7F-81F60D9791B0}"/>
                </a:ext>
              </a:extLst>
            </p:cNvPr>
            <p:cNvSpPr txBox="1"/>
            <p:nvPr/>
          </p:nvSpPr>
          <p:spPr>
            <a:xfrm>
              <a:off x="2532289" y="19471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FAFD00"/>
                  </a:solidFill>
                  <a:latin typeface="Calibri"/>
                  <a:cs typeface="+mn-cs"/>
                </a:rPr>
                <a:t>0</a:t>
              </a:r>
              <a:endParaRPr lang="zh-CN" altLang="en-US" sz="1800" dirty="0">
                <a:solidFill>
                  <a:srgbClr val="FAFD00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BBEA6D6-8B76-48C5-9A94-24CE1BBBE5D9}"/>
                </a:ext>
              </a:extLst>
            </p:cNvPr>
            <p:cNvSpPr txBox="1"/>
            <p:nvPr/>
          </p:nvSpPr>
          <p:spPr>
            <a:xfrm>
              <a:off x="2683132" y="6252066"/>
              <a:ext cx="7817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FAFD00"/>
                  </a:solidFill>
                  <a:latin typeface="Calibri"/>
                  <a:cs typeface="+mn-cs"/>
                </a:rPr>
                <a:t>70</a:t>
              </a:r>
              <a:endParaRPr lang="zh-CN" altLang="en-US" sz="1800" dirty="0">
                <a:solidFill>
                  <a:srgbClr val="FAFD00"/>
                </a:solidFill>
                <a:latin typeface="Calibri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7040B5-E8C4-4021-B1F9-8D9EF385B86E}"/>
                </a:ext>
              </a:extLst>
            </p:cNvPr>
            <p:cNvSpPr txBox="1"/>
            <p:nvPr/>
          </p:nvSpPr>
          <p:spPr>
            <a:xfrm>
              <a:off x="4343400" y="6263640"/>
              <a:ext cx="1063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FAFD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Trace No.</a:t>
              </a:r>
              <a:endParaRPr lang="zh-CN" altLang="en-US" sz="1800" dirty="0">
                <a:solidFill>
                  <a:srgbClr val="FAFD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BCB4A1B-B61F-4AD8-B90E-B40EF041DE6A}"/>
                </a:ext>
              </a:extLst>
            </p:cNvPr>
            <p:cNvSpPr txBox="1"/>
            <p:nvPr/>
          </p:nvSpPr>
          <p:spPr>
            <a:xfrm>
              <a:off x="2279690" y="5975960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FAFD00"/>
                  </a:solidFill>
                  <a:latin typeface="Calibri"/>
                  <a:cs typeface="+mn-cs"/>
                </a:rPr>
                <a:t>6.14</a:t>
              </a:r>
              <a:endParaRPr lang="zh-CN" altLang="en-US" sz="1800" dirty="0">
                <a:solidFill>
                  <a:srgbClr val="FAFD00"/>
                </a:solidFill>
                <a:latin typeface="Calibri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F5F932D-9CE6-4A78-9506-53241A718E3B}"/>
                </a:ext>
              </a:extLst>
            </p:cNvPr>
            <p:cNvSpPr txBox="1"/>
            <p:nvPr/>
          </p:nvSpPr>
          <p:spPr>
            <a:xfrm>
              <a:off x="6371388" y="6230967"/>
              <a:ext cx="701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FAFD00"/>
                  </a:solidFill>
                  <a:latin typeface="Calibri"/>
                  <a:cs typeface="+mn-cs"/>
                </a:rPr>
                <a:t>110</a:t>
              </a:r>
              <a:endParaRPr lang="zh-CN" altLang="en-US" sz="1800" dirty="0">
                <a:solidFill>
                  <a:srgbClr val="FAFD00"/>
                </a:solidFill>
                <a:latin typeface="Calibri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D27D48A-4FDC-4D50-91D8-80863F050363}"/>
                </a:ext>
              </a:extLst>
            </p:cNvPr>
            <p:cNvSpPr txBox="1"/>
            <p:nvPr/>
          </p:nvSpPr>
          <p:spPr>
            <a:xfrm rot="16200000">
              <a:off x="2306261" y="3975854"/>
              <a:ext cx="58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800" dirty="0">
                  <a:solidFill>
                    <a:srgbClr val="FAFD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 (s)</a:t>
              </a:r>
              <a:endParaRPr lang="zh-CN" altLang="en-US" sz="1800" dirty="0">
                <a:solidFill>
                  <a:srgbClr val="FAFD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16">
            <a:extLst>
              <a:ext uri="{FF2B5EF4-FFF2-40B4-BE49-F238E27FC236}">
                <a16:creationId xmlns:a16="http://schemas.microsoft.com/office/drawing/2014/main" id="{FEC93F50-CBDC-4ECF-952B-2AF66E177948}"/>
              </a:ext>
            </a:extLst>
          </p:cNvPr>
          <p:cNvSpPr txBox="1"/>
          <p:nvPr/>
        </p:nvSpPr>
        <p:spPr>
          <a:xfrm>
            <a:off x="6608218" y="2453080"/>
            <a:ext cx="1614866" cy="646331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Red: Observed</a:t>
            </a:r>
          </a:p>
          <a:p>
            <a:r>
              <a:rPr lang="en-US" altLang="zh-CN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Blue: Predicted</a:t>
            </a: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F6334A3-47DF-4A92-88F2-7857868346C8}"/>
              </a:ext>
            </a:extLst>
          </p:cNvPr>
          <p:cNvCxnSpPr>
            <a:cxnSpLocks/>
          </p:cNvCxnSpPr>
          <p:nvPr/>
        </p:nvCxnSpPr>
        <p:spPr bwMode="auto">
          <a:xfrm>
            <a:off x="4069976" y="1276115"/>
            <a:ext cx="0" cy="33642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122990602"/>
      </p:ext>
    </p:extLst>
  </p:cSld>
  <p:clrMapOvr>
    <a:masterClrMapping/>
  </p:clrMapOvr>
  <p:transition spd="med" advTm="43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cs typeface="Calibri" panose="020F0502020204030204" pitchFamily="34" charset="0"/>
              </a:rPr>
              <a:t>Accuracy of the Results</a:t>
            </a:r>
            <a:endParaRPr lang="zh-CN" altLang="en-US" sz="4000" dirty="0"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" y="868882"/>
            <a:ext cx="7121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 of Common Offset Gather with match filter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3842" y="1340294"/>
            <a:ext cx="3325206" cy="461665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</a:rPr>
              <a:t>Traditional WD </a:t>
            </a:r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(X=335m)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27388" y="1340294"/>
            <a:ext cx="3858620" cy="461665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Layer-stripping WD (X=335m)</a:t>
            </a:r>
            <a:endParaRPr lang="zh-CN" altLang="en-US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731024"/>
            <a:ext cx="652938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1731024"/>
            <a:ext cx="652938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6">
            <a:extLst>
              <a:ext uri="{FF2B5EF4-FFF2-40B4-BE49-F238E27FC236}">
                <a16:creationId xmlns:a16="http://schemas.microsoft.com/office/drawing/2014/main" id="{FF0B7866-C296-426C-82F3-F53B644A168F}"/>
              </a:ext>
            </a:extLst>
          </p:cNvPr>
          <p:cNvSpPr txBox="1"/>
          <p:nvPr/>
        </p:nvSpPr>
        <p:spPr>
          <a:xfrm>
            <a:off x="76200" y="2948285"/>
            <a:ext cx="1614866" cy="646331"/>
          </a:xfrm>
          <a:prstGeom prst="rect">
            <a:avLst/>
          </a:prstGeom>
          <a:solidFill>
            <a:srgbClr val="000082"/>
          </a:solidFill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Blue: Observed</a:t>
            </a:r>
          </a:p>
          <a:p>
            <a:r>
              <a:rPr lang="en-US" altLang="zh-CN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Red: Predicted</a:t>
            </a:r>
            <a:endParaRPr lang="zh-CN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BA1C9C6-2CA9-42DF-A404-6E0D59A8E1F2}"/>
              </a:ext>
            </a:extLst>
          </p:cNvPr>
          <p:cNvCxnSpPr/>
          <p:nvPr/>
        </p:nvCxnSpPr>
        <p:spPr bwMode="auto">
          <a:xfrm>
            <a:off x="3352800" y="1885950"/>
            <a:ext cx="0" cy="2514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989782675"/>
      </p:ext>
    </p:extLst>
  </p:cSld>
  <p:clrMapOvr>
    <a:masterClrMapping/>
  </p:clrMapOvr>
  <p:transition spd="med" advTm="43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685800" y="57150"/>
            <a:ext cx="7772400" cy="857250"/>
          </a:xfrm>
        </p:spPr>
        <p:txBody>
          <a:bodyPr/>
          <a:lstStyle/>
          <a:p>
            <a:r>
              <a:rPr lang="en-US" sz="5400" dirty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895350"/>
            <a:ext cx="7924800" cy="4076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Theory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Numerical Examples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4" name="矩形 3"/>
          <p:cNvSpPr/>
          <p:nvPr/>
        </p:nvSpPr>
        <p:spPr>
          <a:xfrm>
            <a:off x="381000" y="1123950"/>
            <a:ext cx="5181600" cy="2895600"/>
          </a:xfrm>
          <a:prstGeom prst="rect">
            <a:avLst/>
          </a:prstGeom>
          <a:solidFill>
            <a:srgbClr val="00008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01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dirty="0">
                <a:solidFill>
                  <a:srgbClr val="FFFF00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1047750"/>
            <a:ext cx="8991600" cy="3581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We have developed a new </a:t>
            </a:r>
            <a:r>
              <a:rPr lang="en-US" dirty="0"/>
              <a:t>multiscale and layer-stripping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wave-equation dispersion inversion method for Rayleigh waves.</a:t>
            </a:r>
          </a:p>
          <a:p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It can </a:t>
            </a:r>
            <a:r>
              <a:rPr lang="en-US" dirty="0"/>
              <a:t>mitigate the local minima problem 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of </a:t>
            </a:r>
            <a:r>
              <a:rPr lang="en-US" kern="1200" dirty="0">
                <a:solidFill>
                  <a:schemeClr val="bg1">
                    <a:lumMod val="20000"/>
                    <a:lumOff val="80000"/>
                  </a:schemeClr>
                </a:solidFill>
                <a:cs typeface="Arial" charset="0"/>
              </a:rPr>
              <a:t>wave-equation dispersion inversion of surface waves</a:t>
            </a:r>
            <a:r>
              <a:rPr lang="en-US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dirty="0"/>
              <a:t>Limitations: Frequency bands           Depth windows </a:t>
            </a:r>
          </a:p>
        </p:txBody>
      </p:sp>
      <p:sp>
        <p:nvSpPr>
          <p:cNvPr id="6" name="左右箭头 5"/>
          <p:cNvSpPr/>
          <p:nvPr/>
        </p:nvSpPr>
        <p:spPr bwMode="auto">
          <a:xfrm>
            <a:off x="5562600" y="3867150"/>
            <a:ext cx="762000" cy="304800"/>
          </a:xfrm>
          <a:prstGeom prst="leftRightArrow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66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dirty="0">
                <a:solidFill>
                  <a:srgbClr val="FFFF00"/>
                </a:solidFill>
              </a:rPr>
              <a:t>Acknowledgments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971550"/>
            <a:ext cx="8534400" cy="39624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US" sz="2400" dirty="0">
                <a:solidFill>
                  <a:srgbClr val="FFFFFF"/>
                </a:solidFill>
              </a:rPr>
              <a:t>This work was supported by U.S. Department of Energy through contract DE-AC52-06NA25396 to Los Alamos National Laboratory (LANL). </a:t>
            </a:r>
          </a:p>
          <a:p>
            <a:pPr algn="just">
              <a:spcAft>
                <a:spcPts val="1200"/>
              </a:spcAft>
            </a:pPr>
            <a:r>
              <a:rPr lang="en-US" sz="2400" dirty="0">
                <a:solidFill>
                  <a:srgbClr val="FFFFFF"/>
                </a:solidFill>
              </a:rPr>
              <a:t>The computation was performed using super-computers of LANL's Institutional Computing Program.</a:t>
            </a:r>
          </a:p>
          <a:p>
            <a:pPr algn="just">
              <a:spcAft>
                <a:spcPts val="1200"/>
              </a:spcAft>
            </a:pPr>
            <a:r>
              <a:rPr lang="en-US" sz="2400" dirty="0">
                <a:solidFill>
                  <a:srgbClr val="FFFFFF"/>
                </a:solidFill>
              </a:rPr>
              <a:t>Additional computational resources were made available through the KAUST Supercomputing Laboratory (KSL).</a:t>
            </a:r>
          </a:p>
        </p:txBody>
      </p:sp>
    </p:spTree>
    <p:extLst>
      <p:ext uri="{BB962C8B-B14F-4D97-AF65-F5344CB8AC3E}">
        <p14:creationId xmlns:p14="http://schemas.microsoft.com/office/powerpoint/2010/main" val="30158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114550"/>
            <a:ext cx="7772400" cy="857250"/>
          </a:xfrm>
        </p:spPr>
        <p:txBody>
          <a:bodyPr/>
          <a:lstStyle/>
          <a:p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23644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685800" y="57150"/>
            <a:ext cx="7772400" cy="857250"/>
          </a:xfrm>
        </p:spPr>
        <p:txBody>
          <a:bodyPr/>
          <a:lstStyle/>
          <a:p>
            <a:r>
              <a:rPr lang="en-US" sz="5400" dirty="0"/>
              <a:t>Outline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895350"/>
            <a:ext cx="7924800" cy="4076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Theory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Numerical Examples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6" name="矩形 5"/>
          <p:cNvSpPr/>
          <p:nvPr/>
        </p:nvSpPr>
        <p:spPr>
          <a:xfrm>
            <a:off x="228600" y="2266950"/>
            <a:ext cx="5181600" cy="2667000"/>
          </a:xfrm>
          <a:prstGeom prst="rect">
            <a:avLst/>
          </a:prstGeom>
          <a:solidFill>
            <a:srgbClr val="00008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00800" y="1035470"/>
            <a:ext cx="2136171" cy="1146026"/>
            <a:chOff x="2969230" y="1733550"/>
            <a:chExt cx="3050570" cy="2125735"/>
          </a:xfrm>
        </p:grpSpPr>
        <p:cxnSp>
          <p:nvCxnSpPr>
            <p:cNvPr id="18" name="直接箭头连接符 17"/>
            <p:cNvCxnSpPr/>
            <p:nvPr/>
          </p:nvCxnSpPr>
          <p:spPr bwMode="auto">
            <a:xfrm>
              <a:off x="3200400" y="3083620"/>
              <a:ext cx="28194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直接箭头连接符 18"/>
            <p:cNvCxnSpPr/>
            <p:nvPr/>
          </p:nvCxnSpPr>
          <p:spPr bwMode="auto">
            <a:xfrm flipV="1">
              <a:off x="3276600" y="1826320"/>
              <a:ext cx="0" cy="14097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任意多边形 19"/>
            <p:cNvSpPr/>
            <p:nvPr/>
          </p:nvSpPr>
          <p:spPr bwMode="auto">
            <a:xfrm>
              <a:off x="3423920" y="2112070"/>
              <a:ext cx="2138680" cy="870403"/>
            </a:xfrm>
            <a:custGeom>
              <a:avLst/>
              <a:gdLst>
                <a:gd name="connsiteX0" fmla="*/ 0 w 2138680"/>
                <a:gd name="connsiteY0" fmla="*/ 289560 h 870403"/>
                <a:gd name="connsiteX1" fmla="*/ 182880 w 2138680"/>
                <a:gd name="connsiteY1" fmla="*/ 528320 h 870403"/>
                <a:gd name="connsiteX2" fmla="*/ 502920 w 2138680"/>
                <a:gd name="connsiteY2" fmla="*/ 447040 h 870403"/>
                <a:gd name="connsiteX3" fmla="*/ 817880 w 2138680"/>
                <a:gd name="connsiteY3" fmla="*/ 640080 h 870403"/>
                <a:gd name="connsiteX4" fmla="*/ 990600 w 2138680"/>
                <a:gd name="connsiteY4" fmla="*/ 868680 h 870403"/>
                <a:gd name="connsiteX5" fmla="*/ 1183640 w 2138680"/>
                <a:gd name="connsiteY5" fmla="*/ 513080 h 870403"/>
                <a:gd name="connsiteX6" fmla="*/ 1513840 w 2138680"/>
                <a:gd name="connsiteY6" fmla="*/ 574040 h 870403"/>
                <a:gd name="connsiteX7" fmla="*/ 1899920 w 2138680"/>
                <a:gd name="connsiteY7" fmla="*/ 391160 h 870403"/>
                <a:gd name="connsiteX8" fmla="*/ 2138680 w 2138680"/>
                <a:gd name="connsiteY8" fmla="*/ 0 h 870403"/>
                <a:gd name="connsiteX9" fmla="*/ 2138680 w 2138680"/>
                <a:gd name="connsiteY9" fmla="*/ 0 h 87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8680" h="870403">
                  <a:moveTo>
                    <a:pt x="0" y="289560"/>
                  </a:moveTo>
                  <a:cubicBezTo>
                    <a:pt x="49530" y="395816"/>
                    <a:pt x="99060" y="502073"/>
                    <a:pt x="182880" y="528320"/>
                  </a:cubicBezTo>
                  <a:cubicBezTo>
                    <a:pt x="266700" y="554567"/>
                    <a:pt x="397087" y="428413"/>
                    <a:pt x="502920" y="447040"/>
                  </a:cubicBezTo>
                  <a:cubicBezTo>
                    <a:pt x="608753" y="465667"/>
                    <a:pt x="736600" y="569807"/>
                    <a:pt x="817880" y="640080"/>
                  </a:cubicBezTo>
                  <a:cubicBezTo>
                    <a:pt x="899160" y="710353"/>
                    <a:pt x="929640" y="889847"/>
                    <a:pt x="990600" y="868680"/>
                  </a:cubicBezTo>
                  <a:cubicBezTo>
                    <a:pt x="1051560" y="847513"/>
                    <a:pt x="1096433" y="562187"/>
                    <a:pt x="1183640" y="513080"/>
                  </a:cubicBezTo>
                  <a:cubicBezTo>
                    <a:pt x="1270847" y="463973"/>
                    <a:pt x="1394460" y="594360"/>
                    <a:pt x="1513840" y="574040"/>
                  </a:cubicBezTo>
                  <a:cubicBezTo>
                    <a:pt x="1633220" y="553720"/>
                    <a:pt x="1795780" y="486833"/>
                    <a:pt x="1899920" y="391160"/>
                  </a:cubicBezTo>
                  <a:cubicBezTo>
                    <a:pt x="2004060" y="295487"/>
                    <a:pt x="2138680" y="0"/>
                    <a:pt x="2138680" y="0"/>
                  </a:cubicBezTo>
                  <a:lnTo>
                    <a:pt x="2138680" y="0"/>
                  </a:lnTo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38801" y="3002954"/>
              <a:ext cx="304800" cy="85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m</a:t>
              </a:r>
            </a:p>
          </p:txBody>
        </p:sp>
        <p:graphicFrame>
          <p:nvGraphicFramePr>
            <p:cNvPr id="22" name="对象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4093683"/>
                </p:ext>
              </p:extLst>
            </p:nvPr>
          </p:nvGraphicFramePr>
          <p:xfrm>
            <a:off x="2969230" y="1837750"/>
            <a:ext cx="231169" cy="27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52" name="Equation" r:id="rId3" imgW="203040" imgH="215640" progId="Equation.DSMT4">
                    <p:embed/>
                  </p:oleObj>
                </mc:Choice>
                <mc:Fallback>
                  <p:oleObj name="Equation" r:id="rId3" imgW="20304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9230" y="1837750"/>
                          <a:ext cx="231169" cy="274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直接箭头连接符 22"/>
            <p:cNvCxnSpPr>
              <a:endCxn id="20" idx="1"/>
            </p:cNvCxnSpPr>
            <p:nvPr/>
          </p:nvCxnSpPr>
          <p:spPr bwMode="auto">
            <a:xfrm flipH="1">
              <a:off x="3606800" y="2093020"/>
              <a:ext cx="355600" cy="54737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直接箭头连接符 23"/>
            <p:cNvCxnSpPr>
              <a:endCxn id="20" idx="6"/>
            </p:cNvCxnSpPr>
            <p:nvPr/>
          </p:nvCxnSpPr>
          <p:spPr bwMode="auto">
            <a:xfrm>
              <a:off x="4114800" y="2093020"/>
              <a:ext cx="822960" cy="59309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直接箭头连接符 24"/>
            <p:cNvCxnSpPr/>
            <p:nvPr/>
          </p:nvCxnSpPr>
          <p:spPr bwMode="auto">
            <a:xfrm flipH="1" flipV="1">
              <a:off x="4432300" y="2982473"/>
              <a:ext cx="292100" cy="32974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784600" y="1733550"/>
              <a:ext cx="1497580" cy="513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  <a:latin typeface="Calibri" panose="020F0502020204030204" pitchFamily="34" charset="0"/>
                </a:rPr>
                <a:t>Local minima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25858" y="3312221"/>
              <a:ext cx="1593725" cy="513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Global minima</a:t>
              </a:r>
            </a:p>
          </p:txBody>
        </p:sp>
        <p:sp>
          <p:nvSpPr>
            <p:cNvPr id="28" name="椭圆 27"/>
            <p:cNvSpPr/>
            <p:nvPr/>
          </p:nvSpPr>
          <p:spPr bwMode="auto">
            <a:xfrm>
              <a:off x="3606800" y="2640390"/>
              <a:ext cx="45719" cy="4572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 bwMode="auto">
            <a:xfrm>
              <a:off x="4876800" y="2656900"/>
              <a:ext cx="45719" cy="45720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 bwMode="auto">
            <a:xfrm>
              <a:off x="4373881" y="2961700"/>
              <a:ext cx="45719" cy="4572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61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" y="819150"/>
            <a:ext cx="9067800" cy="788208"/>
          </a:xfrm>
        </p:spPr>
        <p:txBody>
          <a:bodyPr/>
          <a:lstStyle/>
          <a:p>
            <a:r>
              <a:rPr lang="en-US" sz="2400" dirty="0">
                <a:solidFill>
                  <a:srgbClr val="FFFFFF"/>
                </a:solidFill>
              </a:rPr>
              <a:t>Problem: the wave-equation dispersion inversion (WD) of Rayleigh waves could converge to </a:t>
            </a:r>
            <a:r>
              <a:rPr lang="en-US" sz="2400" dirty="0"/>
              <a:t>a local minimum.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 bwMode="auto">
          <a:xfrm>
            <a:off x="0" y="3486150"/>
            <a:ext cx="4800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</a:rPr>
              <a:t>Solutions</a:t>
            </a:r>
            <a:r>
              <a:rPr lang="en-US" kern="0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</a:p>
          <a:p>
            <a:pPr lvl="1"/>
            <a:r>
              <a:rPr lang="en-US" sz="2400" kern="0" dirty="0">
                <a:latin typeface="Calibri" panose="020F0502020204030204" pitchFamily="34" charset="0"/>
              </a:rPr>
              <a:t>Multiscale strategy</a:t>
            </a:r>
          </a:p>
          <a:p>
            <a:pPr lvl="1"/>
            <a:r>
              <a:rPr lang="en-US" sz="2400" kern="0" dirty="0">
                <a:latin typeface="Calibri" panose="020F0502020204030204" pitchFamily="34" charset="0"/>
              </a:rPr>
              <a:t>Layer-stripping approach</a:t>
            </a:r>
          </a:p>
        </p:txBody>
      </p:sp>
      <p:cxnSp>
        <p:nvCxnSpPr>
          <p:cNvPr id="15" name="直接箭头连接符 14"/>
          <p:cNvCxnSpPr/>
          <p:nvPr/>
        </p:nvCxnSpPr>
        <p:spPr bwMode="auto">
          <a:xfrm>
            <a:off x="560801" y="3007420"/>
            <a:ext cx="248719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V="1">
            <a:off x="637001" y="1750120"/>
            <a:ext cx="0" cy="14097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任意多边形 21"/>
          <p:cNvSpPr/>
          <p:nvPr/>
        </p:nvSpPr>
        <p:spPr bwMode="auto">
          <a:xfrm>
            <a:off x="784321" y="2035870"/>
            <a:ext cx="2138680" cy="870403"/>
          </a:xfrm>
          <a:custGeom>
            <a:avLst/>
            <a:gdLst>
              <a:gd name="connsiteX0" fmla="*/ 0 w 2138680"/>
              <a:gd name="connsiteY0" fmla="*/ 289560 h 870403"/>
              <a:gd name="connsiteX1" fmla="*/ 182880 w 2138680"/>
              <a:gd name="connsiteY1" fmla="*/ 528320 h 870403"/>
              <a:gd name="connsiteX2" fmla="*/ 502920 w 2138680"/>
              <a:gd name="connsiteY2" fmla="*/ 447040 h 870403"/>
              <a:gd name="connsiteX3" fmla="*/ 817880 w 2138680"/>
              <a:gd name="connsiteY3" fmla="*/ 640080 h 870403"/>
              <a:gd name="connsiteX4" fmla="*/ 990600 w 2138680"/>
              <a:gd name="connsiteY4" fmla="*/ 868680 h 870403"/>
              <a:gd name="connsiteX5" fmla="*/ 1183640 w 2138680"/>
              <a:gd name="connsiteY5" fmla="*/ 513080 h 870403"/>
              <a:gd name="connsiteX6" fmla="*/ 1513840 w 2138680"/>
              <a:gd name="connsiteY6" fmla="*/ 574040 h 870403"/>
              <a:gd name="connsiteX7" fmla="*/ 1899920 w 2138680"/>
              <a:gd name="connsiteY7" fmla="*/ 391160 h 870403"/>
              <a:gd name="connsiteX8" fmla="*/ 2138680 w 2138680"/>
              <a:gd name="connsiteY8" fmla="*/ 0 h 870403"/>
              <a:gd name="connsiteX9" fmla="*/ 2138680 w 2138680"/>
              <a:gd name="connsiteY9" fmla="*/ 0 h 87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8680" h="870403">
                <a:moveTo>
                  <a:pt x="0" y="289560"/>
                </a:moveTo>
                <a:cubicBezTo>
                  <a:pt x="49530" y="395816"/>
                  <a:pt x="99060" y="502073"/>
                  <a:pt x="182880" y="528320"/>
                </a:cubicBezTo>
                <a:cubicBezTo>
                  <a:pt x="266700" y="554567"/>
                  <a:pt x="397087" y="428413"/>
                  <a:pt x="502920" y="447040"/>
                </a:cubicBezTo>
                <a:cubicBezTo>
                  <a:pt x="608753" y="465667"/>
                  <a:pt x="736600" y="569807"/>
                  <a:pt x="817880" y="640080"/>
                </a:cubicBezTo>
                <a:cubicBezTo>
                  <a:pt x="899160" y="710353"/>
                  <a:pt x="929640" y="889847"/>
                  <a:pt x="990600" y="868680"/>
                </a:cubicBezTo>
                <a:cubicBezTo>
                  <a:pt x="1051560" y="847513"/>
                  <a:pt x="1096433" y="562187"/>
                  <a:pt x="1183640" y="513080"/>
                </a:cubicBezTo>
                <a:cubicBezTo>
                  <a:pt x="1270847" y="463973"/>
                  <a:pt x="1394460" y="594360"/>
                  <a:pt x="1513840" y="574040"/>
                </a:cubicBezTo>
                <a:cubicBezTo>
                  <a:pt x="1633220" y="553720"/>
                  <a:pt x="1795780" y="486833"/>
                  <a:pt x="1899920" y="391160"/>
                </a:cubicBezTo>
                <a:cubicBezTo>
                  <a:pt x="2004060" y="295487"/>
                  <a:pt x="2138680" y="0"/>
                  <a:pt x="2138680" y="0"/>
                </a:cubicBezTo>
                <a:lnTo>
                  <a:pt x="2138680" y="0"/>
                </a:ln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70601" y="2877924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FFFF"/>
                </a:solidFill>
                <a:latin typeface="Calibri" panose="020F0502020204030204" pitchFamily="34" charset="0"/>
              </a:rPr>
              <a:t>x</a:t>
            </a: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85676"/>
              </p:ext>
            </p:extLst>
          </p:nvPr>
        </p:nvGraphicFramePr>
        <p:xfrm>
          <a:off x="152400" y="1718402"/>
          <a:ext cx="408401" cy="314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Equation" r:id="rId4" imgW="622080" imgH="431640" progId="Equation.DSMT4">
                  <p:embed/>
                </p:oleObj>
              </mc:Choice>
              <mc:Fallback>
                <p:oleObj name="Equation" r:id="rId4" imgW="622080" imgH="43164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18402"/>
                        <a:ext cx="408401" cy="314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直接箭头连接符 31"/>
          <p:cNvCxnSpPr/>
          <p:nvPr/>
        </p:nvCxnSpPr>
        <p:spPr bwMode="auto">
          <a:xfrm flipH="1">
            <a:off x="1012920" y="2016820"/>
            <a:ext cx="309881" cy="4787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5" name="直接箭头连接符 34"/>
          <p:cNvCxnSpPr/>
          <p:nvPr/>
        </p:nvCxnSpPr>
        <p:spPr bwMode="auto">
          <a:xfrm>
            <a:off x="1414241" y="1971100"/>
            <a:ext cx="822960" cy="5930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8" name="直接箭头连接符 37"/>
          <p:cNvCxnSpPr/>
          <p:nvPr/>
        </p:nvCxnSpPr>
        <p:spPr bwMode="auto">
          <a:xfrm flipH="1" flipV="1">
            <a:off x="1792701" y="2906273"/>
            <a:ext cx="292100" cy="3297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171205" y="1607358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Local minima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86259" y="3236020"/>
            <a:ext cx="1939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Global minimum</a:t>
            </a:r>
          </a:p>
        </p:txBody>
      </p:sp>
      <p:sp>
        <p:nvSpPr>
          <p:cNvPr id="42" name="椭圆 41"/>
          <p:cNvSpPr/>
          <p:nvPr/>
        </p:nvSpPr>
        <p:spPr bwMode="auto">
          <a:xfrm>
            <a:off x="967201" y="2564190"/>
            <a:ext cx="45719" cy="4572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3" name="椭圆 42"/>
          <p:cNvSpPr/>
          <p:nvPr/>
        </p:nvSpPr>
        <p:spPr bwMode="auto">
          <a:xfrm>
            <a:off x="2237201" y="2580700"/>
            <a:ext cx="45719" cy="4572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4" name="椭圆 43"/>
          <p:cNvSpPr/>
          <p:nvPr/>
        </p:nvSpPr>
        <p:spPr bwMode="auto">
          <a:xfrm>
            <a:off x="1734282" y="2885500"/>
            <a:ext cx="45719" cy="4572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7542" r="53333" b="57876"/>
          <a:stretch/>
        </p:blipFill>
        <p:spPr>
          <a:xfrm>
            <a:off x="3865184" y="1944510"/>
            <a:ext cx="1972990" cy="1197526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55133" r="53333" b="10731"/>
          <a:stretch/>
        </p:blipFill>
        <p:spPr>
          <a:xfrm>
            <a:off x="6801198" y="1967832"/>
            <a:ext cx="1981177" cy="1182081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8" t="55178" r="9463" b="11281"/>
          <a:stretch/>
        </p:blipFill>
        <p:spPr>
          <a:xfrm>
            <a:off x="5177298" y="3663146"/>
            <a:ext cx="1967042" cy="116147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745870" y="3071396"/>
            <a:ext cx="2179434" cy="307777"/>
            <a:chOff x="2141178" y="2581585"/>
            <a:chExt cx="2179434" cy="307777"/>
          </a:xfrm>
        </p:grpSpPr>
        <p:sp>
          <p:nvSpPr>
            <p:cNvPr id="23" name="TextBox 22"/>
            <p:cNvSpPr txBox="1"/>
            <p:nvPr/>
          </p:nvSpPr>
          <p:spPr>
            <a:xfrm>
              <a:off x="2141178" y="258158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0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56410" y="258158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60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581400" y="1849219"/>
            <a:ext cx="368694" cy="1377554"/>
            <a:chOff x="2018410" y="1359408"/>
            <a:chExt cx="368694" cy="1377554"/>
          </a:xfrm>
        </p:grpSpPr>
        <p:sp>
          <p:nvSpPr>
            <p:cNvPr id="29" name="TextBox 28"/>
            <p:cNvSpPr txBox="1"/>
            <p:nvPr/>
          </p:nvSpPr>
          <p:spPr>
            <a:xfrm>
              <a:off x="2076314" y="135940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22902" y="242918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12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1888407" y="1840011"/>
              <a:ext cx="567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z (m)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925304" y="1773019"/>
            <a:ext cx="404302" cy="1554033"/>
            <a:chOff x="1856709" y="1170450"/>
            <a:chExt cx="404302" cy="1554033"/>
          </a:xfrm>
        </p:grpSpPr>
        <p:sp>
          <p:nvSpPr>
            <p:cNvPr id="34" name="TextBox 33"/>
            <p:cNvSpPr txBox="1"/>
            <p:nvPr/>
          </p:nvSpPr>
          <p:spPr>
            <a:xfrm>
              <a:off x="1856709" y="1170450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</a:rPr>
                <a:t>340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59939" y="2462873"/>
              <a:ext cx="40107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</a:rPr>
                <a:t>164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1479740" y="1776020"/>
              <a:ext cx="11833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S-velocity (m/s)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477504" y="307139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x (m)</a:t>
            </a:r>
          </a:p>
        </p:txBody>
      </p:sp>
      <p:pic>
        <p:nvPicPr>
          <p:cNvPr id="45" name="Picture 6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04" y="1983066"/>
            <a:ext cx="76200" cy="1140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826013" y="1684835"/>
            <a:ext cx="2051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True S-velocity Model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81800" y="1657350"/>
            <a:ext cx="1978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S-velocity Tomogram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6659766" y="3071396"/>
            <a:ext cx="2179434" cy="307777"/>
            <a:chOff x="2141178" y="2581585"/>
            <a:chExt cx="2179434" cy="307777"/>
          </a:xfrm>
        </p:grpSpPr>
        <p:sp>
          <p:nvSpPr>
            <p:cNvPr id="49" name="TextBox 48"/>
            <p:cNvSpPr txBox="1"/>
            <p:nvPr/>
          </p:nvSpPr>
          <p:spPr>
            <a:xfrm>
              <a:off x="2141178" y="2581585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0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56410" y="258158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60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495296" y="1849219"/>
            <a:ext cx="368694" cy="1377554"/>
            <a:chOff x="2018410" y="1359408"/>
            <a:chExt cx="368694" cy="1377554"/>
          </a:xfrm>
        </p:grpSpPr>
        <p:sp>
          <p:nvSpPr>
            <p:cNvPr id="52" name="TextBox 51"/>
            <p:cNvSpPr txBox="1"/>
            <p:nvPr/>
          </p:nvSpPr>
          <p:spPr>
            <a:xfrm>
              <a:off x="2076314" y="135940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22902" y="242918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12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6200000">
              <a:off x="1888407" y="1840011"/>
              <a:ext cx="567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z (m)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391400" y="307139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x (m)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5055428" y="4781550"/>
            <a:ext cx="2255634" cy="307777"/>
            <a:chOff x="2155336" y="2550362"/>
            <a:chExt cx="2255634" cy="307777"/>
          </a:xfrm>
        </p:grpSpPr>
        <p:sp>
          <p:nvSpPr>
            <p:cNvPr id="58" name="TextBox 57"/>
            <p:cNvSpPr txBox="1"/>
            <p:nvPr/>
          </p:nvSpPr>
          <p:spPr>
            <a:xfrm>
              <a:off x="2155336" y="2550362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0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46768" y="2550362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60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876800" y="3590596"/>
            <a:ext cx="368694" cy="1377554"/>
            <a:chOff x="2018410" y="1359408"/>
            <a:chExt cx="368694" cy="1377554"/>
          </a:xfrm>
        </p:grpSpPr>
        <p:sp>
          <p:nvSpPr>
            <p:cNvPr id="61" name="TextBox 60"/>
            <p:cNvSpPr txBox="1"/>
            <p:nvPr/>
          </p:nvSpPr>
          <p:spPr>
            <a:xfrm>
              <a:off x="2076314" y="1359408"/>
              <a:ext cx="2744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0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22902" y="242918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12</a:t>
              </a:r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1888407" y="1840011"/>
              <a:ext cx="5677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</a:rPr>
                <a:t>z (m)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5863262" y="478155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x (m)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66298" y="3376196"/>
            <a:ext cx="1978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S-velocity Tomogram</a:t>
            </a:r>
          </a:p>
        </p:txBody>
      </p:sp>
    </p:spTree>
    <p:extLst>
      <p:ext uri="{BB962C8B-B14F-4D97-AF65-F5344CB8AC3E}">
        <p14:creationId xmlns:p14="http://schemas.microsoft.com/office/powerpoint/2010/main" val="53827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39" grpId="0"/>
      <p:bldP spid="46" grpId="0"/>
      <p:bldP spid="47" grpId="0"/>
      <p:bldP spid="55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685800" y="57150"/>
            <a:ext cx="7772400" cy="857250"/>
          </a:xfrm>
        </p:spPr>
        <p:txBody>
          <a:bodyPr/>
          <a:lstStyle/>
          <a:p>
            <a:r>
              <a:rPr lang="en-US" sz="5400" dirty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895350"/>
            <a:ext cx="7924800" cy="4076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Theory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Numerical Examples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4" name="矩形 3"/>
          <p:cNvSpPr/>
          <p:nvPr/>
        </p:nvSpPr>
        <p:spPr>
          <a:xfrm>
            <a:off x="228600" y="3105150"/>
            <a:ext cx="5181600" cy="1828800"/>
          </a:xfrm>
          <a:prstGeom prst="rect">
            <a:avLst/>
          </a:prstGeom>
          <a:solidFill>
            <a:srgbClr val="00008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1000" y="1123950"/>
            <a:ext cx="5181600" cy="762000"/>
          </a:xfrm>
          <a:prstGeom prst="rect">
            <a:avLst/>
          </a:prstGeom>
          <a:solidFill>
            <a:srgbClr val="00008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10344" y="2114550"/>
            <a:ext cx="2864989" cy="1124697"/>
            <a:chOff x="1882413" y="1898655"/>
            <a:chExt cx="6040448" cy="2142603"/>
          </a:xfrm>
        </p:grpSpPr>
        <p:cxnSp>
          <p:nvCxnSpPr>
            <p:cNvPr id="32" name="直接箭头连接符 31"/>
            <p:cNvCxnSpPr/>
            <p:nvPr/>
          </p:nvCxnSpPr>
          <p:spPr bwMode="auto">
            <a:xfrm>
              <a:off x="2520649" y="2343150"/>
              <a:ext cx="5334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直接箭头连接符 32"/>
            <p:cNvCxnSpPr/>
            <p:nvPr/>
          </p:nvCxnSpPr>
          <p:spPr bwMode="auto">
            <a:xfrm>
              <a:off x="2460763" y="2347614"/>
              <a:ext cx="0" cy="169364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直接箭头连接符 33"/>
            <p:cNvCxnSpPr/>
            <p:nvPr/>
          </p:nvCxnSpPr>
          <p:spPr bwMode="auto">
            <a:xfrm>
              <a:off x="2520649" y="2876550"/>
              <a:ext cx="5334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直接箭头连接符 34"/>
            <p:cNvCxnSpPr/>
            <p:nvPr/>
          </p:nvCxnSpPr>
          <p:spPr bwMode="auto">
            <a:xfrm>
              <a:off x="2514600" y="3257550"/>
              <a:ext cx="5334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直接箭头连接符 35"/>
            <p:cNvCxnSpPr/>
            <p:nvPr/>
          </p:nvCxnSpPr>
          <p:spPr bwMode="auto">
            <a:xfrm>
              <a:off x="2514600" y="3790950"/>
              <a:ext cx="5334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6952207" y="1898655"/>
              <a:ext cx="970654" cy="46906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FF00"/>
                  </a:solidFill>
                  <a:latin typeface="Calibri" panose="020F0502020204030204" pitchFamily="34" charset="0"/>
                </a:rPr>
                <a:t>X (m)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2499347" y="2343152"/>
              <a:ext cx="1514920" cy="617986"/>
              <a:chOff x="2036098" y="3505196"/>
              <a:chExt cx="1514920" cy="823980"/>
            </a:xfrm>
          </p:grpSpPr>
          <p:cxnSp>
            <p:nvCxnSpPr>
              <p:cNvPr id="53" name="直接连接符 52"/>
              <p:cNvCxnSpPr/>
              <p:nvPr/>
            </p:nvCxnSpPr>
            <p:spPr bwMode="auto">
              <a:xfrm>
                <a:off x="2036098" y="3505196"/>
                <a:ext cx="1422603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54" name="直接箭头连接符 53"/>
              <p:cNvCxnSpPr/>
              <p:nvPr/>
            </p:nvCxnSpPr>
            <p:spPr bwMode="auto">
              <a:xfrm>
                <a:off x="2590800" y="3511149"/>
                <a:ext cx="0" cy="65955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55" name="TextBox 54"/>
              <p:cNvSpPr txBox="1"/>
              <p:nvPr/>
            </p:nvSpPr>
            <p:spPr>
              <a:xfrm>
                <a:off x="2982548" y="3586493"/>
                <a:ext cx="568470" cy="742683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latin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2499347" y="2187242"/>
              <a:ext cx="2606053" cy="1183351"/>
              <a:chOff x="2036098" y="3297324"/>
              <a:chExt cx="2606053" cy="1577803"/>
            </a:xfrm>
          </p:grpSpPr>
          <p:cxnSp>
            <p:nvCxnSpPr>
              <p:cNvPr id="50" name="直接连接符 49"/>
              <p:cNvCxnSpPr/>
              <p:nvPr/>
            </p:nvCxnSpPr>
            <p:spPr bwMode="auto">
              <a:xfrm flipV="1">
                <a:off x="2036098" y="3297324"/>
                <a:ext cx="2606053" cy="467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51" name="直接箭头连接符 50"/>
              <p:cNvCxnSpPr/>
              <p:nvPr/>
            </p:nvCxnSpPr>
            <p:spPr bwMode="auto">
              <a:xfrm>
                <a:off x="3733800" y="3505200"/>
                <a:ext cx="0" cy="116541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3276600" y="4132442"/>
                <a:ext cx="568470" cy="74268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2499347" y="2038352"/>
              <a:ext cx="4053853" cy="1800104"/>
              <a:chOff x="2036098" y="3098805"/>
              <a:chExt cx="4053853" cy="2400136"/>
            </a:xfrm>
          </p:grpSpPr>
          <p:cxnSp>
            <p:nvCxnSpPr>
              <p:cNvPr id="47" name="直接连接符 46"/>
              <p:cNvCxnSpPr/>
              <p:nvPr/>
            </p:nvCxnSpPr>
            <p:spPr bwMode="auto">
              <a:xfrm>
                <a:off x="2036098" y="3098805"/>
                <a:ext cx="4053853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48" name="直接箭头连接符 47"/>
              <p:cNvCxnSpPr/>
              <p:nvPr/>
            </p:nvCxnSpPr>
            <p:spPr bwMode="auto">
              <a:xfrm>
                <a:off x="4953000" y="3511158"/>
                <a:ext cx="0" cy="192444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49" name="TextBox 48"/>
              <p:cNvSpPr txBox="1"/>
              <p:nvPr/>
            </p:nvSpPr>
            <p:spPr>
              <a:xfrm>
                <a:off x="4535010" y="4756257"/>
                <a:ext cx="568470" cy="74268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300" i="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Calibri" panose="020F0502020204030204" pitchFamily="34" charset="0"/>
                  </a:rPr>
                  <a:t>3</a:t>
                </a:r>
              </a:p>
            </p:txBody>
          </p:sp>
        </p:grpSp>
        <p:cxnSp>
          <p:nvCxnSpPr>
            <p:cNvPr id="41" name="直接连接符 40"/>
            <p:cNvCxnSpPr/>
            <p:nvPr/>
          </p:nvCxnSpPr>
          <p:spPr bwMode="auto">
            <a:xfrm>
              <a:off x="5417548" y="2036118"/>
              <a:ext cx="0" cy="3114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直接连接符 41"/>
            <p:cNvCxnSpPr/>
            <p:nvPr/>
          </p:nvCxnSpPr>
          <p:spPr bwMode="auto">
            <a:xfrm>
              <a:off x="4197800" y="2188518"/>
              <a:ext cx="0" cy="1546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任意多边形 42"/>
            <p:cNvSpPr/>
            <p:nvPr/>
          </p:nvSpPr>
          <p:spPr bwMode="auto">
            <a:xfrm>
              <a:off x="3070363" y="2355850"/>
              <a:ext cx="379211" cy="457730"/>
            </a:xfrm>
            <a:custGeom>
              <a:avLst/>
              <a:gdLst>
                <a:gd name="connsiteX0" fmla="*/ 10865 w 379211"/>
                <a:gd name="connsiteY0" fmla="*/ 0 h 284844"/>
                <a:gd name="connsiteX1" fmla="*/ 379165 w 379211"/>
                <a:gd name="connsiteY1" fmla="*/ 114300 h 284844"/>
                <a:gd name="connsiteX2" fmla="*/ 36265 w 379211"/>
                <a:gd name="connsiteY2" fmla="*/ 269875 h 284844"/>
                <a:gd name="connsiteX3" fmla="*/ 26740 w 379211"/>
                <a:gd name="connsiteY3" fmla="*/ 269875 h 28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211" h="284844">
                  <a:moveTo>
                    <a:pt x="10865" y="0"/>
                  </a:moveTo>
                  <a:cubicBezTo>
                    <a:pt x="192898" y="34660"/>
                    <a:pt x="374932" y="69321"/>
                    <a:pt x="379165" y="114300"/>
                  </a:cubicBezTo>
                  <a:cubicBezTo>
                    <a:pt x="383398" y="159279"/>
                    <a:pt x="95003" y="243946"/>
                    <a:pt x="36265" y="269875"/>
                  </a:cubicBezTo>
                  <a:cubicBezTo>
                    <a:pt x="-22473" y="295804"/>
                    <a:pt x="2133" y="282839"/>
                    <a:pt x="26740" y="269875"/>
                  </a:cubicBezTo>
                </a:path>
              </a:pathLst>
            </a:custGeom>
            <a:noFill/>
            <a:ln w="12700"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4" name="任意多边形 43"/>
            <p:cNvSpPr/>
            <p:nvPr/>
          </p:nvSpPr>
          <p:spPr bwMode="auto">
            <a:xfrm>
              <a:off x="4213363" y="2375689"/>
              <a:ext cx="379211" cy="729462"/>
            </a:xfrm>
            <a:custGeom>
              <a:avLst/>
              <a:gdLst>
                <a:gd name="connsiteX0" fmla="*/ 10865 w 379211"/>
                <a:gd name="connsiteY0" fmla="*/ 0 h 284844"/>
                <a:gd name="connsiteX1" fmla="*/ 379165 w 379211"/>
                <a:gd name="connsiteY1" fmla="*/ 114300 h 284844"/>
                <a:gd name="connsiteX2" fmla="*/ 36265 w 379211"/>
                <a:gd name="connsiteY2" fmla="*/ 269875 h 284844"/>
                <a:gd name="connsiteX3" fmla="*/ 26740 w 379211"/>
                <a:gd name="connsiteY3" fmla="*/ 269875 h 28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211" h="284844">
                  <a:moveTo>
                    <a:pt x="10865" y="0"/>
                  </a:moveTo>
                  <a:cubicBezTo>
                    <a:pt x="192898" y="34660"/>
                    <a:pt x="374932" y="69321"/>
                    <a:pt x="379165" y="114300"/>
                  </a:cubicBezTo>
                  <a:cubicBezTo>
                    <a:pt x="383398" y="159279"/>
                    <a:pt x="95003" y="243946"/>
                    <a:pt x="36265" y="269875"/>
                  </a:cubicBezTo>
                  <a:cubicBezTo>
                    <a:pt x="-22473" y="295804"/>
                    <a:pt x="2133" y="282839"/>
                    <a:pt x="26740" y="269875"/>
                  </a:cubicBezTo>
                </a:path>
              </a:pathLst>
            </a:custGeom>
            <a:noFill/>
            <a:ln w="127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>
              <a:off x="5432563" y="2369338"/>
              <a:ext cx="379211" cy="1345411"/>
            </a:xfrm>
            <a:custGeom>
              <a:avLst/>
              <a:gdLst>
                <a:gd name="connsiteX0" fmla="*/ 10865 w 379211"/>
                <a:gd name="connsiteY0" fmla="*/ 0 h 284844"/>
                <a:gd name="connsiteX1" fmla="*/ 379165 w 379211"/>
                <a:gd name="connsiteY1" fmla="*/ 114300 h 284844"/>
                <a:gd name="connsiteX2" fmla="*/ 36265 w 379211"/>
                <a:gd name="connsiteY2" fmla="*/ 269875 h 284844"/>
                <a:gd name="connsiteX3" fmla="*/ 26740 w 379211"/>
                <a:gd name="connsiteY3" fmla="*/ 269875 h 28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211" h="284844">
                  <a:moveTo>
                    <a:pt x="10865" y="0"/>
                  </a:moveTo>
                  <a:cubicBezTo>
                    <a:pt x="192898" y="34660"/>
                    <a:pt x="374932" y="69321"/>
                    <a:pt x="379165" y="114300"/>
                  </a:cubicBezTo>
                  <a:cubicBezTo>
                    <a:pt x="383398" y="159279"/>
                    <a:pt x="95003" y="243946"/>
                    <a:pt x="36265" y="269875"/>
                  </a:cubicBezTo>
                  <a:cubicBezTo>
                    <a:pt x="-22473" y="295804"/>
                    <a:pt x="2133" y="282839"/>
                    <a:pt x="26740" y="269875"/>
                  </a:cubicBezTo>
                </a:path>
              </a:pathLst>
            </a:custGeom>
            <a:noFill/>
            <a:ln w="1270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6200000">
              <a:off x="1699563" y="2968622"/>
              <a:ext cx="917270" cy="55157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FF00"/>
                  </a:solidFill>
                  <a:latin typeface="Calibri" panose="020F0502020204030204" pitchFamily="34" charset="0"/>
                </a:rPr>
                <a:t>Z (m)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20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04800" y="36096"/>
            <a:ext cx="9794472" cy="857250"/>
          </a:xfrm>
        </p:spPr>
        <p:txBody>
          <a:bodyPr/>
          <a:lstStyle/>
          <a:p>
            <a:pPr>
              <a:defRPr/>
            </a:pPr>
            <a:r>
              <a:rPr lang="en-US" sz="3400" kern="1200" dirty="0">
                <a:solidFill>
                  <a:schemeClr val="tx1"/>
                </a:solidFill>
                <a:ea typeface="+mn-ea"/>
                <a:cs typeface="Arial" charset="0"/>
              </a:rPr>
              <a:t>Wave-equation Dispersion Inversion (WD) Method</a:t>
            </a: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113504"/>
              </p:ext>
            </p:extLst>
          </p:nvPr>
        </p:nvGraphicFramePr>
        <p:xfrm>
          <a:off x="2590800" y="1081087"/>
          <a:ext cx="25082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6" name="Equation" r:id="rId4" imgW="3377880" imgH="927000" progId="Equation.DSMT4">
                  <p:embed/>
                </p:oleObj>
              </mc:Choice>
              <mc:Fallback>
                <p:oleObj name="Equation" r:id="rId4" imgW="337788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081087"/>
                        <a:ext cx="25082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7199" y="1195685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</a:rPr>
              <a:t>1)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Misfit Function</a:t>
            </a:r>
          </a:p>
        </p:txBody>
      </p:sp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441704"/>
              </p:ext>
            </p:extLst>
          </p:nvPr>
        </p:nvGraphicFramePr>
        <p:xfrm>
          <a:off x="550863" y="2603500"/>
          <a:ext cx="5121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7" name="Equation" r:id="rId6" imgW="6642000" imgH="888840" progId="Equation.DSMT4">
                  <p:embed/>
                </p:oleObj>
              </mc:Choice>
              <mc:Fallback>
                <p:oleObj name="Equation" r:id="rId6" imgW="66420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2603500"/>
                        <a:ext cx="51212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4632701" y="2723506"/>
            <a:ext cx="1039437" cy="457844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dirty="0">
              <a:latin typeface="Calibri" panose="020F0502020204030204" pitchFamily="34" charset="0"/>
              <a:ea typeface="宋体" charset="-122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632701" y="3206824"/>
            <a:ext cx="13108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1200" b="1" dirty="0">
                <a:solidFill>
                  <a:srgbClr val="FFFF00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     Source field</a:t>
            </a:r>
            <a:endParaRPr lang="en-US" altLang="zh-CN" sz="900" b="1" i="1" dirty="0">
              <a:solidFill>
                <a:srgbClr val="FFFF00"/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103193" y="3181350"/>
            <a:ext cx="16552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altLang="zh-CN" sz="1200" b="1" dirty="0" err="1">
                <a:solidFill>
                  <a:prstClr val="white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Backpropagated</a:t>
            </a:r>
            <a:r>
              <a:rPr lang="en-US" altLang="zh-CN" sz="1200" b="1" dirty="0">
                <a:solidFill>
                  <a:prstClr val="white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 field</a:t>
            </a:r>
            <a:endParaRPr lang="en-US" altLang="zh-CN" sz="900" b="1" i="1" dirty="0">
              <a:solidFill>
                <a:prstClr val="white"/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3593264" y="2724150"/>
            <a:ext cx="1039437" cy="457200"/>
          </a:xfrm>
          <a:prstGeom prst="rect">
            <a:avLst/>
          </a:prstGeom>
          <a:noFill/>
          <a:ln w="25400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charset="-122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2400" y="1885950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</a:rPr>
              <a:t>2) Gradient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114755" y="1200150"/>
            <a:ext cx="2307817" cy="1422107"/>
            <a:chOff x="4876800" y="1200150"/>
            <a:chExt cx="2054936" cy="1422107"/>
          </a:xfrm>
        </p:grpSpPr>
        <p:grpSp>
          <p:nvGrpSpPr>
            <p:cNvPr id="53" name="组合 52"/>
            <p:cNvGrpSpPr/>
            <p:nvPr/>
          </p:nvGrpSpPr>
          <p:grpSpPr>
            <a:xfrm>
              <a:off x="4876800" y="1370214"/>
              <a:ext cx="1974858" cy="1252043"/>
              <a:chOff x="6858000" y="1326065"/>
              <a:chExt cx="1974858" cy="1252043"/>
            </a:xfrm>
          </p:grpSpPr>
          <p:sp>
            <p:nvSpPr>
              <p:cNvPr id="51" name="矩形 50"/>
              <p:cNvSpPr/>
              <p:nvPr/>
            </p:nvSpPr>
            <p:spPr bwMode="auto">
              <a:xfrm rot="5400000">
                <a:off x="7997828" y="1743078"/>
                <a:ext cx="76202" cy="1593858"/>
              </a:xfrm>
              <a:prstGeom prst="rect">
                <a:avLst/>
              </a:prstGeom>
              <a:solidFill>
                <a:srgbClr val="000082"/>
              </a:solidFill>
              <a:ln w="12700" cap="flat" cmpd="sng" algn="ctr">
                <a:solidFill>
                  <a:srgbClr val="00008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 bwMode="auto">
              <a:xfrm>
                <a:off x="6858000" y="1326065"/>
                <a:ext cx="227163" cy="980621"/>
              </a:xfrm>
              <a:prstGeom prst="rect">
                <a:avLst/>
              </a:prstGeom>
              <a:solidFill>
                <a:srgbClr val="000082"/>
              </a:solidFill>
              <a:ln w="12700" cap="flat" cmpd="sng" algn="ctr">
                <a:solidFill>
                  <a:srgbClr val="00008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 bwMode="auto">
            <a:xfrm>
              <a:off x="5103963" y="1200150"/>
              <a:ext cx="1827773" cy="1295400"/>
            </a:xfrm>
            <a:prstGeom prst="rect">
              <a:avLst/>
            </a:prstGeom>
            <a:solidFill>
              <a:srgbClr val="000082"/>
            </a:solidFill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24" name="任意多边形 23"/>
          <p:cNvSpPr/>
          <p:nvPr/>
        </p:nvSpPr>
        <p:spPr bwMode="auto">
          <a:xfrm>
            <a:off x="6523822" y="2138690"/>
            <a:ext cx="1124820" cy="280101"/>
          </a:xfrm>
          <a:custGeom>
            <a:avLst/>
            <a:gdLst>
              <a:gd name="connsiteX0" fmla="*/ 0 w 1793875"/>
              <a:gd name="connsiteY0" fmla="*/ 0 h 471605"/>
              <a:gd name="connsiteX1" fmla="*/ 222250 w 1793875"/>
              <a:gd name="connsiteY1" fmla="*/ 103188 h 471605"/>
              <a:gd name="connsiteX2" fmla="*/ 560388 w 1793875"/>
              <a:gd name="connsiteY2" fmla="*/ 238125 h 471605"/>
              <a:gd name="connsiteX3" fmla="*/ 941388 w 1793875"/>
              <a:gd name="connsiteY3" fmla="*/ 357188 h 471605"/>
              <a:gd name="connsiteX4" fmla="*/ 1350963 w 1793875"/>
              <a:gd name="connsiteY4" fmla="*/ 420688 h 471605"/>
              <a:gd name="connsiteX5" fmla="*/ 1703388 w 1793875"/>
              <a:gd name="connsiteY5" fmla="*/ 465138 h 471605"/>
              <a:gd name="connsiteX6" fmla="*/ 1793875 w 1793875"/>
              <a:gd name="connsiteY6" fmla="*/ 471488 h 47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75" h="471605">
                <a:moveTo>
                  <a:pt x="0" y="0"/>
                </a:moveTo>
                <a:cubicBezTo>
                  <a:pt x="64426" y="31750"/>
                  <a:pt x="128852" y="63501"/>
                  <a:pt x="222250" y="103188"/>
                </a:cubicBezTo>
                <a:cubicBezTo>
                  <a:pt x="315648" y="142875"/>
                  <a:pt x="440532" y="195792"/>
                  <a:pt x="560388" y="238125"/>
                </a:cubicBezTo>
                <a:cubicBezTo>
                  <a:pt x="680244" y="280458"/>
                  <a:pt x="809626" y="326761"/>
                  <a:pt x="941388" y="357188"/>
                </a:cubicBezTo>
                <a:cubicBezTo>
                  <a:pt x="1073150" y="387615"/>
                  <a:pt x="1223963" y="402696"/>
                  <a:pt x="1350963" y="420688"/>
                </a:cubicBezTo>
                <a:cubicBezTo>
                  <a:pt x="1477963" y="438680"/>
                  <a:pt x="1629569" y="456671"/>
                  <a:pt x="1703388" y="465138"/>
                </a:cubicBezTo>
                <a:cubicBezTo>
                  <a:pt x="1777207" y="473605"/>
                  <a:pt x="1772444" y="471224"/>
                  <a:pt x="1793875" y="471488"/>
                </a:cubicBezTo>
              </a:path>
            </a:pathLst>
          </a:cu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28" name="直接箭头连接符 27"/>
          <p:cNvCxnSpPr/>
          <p:nvPr/>
        </p:nvCxnSpPr>
        <p:spPr bwMode="auto">
          <a:xfrm flipV="1">
            <a:off x="6792330" y="1581150"/>
            <a:ext cx="44549" cy="637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ysDot"/>
            <a:round/>
            <a:headEnd type="none" w="med" len="med"/>
            <a:tailEnd type="arrow"/>
          </a:ln>
          <a:effectLst/>
        </p:spPr>
      </p:cxn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267673"/>
              </p:ext>
            </p:extLst>
          </p:nvPr>
        </p:nvGraphicFramePr>
        <p:xfrm>
          <a:off x="6445250" y="1200150"/>
          <a:ext cx="16002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8" name="Equation" r:id="rId8" imgW="1752480" imgH="431640" progId="Equation.DSMT4">
                  <p:embed/>
                </p:oleObj>
              </mc:Choice>
              <mc:Fallback>
                <p:oleObj name="Equation" r:id="rId8" imgW="1752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1200150"/>
                        <a:ext cx="1600200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452707" y="861596"/>
            <a:ext cx="19698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Dispersion Curves</a:t>
            </a:r>
          </a:p>
        </p:txBody>
      </p:sp>
      <p:sp>
        <p:nvSpPr>
          <p:cNvPr id="60" name="任意多边形 59"/>
          <p:cNvSpPr/>
          <p:nvPr/>
        </p:nvSpPr>
        <p:spPr bwMode="auto">
          <a:xfrm>
            <a:off x="6541654" y="1733550"/>
            <a:ext cx="1124820" cy="280101"/>
          </a:xfrm>
          <a:custGeom>
            <a:avLst/>
            <a:gdLst>
              <a:gd name="connsiteX0" fmla="*/ 0 w 1793875"/>
              <a:gd name="connsiteY0" fmla="*/ 0 h 471605"/>
              <a:gd name="connsiteX1" fmla="*/ 222250 w 1793875"/>
              <a:gd name="connsiteY1" fmla="*/ 103188 h 471605"/>
              <a:gd name="connsiteX2" fmla="*/ 560388 w 1793875"/>
              <a:gd name="connsiteY2" fmla="*/ 238125 h 471605"/>
              <a:gd name="connsiteX3" fmla="*/ 941388 w 1793875"/>
              <a:gd name="connsiteY3" fmla="*/ 357188 h 471605"/>
              <a:gd name="connsiteX4" fmla="*/ 1350963 w 1793875"/>
              <a:gd name="connsiteY4" fmla="*/ 420688 h 471605"/>
              <a:gd name="connsiteX5" fmla="*/ 1703388 w 1793875"/>
              <a:gd name="connsiteY5" fmla="*/ 465138 h 471605"/>
              <a:gd name="connsiteX6" fmla="*/ 1793875 w 1793875"/>
              <a:gd name="connsiteY6" fmla="*/ 471488 h 47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3875" h="471605">
                <a:moveTo>
                  <a:pt x="0" y="0"/>
                </a:moveTo>
                <a:cubicBezTo>
                  <a:pt x="64426" y="31750"/>
                  <a:pt x="128852" y="63501"/>
                  <a:pt x="222250" y="103188"/>
                </a:cubicBezTo>
                <a:cubicBezTo>
                  <a:pt x="315648" y="142875"/>
                  <a:pt x="440532" y="195792"/>
                  <a:pt x="560388" y="238125"/>
                </a:cubicBezTo>
                <a:cubicBezTo>
                  <a:pt x="680244" y="280458"/>
                  <a:pt x="809626" y="326761"/>
                  <a:pt x="941388" y="357188"/>
                </a:cubicBezTo>
                <a:cubicBezTo>
                  <a:pt x="1073150" y="387615"/>
                  <a:pt x="1223963" y="402696"/>
                  <a:pt x="1350963" y="420688"/>
                </a:cubicBezTo>
                <a:cubicBezTo>
                  <a:pt x="1477963" y="438680"/>
                  <a:pt x="1629569" y="456671"/>
                  <a:pt x="1703388" y="465138"/>
                </a:cubicBezTo>
                <a:cubicBezTo>
                  <a:pt x="1777207" y="473605"/>
                  <a:pt x="1772444" y="471224"/>
                  <a:pt x="1793875" y="471488"/>
                </a:cubicBezTo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61" name="直接箭头连接符 60"/>
          <p:cNvCxnSpPr/>
          <p:nvPr/>
        </p:nvCxnSpPr>
        <p:spPr bwMode="auto">
          <a:xfrm flipV="1">
            <a:off x="7483989" y="1833634"/>
            <a:ext cx="182188" cy="1285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ysDot"/>
            <a:round/>
            <a:headEnd type="none" w="med" len="med"/>
            <a:tailEnd type="arrow"/>
          </a:ln>
          <a:effectLst/>
        </p:spPr>
      </p:cxnSp>
      <p:graphicFrame>
        <p:nvGraphicFramePr>
          <p:cNvPr id="63" name="对象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874744"/>
              </p:ext>
            </p:extLst>
          </p:nvPr>
        </p:nvGraphicFramePr>
        <p:xfrm>
          <a:off x="7698221" y="1651701"/>
          <a:ext cx="6572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9" name="Equation" r:id="rId10" imgW="698400" imgH="431640" progId="Equation.DSMT4">
                  <p:embed/>
                </p:oleObj>
              </mc:Choice>
              <mc:Fallback>
                <p:oleObj name="Equation" r:id="rId10" imgW="698400" imgH="431640" progId="Equation.DSMT4">
                  <p:embed/>
                  <p:pic>
                    <p:nvPicPr>
                      <p:cNvPr id="0" name="对象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8221" y="1651701"/>
                        <a:ext cx="6572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直接箭头连接符 69"/>
          <p:cNvCxnSpPr>
            <a:stCxn id="60" idx="3"/>
            <a:endCxn id="24" idx="3"/>
          </p:cNvCxnSpPr>
          <p:nvPr/>
        </p:nvCxnSpPr>
        <p:spPr bwMode="auto">
          <a:xfrm flipH="1">
            <a:off x="7114104" y="1945695"/>
            <a:ext cx="17832" cy="4051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aphicFrame>
        <p:nvGraphicFramePr>
          <p:cNvPr id="71" name="对象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36670"/>
              </p:ext>
            </p:extLst>
          </p:nvPr>
        </p:nvGraphicFramePr>
        <p:xfrm>
          <a:off x="7226691" y="2120900"/>
          <a:ext cx="406492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0" name="Equation" r:id="rId12" imgW="431640" imgH="266400" progId="Equation.DSMT4">
                  <p:embed/>
                </p:oleObj>
              </mc:Choice>
              <mc:Fallback>
                <p:oleObj name="Equation" r:id="rId12" imgW="431640" imgH="266400" progId="Equation.DSMT4">
                  <p:embed/>
                  <p:pic>
                    <p:nvPicPr>
                      <p:cNvPr id="0" name="对象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691" y="2120900"/>
                        <a:ext cx="406492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Group 87"/>
          <p:cNvGrpSpPr>
            <a:grpSpLocks/>
          </p:cNvGrpSpPr>
          <p:nvPr/>
        </p:nvGrpSpPr>
        <p:grpSpPr bwMode="auto">
          <a:xfrm>
            <a:off x="6202507" y="3399518"/>
            <a:ext cx="2349634" cy="1305832"/>
            <a:chOff x="7452" y="-137"/>
            <a:chExt cx="1917" cy="1430"/>
          </a:xfrm>
        </p:grpSpPr>
        <p:sp>
          <p:nvSpPr>
            <p:cNvPr id="77" name="Rectangle 27"/>
            <p:cNvSpPr/>
            <p:nvPr/>
          </p:nvSpPr>
          <p:spPr>
            <a:xfrm>
              <a:off x="7452" y="-137"/>
              <a:ext cx="1917" cy="143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78" name="Oval 30"/>
            <p:cNvSpPr/>
            <p:nvPr/>
          </p:nvSpPr>
          <p:spPr>
            <a:xfrm>
              <a:off x="8101" y="208"/>
              <a:ext cx="383" cy="427"/>
            </a:xfrm>
            <a:prstGeom prst="ellipse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7" name="Group 32">
            <a:extLst>
              <a:ext uri="{FF2B5EF4-FFF2-40B4-BE49-F238E27FC236}">
                <a16:creationId xmlns:a16="http://schemas.microsoft.com/office/drawing/2014/main" id="{93E03738-C177-488F-AD1B-7165E5AC706C}"/>
              </a:ext>
            </a:extLst>
          </p:cNvPr>
          <p:cNvGrpSpPr/>
          <p:nvPr/>
        </p:nvGrpSpPr>
        <p:grpSpPr>
          <a:xfrm>
            <a:off x="5929221" y="3066758"/>
            <a:ext cx="2690087" cy="910382"/>
            <a:chOff x="5266288" y="3340770"/>
            <a:chExt cx="2690087" cy="910382"/>
          </a:xfrm>
        </p:grpSpPr>
        <p:sp>
          <p:nvSpPr>
            <p:cNvPr id="100" name="Oval 30">
              <a:extLst>
                <a:ext uri="{FF2B5EF4-FFF2-40B4-BE49-F238E27FC236}">
                  <a16:creationId xmlns:a16="http://schemas.microsoft.com/office/drawing/2014/main" id="{02A76C4A-E5E4-40DD-8BFC-EE996CC08DA8}"/>
                </a:ext>
              </a:extLst>
            </p:cNvPr>
            <p:cNvSpPr/>
            <p:nvPr/>
          </p:nvSpPr>
          <p:spPr bwMode="auto">
            <a:xfrm>
              <a:off x="5523114" y="3349012"/>
              <a:ext cx="2349635" cy="902140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cs typeface="Arial" charset="0"/>
              </a:endParaRPr>
            </a:p>
          </p:txBody>
        </p:sp>
        <p:sp>
          <p:nvSpPr>
            <p:cNvPr id="101" name="Rectangle 31">
              <a:extLst>
                <a:ext uri="{FF2B5EF4-FFF2-40B4-BE49-F238E27FC236}">
                  <a16:creationId xmlns:a16="http://schemas.microsoft.com/office/drawing/2014/main" id="{3614731B-A637-47BA-B668-F9F57D606CC5}"/>
                </a:ext>
              </a:extLst>
            </p:cNvPr>
            <p:cNvSpPr/>
            <p:nvPr/>
          </p:nvSpPr>
          <p:spPr bwMode="auto">
            <a:xfrm>
              <a:off x="5266288" y="3340770"/>
              <a:ext cx="2690087" cy="391306"/>
            </a:xfrm>
            <a:prstGeom prst="rect">
              <a:avLst/>
            </a:prstGeom>
            <a:solidFill>
              <a:srgbClr val="000082"/>
            </a:solidFill>
            <a:ln w="28575" cap="flat" cmpd="sng" algn="ctr">
              <a:solidFill>
                <a:srgbClr val="00008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cs typeface="Arial" charset="0"/>
              </a:endParaRPr>
            </a:p>
          </p:txBody>
        </p:sp>
      </p:grpSp>
      <p:pic>
        <p:nvPicPr>
          <p:cNvPr id="76" name="Picture 4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80096" y="4264289"/>
            <a:ext cx="240234" cy="21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0" name="Group 88"/>
          <p:cNvGrpSpPr>
            <a:grpSpLocks/>
          </p:cNvGrpSpPr>
          <p:nvPr/>
        </p:nvGrpSpPr>
        <p:grpSpPr bwMode="auto">
          <a:xfrm>
            <a:off x="6303363" y="3406003"/>
            <a:ext cx="654818" cy="549102"/>
            <a:chOff x="6600" y="-66"/>
            <a:chExt cx="550" cy="559"/>
          </a:xfrm>
        </p:grpSpPr>
        <p:sp>
          <p:nvSpPr>
            <p:cNvPr id="82" name="5-Point Star 28"/>
            <p:cNvSpPr/>
            <p:nvPr/>
          </p:nvSpPr>
          <p:spPr>
            <a:xfrm>
              <a:off x="6600" y="-66"/>
              <a:ext cx="235" cy="261"/>
            </a:xfrm>
            <a:prstGeom prst="star5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83" name="Straight Arrow Connector 32"/>
            <p:cNvCxnSpPr/>
            <p:nvPr/>
          </p:nvCxnSpPr>
          <p:spPr>
            <a:xfrm>
              <a:off x="6810" y="187"/>
              <a:ext cx="340" cy="3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/>
          <p:cNvGrpSpPr/>
          <p:nvPr/>
        </p:nvGrpSpPr>
        <p:grpSpPr>
          <a:xfrm>
            <a:off x="7400102" y="3389324"/>
            <a:ext cx="1155945" cy="902140"/>
            <a:chOff x="3740151" y="2363788"/>
            <a:chExt cx="1797904" cy="1917700"/>
          </a:xfrm>
        </p:grpSpPr>
        <p:grpSp>
          <p:nvGrpSpPr>
            <p:cNvPr id="88" name="Group 45"/>
            <p:cNvGrpSpPr>
              <a:grpSpLocks/>
            </p:cNvGrpSpPr>
            <p:nvPr/>
          </p:nvGrpSpPr>
          <p:grpSpPr bwMode="auto">
            <a:xfrm>
              <a:off x="4962525" y="2363788"/>
              <a:ext cx="501650" cy="1917700"/>
              <a:chOff x="8115692" y="1869963"/>
              <a:chExt cx="571107" cy="1974340"/>
            </a:xfrm>
          </p:grpSpPr>
          <p:cxnSp>
            <p:nvCxnSpPr>
              <p:cNvPr id="92" name="Straight Connector 46"/>
              <p:cNvCxnSpPr>
                <a:cxnSpLocks noChangeShapeType="1"/>
              </p:cNvCxnSpPr>
              <p:nvPr/>
            </p:nvCxnSpPr>
            <p:spPr bwMode="auto">
              <a:xfrm>
                <a:off x="8390402" y="1869963"/>
                <a:ext cx="0" cy="1974340"/>
              </a:xfrm>
              <a:prstGeom prst="line">
                <a:avLst/>
              </a:prstGeom>
              <a:noFill/>
              <a:ln w="25400" algn="ctr">
                <a:solidFill>
                  <a:srgbClr val="FFFF00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</p:cxnSp>
          <p:sp>
            <p:nvSpPr>
              <p:cNvPr id="93" name="Isosceles Triangle 47"/>
              <p:cNvSpPr>
                <a:spLocks noChangeArrowheads="1"/>
              </p:cNvSpPr>
              <p:nvPr/>
            </p:nvSpPr>
            <p:spPr bwMode="auto">
              <a:xfrm rot="-5400000" flipH="1" flipV="1">
                <a:off x="8422135" y="2669285"/>
                <a:ext cx="258233" cy="271095"/>
              </a:xfrm>
              <a:prstGeom prst="triangle">
                <a:avLst>
                  <a:gd name="adj" fmla="val 50000"/>
                </a:avLst>
              </a:prstGeom>
              <a:solidFill>
                <a:srgbClr val="160597"/>
              </a:solidFill>
              <a:ln w="9525" algn="ctr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rot="10800000" vert="eaVert" anchor="ctr"/>
              <a:lstStyle/>
              <a:p>
                <a:pPr algn="ctr"/>
                <a:endParaRPr lang="en-US" altLang="zh-CN">
                  <a:solidFill>
                    <a:srgbClr val="FFFFFF"/>
                  </a:solidFill>
                  <a:latin typeface="Calibri" pitchFamily="34" charset="0"/>
                  <a:ea typeface="宋体" charset="-122"/>
                </a:endParaRPr>
              </a:p>
            </p:txBody>
          </p:sp>
          <p:sp>
            <p:nvSpPr>
              <p:cNvPr id="94" name="Isosceles Triangle 48"/>
              <p:cNvSpPr>
                <a:spLocks noChangeArrowheads="1"/>
              </p:cNvSpPr>
              <p:nvPr/>
            </p:nvSpPr>
            <p:spPr bwMode="auto">
              <a:xfrm rot="-5400000">
                <a:off x="8107932" y="2967859"/>
                <a:ext cx="297459" cy="281939"/>
              </a:xfrm>
              <a:prstGeom prst="triangle">
                <a:avLst>
                  <a:gd name="adj" fmla="val 50000"/>
                </a:avLst>
              </a:prstGeom>
              <a:solidFill>
                <a:srgbClr val="160597"/>
              </a:solidFill>
              <a:ln w="9525" algn="ctr">
                <a:solidFill>
                  <a:srgbClr val="FFFF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vert="eaVert" anchor="ctr"/>
              <a:lstStyle/>
              <a:p>
                <a:pPr algn="ctr"/>
                <a:endParaRPr lang="en-US" altLang="zh-CN">
                  <a:solidFill>
                    <a:srgbClr val="FFFFFF"/>
                  </a:solidFill>
                  <a:latin typeface="Calibri" pitchFamily="34" charset="0"/>
                  <a:ea typeface="宋体" charset="-122"/>
                </a:endParaRPr>
              </a:p>
            </p:txBody>
          </p:sp>
        </p:grpSp>
        <p:sp>
          <p:nvSpPr>
            <p:cNvPr id="89" name="Isosceles Triangle 29"/>
            <p:cNvSpPr/>
            <p:nvPr/>
          </p:nvSpPr>
          <p:spPr bwMode="auto">
            <a:xfrm>
              <a:off x="4816563" y="2548945"/>
              <a:ext cx="322924" cy="381311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cxnSp>
          <p:nvCxnSpPr>
            <p:cNvPr id="90" name="Straight Arrow Connector 33"/>
            <p:cNvCxnSpPr/>
            <p:nvPr/>
          </p:nvCxnSpPr>
          <p:spPr bwMode="auto">
            <a:xfrm flipH="1">
              <a:off x="3740151" y="2921107"/>
              <a:ext cx="1076412" cy="8119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40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213367" y="2376819"/>
              <a:ext cx="324688" cy="639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5" name="TextBox 94"/>
          <p:cNvSpPr txBox="1"/>
          <p:nvPr/>
        </p:nvSpPr>
        <p:spPr>
          <a:xfrm>
            <a:off x="165610" y="3634085"/>
            <a:ext cx="250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  <a:latin typeface="Calibri" panose="020F0502020204030204" pitchFamily="34" charset="0"/>
              </a:rPr>
              <a:t>3) Velocity Update</a:t>
            </a:r>
            <a:endParaRPr lang="en-US"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6" name="对象 9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48197768"/>
              </p:ext>
            </p:extLst>
          </p:nvPr>
        </p:nvGraphicFramePr>
        <p:xfrm>
          <a:off x="533400" y="4161077"/>
          <a:ext cx="379571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" name="Equation" r:id="rId16" imgW="1904760" imgH="444240" progId="Equation.DSMT4">
                  <p:embed/>
                </p:oleObj>
              </mc:Choice>
              <mc:Fallback>
                <p:oleObj name="Equation" r:id="rId16" imgW="1904760" imgH="444240" progId="Equation.DSMT4">
                  <p:embed/>
                  <p:pic>
                    <p:nvPicPr>
                      <p:cNvPr id="0" name="对象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61077"/>
                        <a:ext cx="3795713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对象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459809"/>
              </p:ext>
            </p:extLst>
          </p:nvPr>
        </p:nvGraphicFramePr>
        <p:xfrm>
          <a:off x="6610319" y="3409950"/>
          <a:ext cx="64293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2" name="Equation" r:id="rId18" imgW="901440" imgH="431640" progId="Equation.DSMT4">
                  <p:embed/>
                </p:oleObj>
              </mc:Choice>
              <mc:Fallback>
                <p:oleObj name="Equation" r:id="rId18" imgW="901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610319" y="3409950"/>
                        <a:ext cx="642938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对象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622011"/>
              </p:ext>
            </p:extLst>
          </p:nvPr>
        </p:nvGraphicFramePr>
        <p:xfrm>
          <a:off x="7509861" y="3470343"/>
          <a:ext cx="4889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3" name="Equation" r:id="rId20" imgW="888840" imgH="431640" progId="Equation.DSMT4">
                  <p:embed/>
                </p:oleObj>
              </mc:Choice>
              <mc:Fallback>
                <p:oleObj name="Equation" r:id="rId20" imgW="8888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509861" y="3470343"/>
                        <a:ext cx="48895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对象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626873"/>
              </p:ext>
            </p:extLst>
          </p:nvPr>
        </p:nvGraphicFramePr>
        <p:xfrm>
          <a:off x="6172200" y="3497668"/>
          <a:ext cx="262325" cy="24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4" name="Equation" r:id="rId22" imgW="164880" imgH="203040" progId="Equation.DSMT4">
                  <p:embed/>
                </p:oleObj>
              </mc:Choice>
              <mc:Fallback>
                <p:oleObj name="Equation" r:id="rId22" imgW="164880" imgH="203040" progId="Equation.DSMT4">
                  <p:embed/>
                  <p:pic>
                    <p:nvPicPr>
                      <p:cNvPr id="0" name="对象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497668"/>
                        <a:ext cx="262325" cy="24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66644" y="249555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</a:rPr>
              <a:t>f (Hz)</a:t>
            </a:r>
          </a:p>
        </p:txBody>
      </p:sp>
      <p:sp>
        <p:nvSpPr>
          <p:cNvPr id="54" name="TextBox 53"/>
          <p:cNvSpPr txBox="1"/>
          <p:nvPr/>
        </p:nvSpPr>
        <p:spPr>
          <a:xfrm rot="16200000">
            <a:off x="5822914" y="1638463"/>
            <a:ext cx="760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</a:rPr>
              <a:t>c (m/s)</a:t>
            </a:r>
          </a:p>
        </p:txBody>
      </p:sp>
    </p:spTree>
    <p:extLst>
      <p:ext uri="{BB962C8B-B14F-4D97-AF65-F5344CB8AC3E}">
        <p14:creationId xmlns:p14="http://schemas.microsoft.com/office/powerpoint/2010/main" val="20113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 animBg="1"/>
      <p:bldP spid="43" grpId="0"/>
      <p:bldP spid="44" grpId="0"/>
      <p:bldP spid="46" grpId="0" animBg="1"/>
      <p:bldP spid="57" grpId="0"/>
      <p:bldP spid="24" grpId="0" animBg="1"/>
      <p:bldP spid="56" grpId="0"/>
      <p:bldP spid="60" grpId="0" animBg="1"/>
      <p:bldP spid="95" grpId="0"/>
      <p:bldP spid="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Multi-scale and Layer-stripping Strategies for Surface Wave Inversion  </a:t>
            </a:r>
            <a:endParaRPr lang="en-US" sz="3200" dirty="0"/>
          </a:p>
        </p:txBody>
      </p:sp>
      <p:cxnSp>
        <p:nvCxnSpPr>
          <p:cNvPr id="25" name="直接箭头连接符 24"/>
          <p:cNvCxnSpPr/>
          <p:nvPr/>
        </p:nvCxnSpPr>
        <p:spPr bwMode="auto">
          <a:xfrm>
            <a:off x="2604005" y="2522631"/>
            <a:ext cx="533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>
            <a:off x="2544119" y="2527096"/>
            <a:ext cx="0" cy="21291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直接箭头连接符 26"/>
          <p:cNvCxnSpPr/>
          <p:nvPr/>
        </p:nvCxnSpPr>
        <p:spPr bwMode="auto">
          <a:xfrm>
            <a:off x="2604005" y="3056031"/>
            <a:ext cx="533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直接箭头连接符 27"/>
          <p:cNvCxnSpPr/>
          <p:nvPr/>
        </p:nvCxnSpPr>
        <p:spPr bwMode="auto">
          <a:xfrm>
            <a:off x="2597956" y="3437031"/>
            <a:ext cx="533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接箭头连接符 28"/>
          <p:cNvCxnSpPr/>
          <p:nvPr/>
        </p:nvCxnSpPr>
        <p:spPr bwMode="auto">
          <a:xfrm>
            <a:off x="2597956" y="3970431"/>
            <a:ext cx="5334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814569" y="1602493"/>
            <a:ext cx="2898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00"/>
                </a:solidFill>
                <a:latin typeface="Calibri" panose="020F0502020204030204" pitchFamily="34" charset="0"/>
              </a:rPr>
              <a:t>S-Velocity Tomogram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08297" y="2060966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X (m)</a:t>
            </a:r>
          </a:p>
        </p:txBody>
      </p:sp>
      <p:cxnSp>
        <p:nvCxnSpPr>
          <p:cNvPr id="35" name="直接连接符 34"/>
          <p:cNvCxnSpPr/>
          <p:nvPr/>
        </p:nvCxnSpPr>
        <p:spPr bwMode="auto">
          <a:xfrm>
            <a:off x="2582703" y="2522631"/>
            <a:ext cx="142260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6" name="直接箭头连接符 35"/>
          <p:cNvCxnSpPr/>
          <p:nvPr/>
        </p:nvCxnSpPr>
        <p:spPr bwMode="auto">
          <a:xfrm>
            <a:off x="3137405" y="2527096"/>
            <a:ext cx="0" cy="4946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3529154" y="2583602"/>
            <a:ext cx="364202" cy="523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0" dirty="0">
                <a:latin typeface="Calibri" panose="020F0502020204030204" pitchFamily="34" charset="0"/>
              </a:rPr>
              <a:t>1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2582703" y="2366723"/>
            <a:ext cx="2606053" cy="1149557"/>
            <a:chOff x="2036098" y="3297324"/>
            <a:chExt cx="2606053" cy="1532744"/>
          </a:xfrm>
        </p:grpSpPr>
        <p:cxnSp>
          <p:nvCxnSpPr>
            <p:cNvPr id="39" name="直接连接符 38"/>
            <p:cNvCxnSpPr/>
            <p:nvPr/>
          </p:nvCxnSpPr>
          <p:spPr bwMode="auto">
            <a:xfrm flipV="1">
              <a:off x="2036098" y="3297324"/>
              <a:ext cx="2606053" cy="46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直接箭头连接符 39"/>
            <p:cNvCxnSpPr/>
            <p:nvPr/>
          </p:nvCxnSpPr>
          <p:spPr bwMode="auto">
            <a:xfrm>
              <a:off x="3733800" y="3505200"/>
              <a:ext cx="0" cy="11654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3276600" y="4132441"/>
              <a:ext cx="364202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2582703" y="2217831"/>
            <a:ext cx="4053853" cy="1766311"/>
            <a:chOff x="2036098" y="3098805"/>
            <a:chExt cx="4053853" cy="2355080"/>
          </a:xfrm>
        </p:grpSpPr>
        <p:cxnSp>
          <p:nvCxnSpPr>
            <p:cNvPr id="43" name="直接连接符 42"/>
            <p:cNvCxnSpPr/>
            <p:nvPr/>
          </p:nvCxnSpPr>
          <p:spPr bwMode="auto">
            <a:xfrm>
              <a:off x="2036098" y="3098805"/>
              <a:ext cx="405385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4" name="直接箭头连接符 43"/>
            <p:cNvCxnSpPr/>
            <p:nvPr/>
          </p:nvCxnSpPr>
          <p:spPr bwMode="auto">
            <a:xfrm>
              <a:off x="4953000" y="3511158"/>
              <a:ext cx="0" cy="192444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4535010" y="4756259"/>
              <a:ext cx="364202" cy="6976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i="0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582703" y="2065432"/>
            <a:ext cx="5189825" cy="2590799"/>
            <a:chOff x="2036098" y="2895604"/>
            <a:chExt cx="5189825" cy="3454395"/>
          </a:xfrm>
        </p:grpSpPr>
        <p:cxnSp>
          <p:nvCxnSpPr>
            <p:cNvPr id="47" name="直接连接符 46"/>
            <p:cNvCxnSpPr/>
            <p:nvPr/>
          </p:nvCxnSpPr>
          <p:spPr bwMode="auto">
            <a:xfrm>
              <a:off x="2036098" y="2895604"/>
              <a:ext cx="51898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8" name="直接箭头连接符 47"/>
            <p:cNvCxnSpPr/>
            <p:nvPr/>
          </p:nvCxnSpPr>
          <p:spPr bwMode="auto">
            <a:xfrm>
              <a:off x="6324600" y="3511155"/>
              <a:ext cx="0" cy="283884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5884610" y="5449173"/>
              <a:ext cx="364202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0" dirty="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45932" y="2856701"/>
                <a:ext cx="144699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FFFF00"/>
                    </a:solidFill>
                    <a:latin typeface="Calibri" panose="020F0502020204030204" pitchFamily="34" charset="0"/>
                  </a:rPr>
                  <a:t>Penetration depth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z</m:t>
                    </m:r>
                    <m:r>
                      <a:rPr lang="en-US" sz="1800" b="0" i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1800" b="0" i="1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/2</m:t>
                    </m:r>
                  </m:oMath>
                </a14:m>
                <a:endParaRPr lang="en-US" sz="1800" dirty="0">
                  <a:solidFill>
                    <a:srgbClr val="FFFF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32" y="2856701"/>
                <a:ext cx="1446991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3797" t="-3311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圆角矩形 53"/>
          <p:cNvSpPr/>
          <p:nvPr/>
        </p:nvSpPr>
        <p:spPr bwMode="auto">
          <a:xfrm>
            <a:off x="2561555" y="3984141"/>
            <a:ext cx="5334000" cy="672089"/>
          </a:xfrm>
          <a:prstGeom prst="roundRect">
            <a:avLst/>
          </a:prstGeom>
          <a:solidFill>
            <a:srgbClr val="FF00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55" name="圆角矩形 54"/>
          <p:cNvSpPr/>
          <p:nvPr/>
        </p:nvSpPr>
        <p:spPr bwMode="auto">
          <a:xfrm>
            <a:off x="2582703" y="3071076"/>
            <a:ext cx="5334000" cy="35281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56" name="圆角矩形 55"/>
          <p:cNvSpPr/>
          <p:nvPr/>
        </p:nvSpPr>
        <p:spPr bwMode="auto">
          <a:xfrm>
            <a:off x="2582703" y="3460921"/>
            <a:ext cx="5334000" cy="509509"/>
          </a:xfrm>
          <a:prstGeom prst="roundRect">
            <a:avLst/>
          </a:prstGeom>
          <a:solidFill>
            <a:schemeClr val="bg2">
              <a:lumMod val="40000"/>
              <a:lumOff val="60000"/>
              <a:alpha val="3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57" name="圆角矩形 56"/>
          <p:cNvSpPr/>
          <p:nvPr/>
        </p:nvSpPr>
        <p:spPr bwMode="auto">
          <a:xfrm>
            <a:off x="2597956" y="2572976"/>
            <a:ext cx="5334000" cy="504979"/>
          </a:xfrm>
          <a:prstGeom prst="roundRect">
            <a:avLst/>
          </a:prstGeom>
          <a:solidFill>
            <a:srgbClr val="FFFF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507979" y="1662347"/>
            <a:ext cx="2074725" cy="860281"/>
            <a:chOff x="652360" y="1693610"/>
            <a:chExt cx="2157434" cy="1147040"/>
          </a:xfrm>
        </p:grpSpPr>
        <p:cxnSp>
          <p:nvCxnSpPr>
            <p:cNvPr id="59" name="直接箭头连接符 58"/>
            <p:cNvCxnSpPr/>
            <p:nvPr/>
          </p:nvCxnSpPr>
          <p:spPr bwMode="auto">
            <a:xfrm>
              <a:off x="2054443" y="2632776"/>
              <a:ext cx="755351" cy="2078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E6F10D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52360" y="1693610"/>
                  <a:ext cx="2102169" cy="9438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Short offset </a:t>
                  </a:r>
                </a:p>
                <a:p>
                  <a:r>
                    <a:rPr lang="en-US" sz="2000" dirty="0">
                      <a:solidFill>
                        <a:srgbClr val="FFFFFF"/>
                      </a:solidFill>
                      <a:latin typeface="Calibri" panose="020F0502020204030204" pitchFamily="34" charset="0"/>
                    </a:rPr>
                    <a:t>range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=3.5</m:t>
                      </m:r>
                      <m:r>
                        <a:rPr lang="en-US" sz="2000" b="0" i="1" smtClean="0">
                          <a:solidFill>
                            <a:srgbClr val="FFFF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</m:oMath>
                  </a14:m>
                  <a:endParaRPr lang="en-US" sz="2000" dirty="0">
                    <a:solidFill>
                      <a:srgbClr val="FFFFFF"/>
                    </a:solidFill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360" y="1693610"/>
                  <a:ext cx="2102169" cy="9438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012" t="-4310" b="-14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直接连接符 73"/>
          <p:cNvCxnSpPr/>
          <p:nvPr/>
        </p:nvCxnSpPr>
        <p:spPr bwMode="auto">
          <a:xfrm>
            <a:off x="6871205" y="2065432"/>
            <a:ext cx="0" cy="4616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直接连接符 74"/>
          <p:cNvCxnSpPr/>
          <p:nvPr/>
        </p:nvCxnSpPr>
        <p:spPr bwMode="auto">
          <a:xfrm>
            <a:off x="5500904" y="2215599"/>
            <a:ext cx="0" cy="31149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接连接符 76"/>
          <p:cNvCxnSpPr/>
          <p:nvPr/>
        </p:nvCxnSpPr>
        <p:spPr bwMode="auto">
          <a:xfrm>
            <a:off x="4281156" y="2367999"/>
            <a:ext cx="0" cy="1546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直接箭头连接符 81"/>
          <p:cNvCxnSpPr/>
          <p:nvPr/>
        </p:nvCxnSpPr>
        <p:spPr bwMode="auto">
          <a:xfrm flipV="1">
            <a:off x="2010719" y="2764196"/>
            <a:ext cx="1007776" cy="1954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E6F10D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90" name="任意多边形 89"/>
          <p:cNvSpPr/>
          <p:nvPr/>
        </p:nvSpPr>
        <p:spPr bwMode="auto">
          <a:xfrm>
            <a:off x="3153719" y="2535331"/>
            <a:ext cx="379211" cy="457730"/>
          </a:xfrm>
          <a:custGeom>
            <a:avLst/>
            <a:gdLst>
              <a:gd name="connsiteX0" fmla="*/ 10865 w 379211"/>
              <a:gd name="connsiteY0" fmla="*/ 0 h 284844"/>
              <a:gd name="connsiteX1" fmla="*/ 379165 w 379211"/>
              <a:gd name="connsiteY1" fmla="*/ 114300 h 284844"/>
              <a:gd name="connsiteX2" fmla="*/ 36265 w 379211"/>
              <a:gd name="connsiteY2" fmla="*/ 269875 h 284844"/>
              <a:gd name="connsiteX3" fmla="*/ 26740 w 379211"/>
              <a:gd name="connsiteY3" fmla="*/ 269875 h 28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11" h="284844">
                <a:moveTo>
                  <a:pt x="10865" y="0"/>
                </a:moveTo>
                <a:cubicBezTo>
                  <a:pt x="192898" y="34660"/>
                  <a:pt x="374932" y="69321"/>
                  <a:pt x="379165" y="114300"/>
                </a:cubicBezTo>
                <a:cubicBezTo>
                  <a:pt x="383398" y="159279"/>
                  <a:pt x="95003" y="243946"/>
                  <a:pt x="36265" y="269875"/>
                </a:cubicBezTo>
                <a:cubicBezTo>
                  <a:pt x="-22473" y="295804"/>
                  <a:pt x="2133" y="282839"/>
                  <a:pt x="26740" y="269875"/>
                </a:cubicBezTo>
              </a:path>
            </a:pathLst>
          </a:custGeom>
          <a:noFill/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1" name="任意多边形 90"/>
          <p:cNvSpPr/>
          <p:nvPr/>
        </p:nvSpPr>
        <p:spPr bwMode="auto">
          <a:xfrm>
            <a:off x="4296719" y="2555169"/>
            <a:ext cx="379211" cy="841517"/>
          </a:xfrm>
          <a:custGeom>
            <a:avLst/>
            <a:gdLst>
              <a:gd name="connsiteX0" fmla="*/ 10865 w 379211"/>
              <a:gd name="connsiteY0" fmla="*/ 0 h 284844"/>
              <a:gd name="connsiteX1" fmla="*/ 379165 w 379211"/>
              <a:gd name="connsiteY1" fmla="*/ 114300 h 284844"/>
              <a:gd name="connsiteX2" fmla="*/ 36265 w 379211"/>
              <a:gd name="connsiteY2" fmla="*/ 269875 h 284844"/>
              <a:gd name="connsiteX3" fmla="*/ 26740 w 379211"/>
              <a:gd name="connsiteY3" fmla="*/ 269875 h 28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11" h="284844">
                <a:moveTo>
                  <a:pt x="10865" y="0"/>
                </a:moveTo>
                <a:cubicBezTo>
                  <a:pt x="192898" y="34660"/>
                  <a:pt x="374932" y="69321"/>
                  <a:pt x="379165" y="114300"/>
                </a:cubicBezTo>
                <a:cubicBezTo>
                  <a:pt x="383398" y="159279"/>
                  <a:pt x="95003" y="243946"/>
                  <a:pt x="36265" y="269875"/>
                </a:cubicBezTo>
                <a:cubicBezTo>
                  <a:pt x="-22473" y="295804"/>
                  <a:pt x="2133" y="282839"/>
                  <a:pt x="26740" y="269875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2" name="任意多边形 91"/>
          <p:cNvSpPr/>
          <p:nvPr/>
        </p:nvSpPr>
        <p:spPr bwMode="auto">
          <a:xfrm>
            <a:off x="5515919" y="2548819"/>
            <a:ext cx="379211" cy="1345411"/>
          </a:xfrm>
          <a:custGeom>
            <a:avLst/>
            <a:gdLst>
              <a:gd name="connsiteX0" fmla="*/ 10865 w 379211"/>
              <a:gd name="connsiteY0" fmla="*/ 0 h 284844"/>
              <a:gd name="connsiteX1" fmla="*/ 379165 w 379211"/>
              <a:gd name="connsiteY1" fmla="*/ 114300 h 284844"/>
              <a:gd name="connsiteX2" fmla="*/ 36265 w 379211"/>
              <a:gd name="connsiteY2" fmla="*/ 269875 h 284844"/>
              <a:gd name="connsiteX3" fmla="*/ 26740 w 379211"/>
              <a:gd name="connsiteY3" fmla="*/ 269875 h 28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11" h="284844">
                <a:moveTo>
                  <a:pt x="10865" y="0"/>
                </a:moveTo>
                <a:cubicBezTo>
                  <a:pt x="192898" y="34660"/>
                  <a:pt x="374932" y="69321"/>
                  <a:pt x="379165" y="114300"/>
                </a:cubicBezTo>
                <a:cubicBezTo>
                  <a:pt x="383398" y="159279"/>
                  <a:pt x="95003" y="243946"/>
                  <a:pt x="36265" y="269875"/>
                </a:cubicBezTo>
                <a:cubicBezTo>
                  <a:pt x="-22473" y="295804"/>
                  <a:pt x="2133" y="282839"/>
                  <a:pt x="26740" y="269875"/>
                </a:cubicBezTo>
              </a:path>
            </a:pathLst>
          </a:custGeom>
          <a:noFill/>
          <a:ln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3" name="任意多边形 92"/>
          <p:cNvSpPr/>
          <p:nvPr/>
        </p:nvSpPr>
        <p:spPr bwMode="auto">
          <a:xfrm>
            <a:off x="6887809" y="2555170"/>
            <a:ext cx="379211" cy="1948661"/>
          </a:xfrm>
          <a:custGeom>
            <a:avLst/>
            <a:gdLst>
              <a:gd name="connsiteX0" fmla="*/ 10865 w 379211"/>
              <a:gd name="connsiteY0" fmla="*/ 0 h 284844"/>
              <a:gd name="connsiteX1" fmla="*/ 379165 w 379211"/>
              <a:gd name="connsiteY1" fmla="*/ 114300 h 284844"/>
              <a:gd name="connsiteX2" fmla="*/ 36265 w 379211"/>
              <a:gd name="connsiteY2" fmla="*/ 269875 h 284844"/>
              <a:gd name="connsiteX3" fmla="*/ 26740 w 379211"/>
              <a:gd name="connsiteY3" fmla="*/ 269875 h 28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11" h="284844">
                <a:moveTo>
                  <a:pt x="10865" y="0"/>
                </a:moveTo>
                <a:cubicBezTo>
                  <a:pt x="192898" y="34660"/>
                  <a:pt x="374932" y="69321"/>
                  <a:pt x="379165" y="114300"/>
                </a:cubicBezTo>
                <a:cubicBezTo>
                  <a:pt x="383398" y="159279"/>
                  <a:pt x="95003" y="243946"/>
                  <a:pt x="36265" y="269875"/>
                </a:cubicBezTo>
                <a:cubicBezTo>
                  <a:pt x="-22473" y="295804"/>
                  <a:pt x="2133" y="282839"/>
                  <a:pt x="26740" y="26987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704667" y="1200150"/>
            <a:ext cx="26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High-freq. surface wave</a:t>
            </a:r>
          </a:p>
        </p:txBody>
      </p:sp>
      <p:sp>
        <p:nvSpPr>
          <p:cNvPr id="95" name="TextBox 94"/>
          <p:cNvSpPr txBox="1"/>
          <p:nvPr/>
        </p:nvSpPr>
        <p:spPr>
          <a:xfrm rot="16200000">
            <a:off x="1827015" y="3193057"/>
            <a:ext cx="829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Z (m)</a:t>
            </a:r>
          </a:p>
        </p:txBody>
      </p:sp>
      <p:cxnSp>
        <p:nvCxnSpPr>
          <p:cNvPr id="96" name="直接箭头连接符 95"/>
          <p:cNvCxnSpPr/>
          <p:nvPr/>
        </p:nvCxnSpPr>
        <p:spPr bwMode="auto">
          <a:xfrm>
            <a:off x="2993676" y="1532031"/>
            <a:ext cx="387391" cy="10515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18" name="TextBox 117"/>
          <p:cNvSpPr txBox="1"/>
          <p:nvPr/>
        </p:nvSpPr>
        <p:spPr>
          <a:xfrm>
            <a:off x="5567007" y="2576746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Freeze shallow region</a:t>
            </a:r>
          </a:p>
        </p:txBody>
      </p:sp>
      <p:sp>
        <p:nvSpPr>
          <p:cNvPr id="146" name="五角星 145"/>
          <p:cNvSpPr/>
          <p:nvPr/>
        </p:nvSpPr>
        <p:spPr bwMode="auto">
          <a:xfrm>
            <a:off x="2548809" y="2434430"/>
            <a:ext cx="160193" cy="176395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3" name="任意多边形 2"/>
          <p:cNvSpPr/>
          <p:nvPr/>
        </p:nvSpPr>
        <p:spPr bwMode="auto">
          <a:xfrm>
            <a:off x="2895600" y="3009351"/>
            <a:ext cx="273290" cy="451569"/>
          </a:xfrm>
          <a:custGeom>
            <a:avLst/>
            <a:gdLst>
              <a:gd name="connsiteX0" fmla="*/ 235190 w 273290"/>
              <a:gd name="connsiteY0" fmla="*/ 0 h 425450"/>
              <a:gd name="connsiteX1" fmla="*/ 240 w 273290"/>
              <a:gd name="connsiteY1" fmla="*/ 212725 h 425450"/>
              <a:gd name="connsiteX2" fmla="*/ 273290 w 273290"/>
              <a:gd name="connsiteY2" fmla="*/ 42545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290" h="425450">
                <a:moveTo>
                  <a:pt x="235190" y="0"/>
                </a:moveTo>
                <a:cubicBezTo>
                  <a:pt x="114540" y="70908"/>
                  <a:pt x="-6110" y="141817"/>
                  <a:pt x="240" y="212725"/>
                </a:cubicBezTo>
                <a:cubicBezTo>
                  <a:pt x="6590" y="283633"/>
                  <a:pt x="139940" y="354541"/>
                  <a:pt x="273290" y="425450"/>
                </a:cubicBezTo>
              </a:path>
            </a:pathLst>
          </a:custGeom>
          <a:noFill/>
          <a:ln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0" name="任意多边形 49"/>
          <p:cNvSpPr/>
          <p:nvPr/>
        </p:nvSpPr>
        <p:spPr bwMode="auto">
          <a:xfrm rot="21344134" flipH="1">
            <a:off x="3941784" y="3423039"/>
            <a:ext cx="379211" cy="729462"/>
          </a:xfrm>
          <a:custGeom>
            <a:avLst/>
            <a:gdLst>
              <a:gd name="connsiteX0" fmla="*/ 10865 w 379211"/>
              <a:gd name="connsiteY0" fmla="*/ 0 h 284844"/>
              <a:gd name="connsiteX1" fmla="*/ 379165 w 379211"/>
              <a:gd name="connsiteY1" fmla="*/ 114300 h 284844"/>
              <a:gd name="connsiteX2" fmla="*/ 36265 w 379211"/>
              <a:gd name="connsiteY2" fmla="*/ 269875 h 284844"/>
              <a:gd name="connsiteX3" fmla="*/ 26740 w 379211"/>
              <a:gd name="connsiteY3" fmla="*/ 269875 h 28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11" h="284844">
                <a:moveTo>
                  <a:pt x="10865" y="0"/>
                </a:moveTo>
                <a:cubicBezTo>
                  <a:pt x="192898" y="34660"/>
                  <a:pt x="374932" y="69321"/>
                  <a:pt x="379165" y="114300"/>
                </a:cubicBezTo>
                <a:cubicBezTo>
                  <a:pt x="383398" y="159279"/>
                  <a:pt x="95003" y="243946"/>
                  <a:pt x="36265" y="269875"/>
                </a:cubicBezTo>
                <a:cubicBezTo>
                  <a:pt x="-22473" y="295804"/>
                  <a:pt x="2133" y="282839"/>
                  <a:pt x="26740" y="269875"/>
                </a:cubicBezTo>
              </a:path>
            </a:pathLst>
          </a:custGeom>
          <a:noFill/>
          <a:ln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1" name="任意多边形 50"/>
          <p:cNvSpPr/>
          <p:nvPr/>
        </p:nvSpPr>
        <p:spPr bwMode="auto">
          <a:xfrm flipH="1">
            <a:off x="5175601" y="3872728"/>
            <a:ext cx="379211" cy="1345411"/>
          </a:xfrm>
          <a:custGeom>
            <a:avLst/>
            <a:gdLst>
              <a:gd name="connsiteX0" fmla="*/ 10865 w 379211"/>
              <a:gd name="connsiteY0" fmla="*/ 0 h 284844"/>
              <a:gd name="connsiteX1" fmla="*/ 379165 w 379211"/>
              <a:gd name="connsiteY1" fmla="*/ 114300 h 284844"/>
              <a:gd name="connsiteX2" fmla="*/ 36265 w 379211"/>
              <a:gd name="connsiteY2" fmla="*/ 269875 h 284844"/>
              <a:gd name="connsiteX3" fmla="*/ 26740 w 379211"/>
              <a:gd name="connsiteY3" fmla="*/ 269875 h 28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11" h="284844">
                <a:moveTo>
                  <a:pt x="10865" y="0"/>
                </a:moveTo>
                <a:cubicBezTo>
                  <a:pt x="192898" y="34660"/>
                  <a:pt x="374932" y="69321"/>
                  <a:pt x="379165" y="114300"/>
                </a:cubicBezTo>
                <a:cubicBezTo>
                  <a:pt x="383398" y="159279"/>
                  <a:pt x="95003" y="243946"/>
                  <a:pt x="36265" y="269875"/>
                </a:cubicBezTo>
                <a:cubicBezTo>
                  <a:pt x="-22473" y="295804"/>
                  <a:pt x="2133" y="282839"/>
                  <a:pt x="26740" y="269875"/>
                </a:cubicBezTo>
              </a:path>
            </a:pathLst>
          </a:custGeom>
          <a:noFill/>
          <a:ln>
            <a:solidFill>
              <a:schemeClr val="bg2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任意多边形 4"/>
          <p:cNvSpPr/>
          <p:nvPr/>
        </p:nvSpPr>
        <p:spPr bwMode="auto">
          <a:xfrm flipH="1">
            <a:off x="3915188" y="3210983"/>
            <a:ext cx="453612" cy="797984"/>
          </a:xfrm>
          <a:custGeom>
            <a:avLst/>
            <a:gdLst>
              <a:gd name="connsiteX0" fmla="*/ 453612 w 453612"/>
              <a:gd name="connsiteY0" fmla="*/ 0 h 797984"/>
              <a:gd name="connsiteX1" fmla="*/ 311795 w 453612"/>
              <a:gd name="connsiteY1" fmla="*/ 118534 h 797984"/>
              <a:gd name="connsiteX2" fmla="*/ 32395 w 453612"/>
              <a:gd name="connsiteY2" fmla="*/ 376767 h 797984"/>
              <a:gd name="connsiteX3" fmla="*/ 45095 w 453612"/>
              <a:gd name="connsiteY3" fmla="*/ 514350 h 797984"/>
              <a:gd name="connsiteX4" fmla="*/ 383762 w 453612"/>
              <a:gd name="connsiteY4" fmla="*/ 797984 h 797984"/>
              <a:gd name="connsiteX5" fmla="*/ 383762 w 453612"/>
              <a:gd name="connsiteY5" fmla="*/ 797984 h 79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612" h="797984">
                <a:moveTo>
                  <a:pt x="453612" y="0"/>
                </a:moveTo>
                <a:cubicBezTo>
                  <a:pt x="417805" y="27870"/>
                  <a:pt x="381998" y="55740"/>
                  <a:pt x="311795" y="118534"/>
                </a:cubicBezTo>
                <a:cubicBezTo>
                  <a:pt x="241592" y="181328"/>
                  <a:pt x="76845" y="310798"/>
                  <a:pt x="32395" y="376767"/>
                </a:cubicBezTo>
                <a:cubicBezTo>
                  <a:pt x="-12055" y="442736"/>
                  <a:pt x="-13466" y="444147"/>
                  <a:pt x="45095" y="514350"/>
                </a:cubicBezTo>
                <a:cubicBezTo>
                  <a:pt x="103656" y="584553"/>
                  <a:pt x="383762" y="797984"/>
                  <a:pt x="383762" y="797984"/>
                </a:cubicBezTo>
                <a:lnTo>
                  <a:pt x="383762" y="797984"/>
                </a:lnTo>
              </a:path>
            </a:pathLst>
          </a:cu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2" name="任意多边形 51"/>
          <p:cNvSpPr/>
          <p:nvPr/>
        </p:nvSpPr>
        <p:spPr bwMode="auto">
          <a:xfrm rot="21390601" flipH="1">
            <a:off x="6564555" y="4487729"/>
            <a:ext cx="379211" cy="1948661"/>
          </a:xfrm>
          <a:custGeom>
            <a:avLst/>
            <a:gdLst>
              <a:gd name="connsiteX0" fmla="*/ 10865 w 379211"/>
              <a:gd name="connsiteY0" fmla="*/ 0 h 284844"/>
              <a:gd name="connsiteX1" fmla="*/ 379165 w 379211"/>
              <a:gd name="connsiteY1" fmla="*/ 114300 h 284844"/>
              <a:gd name="connsiteX2" fmla="*/ 36265 w 379211"/>
              <a:gd name="connsiteY2" fmla="*/ 269875 h 284844"/>
              <a:gd name="connsiteX3" fmla="*/ 26740 w 379211"/>
              <a:gd name="connsiteY3" fmla="*/ 269875 h 28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11" h="284844">
                <a:moveTo>
                  <a:pt x="10865" y="0"/>
                </a:moveTo>
                <a:cubicBezTo>
                  <a:pt x="192898" y="34660"/>
                  <a:pt x="374932" y="69321"/>
                  <a:pt x="379165" y="114300"/>
                </a:cubicBezTo>
                <a:cubicBezTo>
                  <a:pt x="383398" y="159279"/>
                  <a:pt x="95003" y="243946"/>
                  <a:pt x="36265" y="269875"/>
                </a:cubicBezTo>
                <a:cubicBezTo>
                  <a:pt x="-22473" y="295804"/>
                  <a:pt x="2133" y="282839"/>
                  <a:pt x="26740" y="269875"/>
                </a:cubicBezTo>
              </a:path>
            </a:pathLst>
          </a:custGeom>
          <a:noFill/>
          <a:ln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7" grpId="0"/>
      <p:bldP spid="53" grpId="0"/>
      <p:bldP spid="54" grpId="0" animBg="1"/>
      <p:bldP spid="55" grpId="0" animBg="1"/>
      <p:bldP spid="56" grpId="0" animBg="1"/>
      <p:bldP spid="57" grpId="0" animBg="1"/>
      <p:bldP spid="90" grpId="0" animBg="1"/>
      <p:bldP spid="91" grpId="0" animBg="1"/>
      <p:bldP spid="92" grpId="0" animBg="1"/>
      <p:bldP spid="93" grpId="0" animBg="1"/>
      <p:bldP spid="94" grpId="0"/>
      <p:bldP spid="95" grpId="0"/>
      <p:bldP spid="118" grpId="0"/>
      <p:bldP spid="146" grpId="0" animBg="1"/>
      <p:bldP spid="3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1" y="38100"/>
            <a:ext cx="8064246" cy="857250"/>
          </a:xfrm>
        </p:spPr>
        <p:txBody>
          <a:bodyPr/>
          <a:lstStyle/>
          <a:p>
            <a:r>
              <a:rPr lang="en-US" dirty="0"/>
              <a:t>Workflow for Layer-stripping WD</a:t>
            </a:r>
          </a:p>
        </p:txBody>
      </p:sp>
      <p:sp>
        <p:nvSpPr>
          <p:cNvPr id="5" name="圆角矩形 4"/>
          <p:cNvSpPr/>
          <p:nvPr/>
        </p:nvSpPr>
        <p:spPr bwMode="auto">
          <a:xfrm>
            <a:off x="391160" y="895350"/>
            <a:ext cx="1361441" cy="609600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anose="020F0502020204030204" pitchFamily="34" charset="0"/>
              </a:rPr>
              <a:t>Raw Data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2209800" y="895350"/>
            <a:ext cx="1295400" cy="609600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 freq.</a:t>
            </a:r>
            <a:r>
              <a:rPr kumimoji="0" lang="en-US" altLang="zh-CN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bands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571500" y="1809750"/>
            <a:ext cx="2438400" cy="685800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50000"/>
              </a:lnSpc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For </a:t>
            </a:r>
            <a:r>
              <a:rPr kumimoji="0" lang="en-US" altLang="zh-CN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</a:t>
            </a:r>
            <a:r>
              <a:rPr kumimoji="0" lang="en-US" altLang="zh-CN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-th</a:t>
            </a:r>
            <a:r>
              <a:rPr kumimoji="0" lang="en-US" altLang="zh-CN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freq. band, do</a:t>
            </a:r>
            <a:r>
              <a:rPr lang="en-US" altLang="zh-CN" sz="1800" dirty="0">
                <a:latin typeface="Calibri" panose="020F0502020204030204" pitchFamily="34" charset="0"/>
              </a:rPr>
              <a:t>: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/>
            </p:nvSpPr>
            <p:spPr bwMode="auto">
              <a:xfrm>
                <a:off x="1066800" y="2724149"/>
                <a:ext cx="1447800" cy="702678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zh-CN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𝜆</m:t>
                    </m:r>
                    <m:r>
                      <a:rPr kumimoji="0" lang="en-US" altLang="zh-CN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kumimoji="0" lang="en-US" altLang="zh-CN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𝑐</m:t>
                    </m:r>
                    <m:r>
                      <a:rPr kumimoji="0" lang="en-US" altLang="zh-CN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/</m:t>
                    </m:r>
                    <m:r>
                      <a:rPr kumimoji="0" lang="en-US" altLang="zh-CN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𝑓</m:t>
                    </m:r>
                  </m:oMath>
                </a14:m>
                <a:r>
                  <a:rPr kumimoji="0" lang="en-US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zh-CN" altLang="en-US" sz="1800" i="1">
                        <a:latin typeface="Cambria Math"/>
                      </a:rPr>
                      <m:t>𝜆</m:t>
                    </m:r>
                    <m:r>
                      <m:rPr>
                        <m:nor/>
                      </m:rPr>
                      <a:rPr lang="en-US" altLang="zh-CN" sz="1800" i="1" baseline="-25000" dirty="0">
                        <a:latin typeface="Calibri" panose="020F05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zh-CN" sz="1800" i="1" baseline="-25000" dirty="0">
                        <a:latin typeface="Calibri" panose="020F0502020204030204" pitchFamily="34" charset="0"/>
                      </a:rPr>
                      <m:t>0</m:t>
                    </m:r>
                    <m:r>
                      <a:rPr lang="en-US" altLang="zh-CN" sz="1800" b="0" i="0" baseline="-2500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/>
                      </a:rPr>
                      <m:t>to</m:t>
                    </m:r>
                    <m:r>
                      <a:rPr lang="en-US" altLang="zh-CN" sz="1800" b="0" i="0" smtClean="0">
                        <a:latin typeface="Cambria Math"/>
                      </a:rPr>
                      <m:t> </m:t>
                    </m:r>
                    <m:r>
                      <a:rPr lang="zh-CN" altLang="en-US" sz="1800" i="1">
                        <a:latin typeface="Cambria Math"/>
                      </a:rPr>
                      <m:t>𝜆</m:t>
                    </m:r>
                    <m:r>
                      <m:rPr>
                        <m:nor/>
                      </m:rPr>
                      <a:rPr lang="en-US" altLang="zh-CN" sz="1800" i="1" baseline="-25000" dirty="0">
                        <a:latin typeface="Calibri" panose="020F05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zh-CN" sz="1800" b="0" i="1" baseline="-25000" dirty="0" smtClean="0">
                        <a:latin typeface="Calibri" panose="020F0502020204030204" pitchFamily="34" charset="0"/>
                      </a:rPr>
                      <m:t>1</m:t>
                    </m:r>
                  </m:oMath>
                </a14:m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724149"/>
                <a:ext cx="1447800" cy="702678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/>
              <p:cNvSpPr/>
              <p:nvPr/>
            </p:nvSpPr>
            <p:spPr bwMode="auto">
              <a:xfrm>
                <a:off x="1828800" y="3714749"/>
                <a:ext cx="1676400" cy="667403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Depth window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/>
                      </a:rPr>
                      <m:t>𝑧</m:t>
                    </m:r>
                    <m:r>
                      <a:rPr lang="en-US" altLang="zh-CN" sz="1800" i="1" baseline="-25000">
                        <a:latin typeface="Cambria Math"/>
                      </a:rPr>
                      <m:t>𝑖</m:t>
                    </m:r>
                    <m:r>
                      <a:rPr lang="en-US" altLang="zh-CN" sz="1800" i="1" baseline="-25000">
                        <a:latin typeface="Cambria Math"/>
                      </a:rPr>
                      <m:t>0 </m:t>
                    </m:r>
                  </m:oMath>
                </a14:m>
                <a:r>
                  <a:rPr kumimoji="0" lang="en-US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/>
                      </a:rPr>
                      <m:t>𝑧</m:t>
                    </m:r>
                    <m:r>
                      <a:rPr lang="en-US" altLang="zh-CN" sz="1800" i="1" baseline="-25000">
                        <a:latin typeface="Cambria Math"/>
                      </a:rPr>
                      <m:t>𝑖</m:t>
                    </m:r>
                    <m:r>
                      <a:rPr lang="en-US" altLang="zh-CN" sz="1800" b="0" i="1" baseline="-25000" smtClean="0">
                        <a:latin typeface="Cambria Math"/>
                      </a:rPr>
                      <m:t>1</m:t>
                    </m:r>
                  </m:oMath>
                </a14:m>
                <a:endPara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3714749"/>
                <a:ext cx="1676400" cy="667403"/>
              </a:xfrm>
              <a:prstGeom prst="roundRect">
                <a:avLst/>
              </a:prstGeom>
              <a:blipFill rotWithShape="1">
                <a:blip r:embed="rId3"/>
                <a:stretch>
                  <a:fillRect r="-714" b="-12174"/>
                </a:stretch>
              </a:blipFill>
              <a:ln w="28575" cap="flat" cmpd="sng" algn="ctr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圆角矩形 8"/>
              <p:cNvSpPr/>
              <p:nvPr/>
            </p:nvSpPr>
            <p:spPr bwMode="auto">
              <a:xfrm>
                <a:off x="152400" y="3714749"/>
                <a:ext cx="1600201" cy="667403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kumimoji="0" lang="en-US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Offset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Δ</m:t>
                    </m:r>
                    <m:r>
                      <a:rPr kumimoji="0" lang="en-US" altLang="zh-CN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kumimoji="0" lang="en-US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b="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n-US" altLang="zh-CN" sz="1800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altLang="zh-CN" sz="1800" i="1">
                        <a:latin typeface="Cambria Math"/>
                      </a:rPr>
                      <m:t>=</m:t>
                    </m:r>
                    <m:r>
                      <a:rPr lang="en-US" altLang="zh-CN" sz="1800" b="0" i="1" smtClean="0">
                        <a:latin typeface="Cambria Math"/>
                      </a:rPr>
                      <m:t>3.5</m:t>
                    </m:r>
                    <m:r>
                      <a:rPr lang="zh-CN" altLang="en-US" sz="1800" i="1">
                        <a:latin typeface="Cambria Math"/>
                      </a:rPr>
                      <m:t>𝜆</m:t>
                    </m:r>
                    <m:r>
                      <a:rPr lang="en-US" altLang="zh-CN" sz="1800" b="0" i="1" baseline="-25000" smtClean="0">
                        <a:latin typeface="Cambria Math"/>
                      </a:rPr>
                      <m:t>𝑚𝑎𝑥</m:t>
                    </m:r>
                  </m:oMath>
                </a14:m>
                <a:endParaRPr kumimoji="0" lang="en-US" sz="1800" b="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圆角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714749"/>
                <a:ext cx="1600201" cy="667403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圆角矩形 9"/>
          <p:cNvSpPr/>
          <p:nvPr/>
        </p:nvSpPr>
        <p:spPr bwMode="auto">
          <a:xfrm>
            <a:off x="609601" y="4629150"/>
            <a:ext cx="2476500" cy="381000"/>
          </a:xfrm>
          <a:prstGeom prst="roundRect">
            <a:avLst/>
          </a:prstGeom>
          <a:noFill/>
          <a:ln w="28575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Inverted model </a:t>
            </a:r>
            <a:r>
              <a:rPr kumimoji="0" lang="en-US" altLang="zh-CN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</a:t>
            </a:r>
            <a:r>
              <a:rPr kumimoji="0" lang="en-US" altLang="zh-CN" sz="18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</a:t>
            </a:r>
            <a:endParaRPr lang="en-US" sz="1800" i="1" baseline="-25000" dirty="0">
              <a:latin typeface="Calibri" panose="020F050202020403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11" name="直接箭头连接符 10"/>
          <p:cNvCxnSpPr>
            <a:stCxn id="5" idx="3"/>
            <a:endCxn id="4" idx="1"/>
          </p:cNvCxnSpPr>
          <p:nvPr/>
        </p:nvCxnSpPr>
        <p:spPr bwMode="auto">
          <a:xfrm>
            <a:off x="1752601" y="1200150"/>
            <a:ext cx="45719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肘形连接符 13"/>
          <p:cNvCxnSpPr>
            <a:stCxn id="4" idx="2"/>
            <a:endCxn id="6" idx="0"/>
          </p:cNvCxnSpPr>
          <p:nvPr/>
        </p:nvCxnSpPr>
        <p:spPr bwMode="auto">
          <a:xfrm rot="5400000">
            <a:off x="2171700" y="1123950"/>
            <a:ext cx="304800" cy="106680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肘形连接符 26"/>
          <p:cNvCxnSpPr>
            <a:stCxn id="7" idx="2"/>
            <a:endCxn id="9" idx="0"/>
          </p:cNvCxnSpPr>
          <p:nvPr/>
        </p:nvCxnSpPr>
        <p:spPr bwMode="auto">
          <a:xfrm rot="5400000">
            <a:off x="1227640" y="3151689"/>
            <a:ext cx="287922" cy="838199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肘形连接符 28"/>
          <p:cNvCxnSpPr>
            <a:stCxn id="7" idx="2"/>
            <a:endCxn id="8" idx="0"/>
          </p:cNvCxnSpPr>
          <p:nvPr/>
        </p:nvCxnSpPr>
        <p:spPr bwMode="auto">
          <a:xfrm rot="16200000" flipH="1">
            <a:off x="2084889" y="3132638"/>
            <a:ext cx="287922" cy="87630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肘形连接符 55"/>
          <p:cNvCxnSpPr>
            <a:stCxn id="9" idx="2"/>
            <a:endCxn id="10" idx="0"/>
          </p:cNvCxnSpPr>
          <p:nvPr/>
        </p:nvCxnSpPr>
        <p:spPr bwMode="auto">
          <a:xfrm rot="16200000" flipH="1">
            <a:off x="1276677" y="4057976"/>
            <a:ext cx="246998" cy="895350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肘形连接符 57"/>
          <p:cNvCxnSpPr>
            <a:stCxn id="8" idx="2"/>
            <a:endCxn id="10" idx="0"/>
          </p:cNvCxnSpPr>
          <p:nvPr/>
        </p:nvCxnSpPr>
        <p:spPr bwMode="auto">
          <a:xfrm rot="5400000">
            <a:off x="2133927" y="4096077"/>
            <a:ext cx="246998" cy="81914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肘形连接符 75"/>
          <p:cNvCxnSpPr>
            <a:stCxn id="10" idx="3"/>
            <a:endCxn id="6" idx="3"/>
          </p:cNvCxnSpPr>
          <p:nvPr/>
        </p:nvCxnSpPr>
        <p:spPr bwMode="auto">
          <a:xfrm flipH="1" flipV="1">
            <a:off x="3009900" y="2152650"/>
            <a:ext cx="76201" cy="2667000"/>
          </a:xfrm>
          <a:prstGeom prst="bentConnector3">
            <a:avLst>
              <a:gd name="adj1" fmla="val -153471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直接连接符 95"/>
          <p:cNvCxnSpPr/>
          <p:nvPr/>
        </p:nvCxnSpPr>
        <p:spPr bwMode="auto">
          <a:xfrm>
            <a:off x="5558892" y="1874089"/>
            <a:ext cx="0" cy="64770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直接连接符 100"/>
          <p:cNvCxnSpPr/>
          <p:nvPr/>
        </p:nvCxnSpPr>
        <p:spPr bwMode="auto">
          <a:xfrm>
            <a:off x="5863692" y="1988591"/>
            <a:ext cx="5155" cy="52674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矩形 102"/>
              <p:cNvSpPr/>
              <p:nvPr/>
            </p:nvSpPr>
            <p:spPr>
              <a:xfrm>
                <a:off x="5618099" y="1504950"/>
                <a:ext cx="5597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/>
                        </a:rPr>
                        <m:t>𝑓</m:t>
                      </m:r>
                      <m:r>
                        <m:rPr>
                          <m:nor/>
                        </m:rPr>
                        <a:rPr lang="en-US" altLang="zh-CN" sz="2000" i="1" baseline="-25000" dirty="0">
                          <a:latin typeface="Calibri" panose="020F050202020403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CN" sz="2000" i="1" baseline="-25000" dirty="0">
                          <a:latin typeface="Calibri" panose="020F0502020204030204" pitchFamily="34" charset="0"/>
                        </a:rPr>
                        <m:t>0</m:t>
                      </m:r>
                      <m:r>
                        <a:rPr lang="en-US" altLang="zh-CN" sz="2000" baseline="-25000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3" name="矩形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099" y="1504950"/>
                <a:ext cx="559769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矩形 103"/>
              <p:cNvSpPr/>
              <p:nvPr/>
            </p:nvSpPr>
            <p:spPr>
              <a:xfrm>
                <a:off x="6132505" y="1657350"/>
                <a:ext cx="5693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/>
                        </a:rPr>
                        <m:t>𝑓</m:t>
                      </m:r>
                      <m:r>
                        <m:rPr>
                          <m:nor/>
                        </m:rPr>
                        <a:rPr lang="en-US" altLang="zh-CN" sz="2000" i="1" baseline="-25000" dirty="0">
                          <a:latin typeface="Calibri" panose="020F0502020204030204" pitchFamily="34" charset="0"/>
                        </a:rPr>
                        <m:t>i</m:t>
                      </m:r>
                      <m:r>
                        <a:rPr lang="en-US" altLang="zh-CN" sz="2000" b="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altLang="zh-CN" sz="2000" baseline="-25000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4" name="矩形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505" y="1657350"/>
                <a:ext cx="569387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6" name="组合 205"/>
          <p:cNvGrpSpPr/>
          <p:nvPr/>
        </p:nvGrpSpPr>
        <p:grpSpPr>
          <a:xfrm>
            <a:off x="4419601" y="895350"/>
            <a:ext cx="2743199" cy="1958538"/>
            <a:chOff x="5109109" y="819150"/>
            <a:chExt cx="2743199" cy="1958538"/>
          </a:xfrm>
        </p:grpSpPr>
        <p:sp>
          <p:nvSpPr>
            <p:cNvPr id="80" name="任意多边形 79"/>
            <p:cNvSpPr/>
            <p:nvPr/>
          </p:nvSpPr>
          <p:spPr bwMode="auto">
            <a:xfrm>
              <a:off x="5912824" y="1576804"/>
              <a:ext cx="1823132" cy="544936"/>
            </a:xfrm>
            <a:custGeom>
              <a:avLst/>
              <a:gdLst>
                <a:gd name="connsiteX0" fmla="*/ 0 w 1793875"/>
                <a:gd name="connsiteY0" fmla="*/ 0 h 471605"/>
                <a:gd name="connsiteX1" fmla="*/ 222250 w 1793875"/>
                <a:gd name="connsiteY1" fmla="*/ 103188 h 471605"/>
                <a:gd name="connsiteX2" fmla="*/ 560388 w 1793875"/>
                <a:gd name="connsiteY2" fmla="*/ 238125 h 471605"/>
                <a:gd name="connsiteX3" fmla="*/ 941388 w 1793875"/>
                <a:gd name="connsiteY3" fmla="*/ 357188 h 471605"/>
                <a:gd name="connsiteX4" fmla="*/ 1350963 w 1793875"/>
                <a:gd name="connsiteY4" fmla="*/ 420688 h 471605"/>
                <a:gd name="connsiteX5" fmla="*/ 1703388 w 1793875"/>
                <a:gd name="connsiteY5" fmla="*/ 465138 h 471605"/>
                <a:gd name="connsiteX6" fmla="*/ 1793875 w 1793875"/>
                <a:gd name="connsiteY6" fmla="*/ 471488 h 47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3875" h="471605">
                  <a:moveTo>
                    <a:pt x="0" y="0"/>
                  </a:moveTo>
                  <a:cubicBezTo>
                    <a:pt x="64426" y="31750"/>
                    <a:pt x="128852" y="63501"/>
                    <a:pt x="222250" y="103188"/>
                  </a:cubicBezTo>
                  <a:cubicBezTo>
                    <a:pt x="315648" y="142875"/>
                    <a:pt x="440532" y="195792"/>
                    <a:pt x="560388" y="238125"/>
                  </a:cubicBezTo>
                  <a:cubicBezTo>
                    <a:pt x="680244" y="280458"/>
                    <a:pt x="809626" y="326761"/>
                    <a:pt x="941388" y="357188"/>
                  </a:cubicBezTo>
                  <a:cubicBezTo>
                    <a:pt x="1073150" y="387615"/>
                    <a:pt x="1223963" y="402696"/>
                    <a:pt x="1350963" y="420688"/>
                  </a:cubicBezTo>
                  <a:cubicBezTo>
                    <a:pt x="1477963" y="438680"/>
                    <a:pt x="1629569" y="456671"/>
                    <a:pt x="1703388" y="465138"/>
                  </a:cubicBezTo>
                  <a:cubicBezTo>
                    <a:pt x="1777207" y="473605"/>
                    <a:pt x="1772444" y="471224"/>
                    <a:pt x="1793875" y="471488"/>
                  </a:cubicBezTo>
                </a:path>
              </a:pathLst>
            </a:cu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82444" y="819150"/>
              <a:ext cx="196986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Calibri" panose="020F0502020204030204" pitchFamily="34" charset="0"/>
                </a:rPr>
                <a:t>Dispersion Curves</a:t>
              </a:r>
            </a:p>
          </p:txBody>
        </p:sp>
        <p:sp>
          <p:nvSpPr>
            <p:cNvPr id="94" name="矩形 93"/>
            <p:cNvSpPr/>
            <p:nvPr/>
          </p:nvSpPr>
          <p:spPr bwMode="auto">
            <a:xfrm>
              <a:off x="5799609" y="1157704"/>
              <a:ext cx="2052699" cy="1295400"/>
            </a:xfrm>
            <a:prstGeom prst="rect">
              <a:avLst/>
            </a:prstGeom>
            <a:noFill/>
            <a:ln w="127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 rot="16200000">
              <a:off x="4896710" y="1628611"/>
              <a:ext cx="7633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 dirty="0">
                  <a:latin typeface="Calibri" panose="020F0502020204030204" pitchFamily="34" charset="0"/>
                </a:rPr>
                <a:t>c </a:t>
              </a:r>
              <a:r>
                <a:rPr lang="en-US" altLang="zh-CN" sz="1600" dirty="0">
                  <a:latin typeface="Calibri" panose="020F0502020204030204" pitchFamily="34" charset="0"/>
                </a:rPr>
                <a:t>(m/s)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6396733" y="2439134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i="1" dirty="0">
                  <a:latin typeface="Calibri" panose="020F0502020204030204" pitchFamily="34" charset="0"/>
                </a:rPr>
                <a:t>f </a:t>
              </a:r>
              <a:r>
                <a:rPr lang="en-US" altLang="zh-CN" sz="1600" dirty="0">
                  <a:latin typeface="Calibri" panose="020F0502020204030204" pitchFamily="34" charset="0"/>
                </a:rPr>
                <a:t>(Hz)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</p:grpSp>
      <p:cxnSp>
        <p:nvCxnSpPr>
          <p:cNvPr id="107" name="直接箭头连接符 106"/>
          <p:cNvCxnSpPr/>
          <p:nvPr/>
        </p:nvCxnSpPr>
        <p:spPr bwMode="auto">
          <a:xfrm>
            <a:off x="5172436" y="3267731"/>
            <a:ext cx="3430172" cy="66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直接箭头连接符 107"/>
          <p:cNvCxnSpPr/>
          <p:nvPr/>
        </p:nvCxnSpPr>
        <p:spPr bwMode="auto">
          <a:xfrm>
            <a:off x="5173608" y="3272196"/>
            <a:ext cx="0" cy="17481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直接箭头连接符 108"/>
          <p:cNvCxnSpPr/>
          <p:nvPr/>
        </p:nvCxnSpPr>
        <p:spPr bwMode="auto">
          <a:xfrm>
            <a:off x="5172436" y="3546864"/>
            <a:ext cx="3277772" cy="154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直接箭头连接符 109"/>
          <p:cNvCxnSpPr/>
          <p:nvPr/>
        </p:nvCxnSpPr>
        <p:spPr bwMode="auto">
          <a:xfrm flipV="1">
            <a:off x="5172436" y="3790950"/>
            <a:ext cx="3277772" cy="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接箭头连接符 110"/>
          <p:cNvCxnSpPr/>
          <p:nvPr/>
        </p:nvCxnSpPr>
        <p:spPr bwMode="auto">
          <a:xfrm>
            <a:off x="5172436" y="4582181"/>
            <a:ext cx="327777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直接箭头连接符 111"/>
          <p:cNvCxnSpPr/>
          <p:nvPr/>
        </p:nvCxnSpPr>
        <p:spPr bwMode="auto">
          <a:xfrm flipV="1">
            <a:off x="5172436" y="5010150"/>
            <a:ext cx="3277772" cy="1018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直接连接符 117"/>
          <p:cNvCxnSpPr/>
          <p:nvPr/>
        </p:nvCxnSpPr>
        <p:spPr bwMode="auto">
          <a:xfrm>
            <a:off x="5172436" y="3267693"/>
            <a:ext cx="1827802" cy="82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121" name="组合 120"/>
          <p:cNvGrpSpPr/>
          <p:nvPr/>
        </p:nvGrpSpPr>
        <p:grpSpPr>
          <a:xfrm>
            <a:off x="5172436" y="3257550"/>
            <a:ext cx="2383213" cy="1324630"/>
            <a:chOff x="1774179" y="2768261"/>
            <a:chExt cx="3447406" cy="2802536"/>
          </a:xfrm>
        </p:grpSpPr>
        <p:cxnSp>
          <p:nvCxnSpPr>
            <p:cNvPr id="122" name="直接连接符 121"/>
            <p:cNvCxnSpPr/>
            <p:nvPr/>
          </p:nvCxnSpPr>
          <p:spPr bwMode="auto">
            <a:xfrm flipV="1">
              <a:off x="1774179" y="2768261"/>
              <a:ext cx="3447406" cy="3895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3" name="直接箭头连接符 122"/>
            <p:cNvCxnSpPr/>
            <p:nvPr/>
          </p:nvCxnSpPr>
          <p:spPr bwMode="auto">
            <a:xfrm>
              <a:off x="4952999" y="2798507"/>
              <a:ext cx="0" cy="277229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25" name="组合 124"/>
          <p:cNvGrpSpPr/>
          <p:nvPr/>
        </p:nvGrpSpPr>
        <p:grpSpPr>
          <a:xfrm>
            <a:off x="5173608" y="3283969"/>
            <a:ext cx="3049161" cy="1736360"/>
            <a:chOff x="2374194" y="2424657"/>
            <a:chExt cx="4410717" cy="3673632"/>
          </a:xfrm>
        </p:grpSpPr>
        <p:cxnSp>
          <p:nvCxnSpPr>
            <p:cNvPr id="126" name="直接连接符 125"/>
            <p:cNvCxnSpPr/>
            <p:nvPr/>
          </p:nvCxnSpPr>
          <p:spPr bwMode="auto">
            <a:xfrm>
              <a:off x="2374194" y="2424657"/>
              <a:ext cx="441071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27" name="直接箭头连接符 126"/>
            <p:cNvCxnSpPr/>
            <p:nvPr/>
          </p:nvCxnSpPr>
          <p:spPr bwMode="auto">
            <a:xfrm>
              <a:off x="6289610" y="2424657"/>
              <a:ext cx="34990" cy="36736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30" name="圆角矩形 129"/>
          <p:cNvSpPr/>
          <p:nvPr/>
        </p:nvSpPr>
        <p:spPr bwMode="auto">
          <a:xfrm>
            <a:off x="5195619" y="3562351"/>
            <a:ext cx="3242332" cy="22859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31" name="圆角矩形 130"/>
          <p:cNvSpPr/>
          <p:nvPr/>
        </p:nvSpPr>
        <p:spPr bwMode="auto">
          <a:xfrm>
            <a:off x="5195619" y="3817618"/>
            <a:ext cx="3254589" cy="764564"/>
          </a:xfrm>
          <a:prstGeom prst="roundRect">
            <a:avLst/>
          </a:prstGeom>
          <a:solidFill>
            <a:schemeClr val="bg2">
              <a:lumMod val="40000"/>
              <a:lumOff val="60000"/>
              <a:alpha val="3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32" name="圆角矩形 131"/>
          <p:cNvSpPr/>
          <p:nvPr/>
        </p:nvSpPr>
        <p:spPr bwMode="auto">
          <a:xfrm>
            <a:off x="5195619" y="4585878"/>
            <a:ext cx="3254589" cy="434451"/>
          </a:xfrm>
          <a:prstGeom prst="roundRect">
            <a:avLst/>
          </a:prstGeom>
          <a:solidFill>
            <a:srgbClr val="FFFF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910500" y="2935873"/>
            <a:ext cx="19698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" panose="020F0502020204030204" pitchFamily="34" charset="0"/>
              </a:rPr>
              <a:t>S-velocity Tomogram</a:t>
            </a:r>
          </a:p>
        </p:txBody>
      </p:sp>
      <p:sp>
        <p:nvSpPr>
          <p:cNvPr id="191" name="矩形 190"/>
          <p:cNvSpPr/>
          <p:nvPr/>
        </p:nvSpPr>
        <p:spPr>
          <a:xfrm>
            <a:off x="8455336" y="3257550"/>
            <a:ext cx="465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>
                <a:latin typeface="Calibri" panose="020F0502020204030204" pitchFamily="34" charset="0"/>
              </a:rPr>
              <a:t>z</a:t>
            </a:r>
            <a:r>
              <a:rPr lang="en-US" altLang="zh-CN" sz="2400" i="1" baseline="-25000" dirty="0">
                <a:latin typeface="Calibri" panose="020F0502020204030204" pitchFamily="34" charset="0"/>
              </a:rPr>
              <a:t>i0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192" name="矩形 191"/>
          <p:cNvSpPr/>
          <p:nvPr/>
        </p:nvSpPr>
        <p:spPr>
          <a:xfrm>
            <a:off x="8437951" y="3586785"/>
            <a:ext cx="465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dirty="0">
                <a:latin typeface="Calibri" panose="020F0502020204030204" pitchFamily="34" charset="0"/>
              </a:rPr>
              <a:t>z</a:t>
            </a:r>
            <a:r>
              <a:rPr lang="en-US" altLang="zh-CN" sz="2400" i="1" baseline="-25000" dirty="0">
                <a:latin typeface="Calibri" panose="020F0502020204030204" pitchFamily="34" charset="0"/>
              </a:rPr>
              <a:t>i1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00" name="圆角矩形 199"/>
          <p:cNvSpPr/>
          <p:nvPr/>
        </p:nvSpPr>
        <p:spPr bwMode="auto">
          <a:xfrm>
            <a:off x="5560108" y="1874090"/>
            <a:ext cx="302365" cy="641244"/>
          </a:xfrm>
          <a:prstGeom prst="roundRect">
            <a:avLst/>
          </a:prstGeom>
          <a:solidFill>
            <a:schemeClr val="bg2">
              <a:lumMod val="40000"/>
              <a:lumOff val="60000"/>
              <a:alpha val="3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202" name="圆角矩形 201"/>
          <p:cNvSpPr/>
          <p:nvPr/>
        </p:nvSpPr>
        <p:spPr bwMode="auto">
          <a:xfrm>
            <a:off x="5868846" y="2038350"/>
            <a:ext cx="545509" cy="483439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cxnSp>
        <p:nvCxnSpPr>
          <p:cNvPr id="204" name="直接连接符 203"/>
          <p:cNvCxnSpPr/>
          <p:nvPr/>
        </p:nvCxnSpPr>
        <p:spPr bwMode="auto">
          <a:xfrm>
            <a:off x="6411779" y="2126365"/>
            <a:ext cx="5155" cy="40078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圆角矩形 204"/>
          <p:cNvSpPr/>
          <p:nvPr/>
        </p:nvSpPr>
        <p:spPr bwMode="auto">
          <a:xfrm>
            <a:off x="5237527" y="1705005"/>
            <a:ext cx="321365" cy="833258"/>
          </a:xfrm>
          <a:prstGeom prst="roundRect">
            <a:avLst/>
          </a:prstGeom>
          <a:solidFill>
            <a:srgbClr val="FFFF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cxnSp>
        <p:nvCxnSpPr>
          <p:cNvPr id="207" name="直接连接符 206"/>
          <p:cNvCxnSpPr/>
          <p:nvPr/>
        </p:nvCxnSpPr>
        <p:spPr bwMode="auto">
          <a:xfrm>
            <a:off x="5223316" y="1675932"/>
            <a:ext cx="0" cy="8623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直接连接符 208"/>
          <p:cNvCxnSpPr/>
          <p:nvPr/>
        </p:nvCxnSpPr>
        <p:spPr bwMode="auto">
          <a:xfrm>
            <a:off x="7046448" y="2188983"/>
            <a:ext cx="2152" cy="3403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肘形连接符 44"/>
          <p:cNvCxnSpPr>
            <a:stCxn id="6" idx="2"/>
            <a:endCxn id="7" idx="0"/>
          </p:cNvCxnSpPr>
          <p:nvPr/>
        </p:nvCxnSpPr>
        <p:spPr bwMode="auto">
          <a:xfrm rot="5400000">
            <a:off x="1676401" y="2609849"/>
            <a:ext cx="228599" cy="12700"/>
          </a:xfrm>
          <a:prstGeom prst="bentConnector3">
            <a:avLst>
              <a:gd name="adj1" fmla="val 9222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矩形 87"/>
          <p:cNvSpPr/>
          <p:nvPr/>
        </p:nvSpPr>
        <p:spPr>
          <a:xfrm>
            <a:off x="7381487" y="3399480"/>
            <a:ext cx="409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800" i="1" dirty="0">
                <a:latin typeface="Calibri" panose="020F0502020204030204" pitchFamily="34" charset="0"/>
              </a:rPr>
              <a:t>v</a:t>
            </a:r>
            <a:r>
              <a:rPr lang="en-US" altLang="zh-CN" sz="2800" i="1" baseline="-25000" dirty="0">
                <a:latin typeface="Calibri" panose="020F0502020204030204" pitchFamily="34" charset="0"/>
              </a:rPr>
              <a:t>i</a:t>
            </a:r>
            <a:endParaRPr lang="en-US" sz="2800" i="1" baseline="-25000" dirty="0">
              <a:latin typeface="Calibri" panose="020F0502020204030204" pitchFamily="34" charset="0"/>
            </a:endParaRPr>
          </a:p>
        </p:txBody>
      </p:sp>
      <p:cxnSp>
        <p:nvCxnSpPr>
          <p:cNvPr id="99" name="直接连接符 98"/>
          <p:cNvCxnSpPr/>
          <p:nvPr/>
        </p:nvCxnSpPr>
        <p:spPr bwMode="auto">
          <a:xfrm flipH="1">
            <a:off x="5110101" y="1988591"/>
            <a:ext cx="78788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直接连接符 151"/>
          <p:cNvCxnSpPr/>
          <p:nvPr/>
        </p:nvCxnSpPr>
        <p:spPr bwMode="auto">
          <a:xfrm flipH="1">
            <a:off x="5083973" y="2158274"/>
            <a:ext cx="1330382" cy="153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椭圆 141"/>
          <p:cNvSpPr/>
          <p:nvPr/>
        </p:nvSpPr>
        <p:spPr bwMode="auto">
          <a:xfrm>
            <a:off x="5862473" y="1925472"/>
            <a:ext cx="45719" cy="63119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156" name="椭圆 155"/>
          <p:cNvSpPr/>
          <p:nvPr/>
        </p:nvSpPr>
        <p:spPr bwMode="auto">
          <a:xfrm>
            <a:off x="6388919" y="2077872"/>
            <a:ext cx="45719" cy="63119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/>
              <p:cNvSpPr/>
              <p:nvPr/>
            </p:nvSpPr>
            <p:spPr>
              <a:xfrm>
                <a:off x="4676371" y="2009805"/>
                <a:ext cx="5469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𝑐</m:t>
                      </m:r>
                      <m:r>
                        <m:rPr>
                          <m:nor/>
                        </m:rPr>
                        <a:rPr lang="en-US" altLang="zh-CN" sz="2000" i="1" baseline="-25000" dirty="0">
                          <a:latin typeface="Calibri" panose="020F0502020204030204" pitchFamily="34" charset="0"/>
                        </a:rPr>
                        <m:t>i</m:t>
                      </m:r>
                      <m:r>
                        <a:rPr lang="en-US" altLang="zh-CN" sz="2000" b="0" i="1" baseline="-25000" dirty="0" smtClean="0">
                          <a:latin typeface="Cambria Math"/>
                        </a:rPr>
                        <m:t>1</m:t>
                      </m:r>
                      <m:r>
                        <a:rPr lang="en-US" altLang="zh-CN" sz="2000" baseline="-25000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0" name="矩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371" y="2009805"/>
                <a:ext cx="546945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矩形 101"/>
              <p:cNvSpPr/>
              <p:nvPr/>
            </p:nvSpPr>
            <p:spPr>
              <a:xfrm>
                <a:off x="4710855" y="1657350"/>
                <a:ext cx="5100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/>
                        </a:rPr>
                        <m:t>𝑐</m:t>
                      </m:r>
                      <m:r>
                        <m:rPr>
                          <m:nor/>
                        </m:rPr>
                        <a:rPr lang="en-US" altLang="zh-CN" sz="2000" i="1" baseline="-25000" dirty="0">
                          <a:latin typeface="Calibri" panose="020F0502020204030204" pitchFamily="34" charset="0"/>
                        </a:rPr>
                        <m:t>i</m:t>
                      </m:r>
                      <m:r>
                        <a:rPr lang="en-US" altLang="zh-CN" sz="2000" b="0" i="1" baseline="-25000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2" name="矩形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855" y="1657350"/>
                <a:ext cx="510076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/>
          <p:cNvSpPr/>
          <p:nvPr/>
        </p:nvSpPr>
        <p:spPr>
          <a:xfrm>
            <a:off x="4324169" y="2800350"/>
            <a:ext cx="1452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Offset range</a:t>
            </a:r>
          </a:p>
        </p:txBody>
      </p:sp>
      <p:cxnSp>
        <p:nvCxnSpPr>
          <p:cNvPr id="37" name="直接箭头连接符 36"/>
          <p:cNvCxnSpPr/>
          <p:nvPr/>
        </p:nvCxnSpPr>
        <p:spPr bwMode="auto">
          <a:xfrm>
            <a:off x="5608209" y="3075488"/>
            <a:ext cx="250027" cy="1820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29" name="圆角矩形 128"/>
          <p:cNvSpPr/>
          <p:nvPr/>
        </p:nvSpPr>
        <p:spPr bwMode="auto">
          <a:xfrm>
            <a:off x="5195619" y="3267731"/>
            <a:ext cx="3242332" cy="294288"/>
          </a:xfrm>
          <a:prstGeom prst="roundRect">
            <a:avLst/>
          </a:prstGeom>
          <a:solidFill>
            <a:srgbClr val="FF00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702104" y="2653833"/>
            <a:ext cx="2096504" cy="893031"/>
            <a:chOff x="6177868" y="2653833"/>
            <a:chExt cx="2096504" cy="893031"/>
          </a:xfrm>
        </p:grpSpPr>
        <p:sp>
          <p:nvSpPr>
            <p:cNvPr id="38" name="右大括号 37"/>
            <p:cNvSpPr/>
            <p:nvPr/>
          </p:nvSpPr>
          <p:spPr bwMode="auto">
            <a:xfrm>
              <a:off x="6177868" y="3283969"/>
              <a:ext cx="195924" cy="262895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6388919" y="2653833"/>
              <a:ext cx="188545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FFFF"/>
                  </a:solidFill>
                  <a:latin typeface="Calibri" panose="020F0502020204030204" pitchFamily="34" charset="0"/>
                </a:rPr>
                <a:t>Previous update</a:t>
              </a:r>
            </a:p>
          </p:txBody>
        </p:sp>
        <p:cxnSp>
          <p:nvCxnSpPr>
            <p:cNvPr id="40" name="直接箭头连接符 39"/>
            <p:cNvCxnSpPr>
              <a:stCxn id="133" idx="2"/>
            </p:cNvCxnSpPr>
            <p:nvPr/>
          </p:nvCxnSpPr>
          <p:spPr bwMode="auto">
            <a:xfrm flipH="1">
              <a:off x="6434638" y="3053943"/>
              <a:ext cx="897008" cy="4322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4" name="右大括号 133"/>
          <p:cNvSpPr/>
          <p:nvPr/>
        </p:nvSpPr>
        <p:spPr bwMode="auto">
          <a:xfrm>
            <a:off x="6703660" y="3562351"/>
            <a:ext cx="195924" cy="228599"/>
          </a:xfrm>
          <a:prstGeom prst="rightBrace">
            <a:avLst/>
          </a:prstGeom>
          <a:noFill/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 rot="16200000">
            <a:off x="5643162" y="3932554"/>
            <a:ext cx="1688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Penetration depth</a:t>
            </a:r>
            <a:endParaRPr lang="en-US" sz="1600" i="1" baseline="-25000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38" name="直接箭头连接符 137"/>
          <p:cNvCxnSpPr/>
          <p:nvPr/>
        </p:nvCxnSpPr>
        <p:spPr bwMode="auto">
          <a:xfrm>
            <a:off x="6679920" y="3311685"/>
            <a:ext cx="280" cy="489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2" name="直接箭头连接符 11"/>
          <p:cNvCxnSpPr/>
          <p:nvPr/>
        </p:nvCxnSpPr>
        <p:spPr bwMode="auto">
          <a:xfrm>
            <a:off x="5223316" y="2359144"/>
            <a:ext cx="3367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arrow"/>
            <a:tailEnd type="arrow"/>
          </a:ln>
          <a:effectLst/>
        </p:spPr>
      </p:cxnSp>
      <p:cxnSp>
        <p:nvCxnSpPr>
          <p:cNvPr id="77" name="直接箭头连接符 76"/>
          <p:cNvCxnSpPr/>
          <p:nvPr/>
        </p:nvCxnSpPr>
        <p:spPr bwMode="auto">
          <a:xfrm>
            <a:off x="5548540" y="2359144"/>
            <a:ext cx="3367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arrow"/>
            <a:tailEnd type="arrow"/>
          </a:ln>
          <a:effectLst/>
        </p:spPr>
      </p:cxnSp>
      <p:cxnSp>
        <p:nvCxnSpPr>
          <p:cNvPr id="78" name="直接箭头连接符 77"/>
          <p:cNvCxnSpPr/>
          <p:nvPr/>
        </p:nvCxnSpPr>
        <p:spPr bwMode="auto">
          <a:xfrm>
            <a:off x="5868846" y="2359144"/>
            <a:ext cx="54550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arrow"/>
            <a:tailEnd type="arrow"/>
          </a:ln>
          <a:effectLst/>
        </p:spPr>
      </p:cxnSp>
      <p:cxnSp>
        <p:nvCxnSpPr>
          <p:cNvPr id="82" name="直接箭头连接符 81"/>
          <p:cNvCxnSpPr/>
          <p:nvPr/>
        </p:nvCxnSpPr>
        <p:spPr bwMode="auto">
          <a:xfrm flipV="1">
            <a:off x="6407165" y="2359144"/>
            <a:ext cx="639283" cy="541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arrow"/>
            <a:tailEnd type="arrow"/>
          </a:ln>
          <a:effectLst/>
        </p:spPr>
      </p:cxnSp>
      <p:sp>
        <p:nvSpPr>
          <p:cNvPr id="23" name="任意多边形 22"/>
          <p:cNvSpPr/>
          <p:nvPr/>
        </p:nvSpPr>
        <p:spPr bwMode="auto">
          <a:xfrm>
            <a:off x="5194300" y="3117171"/>
            <a:ext cx="512925" cy="275105"/>
          </a:xfrm>
          <a:custGeom>
            <a:avLst/>
            <a:gdLst>
              <a:gd name="connsiteX0" fmla="*/ 0 w 365125"/>
              <a:gd name="connsiteY0" fmla="*/ 137204 h 275105"/>
              <a:gd name="connsiteX1" fmla="*/ 92075 w 365125"/>
              <a:gd name="connsiteY1" fmla="*/ 3854 h 275105"/>
              <a:gd name="connsiteX2" fmla="*/ 231775 w 365125"/>
              <a:gd name="connsiteY2" fmla="*/ 270554 h 275105"/>
              <a:gd name="connsiteX3" fmla="*/ 365125 w 365125"/>
              <a:gd name="connsiteY3" fmla="*/ 146729 h 27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25" h="275105">
                <a:moveTo>
                  <a:pt x="0" y="137204"/>
                </a:moveTo>
                <a:cubicBezTo>
                  <a:pt x="26723" y="59416"/>
                  <a:pt x="53446" y="-18371"/>
                  <a:pt x="92075" y="3854"/>
                </a:cubicBezTo>
                <a:cubicBezTo>
                  <a:pt x="130704" y="26079"/>
                  <a:pt x="186267" y="246742"/>
                  <a:pt x="231775" y="270554"/>
                </a:cubicBezTo>
                <a:cubicBezTo>
                  <a:pt x="277283" y="294366"/>
                  <a:pt x="321204" y="220547"/>
                  <a:pt x="365125" y="146729"/>
                </a:cubicBezTo>
              </a:path>
            </a:pathLst>
          </a:custGeom>
          <a:noFill/>
          <a:ln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9" name="任意多边形 88"/>
          <p:cNvSpPr/>
          <p:nvPr/>
        </p:nvSpPr>
        <p:spPr bwMode="auto">
          <a:xfrm>
            <a:off x="5724663" y="3134845"/>
            <a:ext cx="523737" cy="275105"/>
          </a:xfrm>
          <a:custGeom>
            <a:avLst/>
            <a:gdLst>
              <a:gd name="connsiteX0" fmla="*/ 0 w 365125"/>
              <a:gd name="connsiteY0" fmla="*/ 137204 h 275105"/>
              <a:gd name="connsiteX1" fmla="*/ 92075 w 365125"/>
              <a:gd name="connsiteY1" fmla="*/ 3854 h 275105"/>
              <a:gd name="connsiteX2" fmla="*/ 231775 w 365125"/>
              <a:gd name="connsiteY2" fmla="*/ 270554 h 275105"/>
              <a:gd name="connsiteX3" fmla="*/ 365125 w 365125"/>
              <a:gd name="connsiteY3" fmla="*/ 146729 h 27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25" h="275105">
                <a:moveTo>
                  <a:pt x="0" y="137204"/>
                </a:moveTo>
                <a:cubicBezTo>
                  <a:pt x="26723" y="59416"/>
                  <a:pt x="53446" y="-18371"/>
                  <a:pt x="92075" y="3854"/>
                </a:cubicBezTo>
                <a:cubicBezTo>
                  <a:pt x="130704" y="26079"/>
                  <a:pt x="186267" y="246742"/>
                  <a:pt x="231775" y="270554"/>
                </a:cubicBezTo>
                <a:cubicBezTo>
                  <a:pt x="277283" y="294366"/>
                  <a:pt x="321204" y="220547"/>
                  <a:pt x="365125" y="146729"/>
                </a:cubicBezTo>
              </a:path>
            </a:pathLst>
          </a:custGeom>
          <a:noFill/>
          <a:ln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0" name="任意多边形 89"/>
          <p:cNvSpPr/>
          <p:nvPr/>
        </p:nvSpPr>
        <p:spPr bwMode="auto">
          <a:xfrm>
            <a:off x="6248400" y="3134845"/>
            <a:ext cx="431520" cy="275105"/>
          </a:xfrm>
          <a:custGeom>
            <a:avLst/>
            <a:gdLst>
              <a:gd name="connsiteX0" fmla="*/ 0 w 365125"/>
              <a:gd name="connsiteY0" fmla="*/ 137204 h 275105"/>
              <a:gd name="connsiteX1" fmla="*/ 92075 w 365125"/>
              <a:gd name="connsiteY1" fmla="*/ 3854 h 275105"/>
              <a:gd name="connsiteX2" fmla="*/ 231775 w 365125"/>
              <a:gd name="connsiteY2" fmla="*/ 270554 h 275105"/>
              <a:gd name="connsiteX3" fmla="*/ 365125 w 365125"/>
              <a:gd name="connsiteY3" fmla="*/ 146729 h 27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25" h="275105">
                <a:moveTo>
                  <a:pt x="0" y="137204"/>
                </a:moveTo>
                <a:cubicBezTo>
                  <a:pt x="26723" y="59416"/>
                  <a:pt x="53446" y="-18371"/>
                  <a:pt x="92075" y="3854"/>
                </a:cubicBezTo>
                <a:cubicBezTo>
                  <a:pt x="130704" y="26079"/>
                  <a:pt x="186267" y="246742"/>
                  <a:pt x="231775" y="270554"/>
                </a:cubicBezTo>
                <a:cubicBezTo>
                  <a:pt x="277283" y="294366"/>
                  <a:pt x="321204" y="220547"/>
                  <a:pt x="365125" y="146729"/>
                </a:cubicBezTo>
              </a:path>
            </a:pathLst>
          </a:custGeom>
          <a:noFill/>
          <a:ln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4" name="任意多边形 23"/>
          <p:cNvSpPr/>
          <p:nvPr/>
        </p:nvSpPr>
        <p:spPr bwMode="auto">
          <a:xfrm>
            <a:off x="6680200" y="3127372"/>
            <a:ext cx="266700" cy="139703"/>
          </a:xfrm>
          <a:custGeom>
            <a:avLst/>
            <a:gdLst>
              <a:gd name="connsiteX0" fmla="*/ 0 w 266700"/>
              <a:gd name="connsiteY0" fmla="*/ 136528 h 139703"/>
              <a:gd name="connsiteX1" fmla="*/ 114300 w 266700"/>
              <a:gd name="connsiteY1" fmla="*/ 3 h 139703"/>
              <a:gd name="connsiteX2" fmla="*/ 266700 w 266700"/>
              <a:gd name="connsiteY2" fmla="*/ 139703 h 139703"/>
              <a:gd name="connsiteX3" fmla="*/ 266700 w 266700"/>
              <a:gd name="connsiteY3" fmla="*/ 139703 h 13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" h="139703">
                <a:moveTo>
                  <a:pt x="0" y="136528"/>
                </a:moveTo>
                <a:cubicBezTo>
                  <a:pt x="34925" y="68001"/>
                  <a:pt x="69850" y="-526"/>
                  <a:pt x="114300" y="3"/>
                </a:cubicBezTo>
                <a:cubicBezTo>
                  <a:pt x="158750" y="532"/>
                  <a:pt x="266700" y="139703"/>
                  <a:pt x="266700" y="139703"/>
                </a:cubicBezTo>
                <a:lnTo>
                  <a:pt x="266700" y="139703"/>
                </a:lnTo>
              </a:path>
            </a:pathLst>
          </a:custGeom>
          <a:noFill/>
          <a:ln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3" name="任意多边形 92"/>
          <p:cNvSpPr/>
          <p:nvPr/>
        </p:nvSpPr>
        <p:spPr bwMode="auto">
          <a:xfrm rot="5724485">
            <a:off x="6566230" y="3454408"/>
            <a:ext cx="477722" cy="215222"/>
          </a:xfrm>
          <a:custGeom>
            <a:avLst/>
            <a:gdLst>
              <a:gd name="connsiteX0" fmla="*/ 0 w 266700"/>
              <a:gd name="connsiteY0" fmla="*/ 136528 h 139703"/>
              <a:gd name="connsiteX1" fmla="*/ 114300 w 266700"/>
              <a:gd name="connsiteY1" fmla="*/ 3 h 139703"/>
              <a:gd name="connsiteX2" fmla="*/ 266700 w 266700"/>
              <a:gd name="connsiteY2" fmla="*/ 139703 h 139703"/>
              <a:gd name="connsiteX3" fmla="*/ 266700 w 266700"/>
              <a:gd name="connsiteY3" fmla="*/ 139703 h 13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" h="139703">
                <a:moveTo>
                  <a:pt x="0" y="136528"/>
                </a:moveTo>
                <a:cubicBezTo>
                  <a:pt x="34925" y="68001"/>
                  <a:pt x="69850" y="-526"/>
                  <a:pt x="114300" y="3"/>
                </a:cubicBezTo>
                <a:cubicBezTo>
                  <a:pt x="158750" y="532"/>
                  <a:pt x="266700" y="139703"/>
                  <a:pt x="266700" y="139703"/>
                </a:cubicBezTo>
                <a:lnTo>
                  <a:pt x="266700" y="139703"/>
                </a:lnTo>
              </a:path>
            </a:pathLst>
          </a:custGeom>
          <a:noFill/>
          <a:ln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5" name="圆角矩形 94"/>
          <p:cNvSpPr/>
          <p:nvPr/>
        </p:nvSpPr>
        <p:spPr bwMode="auto">
          <a:xfrm>
            <a:off x="125306" y="1758709"/>
            <a:ext cx="3532294" cy="3261620"/>
          </a:xfrm>
          <a:prstGeom prst="roundRect">
            <a:avLst/>
          </a:prstGeom>
          <a:solidFill>
            <a:schemeClr val="bg2">
              <a:lumMod val="40000"/>
              <a:lumOff val="60000"/>
              <a:alpha val="3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  <p:sp>
        <p:nvSpPr>
          <p:cNvPr id="97" name="圆角矩形 96"/>
          <p:cNvSpPr/>
          <p:nvPr/>
        </p:nvSpPr>
        <p:spPr bwMode="auto">
          <a:xfrm>
            <a:off x="125306" y="1758709"/>
            <a:ext cx="3532294" cy="3251441"/>
          </a:xfrm>
          <a:prstGeom prst="roundRect">
            <a:avLst/>
          </a:prstGeom>
          <a:solidFill>
            <a:srgbClr val="FFFF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70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03" grpId="0"/>
      <p:bldP spid="104" grpId="0"/>
      <p:bldP spid="130" grpId="0" animBg="1"/>
      <p:bldP spid="131" grpId="0" animBg="1"/>
      <p:bldP spid="132" grpId="0" animBg="1"/>
      <p:bldP spid="166" grpId="0"/>
      <p:bldP spid="191" grpId="0"/>
      <p:bldP spid="192" grpId="0"/>
      <p:bldP spid="200" grpId="0" animBg="1"/>
      <p:bldP spid="202" grpId="0" animBg="1"/>
      <p:bldP spid="205" grpId="0" animBg="1"/>
      <p:bldP spid="88" grpId="0"/>
      <p:bldP spid="142" grpId="0" animBg="1"/>
      <p:bldP spid="156" grpId="0" animBg="1"/>
      <p:bldP spid="100" grpId="0"/>
      <p:bldP spid="102" grpId="0"/>
      <p:bldP spid="35" grpId="0"/>
      <p:bldP spid="129" grpId="0" animBg="1"/>
      <p:bldP spid="134" grpId="0" animBg="1"/>
      <p:bldP spid="136" grpId="0"/>
      <p:bldP spid="136" grpId="1"/>
      <p:bldP spid="23" grpId="0" animBg="1"/>
      <p:bldP spid="89" grpId="0" animBg="1"/>
      <p:bldP spid="90" grpId="0" animBg="1"/>
      <p:bldP spid="24" grpId="0" animBg="1"/>
      <p:bldP spid="93" grpId="0" animBg="1"/>
      <p:bldP spid="93" grpId="1" animBg="1"/>
      <p:bldP spid="95" grpId="0" animBg="1"/>
      <p:bldP spid="95" grpId="1" animBg="1"/>
      <p:bldP spid="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685800" y="57150"/>
            <a:ext cx="7772400" cy="857250"/>
          </a:xfrm>
        </p:spPr>
        <p:txBody>
          <a:bodyPr/>
          <a:lstStyle/>
          <a:p>
            <a:r>
              <a:rPr lang="en-US" sz="5400" dirty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895350"/>
            <a:ext cx="7924800" cy="4076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Theory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Numerical Examples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4" name="矩形 3"/>
          <p:cNvSpPr/>
          <p:nvPr/>
        </p:nvSpPr>
        <p:spPr>
          <a:xfrm>
            <a:off x="381000" y="1123950"/>
            <a:ext cx="5181600" cy="1676400"/>
          </a:xfrm>
          <a:prstGeom prst="rect">
            <a:avLst/>
          </a:prstGeom>
          <a:solidFill>
            <a:srgbClr val="00008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8000" y="4095750"/>
            <a:ext cx="5181600" cy="838200"/>
          </a:xfrm>
          <a:prstGeom prst="rect">
            <a:avLst/>
          </a:prstGeom>
          <a:solidFill>
            <a:srgbClr val="00008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867400" y="3404818"/>
            <a:ext cx="2541263" cy="1529132"/>
            <a:chOff x="5867400" y="3404818"/>
            <a:chExt cx="2541263" cy="1529132"/>
          </a:xfrm>
        </p:grpSpPr>
        <p:grpSp>
          <p:nvGrpSpPr>
            <p:cNvPr id="18" name="组合 17"/>
            <p:cNvGrpSpPr/>
            <p:nvPr/>
          </p:nvGrpSpPr>
          <p:grpSpPr>
            <a:xfrm>
              <a:off x="5867400" y="3404818"/>
              <a:ext cx="2541263" cy="1529132"/>
              <a:chOff x="6096000" y="3252418"/>
              <a:chExt cx="2541263" cy="152913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6096000" y="3252418"/>
                <a:ext cx="503034" cy="1303509"/>
                <a:chOff x="1894613" y="1359408"/>
                <a:chExt cx="503034" cy="1303509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2123213" y="1359408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Calibri" panose="020F0502020204030204" pitchFamily="34" charset="0"/>
                    </a:rPr>
                    <a:t>0</a:t>
                  </a:r>
                  <a:endParaRPr lang="en-US" sz="18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894613" y="2355140"/>
                  <a:ext cx="4988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Calibri" panose="020F0502020204030204" pitchFamily="34" charset="0"/>
                    </a:rPr>
                    <a:t>0.25</a:t>
                  </a:r>
                  <a:endParaRPr lang="en-US" sz="18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 rot="16200000">
                  <a:off x="1883575" y="1840011"/>
                  <a:ext cx="62869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Calibri" panose="020F0502020204030204" pitchFamily="34" charset="0"/>
                    </a:rPr>
                    <a:t>z (km)</a:t>
                  </a: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6477000" y="4442996"/>
                <a:ext cx="2160263" cy="338554"/>
                <a:chOff x="6477000" y="4442996"/>
                <a:chExt cx="2160263" cy="338554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6477000" y="4442996"/>
                  <a:ext cx="2160263" cy="307777"/>
                  <a:chOff x="2160939" y="2550362"/>
                  <a:chExt cx="2160263" cy="307777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160939" y="2550362"/>
                    <a:ext cx="35155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Calibri" panose="020F0502020204030204" pitchFamily="34" charset="0"/>
                      </a:rPr>
                      <a:t>0</a:t>
                    </a:r>
                    <a:endParaRPr lang="en-US" sz="1600" dirty="0"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046768" y="2550362"/>
                    <a:ext cx="274434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latin typeface="Calibri" panose="020F0502020204030204" pitchFamily="34" charset="0"/>
                      </a:rPr>
                      <a:t>4</a:t>
                    </a:r>
                    <a:endParaRPr lang="en-US" sz="1800" dirty="0"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7279231" y="4442996"/>
                  <a:ext cx="70083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>
                      <a:latin typeface="Calibri" panose="020F0502020204030204" pitchFamily="34" charset="0"/>
                    </a:rPr>
                    <a:t>x (km)</a:t>
                  </a:r>
                </a:p>
              </p:txBody>
            </p:sp>
          </p:grpSp>
        </p:grpSp>
        <p:pic>
          <p:nvPicPr>
            <p:cNvPr id="19" name="2_6Hz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6255" y="3547539"/>
              <a:ext cx="1964593" cy="9990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6630134" y="3280219"/>
            <a:ext cx="1290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 S-velocity </a:t>
            </a:r>
            <a:r>
              <a:rPr lang="en-US" sz="1200" dirty="0" err="1">
                <a:latin typeface="Calibri" panose="020F0502020204030204" pitchFamily="34" charset="0"/>
              </a:rPr>
              <a:t>Tomo</a:t>
            </a:r>
            <a:r>
              <a:rPr lang="en-US" sz="1200" dirty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92013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2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6.2|3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6.2|3.5|1.7"/>
</p:tagLst>
</file>

<file path=ppt/theme/theme1.xml><?xml version="1.0" encoding="utf-8"?>
<a:theme xmlns:a="http://schemas.openxmlformats.org/drawingml/2006/main" name="default">
  <a:themeElements>
    <a:clrScheme name="">
      <a:dk1>
        <a:srgbClr val="919191"/>
      </a:dk1>
      <a:lt1>
        <a:srgbClr val="FAFD00"/>
      </a:lt1>
      <a:dk2>
        <a:srgbClr val="3365FB"/>
      </a:dk2>
      <a:lt2>
        <a:srgbClr val="FAFD00"/>
      </a:lt2>
      <a:accent1>
        <a:srgbClr val="618FFD"/>
      </a:accent1>
      <a:accent2>
        <a:srgbClr val="00AE00"/>
      </a:accent2>
      <a:accent3>
        <a:srgbClr val="ADB8FD"/>
      </a:accent3>
      <a:accent4>
        <a:srgbClr val="D6D8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82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dirty="0" smtClean="0">
            <a:ln>
              <a:noFill/>
            </a:ln>
            <a:effectLst/>
            <a:latin typeface="Times New Roman" pitchFamily="18" charset="0"/>
          </a:defRPr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FFFFFF"/>
            </a:solidFill>
          </a:defRPr>
        </a:defPPr>
      </a:lstStyle>
    </a:tx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70064</TotalTime>
  <Words>1887</Words>
  <Application>Microsoft Office PowerPoint</Application>
  <PresentationFormat>全屏显示(16:9)</PresentationFormat>
  <Paragraphs>559</Paragraphs>
  <Slides>26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宋体</vt:lpstr>
      <vt:lpstr>Arial</vt:lpstr>
      <vt:lpstr>Calibri</vt:lpstr>
      <vt:lpstr>Cambria Math</vt:lpstr>
      <vt:lpstr>Times New Roman</vt:lpstr>
      <vt:lpstr>default</vt:lpstr>
      <vt:lpstr>Equation</vt:lpstr>
      <vt:lpstr>MathType 6.0 Equation</vt:lpstr>
      <vt:lpstr>Multiscale and Layer-Stripping Wave-Equation Dispersion Inversion of Rayleigh Waves</vt:lpstr>
      <vt:lpstr>Outline</vt:lpstr>
      <vt:lpstr>Outline</vt:lpstr>
      <vt:lpstr>Motivation</vt:lpstr>
      <vt:lpstr>Outline</vt:lpstr>
      <vt:lpstr>Wave-equation Dispersion Inversion (WD) Method</vt:lpstr>
      <vt:lpstr>Multi-scale and Layer-stripping Strategies for Surface Wave Inversion  </vt:lpstr>
      <vt:lpstr>Workflow for Layer-stripping WD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Blue Mountain Geothermal Field in Nevada</vt:lpstr>
      <vt:lpstr>PowerPoint 演示文稿</vt:lpstr>
      <vt:lpstr>Standard WD Results</vt:lpstr>
      <vt:lpstr>Layer-stripping WD Results</vt:lpstr>
      <vt:lpstr>Accuracy of the Results</vt:lpstr>
      <vt:lpstr>Accuracy of the Results</vt:lpstr>
      <vt:lpstr>Outline</vt:lpstr>
      <vt:lpstr>Conclusions</vt:lpstr>
      <vt:lpstr>Acknowledgments</vt:lpstr>
      <vt:lpstr>Thank you for your attention!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Diffraction-Slice Theorem for Wavepath Traveltime Tomography</dc:title>
  <dc:creator>GeoPhysics</dc:creator>
  <cp:lastModifiedBy>Zhaolun Liu</cp:lastModifiedBy>
  <cp:revision>1578</cp:revision>
  <dcterms:created xsi:type="dcterms:W3CDTF">1999-02-02T06:33:16Z</dcterms:created>
  <dcterms:modified xsi:type="dcterms:W3CDTF">2018-10-15T14:25:41Z</dcterms:modified>
</cp:coreProperties>
</file>