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0" r:id="rId2"/>
    <p:sldId id="256" r:id="rId3"/>
    <p:sldId id="257" r:id="rId4"/>
    <p:sldId id="258" r:id="rId5"/>
    <p:sldId id="259" r:id="rId6"/>
    <p:sldId id="261" r:id="rId7"/>
    <p:sldId id="262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8" r:id="rId17"/>
    <p:sldId id="274" r:id="rId18"/>
    <p:sldId id="275" r:id="rId19"/>
    <p:sldId id="276" r:id="rId20"/>
    <p:sldId id="280" r:id="rId21"/>
    <p:sldId id="283" r:id="rId22"/>
    <p:sldId id="284" r:id="rId23"/>
    <p:sldId id="263" r:id="rId24"/>
    <p:sldId id="281" r:id="rId25"/>
    <p:sldId id="282" r:id="rId26"/>
    <p:sldId id="265" r:id="rId27"/>
    <p:sldId id="277" r:id="rId28"/>
    <p:sldId id="279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84" autoAdjust="0"/>
  </p:normalViewPr>
  <p:slideViewPr>
    <p:cSldViewPr snapToGrid="0">
      <p:cViewPr varScale="1">
        <p:scale>
          <a:sx n="80" d="100"/>
          <a:sy n="80" d="100"/>
        </p:scale>
        <p:origin x="12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D3C08C-1288-41F2-8456-D018133226EA}" type="datetimeFigureOut">
              <a:rPr lang="zh-CN" altLang="en-US" smtClean="0"/>
              <a:t>2019/9/19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E318D-5047-4B27-8F48-D4519DC78C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7518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1E318D-5047-4B27-8F48-D4519DC78C1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99481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1E318D-5047-4B27-8F48-D4519DC78C1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95839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1E318D-5047-4B27-8F48-D4519DC78C1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88675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1E318D-5047-4B27-8F48-D4519DC78C1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98670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1E318D-5047-4B27-8F48-D4519DC78C1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09223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1E318D-5047-4B27-8F48-D4519DC78C1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88055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1E318D-5047-4B27-8F48-D4519DC78C1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88318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1E318D-5047-4B27-8F48-D4519DC78C13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99987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1E318D-5047-4B27-8F48-D4519DC78C13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78993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1E318D-5047-4B27-8F48-D4519DC78C13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0570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1E318D-5047-4B27-8F48-D4519DC78C13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1618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1E318D-5047-4B27-8F48-D4519DC78C1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50736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1E318D-5047-4B27-8F48-D4519DC78C13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75614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1E318D-5047-4B27-8F48-D4519DC78C13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52315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1E318D-5047-4B27-8F48-D4519DC78C13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17635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1E318D-5047-4B27-8F48-D4519DC78C13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69081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1E318D-5047-4B27-8F48-D4519DC78C13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9332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1E318D-5047-4B27-8F48-D4519DC78C1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8256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1E318D-5047-4B27-8F48-D4519DC78C1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1285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1E318D-5047-4B27-8F48-D4519DC78C1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9175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1E318D-5047-4B27-8F48-D4519DC78C1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5809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1E318D-5047-4B27-8F48-D4519DC78C1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5839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1E318D-5047-4B27-8F48-D4519DC78C1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3806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1E318D-5047-4B27-8F48-D4519DC78C1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8745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3DBF0-F390-49E9-9914-0658F95A3B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BBB83F-E977-4924-B1D3-27685DFCC2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B92C5A-B888-4ECC-A551-3C4C644E8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CD984-72A8-455D-88E5-30FFEE0177B7}" type="datetimeFigureOut">
              <a:rPr lang="zh-CN" altLang="en-US" smtClean="0"/>
              <a:t>2019/9/19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004F4-E508-4397-B184-08DD61371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90C261-2F88-4ADF-9D92-C9CC001D4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4B371-5195-41D2-9AC3-619551E03F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8640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8DE19-4731-4F5F-AEB5-57EFCCC99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FD4CBC-8D83-426F-B1BE-6FD675C3A6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15B99-6C7A-404A-8DA0-1E2BDE547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CD984-72A8-455D-88E5-30FFEE0177B7}" type="datetimeFigureOut">
              <a:rPr lang="zh-CN" altLang="en-US" smtClean="0"/>
              <a:t>2019/9/19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F16F3F-E385-4ACB-8FC0-2A21DF9C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CBA21E-3675-4577-B000-D9AC3EFDD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4B371-5195-41D2-9AC3-619551E03F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0799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0558C4-BA6B-4522-B27D-CE74BCD9E3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C24A11-BB42-4951-896A-65F381F697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700073-467A-4EC6-9B0B-4F4AD9C06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CD984-72A8-455D-88E5-30FFEE0177B7}" type="datetimeFigureOut">
              <a:rPr lang="zh-CN" altLang="en-US" smtClean="0"/>
              <a:t>2019/9/19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BEB48-43AE-460E-948A-EA65E2C9B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57DEA-7F1C-4D0B-B16E-8A6B3A97B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4B371-5195-41D2-9AC3-619551E03F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471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BFA04-AB27-4299-A1B4-CBA46D734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BF12B-8626-4743-869B-620F85A515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F1D1E-D1BF-4D35-B6EA-1ED06C59B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CD984-72A8-455D-88E5-30FFEE0177B7}" type="datetimeFigureOut">
              <a:rPr lang="zh-CN" altLang="en-US" smtClean="0"/>
              <a:t>2019/9/19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DBD320-F2E0-4ED1-8B52-664BBFC82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B18C15-8CCD-4D53-AB25-D6589D068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4B371-5195-41D2-9AC3-619551E03F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8824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224DC-14E8-480C-8486-09BD6D10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024AAD-B9E3-454E-AD6F-FB4097A4CC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15A46-29C7-458C-85F6-283FF2797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CD984-72A8-455D-88E5-30FFEE0177B7}" type="datetimeFigureOut">
              <a:rPr lang="zh-CN" altLang="en-US" smtClean="0"/>
              <a:t>2019/9/19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727F1-5F3A-4596-91DE-E909CC70E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E981F-F641-4544-B105-4604F4633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4B371-5195-41D2-9AC3-619551E03F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4080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10633-3040-4FB5-BE85-6704D2CC8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09E0C-9B84-48BF-80FB-CB78A11309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98E600-0E09-490D-AD93-2CE4C4A8BE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9BC3D9-3D7F-40E3-96E6-8C2E026F2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CD984-72A8-455D-88E5-30FFEE0177B7}" type="datetimeFigureOut">
              <a:rPr lang="zh-CN" altLang="en-US" smtClean="0"/>
              <a:t>2019/9/19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9C2B49-FC5F-4B55-A687-63A255024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092630-0A53-454D-A272-EA226A155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4B371-5195-41D2-9AC3-619551E03F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203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B4B24-448A-4297-9417-DC641E402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C69E8E-77AC-4F96-B527-9FB45EC52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D1E7EE-3A3F-4653-8D40-B89D770081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183938-AEF1-4E89-B10F-77CF3BDB05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9FF6FA-B9C4-46D9-B69C-CFACFCEE27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D3061B-36DA-40ED-AC41-E0C01341E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CD984-72A8-455D-88E5-30FFEE0177B7}" type="datetimeFigureOut">
              <a:rPr lang="zh-CN" altLang="en-US" smtClean="0"/>
              <a:t>2019/9/19</a:t>
            </a:fld>
            <a:endParaRPr lang="zh-CN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D2E78F-CFCC-4457-AE2E-2A3923C82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1ADA74-AF64-48EB-A658-D569AEC68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4B371-5195-41D2-9AC3-619551E03F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85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1E6E7-9B11-4DC6-9C04-C2437DB72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16FF3-E5A5-4BB8-93C9-D763179DF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CD984-72A8-455D-88E5-30FFEE0177B7}" type="datetimeFigureOut">
              <a:rPr lang="zh-CN" altLang="en-US" smtClean="0"/>
              <a:t>2019/9/19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98D29E-36F5-4805-8F6C-D5A3F3A8B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759FCC-3DF0-4439-9660-11D90DAB2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4B371-5195-41D2-9AC3-619551E03F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3110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FE6FB2-0A52-4B6D-8AA5-274261DCB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CD984-72A8-455D-88E5-30FFEE0177B7}" type="datetimeFigureOut">
              <a:rPr lang="zh-CN" altLang="en-US" smtClean="0"/>
              <a:t>2019/9/19</a:t>
            </a:fld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DBE8E6-D605-493C-8AD6-98653E1B1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AA9AFE-2EBA-4FB4-A76E-C6087D493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4B371-5195-41D2-9AC3-619551E03F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88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16F58-2076-49B8-BA15-B7E939357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97C96-6A4C-4913-B45E-EDB0AF4F7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0A2A37-30DC-4174-BC2C-94B9B37457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858DFC-D92C-4A20-B254-1B917386A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CD984-72A8-455D-88E5-30FFEE0177B7}" type="datetimeFigureOut">
              <a:rPr lang="zh-CN" altLang="en-US" smtClean="0"/>
              <a:t>2019/9/19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16A700-09B9-44AC-B489-48EA1CF67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2F237F-7551-4641-8740-681BABF91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4B371-5195-41D2-9AC3-619551E03F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5652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92B43-A7A6-4673-AAB5-25DEE756C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463555-99AC-4905-B205-93E5333527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037D43-0CA6-49FC-871E-B04901E8EA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BD7E4B-1A8E-4F9D-9563-0F36A4F39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CD984-72A8-455D-88E5-30FFEE0177B7}" type="datetimeFigureOut">
              <a:rPr lang="zh-CN" altLang="en-US" smtClean="0"/>
              <a:t>2019/9/19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AFBAC8-456F-4ABE-83D2-65C1FEE8C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6BC253-B85C-42C8-AC2A-FB569A603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4B371-5195-41D2-9AC3-619551E03F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1846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6E4ED9-6E4B-477A-B172-9E3788F0A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B0F26A-C64A-41EE-B076-B7B0F6BAD6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3E9EE5-D930-49FE-9BE8-8F3968F8CC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CD984-72A8-455D-88E5-30FFEE0177B7}" type="datetimeFigureOut">
              <a:rPr lang="zh-CN" altLang="en-US" smtClean="0"/>
              <a:t>2019/9/19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2D81E-299B-45A3-A726-2B2643C27F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849A74-364C-463B-935A-2C2D45172E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4B371-5195-41D2-9AC3-619551E03F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7280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6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23.png"/><Relationship Id="rId9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14.png"/><Relationship Id="rId10" Type="http://schemas.openxmlformats.org/officeDocument/2006/relationships/image" Target="../media/image196.png"/><Relationship Id="rId4" Type="http://schemas.openxmlformats.org/officeDocument/2006/relationships/image" Target="../media/image2.png"/><Relationship Id="rId9" Type="http://schemas.openxmlformats.org/officeDocument/2006/relationships/image" Target="../media/image19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9.jpg"/><Relationship Id="rId10" Type="http://schemas.openxmlformats.org/officeDocument/2006/relationships/image" Target="../media/image196.png"/><Relationship Id="rId4" Type="http://schemas.openxmlformats.org/officeDocument/2006/relationships/image" Target="../media/image38.jpg"/><Relationship Id="rId9" Type="http://schemas.openxmlformats.org/officeDocument/2006/relationships/image" Target="../media/image19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6.png"/><Relationship Id="rId18" Type="http://schemas.openxmlformats.org/officeDocument/2006/relationships/image" Target="../media/image47.png"/><Relationship Id="rId3" Type="http://schemas.openxmlformats.org/officeDocument/2006/relationships/image" Target="../media/image14.png"/><Relationship Id="rId21" Type="http://schemas.openxmlformats.org/officeDocument/2006/relationships/image" Target="../media/image340.png"/><Relationship Id="rId7" Type="http://schemas.openxmlformats.org/officeDocument/2006/relationships/image" Target="../media/image18.png"/><Relationship Id="rId12" Type="http://schemas.openxmlformats.org/officeDocument/2006/relationships/image" Target="../media/image41.png"/><Relationship Id="rId17" Type="http://schemas.openxmlformats.org/officeDocument/2006/relationships/image" Target="../media/image250.png"/><Relationship Id="rId25" Type="http://schemas.openxmlformats.org/officeDocument/2006/relationships/image" Target="../media/image370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240.pn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11" Type="http://schemas.openxmlformats.org/officeDocument/2006/relationships/image" Target="../media/image210.png"/><Relationship Id="rId24" Type="http://schemas.openxmlformats.org/officeDocument/2006/relationships/image" Target="../media/image49.png"/><Relationship Id="rId5" Type="http://schemas.openxmlformats.org/officeDocument/2006/relationships/image" Target="../media/image17.png"/><Relationship Id="rId15" Type="http://schemas.openxmlformats.org/officeDocument/2006/relationships/image" Target="../media/image280.png"/><Relationship Id="rId23" Type="http://schemas.openxmlformats.org/officeDocument/2006/relationships/image" Target="../media/image320.png"/><Relationship Id="rId10" Type="http://schemas.openxmlformats.org/officeDocument/2006/relationships/image" Target="../media/image15.png"/><Relationship Id="rId19" Type="http://schemas.openxmlformats.org/officeDocument/2006/relationships/image" Target="../media/image310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Relationship Id="rId14" Type="http://schemas.openxmlformats.org/officeDocument/2006/relationships/image" Target="../media/image46.png"/><Relationship Id="rId22" Type="http://schemas.openxmlformats.org/officeDocument/2006/relationships/image" Target="../media/image30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0" Type="http://schemas.openxmlformats.org/officeDocument/2006/relationships/image" Target="../media/image15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ontent Placeholder 2">
            <a:extLst>
              <a:ext uri="{FF2B5EF4-FFF2-40B4-BE49-F238E27FC236}">
                <a16:creationId xmlns:a16="http://schemas.microsoft.com/office/drawing/2014/main" id="{1E76BFCA-F2B1-468F-BEE9-6A42046CBBAA}"/>
              </a:ext>
            </a:extLst>
          </p:cNvPr>
          <p:cNvSpPr txBox="1">
            <a:spLocks/>
          </p:cNvSpPr>
          <p:nvPr/>
        </p:nvSpPr>
        <p:spPr>
          <a:xfrm>
            <a:off x="496110" y="4819426"/>
            <a:ext cx="11695889" cy="17953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C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CDC399-67A5-443B-B377-44FDB1948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94" y="483059"/>
            <a:ext cx="10515600" cy="1009651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Language Learning  by </a:t>
            </a:r>
            <a:r>
              <a:rPr lang="en-US" altLang="zh-CN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Experience</a:t>
            </a:r>
            <a:r>
              <a:rPr lang="en-US" altLang="zh-CN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CN" sz="5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Rules</a:t>
            </a:r>
            <a:endParaRPr lang="zh-CN" altLang="en-US" sz="5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875FCFD5-2865-418B-AB08-A9BE5223ACF8}"/>
              </a:ext>
            </a:extLst>
          </p:cNvPr>
          <p:cNvSpPr txBox="1"/>
          <p:nvPr/>
        </p:nvSpPr>
        <p:spPr>
          <a:xfrm>
            <a:off x="2518790" y="4273744"/>
            <a:ext cx="62439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Newtonian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Machine Learning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22D55D53-822B-451F-82CC-8D6375BCA1CB}"/>
              </a:ext>
            </a:extLst>
          </p:cNvPr>
          <p:cNvGrpSpPr/>
          <p:nvPr/>
        </p:nvGrpSpPr>
        <p:grpSpPr>
          <a:xfrm>
            <a:off x="7826236" y="5476518"/>
            <a:ext cx="3814116" cy="914401"/>
            <a:chOff x="7667901" y="4687617"/>
            <a:chExt cx="3814116" cy="914401"/>
          </a:xfrm>
        </p:grpSpPr>
        <p:sp>
          <p:nvSpPr>
            <p:cNvPr id="111" name="Arrow: Right 110">
              <a:extLst>
                <a:ext uri="{FF2B5EF4-FFF2-40B4-BE49-F238E27FC236}">
                  <a16:creationId xmlns:a16="http://schemas.microsoft.com/office/drawing/2014/main" id="{CA8EA545-715F-478F-925B-1CF7953E7A84}"/>
                </a:ext>
              </a:extLst>
            </p:cNvPr>
            <p:cNvSpPr/>
            <p:nvPr/>
          </p:nvSpPr>
          <p:spPr>
            <a:xfrm>
              <a:off x="7667901" y="5082911"/>
              <a:ext cx="282955" cy="210954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DD3C8FFE-2ADC-4E35-B9E2-D7D30CE447F0}"/>
                </a:ext>
              </a:extLst>
            </p:cNvPr>
            <p:cNvSpPr/>
            <p:nvPr/>
          </p:nvSpPr>
          <p:spPr bwMode="auto">
            <a:xfrm>
              <a:off x="8030950" y="4864690"/>
              <a:ext cx="1297745" cy="590135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688ADCDB-7553-4342-AD93-90DA634EB626}"/>
                </a:ext>
              </a:extLst>
            </p:cNvPr>
            <p:cNvSpPr txBox="1"/>
            <p:nvPr/>
          </p:nvSpPr>
          <p:spPr>
            <a:xfrm>
              <a:off x="7976472" y="4934166"/>
              <a:ext cx="13928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[L</a:t>
              </a:r>
              <a:r>
                <a:rPr lang="en-US" sz="2400" b="1" baseline="30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2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L]</a:t>
              </a:r>
              <a:r>
                <a:rPr lang="en-US" sz="2400" b="1" baseline="30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-1</a:t>
              </a:r>
              <a:r>
                <a:rPr lang="en-US" sz="2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2400" b="1" baseline="30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endPara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9EA48568-319E-4FAC-8371-6AA76A132855}"/>
                </a:ext>
              </a:extLst>
            </p:cNvPr>
            <p:cNvSpPr/>
            <p:nvPr/>
          </p:nvSpPr>
          <p:spPr bwMode="auto">
            <a:xfrm>
              <a:off x="9684482" y="4687617"/>
              <a:ext cx="1797535" cy="914401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6D426FAD-E9A0-45FA-956C-92D559D41BB2}"/>
                </a:ext>
              </a:extLst>
            </p:cNvPr>
            <p:cNvSpPr txBox="1"/>
            <p:nvPr/>
          </p:nvSpPr>
          <p:spPr>
            <a:xfrm>
              <a:off x="10075739" y="4729318"/>
              <a:ext cx="101502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Model</a:t>
              </a:r>
            </a:p>
            <a:p>
              <a:pPr algn="ctr"/>
              <a:r>
                <a:rPr lang="en-US" sz="2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m</a:t>
              </a:r>
            </a:p>
          </p:txBody>
        </p:sp>
        <p:sp>
          <p:nvSpPr>
            <p:cNvPr id="116" name="Arrow: Right 115">
              <a:extLst>
                <a:ext uri="{FF2B5EF4-FFF2-40B4-BE49-F238E27FC236}">
                  <a16:creationId xmlns:a16="http://schemas.microsoft.com/office/drawing/2014/main" id="{9CEF0581-3C47-4065-85A6-9DAB09091DD1}"/>
                </a:ext>
              </a:extLst>
            </p:cNvPr>
            <p:cNvSpPr/>
            <p:nvPr/>
          </p:nvSpPr>
          <p:spPr>
            <a:xfrm>
              <a:off x="9372269" y="5035732"/>
              <a:ext cx="261566" cy="223412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82600" y="1563684"/>
            <a:ext cx="3574441" cy="2707395"/>
            <a:chOff x="882600" y="1563684"/>
            <a:chExt cx="3574441" cy="2707395"/>
          </a:xfrm>
        </p:grpSpPr>
        <p:pic>
          <p:nvPicPr>
            <p:cNvPr id="1026" name="Picture 2" descr="Image result for child imag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2600" y="1966029"/>
              <a:ext cx="3463870" cy="2305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927583" y="1563684"/>
              <a:ext cx="33714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Language Learning by </a:t>
              </a:r>
              <a:r>
                <a:rPr lang="en-US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Experience</a:t>
              </a:r>
              <a:endPara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2753714" y="2270101"/>
              <a:ext cx="1703327" cy="848453"/>
              <a:chOff x="-1229608" y="1416055"/>
              <a:chExt cx="1703327" cy="848453"/>
            </a:xfrm>
          </p:grpSpPr>
          <p:sp>
            <p:nvSpPr>
              <p:cNvPr id="8" name="Freeform 7"/>
              <p:cNvSpPr/>
              <p:nvPr/>
            </p:nvSpPr>
            <p:spPr>
              <a:xfrm>
                <a:off x="-1229608" y="1416055"/>
                <a:ext cx="1564541" cy="848453"/>
              </a:xfrm>
              <a:custGeom>
                <a:avLst/>
                <a:gdLst>
                  <a:gd name="connsiteX0" fmla="*/ 2974 w 1246297"/>
                  <a:gd name="connsiteY0" fmla="*/ 847643 h 848453"/>
                  <a:gd name="connsiteX1" fmla="*/ 170242 w 1246297"/>
                  <a:gd name="connsiteY1" fmla="*/ 401594 h 848453"/>
                  <a:gd name="connsiteX2" fmla="*/ 493628 w 1246297"/>
                  <a:gd name="connsiteY2" fmla="*/ 150 h 848453"/>
                  <a:gd name="connsiteX3" fmla="*/ 1229608 w 1246297"/>
                  <a:gd name="connsiteY3" fmla="*/ 356989 h 848453"/>
                  <a:gd name="connsiteX4" fmla="*/ 950828 w 1246297"/>
                  <a:gd name="connsiteY4" fmla="*/ 568862 h 848453"/>
                  <a:gd name="connsiteX5" fmla="*/ 304057 w 1246297"/>
                  <a:gd name="connsiteY5" fmla="*/ 513106 h 848453"/>
                  <a:gd name="connsiteX6" fmla="*/ 2974 w 1246297"/>
                  <a:gd name="connsiteY6" fmla="*/ 847643 h 848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46297" h="848453">
                    <a:moveTo>
                      <a:pt x="2974" y="847643"/>
                    </a:moveTo>
                    <a:cubicBezTo>
                      <a:pt x="-19328" y="829058"/>
                      <a:pt x="88466" y="542843"/>
                      <a:pt x="170242" y="401594"/>
                    </a:cubicBezTo>
                    <a:cubicBezTo>
                      <a:pt x="252018" y="260345"/>
                      <a:pt x="317067" y="7584"/>
                      <a:pt x="493628" y="150"/>
                    </a:cubicBezTo>
                    <a:cubicBezTo>
                      <a:pt x="670189" y="-7284"/>
                      <a:pt x="1153408" y="262204"/>
                      <a:pt x="1229608" y="356989"/>
                    </a:cubicBezTo>
                    <a:cubicBezTo>
                      <a:pt x="1305808" y="451774"/>
                      <a:pt x="1105087" y="542842"/>
                      <a:pt x="950828" y="568862"/>
                    </a:cubicBezTo>
                    <a:cubicBezTo>
                      <a:pt x="796569" y="594882"/>
                      <a:pt x="462033" y="466643"/>
                      <a:pt x="304057" y="513106"/>
                    </a:cubicBezTo>
                    <a:cubicBezTo>
                      <a:pt x="146081" y="559569"/>
                      <a:pt x="25276" y="866228"/>
                      <a:pt x="2974" y="84764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-898681" y="1565769"/>
                <a:ext cx="13724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 hungry</a:t>
                </a:r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4745031" y="1562186"/>
            <a:ext cx="6060642" cy="2708893"/>
            <a:chOff x="4745031" y="1562186"/>
            <a:chExt cx="6060642" cy="270889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17259" y="1966029"/>
              <a:ext cx="4124325" cy="2305050"/>
            </a:xfrm>
            <a:prstGeom prst="rect">
              <a:avLst/>
            </a:prstGeom>
          </p:spPr>
        </p:pic>
        <p:sp>
          <p:nvSpPr>
            <p:cNvPr id="55" name="TextBox 54"/>
            <p:cNvSpPr txBox="1"/>
            <p:nvPr/>
          </p:nvSpPr>
          <p:spPr>
            <a:xfrm>
              <a:off x="7266213" y="1562186"/>
              <a:ext cx="28584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Language Learning by </a:t>
              </a:r>
              <a:r>
                <a:rPr lang="en-US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Rules</a:t>
              </a:r>
              <a:endPara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4745031" y="2971402"/>
              <a:ext cx="145605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/>
            <p:cNvGrpSpPr/>
            <p:nvPr/>
          </p:nvGrpSpPr>
          <p:grpSpPr>
            <a:xfrm>
              <a:off x="8109191" y="2041057"/>
              <a:ext cx="2696482" cy="832344"/>
              <a:chOff x="8109191" y="2041057"/>
              <a:chExt cx="2696482" cy="832344"/>
            </a:xfrm>
          </p:grpSpPr>
          <p:sp>
            <p:nvSpPr>
              <p:cNvPr id="12" name="Freeform 11"/>
              <p:cNvSpPr/>
              <p:nvPr/>
            </p:nvSpPr>
            <p:spPr>
              <a:xfrm>
                <a:off x="8109191" y="2043606"/>
                <a:ext cx="1999067" cy="829795"/>
              </a:xfrm>
              <a:custGeom>
                <a:avLst/>
                <a:gdLst>
                  <a:gd name="connsiteX0" fmla="*/ 616509 w 1999067"/>
                  <a:gd name="connsiteY0" fmla="*/ 829782 h 829795"/>
                  <a:gd name="connsiteX1" fmla="*/ 839533 w 1999067"/>
                  <a:gd name="connsiteY1" fmla="*/ 573304 h 829795"/>
                  <a:gd name="connsiteX2" fmla="*/ 1787387 w 1999067"/>
                  <a:gd name="connsiteY2" fmla="*/ 539850 h 829795"/>
                  <a:gd name="connsiteX3" fmla="*/ 1921202 w 1999067"/>
                  <a:gd name="connsiteY3" fmla="*/ 472943 h 829795"/>
                  <a:gd name="connsiteX4" fmla="*/ 1898899 w 1999067"/>
                  <a:gd name="connsiteY4" fmla="*/ 60348 h 829795"/>
                  <a:gd name="connsiteX5" fmla="*/ 716870 w 1999067"/>
                  <a:gd name="connsiteY5" fmla="*/ 4592 h 829795"/>
                  <a:gd name="connsiteX6" fmla="*/ 92402 w 1999067"/>
                  <a:gd name="connsiteY6" fmla="*/ 82650 h 829795"/>
                  <a:gd name="connsiteX7" fmla="*/ 14343 w 1999067"/>
                  <a:gd name="connsiteY7" fmla="*/ 372582 h 829795"/>
                  <a:gd name="connsiteX8" fmla="*/ 203914 w 1999067"/>
                  <a:gd name="connsiteY8" fmla="*/ 517548 h 829795"/>
                  <a:gd name="connsiteX9" fmla="*/ 549602 w 1999067"/>
                  <a:gd name="connsiteY9" fmla="*/ 584455 h 829795"/>
                  <a:gd name="connsiteX10" fmla="*/ 616509 w 1999067"/>
                  <a:gd name="connsiteY10" fmla="*/ 829782 h 829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99067" h="829795">
                    <a:moveTo>
                      <a:pt x="616509" y="829782"/>
                    </a:moveTo>
                    <a:cubicBezTo>
                      <a:pt x="664831" y="827924"/>
                      <a:pt x="644387" y="621626"/>
                      <a:pt x="839533" y="573304"/>
                    </a:cubicBezTo>
                    <a:cubicBezTo>
                      <a:pt x="1034679" y="524982"/>
                      <a:pt x="1607109" y="556577"/>
                      <a:pt x="1787387" y="539850"/>
                    </a:cubicBezTo>
                    <a:cubicBezTo>
                      <a:pt x="1967665" y="523123"/>
                      <a:pt x="1902617" y="552860"/>
                      <a:pt x="1921202" y="472943"/>
                    </a:cubicBezTo>
                    <a:cubicBezTo>
                      <a:pt x="1939787" y="393026"/>
                      <a:pt x="2099621" y="138406"/>
                      <a:pt x="1898899" y="60348"/>
                    </a:cubicBezTo>
                    <a:cubicBezTo>
                      <a:pt x="1698177" y="-17711"/>
                      <a:pt x="1017953" y="875"/>
                      <a:pt x="716870" y="4592"/>
                    </a:cubicBezTo>
                    <a:cubicBezTo>
                      <a:pt x="415787" y="8309"/>
                      <a:pt x="209490" y="21318"/>
                      <a:pt x="92402" y="82650"/>
                    </a:cubicBezTo>
                    <a:cubicBezTo>
                      <a:pt x="-24686" y="143982"/>
                      <a:pt x="-4242" y="300099"/>
                      <a:pt x="14343" y="372582"/>
                    </a:cubicBezTo>
                    <a:cubicBezTo>
                      <a:pt x="32928" y="445065"/>
                      <a:pt x="114704" y="482236"/>
                      <a:pt x="203914" y="517548"/>
                    </a:cubicBezTo>
                    <a:cubicBezTo>
                      <a:pt x="293124" y="552860"/>
                      <a:pt x="478978" y="532416"/>
                      <a:pt x="549602" y="584455"/>
                    </a:cubicBezTo>
                    <a:cubicBezTo>
                      <a:pt x="620226" y="636494"/>
                      <a:pt x="568187" y="831640"/>
                      <a:pt x="616509" y="82978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8168387" y="2041057"/>
                <a:ext cx="263728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be or not to be,</a:t>
                </a:r>
              </a:p>
              <a:p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that is the question</a:t>
                </a:r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955798" y="4819426"/>
            <a:ext cx="4424981" cy="1790584"/>
            <a:chOff x="955798" y="4819426"/>
            <a:chExt cx="4424981" cy="1790584"/>
          </a:xfrm>
        </p:grpSpPr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861F5D34-BEC6-432D-8F82-B67AC15D4819}"/>
                </a:ext>
              </a:extLst>
            </p:cNvPr>
            <p:cNvGrpSpPr/>
            <p:nvPr/>
          </p:nvGrpSpPr>
          <p:grpSpPr>
            <a:xfrm>
              <a:off x="1210496" y="5517061"/>
              <a:ext cx="1797535" cy="914401"/>
              <a:chOff x="3117092" y="4705423"/>
              <a:chExt cx="1797535" cy="914401"/>
            </a:xfrm>
          </p:grpSpPr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C60696E9-A825-4B35-B238-6873B6BB414E}"/>
                  </a:ext>
                </a:extLst>
              </p:cNvPr>
              <p:cNvSpPr/>
              <p:nvPr/>
            </p:nvSpPr>
            <p:spPr bwMode="auto">
              <a:xfrm>
                <a:off x="3117092" y="4705423"/>
                <a:ext cx="1797535" cy="914401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1E9CD08B-2A68-4190-A53C-4322A58C906A}"/>
                  </a:ext>
                </a:extLst>
              </p:cNvPr>
              <p:cNvSpPr txBox="1"/>
              <p:nvPr/>
            </p:nvSpPr>
            <p:spPr>
              <a:xfrm>
                <a:off x="3117092" y="4788827"/>
                <a:ext cx="179753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Input Data </a:t>
                </a:r>
              </a:p>
              <a:p>
                <a:pPr algn="ctr"/>
                <a:r>
                  <a:rPr lang="en-US" sz="2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90206E1-2DDD-4F4D-AB3C-E8D89B933E05}"/>
                </a:ext>
              </a:extLst>
            </p:cNvPr>
            <p:cNvGrpSpPr/>
            <p:nvPr/>
          </p:nvGrpSpPr>
          <p:grpSpPr>
            <a:xfrm>
              <a:off x="3013215" y="5366102"/>
              <a:ext cx="2367564" cy="1243908"/>
              <a:chOff x="4507688" y="5476518"/>
              <a:chExt cx="1603196" cy="976003"/>
            </a:xfrm>
          </p:grpSpPr>
          <p:sp>
            <p:nvSpPr>
              <p:cNvPr id="105" name="Arrow: Right 104">
                <a:extLst>
                  <a:ext uri="{FF2B5EF4-FFF2-40B4-BE49-F238E27FC236}">
                    <a16:creationId xmlns:a16="http://schemas.microsoft.com/office/drawing/2014/main" id="{5FE13E6E-05F6-4A42-ABF7-8E0C311C23E4}"/>
                  </a:ext>
                </a:extLst>
              </p:cNvPr>
              <p:cNvSpPr/>
              <p:nvPr/>
            </p:nvSpPr>
            <p:spPr>
              <a:xfrm>
                <a:off x="4507688" y="5871812"/>
                <a:ext cx="237343" cy="211625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17" name="Picture 116">
                <a:extLst>
                  <a:ext uri="{FF2B5EF4-FFF2-40B4-BE49-F238E27FC236}">
                    <a16:creationId xmlns:a16="http://schemas.microsoft.com/office/drawing/2014/main" id="{4AF6D1E1-BC4B-4817-A72E-C3B424B37B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547" t="36167" r="58420" b="7493"/>
              <a:stretch/>
            </p:blipFill>
            <p:spPr>
              <a:xfrm>
                <a:off x="4785573" y="5476518"/>
                <a:ext cx="1325311" cy="976003"/>
              </a:xfrm>
              <a:prstGeom prst="rect">
                <a:avLst/>
              </a:prstGeom>
              <a:ln w="19050">
                <a:noFill/>
              </a:ln>
            </p:spPr>
          </p:pic>
        </p:grpSp>
        <p:sp>
          <p:nvSpPr>
            <p:cNvPr id="66" name="TextBox 65"/>
            <p:cNvSpPr txBox="1"/>
            <p:nvPr/>
          </p:nvSpPr>
          <p:spPr>
            <a:xfrm>
              <a:off x="955798" y="4819426"/>
              <a:ext cx="32688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Machine Learning by </a:t>
              </a:r>
              <a:r>
                <a:rPr lang="en-US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Experience</a:t>
              </a:r>
              <a:endPara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318255" y="5354485"/>
            <a:ext cx="3680363" cy="1385832"/>
            <a:chOff x="4318255" y="5354485"/>
            <a:chExt cx="3680363" cy="1385832"/>
          </a:xfrm>
        </p:grpSpPr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5178FC08-4386-4E74-9073-CB76B7EAAB56}"/>
                </a:ext>
              </a:extLst>
            </p:cNvPr>
            <p:cNvGrpSpPr/>
            <p:nvPr/>
          </p:nvGrpSpPr>
          <p:grpSpPr>
            <a:xfrm>
              <a:off x="6201083" y="5354485"/>
              <a:ext cx="1797535" cy="1254292"/>
              <a:chOff x="6126674" y="4905386"/>
              <a:chExt cx="1797535" cy="1254292"/>
            </a:xfrm>
          </p:grpSpPr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983726A8-3571-4C26-A4CD-E4DF150B02C0}"/>
                  </a:ext>
                </a:extLst>
              </p:cNvPr>
              <p:cNvSpPr/>
              <p:nvPr/>
            </p:nvSpPr>
            <p:spPr bwMode="auto">
              <a:xfrm>
                <a:off x="6453059" y="4905386"/>
                <a:ext cx="1225936" cy="1254292"/>
              </a:xfrm>
              <a:prstGeom prst="rect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8916DC26-90EF-45D2-9177-3518A3BCACCB}"/>
                  </a:ext>
                </a:extLst>
              </p:cNvPr>
              <p:cNvSpPr txBox="1"/>
              <p:nvPr/>
            </p:nvSpPr>
            <p:spPr>
              <a:xfrm>
                <a:off x="6126674" y="5067962"/>
                <a:ext cx="179753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Skeletal</a:t>
                </a:r>
              </a:p>
              <a:p>
                <a:pPr algn="ctr"/>
                <a:r>
                  <a:rPr lang="en-US" sz="2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Features</a:t>
                </a: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4318255" y="5717117"/>
              <a:ext cx="1984623" cy="1023200"/>
              <a:chOff x="4318255" y="5717117"/>
              <a:chExt cx="1984623" cy="1023200"/>
            </a:xfrm>
          </p:grpSpPr>
          <p:sp>
            <p:nvSpPr>
              <p:cNvPr id="23" name="Freeform 22"/>
              <p:cNvSpPr/>
              <p:nvPr/>
            </p:nvSpPr>
            <p:spPr>
              <a:xfrm>
                <a:off x="4318255" y="5717117"/>
                <a:ext cx="237685" cy="655251"/>
              </a:xfrm>
              <a:custGeom>
                <a:avLst/>
                <a:gdLst>
                  <a:gd name="connsiteX0" fmla="*/ 170714 w 237685"/>
                  <a:gd name="connsiteY0" fmla="*/ 30764 h 655251"/>
                  <a:gd name="connsiteX1" fmla="*/ 237622 w 237685"/>
                  <a:gd name="connsiteY1" fmla="*/ 421057 h 655251"/>
                  <a:gd name="connsiteX2" fmla="*/ 159563 w 237685"/>
                  <a:gd name="connsiteY2" fmla="*/ 655232 h 655251"/>
                  <a:gd name="connsiteX3" fmla="*/ 3446 w 237685"/>
                  <a:gd name="connsiteY3" fmla="*/ 409906 h 655251"/>
                  <a:gd name="connsiteX4" fmla="*/ 59202 w 237685"/>
                  <a:gd name="connsiteY4" fmla="*/ 64218 h 655251"/>
                  <a:gd name="connsiteX5" fmla="*/ 170714 w 237685"/>
                  <a:gd name="connsiteY5" fmla="*/ 30764 h 655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7685" h="655251">
                    <a:moveTo>
                      <a:pt x="170714" y="30764"/>
                    </a:moveTo>
                    <a:cubicBezTo>
                      <a:pt x="200451" y="90237"/>
                      <a:pt x="239480" y="316979"/>
                      <a:pt x="237622" y="421057"/>
                    </a:cubicBezTo>
                    <a:cubicBezTo>
                      <a:pt x="235764" y="525135"/>
                      <a:pt x="198592" y="657090"/>
                      <a:pt x="159563" y="655232"/>
                    </a:cubicBezTo>
                    <a:cubicBezTo>
                      <a:pt x="120534" y="653374"/>
                      <a:pt x="20173" y="508408"/>
                      <a:pt x="3446" y="409906"/>
                    </a:cubicBezTo>
                    <a:cubicBezTo>
                      <a:pt x="-13281" y="311404"/>
                      <a:pt x="35041" y="121833"/>
                      <a:pt x="59202" y="64218"/>
                    </a:cubicBezTo>
                    <a:cubicBezTo>
                      <a:pt x="83363" y="6603"/>
                      <a:pt x="140977" y="-28709"/>
                      <a:pt x="170714" y="30764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4474078" y="6100010"/>
                <a:ext cx="1828800" cy="640307"/>
              </a:xfrm>
              <a:custGeom>
                <a:avLst/>
                <a:gdLst>
                  <a:gd name="connsiteX0" fmla="*/ 0 w 1828800"/>
                  <a:gd name="connsiteY0" fmla="*/ 276727 h 640307"/>
                  <a:gd name="connsiteX1" fmla="*/ 481263 w 1828800"/>
                  <a:gd name="connsiteY1" fmla="*/ 625642 h 640307"/>
                  <a:gd name="connsiteX2" fmla="*/ 1082842 w 1828800"/>
                  <a:gd name="connsiteY2" fmla="*/ 517358 h 640307"/>
                  <a:gd name="connsiteX3" fmla="*/ 1828800 w 1828800"/>
                  <a:gd name="connsiteY3" fmla="*/ 0 h 640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28800" h="640307">
                    <a:moveTo>
                      <a:pt x="0" y="276727"/>
                    </a:moveTo>
                    <a:cubicBezTo>
                      <a:pt x="150394" y="431132"/>
                      <a:pt x="300789" y="585537"/>
                      <a:pt x="481263" y="625642"/>
                    </a:cubicBezTo>
                    <a:cubicBezTo>
                      <a:pt x="661737" y="665747"/>
                      <a:pt x="858253" y="621632"/>
                      <a:pt x="1082842" y="517358"/>
                    </a:cubicBezTo>
                    <a:cubicBezTo>
                      <a:pt x="1307431" y="413084"/>
                      <a:pt x="1568115" y="206542"/>
                      <a:pt x="1828800" y="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69" name="TextBox 68"/>
          <p:cNvSpPr txBox="1"/>
          <p:nvPr/>
        </p:nvSpPr>
        <p:spPr>
          <a:xfrm>
            <a:off x="5991294" y="4785688"/>
            <a:ext cx="5342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Inversion of Skeletal Features by </a:t>
            </a:r>
            <a:r>
              <a:rPr lang="en-US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Wave Equation Rules </a:t>
            </a:r>
            <a:endParaRPr lang="en-US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41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6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DC399-67A5-443B-B377-44FDB1948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815"/>
            <a:ext cx="10515600" cy="1009651"/>
          </a:xfrm>
        </p:spPr>
        <p:txBody>
          <a:bodyPr>
            <a:normAutofit/>
          </a:bodyPr>
          <a:lstStyle/>
          <a:p>
            <a:pPr algn="ctr"/>
            <a:r>
              <a:rPr lang="en-US" altLang="zh-CN" sz="5400" b="1" dirty="0">
                <a:latin typeface="Calibri" panose="020F0502020204030204" pitchFamily="34" charset="0"/>
                <a:cs typeface="Calibri" panose="020F0502020204030204" pitchFamily="34" charset="0"/>
              </a:rPr>
              <a:t>Find Skeletal Info by Autoencoder</a:t>
            </a:r>
            <a:endParaRPr lang="zh-CN" altLang="en-US" sz="5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9F96E24-4B99-47F6-9CEB-E4B6234E0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110" y="1238176"/>
            <a:ext cx="11695889" cy="479369"/>
          </a:xfrm>
        </p:spPr>
        <p:txBody>
          <a:bodyPr>
            <a:normAutofit/>
          </a:bodyPr>
          <a:lstStyle/>
          <a:p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How the latent variables related to the velocity inversion?</a:t>
            </a:r>
          </a:p>
          <a:p>
            <a:endParaRPr lang="en-US" altLang="zh-C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C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CN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zh-CN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zh-CN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zh-CN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DBC322E-6146-4A00-9A87-520D393B5D55}"/>
              </a:ext>
            </a:extLst>
          </p:cNvPr>
          <p:cNvGrpSpPr/>
          <p:nvPr/>
        </p:nvGrpSpPr>
        <p:grpSpPr>
          <a:xfrm>
            <a:off x="3985627" y="2436718"/>
            <a:ext cx="3908648" cy="3585232"/>
            <a:chOff x="2424635" y="2242649"/>
            <a:chExt cx="4248205" cy="3852590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DE45CBF3-41A9-4F54-A927-E2503B15EA9B}"/>
                </a:ext>
              </a:extLst>
            </p:cNvPr>
            <p:cNvSpPr/>
            <p:nvPr/>
          </p:nvSpPr>
          <p:spPr>
            <a:xfrm>
              <a:off x="2434827" y="2242649"/>
              <a:ext cx="468150" cy="444726"/>
            </a:xfrm>
            <a:prstGeom prst="ellipse">
              <a:avLst/>
            </a:prstGeom>
            <a:solidFill>
              <a:srgbClr val="00FF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DBEA4CAA-0CD8-4875-AC99-EDF5F18D6903}"/>
                </a:ext>
              </a:extLst>
            </p:cNvPr>
            <p:cNvCxnSpPr>
              <a:cxnSpLocks/>
              <a:stCxn id="47" idx="6"/>
              <a:endCxn id="68" idx="2"/>
            </p:cNvCxnSpPr>
            <p:nvPr/>
          </p:nvCxnSpPr>
          <p:spPr>
            <a:xfrm>
              <a:off x="2902977" y="2465012"/>
              <a:ext cx="1611143" cy="44214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48B566D5-C4A0-4A2C-9EDB-A004E2ED10FA}"/>
                </a:ext>
              </a:extLst>
            </p:cNvPr>
            <p:cNvCxnSpPr>
              <a:cxnSpLocks/>
              <a:stCxn id="65" idx="6"/>
              <a:endCxn id="68" idx="2"/>
            </p:cNvCxnSpPr>
            <p:nvPr/>
          </p:nvCxnSpPr>
          <p:spPr>
            <a:xfrm flipV="1">
              <a:off x="2902977" y="2907158"/>
              <a:ext cx="1611143" cy="53530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450D638A-B5D7-490C-9607-47047AE37F6B}"/>
                </a:ext>
              </a:extLst>
            </p:cNvPr>
            <p:cNvCxnSpPr>
              <a:cxnSpLocks/>
              <a:stCxn id="67" idx="6"/>
              <a:endCxn id="68" idx="2"/>
            </p:cNvCxnSpPr>
            <p:nvPr/>
          </p:nvCxnSpPr>
          <p:spPr>
            <a:xfrm flipV="1">
              <a:off x="2892785" y="2907158"/>
              <a:ext cx="1621335" cy="151275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A56D8B77-B810-4658-AED5-8E24DEC8635D}"/>
                </a:ext>
              </a:extLst>
            </p:cNvPr>
            <p:cNvCxnSpPr>
              <a:cxnSpLocks/>
              <a:endCxn id="68" idx="2"/>
            </p:cNvCxnSpPr>
            <p:nvPr/>
          </p:nvCxnSpPr>
          <p:spPr>
            <a:xfrm flipV="1">
              <a:off x="3703888" y="2907158"/>
              <a:ext cx="810232" cy="1098238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C78DAA4C-F87A-44D1-8768-7DCF913C49BC}"/>
                </a:ext>
              </a:extLst>
            </p:cNvPr>
            <p:cNvCxnSpPr>
              <a:cxnSpLocks/>
              <a:stCxn id="47" idx="6"/>
              <a:endCxn id="69" idx="2"/>
            </p:cNvCxnSpPr>
            <p:nvPr/>
          </p:nvCxnSpPr>
          <p:spPr>
            <a:xfrm>
              <a:off x="2902977" y="2465012"/>
              <a:ext cx="1614914" cy="14208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8529527-FF92-4A0E-BC0E-1D501A6A3C58}"/>
                </a:ext>
              </a:extLst>
            </p:cNvPr>
            <p:cNvCxnSpPr>
              <a:cxnSpLocks/>
              <a:stCxn id="65" idx="6"/>
              <a:endCxn id="69" idx="2"/>
            </p:cNvCxnSpPr>
            <p:nvPr/>
          </p:nvCxnSpPr>
          <p:spPr>
            <a:xfrm>
              <a:off x="2902977" y="3442460"/>
              <a:ext cx="1614914" cy="44343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B90F9249-71AE-4165-9CF3-CF78D38CA2D7}"/>
                </a:ext>
              </a:extLst>
            </p:cNvPr>
            <p:cNvCxnSpPr>
              <a:cxnSpLocks/>
              <a:stCxn id="67" idx="6"/>
              <a:endCxn id="69" idx="2"/>
            </p:cNvCxnSpPr>
            <p:nvPr/>
          </p:nvCxnSpPr>
          <p:spPr>
            <a:xfrm flipV="1">
              <a:off x="2892785" y="3885896"/>
              <a:ext cx="1625106" cy="5340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80064C3-A24A-4BA4-A934-ABADBB2F5EC9}"/>
                </a:ext>
              </a:extLst>
            </p:cNvPr>
            <p:cNvCxnSpPr>
              <a:cxnSpLocks/>
              <a:stCxn id="66" idx="6"/>
              <a:endCxn id="69" idx="2"/>
            </p:cNvCxnSpPr>
            <p:nvPr/>
          </p:nvCxnSpPr>
          <p:spPr>
            <a:xfrm flipV="1">
              <a:off x="2902977" y="3885896"/>
              <a:ext cx="1614914" cy="198698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A9969228-EB10-44BD-B0CC-1981F9243B43}"/>
                </a:ext>
              </a:extLst>
            </p:cNvPr>
            <p:cNvCxnSpPr>
              <a:cxnSpLocks/>
              <a:stCxn id="47" idx="6"/>
              <a:endCxn id="70" idx="2"/>
            </p:cNvCxnSpPr>
            <p:nvPr/>
          </p:nvCxnSpPr>
          <p:spPr>
            <a:xfrm>
              <a:off x="2902977" y="2465012"/>
              <a:ext cx="1611143" cy="263673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33095A76-CE7E-44B5-9612-9266373EC4F4}"/>
                </a:ext>
              </a:extLst>
            </p:cNvPr>
            <p:cNvCxnSpPr>
              <a:cxnSpLocks/>
              <a:stCxn id="65" idx="6"/>
              <a:endCxn id="70" idx="2"/>
            </p:cNvCxnSpPr>
            <p:nvPr/>
          </p:nvCxnSpPr>
          <p:spPr>
            <a:xfrm>
              <a:off x="2902977" y="3442460"/>
              <a:ext cx="1611143" cy="165928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18AFC5AE-E1D6-45A7-B9D5-C16A2FFFA324}"/>
                </a:ext>
              </a:extLst>
            </p:cNvPr>
            <p:cNvCxnSpPr>
              <a:cxnSpLocks/>
              <a:stCxn id="67" idx="6"/>
              <a:endCxn id="70" idx="2"/>
            </p:cNvCxnSpPr>
            <p:nvPr/>
          </p:nvCxnSpPr>
          <p:spPr>
            <a:xfrm>
              <a:off x="2892785" y="4419908"/>
              <a:ext cx="1621335" cy="68184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BD690EA4-478E-468F-BC9A-C032717AD56B}"/>
                </a:ext>
              </a:extLst>
            </p:cNvPr>
            <p:cNvCxnSpPr>
              <a:cxnSpLocks/>
              <a:stCxn id="66" idx="6"/>
              <a:endCxn id="70" idx="2"/>
            </p:cNvCxnSpPr>
            <p:nvPr/>
          </p:nvCxnSpPr>
          <p:spPr>
            <a:xfrm flipV="1">
              <a:off x="2902977" y="5101749"/>
              <a:ext cx="1611143" cy="77112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09BF2668-EFB8-41D1-BB6B-D9CF49EC9122}"/>
                </a:ext>
              </a:extLst>
            </p:cNvPr>
            <p:cNvCxnSpPr>
              <a:cxnSpLocks/>
              <a:stCxn id="68" idx="6"/>
              <a:endCxn id="71" idx="2"/>
            </p:cNvCxnSpPr>
            <p:nvPr/>
          </p:nvCxnSpPr>
          <p:spPr>
            <a:xfrm>
              <a:off x="4982270" y="2907158"/>
              <a:ext cx="1222420" cy="96231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3FF0E608-BA0C-42DE-8BBA-651B4EB82586}"/>
                </a:ext>
              </a:extLst>
            </p:cNvPr>
            <p:cNvCxnSpPr>
              <a:cxnSpLocks/>
              <a:stCxn id="69" idx="6"/>
              <a:endCxn id="71" idx="2"/>
            </p:cNvCxnSpPr>
            <p:nvPr/>
          </p:nvCxnSpPr>
          <p:spPr>
            <a:xfrm flipV="1">
              <a:off x="4986041" y="3869475"/>
              <a:ext cx="1218649" cy="1642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4972037A-9E7A-46C0-89F5-B42EF83A4A81}"/>
                </a:ext>
              </a:extLst>
            </p:cNvPr>
            <p:cNvCxnSpPr>
              <a:cxnSpLocks/>
              <a:stCxn id="70" idx="6"/>
              <a:endCxn id="71" idx="2"/>
            </p:cNvCxnSpPr>
            <p:nvPr/>
          </p:nvCxnSpPr>
          <p:spPr>
            <a:xfrm flipV="1">
              <a:off x="4982270" y="3869475"/>
              <a:ext cx="1222420" cy="123227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AB54F39A-8C5A-4DA9-B7EF-BF85D862E117}"/>
                    </a:ext>
                  </a:extLst>
                </p:cNvPr>
                <p:cNvSpPr txBox="1"/>
                <p:nvPr/>
              </p:nvSpPr>
              <p:spPr>
                <a:xfrm>
                  <a:off x="2553713" y="4959549"/>
                  <a:ext cx="209994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0C4A869E-75EF-4C6F-AC62-AB6C87D61E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3713" y="4959549"/>
                  <a:ext cx="209994" cy="43088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6F8EC362-4027-4818-97AD-9B547DFBDAAE}"/>
                    </a:ext>
                  </a:extLst>
                </p:cNvPr>
                <p:cNvSpPr txBox="1"/>
                <p:nvPr/>
              </p:nvSpPr>
              <p:spPr>
                <a:xfrm>
                  <a:off x="4653390" y="4292540"/>
                  <a:ext cx="209994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zh-CN" alt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F6C42621-49DE-4E96-B3D4-6004120650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53390" y="4292540"/>
                  <a:ext cx="209994" cy="43088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8100947-302B-4B2C-99A1-160A3B69D553}"/>
                </a:ext>
              </a:extLst>
            </p:cNvPr>
            <p:cNvSpPr/>
            <p:nvPr/>
          </p:nvSpPr>
          <p:spPr>
            <a:xfrm>
              <a:off x="2434827" y="3220097"/>
              <a:ext cx="468150" cy="444726"/>
            </a:xfrm>
            <a:prstGeom prst="ellipse">
              <a:avLst/>
            </a:prstGeom>
            <a:solidFill>
              <a:srgbClr val="00FF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857B44A8-4381-49AF-A0CE-BFA6F9E3882B}"/>
                </a:ext>
              </a:extLst>
            </p:cNvPr>
            <p:cNvSpPr/>
            <p:nvPr/>
          </p:nvSpPr>
          <p:spPr>
            <a:xfrm>
              <a:off x="2434827" y="5650513"/>
              <a:ext cx="468150" cy="444726"/>
            </a:xfrm>
            <a:prstGeom prst="ellipse">
              <a:avLst/>
            </a:prstGeom>
            <a:solidFill>
              <a:srgbClr val="00FF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772A3ADC-0D50-4333-A6B6-19A3A62AA62B}"/>
                </a:ext>
              </a:extLst>
            </p:cNvPr>
            <p:cNvSpPr/>
            <p:nvPr/>
          </p:nvSpPr>
          <p:spPr>
            <a:xfrm>
              <a:off x="2424635" y="4197545"/>
              <a:ext cx="468150" cy="444726"/>
            </a:xfrm>
            <a:prstGeom prst="ellipse">
              <a:avLst/>
            </a:prstGeom>
            <a:solidFill>
              <a:srgbClr val="00FF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EDF5FD53-E67C-4A80-88C5-497DA4EC04CD}"/>
                </a:ext>
              </a:extLst>
            </p:cNvPr>
            <p:cNvSpPr/>
            <p:nvPr/>
          </p:nvSpPr>
          <p:spPr>
            <a:xfrm>
              <a:off x="4514120" y="2684795"/>
              <a:ext cx="468150" cy="444726"/>
            </a:xfrm>
            <a:prstGeom prst="ellipse">
              <a:avLst/>
            </a:prstGeom>
            <a:solidFill>
              <a:srgbClr val="00FF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31A3012-4779-4A05-B286-1E54A558FDB7}"/>
                </a:ext>
              </a:extLst>
            </p:cNvPr>
            <p:cNvSpPr/>
            <p:nvPr/>
          </p:nvSpPr>
          <p:spPr>
            <a:xfrm>
              <a:off x="4517891" y="3663533"/>
              <a:ext cx="468150" cy="444726"/>
            </a:xfrm>
            <a:prstGeom prst="ellipse">
              <a:avLst/>
            </a:prstGeom>
            <a:solidFill>
              <a:srgbClr val="00FF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8F2CD54E-E59C-4831-98B4-EE7117A97F35}"/>
                </a:ext>
              </a:extLst>
            </p:cNvPr>
            <p:cNvSpPr/>
            <p:nvPr/>
          </p:nvSpPr>
          <p:spPr>
            <a:xfrm>
              <a:off x="4514120" y="4879386"/>
              <a:ext cx="468150" cy="444726"/>
            </a:xfrm>
            <a:prstGeom prst="ellipse">
              <a:avLst/>
            </a:prstGeom>
            <a:solidFill>
              <a:srgbClr val="00FF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D6EDA678-EA4F-4685-9557-CF6F930BD4FC}"/>
                </a:ext>
              </a:extLst>
            </p:cNvPr>
            <p:cNvSpPr/>
            <p:nvPr/>
          </p:nvSpPr>
          <p:spPr>
            <a:xfrm>
              <a:off x="6204690" y="3647112"/>
              <a:ext cx="468150" cy="444726"/>
            </a:xfrm>
            <a:prstGeom prst="ellipse">
              <a:avLst/>
            </a:prstGeom>
            <a:solidFill>
              <a:srgbClr val="FF00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1EF8A048-12F9-491B-8D97-90258262304B}"/>
              </a:ext>
            </a:extLst>
          </p:cNvPr>
          <p:cNvGrpSpPr/>
          <p:nvPr/>
        </p:nvGrpSpPr>
        <p:grpSpPr>
          <a:xfrm>
            <a:off x="1021417" y="2008908"/>
            <a:ext cx="940641" cy="2795554"/>
            <a:chOff x="958936" y="2929723"/>
            <a:chExt cx="806439" cy="2286134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18D5854C-B65A-4CE2-8F45-EB96F21BC687}"/>
                </a:ext>
              </a:extLst>
            </p:cNvPr>
            <p:cNvGrpSpPr/>
            <p:nvPr/>
          </p:nvGrpSpPr>
          <p:grpSpPr>
            <a:xfrm>
              <a:off x="1003693" y="3206584"/>
              <a:ext cx="716927" cy="2009273"/>
              <a:chOff x="160637" y="3294164"/>
              <a:chExt cx="486037" cy="1515522"/>
            </a:xfrm>
          </p:grpSpPr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A0C2C30C-5DA9-4F58-8AAC-30D8AE1DE588}"/>
                  </a:ext>
                </a:extLst>
              </p:cNvPr>
              <p:cNvSpPr/>
              <p:nvPr/>
            </p:nvSpPr>
            <p:spPr>
              <a:xfrm>
                <a:off x="284196" y="3294164"/>
                <a:ext cx="260524" cy="1501140"/>
              </a:xfrm>
              <a:custGeom>
                <a:avLst/>
                <a:gdLst>
                  <a:gd name="connsiteX0" fmla="*/ 79046 w 260524"/>
                  <a:gd name="connsiteY0" fmla="*/ 0 h 1501140"/>
                  <a:gd name="connsiteX1" fmla="*/ 81586 w 260524"/>
                  <a:gd name="connsiteY1" fmla="*/ 193040 h 1501140"/>
                  <a:gd name="connsiteX2" fmla="*/ 23166 w 260524"/>
                  <a:gd name="connsiteY2" fmla="*/ 299720 h 1501140"/>
                  <a:gd name="connsiteX3" fmla="*/ 188266 w 260524"/>
                  <a:gd name="connsiteY3" fmla="*/ 386080 h 1501140"/>
                  <a:gd name="connsiteX4" fmla="*/ 251766 w 260524"/>
                  <a:gd name="connsiteY4" fmla="*/ 497840 h 1501140"/>
                  <a:gd name="connsiteX5" fmla="*/ 5386 w 260524"/>
                  <a:gd name="connsiteY5" fmla="*/ 640080 h 1501140"/>
                  <a:gd name="connsiteX6" fmla="*/ 81586 w 260524"/>
                  <a:gd name="connsiteY6" fmla="*/ 828040 h 1501140"/>
                  <a:gd name="connsiteX7" fmla="*/ 79046 w 260524"/>
                  <a:gd name="connsiteY7" fmla="*/ 1501140 h 1501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0524" h="1501140">
                    <a:moveTo>
                      <a:pt x="79046" y="0"/>
                    </a:moveTo>
                    <a:cubicBezTo>
                      <a:pt x="84972" y="71543"/>
                      <a:pt x="90899" y="143087"/>
                      <a:pt x="81586" y="193040"/>
                    </a:cubicBezTo>
                    <a:cubicBezTo>
                      <a:pt x="72273" y="242993"/>
                      <a:pt x="5386" y="267547"/>
                      <a:pt x="23166" y="299720"/>
                    </a:cubicBezTo>
                    <a:cubicBezTo>
                      <a:pt x="40946" y="331893"/>
                      <a:pt x="150166" y="353060"/>
                      <a:pt x="188266" y="386080"/>
                    </a:cubicBezTo>
                    <a:cubicBezTo>
                      <a:pt x="226366" y="419100"/>
                      <a:pt x="282246" y="455507"/>
                      <a:pt x="251766" y="497840"/>
                    </a:cubicBezTo>
                    <a:cubicBezTo>
                      <a:pt x="221286" y="540173"/>
                      <a:pt x="33749" y="585047"/>
                      <a:pt x="5386" y="640080"/>
                    </a:cubicBezTo>
                    <a:cubicBezTo>
                      <a:pt x="-22977" y="695113"/>
                      <a:pt x="69309" y="684530"/>
                      <a:pt x="81586" y="828040"/>
                    </a:cubicBezTo>
                    <a:cubicBezTo>
                      <a:pt x="93863" y="971550"/>
                      <a:pt x="86454" y="1236345"/>
                      <a:pt x="79046" y="1501140"/>
                    </a:cubicBezTo>
                  </a:path>
                </a:pathLst>
              </a:custGeom>
              <a:noFill/>
              <a:ln w="349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DEB93E0D-864A-4742-9756-45C154C29A96}"/>
                  </a:ext>
                </a:extLst>
              </p:cNvPr>
              <p:cNvSpPr/>
              <p:nvPr/>
            </p:nvSpPr>
            <p:spPr>
              <a:xfrm>
                <a:off x="160637" y="3294164"/>
                <a:ext cx="486037" cy="151552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4ACE82C9-A7B7-4FBF-B352-689B3A12A912}"/>
                </a:ext>
              </a:extLst>
            </p:cNvPr>
            <p:cNvSpPr txBox="1"/>
            <p:nvPr/>
          </p:nvSpPr>
          <p:spPr>
            <a:xfrm>
              <a:off x="958936" y="2929723"/>
              <a:ext cx="806439" cy="27686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Obs</a:t>
              </a:r>
              <a:r>
                <a:rPr lang="en-US" altLang="zh-CN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Data</a:t>
              </a:r>
              <a:endParaRPr lang="zh-CN" alt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7" name="Arrow: Right 76">
            <a:extLst>
              <a:ext uri="{FF2B5EF4-FFF2-40B4-BE49-F238E27FC236}">
                <a16:creationId xmlns:a16="http://schemas.microsoft.com/office/drawing/2014/main" id="{F344C6F7-F819-46A7-B47D-9E73692CD420}"/>
              </a:ext>
            </a:extLst>
          </p:cNvPr>
          <p:cNvSpPr/>
          <p:nvPr/>
        </p:nvSpPr>
        <p:spPr>
          <a:xfrm>
            <a:off x="2539883" y="3106206"/>
            <a:ext cx="673601" cy="41146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8E97C5A2-31F6-4D47-B95E-37EFE08A40DC}"/>
              </a:ext>
            </a:extLst>
          </p:cNvPr>
          <p:cNvGrpSpPr/>
          <p:nvPr/>
        </p:nvGrpSpPr>
        <p:grpSpPr>
          <a:xfrm>
            <a:off x="2117736" y="3823917"/>
            <a:ext cx="1404772" cy="2808440"/>
            <a:chOff x="3902877" y="4254252"/>
            <a:chExt cx="815910" cy="1732372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1F8E097E-05BC-45FF-82BF-06F4CC0E0EEC}"/>
                </a:ext>
              </a:extLst>
            </p:cNvPr>
            <p:cNvSpPr/>
            <p:nvPr/>
          </p:nvSpPr>
          <p:spPr>
            <a:xfrm>
              <a:off x="3943827" y="4471102"/>
              <a:ext cx="486037" cy="151552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B8145D54-EF25-4BC5-8A81-770DA286397F}"/>
                </a:ext>
              </a:extLst>
            </p:cNvPr>
            <p:cNvSpPr txBox="1"/>
            <p:nvPr/>
          </p:nvSpPr>
          <p:spPr>
            <a:xfrm>
              <a:off x="3902877" y="4254252"/>
              <a:ext cx="815910" cy="291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Syn Data</a:t>
              </a:r>
              <a:endParaRPr lang="zh-CN" alt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CF7DC88D-F801-4AB5-A624-83B36E56D320}"/>
                </a:ext>
              </a:extLst>
            </p:cNvPr>
            <p:cNvSpPr/>
            <p:nvPr/>
          </p:nvSpPr>
          <p:spPr>
            <a:xfrm>
              <a:off x="4128105" y="4482227"/>
              <a:ext cx="218287" cy="1502254"/>
            </a:xfrm>
            <a:custGeom>
              <a:avLst/>
              <a:gdLst>
                <a:gd name="connsiteX0" fmla="*/ 35401 w 218287"/>
                <a:gd name="connsiteY0" fmla="*/ 0 h 1474470"/>
                <a:gd name="connsiteX1" fmla="*/ 39211 w 218287"/>
                <a:gd name="connsiteY1" fmla="*/ 624840 h 1474470"/>
                <a:gd name="connsiteX2" fmla="*/ 8731 w 218287"/>
                <a:gd name="connsiteY2" fmla="*/ 758190 h 1474470"/>
                <a:gd name="connsiteX3" fmla="*/ 218281 w 218287"/>
                <a:gd name="connsiteY3" fmla="*/ 849630 h 1474470"/>
                <a:gd name="connsiteX4" fmla="*/ 16351 w 218287"/>
                <a:gd name="connsiteY4" fmla="*/ 1017270 h 1474470"/>
                <a:gd name="connsiteX5" fmla="*/ 46831 w 218287"/>
                <a:gd name="connsiteY5" fmla="*/ 1143000 h 1474470"/>
                <a:gd name="connsiteX6" fmla="*/ 50641 w 218287"/>
                <a:gd name="connsiteY6" fmla="*/ 1474470 h 1474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8287" h="1474470">
                  <a:moveTo>
                    <a:pt x="35401" y="0"/>
                  </a:moveTo>
                  <a:cubicBezTo>
                    <a:pt x="39528" y="249237"/>
                    <a:pt x="43656" y="498475"/>
                    <a:pt x="39211" y="624840"/>
                  </a:cubicBezTo>
                  <a:cubicBezTo>
                    <a:pt x="34766" y="751205"/>
                    <a:pt x="-21114" y="720725"/>
                    <a:pt x="8731" y="758190"/>
                  </a:cubicBezTo>
                  <a:cubicBezTo>
                    <a:pt x="38576" y="795655"/>
                    <a:pt x="217011" y="806450"/>
                    <a:pt x="218281" y="849630"/>
                  </a:cubicBezTo>
                  <a:cubicBezTo>
                    <a:pt x="219551" y="892810"/>
                    <a:pt x="44926" y="968375"/>
                    <a:pt x="16351" y="1017270"/>
                  </a:cubicBezTo>
                  <a:cubicBezTo>
                    <a:pt x="-12224" y="1066165"/>
                    <a:pt x="41116" y="1066800"/>
                    <a:pt x="46831" y="1143000"/>
                  </a:cubicBezTo>
                  <a:cubicBezTo>
                    <a:pt x="52546" y="1219200"/>
                    <a:pt x="51593" y="1346835"/>
                    <a:pt x="50641" y="1474470"/>
                  </a:cubicBezTo>
                </a:path>
              </a:pathLst>
            </a:cu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82" name="Arrow: Right 81">
            <a:extLst>
              <a:ext uri="{FF2B5EF4-FFF2-40B4-BE49-F238E27FC236}">
                <a16:creationId xmlns:a16="http://schemas.microsoft.com/office/drawing/2014/main" id="{F7D505C5-E9E0-4B53-AEF4-09DACA2F34C0}"/>
              </a:ext>
            </a:extLst>
          </p:cNvPr>
          <p:cNvSpPr/>
          <p:nvPr/>
        </p:nvSpPr>
        <p:spPr>
          <a:xfrm>
            <a:off x="3212410" y="4890473"/>
            <a:ext cx="673601" cy="41146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DDDE6E85-4700-4F25-82A3-3B8EBE7CC729}"/>
              </a:ext>
            </a:extLst>
          </p:cNvPr>
          <p:cNvCxnSpPr>
            <a:cxnSpLocks/>
          </p:cNvCxnSpPr>
          <p:nvPr/>
        </p:nvCxnSpPr>
        <p:spPr>
          <a:xfrm>
            <a:off x="10914634" y="1981241"/>
            <a:ext cx="0" cy="419359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91DDF225-F768-4790-985F-B27AC4F838E1}"/>
              </a:ext>
            </a:extLst>
          </p:cNvPr>
          <p:cNvSpPr txBox="1"/>
          <p:nvPr/>
        </p:nvSpPr>
        <p:spPr>
          <a:xfrm>
            <a:off x="10087783" y="1516830"/>
            <a:ext cx="1653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Latent Space</a:t>
            </a:r>
            <a:endParaRPr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A540B1C5-1130-46FE-8E73-2606E1F6180B}"/>
              </a:ext>
            </a:extLst>
          </p:cNvPr>
          <p:cNvCxnSpPr>
            <a:cxnSpLocks/>
          </p:cNvCxnSpPr>
          <p:nvPr/>
        </p:nvCxnSpPr>
        <p:spPr>
          <a:xfrm flipV="1">
            <a:off x="8023102" y="2743200"/>
            <a:ext cx="2716119" cy="1080717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85">
            <a:extLst>
              <a:ext uri="{FF2B5EF4-FFF2-40B4-BE49-F238E27FC236}">
                <a16:creationId xmlns:a16="http://schemas.microsoft.com/office/drawing/2014/main" id="{9F956A93-48FD-4103-9C4D-5A7416E008B4}"/>
              </a:ext>
            </a:extLst>
          </p:cNvPr>
          <p:cNvSpPr/>
          <p:nvPr/>
        </p:nvSpPr>
        <p:spPr>
          <a:xfrm>
            <a:off x="10831119" y="2620947"/>
            <a:ext cx="171609" cy="17427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CDBC637D-509C-45EE-B6D2-18D0049BB95C}"/>
              </a:ext>
            </a:extLst>
          </p:cNvPr>
          <p:cNvCxnSpPr>
            <a:cxnSpLocks/>
          </p:cNvCxnSpPr>
          <p:nvPr/>
        </p:nvCxnSpPr>
        <p:spPr>
          <a:xfrm flipV="1">
            <a:off x="8032155" y="2898843"/>
            <a:ext cx="2687726" cy="1092959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Oval 87">
            <a:extLst>
              <a:ext uri="{FF2B5EF4-FFF2-40B4-BE49-F238E27FC236}">
                <a16:creationId xmlns:a16="http://schemas.microsoft.com/office/drawing/2014/main" id="{C6D89C35-680A-4680-8102-2A6270B15FC2}"/>
              </a:ext>
            </a:extLst>
          </p:cNvPr>
          <p:cNvSpPr/>
          <p:nvPr/>
        </p:nvSpPr>
        <p:spPr>
          <a:xfrm>
            <a:off x="10825601" y="2612888"/>
            <a:ext cx="189059" cy="1841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455483B6-7871-48FE-BC8E-2C68403D7EA9}"/>
                  </a:ext>
                </a:extLst>
              </p:cNvPr>
              <p:cNvSpPr txBox="1"/>
              <p:nvPr/>
            </p:nvSpPr>
            <p:spPr>
              <a:xfrm>
                <a:off x="11118378" y="2543245"/>
                <a:ext cx="4497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=0</a:t>
                </a:r>
                <a:endParaRPr lang="zh-CN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455483B6-7871-48FE-BC8E-2C68403D7E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8378" y="2543245"/>
                <a:ext cx="449739" cy="276999"/>
              </a:xfrm>
              <a:prstGeom prst="rect">
                <a:avLst/>
              </a:prstGeom>
              <a:blipFill>
                <a:blip r:embed="rId5"/>
                <a:stretch>
                  <a:fillRect l="-18919" t="-28261" r="-29730" b="-5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TextBox 91">
            <a:extLst>
              <a:ext uri="{FF2B5EF4-FFF2-40B4-BE49-F238E27FC236}">
                <a16:creationId xmlns:a16="http://schemas.microsoft.com/office/drawing/2014/main" id="{0AF5C7E8-CC8C-47AD-906E-915C10A6DD9B}"/>
              </a:ext>
            </a:extLst>
          </p:cNvPr>
          <p:cNvSpPr txBox="1"/>
          <p:nvPr/>
        </p:nvSpPr>
        <p:spPr>
          <a:xfrm>
            <a:off x="6731189" y="2095378"/>
            <a:ext cx="2110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Velocity is correct!</a:t>
            </a:r>
            <a:endParaRPr lang="zh-CN" altLang="en-U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56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82" grpId="0" animBg="1"/>
      <p:bldP spid="86" grpId="0" animBg="1"/>
      <p:bldP spid="88" grpId="0" animBg="1"/>
      <p:bldP spid="91" grpId="0"/>
      <p:bldP spid="9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DC399-67A5-443B-B377-44FDB1948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120" y="138815"/>
            <a:ext cx="11541760" cy="1009651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sz="5400" b="1" dirty="0">
                <a:latin typeface="Calibri" panose="020F0502020204030204" pitchFamily="34" charset="0"/>
                <a:cs typeface="Calibri" panose="020F0502020204030204" pitchFamily="34" charset="0"/>
              </a:rPr>
              <a:t>Skeletonized Inversion with Autoencoder</a:t>
            </a:r>
            <a:endParaRPr lang="zh-CN" altLang="en-US" sz="5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9F96E24-4B99-47F6-9CEB-E4B6234E0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110" y="1238176"/>
            <a:ext cx="11695889" cy="479369"/>
          </a:xfrm>
        </p:spPr>
        <p:txBody>
          <a:bodyPr>
            <a:normAutofit/>
          </a:bodyPr>
          <a:lstStyle/>
          <a:p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Misfit Function</a:t>
            </a:r>
          </a:p>
          <a:p>
            <a:endParaRPr lang="en-US" altLang="zh-C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C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CN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zh-CN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zh-CN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zh-CN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A51897ED-D989-445F-90AF-DDAB9C324FE0}"/>
                  </a:ext>
                </a:extLst>
              </p:cNvPr>
              <p:cNvSpPr txBox="1"/>
              <p:nvPr/>
            </p:nvSpPr>
            <p:spPr>
              <a:xfrm>
                <a:off x="4699911" y="1665015"/>
                <a:ext cx="2475486" cy="5459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𝑜𝑏𝑠</m:t>
                                  </m:r>
                                </m:sub>
                              </m:s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𝑠𝑦𝑛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A51897ED-D989-445F-90AF-DDAB9C324F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911" y="1665015"/>
                <a:ext cx="2475486" cy="5459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Content Placeholder 2">
            <a:extLst>
              <a:ext uri="{FF2B5EF4-FFF2-40B4-BE49-F238E27FC236}">
                <a16:creationId xmlns:a16="http://schemas.microsoft.com/office/drawing/2014/main" id="{3F393A52-CC14-465C-98DA-6B568FCD4666}"/>
              </a:ext>
            </a:extLst>
          </p:cNvPr>
          <p:cNvSpPr txBox="1">
            <a:spLocks/>
          </p:cNvSpPr>
          <p:nvPr/>
        </p:nvSpPr>
        <p:spPr>
          <a:xfrm>
            <a:off x="496111" y="2498016"/>
            <a:ext cx="11695889" cy="479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Gradient and Updates</a:t>
            </a:r>
          </a:p>
          <a:p>
            <a:endParaRPr lang="en-US" altLang="zh-C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C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CN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zh-CN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zh-CN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zh-CN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E5475E09-5D4A-47C6-896F-63155DF4C70D}"/>
              </a:ext>
            </a:extLst>
          </p:cNvPr>
          <p:cNvCxnSpPr>
            <a:cxnSpLocks/>
          </p:cNvCxnSpPr>
          <p:nvPr/>
        </p:nvCxnSpPr>
        <p:spPr>
          <a:xfrm>
            <a:off x="3746272" y="3182957"/>
            <a:ext cx="0" cy="150006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94FA3617-BDCD-4877-A177-33E75B95D0EA}"/>
                  </a:ext>
                </a:extLst>
              </p:cNvPr>
              <p:cNvSpPr txBox="1"/>
              <p:nvPr/>
            </p:nvSpPr>
            <p:spPr>
              <a:xfrm>
                <a:off x="4083897" y="3429000"/>
                <a:ext cx="2375843" cy="9030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2400" i="1" smtClean="0">
                              <a:latin typeface="Cambria Math" panose="02040503050406030204" pitchFamily="18" charset="0"/>
                            </a:rPr>
                            <m:t>𝜕𝜖</m:t>
                          </m:r>
                        </m:num>
                        <m:den>
                          <m:r>
                            <a:rPr lang="zh-CN" altLang="en-US" sz="24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CN" altLang="en-US" sz="2400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𝑠𝑦𝑛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zh-CN" altLang="en-US" sz="2400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94FA3617-BDCD-4877-A177-33E75B95D0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897" y="3429000"/>
                <a:ext cx="2375843" cy="9030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6" name="Connector: Elbow 95">
            <a:extLst>
              <a:ext uri="{FF2B5EF4-FFF2-40B4-BE49-F238E27FC236}">
                <a16:creationId xmlns:a16="http://schemas.microsoft.com/office/drawing/2014/main" id="{DBCB125D-7C5B-402D-88ED-F068A6C6B273}"/>
              </a:ext>
            </a:extLst>
          </p:cNvPr>
          <p:cNvCxnSpPr>
            <a:cxnSpLocks/>
            <a:stCxn id="95" idx="0"/>
            <a:endCxn id="97" idx="1"/>
          </p:cNvCxnSpPr>
          <p:nvPr/>
        </p:nvCxnSpPr>
        <p:spPr>
          <a:xfrm rot="5400000" flipH="1" flipV="1">
            <a:off x="5437064" y="2795497"/>
            <a:ext cx="468258" cy="798748"/>
          </a:xfrm>
          <a:prstGeom prst="bentConnector2">
            <a:avLst/>
          </a:prstGeom>
          <a:ln w="254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FD920A04-E190-4C5E-8CEA-B954A732B926}"/>
              </a:ext>
            </a:extLst>
          </p:cNvPr>
          <p:cNvSpPr txBox="1"/>
          <p:nvPr/>
        </p:nvSpPr>
        <p:spPr>
          <a:xfrm>
            <a:off x="6070567" y="2637576"/>
            <a:ext cx="2730575" cy="646331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Implicit function theorem</a:t>
            </a:r>
          </a:p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(Luo and Schuster, 1991)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8" name="Connector: Elbow 97">
            <a:extLst>
              <a:ext uri="{FF2B5EF4-FFF2-40B4-BE49-F238E27FC236}">
                <a16:creationId xmlns:a16="http://schemas.microsoft.com/office/drawing/2014/main" id="{327893E7-6574-471E-A195-41846D2AC411}"/>
              </a:ext>
            </a:extLst>
          </p:cNvPr>
          <p:cNvCxnSpPr>
            <a:cxnSpLocks/>
            <a:stCxn id="97" idx="2"/>
            <a:endCxn id="104" idx="0"/>
          </p:cNvCxnSpPr>
          <p:nvPr/>
        </p:nvCxnSpPr>
        <p:spPr>
          <a:xfrm rot="5400000">
            <a:off x="6977861" y="3741813"/>
            <a:ext cx="915901" cy="89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9" name="Group 98">
            <a:extLst>
              <a:ext uri="{FF2B5EF4-FFF2-40B4-BE49-F238E27FC236}">
                <a16:creationId xmlns:a16="http://schemas.microsoft.com/office/drawing/2014/main" id="{F3C25011-F3E5-4C2B-8652-E9324CB720A4}"/>
              </a:ext>
            </a:extLst>
          </p:cNvPr>
          <p:cNvGrpSpPr/>
          <p:nvPr/>
        </p:nvGrpSpPr>
        <p:grpSpPr>
          <a:xfrm>
            <a:off x="6474340" y="4199808"/>
            <a:ext cx="1922851" cy="903004"/>
            <a:chOff x="6730849" y="3505109"/>
            <a:chExt cx="1761398" cy="9030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E5B2364C-FF28-4174-BC25-5B0A32C18B7D}"/>
                    </a:ext>
                  </a:extLst>
                </p:cNvPr>
                <p:cNvSpPr txBox="1"/>
                <p:nvPr/>
              </p:nvSpPr>
              <p:spPr>
                <a:xfrm>
                  <a:off x="6875207" y="3597104"/>
                  <a:ext cx="432233" cy="70243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CN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CN" altLang="en-US" sz="240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>
                              <a:rPr lang="zh-CN" altLang="en-US" sz="240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den>
                        </m:f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E5B2364C-FF28-4174-BC25-5B0A32C18B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75207" y="3597104"/>
                  <a:ext cx="432233" cy="70243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F00FA29F-692D-4207-8232-83D963947D48}"/>
                    </a:ext>
                  </a:extLst>
                </p:cNvPr>
                <p:cNvSpPr txBox="1"/>
                <p:nvPr/>
              </p:nvSpPr>
              <p:spPr>
                <a:xfrm>
                  <a:off x="7992184" y="3597104"/>
                  <a:ext cx="432233" cy="70243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CN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CN" altLang="en-US" sz="240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num>
                          <m:den>
                            <m:r>
                              <a:rPr lang="zh-CN" altLang="en-US" sz="240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den>
                        </m:f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F00FA29F-692D-4207-8232-83D963947D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92184" y="3597104"/>
                  <a:ext cx="432233" cy="70243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2" name="Arrow: Left-Right 101">
              <a:extLst>
                <a:ext uri="{FF2B5EF4-FFF2-40B4-BE49-F238E27FC236}">
                  <a16:creationId xmlns:a16="http://schemas.microsoft.com/office/drawing/2014/main" id="{FBCDBE54-089D-4E2A-A2FC-C3E75BF7E09F}"/>
                </a:ext>
              </a:extLst>
            </p:cNvPr>
            <p:cNvSpPr/>
            <p:nvPr/>
          </p:nvSpPr>
          <p:spPr>
            <a:xfrm>
              <a:off x="7369397" y="3926076"/>
              <a:ext cx="563406" cy="199811"/>
            </a:xfrm>
            <a:prstGeom prst="leftRightArrow">
              <a:avLst/>
            </a:prstGeom>
            <a:solidFill>
              <a:schemeClr val="accent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EE8F2169-4FF7-441D-83DD-5FF3C63F2075}"/>
                </a:ext>
              </a:extLst>
            </p:cNvPr>
            <p:cNvSpPr txBox="1"/>
            <p:nvPr/>
          </p:nvSpPr>
          <p:spPr>
            <a:xfrm>
              <a:off x="7218868" y="3656649"/>
              <a:ext cx="9533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connect</a:t>
              </a:r>
              <a:endParaRPr lang="zh-CN" alt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D312336B-0457-4B97-A162-01CF84B44B8C}"/>
                </a:ext>
              </a:extLst>
            </p:cNvPr>
            <p:cNvSpPr/>
            <p:nvPr/>
          </p:nvSpPr>
          <p:spPr>
            <a:xfrm>
              <a:off x="6730849" y="3505109"/>
              <a:ext cx="1761398" cy="90300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cxnSp>
        <p:nvCxnSpPr>
          <p:cNvPr id="105" name="Connector: Elbow 104">
            <a:extLst>
              <a:ext uri="{FF2B5EF4-FFF2-40B4-BE49-F238E27FC236}">
                <a16:creationId xmlns:a16="http://schemas.microsoft.com/office/drawing/2014/main" id="{FB4021ED-A64D-4DB7-94CF-BB50A4CDA5B6}"/>
              </a:ext>
            </a:extLst>
          </p:cNvPr>
          <p:cNvCxnSpPr>
            <a:cxnSpLocks/>
            <a:stCxn id="104" idx="1"/>
            <a:endCxn id="95" idx="2"/>
          </p:cNvCxnSpPr>
          <p:nvPr/>
        </p:nvCxnSpPr>
        <p:spPr>
          <a:xfrm rot="10800000">
            <a:off x="5271820" y="4332004"/>
            <a:ext cx="1202521" cy="319306"/>
          </a:xfrm>
          <a:prstGeom prst="bentConnector2">
            <a:avLst/>
          </a:prstGeom>
          <a:ln w="254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8B5D646C-FCBE-4F15-8436-306CE925BC1E}"/>
              </a:ext>
            </a:extLst>
          </p:cNvPr>
          <p:cNvCxnSpPr>
            <a:cxnSpLocks/>
          </p:cNvCxnSpPr>
          <p:nvPr/>
        </p:nvCxnSpPr>
        <p:spPr>
          <a:xfrm>
            <a:off x="9022680" y="3194871"/>
            <a:ext cx="0" cy="1539689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CC3E7139-D9DE-43F9-840C-A938852192A1}"/>
                  </a:ext>
                </a:extLst>
              </p:cNvPr>
              <p:cNvSpPr txBox="1"/>
              <p:nvPr/>
            </p:nvSpPr>
            <p:spPr>
              <a:xfrm>
                <a:off x="9309043" y="3429000"/>
                <a:ext cx="2207143" cy="9030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2400" i="1" smtClean="0">
                              <a:latin typeface="Cambria Math" panose="02040503050406030204" pitchFamily="18" charset="0"/>
                            </a:rPr>
                            <m:t>𝜕𝜖</m:t>
                          </m:r>
                        </m:num>
                        <m:den>
                          <m:r>
                            <a:rPr lang="zh-CN" altLang="en-US" sz="24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CN" altLang="en-US" sz="2400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lang="zh-CN" altLang="en-US" sz="2400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acc>
                        <m:accPr>
                          <m:chr m:val="̇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CC3E7139-D9DE-43F9-840C-A938852192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9043" y="3429000"/>
                <a:ext cx="2207143" cy="9030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Content Placeholder 2">
            <a:extLst>
              <a:ext uri="{FF2B5EF4-FFF2-40B4-BE49-F238E27FC236}">
                <a16:creationId xmlns:a16="http://schemas.microsoft.com/office/drawing/2014/main" id="{0C897B4E-5C37-450F-A0B7-AE48F1E13DA3}"/>
              </a:ext>
            </a:extLst>
          </p:cNvPr>
          <p:cNvSpPr txBox="1">
            <a:spLocks/>
          </p:cNvSpPr>
          <p:nvPr/>
        </p:nvSpPr>
        <p:spPr>
          <a:xfrm>
            <a:off x="496111" y="4935014"/>
            <a:ext cx="11695889" cy="479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Inversion Strategy</a:t>
            </a:r>
          </a:p>
          <a:p>
            <a:endParaRPr lang="en-US" altLang="zh-C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C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CN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zh-CN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zh-CN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zh-CN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9" name="Picture 108">
            <a:extLst>
              <a:ext uri="{FF2B5EF4-FFF2-40B4-BE49-F238E27FC236}">
                <a16:creationId xmlns:a16="http://schemas.microsoft.com/office/drawing/2014/main" id="{54C3A2A9-2377-44BB-BBDE-A9E155E78D9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80"/>
          <a:stretch/>
        </p:blipFill>
        <p:spPr>
          <a:xfrm>
            <a:off x="2004952" y="5353731"/>
            <a:ext cx="8217636" cy="1474890"/>
          </a:xfrm>
          <a:prstGeom prst="rect">
            <a:avLst/>
          </a:prstGeom>
          <a:ln w="19050"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77829" y="3515627"/>
                <a:ext cx="2399631" cy="816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sz="24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k+1)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v</a:t>
                </a:r>
                <a:r>
                  <a:rPr lang="en-US" sz="24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(k)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smtClean="0"/>
                  <a:t>– </a:t>
                </a:r>
                <a:r>
                  <a:rPr lang="en-US" sz="2000" dirty="0" smtClean="0">
                    <a:latin typeface="Symbol" panose="05050102010706020507" pitchFamily="18" charset="2"/>
                  </a:rPr>
                  <a:t>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3200" i="1">
                            <a:latin typeface="Cambria Math" panose="02040503050406030204" pitchFamily="18" charset="0"/>
                          </a:rPr>
                          <m:t>𝜕𝜖</m:t>
                        </m:r>
                      </m:num>
                      <m:den>
                        <m:r>
                          <a:rPr lang="zh-CN" altLang="en-US" sz="32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𝑣</m:t>
                        </m:r>
                      </m:den>
                    </m:f>
                  </m:oMath>
                </a14:m>
                <a:r>
                  <a:rPr lang="en-US" sz="2000" dirty="0" smtClean="0"/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829" y="3515627"/>
                <a:ext cx="2399631" cy="816377"/>
              </a:xfrm>
              <a:prstGeom prst="rect">
                <a:avLst/>
              </a:prstGeom>
              <a:blipFill>
                <a:blip r:embed="rId10"/>
                <a:stretch>
                  <a:fillRect l="-3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9322594" y="2511693"/>
            <a:ext cx="2544286" cy="917307"/>
            <a:chOff x="9322594" y="2511693"/>
            <a:chExt cx="2544286" cy="917307"/>
          </a:xfrm>
        </p:grpSpPr>
        <p:sp>
          <p:nvSpPr>
            <p:cNvPr id="5" name="TextBox 4"/>
            <p:cNvSpPr txBox="1"/>
            <p:nvPr/>
          </p:nvSpPr>
          <p:spPr>
            <a:xfrm>
              <a:off x="9322594" y="2511693"/>
              <a:ext cx="25442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FWI </a:t>
              </a:r>
              <a:r>
                <a:rPr lang="en-US" dirty="0" err="1" smtClean="0"/>
                <a:t>Frechet</a:t>
              </a:r>
              <a:r>
                <a:rPr lang="en-US" dirty="0" smtClean="0"/>
                <a:t> Derivative</a:t>
              </a:r>
              <a:endParaRPr lang="en-US" dirty="0"/>
            </a:p>
          </p:txBody>
        </p:sp>
        <p:cxnSp>
          <p:nvCxnSpPr>
            <p:cNvPr id="7" name="Straight Arrow Connector 6"/>
            <p:cNvCxnSpPr>
              <a:endCxn id="107" idx="0"/>
            </p:cNvCxnSpPr>
            <p:nvPr/>
          </p:nvCxnSpPr>
          <p:spPr>
            <a:xfrm>
              <a:off x="10412614" y="2857074"/>
              <a:ext cx="1" cy="57192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Freeform 8"/>
          <p:cNvSpPr/>
          <p:nvPr/>
        </p:nvSpPr>
        <p:spPr>
          <a:xfrm>
            <a:off x="2614613" y="6429375"/>
            <a:ext cx="6900862" cy="328613"/>
          </a:xfrm>
          <a:custGeom>
            <a:avLst/>
            <a:gdLst>
              <a:gd name="connsiteX0" fmla="*/ 6900862 w 6900862"/>
              <a:gd name="connsiteY0" fmla="*/ 0 h 328613"/>
              <a:gd name="connsiteX1" fmla="*/ 6900862 w 6900862"/>
              <a:gd name="connsiteY1" fmla="*/ 328613 h 328613"/>
              <a:gd name="connsiteX2" fmla="*/ 0 w 6900862"/>
              <a:gd name="connsiteY2" fmla="*/ 314325 h 328613"/>
              <a:gd name="connsiteX3" fmla="*/ 14287 w 6900862"/>
              <a:gd name="connsiteY3" fmla="*/ 0 h 32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00862" h="328613">
                <a:moveTo>
                  <a:pt x="6900862" y="0"/>
                </a:moveTo>
                <a:lnTo>
                  <a:pt x="6900862" y="328613"/>
                </a:lnTo>
                <a:lnTo>
                  <a:pt x="0" y="314325"/>
                </a:lnTo>
                <a:lnTo>
                  <a:pt x="14287" y="0"/>
                </a:ln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969562" y="900172"/>
            <a:ext cx="2089426" cy="837197"/>
            <a:chOff x="4969562" y="900172"/>
            <a:chExt cx="2089426" cy="837197"/>
          </a:xfrm>
        </p:grpSpPr>
        <p:sp>
          <p:nvSpPr>
            <p:cNvPr id="6" name="TextBox 5"/>
            <p:cNvSpPr txBox="1"/>
            <p:nvPr/>
          </p:nvSpPr>
          <p:spPr>
            <a:xfrm flipH="1">
              <a:off x="4969562" y="900172"/>
              <a:ext cx="20894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Latent space coefficients</a:t>
              </a:r>
              <a:endParaRPr lang="en-US" dirty="0"/>
            </a:p>
          </p:txBody>
        </p:sp>
        <p:cxnSp>
          <p:nvCxnSpPr>
            <p:cNvPr id="11" name="Straight Arrow Connector 10"/>
            <p:cNvCxnSpPr>
              <a:stCxn id="6" idx="2"/>
            </p:cNvCxnSpPr>
            <p:nvPr/>
          </p:nvCxnSpPr>
          <p:spPr>
            <a:xfrm flipH="1">
              <a:off x="5642911" y="1546503"/>
              <a:ext cx="371364" cy="1908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6" idx="2"/>
            </p:cNvCxnSpPr>
            <p:nvPr/>
          </p:nvCxnSpPr>
          <p:spPr>
            <a:xfrm>
              <a:off x="6014275" y="1546503"/>
              <a:ext cx="347635" cy="1788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/>
          <p:nvPr/>
        </p:nvSpPr>
        <p:spPr>
          <a:xfrm>
            <a:off x="9309043" y="3283907"/>
            <a:ext cx="2207143" cy="1067441"/>
          </a:xfrm>
          <a:prstGeom prst="rect">
            <a:avLst/>
          </a:prstGeom>
          <a:solidFill>
            <a:srgbClr val="FF000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2789319" y="3458656"/>
            <a:ext cx="788142" cy="1067441"/>
          </a:xfrm>
          <a:prstGeom prst="rect">
            <a:avLst/>
          </a:prstGeom>
          <a:solidFill>
            <a:srgbClr val="FF000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83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9" grpId="0"/>
      <p:bldP spid="90" grpId="0"/>
      <p:bldP spid="95" grpId="0"/>
      <p:bldP spid="97" grpId="0" animBg="1"/>
      <p:bldP spid="107" grpId="0"/>
      <p:bldP spid="108" grpId="0"/>
      <p:bldP spid="3" grpId="0"/>
      <p:bldP spid="9" grpId="0" animBg="1"/>
      <p:bldP spid="19" grpId="0" animBg="1"/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DC399-67A5-443B-B377-44FDB1948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815"/>
            <a:ext cx="10515600" cy="1009651"/>
          </a:xfrm>
        </p:spPr>
        <p:txBody>
          <a:bodyPr>
            <a:normAutofit/>
          </a:bodyPr>
          <a:lstStyle/>
          <a:p>
            <a:pPr algn="ctr"/>
            <a:r>
              <a:rPr lang="en-US" altLang="zh-CN" sz="5400" b="1" dirty="0">
                <a:latin typeface="Calibri" panose="020F0502020204030204" pitchFamily="34" charset="0"/>
                <a:cs typeface="Calibri" panose="020F0502020204030204" pitchFamily="34" charset="0"/>
              </a:rPr>
              <a:t>Outline</a:t>
            </a:r>
            <a:endParaRPr lang="zh-CN" altLang="en-US" sz="5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9F96E24-4B99-47F6-9CEB-E4B6234E0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969" y="1396197"/>
            <a:ext cx="8432260" cy="4883426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Motivations</a:t>
            </a:r>
          </a:p>
          <a:p>
            <a:endParaRPr lang="en-US" altLang="zh-CN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CN" sz="3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Theory of Inversion</a:t>
            </a:r>
          </a:p>
          <a:p>
            <a:endParaRPr lang="en-US" altLang="zh-CN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CN" sz="3600" dirty="0">
                <a:latin typeface="Calibri" panose="020F0502020204030204" pitchFamily="34" charset="0"/>
                <a:cs typeface="Calibri" panose="020F0502020204030204" pitchFamily="34" charset="0"/>
              </a:rPr>
              <a:t>Numerical Results</a:t>
            </a:r>
          </a:p>
          <a:p>
            <a:endParaRPr lang="en-US" altLang="zh-CN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CN" sz="3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Discussions</a:t>
            </a:r>
            <a:endParaRPr lang="zh-CN" altLang="en-US" sz="36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zh-CN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zh-CN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zh-CN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AD7146B-B050-42E5-8122-187376634AB5}"/>
              </a:ext>
            </a:extLst>
          </p:cNvPr>
          <p:cNvGrpSpPr/>
          <p:nvPr/>
        </p:nvGrpSpPr>
        <p:grpSpPr>
          <a:xfrm>
            <a:off x="6107640" y="4256286"/>
            <a:ext cx="4655728" cy="2601714"/>
            <a:chOff x="5809864" y="4220726"/>
            <a:chExt cx="4655728" cy="260171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9DA544F-D615-4382-B7E8-955BF88442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30" t="6393" r="58425" b="10203"/>
            <a:stretch/>
          </p:blipFill>
          <p:spPr>
            <a:xfrm>
              <a:off x="6274585" y="4575762"/>
              <a:ext cx="1362686" cy="1814878"/>
            </a:xfrm>
            <a:prstGeom prst="rect">
              <a:avLst/>
            </a:prstGeom>
            <a:ln w="19050">
              <a:noFill/>
            </a:ln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9FE9111-7473-433A-BBB0-88257CBD6EF6}"/>
                </a:ext>
              </a:extLst>
            </p:cNvPr>
            <p:cNvSpPr txBox="1"/>
            <p:nvPr/>
          </p:nvSpPr>
          <p:spPr>
            <a:xfrm>
              <a:off x="6285463" y="4235730"/>
              <a:ext cx="1262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True Model</a:t>
              </a:r>
              <a:endParaRPr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E97AEB3-0E9D-425F-A76C-E185DBCB13EB}"/>
                </a:ext>
              </a:extLst>
            </p:cNvPr>
            <p:cNvSpPr txBox="1"/>
            <p:nvPr/>
          </p:nvSpPr>
          <p:spPr>
            <a:xfrm>
              <a:off x="8077536" y="4220726"/>
              <a:ext cx="16316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Inverted Model</a:t>
              </a:r>
              <a:endParaRPr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7493630-1AAC-4CD9-83F4-EB1FF70AB7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94" t="5765" r="59340" b="10111"/>
            <a:stretch/>
          </p:blipFill>
          <p:spPr>
            <a:xfrm>
              <a:off x="8195491" y="4569597"/>
              <a:ext cx="1362686" cy="1821043"/>
            </a:xfrm>
            <a:prstGeom prst="rect">
              <a:avLst/>
            </a:prstGeom>
            <a:ln w="19050">
              <a:noFill/>
            </a:ln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181959A-04D1-46EB-BC9C-D380E95CF72A}"/>
                </a:ext>
              </a:extLst>
            </p:cNvPr>
            <p:cNvSpPr txBox="1"/>
            <p:nvPr/>
          </p:nvSpPr>
          <p:spPr>
            <a:xfrm>
              <a:off x="6035123" y="4446044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D02A299-FAB0-4F65-B96A-96867D710093}"/>
                </a:ext>
              </a:extLst>
            </p:cNvPr>
            <p:cNvSpPr txBox="1"/>
            <p:nvPr/>
          </p:nvSpPr>
          <p:spPr>
            <a:xfrm>
              <a:off x="6035123" y="6206887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F371830-309A-4ED9-BE32-32BEE2FBB583}"/>
                </a:ext>
              </a:extLst>
            </p:cNvPr>
            <p:cNvSpPr txBox="1"/>
            <p:nvPr/>
          </p:nvSpPr>
          <p:spPr>
            <a:xfrm>
              <a:off x="6167366" y="635406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C644631-8183-41DC-B067-2C73EE04A82E}"/>
                </a:ext>
              </a:extLst>
            </p:cNvPr>
            <p:cNvSpPr txBox="1"/>
            <p:nvPr/>
          </p:nvSpPr>
          <p:spPr>
            <a:xfrm>
              <a:off x="7490821" y="6352386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7B27F18-C25D-46F3-9C70-4FCF7484B145}"/>
                </a:ext>
              </a:extLst>
            </p:cNvPr>
            <p:cNvSpPr txBox="1"/>
            <p:nvPr/>
          </p:nvSpPr>
          <p:spPr>
            <a:xfrm rot="16200000">
              <a:off x="5459833" y="5354315"/>
              <a:ext cx="10078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Depth (km)</a:t>
              </a:r>
              <a:endParaRPr lang="zh-CN" alt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991005B-557C-4C2B-ABBC-B55B382EF60C}"/>
                </a:ext>
              </a:extLst>
            </p:cNvPr>
            <p:cNvSpPr txBox="1"/>
            <p:nvPr/>
          </p:nvSpPr>
          <p:spPr>
            <a:xfrm>
              <a:off x="6641542" y="6506274"/>
              <a:ext cx="6511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X (km)</a:t>
              </a:r>
              <a:endParaRPr lang="zh-CN" alt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D0C2BCF-E90F-4533-91D7-9FFEA38154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797" t="6393" r="53910" b="10203"/>
            <a:stretch/>
          </p:blipFill>
          <p:spPr>
            <a:xfrm>
              <a:off x="9809577" y="4564218"/>
              <a:ext cx="129540" cy="1814878"/>
            </a:xfrm>
            <a:prstGeom prst="rect">
              <a:avLst/>
            </a:prstGeom>
            <a:ln w="19050">
              <a:noFill/>
            </a:ln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A802E40-4B8C-441E-92CA-58652CA4C87D}"/>
                </a:ext>
              </a:extLst>
            </p:cNvPr>
            <p:cNvSpPr txBox="1"/>
            <p:nvPr/>
          </p:nvSpPr>
          <p:spPr>
            <a:xfrm>
              <a:off x="7954735" y="445443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5555990-4F79-4192-A600-C0E4ABC28433}"/>
                </a:ext>
              </a:extLst>
            </p:cNvPr>
            <p:cNvSpPr txBox="1"/>
            <p:nvPr/>
          </p:nvSpPr>
          <p:spPr>
            <a:xfrm>
              <a:off x="7954735" y="6215276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9505017-8262-4880-80BD-38510C8CE96C}"/>
                </a:ext>
              </a:extLst>
            </p:cNvPr>
            <p:cNvSpPr txBox="1"/>
            <p:nvPr/>
          </p:nvSpPr>
          <p:spPr>
            <a:xfrm>
              <a:off x="8086978" y="6362452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176690F-2E21-4D18-A3C4-1BCFA76CFD80}"/>
                </a:ext>
              </a:extLst>
            </p:cNvPr>
            <p:cNvSpPr txBox="1"/>
            <p:nvPr/>
          </p:nvSpPr>
          <p:spPr>
            <a:xfrm>
              <a:off x="9410433" y="6360775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48C6C02-9AB3-4748-AA84-C177F41C9FEB}"/>
                </a:ext>
              </a:extLst>
            </p:cNvPr>
            <p:cNvSpPr txBox="1"/>
            <p:nvPr/>
          </p:nvSpPr>
          <p:spPr>
            <a:xfrm rot="16200000">
              <a:off x="7379445" y="5362704"/>
              <a:ext cx="10078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Depth (km)</a:t>
              </a:r>
              <a:endParaRPr lang="zh-CN" alt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C57962A-23DB-4F5C-B76F-0D5C566A12F7}"/>
                </a:ext>
              </a:extLst>
            </p:cNvPr>
            <p:cNvSpPr txBox="1"/>
            <p:nvPr/>
          </p:nvSpPr>
          <p:spPr>
            <a:xfrm>
              <a:off x="8561154" y="6514663"/>
              <a:ext cx="6511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X (km)</a:t>
              </a:r>
              <a:endParaRPr lang="zh-CN" alt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BA59056-CF0F-4C6E-A8D1-35B8418C0607}"/>
                </a:ext>
              </a:extLst>
            </p:cNvPr>
            <p:cNvSpPr txBox="1"/>
            <p:nvPr/>
          </p:nvSpPr>
          <p:spPr>
            <a:xfrm>
              <a:off x="9915441" y="6198497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2000</a:t>
              </a:r>
              <a:endParaRPr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154F5D8-CA03-402D-8208-9D864DEC0EC2}"/>
                </a:ext>
              </a:extLst>
            </p:cNvPr>
            <p:cNvSpPr txBox="1"/>
            <p:nvPr/>
          </p:nvSpPr>
          <p:spPr>
            <a:xfrm>
              <a:off x="9901181" y="4421873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2350</a:t>
              </a:r>
              <a:endParaRPr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4BA09DD-68B4-4089-AF39-BA367B285484}"/>
                </a:ext>
              </a:extLst>
            </p:cNvPr>
            <p:cNvSpPr txBox="1"/>
            <p:nvPr/>
          </p:nvSpPr>
          <p:spPr>
            <a:xfrm>
              <a:off x="9653000" y="4273767"/>
              <a:ext cx="4633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m/s</a:t>
              </a:r>
              <a:endParaRPr lang="zh-CN" alt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404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DC399-67A5-443B-B377-44FDB1948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120" y="138815"/>
            <a:ext cx="11541760" cy="1009651"/>
          </a:xfrm>
        </p:spPr>
        <p:txBody>
          <a:bodyPr>
            <a:normAutofit/>
          </a:bodyPr>
          <a:lstStyle/>
          <a:p>
            <a:pPr algn="ctr"/>
            <a:r>
              <a:rPr lang="en-US" altLang="zh-CN" sz="5400" b="1" dirty="0">
                <a:latin typeface="Calibri" panose="020F0502020204030204" pitchFamily="34" charset="0"/>
                <a:cs typeface="Calibri" panose="020F0502020204030204" pitchFamily="34" charset="0"/>
              </a:rPr>
              <a:t>Synthetic Test: </a:t>
            </a:r>
            <a:r>
              <a:rPr lang="en-US" altLang="zh-CN" sz="5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Layer Model </a:t>
            </a:r>
            <a:endParaRPr lang="zh-CN" altLang="en-US" sz="5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8A2BF74-214D-4551-B8BD-ADC2812C82DE}"/>
              </a:ext>
            </a:extLst>
          </p:cNvPr>
          <p:cNvSpPr txBox="1"/>
          <p:nvPr/>
        </p:nvSpPr>
        <p:spPr>
          <a:xfrm rot="16200000">
            <a:off x="-434405" y="3520776"/>
            <a:ext cx="13612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Depth (km)</a:t>
            </a:r>
            <a:endParaRPr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E846665-B1CE-4ADC-B233-43887020FEE1}"/>
              </a:ext>
            </a:extLst>
          </p:cNvPr>
          <p:cNvGrpSpPr/>
          <p:nvPr/>
        </p:nvGrpSpPr>
        <p:grpSpPr>
          <a:xfrm>
            <a:off x="384069" y="1478436"/>
            <a:ext cx="3131297" cy="4638679"/>
            <a:chOff x="384069" y="1478436"/>
            <a:chExt cx="3131297" cy="4638679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6FED1E54-892C-4561-91A7-01FEC29CC8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70" t="6391" r="58602" b="10446"/>
            <a:stretch/>
          </p:blipFill>
          <p:spPr>
            <a:xfrm>
              <a:off x="661481" y="1916350"/>
              <a:ext cx="2700638" cy="3608962"/>
            </a:xfrm>
            <a:prstGeom prst="rect">
              <a:avLst/>
            </a:prstGeom>
            <a:ln w="31750">
              <a:solidFill>
                <a:schemeClr val="tx1"/>
              </a:solidFill>
            </a:ln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FBF1211-1C30-4B94-A5EB-BD965FE362B2}"/>
                </a:ext>
              </a:extLst>
            </p:cNvPr>
            <p:cNvSpPr txBox="1"/>
            <p:nvPr/>
          </p:nvSpPr>
          <p:spPr>
            <a:xfrm>
              <a:off x="577753" y="1478436"/>
              <a:ext cx="286809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200" dirty="0">
                  <a:latin typeface="Calibri" panose="020F0502020204030204" pitchFamily="34" charset="0"/>
                  <a:cs typeface="Calibri" panose="020F0502020204030204" pitchFamily="34" charset="0"/>
                </a:rPr>
                <a:t>(a) True Velocity Model</a:t>
              </a:r>
              <a:endParaRPr lang="zh-CN" altLang="en-US" sz="2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1FEF0BC-A7B1-457F-A4BE-52FEE0B4FCA8}"/>
                </a:ext>
              </a:extLst>
            </p:cNvPr>
            <p:cNvSpPr txBox="1"/>
            <p:nvPr/>
          </p:nvSpPr>
          <p:spPr>
            <a:xfrm>
              <a:off x="386891" y="1765324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98E4C60-E32E-4FF5-A29D-5169A500E92E}"/>
                </a:ext>
              </a:extLst>
            </p:cNvPr>
            <p:cNvSpPr txBox="1"/>
            <p:nvPr/>
          </p:nvSpPr>
          <p:spPr>
            <a:xfrm>
              <a:off x="384069" y="5314142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A63664C-BBCB-4DFF-BD52-FFFC7D66F8E5}"/>
                </a:ext>
              </a:extLst>
            </p:cNvPr>
            <p:cNvSpPr txBox="1"/>
            <p:nvPr/>
          </p:nvSpPr>
          <p:spPr>
            <a:xfrm>
              <a:off x="539446" y="5532339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38C0F2D-27E6-4C4E-ADC4-A9EEE58B0E8A}"/>
                </a:ext>
              </a:extLst>
            </p:cNvPr>
            <p:cNvSpPr txBox="1"/>
            <p:nvPr/>
          </p:nvSpPr>
          <p:spPr>
            <a:xfrm>
              <a:off x="3208872" y="5532339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2008A7A-91A7-43BA-92E0-777D58492D25}"/>
                </a:ext>
              </a:extLst>
            </p:cNvPr>
            <p:cNvSpPr txBox="1"/>
            <p:nvPr/>
          </p:nvSpPr>
          <p:spPr>
            <a:xfrm>
              <a:off x="1624018" y="5717005"/>
              <a:ext cx="8547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X (km)</a:t>
              </a:r>
              <a:endParaRPr lang="zh-CN" alt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D56A797D-D0ED-4A7E-B44B-6A2D5A91CC10}"/>
              </a:ext>
            </a:extLst>
          </p:cNvPr>
          <p:cNvSpPr txBox="1"/>
          <p:nvPr/>
        </p:nvSpPr>
        <p:spPr>
          <a:xfrm>
            <a:off x="5241279" y="5717005"/>
            <a:ext cx="854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X (km)</a:t>
            </a:r>
            <a:endParaRPr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417B221-7264-4832-9B1B-045F757B3F1C}"/>
              </a:ext>
            </a:extLst>
          </p:cNvPr>
          <p:cNvGrpSpPr/>
          <p:nvPr/>
        </p:nvGrpSpPr>
        <p:grpSpPr>
          <a:xfrm>
            <a:off x="1624018" y="6082858"/>
            <a:ext cx="4550978" cy="728079"/>
            <a:chOff x="1624018" y="6082858"/>
            <a:chExt cx="4550978" cy="728079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90129918-2723-45E0-8909-9764F10AC5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792" t="6735" r="5155" b="10494"/>
            <a:stretch/>
          </p:blipFill>
          <p:spPr>
            <a:xfrm rot="5400000">
              <a:off x="3620215" y="4792711"/>
              <a:ext cx="239464" cy="3605985"/>
            </a:xfrm>
            <a:prstGeom prst="rect">
              <a:avLst/>
            </a:prstGeom>
            <a:ln w="31750">
              <a:solidFill>
                <a:schemeClr val="tx1"/>
              </a:solidFill>
            </a:ln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5794300-D801-42AA-BFC8-ADAFD8CCFB29}"/>
                </a:ext>
              </a:extLst>
            </p:cNvPr>
            <p:cNvSpPr txBox="1"/>
            <p:nvPr/>
          </p:nvSpPr>
          <p:spPr>
            <a:xfrm>
              <a:off x="1624018" y="6082858"/>
              <a:ext cx="7040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2000</a:t>
              </a:r>
              <a:endParaRPr lang="zh-CN" alt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C9CC520-B977-44FF-BAD7-12ED34506D42}"/>
                </a:ext>
              </a:extLst>
            </p:cNvPr>
            <p:cNvSpPr txBox="1"/>
            <p:nvPr/>
          </p:nvSpPr>
          <p:spPr>
            <a:xfrm>
              <a:off x="4964600" y="6082968"/>
              <a:ext cx="7040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2350</a:t>
              </a:r>
              <a:endParaRPr lang="zh-CN" alt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4C8DA13-4DF2-4456-8B85-B17BB6DF28B2}"/>
                </a:ext>
              </a:extLst>
            </p:cNvPr>
            <p:cNvSpPr txBox="1"/>
            <p:nvPr/>
          </p:nvSpPr>
          <p:spPr>
            <a:xfrm>
              <a:off x="5589643" y="6410827"/>
              <a:ext cx="5853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m/s</a:t>
              </a:r>
              <a:endParaRPr lang="zh-CN" alt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8D8C8BE-9131-45AF-B9A7-69C85A17DFB3}"/>
              </a:ext>
            </a:extLst>
          </p:cNvPr>
          <p:cNvGrpSpPr/>
          <p:nvPr/>
        </p:nvGrpSpPr>
        <p:grpSpPr>
          <a:xfrm>
            <a:off x="7015295" y="2360518"/>
            <a:ext cx="5279580" cy="2500699"/>
            <a:chOff x="7015295" y="2360518"/>
            <a:chExt cx="5279580" cy="2500699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33AF24B-D612-4530-8CB3-E702625BA16D}"/>
                </a:ext>
              </a:extLst>
            </p:cNvPr>
            <p:cNvSpPr txBox="1"/>
            <p:nvPr/>
          </p:nvSpPr>
          <p:spPr>
            <a:xfrm>
              <a:off x="7082544" y="2360518"/>
              <a:ext cx="35769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Source</a:t>
              </a:r>
              <a:r>
                <a:rPr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: </a:t>
              </a:r>
              <a:r>
                <a:rPr lang="en-US" altLang="zh-CN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Ricker wavelet (15 Hz) </a:t>
              </a:r>
              <a:endParaRPr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D6CC639-2DCB-4FAA-BE65-AB358E1DECE1}"/>
                </a:ext>
              </a:extLst>
            </p:cNvPr>
            <p:cNvSpPr txBox="1"/>
            <p:nvPr/>
          </p:nvSpPr>
          <p:spPr>
            <a:xfrm>
              <a:off x="7015295" y="3040196"/>
              <a:ext cx="46963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zh-CN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Source well</a:t>
              </a:r>
              <a:r>
                <a:rPr lang="en-US" altLang="zh-CN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: 99 shots/ ds=20m/ x=10 m  </a:t>
              </a:r>
              <a:endParaRPr lang="zh-CN" alt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29E7577-4BA2-42E2-87E0-5CFCB2A50BF3}"/>
                </a:ext>
              </a:extLst>
            </p:cNvPr>
            <p:cNvSpPr txBox="1"/>
            <p:nvPr/>
          </p:nvSpPr>
          <p:spPr>
            <a:xfrm>
              <a:off x="7062224" y="3719874"/>
              <a:ext cx="52326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Receiver</a:t>
              </a:r>
              <a:r>
                <a:rPr lang="en-US" altLang="zh-CN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zh-CN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well</a:t>
              </a:r>
              <a:r>
                <a:rPr lang="en-US" altLang="zh-CN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: 200 shots/ dg=10m/ x=1000 m  </a:t>
              </a:r>
              <a:endParaRPr lang="zh-CN" alt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EE6BD52-3515-48A1-B639-D309886EDF93}"/>
                </a:ext>
              </a:extLst>
            </p:cNvPr>
            <p:cNvSpPr txBox="1"/>
            <p:nvPr/>
          </p:nvSpPr>
          <p:spPr>
            <a:xfrm>
              <a:off x="7062223" y="4399552"/>
              <a:ext cx="36875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Simulation time</a:t>
              </a:r>
              <a:r>
                <a:rPr lang="en-US" altLang="zh-CN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: 2s/ dt = 1ms  </a:t>
              </a:r>
              <a:endParaRPr lang="zh-CN" alt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BE4052C-17AC-48E5-9221-2B23EFE2B6AE}"/>
              </a:ext>
            </a:extLst>
          </p:cNvPr>
          <p:cNvGrpSpPr/>
          <p:nvPr/>
        </p:nvGrpSpPr>
        <p:grpSpPr>
          <a:xfrm>
            <a:off x="3564627" y="1485463"/>
            <a:ext cx="3481880" cy="4420662"/>
            <a:chOff x="3564627" y="1485463"/>
            <a:chExt cx="3481880" cy="4420662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75196C81-E359-42BD-947B-CC91A3B7C5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006" t="6431" r="9764" b="10407"/>
            <a:stretch/>
          </p:blipFill>
          <p:spPr>
            <a:xfrm>
              <a:off x="4208206" y="1909323"/>
              <a:ext cx="2685054" cy="3623016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490403F-B4F9-4584-9744-F0F0AB588E52}"/>
                </a:ext>
              </a:extLst>
            </p:cNvPr>
            <p:cNvSpPr txBox="1"/>
            <p:nvPr/>
          </p:nvSpPr>
          <p:spPr>
            <a:xfrm>
              <a:off x="4044774" y="1485463"/>
              <a:ext cx="299633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200" dirty="0">
                  <a:latin typeface="Calibri" panose="020F0502020204030204" pitchFamily="34" charset="0"/>
                  <a:cs typeface="Calibri" panose="020F0502020204030204" pitchFamily="34" charset="0"/>
                </a:rPr>
                <a:t>(b) Initial Velocity Model</a:t>
              </a:r>
              <a:endParaRPr lang="zh-CN" altLang="en-US" sz="2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DD18148-B3EE-45C2-B86E-13C602A8136C}"/>
                </a:ext>
              </a:extLst>
            </p:cNvPr>
            <p:cNvSpPr txBox="1"/>
            <p:nvPr/>
          </p:nvSpPr>
          <p:spPr>
            <a:xfrm>
              <a:off x="3905343" y="1732193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9E25955-4FA0-41E3-B951-886FA9728FF4}"/>
                </a:ext>
              </a:extLst>
            </p:cNvPr>
            <p:cNvSpPr txBox="1"/>
            <p:nvPr/>
          </p:nvSpPr>
          <p:spPr>
            <a:xfrm>
              <a:off x="3902521" y="5281011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B1BF8F5-40A7-428F-9D69-A6E2AB124F0B}"/>
                </a:ext>
              </a:extLst>
            </p:cNvPr>
            <p:cNvSpPr txBox="1"/>
            <p:nvPr/>
          </p:nvSpPr>
          <p:spPr>
            <a:xfrm rot="16200000">
              <a:off x="3084047" y="3487645"/>
              <a:ext cx="13612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Depth (km)</a:t>
              </a:r>
              <a:endParaRPr lang="zh-CN" alt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17516A3-199C-4FD9-BB90-0971B37AFAC1}"/>
                </a:ext>
              </a:extLst>
            </p:cNvPr>
            <p:cNvSpPr txBox="1"/>
            <p:nvPr/>
          </p:nvSpPr>
          <p:spPr>
            <a:xfrm>
              <a:off x="4070587" y="5536793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7057B13-5523-4179-850A-8B342AC04EAF}"/>
                </a:ext>
              </a:extLst>
            </p:cNvPr>
            <p:cNvSpPr txBox="1"/>
            <p:nvPr/>
          </p:nvSpPr>
          <p:spPr>
            <a:xfrm>
              <a:off x="6740013" y="5536793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083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DC399-67A5-443B-B377-44FDB1948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120" y="138815"/>
            <a:ext cx="11541760" cy="1009651"/>
          </a:xfrm>
        </p:spPr>
        <p:txBody>
          <a:bodyPr>
            <a:normAutofit/>
          </a:bodyPr>
          <a:lstStyle/>
          <a:p>
            <a:pPr algn="ctr"/>
            <a:r>
              <a:rPr lang="en-US" altLang="zh-CN" sz="5400" b="1" dirty="0">
                <a:latin typeface="Calibri" panose="020F0502020204030204" pitchFamily="34" charset="0"/>
                <a:cs typeface="Calibri" panose="020F0502020204030204" pitchFamily="34" charset="0"/>
              </a:rPr>
              <a:t>Synthetic Test: </a:t>
            </a:r>
            <a:r>
              <a:rPr lang="en-US" altLang="zh-CN" sz="5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Layer Model </a:t>
            </a:r>
            <a:endParaRPr lang="zh-CN" altLang="en-US" sz="5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E4E3A35-368B-4568-8DFE-3C02B26300DA}"/>
              </a:ext>
            </a:extLst>
          </p:cNvPr>
          <p:cNvSpPr txBox="1"/>
          <p:nvPr/>
        </p:nvSpPr>
        <p:spPr>
          <a:xfrm>
            <a:off x="503580" y="1268990"/>
            <a:ext cx="1142337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Training set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: the training set includes 4000 observed seismic traces because every five shots we take one shot gather as part of the training set. </a:t>
            </a:r>
            <a:endParaRPr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802159B-07C3-48B4-89C5-96693001541C}"/>
              </a:ext>
            </a:extLst>
          </p:cNvPr>
          <p:cNvGrpSpPr/>
          <p:nvPr/>
        </p:nvGrpSpPr>
        <p:grpSpPr>
          <a:xfrm>
            <a:off x="1428044" y="2303797"/>
            <a:ext cx="9335911" cy="4262103"/>
            <a:chOff x="1428044" y="2303797"/>
            <a:chExt cx="9335911" cy="4262103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6D73A9E0-8A52-424B-8B9F-7876E616E5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8044" y="2827017"/>
              <a:ext cx="9335911" cy="3738883"/>
            </a:xfrm>
            <a:prstGeom prst="rect">
              <a:avLst/>
            </a:prstGeom>
            <a:ln w="22225">
              <a:noFill/>
            </a:ln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0E93E58-F7FC-4192-AA2D-7A1C978849E8}"/>
                </a:ext>
              </a:extLst>
            </p:cNvPr>
            <p:cNvSpPr txBox="1"/>
            <p:nvPr/>
          </p:nvSpPr>
          <p:spPr>
            <a:xfrm>
              <a:off x="3261441" y="2303797"/>
              <a:ext cx="56691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The autoencoder network for training</a:t>
              </a:r>
              <a:endParaRPr lang="zh-CN" altLang="en-US" sz="2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156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DC399-67A5-443B-B377-44FDB1948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120" y="138815"/>
            <a:ext cx="11541760" cy="1009651"/>
          </a:xfrm>
        </p:spPr>
        <p:txBody>
          <a:bodyPr>
            <a:normAutofit/>
          </a:bodyPr>
          <a:lstStyle/>
          <a:p>
            <a:pPr algn="ctr"/>
            <a:r>
              <a:rPr lang="en-US" altLang="zh-CN" sz="5400" b="1" dirty="0">
                <a:latin typeface="Calibri" panose="020F0502020204030204" pitchFamily="34" charset="0"/>
                <a:cs typeface="Calibri" panose="020F0502020204030204" pitchFamily="34" charset="0"/>
              </a:rPr>
              <a:t>Synthetic Test: </a:t>
            </a:r>
            <a:r>
              <a:rPr lang="en-US" altLang="zh-CN" sz="5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Layer Model </a:t>
            </a:r>
            <a:endParaRPr lang="zh-CN" altLang="en-US" sz="5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4C6B0C-914A-4DA7-93C3-ACB07F02AA8F}"/>
              </a:ext>
            </a:extLst>
          </p:cNvPr>
          <p:cNvSpPr txBox="1"/>
          <p:nvPr/>
        </p:nvSpPr>
        <p:spPr>
          <a:xfrm>
            <a:off x="503580" y="1268990"/>
            <a:ext cx="11423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Training set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: the training set includes 4000 observed </a:t>
            </a:r>
            <a:r>
              <a:rPr lang="en-US" altLang="zh-C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seismic: 1/5 of the CSGs</a:t>
            </a:r>
            <a:endParaRPr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3F8E46-4C48-4B08-A931-34CCC67E40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4" t="6155" r="59331" b="10106"/>
          <a:stretch/>
        </p:blipFill>
        <p:spPr>
          <a:xfrm>
            <a:off x="4289898" y="2692112"/>
            <a:ext cx="2655652" cy="3608962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2658008-0EAD-4D97-9881-D2C123FF4D1F}"/>
              </a:ext>
            </a:extLst>
          </p:cNvPr>
          <p:cNvGrpSpPr/>
          <p:nvPr/>
        </p:nvGrpSpPr>
        <p:grpSpPr>
          <a:xfrm>
            <a:off x="205201" y="2220558"/>
            <a:ext cx="3469191" cy="4638679"/>
            <a:chOff x="205201" y="2220558"/>
            <a:chExt cx="3469191" cy="463867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B9FF3A5-D49A-4A81-90CD-70CB4E17AA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70" t="6391" r="58602" b="10446"/>
            <a:stretch/>
          </p:blipFill>
          <p:spPr>
            <a:xfrm>
              <a:off x="838200" y="2656980"/>
              <a:ext cx="2700638" cy="3608962"/>
            </a:xfrm>
            <a:prstGeom prst="rect">
              <a:avLst/>
            </a:prstGeom>
            <a:ln w="31750">
              <a:solidFill>
                <a:schemeClr val="tx1"/>
              </a:solidFill>
            </a:ln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6BD0F58-C0D3-4971-849E-7D7505468AD9}"/>
                </a:ext>
              </a:extLst>
            </p:cNvPr>
            <p:cNvGrpSpPr/>
            <p:nvPr/>
          </p:nvGrpSpPr>
          <p:grpSpPr>
            <a:xfrm>
              <a:off x="205201" y="2220558"/>
              <a:ext cx="3469191" cy="4638679"/>
              <a:chOff x="205201" y="2220558"/>
              <a:chExt cx="3469191" cy="4638679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074AFC6-82C2-4EE7-A207-E5752EAF9BAB}"/>
                  </a:ext>
                </a:extLst>
              </p:cNvPr>
              <p:cNvSpPr txBox="1"/>
              <p:nvPr/>
            </p:nvSpPr>
            <p:spPr>
              <a:xfrm>
                <a:off x="894417" y="2220558"/>
                <a:ext cx="2552815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True Velocity Model</a:t>
                </a:r>
                <a:endParaRPr lang="zh-CN" alt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D96F7ED-2AF2-4D48-BD68-38E3FE8024F7}"/>
                  </a:ext>
                </a:extLst>
              </p:cNvPr>
              <p:cNvSpPr txBox="1"/>
              <p:nvPr/>
            </p:nvSpPr>
            <p:spPr>
              <a:xfrm>
                <a:off x="545917" y="2507446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endParaRPr lang="zh-CN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FA5B8DF-12C3-4200-B78B-9F39898443B6}"/>
                  </a:ext>
                </a:extLst>
              </p:cNvPr>
              <p:cNvSpPr txBox="1"/>
              <p:nvPr/>
            </p:nvSpPr>
            <p:spPr>
              <a:xfrm>
                <a:off x="543095" y="6056264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endParaRPr lang="zh-CN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A3B31D5-1384-4B8F-A4F9-D75970C102CA}"/>
                  </a:ext>
                </a:extLst>
              </p:cNvPr>
              <p:cNvSpPr txBox="1"/>
              <p:nvPr/>
            </p:nvSpPr>
            <p:spPr>
              <a:xfrm rot="16200000">
                <a:off x="-275379" y="4262898"/>
                <a:ext cx="136127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Depth (km)</a:t>
                </a:r>
                <a:endParaRPr lang="zh-CN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725680A-1FEB-425B-B2DA-F3CAE29EFF65}"/>
                  </a:ext>
                </a:extLst>
              </p:cNvPr>
              <p:cNvSpPr txBox="1"/>
              <p:nvPr/>
            </p:nvSpPr>
            <p:spPr>
              <a:xfrm>
                <a:off x="698472" y="6274461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endParaRPr lang="zh-CN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49B2647-7D5A-4298-A54C-10441F45D7EE}"/>
                  </a:ext>
                </a:extLst>
              </p:cNvPr>
              <p:cNvSpPr txBox="1"/>
              <p:nvPr/>
            </p:nvSpPr>
            <p:spPr>
              <a:xfrm>
                <a:off x="3367898" y="6274461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endParaRPr lang="zh-CN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1C6B650-69CD-45DF-AE5C-0ED20AEEDBB7}"/>
                  </a:ext>
                </a:extLst>
              </p:cNvPr>
              <p:cNvSpPr txBox="1"/>
              <p:nvPr/>
            </p:nvSpPr>
            <p:spPr>
              <a:xfrm>
                <a:off x="1783044" y="6459127"/>
                <a:ext cx="8547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X (km)</a:t>
                </a:r>
                <a:endParaRPr lang="zh-CN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5797AF8-A4A0-4E05-A91F-4B3D6E8EC0A5}"/>
              </a:ext>
            </a:extLst>
          </p:cNvPr>
          <p:cNvGrpSpPr/>
          <p:nvPr/>
        </p:nvGrpSpPr>
        <p:grpSpPr>
          <a:xfrm>
            <a:off x="3657073" y="2254453"/>
            <a:ext cx="3469191" cy="4638679"/>
            <a:chOff x="231705" y="2220558"/>
            <a:chExt cx="3469191" cy="463867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2A5D180-6F4E-4216-991D-9C08B15E0286}"/>
                </a:ext>
              </a:extLst>
            </p:cNvPr>
            <p:cNvSpPr txBox="1"/>
            <p:nvPr/>
          </p:nvSpPr>
          <p:spPr>
            <a:xfrm>
              <a:off x="765165" y="2220558"/>
              <a:ext cx="291733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200" dirty="0">
                  <a:latin typeface="Calibri" panose="020F0502020204030204" pitchFamily="34" charset="0"/>
                  <a:cs typeface="Calibri" panose="020F0502020204030204" pitchFamily="34" charset="0"/>
                </a:rPr>
                <a:t>Inverted Velocity Model</a:t>
              </a:r>
              <a:endParaRPr lang="zh-CN" altLang="en-US" sz="2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82A2DD7-3A65-4718-97B5-E209B0C6FE55}"/>
                </a:ext>
              </a:extLst>
            </p:cNvPr>
            <p:cNvSpPr txBox="1"/>
            <p:nvPr/>
          </p:nvSpPr>
          <p:spPr>
            <a:xfrm>
              <a:off x="545917" y="250744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FF92AE0-16E9-4BB9-ACF4-FFE24A2850E0}"/>
                </a:ext>
              </a:extLst>
            </p:cNvPr>
            <p:cNvSpPr txBox="1"/>
            <p:nvPr/>
          </p:nvSpPr>
          <p:spPr>
            <a:xfrm>
              <a:off x="569599" y="6056264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06A11AA-1168-4632-BF39-C00AC858652E}"/>
                </a:ext>
              </a:extLst>
            </p:cNvPr>
            <p:cNvSpPr txBox="1"/>
            <p:nvPr/>
          </p:nvSpPr>
          <p:spPr>
            <a:xfrm rot="16200000">
              <a:off x="-248875" y="4262898"/>
              <a:ext cx="13612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Depth (km)</a:t>
              </a:r>
              <a:endParaRPr lang="zh-CN" alt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0FB2BB9-9F0A-4E55-99CD-2C04F10DAE6A}"/>
                </a:ext>
              </a:extLst>
            </p:cNvPr>
            <p:cNvSpPr txBox="1"/>
            <p:nvPr/>
          </p:nvSpPr>
          <p:spPr>
            <a:xfrm>
              <a:off x="724976" y="6274461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35E31EC-C8F5-45E1-9661-776EEEA4DC56}"/>
                </a:ext>
              </a:extLst>
            </p:cNvPr>
            <p:cNvSpPr txBox="1"/>
            <p:nvPr/>
          </p:nvSpPr>
          <p:spPr>
            <a:xfrm>
              <a:off x="3394402" y="6274461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176C548-1FCC-41EF-AF55-32246571F469}"/>
                </a:ext>
              </a:extLst>
            </p:cNvPr>
            <p:cNvSpPr txBox="1"/>
            <p:nvPr/>
          </p:nvSpPr>
          <p:spPr>
            <a:xfrm>
              <a:off x="1809548" y="6459127"/>
              <a:ext cx="8547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X (km)</a:t>
              </a:r>
              <a:endParaRPr lang="zh-CN" alt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D2AA44F-B40B-4C6F-BE97-E8E531A4BF1A}"/>
              </a:ext>
            </a:extLst>
          </p:cNvPr>
          <p:cNvGrpSpPr/>
          <p:nvPr/>
        </p:nvGrpSpPr>
        <p:grpSpPr>
          <a:xfrm>
            <a:off x="7235443" y="2254453"/>
            <a:ext cx="4135180" cy="4638136"/>
            <a:chOff x="7235443" y="2254453"/>
            <a:chExt cx="4135180" cy="4638136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EA45AFC-5942-460B-93E6-6673912C63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70" t="5807" r="26933" b="9939"/>
            <a:stretch/>
          </p:blipFill>
          <p:spPr>
            <a:xfrm>
              <a:off x="7872689" y="2692112"/>
              <a:ext cx="1337572" cy="3631176"/>
            </a:xfrm>
            <a:prstGeom prst="rect">
              <a:avLst/>
            </a:prstGeom>
            <a:ln w="31750">
              <a:solidFill>
                <a:schemeClr val="tx1"/>
              </a:solidFill>
            </a:ln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3868D93E-ADB5-44A0-9C26-E988523718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194" t="5973" r="2709" b="9773"/>
            <a:stretch/>
          </p:blipFill>
          <p:spPr>
            <a:xfrm>
              <a:off x="9846755" y="2692111"/>
              <a:ext cx="1337572" cy="3631176"/>
            </a:xfrm>
            <a:prstGeom prst="rect">
              <a:avLst/>
            </a:prstGeom>
            <a:ln w="31750">
              <a:solidFill>
                <a:schemeClr val="tx1"/>
              </a:solidFill>
            </a:ln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9C4B114-DE1B-41FA-97D8-E09700D861F1}"/>
                </a:ext>
              </a:extLst>
            </p:cNvPr>
            <p:cNvSpPr txBox="1"/>
            <p:nvPr/>
          </p:nvSpPr>
          <p:spPr>
            <a:xfrm>
              <a:off x="7744364" y="2261224"/>
              <a:ext cx="166520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200" dirty="0">
                  <a:latin typeface="Calibri" panose="020F0502020204030204" pitchFamily="34" charset="0"/>
                  <a:cs typeface="Calibri" panose="020F0502020204030204" pitchFamily="34" charset="0"/>
                </a:rPr>
                <a:t>Vel at 0.4 km</a:t>
              </a:r>
              <a:endParaRPr lang="zh-CN" altLang="en-US" sz="2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B11BE72-DA91-48CD-8552-4200A688B034}"/>
                </a:ext>
              </a:extLst>
            </p:cNvPr>
            <p:cNvSpPr txBox="1"/>
            <p:nvPr/>
          </p:nvSpPr>
          <p:spPr>
            <a:xfrm>
              <a:off x="9705423" y="2254453"/>
              <a:ext cx="166520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200" dirty="0">
                  <a:latin typeface="Calibri" panose="020F0502020204030204" pitchFamily="34" charset="0"/>
                  <a:cs typeface="Calibri" panose="020F0502020204030204" pitchFamily="34" charset="0"/>
                </a:rPr>
                <a:t>Vel at 0.6 km</a:t>
              </a:r>
              <a:endParaRPr lang="zh-CN" altLang="en-US" sz="2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25D5D2A-F237-4314-A50B-BC7109998C1B}"/>
                </a:ext>
              </a:extLst>
            </p:cNvPr>
            <p:cNvSpPr txBox="1"/>
            <p:nvPr/>
          </p:nvSpPr>
          <p:spPr>
            <a:xfrm>
              <a:off x="7576159" y="2541341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C0FF9FE-D055-47E4-A6E4-85735707320E}"/>
                </a:ext>
              </a:extLst>
            </p:cNvPr>
            <p:cNvSpPr txBox="1"/>
            <p:nvPr/>
          </p:nvSpPr>
          <p:spPr>
            <a:xfrm>
              <a:off x="7573337" y="6090159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C0D9513-DA02-460B-BCB8-91ED85EC5C10}"/>
                </a:ext>
              </a:extLst>
            </p:cNvPr>
            <p:cNvSpPr txBox="1"/>
            <p:nvPr/>
          </p:nvSpPr>
          <p:spPr>
            <a:xfrm rot="16200000">
              <a:off x="6754863" y="4296793"/>
              <a:ext cx="13612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Depth (km)</a:t>
              </a:r>
              <a:endParaRPr lang="zh-CN" alt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0D7B436-9319-42A6-80CC-7C808757BF00}"/>
                </a:ext>
              </a:extLst>
            </p:cNvPr>
            <p:cNvSpPr txBox="1"/>
            <p:nvPr/>
          </p:nvSpPr>
          <p:spPr>
            <a:xfrm>
              <a:off x="7635553" y="6289850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2000</a:t>
              </a:r>
              <a:endParaRPr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D1CA222-1346-41E3-958E-311ED96BEA1D}"/>
                </a:ext>
              </a:extLst>
            </p:cNvPr>
            <p:cNvSpPr txBox="1"/>
            <p:nvPr/>
          </p:nvSpPr>
          <p:spPr>
            <a:xfrm>
              <a:off x="8345843" y="6297305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2200</a:t>
              </a:r>
              <a:endParaRPr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D593EF0-2593-46F6-8402-9AA7AA58C883}"/>
                </a:ext>
              </a:extLst>
            </p:cNvPr>
            <p:cNvSpPr txBox="1"/>
            <p:nvPr/>
          </p:nvSpPr>
          <p:spPr>
            <a:xfrm>
              <a:off x="7728592" y="6492479"/>
              <a:ext cx="16257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Velocity (m/s)</a:t>
              </a:r>
              <a:endParaRPr lang="zh-CN" alt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EFADEDC-1159-46C0-951B-948D8E645585}"/>
                </a:ext>
              </a:extLst>
            </p:cNvPr>
            <p:cNvSpPr txBox="1"/>
            <p:nvPr/>
          </p:nvSpPr>
          <p:spPr>
            <a:xfrm>
              <a:off x="9668846" y="6492479"/>
              <a:ext cx="16257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Velocity (m/s)</a:t>
              </a:r>
              <a:endParaRPr lang="zh-CN" alt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575599C-763B-4F0E-9AE8-D0C2FEC30298}"/>
                </a:ext>
              </a:extLst>
            </p:cNvPr>
            <p:cNvSpPr txBox="1"/>
            <p:nvPr/>
          </p:nvSpPr>
          <p:spPr>
            <a:xfrm>
              <a:off x="9590249" y="6283224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2000</a:t>
              </a:r>
              <a:endParaRPr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2C1B3F2-529D-4929-A2AE-E025EC5AA335}"/>
                </a:ext>
              </a:extLst>
            </p:cNvPr>
            <p:cNvSpPr txBox="1"/>
            <p:nvPr/>
          </p:nvSpPr>
          <p:spPr>
            <a:xfrm>
              <a:off x="10300539" y="6290679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2200</a:t>
              </a:r>
              <a:endParaRPr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84152" y="2881603"/>
            <a:ext cx="2979494" cy="3490661"/>
            <a:chOff x="684152" y="2881603"/>
            <a:chExt cx="2979494" cy="3490661"/>
          </a:xfrm>
        </p:grpSpPr>
        <p:sp>
          <p:nvSpPr>
            <p:cNvPr id="3" name="Explosion 1 2"/>
            <p:cNvSpPr/>
            <p:nvPr/>
          </p:nvSpPr>
          <p:spPr>
            <a:xfrm>
              <a:off x="726881" y="2881603"/>
              <a:ext cx="306494" cy="404027"/>
            </a:xfrm>
            <a:prstGeom prst="irregularSeal1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Explosion 1 40"/>
            <p:cNvSpPr/>
            <p:nvPr/>
          </p:nvSpPr>
          <p:spPr>
            <a:xfrm>
              <a:off x="707992" y="3420267"/>
              <a:ext cx="306494" cy="404027"/>
            </a:xfrm>
            <a:prstGeom prst="irregularSeal1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Explosion 1 41"/>
            <p:cNvSpPr/>
            <p:nvPr/>
          </p:nvSpPr>
          <p:spPr>
            <a:xfrm>
              <a:off x="703224" y="3929861"/>
              <a:ext cx="306494" cy="404027"/>
            </a:xfrm>
            <a:prstGeom prst="irregularSeal1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Explosion 1 42"/>
            <p:cNvSpPr/>
            <p:nvPr/>
          </p:nvSpPr>
          <p:spPr>
            <a:xfrm>
              <a:off x="698456" y="4439455"/>
              <a:ext cx="306494" cy="404027"/>
            </a:xfrm>
            <a:prstGeom prst="irregularSeal1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Explosion 1 43"/>
            <p:cNvSpPr/>
            <p:nvPr/>
          </p:nvSpPr>
          <p:spPr>
            <a:xfrm>
              <a:off x="693688" y="4949049"/>
              <a:ext cx="306494" cy="404027"/>
            </a:xfrm>
            <a:prstGeom prst="irregularSeal1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Explosion 1 44"/>
            <p:cNvSpPr/>
            <p:nvPr/>
          </p:nvSpPr>
          <p:spPr>
            <a:xfrm>
              <a:off x="688920" y="5458643"/>
              <a:ext cx="306494" cy="404027"/>
            </a:xfrm>
            <a:prstGeom prst="irregularSeal1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Explosion 1 45"/>
            <p:cNvSpPr/>
            <p:nvPr/>
          </p:nvSpPr>
          <p:spPr>
            <a:xfrm>
              <a:off x="684152" y="5968237"/>
              <a:ext cx="306494" cy="404027"/>
            </a:xfrm>
            <a:prstGeom prst="irregularSeal1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rapezoid 3"/>
            <p:cNvSpPr/>
            <p:nvPr/>
          </p:nvSpPr>
          <p:spPr>
            <a:xfrm flipV="1">
              <a:off x="3429621" y="2889752"/>
              <a:ext cx="186425" cy="195855"/>
            </a:xfrm>
            <a:prstGeom prst="trapezoi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rapezoid 46"/>
            <p:cNvSpPr/>
            <p:nvPr/>
          </p:nvSpPr>
          <p:spPr>
            <a:xfrm flipV="1">
              <a:off x="3439141" y="3299332"/>
              <a:ext cx="186425" cy="195855"/>
            </a:xfrm>
            <a:prstGeom prst="trapezoi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rapezoid 47"/>
            <p:cNvSpPr/>
            <p:nvPr/>
          </p:nvSpPr>
          <p:spPr>
            <a:xfrm flipV="1">
              <a:off x="3448661" y="3708912"/>
              <a:ext cx="186425" cy="195855"/>
            </a:xfrm>
            <a:prstGeom prst="trapezoi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rapezoid 48"/>
            <p:cNvSpPr/>
            <p:nvPr/>
          </p:nvSpPr>
          <p:spPr>
            <a:xfrm flipV="1">
              <a:off x="3458181" y="4118492"/>
              <a:ext cx="186425" cy="195855"/>
            </a:xfrm>
            <a:prstGeom prst="trapezoi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rapezoid 49"/>
            <p:cNvSpPr/>
            <p:nvPr/>
          </p:nvSpPr>
          <p:spPr>
            <a:xfrm flipV="1">
              <a:off x="3467701" y="4528072"/>
              <a:ext cx="186425" cy="195855"/>
            </a:xfrm>
            <a:prstGeom prst="trapezoi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rapezoid 50"/>
            <p:cNvSpPr/>
            <p:nvPr/>
          </p:nvSpPr>
          <p:spPr>
            <a:xfrm flipV="1">
              <a:off x="3477221" y="4937652"/>
              <a:ext cx="186425" cy="195855"/>
            </a:xfrm>
            <a:prstGeom prst="trapezoi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rapezoid 51"/>
            <p:cNvSpPr/>
            <p:nvPr/>
          </p:nvSpPr>
          <p:spPr>
            <a:xfrm flipV="1">
              <a:off x="3472453" y="5347232"/>
              <a:ext cx="186425" cy="195855"/>
            </a:xfrm>
            <a:prstGeom prst="trapezoi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rapezoid 52"/>
            <p:cNvSpPr/>
            <p:nvPr/>
          </p:nvSpPr>
          <p:spPr>
            <a:xfrm flipV="1">
              <a:off x="3467685" y="5756812"/>
              <a:ext cx="186425" cy="195855"/>
            </a:xfrm>
            <a:prstGeom prst="trapezoi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871538" y="3071813"/>
            <a:ext cx="2643187" cy="3004863"/>
            <a:chOff x="871538" y="3071813"/>
            <a:chExt cx="2643187" cy="3004863"/>
          </a:xfrm>
        </p:grpSpPr>
        <p:grpSp>
          <p:nvGrpSpPr>
            <p:cNvPr id="55" name="Group 54"/>
            <p:cNvGrpSpPr/>
            <p:nvPr/>
          </p:nvGrpSpPr>
          <p:grpSpPr>
            <a:xfrm>
              <a:off x="914400" y="3071813"/>
              <a:ext cx="2546879" cy="1346104"/>
              <a:chOff x="914400" y="3071813"/>
              <a:chExt cx="2546879" cy="1346104"/>
            </a:xfrm>
          </p:grpSpPr>
          <p:sp>
            <p:nvSpPr>
              <p:cNvPr id="5" name="Freeform 4"/>
              <p:cNvSpPr/>
              <p:nvPr/>
            </p:nvSpPr>
            <p:spPr>
              <a:xfrm>
                <a:off x="914400" y="3328988"/>
                <a:ext cx="2546879" cy="1088929"/>
              </a:xfrm>
              <a:custGeom>
                <a:avLst/>
                <a:gdLst>
                  <a:gd name="connsiteX0" fmla="*/ 0 w 2546879"/>
                  <a:gd name="connsiteY0" fmla="*/ 771525 h 1088929"/>
                  <a:gd name="connsiteX1" fmla="*/ 857250 w 2546879"/>
                  <a:gd name="connsiteY1" fmla="*/ 1071562 h 1088929"/>
                  <a:gd name="connsiteX2" fmla="*/ 2286000 w 2546879"/>
                  <a:gd name="connsiteY2" fmla="*/ 314325 h 1088929"/>
                  <a:gd name="connsiteX3" fmla="*/ 2528888 w 2546879"/>
                  <a:gd name="connsiteY3" fmla="*/ 100012 h 1088929"/>
                  <a:gd name="connsiteX4" fmla="*/ 2528888 w 2546879"/>
                  <a:gd name="connsiteY4" fmla="*/ 57150 h 1088929"/>
                  <a:gd name="connsiteX5" fmla="*/ 2528888 w 2546879"/>
                  <a:gd name="connsiteY5" fmla="*/ 0 h 1088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46879" h="1088929">
                    <a:moveTo>
                      <a:pt x="0" y="771525"/>
                    </a:moveTo>
                    <a:cubicBezTo>
                      <a:pt x="238125" y="959643"/>
                      <a:pt x="476250" y="1147762"/>
                      <a:pt x="857250" y="1071562"/>
                    </a:cubicBezTo>
                    <a:cubicBezTo>
                      <a:pt x="1238250" y="995362"/>
                      <a:pt x="2007394" y="476250"/>
                      <a:pt x="2286000" y="314325"/>
                    </a:cubicBezTo>
                    <a:cubicBezTo>
                      <a:pt x="2564606" y="152400"/>
                      <a:pt x="2528888" y="100012"/>
                      <a:pt x="2528888" y="100012"/>
                    </a:cubicBezTo>
                    <a:cubicBezTo>
                      <a:pt x="2569369" y="57150"/>
                      <a:pt x="2528888" y="57150"/>
                      <a:pt x="2528888" y="57150"/>
                    </a:cubicBezTo>
                    <a:lnTo>
                      <a:pt x="2528888" y="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942975" y="3071813"/>
                <a:ext cx="2514294" cy="971550"/>
              </a:xfrm>
              <a:custGeom>
                <a:avLst/>
                <a:gdLst>
                  <a:gd name="connsiteX0" fmla="*/ 0 w 2514294"/>
                  <a:gd name="connsiteY0" fmla="*/ 971550 h 971550"/>
                  <a:gd name="connsiteX1" fmla="*/ 900113 w 2514294"/>
                  <a:gd name="connsiteY1" fmla="*/ 885825 h 971550"/>
                  <a:gd name="connsiteX2" fmla="*/ 2300288 w 2514294"/>
                  <a:gd name="connsiteY2" fmla="*/ 185737 h 971550"/>
                  <a:gd name="connsiteX3" fmla="*/ 2486025 w 2514294"/>
                  <a:gd name="connsiteY3" fmla="*/ 0 h 971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14294" h="971550">
                    <a:moveTo>
                      <a:pt x="0" y="971550"/>
                    </a:moveTo>
                    <a:lnTo>
                      <a:pt x="900113" y="885825"/>
                    </a:lnTo>
                    <a:cubicBezTo>
                      <a:pt x="1283494" y="754856"/>
                      <a:pt x="2035969" y="333374"/>
                      <a:pt x="2300288" y="185737"/>
                    </a:cubicBezTo>
                    <a:cubicBezTo>
                      <a:pt x="2564607" y="38099"/>
                      <a:pt x="2525316" y="19049"/>
                      <a:pt x="2486025" y="0"/>
                    </a:cubicBez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4" name="Freeform 53"/>
            <p:cNvSpPr/>
            <p:nvPr/>
          </p:nvSpPr>
          <p:spPr>
            <a:xfrm>
              <a:off x="871538" y="4214813"/>
              <a:ext cx="2643187" cy="1861863"/>
            </a:xfrm>
            <a:custGeom>
              <a:avLst/>
              <a:gdLst>
                <a:gd name="connsiteX0" fmla="*/ 0 w 2643187"/>
                <a:gd name="connsiteY0" fmla="*/ 0 h 1861863"/>
                <a:gd name="connsiteX1" fmla="*/ 514350 w 2643187"/>
                <a:gd name="connsiteY1" fmla="*/ 1100137 h 1861863"/>
                <a:gd name="connsiteX2" fmla="*/ 1285875 w 2643187"/>
                <a:gd name="connsiteY2" fmla="*/ 1857375 h 1861863"/>
                <a:gd name="connsiteX3" fmla="*/ 2643187 w 2643187"/>
                <a:gd name="connsiteY3" fmla="*/ 1357312 h 1861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43187" h="1861863">
                  <a:moveTo>
                    <a:pt x="0" y="0"/>
                  </a:moveTo>
                  <a:cubicBezTo>
                    <a:pt x="150019" y="395287"/>
                    <a:pt x="300038" y="790575"/>
                    <a:pt x="514350" y="1100137"/>
                  </a:cubicBezTo>
                  <a:cubicBezTo>
                    <a:pt x="728662" y="1409699"/>
                    <a:pt x="931069" y="1814513"/>
                    <a:pt x="1285875" y="1857375"/>
                  </a:cubicBezTo>
                  <a:cubicBezTo>
                    <a:pt x="1640681" y="1900237"/>
                    <a:pt x="2141934" y="1628774"/>
                    <a:pt x="2643187" y="1357312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803107" y="1783967"/>
            <a:ext cx="10241843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~Equivalent to Wave Equation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Traveltime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Inversion of 1</a:t>
            </a: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Arrivals, Except no Picking/Correlation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6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DC399-67A5-443B-B377-44FDB1948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120" y="138815"/>
            <a:ext cx="11541760" cy="1009651"/>
          </a:xfrm>
        </p:spPr>
        <p:txBody>
          <a:bodyPr>
            <a:normAutofit/>
          </a:bodyPr>
          <a:lstStyle/>
          <a:p>
            <a:pPr algn="ctr"/>
            <a:r>
              <a:rPr lang="en-US" altLang="zh-CN" sz="5400" b="1" dirty="0">
                <a:latin typeface="Calibri" panose="020F0502020204030204" pitchFamily="34" charset="0"/>
                <a:cs typeface="Calibri" panose="020F0502020204030204" pitchFamily="34" charset="0"/>
              </a:rPr>
              <a:t>Synthetic Test: </a:t>
            </a:r>
            <a:r>
              <a:rPr lang="en-US" altLang="zh-CN" sz="5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Sinusoid Model</a:t>
            </a:r>
            <a:endParaRPr lang="zh-CN" altLang="en-US" sz="5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F341CA82-6F2B-4C7B-84F6-77CC17076F84}"/>
              </a:ext>
            </a:extLst>
          </p:cNvPr>
          <p:cNvGrpSpPr/>
          <p:nvPr/>
        </p:nvGrpSpPr>
        <p:grpSpPr>
          <a:xfrm>
            <a:off x="8715658" y="1340741"/>
            <a:ext cx="2901561" cy="2081783"/>
            <a:chOff x="8715658" y="1340741"/>
            <a:chExt cx="2901561" cy="2081783"/>
          </a:xfrm>
        </p:grpSpPr>
        <p:pic>
          <p:nvPicPr>
            <p:cNvPr id="64" name="Picture 2">
              <a:extLst>
                <a:ext uri="{FF2B5EF4-FFF2-40B4-BE49-F238E27FC236}">
                  <a16:creationId xmlns:a16="http://schemas.microsoft.com/office/drawing/2014/main" id="{B7E7B696-3C06-485E-927D-7D3742F779E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022" t="13745" r="9416" b="20380"/>
            <a:stretch/>
          </p:blipFill>
          <p:spPr bwMode="auto">
            <a:xfrm>
              <a:off x="8715658" y="1742674"/>
              <a:ext cx="2901561" cy="167985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6770745B-05E4-4B69-BAAB-4E713C497A4C}"/>
                </a:ext>
              </a:extLst>
            </p:cNvPr>
            <p:cNvSpPr txBox="1"/>
            <p:nvPr/>
          </p:nvSpPr>
          <p:spPr>
            <a:xfrm>
              <a:off x="9825832" y="1340741"/>
              <a:ext cx="643125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200" dirty="0">
                  <a:latin typeface="Calibri" panose="020F0502020204030204" pitchFamily="34" charset="0"/>
                  <a:cs typeface="Calibri" panose="020F0502020204030204" pitchFamily="34" charset="0"/>
                </a:rPr>
                <a:t>CSG</a:t>
              </a:r>
              <a:endParaRPr lang="zh-CN" altLang="en-US" sz="2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AA9E945-2CF6-4650-A932-9CECE4BDE68B}"/>
              </a:ext>
            </a:extLst>
          </p:cNvPr>
          <p:cNvGrpSpPr/>
          <p:nvPr/>
        </p:nvGrpSpPr>
        <p:grpSpPr>
          <a:xfrm>
            <a:off x="1568320" y="3857920"/>
            <a:ext cx="6801668" cy="2307827"/>
            <a:chOff x="1549176" y="3828591"/>
            <a:chExt cx="6801668" cy="2307827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1341692D-389E-4251-9333-DA7ED3D6749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10" t="9018" r="53404" b="58306"/>
            <a:stretch/>
          </p:blipFill>
          <p:spPr bwMode="auto">
            <a:xfrm>
              <a:off x="2153920" y="4236720"/>
              <a:ext cx="6196924" cy="1835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459585B-EA94-4E06-8A84-97AA8C616E07}"/>
                </a:ext>
              </a:extLst>
            </p:cNvPr>
            <p:cNvGrpSpPr/>
            <p:nvPr/>
          </p:nvGrpSpPr>
          <p:grpSpPr>
            <a:xfrm>
              <a:off x="1549176" y="3828591"/>
              <a:ext cx="4924226" cy="2307827"/>
              <a:chOff x="2382557" y="3828591"/>
              <a:chExt cx="4924226" cy="2307827"/>
            </a:xfrm>
          </p:grpSpPr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84461BA-DB65-4336-B60D-192C1E32C36A}"/>
                  </a:ext>
                </a:extLst>
              </p:cNvPr>
              <p:cNvSpPr txBox="1"/>
              <p:nvPr/>
            </p:nvSpPr>
            <p:spPr>
              <a:xfrm>
                <a:off x="4838927" y="3828591"/>
                <a:ext cx="246785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True Velocity Model</a:t>
                </a:r>
                <a:endParaRPr lang="zh-CN" alt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D9404C67-A1A4-47E5-839E-FD4162C60143}"/>
                  </a:ext>
                </a:extLst>
              </p:cNvPr>
              <p:cNvSpPr txBox="1"/>
              <p:nvPr/>
            </p:nvSpPr>
            <p:spPr>
              <a:xfrm rot="16200000">
                <a:off x="1960262" y="5078592"/>
                <a:ext cx="12447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Depth (m)</a:t>
                </a:r>
                <a:endParaRPr lang="zh-CN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0F4440A-E343-4436-81C2-829474C99572}"/>
                  </a:ext>
                </a:extLst>
              </p:cNvPr>
              <p:cNvSpPr txBox="1"/>
              <p:nvPr/>
            </p:nvSpPr>
            <p:spPr>
              <a:xfrm>
                <a:off x="2696851" y="4122615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endParaRPr lang="zh-CN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553131F-FA0E-454D-9AD2-33F53AD9EDA7}"/>
                  </a:ext>
                </a:extLst>
              </p:cNvPr>
              <p:cNvSpPr txBox="1"/>
              <p:nvPr/>
            </p:nvSpPr>
            <p:spPr>
              <a:xfrm>
                <a:off x="2640746" y="5767086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25</a:t>
                </a:r>
                <a:endParaRPr lang="zh-CN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058CA09-AE08-47D7-8DF0-F72E1CE2FE86}"/>
              </a:ext>
            </a:extLst>
          </p:cNvPr>
          <p:cNvGrpSpPr/>
          <p:nvPr/>
        </p:nvGrpSpPr>
        <p:grpSpPr>
          <a:xfrm>
            <a:off x="1548000" y="1208560"/>
            <a:ext cx="7059132" cy="2816419"/>
            <a:chOff x="1548000" y="3830400"/>
            <a:chExt cx="7059132" cy="2816419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C5271C51-FCED-4D10-97CC-CB459C524867}"/>
                </a:ext>
              </a:extLst>
            </p:cNvPr>
            <p:cNvGrpSpPr/>
            <p:nvPr/>
          </p:nvGrpSpPr>
          <p:grpSpPr>
            <a:xfrm>
              <a:off x="1548000" y="3830400"/>
              <a:ext cx="6804202" cy="2345715"/>
              <a:chOff x="2382557" y="1247441"/>
              <a:chExt cx="6804202" cy="2345715"/>
            </a:xfrm>
          </p:grpSpPr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3CEF0B17-B5DA-4D5E-8A4F-BB7B9950F2A2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056" t="8064" r="9457" b="72435"/>
              <a:stretch/>
            </p:blipFill>
            <p:spPr>
              <a:xfrm>
                <a:off x="3005559" y="1713053"/>
                <a:ext cx="6181200" cy="1810800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</p:pic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C0D5244-D783-41F8-BC2A-1644FBA0A663}"/>
                  </a:ext>
                </a:extLst>
              </p:cNvPr>
              <p:cNvSpPr txBox="1"/>
              <p:nvPr/>
            </p:nvSpPr>
            <p:spPr>
              <a:xfrm>
                <a:off x="4796441" y="1247441"/>
                <a:ext cx="2552815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True Velocity Model</a:t>
                </a:r>
                <a:endParaRPr lang="zh-CN" alt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D69C333-B8B3-425E-AD4E-DACDF940925F}"/>
                  </a:ext>
                </a:extLst>
              </p:cNvPr>
              <p:cNvSpPr txBox="1"/>
              <p:nvPr/>
            </p:nvSpPr>
            <p:spPr>
              <a:xfrm>
                <a:off x="2699065" y="1579353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endParaRPr lang="zh-CN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3A0AE07-703D-4FF5-B92D-44A6260EDEB6}"/>
                  </a:ext>
                </a:extLst>
              </p:cNvPr>
              <p:cNvSpPr txBox="1"/>
              <p:nvPr/>
            </p:nvSpPr>
            <p:spPr>
              <a:xfrm>
                <a:off x="2642960" y="3223824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25</a:t>
                </a:r>
                <a:endParaRPr lang="zh-CN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976F32D-3A12-4C8C-8573-09D88A8C4AB6}"/>
                  </a:ext>
                </a:extLst>
              </p:cNvPr>
              <p:cNvSpPr txBox="1"/>
              <p:nvPr/>
            </p:nvSpPr>
            <p:spPr>
              <a:xfrm rot="16200000">
                <a:off x="1960262" y="2386199"/>
                <a:ext cx="12447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Depth (m)</a:t>
                </a:r>
                <a:endParaRPr lang="zh-CN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D06A57E-0629-49C8-8D5A-541165983CCB}"/>
                </a:ext>
              </a:extLst>
            </p:cNvPr>
            <p:cNvSpPr txBox="1"/>
            <p:nvPr/>
          </p:nvSpPr>
          <p:spPr>
            <a:xfrm>
              <a:off x="2005142" y="6062043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C0288AD-E6E6-48A7-AA93-DF25F6A0B2E1}"/>
                </a:ext>
              </a:extLst>
            </p:cNvPr>
            <p:cNvSpPr txBox="1"/>
            <p:nvPr/>
          </p:nvSpPr>
          <p:spPr>
            <a:xfrm>
              <a:off x="8071408" y="6062043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120</a:t>
              </a:r>
              <a:endParaRPr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58A7E4B-5EAC-4382-93AA-05614850E4EE}"/>
                </a:ext>
              </a:extLst>
            </p:cNvPr>
            <p:cNvSpPr txBox="1"/>
            <p:nvPr/>
          </p:nvSpPr>
          <p:spPr>
            <a:xfrm>
              <a:off x="4893767" y="6246709"/>
              <a:ext cx="7377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X (m)</a:t>
              </a:r>
              <a:endParaRPr lang="zh-CN" alt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593521" y="1436669"/>
            <a:ext cx="4535942" cy="1518874"/>
            <a:chOff x="2593521" y="1436669"/>
            <a:chExt cx="4535942" cy="1518874"/>
          </a:xfrm>
        </p:grpSpPr>
        <p:sp>
          <p:nvSpPr>
            <p:cNvPr id="3" name="Explosion 1 2"/>
            <p:cNvSpPr/>
            <p:nvPr/>
          </p:nvSpPr>
          <p:spPr>
            <a:xfrm>
              <a:off x="2593521" y="1436669"/>
              <a:ext cx="500062" cy="488353"/>
            </a:xfrm>
            <a:prstGeom prst="irregularSeal1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2943225" y="1743075"/>
              <a:ext cx="4186238" cy="1212468"/>
            </a:xfrm>
            <a:custGeom>
              <a:avLst/>
              <a:gdLst>
                <a:gd name="connsiteX0" fmla="*/ 0 w 4186238"/>
                <a:gd name="connsiteY0" fmla="*/ 100013 h 1212468"/>
                <a:gd name="connsiteX1" fmla="*/ 957263 w 4186238"/>
                <a:gd name="connsiteY1" fmla="*/ 1014413 h 1212468"/>
                <a:gd name="connsiteX2" fmla="*/ 2886075 w 4186238"/>
                <a:gd name="connsiteY2" fmla="*/ 1128713 h 1212468"/>
                <a:gd name="connsiteX3" fmla="*/ 4186238 w 4186238"/>
                <a:gd name="connsiteY3" fmla="*/ 0 h 1212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86238" h="1212468">
                  <a:moveTo>
                    <a:pt x="0" y="100013"/>
                  </a:moveTo>
                  <a:cubicBezTo>
                    <a:pt x="238125" y="471488"/>
                    <a:pt x="476251" y="842963"/>
                    <a:pt x="957263" y="1014413"/>
                  </a:cubicBezTo>
                  <a:cubicBezTo>
                    <a:pt x="1438275" y="1185863"/>
                    <a:pt x="2347913" y="1297782"/>
                    <a:pt x="2886075" y="1128713"/>
                  </a:cubicBezTo>
                  <a:cubicBezTo>
                    <a:pt x="3424237" y="959644"/>
                    <a:pt x="3805237" y="479822"/>
                    <a:pt x="4186238" y="0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rapezoid 25"/>
          <p:cNvSpPr/>
          <p:nvPr/>
        </p:nvSpPr>
        <p:spPr>
          <a:xfrm flipV="1">
            <a:off x="3516102" y="1546819"/>
            <a:ext cx="186425" cy="195855"/>
          </a:xfrm>
          <a:prstGeom prst="trapezoi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rapezoid 26"/>
          <p:cNvSpPr/>
          <p:nvPr/>
        </p:nvSpPr>
        <p:spPr>
          <a:xfrm flipV="1">
            <a:off x="3982832" y="1542051"/>
            <a:ext cx="186425" cy="195855"/>
          </a:xfrm>
          <a:prstGeom prst="trapezoi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rapezoid 27"/>
          <p:cNvSpPr/>
          <p:nvPr/>
        </p:nvSpPr>
        <p:spPr>
          <a:xfrm flipV="1">
            <a:off x="4449562" y="1537283"/>
            <a:ext cx="186425" cy="195855"/>
          </a:xfrm>
          <a:prstGeom prst="trapezoi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rapezoid 28"/>
          <p:cNvSpPr/>
          <p:nvPr/>
        </p:nvSpPr>
        <p:spPr>
          <a:xfrm flipV="1">
            <a:off x="4916292" y="1532515"/>
            <a:ext cx="186425" cy="195855"/>
          </a:xfrm>
          <a:prstGeom prst="trapezoi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rapezoid 29"/>
          <p:cNvSpPr/>
          <p:nvPr/>
        </p:nvSpPr>
        <p:spPr>
          <a:xfrm flipV="1">
            <a:off x="5383022" y="1527747"/>
            <a:ext cx="186425" cy="195855"/>
          </a:xfrm>
          <a:prstGeom prst="trapezoi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rapezoid 30"/>
          <p:cNvSpPr/>
          <p:nvPr/>
        </p:nvSpPr>
        <p:spPr>
          <a:xfrm flipV="1">
            <a:off x="5849752" y="1522979"/>
            <a:ext cx="186425" cy="195855"/>
          </a:xfrm>
          <a:prstGeom prst="trapezoi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rapezoid 31"/>
          <p:cNvSpPr/>
          <p:nvPr/>
        </p:nvSpPr>
        <p:spPr>
          <a:xfrm flipV="1">
            <a:off x="6316482" y="1518211"/>
            <a:ext cx="186425" cy="195855"/>
          </a:xfrm>
          <a:prstGeom prst="trapezoi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rapezoid 32"/>
          <p:cNvSpPr/>
          <p:nvPr/>
        </p:nvSpPr>
        <p:spPr>
          <a:xfrm flipV="1">
            <a:off x="6783212" y="1513443"/>
            <a:ext cx="186425" cy="195855"/>
          </a:xfrm>
          <a:prstGeom prst="trapezoi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rapezoid 33"/>
          <p:cNvSpPr/>
          <p:nvPr/>
        </p:nvSpPr>
        <p:spPr>
          <a:xfrm flipV="1">
            <a:off x="7249942" y="1508675"/>
            <a:ext cx="186425" cy="195855"/>
          </a:xfrm>
          <a:prstGeom prst="trapezoi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rapezoid 34"/>
          <p:cNvSpPr/>
          <p:nvPr/>
        </p:nvSpPr>
        <p:spPr>
          <a:xfrm flipV="1">
            <a:off x="7716672" y="1503907"/>
            <a:ext cx="186425" cy="195855"/>
          </a:xfrm>
          <a:prstGeom prst="trapezoi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195129" y="4276962"/>
            <a:ext cx="6195600" cy="1824155"/>
            <a:chOff x="2195129" y="4276962"/>
            <a:chExt cx="6195600" cy="1824155"/>
          </a:xfrm>
        </p:grpSpPr>
        <p:pic>
          <p:nvPicPr>
            <p:cNvPr id="36" name="Picture 4">
              <a:extLst>
                <a:ext uri="{FF2B5EF4-FFF2-40B4-BE49-F238E27FC236}">
                  <a16:creationId xmlns:a16="http://schemas.microsoft.com/office/drawing/2014/main" id="{CD43E518-A08B-45DF-8E26-E882678BA7EC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59" t="12544" r="65535" b="18128"/>
            <a:stretch/>
          </p:blipFill>
          <p:spPr bwMode="auto">
            <a:xfrm>
              <a:off x="2195129" y="4276962"/>
              <a:ext cx="6195600" cy="1824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2943225" y="4276962"/>
              <a:ext cx="1488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WT Gradient</a:t>
              </a:r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199477" y="4277894"/>
            <a:ext cx="6180881" cy="1823223"/>
            <a:chOff x="2267278" y="5550758"/>
            <a:chExt cx="6180881" cy="1823223"/>
          </a:xfrm>
        </p:grpSpPr>
        <p:pic>
          <p:nvPicPr>
            <p:cNvPr id="47" name="Picture 4">
              <a:extLst>
                <a:ext uri="{FF2B5EF4-FFF2-40B4-BE49-F238E27FC236}">
                  <a16:creationId xmlns:a16="http://schemas.microsoft.com/office/drawing/2014/main" id="{5D8BF897-C901-4DBE-BB38-55828D6189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42" t="14169" r="40686" b="17273"/>
            <a:stretch/>
          </p:blipFill>
          <p:spPr bwMode="auto">
            <a:xfrm>
              <a:off x="2267278" y="5550758"/>
              <a:ext cx="6180881" cy="1823223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TextBox 48"/>
            <p:cNvSpPr txBox="1"/>
            <p:nvPr/>
          </p:nvSpPr>
          <p:spPr>
            <a:xfrm>
              <a:off x="2943224" y="5579434"/>
              <a:ext cx="2599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Newtonian ML Gradient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189106" y="4266049"/>
            <a:ext cx="6180881" cy="1817226"/>
            <a:chOff x="6130838" y="3422524"/>
            <a:chExt cx="6180881" cy="1817226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31CB09B1-F1B2-4C8B-89CC-E59B7BE40A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43" t="68088" r="9370" b="12411"/>
            <a:stretch/>
          </p:blipFill>
          <p:spPr>
            <a:xfrm>
              <a:off x="6130838" y="3422524"/>
              <a:ext cx="6180881" cy="1817226"/>
            </a:xfrm>
            <a:prstGeom prst="rect">
              <a:avLst/>
            </a:prstGeom>
            <a:ln w="15875">
              <a:solidFill>
                <a:schemeClr val="tx1"/>
              </a:solidFill>
            </a:ln>
          </p:spPr>
        </p:pic>
        <p:sp>
          <p:nvSpPr>
            <p:cNvPr id="51" name="TextBox 50"/>
            <p:cNvSpPr txBox="1"/>
            <p:nvPr/>
          </p:nvSpPr>
          <p:spPr>
            <a:xfrm>
              <a:off x="6316482" y="3528663"/>
              <a:ext cx="28008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Newtonian ML Tomogram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207585" y="4288807"/>
            <a:ext cx="6180881" cy="1817226"/>
            <a:chOff x="4178954" y="3857920"/>
            <a:chExt cx="6180881" cy="1817226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13C1F865-06B6-4C3B-8D5C-A262F41261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56" t="38250" r="9457" b="42249"/>
            <a:stretch/>
          </p:blipFill>
          <p:spPr>
            <a:xfrm>
              <a:off x="4178954" y="3857920"/>
              <a:ext cx="6180881" cy="1817226"/>
            </a:xfrm>
            <a:prstGeom prst="rect">
              <a:avLst/>
            </a:prstGeom>
            <a:ln w="15875">
              <a:solidFill>
                <a:schemeClr val="tx1"/>
              </a:solidFill>
            </a:ln>
          </p:spPr>
        </p:pic>
        <p:sp>
          <p:nvSpPr>
            <p:cNvPr id="53" name="TextBox 52"/>
            <p:cNvSpPr txBox="1"/>
            <p:nvPr/>
          </p:nvSpPr>
          <p:spPr>
            <a:xfrm>
              <a:off x="4542516" y="3979569"/>
              <a:ext cx="16896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WT Tomogram</a:t>
              </a:r>
              <a:endParaRPr lang="en-US" dirty="0"/>
            </a:p>
          </p:txBody>
        </p:sp>
      </p:grpSp>
      <p:sp>
        <p:nvSpPr>
          <p:cNvPr id="13" name="Freeform 12"/>
          <p:cNvSpPr/>
          <p:nvPr/>
        </p:nvSpPr>
        <p:spPr>
          <a:xfrm>
            <a:off x="8632707" y="1985591"/>
            <a:ext cx="3081339" cy="1045125"/>
          </a:xfrm>
          <a:custGeom>
            <a:avLst/>
            <a:gdLst>
              <a:gd name="connsiteX0" fmla="*/ 168393 w 3081339"/>
              <a:gd name="connsiteY0" fmla="*/ 1014784 h 1045125"/>
              <a:gd name="connsiteX1" fmla="*/ 1297106 w 3081339"/>
              <a:gd name="connsiteY1" fmla="*/ 700459 h 1045125"/>
              <a:gd name="connsiteX2" fmla="*/ 1897181 w 3081339"/>
              <a:gd name="connsiteY2" fmla="*/ 786184 h 1045125"/>
              <a:gd name="connsiteX3" fmla="*/ 2940168 w 3081339"/>
              <a:gd name="connsiteY3" fmla="*/ 1043359 h 1045125"/>
              <a:gd name="connsiteX4" fmla="*/ 2911593 w 3081339"/>
              <a:gd name="connsiteY4" fmla="*/ 643309 h 1045125"/>
              <a:gd name="connsiteX5" fmla="*/ 1468556 w 3081339"/>
              <a:gd name="connsiteY5" fmla="*/ 372 h 1045125"/>
              <a:gd name="connsiteX6" fmla="*/ 139818 w 3081339"/>
              <a:gd name="connsiteY6" fmla="*/ 557584 h 1045125"/>
              <a:gd name="connsiteX7" fmla="*/ 168393 w 3081339"/>
              <a:gd name="connsiteY7" fmla="*/ 1014784 h 104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81339" h="1045125">
                <a:moveTo>
                  <a:pt x="168393" y="1014784"/>
                </a:moveTo>
                <a:cubicBezTo>
                  <a:pt x="361274" y="1038596"/>
                  <a:pt x="1008975" y="738559"/>
                  <a:pt x="1297106" y="700459"/>
                </a:cubicBezTo>
                <a:cubicBezTo>
                  <a:pt x="1585237" y="662359"/>
                  <a:pt x="1623337" y="729034"/>
                  <a:pt x="1897181" y="786184"/>
                </a:cubicBezTo>
                <a:cubicBezTo>
                  <a:pt x="2171025" y="843334"/>
                  <a:pt x="2771099" y="1067172"/>
                  <a:pt x="2940168" y="1043359"/>
                </a:cubicBezTo>
                <a:cubicBezTo>
                  <a:pt x="3109237" y="1019546"/>
                  <a:pt x="3156862" y="817140"/>
                  <a:pt x="2911593" y="643309"/>
                </a:cubicBezTo>
                <a:cubicBezTo>
                  <a:pt x="2666324" y="469478"/>
                  <a:pt x="1930519" y="14659"/>
                  <a:pt x="1468556" y="372"/>
                </a:cubicBezTo>
                <a:cubicBezTo>
                  <a:pt x="1006594" y="-13916"/>
                  <a:pt x="354131" y="386134"/>
                  <a:pt x="139818" y="557584"/>
                </a:cubicBezTo>
                <a:cubicBezTo>
                  <a:pt x="-74495" y="729034"/>
                  <a:pt x="-24488" y="990972"/>
                  <a:pt x="168393" y="1014784"/>
                </a:cubicBezTo>
                <a:close/>
              </a:path>
            </a:pathLst>
          </a:custGeom>
          <a:solidFill>
            <a:srgbClr val="FF0000">
              <a:alpha val="2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5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id="{D2B42FED-BA07-4626-9ADA-8A750ACEB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20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5000" b="1" dirty="0">
                <a:latin typeface="Calibri" panose="020F0502020204030204" pitchFamily="34" charset="0"/>
                <a:cs typeface="Calibri" panose="020F0502020204030204" pitchFamily="34" charset="0"/>
              </a:rPr>
              <a:t>Friendswood </a:t>
            </a:r>
            <a:r>
              <a:rPr lang="en-US" altLang="zh-CN" sz="5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Crosswell</a:t>
            </a:r>
            <a:r>
              <a:rPr lang="en-US" altLang="zh-CN" sz="5000" b="1" dirty="0">
                <a:latin typeface="Calibri" panose="020F0502020204030204" pitchFamily="34" charset="0"/>
                <a:cs typeface="Calibri" panose="020F0502020204030204" pitchFamily="34" charset="0"/>
              </a:rPr>
              <a:t> Field Data</a:t>
            </a:r>
            <a:endParaRPr lang="zh-CN" altLang="en-US" sz="5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D029A0D-2596-4199-A84D-CAC692330C65}"/>
              </a:ext>
            </a:extLst>
          </p:cNvPr>
          <p:cNvSpPr txBox="1"/>
          <p:nvPr/>
        </p:nvSpPr>
        <p:spPr>
          <a:xfrm>
            <a:off x="4416825" y="1962482"/>
            <a:ext cx="7412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Two 305-m-deep cased wells separated by 183 m  were used as the source and receiver well. 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81D689E-49FD-40A8-A649-53A171BAEB79}"/>
              </a:ext>
            </a:extLst>
          </p:cNvPr>
          <p:cNvSpPr txBox="1"/>
          <p:nvPr/>
        </p:nvSpPr>
        <p:spPr>
          <a:xfrm>
            <a:off x="4416825" y="2964214"/>
            <a:ext cx="46144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Source well</a:t>
            </a: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: ds = 3m from 9 m to 305 m</a:t>
            </a:r>
            <a:endParaRPr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743A9F7-682F-4BE9-88B3-E83F66FE76CF}"/>
              </a:ext>
            </a:extLst>
          </p:cNvPr>
          <p:cNvSpPr txBox="1"/>
          <p:nvPr/>
        </p:nvSpPr>
        <p:spPr>
          <a:xfrm>
            <a:off x="4416825" y="4288855"/>
            <a:ext cx="741277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Data process</a:t>
            </a: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: (1) Low-pass filtered to 100 Hz with a peak frequency </a:t>
            </a:r>
          </a:p>
          <a:p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of 58  Hz.</a:t>
            </a:r>
          </a:p>
          <a:p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(2) We mainly focus the inversion on the transmitted </a:t>
            </a:r>
          </a:p>
          <a:p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arrivals by windowing the input data around the </a:t>
            </a:r>
          </a:p>
          <a:p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early arrivals. </a:t>
            </a:r>
            <a:endParaRPr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825AB9C-DDFF-4C5C-9354-4232659A8391}"/>
              </a:ext>
            </a:extLst>
          </p:cNvPr>
          <p:cNvGrpSpPr/>
          <p:nvPr/>
        </p:nvGrpSpPr>
        <p:grpSpPr>
          <a:xfrm>
            <a:off x="-14802" y="1183264"/>
            <a:ext cx="3753614" cy="5441547"/>
            <a:chOff x="-14802" y="1183264"/>
            <a:chExt cx="3753614" cy="5441547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6342B535-CAC7-4485-BDC5-02A97DE239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57" t="6570" r="428" b="10725"/>
            <a:stretch/>
          </p:blipFill>
          <p:spPr>
            <a:xfrm>
              <a:off x="778684" y="1706484"/>
              <a:ext cx="2960128" cy="4280185"/>
            </a:xfrm>
            <a:prstGeom prst="rect">
              <a:avLst/>
            </a:prstGeom>
            <a:ln w="31750">
              <a:solidFill>
                <a:schemeClr val="tx1"/>
              </a:solidFill>
            </a:ln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00A1DDD-3382-4FA4-BF0B-FFAC89840F03}"/>
                </a:ext>
              </a:extLst>
            </p:cNvPr>
            <p:cNvSpPr txBox="1"/>
            <p:nvPr/>
          </p:nvSpPr>
          <p:spPr>
            <a:xfrm>
              <a:off x="1110944" y="1183264"/>
              <a:ext cx="23221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Processed CSG</a:t>
              </a:r>
              <a:endParaRPr lang="zh-CN" altLang="en-US" sz="2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D4B6524-E6DE-41B0-9028-072C15F92245}"/>
                </a:ext>
              </a:extLst>
            </p:cNvPr>
            <p:cNvSpPr txBox="1"/>
            <p:nvPr/>
          </p:nvSpPr>
          <p:spPr>
            <a:xfrm>
              <a:off x="185252" y="2070169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0.05</a:t>
              </a:r>
              <a:endParaRPr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92408CE-F937-4BFC-B0BA-5F1596124FD4}"/>
                </a:ext>
              </a:extLst>
            </p:cNvPr>
            <p:cNvSpPr txBox="1"/>
            <p:nvPr/>
          </p:nvSpPr>
          <p:spPr>
            <a:xfrm>
              <a:off x="185252" y="5403091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0.35</a:t>
              </a:r>
              <a:endParaRPr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5F7BDBE-8779-4D4D-A054-F15C7776BA6E}"/>
                </a:ext>
              </a:extLst>
            </p:cNvPr>
            <p:cNvSpPr txBox="1"/>
            <p:nvPr/>
          </p:nvSpPr>
          <p:spPr>
            <a:xfrm rot="16200000">
              <a:off x="-323861" y="3846690"/>
              <a:ext cx="10182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Time (s)</a:t>
              </a:r>
              <a:endParaRPr lang="zh-CN" alt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9616C36-5822-4E8F-B2CF-17178D445BE7}"/>
                </a:ext>
              </a:extLst>
            </p:cNvPr>
            <p:cNvSpPr txBox="1"/>
            <p:nvPr/>
          </p:nvSpPr>
          <p:spPr>
            <a:xfrm>
              <a:off x="901592" y="598666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20</a:t>
              </a:r>
              <a:endParaRPr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F302D7DC-580F-43ED-A05D-2A6D66F3D746}"/>
                </a:ext>
              </a:extLst>
            </p:cNvPr>
            <p:cNvSpPr txBox="1"/>
            <p:nvPr/>
          </p:nvSpPr>
          <p:spPr>
            <a:xfrm>
              <a:off x="3034235" y="598666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80</a:t>
              </a:r>
              <a:endParaRPr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ECF519C5-F7C5-4167-AFCB-209348C7D467}"/>
                </a:ext>
              </a:extLst>
            </p:cNvPr>
            <p:cNvSpPr txBox="1"/>
            <p:nvPr/>
          </p:nvSpPr>
          <p:spPr>
            <a:xfrm>
              <a:off x="1757278" y="6224701"/>
              <a:ext cx="8399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Traces</a:t>
              </a:r>
              <a:endParaRPr lang="zh-CN" alt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502300F7-93A3-4936-BE68-18532211BF1A}"/>
              </a:ext>
            </a:extLst>
          </p:cNvPr>
          <p:cNvSpPr txBox="1"/>
          <p:nvPr/>
        </p:nvSpPr>
        <p:spPr>
          <a:xfrm>
            <a:off x="4416824" y="3659465"/>
            <a:ext cx="5214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Receiver well</a:t>
            </a: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: 96 receivers from 3 m to 293 m</a:t>
            </a:r>
            <a:endParaRPr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638938" y="2700313"/>
            <a:ext cx="3112437" cy="1261047"/>
          </a:xfrm>
          <a:custGeom>
            <a:avLst/>
            <a:gdLst>
              <a:gd name="connsiteX0" fmla="*/ 2890075 w 3112437"/>
              <a:gd name="connsiteY0" fmla="*/ 700112 h 1261047"/>
              <a:gd name="connsiteX1" fmla="*/ 1975675 w 3112437"/>
              <a:gd name="connsiteY1" fmla="*/ 542950 h 1261047"/>
              <a:gd name="connsiteX2" fmla="*/ 175450 w 3112437"/>
              <a:gd name="connsiteY2" fmla="*/ 1257325 h 1261047"/>
              <a:gd name="connsiteX3" fmla="*/ 175450 w 3112437"/>
              <a:gd name="connsiteY3" fmla="*/ 800125 h 1261047"/>
              <a:gd name="connsiteX4" fmla="*/ 1118425 w 3112437"/>
              <a:gd name="connsiteY4" fmla="*/ 285775 h 1261047"/>
              <a:gd name="connsiteX5" fmla="*/ 2275712 w 3112437"/>
              <a:gd name="connsiteY5" fmla="*/ 25 h 1261047"/>
              <a:gd name="connsiteX6" fmla="*/ 3061525 w 3112437"/>
              <a:gd name="connsiteY6" fmla="*/ 271487 h 1261047"/>
              <a:gd name="connsiteX7" fmla="*/ 2947225 w 3112437"/>
              <a:gd name="connsiteY7" fmla="*/ 642962 h 1261047"/>
              <a:gd name="connsiteX8" fmla="*/ 2232850 w 3112437"/>
              <a:gd name="connsiteY8" fmla="*/ 585812 h 1261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2437" h="1261047">
                <a:moveTo>
                  <a:pt x="2890075" y="700112"/>
                </a:moveTo>
                <a:cubicBezTo>
                  <a:pt x="2659093" y="575096"/>
                  <a:pt x="2428112" y="450081"/>
                  <a:pt x="1975675" y="542950"/>
                </a:cubicBezTo>
                <a:cubicBezTo>
                  <a:pt x="1523237" y="635819"/>
                  <a:pt x="475487" y="1214463"/>
                  <a:pt x="175450" y="1257325"/>
                </a:cubicBezTo>
                <a:cubicBezTo>
                  <a:pt x="-124587" y="1300187"/>
                  <a:pt x="18287" y="962050"/>
                  <a:pt x="175450" y="800125"/>
                </a:cubicBezTo>
                <a:cubicBezTo>
                  <a:pt x="332612" y="638200"/>
                  <a:pt x="768381" y="419125"/>
                  <a:pt x="1118425" y="285775"/>
                </a:cubicBezTo>
                <a:cubicBezTo>
                  <a:pt x="1468469" y="152425"/>
                  <a:pt x="1951862" y="2406"/>
                  <a:pt x="2275712" y="25"/>
                </a:cubicBezTo>
                <a:cubicBezTo>
                  <a:pt x="2599562" y="-2356"/>
                  <a:pt x="2949606" y="164331"/>
                  <a:pt x="3061525" y="271487"/>
                </a:cubicBezTo>
                <a:cubicBezTo>
                  <a:pt x="3173444" y="378643"/>
                  <a:pt x="3085337" y="590575"/>
                  <a:pt x="2947225" y="642962"/>
                </a:cubicBezTo>
                <a:cubicBezTo>
                  <a:pt x="2809113" y="695349"/>
                  <a:pt x="2520981" y="640580"/>
                  <a:pt x="2232850" y="585812"/>
                </a:cubicBezTo>
              </a:path>
            </a:pathLst>
          </a:custGeom>
          <a:solidFill>
            <a:srgbClr val="FF0000">
              <a:alpha val="3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0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65" grpId="0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id="{D2B42FED-BA07-4626-9ADA-8A750ACEB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20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5000" b="1" dirty="0">
                <a:latin typeface="Calibri" panose="020F0502020204030204" pitchFamily="34" charset="0"/>
                <a:cs typeface="Calibri" panose="020F0502020204030204" pitchFamily="34" charset="0"/>
              </a:rPr>
              <a:t>Friendswood </a:t>
            </a:r>
            <a:r>
              <a:rPr lang="en-US" altLang="zh-CN" sz="5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Crosswell</a:t>
            </a:r>
            <a:r>
              <a:rPr lang="en-US" altLang="zh-CN" sz="5000" b="1" dirty="0">
                <a:latin typeface="Calibri" panose="020F0502020204030204" pitchFamily="34" charset="0"/>
                <a:cs typeface="Calibri" panose="020F0502020204030204" pitchFamily="34" charset="0"/>
              </a:rPr>
              <a:t> Field Data</a:t>
            </a:r>
            <a:endParaRPr lang="zh-CN" altLang="en-US" sz="5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9B19F75-D75A-4695-B00F-A5EB13714BD0}"/>
              </a:ext>
            </a:extLst>
          </p:cNvPr>
          <p:cNvGrpSpPr/>
          <p:nvPr/>
        </p:nvGrpSpPr>
        <p:grpSpPr>
          <a:xfrm>
            <a:off x="607369" y="1222202"/>
            <a:ext cx="4639762" cy="5429662"/>
            <a:chOff x="607369" y="1222202"/>
            <a:chExt cx="4639762" cy="542966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02147D7-3DDB-44E1-81B3-90CB2A9670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2" t="5861" r="60870" b="10568"/>
            <a:stretch/>
          </p:blipFill>
          <p:spPr>
            <a:xfrm>
              <a:off x="1487558" y="1759351"/>
              <a:ext cx="3561520" cy="4243883"/>
            </a:xfrm>
            <a:prstGeom prst="rect">
              <a:avLst/>
            </a:prstGeom>
            <a:ln w="31750">
              <a:solidFill>
                <a:schemeClr val="tx1"/>
              </a:solidFill>
            </a:ln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259A5A7-D213-46CA-B462-CF648BA532F7}"/>
                </a:ext>
              </a:extLst>
            </p:cNvPr>
            <p:cNvSpPr txBox="1"/>
            <p:nvPr/>
          </p:nvSpPr>
          <p:spPr>
            <a:xfrm>
              <a:off x="1677416" y="1222202"/>
              <a:ext cx="32784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Initial Velocity Model</a:t>
              </a:r>
              <a:endParaRPr lang="zh-CN" altLang="en-US" sz="2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3313547-46B0-4481-8493-DD0D5820044D}"/>
                </a:ext>
              </a:extLst>
            </p:cNvPr>
            <p:cNvSpPr txBox="1"/>
            <p:nvPr/>
          </p:nvSpPr>
          <p:spPr>
            <a:xfrm>
              <a:off x="1158753" y="1600038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0AF9652-7091-4559-A20A-120708BDD850}"/>
                </a:ext>
              </a:extLst>
            </p:cNvPr>
            <p:cNvSpPr txBox="1"/>
            <p:nvPr/>
          </p:nvSpPr>
          <p:spPr>
            <a:xfrm>
              <a:off x="913362" y="5729101"/>
              <a:ext cx="5741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305</a:t>
              </a:r>
              <a:endParaRPr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0BCB679-C633-4AE2-8140-FC5FF857C817}"/>
                </a:ext>
              </a:extLst>
            </p:cNvPr>
            <p:cNvSpPr txBox="1"/>
            <p:nvPr/>
          </p:nvSpPr>
          <p:spPr>
            <a:xfrm rot="16200000">
              <a:off x="85884" y="3718504"/>
              <a:ext cx="15046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Depth (m)</a:t>
              </a:r>
              <a:endParaRPr lang="zh-CN" alt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A2DB987-F0F1-4C0F-8088-424BAD80B8C7}"/>
                </a:ext>
              </a:extLst>
            </p:cNvPr>
            <p:cNvSpPr txBox="1"/>
            <p:nvPr/>
          </p:nvSpPr>
          <p:spPr>
            <a:xfrm>
              <a:off x="1342511" y="5990144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75AAEA2-A812-431B-8E77-83DEA6839BF7}"/>
                </a:ext>
              </a:extLst>
            </p:cNvPr>
            <p:cNvSpPr txBox="1"/>
            <p:nvPr/>
          </p:nvSpPr>
          <p:spPr>
            <a:xfrm>
              <a:off x="4672935" y="5990144"/>
              <a:ext cx="5741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183</a:t>
              </a:r>
              <a:endParaRPr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1EC628E-377F-488D-BDF2-8880E3E8DCD9}"/>
                </a:ext>
              </a:extLst>
            </p:cNvPr>
            <p:cNvSpPr txBox="1"/>
            <p:nvPr/>
          </p:nvSpPr>
          <p:spPr>
            <a:xfrm>
              <a:off x="2847135" y="6190199"/>
              <a:ext cx="15046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X (m)</a:t>
              </a:r>
              <a:endParaRPr lang="zh-CN" alt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BC0FD10-BDB1-4729-A314-E0FB2E2EAB03}"/>
              </a:ext>
            </a:extLst>
          </p:cNvPr>
          <p:cNvGrpSpPr/>
          <p:nvPr/>
        </p:nvGrpSpPr>
        <p:grpSpPr>
          <a:xfrm>
            <a:off x="5623274" y="1220637"/>
            <a:ext cx="4639762" cy="5431066"/>
            <a:chOff x="5623274" y="1220637"/>
            <a:chExt cx="4639762" cy="5431066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2EA1817-F928-40EA-AB6A-08F9624DF4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821" t="5904" r="8461" b="10557"/>
            <a:stretch/>
          </p:blipFill>
          <p:spPr>
            <a:xfrm>
              <a:off x="6482285" y="1759352"/>
              <a:ext cx="3561520" cy="4229129"/>
            </a:xfrm>
            <a:prstGeom prst="rect">
              <a:avLst/>
            </a:prstGeom>
            <a:ln w="31750">
              <a:solidFill>
                <a:schemeClr val="tx1"/>
              </a:solidFill>
            </a:ln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DC1A820-766A-4449-BE69-1DC9A8F4635D}"/>
                </a:ext>
              </a:extLst>
            </p:cNvPr>
            <p:cNvSpPr txBox="1"/>
            <p:nvPr/>
          </p:nvSpPr>
          <p:spPr>
            <a:xfrm>
              <a:off x="6381392" y="1220637"/>
              <a:ext cx="366241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Inverted Velocity Model</a:t>
              </a:r>
              <a:endParaRPr lang="zh-CN" altLang="en-US" sz="2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EF6829F-37A9-4F56-85EB-9CF318683910}"/>
                </a:ext>
              </a:extLst>
            </p:cNvPr>
            <p:cNvSpPr txBox="1"/>
            <p:nvPr/>
          </p:nvSpPr>
          <p:spPr>
            <a:xfrm>
              <a:off x="6174658" y="1599877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FDAA576-7841-4810-A006-55CB48BD0A88}"/>
                </a:ext>
              </a:extLst>
            </p:cNvPr>
            <p:cNvSpPr txBox="1"/>
            <p:nvPr/>
          </p:nvSpPr>
          <p:spPr>
            <a:xfrm>
              <a:off x="5929267" y="5728940"/>
              <a:ext cx="5741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305</a:t>
              </a:r>
              <a:endParaRPr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D56CE3A-A4AC-476E-9D7F-E127C7754094}"/>
                </a:ext>
              </a:extLst>
            </p:cNvPr>
            <p:cNvSpPr txBox="1"/>
            <p:nvPr/>
          </p:nvSpPr>
          <p:spPr>
            <a:xfrm rot="16200000">
              <a:off x="5101789" y="3718343"/>
              <a:ext cx="15046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Depth (m)</a:t>
              </a:r>
              <a:endParaRPr lang="zh-CN" alt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B5030E7-A8B4-4784-9437-56CFDD630C8B}"/>
                </a:ext>
              </a:extLst>
            </p:cNvPr>
            <p:cNvSpPr txBox="1"/>
            <p:nvPr/>
          </p:nvSpPr>
          <p:spPr>
            <a:xfrm>
              <a:off x="6358416" y="5989983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7B60336-4858-483F-895F-1A6E06DBA682}"/>
                </a:ext>
              </a:extLst>
            </p:cNvPr>
            <p:cNvSpPr txBox="1"/>
            <p:nvPr/>
          </p:nvSpPr>
          <p:spPr>
            <a:xfrm>
              <a:off x="9688840" y="5989983"/>
              <a:ext cx="5741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183</a:t>
              </a:r>
              <a:endParaRPr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033B234-B64B-4947-A2A0-8F652D175700}"/>
                </a:ext>
              </a:extLst>
            </p:cNvPr>
            <p:cNvSpPr txBox="1"/>
            <p:nvPr/>
          </p:nvSpPr>
          <p:spPr>
            <a:xfrm>
              <a:off x="7863040" y="6190038"/>
              <a:ext cx="15046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X (m)</a:t>
              </a:r>
              <a:endParaRPr lang="zh-CN" alt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F7D59CEF-E696-4189-AFD3-58FE37D79D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59" t="6471" r="4556" b="10686"/>
          <a:stretch/>
        </p:blipFill>
        <p:spPr>
          <a:xfrm>
            <a:off x="10704442" y="1743858"/>
            <a:ext cx="303082" cy="4193956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353D73F1-5FA4-45E5-BADE-5178F4B0AF29}"/>
              </a:ext>
            </a:extLst>
          </p:cNvPr>
          <p:cNvSpPr txBox="1"/>
          <p:nvPr/>
        </p:nvSpPr>
        <p:spPr>
          <a:xfrm>
            <a:off x="11018952" y="5736484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1600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3E4A769-A14F-4CD7-AF21-38E17B3ED461}"/>
              </a:ext>
            </a:extLst>
          </p:cNvPr>
          <p:cNvSpPr txBox="1"/>
          <p:nvPr/>
        </p:nvSpPr>
        <p:spPr>
          <a:xfrm>
            <a:off x="11033247" y="155919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2400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BD28B61-85A7-4B71-A0C7-3C99D518D40C}"/>
              </a:ext>
            </a:extLst>
          </p:cNvPr>
          <p:cNvSpPr txBox="1"/>
          <p:nvPr/>
        </p:nvSpPr>
        <p:spPr>
          <a:xfrm>
            <a:off x="10576373" y="1336896"/>
            <a:ext cx="544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m/s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Explosion 1 39"/>
          <p:cNvSpPr/>
          <p:nvPr/>
        </p:nvSpPr>
        <p:spPr>
          <a:xfrm>
            <a:off x="1382388" y="2187113"/>
            <a:ext cx="403342" cy="404027"/>
          </a:xfrm>
          <a:prstGeom prst="irregularSeal1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Explosion 1 40"/>
          <p:cNvSpPr/>
          <p:nvPr/>
        </p:nvSpPr>
        <p:spPr>
          <a:xfrm>
            <a:off x="1357530" y="2725777"/>
            <a:ext cx="403342" cy="404027"/>
          </a:xfrm>
          <a:prstGeom prst="irregularSeal1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Explosion 1 42"/>
          <p:cNvSpPr/>
          <p:nvPr/>
        </p:nvSpPr>
        <p:spPr>
          <a:xfrm>
            <a:off x="1344981" y="3744965"/>
            <a:ext cx="403342" cy="404027"/>
          </a:xfrm>
          <a:prstGeom prst="irregularSeal1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Explosion 1 43"/>
          <p:cNvSpPr/>
          <p:nvPr/>
        </p:nvSpPr>
        <p:spPr>
          <a:xfrm>
            <a:off x="1338706" y="4254559"/>
            <a:ext cx="403342" cy="404027"/>
          </a:xfrm>
          <a:prstGeom prst="irregularSeal1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Explosion 1 44"/>
          <p:cNvSpPr/>
          <p:nvPr/>
        </p:nvSpPr>
        <p:spPr>
          <a:xfrm>
            <a:off x="1332432" y="4764153"/>
            <a:ext cx="403342" cy="404027"/>
          </a:xfrm>
          <a:prstGeom prst="irregularSeal1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Explosion 1 46"/>
          <p:cNvSpPr/>
          <p:nvPr/>
        </p:nvSpPr>
        <p:spPr>
          <a:xfrm>
            <a:off x="1326157" y="5273747"/>
            <a:ext cx="403342" cy="404027"/>
          </a:xfrm>
          <a:prstGeom prst="irregularSeal1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rapezoid 47"/>
          <p:cNvSpPr/>
          <p:nvPr/>
        </p:nvSpPr>
        <p:spPr>
          <a:xfrm flipV="1">
            <a:off x="4939157" y="2195262"/>
            <a:ext cx="245333" cy="195855"/>
          </a:xfrm>
          <a:prstGeom prst="trapezoi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rapezoid 48"/>
          <p:cNvSpPr/>
          <p:nvPr/>
        </p:nvSpPr>
        <p:spPr>
          <a:xfrm flipV="1">
            <a:off x="4951685" y="2604842"/>
            <a:ext cx="245333" cy="195855"/>
          </a:xfrm>
          <a:prstGeom prst="trapezoi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rapezoid 49"/>
          <p:cNvSpPr/>
          <p:nvPr/>
        </p:nvSpPr>
        <p:spPr>
          <a:xfrm flipV="1">
            <a:off x="4964214" y="3014422"/>
            <a:ext cx="245333" cy="195855"/>
          </a:xfrm>
          <a:prstGeom prst="trapezoi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rapezoid 50"/>
          <p:cNvSpPr/>
          <p:nvPr/>
        </p:nvSpPr>
        <p:spPr>
          <a:xfrm flipV="1">
            <a:off x="4976742" y="3424002"/>
            <a:ext cx="245333" cy="195855"/>
          </a:xfrm>
          <a:prstGeom prst="trapezoi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rapezoid 51"/>
          <p:cNvSpPr/>
          <p:nvPr/>
        </p:nvSpPr>
        <p:spPr>
          <a:xfrm flipV="1">
            <a:off x="4989270" y="3833582"/>
            <a:ext cx="245333" cy="195855"/>
          </a:xfrm>
          <a:prstGeom prst="trapezoi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rapezoid 52"/>
          <p:cNvSpPr/>
          <p:nvPr/>
        </p:nvSpPr>
        <p:spPr>
          <a:xfrm flipV="1">
            <a:off x="5001798" y="4243162"/>
            <a:ext cx="245333" cy="195855"/>
          </a:xfrm>
          <a:prstGeom prst="trapezoi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rapezoid 53"/>
          <p:cNvSpPr/>
          <p:nvPr/>
        </p:nvSpPr>
        <p:spPr>
          <a:xfrm flipV="1">
            <a:off x="4995524" y="4652742"/>
            <a:ext cx="245333" cy="195855"/>
          </a:xfrm>
          <a:prstGeom prst="trapezoi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rapezoid 54"/>
          <p:cNvSpPr/>
          <p:nvPr/>
        </p:nvSpPr>
        <p:spPr>
          <a:xfrm flipV="1">
            <a:off x="4989249" y="5062322"/>
            <a:ext cx="245333" cy="195855"/>
          </a:xfrm>
          <a:prstGeom prst="trapezoi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55"/>
          <p:cNvGrpSpPr/>
          <p:nvPr/>
        </p:nvGrpSpPr>
        <p:grpSpPr>
          <a:xfrm>
            <a:off x="1513544" y="2377323"/>
            <a:ext cx="3478399" cy="3004863"/>
            <a:chOff x="871538" y="3071813"/>
            <a:chExt cx="2643187" cy="3004863"/>
          </a:xfrm>
        </p:grpSpPr>
        <p:grpSp>
          <p:nvGrpSpPr>
            <p:cNvPr id="57" name="Group 56"/>
            <p:cNvGrpSpPr/>
            <p:nvPr/>
          </p:nvGrpSpPr>
          <p:grpSpPr>
            <a:xfrm>
              <a:off x="914400" y="3071813"/>
              <a:ext cx="2546879" cy="1346104"/>
              <a:chOff x="914400" y="3071813"/>
              <a:chExt cx="2546879" cy="1346104"/>
            </a:xfrm>
          </p:grpSpPr>
          <p:sp>
            <p:nvSpPr>
              <p:cNvPr id="59" name="Freeform 58"/>
              <p:cNvSpPr/>
              <p:nvPr/>
            </p:nvSpPr>
            <p:spPr>
              <a:xfrm>
                <a:off x="914400" y="3328988"/>
                <a:ext cx="2546879" cy="1088929"/>
              </a:xfrm>
              <a:custGeom>
                <a:avLst/>
                <a:gdLst>
                  <a:gd name="connsiteX0" fmla="*/ 0 w 2546879"/>
                  <a:gd name="connsiteY0" fmla="*/ 771525 h 1088929"/>
                  <a:gd name="connsiteX1" fmla="*/ 857250 w 2546879"/>
                  <a:gd name="connsiteY1" fmla="*/ 1071562 h 1088929"/>
                  <a:gd name="connsiteX2" fmla="*/ 2286000 w 2546879"/>
                  <a:gd name="connsiteY2" fmla="*/ 314325 h 1088929"/>
                  <a:gd name="connsiteX3" fmla="*/ 2528888 w 2546879"/>
                  <a:gd name="connsiteY3" fmla="*/ 100012 h 1088929"/>
                  <a:gd name="connsiteX4" fmla="*/ 2528888 w 2546879"/>
                  <a:gd name="connsiteY4" fmla="*/ 57150 h 1088929"/>
                  <a:gd name="connsiteX5" fmla="*/ 2528888 w 2546879"/>
                  <a:gd name="connsiteY5" fmla="*/ 0 h 1088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46879" h="1088929">
                    <a:moveTo>
                      <a:pt x="0" y="771525"/>
                    </a:moveTo>
                    <a:cubicBezTo>
                      <a:pt x="238125" y="959643"/>
                      <a:pt x="476250" y="1147762"/>
                      <a:pt x="857250" y="1071562"/>
                    </a:cubicBezTo>
                    <a:cubicBezTo>
                      <a:pt x="1238250" y="995362"/>
                      <a:pt x="2007394" y="476250"/>
                      <a:pt x="2286000" y="314325"/>
                    </a:cubicBezTo>
                    <a:cubicBezTo>
                      <a:pt x="2564606" y="152400"/>
                      <a:pt x="2528888" y="100012"/>
                      <a:pt x="2528888" y="100012"/>
                    </a:cubicBezTo>
                    <a:cubicBezTo>
                      <a:pt x="2569369" y="57150"/>
                      <a:pt x="2528888" y="57150"/>
                      <a:pt x="2528888" y="57150"/>
                    </a:cubicBezTo>
                    <a:lnTo>
                      <a:pt x="2528888" y="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59"/>
              <p:cNvSpPr/>
              <p:nvPr/>
            </p:nvSpPr>
            <p:spPr>
              <a:xfrm>
                <a:off x="942975" y="3071813"/>
                <a:ext cx="2514294" cy="971550"/>
              </a:xfrm>
              <a:custGeom>
                <a:avLst/>
                <a:gdLst>
                  <a:gd name="connsiteX0" fmla="*/ 0 w 2514294"/>
                  <a:gd name="connsiteY0" fmla="*/ 971550 h 971550"/>
                  <a:gd name="connsiteX1" fmla="*/ 900113 w 2514294"/>
                  <a:gd name="connsiteY1" fmla="*/ 885825 h 971550"/>
                  <a:gd name="connsiteX2" fmla="*/ 2300288 w 2514294"/>
                  <a:gd name="connsiteY2" fmla="*/ 185737 h 971550"/>
                  <a:gd name="connsiteX3" fmla="*/ 2486025 w 2514294"/>
                  <a:gd name="connsiteY3" fmla="*/ 0 h 971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14294" h="971550">
                    <a:moveTo>
                      <a:pt x="0" y="971550"/>
                    </a:moveTo>
                    <a:lnTo>
                      <a:pt x="900113" y="885825"/>
                    </a:lnTo>
                    <a:cubicBezTo>
                      <a:pt x="1283494" y="754856"/>
                      <a:pt x="2035969" y="333374"/>
                      <a:pt x="2300288" y="185737"/>
                    </a:cubicBezTo>
                    <a:cubicBezTo>
                      <a:pt x="2564607" y="38099"/>
                      <a:pt x="2525316" y="19049"/>
                      <a:pt x="2486025" y="0"/>
                    </a:cubicBez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8" name="Freeform 57"/>
            <p:cNvSpPr/>
            <p:nvPr/>
          </p:nvSpPr>
          <p:spPr>
            <a:xfrm>
              <a:off x="871538" y="4214813"/>
              <a:ext cx="2643187" cy="1861863"/>
            </a:xfrm>
            <a:custGeom>
              <a:avLst/>
              <a:gdLst>
                <a:gd name="connsiteX0" fmla="*/ 0 w 2643187"/>
                <a:gd name="connsiteY0" fmla="*/ 0 h 1861863"/>
                <a:gd name="connsiteX1" fmla="*/ 514350 w 2643187"/>
                <a:gd name="connsiteY1" fmla="*/ 1100137 h 1861863"/>
                <a:gd name="connsiteX2" fmla="*/ 1285875 w 2643187"/>
                <a:gd name="connsiteY2" fmla="*/ 1857375 h 1861863"/>
                <a:gd name="connsiteX3" fmla="*/ 2643187 w 2643187"/>
                <a:gd name="connsiteY3" fmla="*/ 1357312 h 1861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43187" h="1861863">
                  <a:moveTo>
                    <a:pt x="0" y="0"/>
                  </a:moveTo>
                  <a:cubicBezTo>
                    <a:pt x="150019" y="395287"/>
                    <a:pt x="300038" y="790575"/>
                    <a:pt x="514350" y="1100137"/>
                  </a:cubicBezTo>
                  <a:cubicBezTo>
                    <a:pt x="728662" y="1409699"/>
                    <a:pt x="931069" y="1814513"/>
                    <a:pt x="1285875" y="1857375"/>
                  </a:cubicBezTo>
                  <a:cubicBezTo>
                    <a:pt x="1640681" y="1900237"/>
                    <a:pt x="2141934" y="1628774"/>
                    <a:pt x="2643187" y="1357312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Explosion 1 41"/>
          <p:cNvSpPr/>
          <p:nvPr/>
        </p:nvSpPr>
        <p:spPr>
          <a:xfrm>
            <a:off x="1351255" y="3235371"/>
            <a:ext cx="403342" cy="404027"/>
          </a:xfrm>
          <a:prstGeom prst="irregularSeal1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68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id="{D2B42FED-BA07-4626-9ADA-8A750ACEB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20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5000" b="1" dirty="0">
                <a:latin typeface="Calibri" panose="020F0502020204030204" pitchFamily="34" charset="0"/>
                <a:cs typeface="Calibri" panose="020F0502020204030204" pitchFamily="34" charset="0"/>
              </a:rPr>
              <a:t>Friendswood </a:t>
            </a:r>
            <a:r>
              <a:rPr lang="en-US" altLang="zh-CN" sz="5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Crosswell</a:t>
            </a:r>
            <a:r>
              <a:rPr lang="en-US" altLang="zh-CN" sz="5000" b="1" dirty="0">
                <a:latin typeface="Calibri" panose="020F0502020204030204" pitchFamily="34" charset="0"/>
                <a:cs typeface="Calibri" panose="020F0502020204030204" pitchFamily="34" charset="0"/>
              </a:rPr>
              <a:t> Field Data</a:t>
            </a:r>
            <a:endParaRPr lang="zh-CN" altLang="en-US" sz="5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9620D70-D52E-4DF4-9BC4-EE9E6885E15D}"/>
              </a:ext>
            </a:extLst>
          </p:cNvPr>
          <p:cNvGrpSpPr/>
          <p:nvPr/>
        </p:nvGrpSpPr>
        <p:grpSpPr>
          <a:xfrm>
            <a:off x="-46451" y="2680393"/>
            <a:ext cx="4243784" cy="3243614"/>
            <a:chOff x="-46451" y="2610943"/>
            <a:chExt cx="4243784" cy="3243614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B74C279B-0591-4EA5-BB44-99D5221FA3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27" t="2817" r="31742" b="72691"/>
            <a:stretch/>
          </p:blipFill>
          <p:spPr>
            <a:xfrm>
              <a:off x="637784" y="3057801"/>
              <a:ext cx="3077228" cy="2141950"/>
            </a:xfrm>
            <a:prstGeom prst="rect">
              <a:avLst/>
            </a:prstGeom>
            <a:ln w="31750">
              <a:solidFill>
                <a:schemeClr val="tx1"/>
              </a:solidFill>
            </a:ln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B62A7BA-7AD1-4E0A-8A1B-06389BB22A5C}"/>
                </a:ext>
              </a:extLst>
            </p:cNvPr>
            <p:cNvSpPr txBox="1"/>
            <p:nvPr/>
          </p:nvSpPr>
          <p:spPr>
            <a:xfrm>
              <a:off x="272861" y="2610943"/>
              <a:ext cx="392447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200" dirty="0">
                  <a:latin typeface="Calibri" panose="020F0502020204030204" pitchFamily="34" charset="0"/>
                  <a:cs typeface="Calibri" panose="020F0502020204030204" pitchFamily="34" charset="0"/>
                </a:rPr>
                <a:t>Encoded Value of Observed Data</a:t>
              </a:r>
              <a:endParaRPr lang="zh-CN" altLang="en-US" sz="2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558A4C8-61BE-4210-86D6-019BE0277172}"/>
                </a:ext>
              </a:extLst>
            </p:cNvPr>
            <p:cNvSpPr txBox="1"/>
            <p:nvPr/>
          </p:nvSpPr>
          <p:spPr>
            <a:xfrm>
              <a:off x="209462" y="3332016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20</a:t>
              </a:r>
              <a:endParaRPr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953AD86-ED53-4DFA-99EA-310B53ED658C}"/>
                </a:ext>
              </a:extLst>
            </p:cNvPr>
            <p:cNvSpPr txBox="1"/>
            <p:nvPr/>
          </p:nvSpPr>
          <p:spPr>
            <a:xfrm>
              <a:off x="209462" y="4574180"/>
              <a:ext cx="724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80</a:t>
              </a:r>
              <a:endParaRPr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5729B7B-583A-4D47-8FA1-CB9E4194150B}"/>
                </a:ext>
              </a:extLst>
            </p:cNvPr>
            <p:cNvSpPr txBox="1"/>
            <p:nvPr/>
          </p:nvSpPr>
          <p:spPr>
            <a:xfrm>
              <a:off x="1020341" y="5199751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20</a:t>
              </a:r>
              <a:endParaRPr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B4F3620-FBDB-415B-A38F-873B23D4CFBD}"/>
                </a:ext>
              </a:extLst>
            </p:cNvPr>
            <p:cNvSpPr txBox="1"/>
            <p:nvPr/>
          </p:nvSpPr>
          <p:spPr>
            <a:xfrm>
              <a:off x="2990771" y="5199751"/>
              <a:ext cx="724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80</a:t>
              </a:r>
              <a:endParaRPr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D0FDADF-FEEB-4C43-9078-1746CB040EF9}"/>
                </a:ext>
              </a:extLst>
            </p:cNvPr>
            <p:cNvSpPr txBox="1"/>
            <p:nvPr/>
          </p:nvSpPr>
          <p:spPr>
            <a:xfrm rot="16200000">
              <a:off x="-346694" y="3877842"/>
              <a:ext cx="10005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Sources</a:t>
              </a:r>
              <a:endParaRPr lang="zh-CN" alt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2FD31C5-A3B1-4A22-83B7-6AAB218FCDAF}"/>
                </a:ext>
              </a:extLst>
            </p:cNvPr>
            <p:cNvSpPr txBox="1"/>
            <p:nvPr/>
          </p:nvSpPr>
          <p:spPr>
            <a:xfrm>
              <a:off x="1590404" y="5454447"/>
              <a:ext cx="11719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Receivers</a:t>
              </a:r>
              <a:endParaRPr lang="zh-CN" alt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F85368B-21CB-410E-9C22-AEC220211797}"/>
              </a:ext>
            </a:extLst>
          </p:cNvPr>
          <p:cNvGrpSpPr/>
          <p:nvPr/>
        </p:nvGrpSpPr>
        <p:grpSpPr>
          <a:xfrm>
            <a:off x="4106118" y="1101378"/>
            <a:ext cx="3923239" cy="2610421"/>
            <a:chOff x="4106118" y="1031928"/>
            <a:chExt cx="3923239" cy="2610421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9BEEE709-D2A0-4C64-AB94-94D4530389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39" t="36581" r="56825" b="38927"/>
            <a:stretch/>
          </p:blipFill>
          <p:spPr>
            <a:xfrm>
              <a:off x="4749451" y="1500399"/>
              <a:ext cx="3093929" cy="2141950"/>
            </a:xfrm>
            <a:prstGeom prst="rect">
              <a:avLst/>
            </a:prstGeom>
            <a:ln w="31750">
              <a:solidFill>
                <a:schemeClr val="tx1"/>
              </a:solidFill>
            </a:ln>
          </p:spPr>
        </p:pic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F9615F10-43D8-449E-9B38-2C9BF710AC8C}"/>
                </a:ext>
              </a:extLst>
            </p:cNvPr>
            <p:cNvGrpSpPr/>
            <p:nvPr/>
          </p:nvGrpSpPr>
          <p:grpSpPr>
            <a:xfrm>
              <a:off x="4106118" y="1031928"/>
              <a:ext cx="3923239" cy="2366291"/>
              <a:chOff x="4106118" y="1031928"/>
              <a:chExt cx="3923239" cy="2366291"/>
            </a:xfrm>
          </p:grpSpPr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5867709-036D-4190-8920-B2FFAC885546}"/>
                  </a:ext>
                </a:extLst>
              </p:cNvPr>
              <p:cNvSpPr txBox="1"/>
              <p:nvPr/>
            </p:nvSpPr>
            <p:spPr>
              <a:xfrm>
                <a:off x="4563472" y="1031928"/>
                <a:ext cx="3465885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Encoded Value of Initial Data</a:t>
                </a:r>
                <a:endParaRPr lang="zh-CN" alt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E72B0C8-3E3F-445C-97BE-35D29921636C}"/>
                  </a:ext>
                </a:extLst>
              </p:cNvPr>
              <p:cNvSpPr txBox="1"/>
              <p:nvPr/>
            </p:nvSpPr>
            <p:spPr>
              <a:xfrm>
                <a:off x="4343750" y="1786723"/>
                <a:ext cx="4283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20</a:t>
                </a:r>
                <a:endParaRPr lang="zh-CN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906C961-1BCB-4818-B210-2B293B54260B}"/>
                  </a:ext>
                </a:extLst>
              </p:cNvPr>
              <p:cNvSpPr txBox="1"/>
              <p:nvPr/>
            </p:nvSpPr>
            <p:spPr>
              <a:xfrm>
                <a:off x="4343750" y="3028887"/>
                <a:ext cx="7242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80</a:t>
                </a:r>
                <a:endParaRPr lang="zh-CN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CDBAF0A7-6382-4EEC-84F0-946C90FAC5AB}"/>
                  </a:ext>
                </a:extLst>
              </p:cNvPr>
              <p:cNvSpPr txBox="1"/>
              <p:nvPr/>
            </p:nvSpPr>
            <p:spPr>
              <a:xfrm rot="16200000">
                <a:off x="3805875" y="2357675"/>
                <a:ext cx="100059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Sources</a:t>
                </a:r>
                <a:endParaRPr lang="zh-CN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302CD6C-AEF7-43D9-98C8-F6B930377AE1}"/>
              </a:ext>
            </a:extLst>
          </p:cNvPr>
          <p:cNvGrpSpPr/>
          <p:nvPr/>
        </p:nvGrpSpPr>
        <p:grpSpPr>
          <a:xfrm>
            <a:off x="4129608" y="3823700"/>
            <a:ext cx="4146966" cy="2595808"/>
            <a:chOff x="4129608" y="3754250"/>
            <a:chExt cx="4146966" cy="2595808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4BEFD394-8192-465C-BF00-F10D009952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12" t="70703" r="56852" b="4805"/>
            <a:stretch/>
          </p:blipFill>
          <p:spPr>
            <a:xfrm>
              <a:off x="4749451" y="4208108"/>
              <a:ext cx="3093929" cy="2141950"/>
            </a:xfrm>
            <a:prstGeom prst="rect">
              <a:avLst/>
            </a:prstGeom>
            <a:ln w="31750">
              <a:solidFill>
                <a:schemeClr val="tx1"/>
              </a:solidFill>
            </a:ln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7EC4438-81EA-4BFD-8681-973409EEDC28}"/>
                </a:ext>
              </a:extLst>
            </p:cNvPr>
            <p:cNvSpPr txBox="1"/>
            <p:nvPr/>
          </p:nvSpPr>
          <p:spPr>
            <a:xfrm>
              <a:off x="4349152" y="3754250"/>
              <a:ext cx="392742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Misift</a:t>
              </a:r>
              <a:r>
                <a:rPr lang="en-US" altLang="zh-CN" sz="2200" dirty="0">
                  <a:latin typeface="Calibri" panose="020F0502020204030204" pitchFamily="34" charset="0"/>
                  <a:cs typeface="Calibri" panose="020F0502020204030204" pitchFamily="34" charset="0"/>
                </a:rPr>
                <a:t> between </a:t>
              </a:r>
              <a:r>
                <a:rPr lang="en-US" altLang="zh-CN" sz="2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Obs</a:t>
              </a:r>
              <a:r>
                <a:rPr lang="en-US" altLang="zh-CN" sz="2200" dirty="0">
                  <a:latin typeface="Calibri" panose="020F0502020204030204" pitchFamily="34" charset="0"/>
                  <a:cs typeface="Calibri" panose="020F0502020204030204" pitchFamily="34" charset="0"/>
                </a:rPr>
                <a:t> and </a:t>
              </a:r>
              <a:r>
                <a:rPr lang="en-US" altLang="zh-CN" sz="2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Ini</a:t>
              </a:r>
              <a:r>
                <a:rPr lang="en-US" altLang="zh-CN" sz="2200" dirty="0">
                  <a:latin typeface="Calibri" panose="020F0502020204030204" pitchFamily="34" charset="0"/>
                  <a:cs typeface="Calibri" panose="020F0502020204030204" pitchFamily="34" charset="0"/>
                </a:rPr>
                <a:t> Data </a:t>
              </a:r>
              <a:endParaRPr lang="zh-CN" altLang="en-US" sz="2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7CE6D753-DCA2-459A-A07C-B20539C68C76}"/>
                </a:ext>
              </a:extLst>
            </p:cNvPr>
            <p:cNvSpPr txBox="1"/>
            <p:nvPr/>
          </p:nvSpPr>
          <p:spPr>
            <a:xfrm>
              <a:off x="4343750" y="4532000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20</a:t>
              </a:r>
              <a:endParaRPr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64F4ACD4-E35B-4247-A1A9-D7205CF1C87F}"/>
                </a:ext>
              </a:extLst>
            </p:cNvPr>
            <p:cNvSpPr txBox="1"/>
            <p:nvPr/>
          </p:nvSpPr>
          <p:spPr>
            <a:xfrm>
              <a:off x="4343750" y="5774164"/>
              <a:ext cx="724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80</a:t>
              </a:r>
              <a:endParaRPr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0705ECA-9B6A-46FA-966C-EBF68B228A08}"/>
                </a:ext>
              </a:extLst>
            </p:cNvPr>
            <p:cNvSpPr txBox="1"/>
            <p:nvPr/>
          </p:nvSpPr>
          <p:spPr>
            <a:xfrm rot="16200000">
              <a:off x="3829365" y="5097086"/>
              <a:ext cx="10005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Sources</a:t>
              </a:r>
              <a:endParaRPr lang="zh-CN" alt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D3968F02-2842-452E-A1DD-6DD7E59B629A}"/>
              </a:ext>
            </a:extLst>
          </p:cNvPr>
          <p:cNvGrpSpPr/>
          <p:nvPr/>
        </p:nvGrpSpPr>
        <p:grpSpPr>
          <a:xfrm>
            <a:off x="8029358" y="1102413"/>
            <a:ext cx="4134147" cy="2609386"/>
            <a:chOff x="8029358" y="1032963"/>
            <a:chExt cx="4134147" cy="2609386"/>
          </a:xfrm>
        </p:grpSpPr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F712325A-2984-4E67-881C-D057012892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616" t="36585" r="6448" b="38923"/>
            <a:stretch/>
          </p:blipFill>
          <p:spPr>
            <a:xfrm>
              <a:off x="8640349" y="1500399"/>
              <a:ext cx="3093929" cy="2141950"/>
            </a:xfrm>
            <a:prstGeom prst="rect">
              <a:avLst/>
            </a:prstGeom>
            <a:ln w="31750">
              <a:solidFill>
                <a:schemeClr val="tx1"/>
              </a:solidFill>
            </a:ln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BE43C4B3-CE89-4081-907A-B0161C0B8C08}"/>
                </a:ext>
              </a:extLst>
            </p:cNvPr>
            <p:cNvSpPr txBox="1"/>
            <p:nvPr/>
          </p:nvSpPr>
          <p:spPr>
            <a:xfrm>
              <a:off x="8381059" y="1032963"/>
              <a:ext cx="378244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200" dirty="0">
                  <a:latin typeface="Calibri" panose="020F0502020204030204" pitchFamily="34" charset="0"/>
                  <a:cs typeface="Calibri" panose="020F0502020204030204" pitchFamily="34" charset="0"/>
                </a:rPr>
                <a:t>Encoded Value of Inverted Data</a:t>
              </a:r>
              <a:endParaRPr lang="zh-CN" altLang="en-US" sz="2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7AD075B-050B-4170-99FF-52F2FA1E9DC3}"/>
                </a:ext>
              </a:extLst>
            </p:cNvPr>
            <p:cNvSpPr txBox="1"/>
            <p:nvPr/>
          </p:nvSpPr>
          <p:spPr>
            <a:xfrm>
              <a:off x="8249081" y="1786723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20</a:t>
              </a:r>
              <a:endParaRPr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8DB9300-AEA9-476B-82D1-DD62468745DE}"/>
                </a:ext>
              </a:extLst>
            </p:cNvPr>
            <p:cNvSpPr txBox="1"/>
            <p:nvPr/>
          </p:nvSpPr>
          <p:spPr>
            <a:xfrm>
              <a:off x="8249081" y="3028887"/>
              <a:ext cx="724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80</a:t>
              </a:r>
              <a:endParaRPr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E818FBF5-31F9-40C2-AC84-D21AEAA17DEF}"/>
                </a:ext>
              </a:extLst>
            </p:cNvPr>
            <p:cNvSpPr txBox="1"/>
            <p:nvPr/>
          </p:nvSpPr>
          <p:spPr>
            <a:xfrm rot="16200000">
              <a:off x="7729115" y="2379392"/>
              <a:ext cx="10005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Sources</a:t>
              </a:r>
              <a:endParaRPr lang="zh-CN" alt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27F765EE-AD4C-473A-A847-0C2C13E5DF37}"/>
              </a:ext>
            </a:extLst>
          </p:cNvPr>
          <p:cNvGrpSpPr/>
          <p:nvPr/>
        </p:nvGrpSpPr>
        <p:grpSpPr>
          <a:xfrm>
            <a:off x="8052848" y="3809920"/>
            <a:ext cx="4208984" cy="2609588"/>
            <a:chOff x="8052848" y="3740470"/>
            <a:chExt cx="4208984" cy="2609588"/>
          </a:xfrm>
        </p:grpSpPr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35C1CD00-1915-497F-810D-6CC2C1DABB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695" t="70703" r="6369" b="4805"/>
            <a:stretch/>
          </p:blipFill>
          <p:spPr>
            <a:xfrm>
              <a:off x="8640349" y="4208108"/>
              <a:ext cx="3093929" cy="2141950"/>
            </a:xfrm>
            <a:prstGeom prst="rect">
              <a:avLst/>
            </a:prstGeom>
            <a:ln w="31750">
              <a:solidFill>
                <a:schemeClr val="tx1"/>
              </a:solidFill>
            </a:ln>
          </p:spPr>
        </p:pic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1B676F38-2EED-4601-8AB2-604786063A97}"/>
                </a:ext>
              </a:extLst>
            </p:cNvPr>
            <p:cNvSpPr txBox="1"/>
            <p:nvPr/>
          </p:nvSpPr>
          <p:spPr>
            <a:xfrm>
              <a:off x="8276574" y="3740470"/>
              <a:ext cx="398525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Misift</a:t>
              </a:r>
              <a:r>
                <a:rPr lang="en-US" altLang="zh-CN" sz="2200" dirty="0">
                  <a:latin typeface="Calibri" panose="020F0502020204030204" pitchFamily="34" charset="0"/>
                  <a:cs typeface="Calibri" panose="020F0502020204030204" pitchFamily="34" charset="0"/>
                </a:rPr>
                <a:t> between </a:t>
              </a:r>
              <a:r>
                <a:rPr lang="en-US" altLang="zh-CN" sz="2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Obs</a:t>
              </a:r>
              <a:r>
                <a:rPr lang="en-US" altLang="zh-CN" sz="2200" dirty="0">
                  <a:latin typeface="Calibri" panose="020F0502020204030204" pitchFamily="34" charset="0"/>
                  <a:cs typeface="Calibri" panose="020F0502020204030204" pitchFamily="34" charset="0"/>
                </a:rPr>
                <a:t> and Inv Data </a:t>
              </a:r>
              <a:endParaRPr lang="zh-CN" altLang="en-US" sz="2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35897614-6B46-4935-85DA-21B0E481567B}"/>
                </a:ext>
              </a:extLst>
            </p:cNvPr>
            <p:cNvSpPr txBox="1"/>
            <p:nvPr/>
          </p:nvSpPr>
          <p:spPr>
            <a:xfrm>
              <a:off x="8249081" y="4582873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20</a:t>
              </a:r>
              <a:endParaRPr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B0BD297-D100-4DC3-B067-72027CCB70D3}"/>
                </a:ext>
              </a:extLst>
            </p:cNvPr>
            <p:cNvSpPr txBox="1"/>
            <p:nvPr/>
          </p:nvSpPr>
          <p:spPr>
            <a:xfrm>
              <a:off x="8249081" y="5825037"/>
              <a:ext cx="724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80</a:t>
              </a:r>
              <a:endParaRPr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EF76EBA0-4D0D-406A-B91F-72CA183B8D2B}"/>
                </a:ext>
              </a:extLst>
            </p:cNvPr>
            <p:cNvSpPr txBox="1"/>
            <p:nvPr/>
          </p:nvSpPr>
          <p:spPr>
            <a:xfrm rot="16200000">
              <a:off x="7752605" y="5118803"/>
              <a:ext cx="10005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Sources</a:t>
              </a:r>
              <a:endParaRPr lang="zh-CN" alt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790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C76E7-BC88-487D-BAB1-C9CDE7738A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545" y="1109833"/>
            <a:ext cx="11826910" cy="2046792"/>
          </a:xfrm>
        </p:spPr>
        <p:txBody>
          <a:bodyPr>
            <a:normAutofit/>
          </a:bodyPr>
          <a:lstStyle/>
          <a:p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Seismic Inversion by Newtonian Machine Learning</a:t>
            </a:r>
            <a:endParaRPr lang="zh-CN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0FB402-3A28-4547-A369-43E257A42D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9574" y="4307676"/>
            <a:ext cx="9271280" cy="2046792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latin typeface="Calibri" panose="020F0502020204030204" pitchFamily="34" charset="0"/>
                <a:cs typeface="Calibri" panose="020F0502020204030204" pitchFamily="34" charset="0"/>
              </a:rPr>
              <a:t>Yuqing Chen</a:t>
            </a:r>
            <a:r>
              <a:rPr lang="en-US" altLang="zh-CN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(1,2) </a:t>
            </a:r>
            <a:r>
              <a:rPr lang="en-US" altLang="zh-CN" sz="3200" dirty="0">
                <a:latin typeface="Calibri" panose="020F0502020204030204" pitchFamily="34" charset="0"/>
                <a:cs typeface="Calibri" panose="020F0502020204030204" pitchFamily="34" charset="0"/>
              </a:rPr>
              <a:t>, Han Yu</a:t>
            </a:r>
            <a:r>
              <a:rPr lang="en-US" altLang="zh-CN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(1,3) </a:t>
            </a:r>
            <a:r>
              <a:rPr lang="en-US" altLang="zh-CN" sz="3200" dirty="0">
                <a:latin typeface="Calibri" panose="020F0502020204030204" pitchFamily="34" charset="0"/>
                <a:cs typeface="Calibri" panose="020F0502020204030204" pitchFamily="34" charset="0"/>
              </a:rPr>
              <a:t>and Gerard Schuster</a:t>
            </a:r>
            <a:r>
              <a:rPr lang="en-US" altLang="zh-CN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(1)</a:t>
            </a:r>
          </a:p>
          <a:p>
            <a:pPr marL="457200" indent="-457200">
              <a:buAutoNum type="arabicPeriod"/>
            </a:pP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King Abdullah University of Science and Technology</a:t>
            </a:r>
          </a:p>
          <a:p>
            <a:pPr marL="457200" indent="-457200">
              <a:buAutoNum type="arabicPeriod"/>
            </a:pP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Deep Earth Imaging, Future Science Platform, CSIRO</a:t>
            </a:r>
          </a:p>
          <a:p>
            <a:pPr marL="457200" indent="-457200">
              <a:buAutoNum type="arabicPeriod"/>
            </a:pP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Nanjing University of Posts and Telecommunications</a:t>
            </a:r>
            <a:endParaRPr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51E477-9680-4844-9BDC-D55ACBE1BE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090" y="107461"/>
            <a:ext cx="5628682" cy="92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03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DC399-67A5-443B-B377-44FDB1948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815"/>
            <a:ext cx="10515600" cy="1009651"/>
          </a:xfrm>
        </p:spPr>
        <p:txBody>
          <a:bodyPr>
            <a:normAutofit/>
          </a:bodyPr>
          <a:lstStyle/>
          <a:p>
            <a:pPr algn="ctr"/>
            <a:r>
              <a:rPr lang="en-US" altLang="zh-CN" sz="5400" b="1" dirty="0">
                <a:latin typeface="Calibri" panose="020F0502020204030204" pitchFamily="34" charset="0"/>
                <a:cs typeface="Calibri" panose="020F0502020204030204" pitchFamily="34" charset="0"/>
              </a:rPr>
              <a:t>Outline</a:t>
            </a:r>
            <a:endParaRPr lang="zh-CN" altLang="en-US" sz="5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9F96E24-4B99-47F6-9CEB-E4B6234E0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969" y="1396197"/>
            <a:ext cx="8432260" cy="4883426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Motivations</a:t>
            </a:r>
          </a:p>
          <a:p>
            <a:endParaRPr lang="en-US" altLang="zh-CN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CN" sz="3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Theory of Inversion</a:t>
            </a:r>
          </a:p>
          <a:p>
            <a:endParaRPr lang="en-US" altLang="zh-CN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CN" sz="3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Numerical Results</a:t>
            </a:r>
          </a:p>
          <a:p>
            <a:endParaRPr lang="en-US" altLang="zh-CN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CN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Summary</a:t>
            </a:r>
            <a:endParaRPr lang="zh-CN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zh-CN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zh-CN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zh-CN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AD7146B-B050-42E5-8122-187376634AB5}"/>
              </a:ext>
            </a:extLst>
          </p:cNvPr>
          <p:cNvGrpSpPr/>
          <p:nvPr/>
        </p:nvGrpSpPr>
        <p:grpSpPr>
          <a:xfrm>
            <a:off x="6107640" y="4256286"/>
            <a:ext cx="4655728" cy="2601714"/>
            <a:chOff x="5809864" y="4220726"/>
            <a:chExt cx="4655728" cy="260171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9DA544F-D615-4382-B7E8-955BF88442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30" t="6393" r="58425" b="10203"/>
            <a:stretch/>
          </p:blipFill>
          <p:spPr>
            <a:xfrm>
              <a:off x="6274585" y="4575762"/>
              <a:ext cx="1362686" cy="1814878"/>
            </a:xfrm>
            <a:prstGeom prst="rect">
              <a:avLst/>
            </a:prstGeom>
            <a:ln w="19050">
              <a:noFill/>
            </a:ln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9FE9111-7473-433A-BBB0-88257CBD6EF6}"/>
                </a:ext>
              </a:extLst>
            </p:cNvPr>
            <p:cNvSpPr txBox="1"/>
            <p:nvPr/>
          </p:nvSpPr>
          <p:spPr>
            <a:xfrm>
              <a:off x="6285463" y="4235730"/>
              <a:ext cx="1262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True Model</a:t>
              </a:r>
              <a:endParaRPr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E97AEB3-0E9D-425F-A76C-E185DBCB13EB}"/>
                </a:ext>
              </a:extLst>
            </p:cNvPr>
            <p:cNvSpPr txBox="1"/>
            <p:nvPr/>
          </p:nvSpPr>
          <p:spPr>
            <a:xfrm>
              <a:off x="8077536" y="4220726"/>
              <a:ext cx="16316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Inverted Model</a:t>
              </a:r>
              <a:endParaRPr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7493630-1AAC-4CD9-83F4-EB1FF70AB7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94" t="5765" r="59340" b="10111"/>
            <a:stretch/>
          </p:blipFill>
          <p:spPr>
            <a:xfrm>
              <a:off x="8195491" y="4569597"/>
              <a:ext cx="1362686" cy="1821043"/>
            </a:xfrm>
            <a:prstGeom prst="rect">
              <a:avLst/>
            </a:prstGeom>
            <a:ln w="19050">
              <a:noFill/>
            </a:ln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181959A-04D1-46EB-BC9C-D380E95CF72A}"/>
                </a:ext>
              </a:extLst>
            </p:cNvPr>
            <p:cNvSpPr txBox="1"/>
            <p:nvPr/>
          </p:nvSpPr>
          <p:spPr>
            <a:xfrm>
              <a:off x="6035123" y="4446044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D02A299-FAB0-4F65-B96A-96867D710093}"/>
                </a:ext>
              </a:extLst>
            </p:cNvPr>
            <p:cNvSpPr txBox="1"/>
            <p:nvPr/>
          </p:nvSpPr>
          <p:spPr>
            <a:xfrm>
              <a:off x="6035123" y="6206887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F371830-309A-4ED9-BE32-32BEE2FBB583}"/>
                </a:ext>
              </a:extLst>
            </p:cNvPr>
            <p:cNvSpPr txBox="1"/>
            <p:nvPr/>
          </p:nvSpPr>
          <p:spPr>
            <a:xfrm>
              <a:off x="6167366" y="635406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C644631-8183-41DC-B067-2C73EE04A82E}"/>
                </a:ext>
              </a:extLst>
            </p:cNvPr>
            <p:cNvSpPr txBox="1"/>
            <p:nvPr/>
          </p:nvSpPr>
          <p:spPr>
            <a:xfrm>
              <a:off x="7490821" y="6352386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7B27F18-C25D-46F3-9C70-4FCF7484B145}"/>
                </a:ext>
              </a:extLst>
            </p:cNvPr>
            <p:cNvSpPr txBox="1"/>
            <p:nvPr/>
          </p:nvSpPr>
          <p:spPr>
            <a:xfrm rot="16200000">
              <a:off x="5459833" y="5354315"/>
              <a:ext cx="10078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Depth (km)</a:t>
              </a:r>
              <a:endParaRPr lang="zh-CN" alt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991005B-557C-4C2B-ABBC-B55B382EF60C}"/>
                </a:ext>
              </a:extLst>
            </p:cNvPr>
            <p:cNvSpPr txBox="1"/>
            <p:nvPr/>
          </p:nvSpPr>
          <p:spPr>
            <a:xfrm>
              <a:off x="6641542" y="6506274"/>
              <a:ext cx="6511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X (km)</a:t>
              </a:r>
              <a:endParaRPr lang="zh-CN" alt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D0C2BCF-E90F-4533-91D7-9FFEA38154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797" t="6393" r="53910" b="10203"/>
            <a:stretch/>
          </p:blipFill>
          <p:spPr>
            <a:xfrm>
              <a:off x="9809577" y="4564218"/>
              <a:ext cx="129540" cy="1814878"/>
            </a:xfrm>
            <a:prstGeom prst="rect">
              <a:avLst/>
            </a:prstGeom>
            <a:ln w="19050">
              <a:noFill/>
            </a:ln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A802E40-4B8C-441E-92CA-58652CA4C87D}"/>
                </a:ext>
              </a:extLst>
            </p:cNvPr>
            <p:cNvSpPr txBox="1"/>
            <p:nvPr/>
          </p:nvSpPr>
          <p:spPr>
            <a:xfrm>
              <a:off x="7954735" y="445443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5555990-4F79-4192-A600-C0E4ABC28433}"/>
                </a:ext>
              </a:extLst>
            </p:cNvPr>
            <p:cNvSpPr txBox="1"/>
            <p:nvPr/>
          </p:nvSpPr>
          <p:spPr>
            <a:xfrm>
              <a:off x="7954735" y="6215276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9505017-8262-4880-80BD-38510C8CE96C}"/>
                </a:ext>
              </a:extLst>
            </p:cNvPr>
            <p:cNvSpPr txBox="1"/>
            <p:nvPr/>
          </p:nvSpPr>
          <p:spPr>
            <a:xfrm>
              <a:off x="8086978" y="6362452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176690F-2E21-4D18-A3C4-1BCFA76CFD80}"/>
                </a:ext>
              </a:extLst>
            </p:cNvPr>
            <p:cNvSpPr txBox="1"/>
            <p:nvPr/>
          </p:nvSpPr>
          <p:spPr>
            <a:xfrm>
              <a:off x="9410433" y="6360775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48C6C02-9AB3-4748-AA84-C177F41C9FEB}"/>
                </a:ext>
              </a:extLst>
            </p:cNvPr>
            <p:cNvSpPr txBox="1"/>
            <p:nvPr/>
          </p:nvSpPr>
          <p:spPr>
            <a:xfrm rot="16200000">
              <a:off x="7379445" y="5362704"/>
              <a:ext cx="10078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Depth (km)</a:t>
              </a:r>
              <a:endParaRPr lang="zh-CN" alt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C57962A-23DB-4F5C-B76F-0D5C566A12F7}"/>
                </a:ext>
              </a:extLst>
            </p:cNvPr>
            <p:cNvSpPr txBox="1"/>
            <p:nvPr/>
          </p:nvSpPr>
          <p:spPr>
            <a:xfrm>
              <a:off x="8561154" y="6514663"/>
              <a:ext cx="6511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X (km)</a:t>
              </a:r>
              <a:endParaRPr lang="zh-CN" alt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BA59056-CF0F-4C6E-A8D1-35B8418C0607}"/>
                </a:ext>
              </a:extLst>
            </p:cNvPr>
            <p:cNvSpPr txBox="1"/>
            <p:nvPr/>
          </p:nvSpPr>
          <p:spPr>
            <a:xfrm>
              <a:off x="9915441" y="6198497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2000</a:t>
              </a:r>
              <a:endParaRPr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154F5D8-CA03-402D-8208-9D864DEC0EC2}"/>
                </a:ext>
              </a:extLst>
            </p:cNvPr>
            <p:cNvSpPr txBox="1"/>
            <p:nvPr/>
          </p:nvSpPr>
          <p:spPr>
            <a:xfrm>
              <a:off x="9901181" y="4421873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2350</a:t>
              </a:r>
              <a:endParaRPr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4BA09DD-68B4-4089-AF39-BA367B285484}"/>
                </a:ext>
              </a:extLst>
            </p:cNvPr>
            <p:cNvSpPr txBox="1"/>
            <p:nvPr/>
          </p:nvSpPr>
          <p:spPr>
            <a:xfrm>
              <a:off x="9653000" y="4273767"/>
              <a:ext cx="4633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m/s</a:t>
              </a:r>
              <a:endParaRPr lang="zh-CN" alt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77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ontent Placeholder 2">
            <a:extLst>
              <a:ext uri="{FF2B5EF4-FFF2-40B4-BE49-F238E27FC236}">
                <a16:creationId xmlns:a16="http://schemas.microsoft.com/office/drawing/2014/main" id="{1E76BFCA-F2B1-468F-BEE9-6A42046CBBAA}"/>
              </a:ext>
            </a:extLst>
          </p:cNvPr>
          <p:cNvSpPr txBox="1">
            <a:spLocks/>
          </p:cNvSpPr>
          <p:nvPr/>
        </p:nvSpPr>
        <p:spPr>
          <a:xfrm>
            <a:off x="496110" y="4819426"/>
            <a:ext cx="11695889" cy="17953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C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CDC399-67A5-443B-B377-44FDB1948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69" y="168678"/>
            <a:ext cx="10515600" cy="1009651"/>
          </a:xfrm>
        </p:spPr>
        <p:txBody>
          <a:bodyPr>
            <a:noAutofit/>
          </a:bodyPr>
          <a:lstStyle/>
          <a:p>
            <a:pPr algn="ctr"/>
            <a:r>
              <a:rPr lang="en-US" altLang="zh-CN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zh-CN" altLang="en-US" sz="5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875FCFD5-2865-418B-AB08-A9BE5223ACF8}"/>
              </a:ext>
            </a:extLst>
          </p:cNvPr>
          <p:cNvSpPr txBox="1"/>
          <p:nvPr/>
        </p:nvSpPr>
        <p:spPr>
          <a:xfrm>
            <a:off x="2222053" y="3858999"/>
            <a:ext cx="62439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Newtonian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Machine Learning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882600" y="1192196"/>
            <a:ext cx="3574441" cy="2707395"/>
            <a:chOff x="882600" y="1563684"/>
            <a:chExt cx="3574441" cy="2707395"/>
          </a:xfrm>
        </p:grpSpPr>
        <p:pic>
          <p:nvPicPr>
            <p:cNvPr id="1026" name="Picture 2" descr="Image result for child imag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2600" y="1966029"/>
              <a:ext cx="3463870" cy="2305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927583" y="1563684"/>
              <a:ext cx="33714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Language Learning by </a:t>
              </a:r>
              <a:r>
                <a:rPr lang="en-US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Experience</a:t>
              </a:r>
              <a:endPara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2753714" y="2270101"/>
              <a:ext cx="1703327" cy="848453"/>
              <a:chOff x="-1229608" y="1416055"/>
              <a:chExt cx="1703327" cy="848453"/>
            </a:xfrm>
          </p:grpSpPr>
          <p:sp>
            <p:nvSpPr>
              <p:cNvPr id="8" name="Freeform 7"/>
              <p:cNvSpPr/>
              <p:nvPr/>
            </p:nvSpPr>
            <p:spPr>
              <a:xfrm>
                <a:off x="-1229608" y="1416055"/>
                <a:ext cx="1564541" cy="848453"/>
              </a:xfrm>
              <a:custGeom>
                <a:avLst/>
                <a:gdLst>
                  <a:gd name="connsiteX0" fmla="*/ 2974 w 1246297"/>
                  <a:gd name="connsiteY0" fmla="*/ 847643 h 848453"/>
                  <a:gd name="connsiteX1" fmla="*/ 170242 w 1246297"/>
                  <a:gd name="connsiteY1" fmla="*/ 401594 h 848453"/>
                  <a:gd name="connsiteX2" fmla="*/ 493628 w 1246297"/>
                  <a:gd name="connsiteY2" fmla="*/ 150 h 848453"/>
                  <a:gd name="connsiteX3" fmla="*/ 1229608 w 1246297"/>
                  <a:gd name="connsiteY3" fmla="*/ 356989 h 848453"/>
                  <a:gd name="connsiteX4" fmla="*/ 950828 w 1246297"/>
                  <a:gd name="connsiteY4" fmla="*/ 568862 h 848453"/>
                  <a:gd name="connsiteX5" fmla="*/ 304057 w 1246297"/>
                  <a:gd name="connsiteY5" fmla="*/ 513106 h 848453"/>
                  <a:gd name="connsiteX6" fmla="*/ 2974 w 1246297"/>
                  <a:gd name="connsiteY6" fmla="*/ 847643 h 848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46297" h="848453">
                    <a:moveTo>
                      <a:pt x="2974" y="847643"/>
                    </a:moveTo>
                    <a:cubicBezTo>
                      <a:pt x="-19328" y="829058"/>
                      <a:pt x="88466" y="542843"/>
                      <a:pt x="170242" y="401594"/>
                    </a:cubicBezTo>
                    <a:cubicBezTo>
                      <a:pt x="252018" y="260345"/>
                      <a:pt x="317067" y="7584"/>
                      <a:pt x="493628" y="150"/>
                    </a:cubicBezTo>
                    <a:cubicBezTo>
                      <a:pt x="670189" y="-7284"/>
                      <a:pt x="1153408" y="262204"/>
                      <a:pt x="1229608" y="356989"/>
                    </a:cubicBezTo>
                    <a:cubicBezTo>
                      <a:pt x="1305808" y="451774"/>
                      <a:pt x="1105087" y="542842"/>
                      <a:pt x="950828" y="568862"/>
                    </a:cubicBezTo>
                    <a:cubicBezTo>
                      <a:pt x="796569" y="594882"/>
                      <a:pt x="462033" y="466643"/>
                      <a:pt x="304057" y="513106"/>
                    </a:cubicBezTo>
                    <a:cubicBezTo>
                      <a:pt x="146081" y="559569"/>
                      <a:pt x="25276" y="866228"/>
                      <a:pt x="2974" y="84764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-898681" y="1565769"/>
                <a:ext cx="13724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 hungry</a:t>
                </a:r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4745031" y="1190698"/>
            <a:ext cx="6060642" cy="2708893"/>
            <a:chOff x="4745031" y="1562186"/>
            <a:chExt cx="6060642" cy="270889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17259" y="1966029"/>
              <a:ext cx="4124325" cy="2305050"/>
            </a:xfrm>
            <a:prstGeom prst="rect">
              <a:avLst/>
            </a:prstGeom>
          </p:spPr>
        </p:pic>
        <p:sp>
          <p:nvSpPr>
            <p:cNvPr id="55" name="TextBox 54"/>
            <p:cNvSpPr txBox="1"/>
            <p:nvPr/>
          </p:nvSpPr>
          <p:spPr>
            <a:xfrm>
              <a:off x="7266213" y="1562186"/>
              <a:ext cx="28584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Language Learning by </a:t>
              </a:r>
              <a:r>
                <a:rPr lang="en-US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Rules</a:t>
              </a:r>
              <a:endPara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4745031" y="2971402"/>
              <a:ext cx="145605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/>
            <p:cNvGrpSpPr/>
            <p:nvPr/>
          </p:nvGrpSpPr>
          <p:grpSpPr>
            <a:xfrm>
              <a:off x="8109191" y="2041057"/>
              <a:ext cx="2696482" cy="832344"/>
              <a:chOff x="8109191" y="2041057"/>
              <a:chExt cx="2696482" cy="832344"/>
            </a:xfrm>
          </p:grpSpPr>
          <p:sp>
            <p:nvSpPr>
              <p:cNvPr id="12" name="Freeform 11"/>
              <p:cNvSpPr/>
              <p:nvPr/>
            </p:nvSpPr>
            <p:spPr>
              <a:xfrm>
                <a:off x="8109191" y="2043606"/>
                <a:ext cx="1999067" cy="829795"/>
              </a:xfrm>
              <a:custGeom>
                <a:avLst/>
                <a:gdLst>
                  <a:gd name="connsiteX0" fmla="*/ 616509 w 1999067"/>
                  <a:gd name="connsiteY0" fmla="*/ 829782 h 829795"/>
                  <a:gd name="connsiteX1" fmla="*/ 839533 w 1999067"/>
                  <a:gd name="connsiteY1" fmla="*/ 573304 h 829795"/>
                  <a:gd name="connsiteX2" fmla="*/ 1787387 w 1999067"/>
                  <a:gd name="connsiteY2" fmla="*/ 539850 h 829795"/>
                  <a:gd name="connsiteX3" fmla="*/ 1921202 w 1999067"/>
                  <a:gd name="connsiteY3" fmla="*/ 472943 h 829795"/>
                  <a:gd name="connsiteX4" fmla="*/ 1898899 w 1999067"/>
                  <a:gd name="connsiteY4" fmla="*/ 60348 h 829795"/>
                  <a:gd name="connsiteX5" fmla="*/ 716870 w 1999067"/>
                  <a:gd name="connsiteY5" fmla="*/ 4592 h 829795"/>
                  <a:gd name="connsiteX6" fmla="*/ 92402 w 1999067"/>
                  <a:gd name="connsiteY6" fmla="*/ 82650 h 829795"/>
                  <a:gd name="connsiteX7" fmla="*/ 14343 w 1999067"/>
                  <a:gd name="connsiteY7" fmla="*/ 372582 h 829795"/>
                  <a:gd name="connsiteX8" fmla="*/ 203914 w 1999067"/>
                  <a:gd name="connsiteY8" fmla="*/ 517548 h 829795"/>
                  <a:gd name="connsiteX9" fmla="*/ 549602 w 1999067"/>
                  <a:gd name="connsiteY9" fmla="*/ 584455 h 829795"/>
                  <a:gd name="connsiteX10" fmla="*/ 616509 w 1999067"/>
                  <a:gd name="connsiteY10" fmla="*/ 829782 h 829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99067" h="829795">
                    <a:moveTo>
                      <a:pt x="616509" y="829782"/>
                    </a:moveTo>
                    <a:cubicBezTo>
                      <a:pt x="664831" y="827924"/>
                      <a:pt x="644387" y="621626"/>
                      <a:pt x="839533" y="573304"/>
                    </a:cubicBezTo>
                    <a:cubicBezTo>
                      <a:pt x="1034679" y="524982"/>
                      <a:pt x="1607109" y="556577"/>
                      <a:pt x="1787387" y="539850"/>
                    </a:cubicBezTo>
                    <a:cubicBezTo>
                      <a:pt x="1967665" y="523123"/>
                      <a:pt x="1902617" y="552860"/>
                      <a:pt x="1921202" y="472943"/>
                    </a:cubicBezTo>
                    <a:cubicBezTo>
                      <a:pt x="1939787" y="393026"/>
                      <a:pt x="2099621" y="138406"/>
                      <a:pt x="1898899" y="60348"/>
                    </a:cubicBezTo>
                    <a:cubicBezTo>
                      <a:pt x="1698177" y="-17711"/>
                      <a:pt x="1017953" y="875"/>
                      <a:pt x="716870" y="4592"/>
                    </a:cubicBezTo>
                    <a:cubicBezTo>
                      <a:pt x="415787" y="8309"/>
                      <a:pt x="209490" y="21318"/>
                      <a:pt x="92402" y="82650"/>
                    </a:cubicBezTo>
                    <a:cubicBezTo>
                      <a:pt x="-24686" y="143982"/>
                      <a:pt x="-4242" y="300099"/>
                      <a:pt x="14343" y="372582"/>
                    </a:cubicBezTo>
                    <a:cubicBezTo>
                      <a:pt x="32928" y="445065"/>
                      <a:pt x="114704" y="482236"/>
                      <a:pt x="203914" y="517548"/>
                    </a:cubicBezTo>
                    <a:cubicBezTo>
                      <a:pt x="293124" y="552860"/>
                      <a:pt x="478978" y="532416"/>
                      <a:pt x="549602" y="584455"/>
                    </a:cubicBezTo>
                    <a:cubicBezTo>
                      <a:pt x="620226" y="636494"/>
                      <a:pt x="568187" y="831640"/>
                      <a:pt x="616509" y="82978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8168387" y="2041057"/>
                <a:ext cx="263728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be or not to be,</a:t>
                </a:r>
              </a:p>
              <a:p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that is the question</a:t>
                </a:r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7B95A21-94D5-4766-9A62-908A2D8815CD}"/>
              </a:ext>
            </a:extLst>
          </p:cNvPr>
          <p:cNvGrpSpPr/>
          <p:nvPr/>
        </p:nvGrpSpPr>
        <p:grpSpPr>
          <a:xfrm>
            <a:off x="1340795" y="4737091"/>
            <a:ext cx="2248966" cy="1381290"/>
            <a:chOff x="3422191" y="4831488"/>
            <a:chExt cx="2716927" cy="1580526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CBFF598B-45AA-4E5B-BBE0-CD241EBFD0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2191" y="5211685"/>
              <a:ext cx="2716927" cy="1200329"/>
            </a:xfrm>
            <a:prstGeom prst="rect">
              <a:avLst/>
            </a:prstGeom>
            <a:ln w="22225">
              <a:solidFill>
                <a:schemeClr val="tx1"/>
              </a:solidFill>
            </a:ln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049AA71-DD4A-4AF0-B785-20E24BEBD95D}"/>
                </a:ext>
              </a:extLst>
            </p:cNvPr>
            <p:cNvSpPr txBox="1"/>
            <p:nvPr/>
          </p:nvSpPr>
          <p:spPr>
            <a:xfrm>
              <a:off x="3656304" y="4831488"/>
              <a:ext cx="2253027" cy="352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Autoencoder</a:t>
              </a:r>
              <a:endPara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041857" y="4304092"/>
            <a:ext cx="2387721" cy="2130209"/>
            <a:chOff x="7041857" y="4304092"/>
            <a:chExt cx="2387721" cy="2130209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023CD3BB-B470-4889-B6DE-9FC8ED546BB1}"/>
                </a:ext>
              </a:extLst>
            </p:cNvPr>
            <p:cNvGrpSpPr/>
            <p:nvPr/>
          </p:nvGrpSpPr>
          <p:grpSpPr>
            <a:xfrm>
              <a:off x="7502447" y="4304092"/>
              <a:ext cx="1927131" cy="2130209"/>
              <a:chOff x="3474990" y="1169441"/>
              <a:chExt cx="4245317" cy="4252668"/>
            </a:xfrm>
          </p:grpSpPr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E963B10-FEF9-472A-A6FD-EA0C90A665AF}"/>
                  </a:ext>
                </a:extLst>
              </p:cNvPr>
              <p:cNvSpPr txBox="1"/>
              <p:nvPr/>
            </p:nvSpPr>
            <p:spPr>
              <a:xfrm>
                <a:off x="3474990" y="1169441"/>
                <a:ext cx="4245317" cy="6144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Inverted Velocity Model</a:t>
                </a:r>
                <a:endParaRPr lang="zh-CN" alt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8F60FF02-815E-484C-8F46-BBCDB23F16AC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4" t="6067" r="58370" b="10037"/>
              <a:stretch/>
            </p:blipFill>
            <p:spPr>
              <a:xfrm>
                <a:off x="4247649" y="1800509"/>
                <a:ext cx="2700000" cy="3621600"/>
              </a:xfrm>
              <a:prstGeom prst="rect">
                <a:avLst/>
              </a:prstGeom>
              <a:ln w="31750">
                <a:solidFill>
                  <a:schemeClr val="tx1"/>
                </a:solidFill>
              </a:ln>
            </p:spPr>
          </p:pic>
        </p:grpSp>
        <p:sp>
          <p:nvSpPr>
            <p:cNvPr id="53" name="Arrow: Right 49">
              <a:extLst>
                <a:ext uri="{FF2B5EF4-FFF2-40B4-BE49-F238E27FC236}">
                  <a16:creationId xmlns:a16="http://schemas.microsoft.com/office/drawing/2014/main" id="{95CF4D88-AF0D-4693-9682-952F0C75E758}"/>
                </a:ext>
              </a:extLst>
            </p:cNvPr>
            <p:cNvSpPr/>
            <p:nvPr/>
          </p:nvSpPr>
          <p:spPr>
            <a:xfrm>
              <a:off x="7041857" y="5450055"/>
              <a:ext cx="559743" cy="303643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E806B964-63B4-4CDF-B6C8-190649C0F540}"/>
              </a:ext>
            </a:extLst>
          </p:cNvPr>
          <p:cNvSpPr txBox="1"/>
          <p:nvPr/>
        </p:nvSpPr>
        <p:spPr>
          <a:xfrm>
            <a:off x="2414656" y="6495031"/>
            <a:ext cx="6897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>
                <a:latin typeface="Calibri" panose="020F0502020204030204" pitchFamily="34" charset="0"/>
                <a:cs typeface="Calibri" panose="020F0502020204030204" pitchFamily="34" charset="0"/>
              </a:rPr>
              <a:t>Mitigate cycle skipping | No picking | Provide good initial model for FWI</a:t>
            </a:r>
            <a:endParaRPr lang="zh-CN" altLang="en-US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016801" y="4494177"/>
            <a:ext cx="2545173" cy="1985177"/>
            <a:chOff x="4016801" y="4494177"/>
            <a:chExt cx="2545173" cy="1985177"/>
          </a:xfrm>
        </p:grpSpPr>
        <p:sp>
          <p:nvSpPr>
            <p:cNvPr id="49" name="Plus Sign 45">
              <a:extLst>
                <a:ext uri="{FF2B5EF4-FFF2-40B4-BE49-F238E27FC236}">
                  <a16:creationId xmlns:a16="http://schemas.microsoft.com/office/drawing/2014/main" id="{2946EB63-E024-4F7D-B376-EE54475259EC}"/>
                </a:ext>
              </a:extLst>
            </p:cNvPr>
            <p:cNvSpPr/>
            <p:nvPr/>
          </p:nvSpPr>
          <p:spPr>
            <a:xfrm>
              <a:off x="4016801" y="5450597"/>
              <a:ext cx="467028" cy="467319"/>
            </a:xfrm>
            <a:prstGeom prst="mathPlus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4453958" y="4494177"/>
              <a:ext cx="2108016" cy="1985177"/>
              <a:chOff x="4453958" y="4494177"/>
              <a:chExt cx="2108016" cy="1985177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E46465E1-4CC2-4937-988D-E33FF3781721}"/>
                  </a:ext>
                </a:extLst>
              </p:cNvPr>
              <p:cNvGrpSpPr/>
              <p:nvPr/>
            </p:nvGrpSpPr>
            <p:grpSpPr>
              <a:xfrm>
                <a:off x="4453958" y="4494177"/>
                <a:ext cx="2108016" cy="1985177"/>
                <a:chOff x="3762684" y="4765718"/>
                <a:chExt cx="2108016" cy="1985177"/>
              </a:xfrm>
            </p:grpSpPr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16D0288E-62DB-473A-BBE1-AFD4552CE604}"/>
                    </a:ext>
                  </a:extLst>
                </p:cNvPr>
                <p:cNvGrpSpPr/>
                <p:nvPr/>
              </p:nvGrpSpPr>
              <p:grpSpPr>
                <a:xfrm>
                  <a:off x="3762684" y="4765718"/>
                  <a:ext cx="2108016" cy="1985177"/>
                  <a:chOff x="4374535" y="1407006"/>
                  <a:chExt cx="2769912" cy="3467578"/>
                </a:xfrm>
              </p:grpSpPr>
              <p:pic>
                <p:nvPicPr>
                  <p:cNvPr id="44" name="Picture 43" descr="A screenshot of a cell phone&#10;&#10;Description automatically generated">
                    <a:extLst>
                      <a:ext uri="{FF2B5EF4-FFF2-40B4-BE49-F238E27FC236}">
                        <a16:creationId xmlns:a16="http://schemas.microsoft.com/office/drawing/2014/main" id="{9FA1E26A-746C-4D34-B3AB-F90EAD2D97BC}"/>
                      </a:ext>
                    </a:extLst>
                  </p:cNvPr>
                  <p:cNvPicPr>
                    <a:picLocks/>
                  </p:cNvPicPr>
                  <p:nvPr/>
                </p:nvPicPr>
                <p:blipFill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7061" t="10420" r="50567" b="51515"/>
                  <a:stretch/>
                </p:blipFill>
                <p:spPr>
                  <a:xfrm>
                    <a:off x="4982318" y="1940190"/>
                    <a:ext cx="1610487" cy="2934394"/>
                  </a:xfrm>
                  <a:prstGeom prst="rect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</p:pic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0E66AEEA-1B38-4A15-88D2-E987CFEE64A9}"/>
                      </a:ext>
                    </a:extLst>
                  </p:cNvPr>
                  <p:cNvSpPr txBox="1"/>
                  <p:nvPr/>
                </p:nvSpPr>
                <p:spPr>
                  <a:xfrm>
                    <a:off x="4374535" y="1407006"/>
                    <a:ext cx="2769912" cy="53760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zh-C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Wave-path</a:t>
                    </a:r>
                    <a:endParaRPr lang="zh-CN" altLang="en-US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20C0B7A3-030E-4143-BBE0-9D897981F096}"/>
                    </a:ext>
                  </a:extLst>
                </p:cNvPr>
                <p:cNvSpPr/>
                <p:nvPr/>
              </p:nvSpPr>
              <p:spPr>
                <a:xfrm>
                  <a:off x="5016700" y="6347495"/>
                  <a:ext cx="427379" cy="368675"/>
                </a:xfrm>
                <a:prstGeom prst="rect">
                  <a:avLst/>
                </a:prstGeom>
                <a:solidFill>
                  <a:srgbClr val="CACAC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5D1FA21D-1A05-4A70-8127-42BC8DBA6C4E}"/>
                  </a:ext>
                </a:extLst>
              </p:cNvPr>
              <p:cNvGrpSpPr/>
              <p:nvPr/>
            </p:nvGrpSpPr>
            <p:grpSpPr>
              <a:xfrm>
                <a:off x="4923036" y="5452764"/>
                <a:ext cx="1219116" cy="807527"/>
                <a:chOff x="4107484" y="5569529"/>
                <a:chExt cx="1219116" cy="807527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7" name="TextBox 56">
                      <a:extLst>
                        <a:ext uri="{FF2B5EF4-FFF2-40B4-BE49-F238E27FC236}">
                          <a16:creationId xmlns:a16="http://schemas.microsoft.com/office/drawing/2014/main" id="{966AEA03-11E1-49EB-A457-791F3156E6A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107484" y="5569529"/>
                      <a:ext cx="1219116" cy="35112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f>
                              <m:fPr>
                                <m:ctrlPr>
                                  <a:rPr lang="en-US" altLang="zh-CN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zh-CN" alt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altLang="zh-CN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zh-CN" alt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altLang="zh-CN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den>
                            </m:f>
                            <m:r>
                              <a:rPr lang="en-US" altLang="zh-CN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zh-CN" altLang="en-US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  <m:sSup>
                              <m:sSupPr>
                                <m:ctrlPr>
                                  <a:rPr lang="en-US" altLang="zh-CN" sz="12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altLang="zh-CN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𝛻</m:t>
                            </m:r>
                            <m:r>
                              <a:rPr lang="en-US" altLang="zh-CN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altLang="zh-CN" sz="12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𝒗</m:t>
                            </m:r>
                            <m:r>
                              <a:rPr lang="en-US" altLang="zh-CN" sz="12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zh-CN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oMath>
                        </m:oMathPara>
                      </a14:m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6" name="TextBox 5">
                      <a:extLst>
                        <a:ext uri="{FF2B5EF4-FFF2-40B4-BE49-F238E27FC236}">
                          <a16:creationId xmlns:a16="http://schemas.microsoft.com/office/drawing/2014/main" id="{E2D66915-D2EB-4AD5-A1D7-706DEDA6991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107484" y="5569529"/>
                      <a:ext cx="1219116" cy="351122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l="-2500" t="-3509" r="-2000" b="-1578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8" name="TextBox 57">
                      <a:extLst>
                        <a:ext uri="{FF2B5EF4-FFF2-40B4-BE49-F238E27FC236}">
                          <a16:creationId xmlns:a16="http://schemas.microsoft.com/office/drawing/2014/main" id="{D00F0F64-7B59-46BD-9E20-484DA232A55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133146" y="5997465"/>
                      <a:ext cx="982641" cy="379591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f>
                              <m:fPr>
                                <m:ctrlPr>
                                  <a:rPr lang="en-US" altLang="zh-CN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zh-CN" alt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den>
                            </m:f>
                            <m:r>
                              <a:rPr lang="en-US" altLang="zh-CN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𝛻</m:t>
                            </m:r>
                            <m:r>
                              <a:rPr lang="en-US" altLang="zh-CN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altLang="zh-CN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altLang="zh-CN" sz="12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zh-CN" altLang="en-US" sz="12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𝜗</m:t>
                                </m:r>
                                <m:r>
                                  <a:rPr lang="en-US" altLang="zh-CN" sz="1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num>
                              <m:den>
                                <m:r>
                                  <a:rPr lang="zh-CN" altLang="en-US" sz="12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altLang="zh-CN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den>
                            </m:f>
                            <m:r>
                              <a:rPr lang="en-US" altLang="zh-CN" sz="12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zh-CN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oMath>
                        </m:oMathPara>
                      </a14:m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8" name="TextBox 37">
                      <a:extLst>
                        <a:ext uri="{FF2B5EF4-FFF2-40B4-BE49-F238E27FC236}">
                          <a16:creationId xmlns:a16="http://schemas.microsoft.com/office/drawing/2014/main" id="{1807CF4C-80C7-41C3-B572-6C852CC2B37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133146" y="5997465"/>
                      <a:ext cx="982641" cy="379591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l="-3106" t="-1613" r="-3727" b="-1451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</p:spTree>
    <p:extLst>
      <p:ext uri="{BB962C8B-B14F-4D97-AF65-F5344CB8AC3E}">
        <p14:creationId xmlns:p14="http://schemas.microsoft.com/office/powerpoint/2010/main" val="22426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5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ontent Placeholder 2">
            <a:extLst>
              <a:ext uri="{FF2B5EF4-FFF2-40B4-BE49-F238E27FC236}">
                <a16:creationId xmlns:a16="http://schemas.microsoft.com/office/drawing/2014/main" id="{1E76BFCA-F2B1-468F-BEE9-6A42046CBBAA}"/>
              </a:ext>
            </a:extLst>
          </p:cNvPr>
          <p:cNvSpPr txBox="1">
            <a:spLocks/>
          </p:cNvSpPr>
          <p:nvPr/>
        </p:nvSpPr>
        <p:spPr>
          <a:xfrm>
            <a:off x="496110" y="4819426"/>
            <a:ext cx="11695889" cy="17953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C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CDC399-67A5-443B-B377-44FDB1948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69" y="168678"/>
            <a:ext cx="10515600" cy="1009651"/>
          </a:xfrm>
        </p:spPr>
        <p:txBody>
          <a:bodyPr>
            <a:noAutofit/>
          </a:bodyPr>
          <a:lstStyle/>
          <a:p>
            <a:pPr algn="ctr"/>
            <a:r>
              <a:rPr lang="en-US" altLang="zh-CN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zh-CN" altLang="en-US" sz="5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00137" y="1557338"/>
            <a:ext cx="2026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Limitations: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765AF96-A8FD-4EF6-A562-9BB76A26AF7D}"/>
              </a:ext>
            </a:extLst>
          </p:cNvPr>
          <p:cNvGrpSpPr/>
          <p:nvPr/>
        </p:nvGrpSpPr>
        <p:grpSpPr>
          <a:xfrm>
            <a:off x="3848183" y="1557338"/>
            <a:ext cx="5795880" cy="4357687"/>
            <a:chOff x="5311429" y="1631156"/>
            <a:chExt cx="3840906" cy="3032127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D34616F2-7A9D-44B0-B3CB-319336B870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4128" y="1923678"/>
              <a:ext cx="3040060" cy="2079251"/>
            </a:xfrm>
            <a:prstGeom prst="rect">
              <a:avLst/>
            </a:prstGeom>
          </p:spPr>
        </p:pic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FB6AAB0D-0D36-40C9-BFA5-9E9D4B9D1BEE}"/>
                </a:ext>
              </a:extLst>
            </p:cNvPr>
            <p:cNvCxnSpPr/>
            <p:nvPr/>
          </p:nvCxnSpPr>
          <p:spPr>
            <a:xfrm>
              <a:off x="6372200" y="4227934"/>
              <a:ext cx="2016224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CB6CA00-F921-447E-8AD7-E4F55F05EF3E}"/>
                </a:ext>
              </a:extLst>
            </p:cNvPr>
            <p:cNvSpPr txBox="1"/>
            <p:nvPr/>
          </p:nvSpPr>
          <p:spPr>
            <a:xfrm>
              <a:off x="5764872" y="4337750"/>
              <a:ext cx="3387463" cy="325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Increase the dimension of latent space</a:t>
              </a:r>
              <a:endParaRPr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DBE16118-58D5-44BE-8894-073E0A9736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64872" y="1677867"/>
              <a:ext cx="0" cy="152055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3825DBE6-ADC1-449D-95B6-C02BBBB2630B}"/>
                </a:ext>
              </a:extLst>
            </p:cNvPr>
            <p:cNvSpPr txBox="1"/>
            <p:nvPr/>
          </p:nvSpPr>
          <p:spPr>
            <a:xfrm rot="16200000">
              <a:off x="4646640" y="2295945"/>
              <a:ext cx="1656184" cy="3266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Model Resolution</a:t>
              </a:r>
              <a:endParaRPr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5" name="Freeform 14"/>
          <p:cNvSpPr/>
          <p:nvPr/>
        </p:nvSpPr>
        <p:spPr>
          <a:xfrm>
            <a:off x="5397859" y="1956182"/>
            <a:ext cx="3721977" cy="2723039"/>
          </a:xfrm>
          <a:custGeom>
            <a:avLst/>
            <a:gdLst>
              <a:gd name="connsiteX0" fmla="*/ 3161770 w 3721977"/>
              <a:gd name="connsiteY0" fmla="*/ 0 h 2723039"/>
              <a:gd name="connsiteX1" fmla="*/ 1861607 w 3721977"/>
              <a:gd name="connsiteY1" fmla="*/ 542925 h 2723039"/>
              <a:gd name="connsiteX2" fmla="*/ 1290107 w 3721977"/>
              <a:gd name="connsiteY2" fmla="*/ 1700213 h 2723039"/>
              <a:gd name="connsiteX3" fmla="*/ 975782 w 3721977"/>
              <a:gd name="connsiteY3" fmla="*/ 1785938 h 2723039"/>
              <a:gd name="connsiteX4" fmla="*/ 947207 w 3721977"/>
              <a:gd name="connsiteY4" fmla="*/ 1743075 h 2723039"/>
              <a:gd name="connsiteX5" fmla="*/ 847195 w 3721977"/>
              <a:gd name="connsiteY5" fmla="*/ 2014538 h 2723039"/>
              <a:gd name="connsiteX6" fmla="*/ 147107 w 3721977"/>
              <a:gd name="connsiteY6" fmla="*/ 2085975 h 2723039"/>
              <a:gd name="connsiteX7" fmla="*/ 47095 w 3721977"/>
              <a:gd name="connsiteY7" fmla="*/ 2486025 h 2723039"/>
              <a:gd name="connsiteX8" fmla="*/ 732895 w 3721977"/>
              <a:gd name="connsiteY8" fmla="*/ 2700338 h 2723039"/>
              <a:gd name="connsiteX9" fmla="*/ 3518957 w 3721977"/>
              <a:gd name="connsiteY9" fmla="*/ 1943100 h 2723039"/>
              <a:gd name="connsiteX10" fmla="*/ 3290357 w 3721977"/>
              <a:gd name="connsiteY10" fmla="*/ 0 h 2723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21977" h="2723039">
                <a:moveTo>
                  <a:pt x="3161770" y="0"/>
                </a:moveTo>
                <a:cubicBezTo>
                  <a:pt x="2667660" y="129778"/>
                  <a:pt x="2173551" y="259556"/>
                  <a:pt x="1861607" y="542925"/>
                </a:cubicBezTo>
                <a:cubicBezTo>
                  <a:pt x="1549663" y="826294"/>
                  <a:pt x="1437744" y="1493044"/>
                  <a:pt x="1290107" y="1700213"/>
                </a:cubicBezTo>
                <a:cubicBezTo>
                  <a:pt x="1142470" y="1907382"/>
                  <a:pt x="1032932" y="1778794"/>
                  <a:pt x="975782" y="1785938"/>
                </a:cubicBezTo>
                <a:cubicBezTo>
                  <a:pt x="918632" y="1793082"/>
                  <a:pt x="968638" y="1704975"/>
                  <a:pt x="947207" y="1743075"/>
                </a:cubicBezTo>
                <a:cubicBezTo>
                  <a:pt x="925776" y="1781175"/>
                  <a:pt x="980545" y="1957388"/>
                  <a:pt x="847195" y="2014538"/>
                </a:cubicBezTo>
                <a:cubicBezTo>
                  <a:pt x="713845" y="2071688"/>
                  <a:pt x="280457" y="2007394"/>
                  <a:pt x="147107" y="2085975"/>
                </a:cubicBezTo>
                <a:cubicBezTo>
                  <a:pt x="13757" y="2164556"/>
                  <a:pt x="-50536" y="2383631"/>
                  <a:pt x="47095" y="2486025"/>
                </a:cubicBezTo>
                <a:cubicBezTo>
                  <a:pt x="144726" y="2588419"/>
                  <a:pt x="154251" y="2790825"/>
                  <a:pt x="732895" y="2700338"/>
                </a:cubicBezTo>
                <a:cubicBezTo>
                  <a:pt x="1311539" y="2609851"/>
                  <a:pt x="3092713" y="2393156"/>
                  <a:pt x="3518957" y="1943100"/>
                </a:cubicBezTo>
                <a:cubicBezTo>
                  <a:pt x="3945201" y="1493044"/>
                  <a:pt x="3617779" y="746522"/>
                  <a:pt x="3290357" y="0"/>
                </a:cubicBezTo>
              </a:path>
            </a:pathLst>
          </a:custGeom>
          <a:solidFill>
            <a:schemeClr val="bg1">
              <a:alpha val="6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51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DC399-67A5-443B-B377-44FDB1948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815"/>
            <a:ext cx="10515600" cy="1009651"/>
          </a:xfrm>
        </p:spPr>
        <p:txBody>
          <a:bodyPr>
            <a:normAutofit/>
          </a:bodyPr>
          <a:lstStyle/>
          <a:p>
            <a:pPr algn="ctr"/>
            <a:r>
              <a:rPr lang="en-US" altLang="zh-CN" sz="5400" b="1" dirty="0">
                <a:latin typeface="Calibri" panose="020F0502020204030204" pitchFamily="34" charset="0"/>
                <a:cs typeface="Calibri" panose="020F0502020204030204" pitchFamily="34" charset="0"/>
              </a:rPr>
              <a:t>Autoencoder</a:t>
            </a:r>
            <a:endParaRPr lang="zh-CN" altLang="en-US" sz="5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9F96E24-4B99-47F6-9CEB-E4B6234E0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110" y="1238176"/>
            <a:ext cx="11695889" cy="5376633"/>
          </a:xfrm>
        </p:spPr>
        <p:txBody>
          <a:bodyPr>
            <a:normAutofit/>
          </a:bodyPr>
          <a:lstStyle/>
          <a:p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What is autoencoder? </a:t>
            </a:r>
          </a:p>
          <a:p>
            <a:endParaRPr lang="en-US" altLang="zh-C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CN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zh-CN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zh-CN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zh-CN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8EB0696D-024F-45E2-96B0-A93AF0F32A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252" y="1783524"/>
            <a:ext cx="8305492" cy="3290951"/>
          </a:xfrm>
          <a:prstGeom prst="rect">
            <a:avLst/>
          </a:prstGeom>
          <a:noFill/>
          <a:ln w="31750"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6053F1A-A720-415A-B27C-98ABA36C0739}"/>
              </a:ext>
            </a:extLst>
          </p:cNvPr>
          <p:cNvSpPr/>
          <p:nvPr/>
        </p:nvSpPr>
        <p:spPr>
          <a:xfrm>
            <a:off x="838200" y="5321561"/>
            <a:ext cx="106793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Both"/>
            </a:pPr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An ideal autoencoder neural network seeks to </a:t>
            </a:r>
            <a:r>
              <a:rPr lang="en-US" altLang="zh-CN" sz="16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identify the common characteristic</a:t>
            </a:r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 of all training examples in the training set and </a:t>
            </a:r>
            <a:r>
              <a:rPr lang="en-US" altLang="zh-CN" sz="16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encapsulates</a:t>
            </a:r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 these </a:t>
            </a:r>
            <a:r>
              <a:rPr lang="en-US" altLang="zh-CN" sz="16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within the encoder and decoder</a:t>
            </a:r>
            <a:r>
              <a:rPr lang="en-US" altLang="zh-CN" sz="1600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functions.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047A62-98B6-433A-A6C7-3ED661225976}"/>
              </a:ext>
            </a:extLst>
          </p:cNvPr>
          <p:cNvSpPr/>
          <p:nvPr/>
        </p:nvSpPr>
        <p:spPr>
          <a:xfrm>
            <a:off x="838200" y="6011315"/>
            <a:ext cx="108576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(2) The </a:t>
            </a:r>
            <a:r>
              <a:rPr lang="en-US" altLang="zh-CN" sz="16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</a:t>
            </a:r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 contained in the </a:t>
            </a:r>
            <a:r>
              <a:rPr lang="en-US" altLang="zh-CN" sz="16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latent space</a:t>
            </a:r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 only that necessary to </a:t>
            </a:r>
            <a:r>
              <a:rPr lang="en-US" altLang="zh-CN" sz="16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distinguish between individual examples</a:t>
            </a:r>
            <a:r>
              <a:rPr lang="en-US" altLang="zh-CN" sz="1600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in the dataset.</a:t>
            </a:r>
          </a:p>
        </p:txBody>
      </p:sp>
    </p:spTree>
    <p:extLst>
      <p:ext uri="{BB962C8B-B14F-4D97-AF65-F5344CB8AC3E}">
        <p14:creationId xmlns:p14="http://schemas.microsoft.com/office/powerpoint/2010/main" val="39930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id="{D2B42FED-BA07-4626-9ADA-8A750ACEB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207"/>
            <a:ext cx="10515600" cy="856434"/>
          </a:xfrm>
        </p:spPr>
        <p:txBody>
          <a:bodyPr>
            <a:normAutofit/>
          </a:bodyPr>
          <a:lstStyle/>
          <a:p>
            <a:pPr algn="ctr"/>
            <a:r>
              <a:rPr lang="en-US" altLang="zh-CN" sz="5000" b="1" dirty="0">
                <a:latin typeface="Calibri" panose="020F0502020204030204" pitchFamily="34" charset="0"/>
                <a:cs typeface="Calibri" panose="020F0502020204030204" pitchFamily="34" charset="0"/>
              </a:rPr>
              <a:t>Summary</a:t>
            </a:r>
            <a:endParaRPr lang="zh-CN" altLang="en-US" sz="5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D859E09-FECB-423F-BBBA-A8474FB339A1}"/>
              </a:ext>
            </a:extLst>
          </p:cNvPr>
          <p:cNvSpPr txBox="1"/>
          <p:nvPr/>
        </p:nvSpPr>
        <p:spPr>
          <a:xfrm>
            <a:off x="314709" y="1022672"/>
            <a:ext cx="11877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(1) 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altLang="zh-C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keletal 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info </a:t>
            </a:r>
            <a:r>
              <a:rPr lang="en-US" altLang="zh-C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extracted 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by </a:t>
            </a:r>
            <a:r>
              <a:rPr lang="en-US" altLang="zh-CN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autoencoder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altLang="zh-C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more 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flexible than conventional skeletal data.</a:t>
            </a:r>
            <a:endParaRPr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9" name="Content Placeholder 4">
            <a:extLst>
              <a:ext uri="{FF2B5EF4-FFF2-40B4-BE49-F238E27FC236}">
                <a16:creationId xmlns:a16="http://schemas.microsoft.com/office/drawing/2014/main" id="{5C61F258-F77D-48B2-B413-594BCF358F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9" t="5325" r="7227" b="24808"/>
          <a:stretch/>
        </p:blipFill>
        <p:spPr>
          <a:xfrm>
            <a:off x="542743" y="1698514"/>
            <a:ext cx="6740724" cy="4726732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D765AF96-A8FD-4EF6-A562-9BB76A26AF7D}"/>
              </a:ext>
            </a:extLst>
          </p:cNvPr>
          <p:cNvGrpSpPr/>
          <p:nvPr/>
        </p:nvGrpSpPr>
        <p:grpSpPr>
          <a:xfrm>
            <a:off x="7538657" y="2395239"/>
            <a:ext cx="4343372" cy="3440089"/>
            <a:chOff x="5311429" y="1631156"/>
            <a:chExt cx="3840906" cy="3032127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D34616F2-7A9D-44B0-B3CB-319336B870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4128" y="1923678"/>
              <a:ext cx="3040060" cy="2079251"/>
            </a:xfrm>
            <a:prstGeom prst="rect">
              <a:avLst/>
            </a:prstGeom>
          </p:spPr>
        </p:pic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FB6AAB0D-0D36-40C9-BFA5-9E9D4B9D1BEE}"/>
                </a:ext>
              </a:extLst>
            </p:cNvPr>
            <p:cNvCxnSpPr/>
            <p:nvPr/>
          </p:nvCxnSpPr>
          <p:spPr>
            <a:xfrm>
              <a:off x="6372200" y="4227934"/>
              <a:ext cx="2016224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CB6CA00-F921-447E-8AD7-E4F55F05EF3E}"/>
                </a:ext>
              </a:extLst>
            </p:cNvPr>
            <p:cNvSpPr txBox="1"/>
            <p:nvPr/>
          </p:nvSpPr>
          <p:spPr>
            <a:xfrm>
              <a:off x="5764872" y="4337750"/>
              <a:ext cx="3387463" cy="325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Increase the dimension of latent space</a:t>
              </a:r>
              <a:endParaRPr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DBE16118-58D5-44BE-8894-073E0A9736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64872" y="1677867"/>
              <a:ext cx="0" cy="152055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825DBE6-ADC1-449D-95B6-C02BBBB2630B}"/>
                </a:ext>
              </a:extLst>
            </p:cNvPr>
            <p:cNvSpPr txBox="1"/>
            <p:nvPr/>
          </p:nvSpPr>
          <p:spPr>
            <a:xfrm rot="16200000">
              <a:off x="4646640" y="2295945"/>
              <a:ext cx="1656184" cy="3266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Model Resolution</a:t>
              </a:r>
              <a:endParaRPr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141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184CE24-64D6-45D8-AFAE-3E6CF69F8150}"/>
              </a:ext>
            </a:extLst>
          </p:cNvPr>
          <p:cNvGrpSpPr/>
          <p:nvPr/>
        </p:nvGrpSpPr>
        <p:grpSpPr>
          <a:xfrm>
            <a:off x="156520" y="1670837"/>
            <a:ext cx="3237471" cy="2577083"/>
            <a:chOff x="156520" y="1745947"/>
            <a:chExt cx="3237471" cy="257708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B5B43D2-3A24-49C8-8417-CE95D7A657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69" r="12553"/>
            <a:stretch/>
          </p:blipFill>
          <p:spPr>
            <a:xfrm>
              <a:off x="156520" y="2234738"/>
              <a:ext cx="3237471" cy="2088292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69AB5D7-8B9C-4D8D-A801-3087CC28FE3D}"/>
                </a:ext>
              </a:extLst>
            </p:cNvPr>
            <p:cNvSpPr txBox="1"/>
            <p:nvPr/>
          </p:nvSpPr>
          <p:spPr>
            <a:xfrm>
              <a:off x="400519" y="1745947"/>
              <a:ext cx="27494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Machine Learning Methods</a:t>
              </a:r>
              <a:endParaRPr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2AEE09D-EC12-4A66-BA1E-37CE123A9A7C}"/>
              </a:ext>
            </a:extLst>
          </p:cNvPr>
          <p:cNvGrpSpPr/>
          <p:nvPr/>
        </p:nvGrpSpPr>
        <p:grpSpPr>
          <a:xfrm>
            <a:off x="8600815" y="1445531"/>
            <a:ext cx="3434665" cy="2761749"/>
            <a:chOff x="8600815" y="1561281"/>
            <a:chExt cx="3434665" cy="276174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C2A59F2-D6FC-4C95-BCA7-AE4B78E714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0815" y="2033253"/>
              <a:ext cx="3434665" cy="2289777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81DEE72-3D9E-4BFC-A89B-51F880E9BBE0}"/>
                </a:ext>
              </a:extLst>
            </p:cNvPr>
            <p:cNvSpPr txBox="1"/>
            <p:nvPr/>
          </p:nvSpPr>
          <p:spPr>
            <a:xfrm>
              <a:off x="9164626" y="1561281"/>
              <a:ext cx="23348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Deterministic Methods</a:t>
              </a:r>
              <a:endParaRPr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8B7893F-666A-4E03-AD93-D1D763BE234B}"/>
              </a:ext>
            </a:extLst>
          </p:cNvPr>
          <p:cNvGrpSpPr/>
          <p:nvPr/>
        </p:nvGrpSpPr>
        <p:grpSpPr>
          <a:xfrm>
            <a:off x="3393991" y="1186953"/>
            <a:ext cx="5206824" cy="3365092"/>
            <a:chOff x="3393991" y="1262063"/>
            <a:chExt cx="5206824" cy="3365092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524C04B-7C94-49DD-9163-9415FB286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3991" y="1701286"/>
              <a:ext cx="5206824" cy="2925869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ECF4B49-EEBC-4EB8-8D87-E549750C5CAB}"/>
                </a:ext>
              </a:extLst>
            </p:cNvPr>
            <p:cNvSpPr txBox="1"/>
            <p:nvPr/>
          </p:nvSpPr>
          <p:spPr>
            <a:xfrm>
              <a:off x="5145246" y="1262063"/>
              <a:ext cx="17043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Hybrid Methods</a:t>
              </a:r>
              <a:endParaRPr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AACBC3C-B6C8-4161-9D6D-6796350F97FE}"/>
              </a:ext>
            </a:extLst>
          </p:cNvPr>
          <p:cNvGrpSpPr/>
          <p:nvPr/>
        </p:nvGrpSpPr>
        <p:grpSpPr>
          <a:xfrm>
            <a:off x="6218099" y="2159628"/>
            <a:ext cx="1507144" cy="460910"/>
            <a:chOff x="6218099" y="2234738"/>
            <a:chExt cx="1507144" cy="46091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92544EB-9069-4D68-B19B-4A0D4DF724BA}"/>
                </a:ext>
              </a:extLst>
            </p:cNvPr>
            <p:cNvSpPr txBox="1"/>
            <p:nvPr/>
          </p:nvSpPr>
          <p:spPr>
            <a:xfrm>
              <a:off x="6218099" y="2234738"/>
              <a:ext cx="15071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Machine Learning</a:t>
              </a:r>
              <a:endPara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Arrow: Down 21">
              <a:extLst>
                <a:ext uri="{FF2B5EF4-FFF2-40B4-BE49-F238E27FC236}">
                  <a16:creationId xmlns:a16="http://schemas.microsoft.com/office/drawing/2014/main" id="{7A38F139-E5EE-4DF8-A0EB-0426A2E5F4BC}"/>
                </a:ext>
              </a:extLst>
            </p:cNvPr>
            <p:cNvSpPr/>
            <p:nvPr/>
          </p:nvSpPr>
          <p:spPr>
            <a:xfrm>
              <a:off x="6821529" y="2512425"/>
              <a:ext cx="300284" cy="183223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E7541AA-D6FF-44AF-8660-A27BC762719F}"/>
              </a:ext>
            </a:extLst>
          </p:cNvPr>
          <p:cNvGrpSpPr/>
          <p:nvPr/>
        </p:nvGrpSpPr>
        <p:grpSpPr>
          <a:xfrm>
            <a:off x="4541555" y="2466650"/>
            <a:ext cx="1207382" cy="469279"/>
            <a:chOff x="4541555" y="2541760"/>
            <a:chExt cx="1207382" cy="46927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13F89AC-D14E-46C8-906A-E56F58DEDB0E}"/>
                </a:ext>
              </a:extLst>
            </p:cNvPr>
            <p:cNvSpPr txBox="1"/>
            <p:nvPr/>
          </p:nvSpPr>
          <p:spPr>
            <a:xfrm>
              <a:off x="4541555" y="2541760"/>
              <a:ext cx="12073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Deterministic </a:t>
              </a:r>
              <a:endPara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Arrow: Down 24">
              <a:extLst>
                <a:ext uri="{FF2B5EF4-FFF2-40B4-BE49-F238E27FC236}">
                  <a16:creationId xmlns:a16="http://schemas.microsoft.com/office/drawing/2014/main" id="{D326E1FA-6B31-4BC0-803B-D0BAA28ED142}"/>
                </a:ext>
              </a:extLst>
            </p:cNvPr>
            <p:cNvSpPr/>
            <p:nvPr/>
          </p:nvSpPr>
          <p:spPr>
            <a:xfrm>
              <a:off x="4973933" y="2827816"/>
              <a:ext cx="300284" cy="183223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12416F50-1082-44FE-83FF-B411E9DEB688}"/>
              </a:ext>
            </a:extLst>
          </p:cNvPr>
          <p:cNvSpPr txBox="1"/>
          <p:nvPr/>
        </p:nvSpPr>
        <p:spPr>
          <a:xfrm>
            <a:off x="324979" y="5094094"/>
            <a:ext cx="2659612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Seismic Inversion by Newtonian Machine Learning</a:t>
            </a:r>
            <a:endParaRPr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46465E1-4CC2-4937-988D-E33FF3781721}"/>
              </a:ext>
            </a:extLst>
          </p:cNvPr>
          <p:cNvGrpSpPr/>
          <p:nvPr/>
        </p:nvGrpSpPr>
        <p:grpSpPr>
          <a:xfrm>
            <a:off x="3638406" y="4521675"/>
            <a:ext cx="2108016" cy="1985177"/>
            <a:chOff x="3762684" y="4765718"/>
            <a:chExt cx="2108016" cy="1985177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16D0288E-62DB-473A-BBE1-AFD4552CE604}"/>
                </a:ext>
              </a:extLst>
            </p:cNvPr>
            <p:cNvGrpSpPr/>
            <p:nvPr/>
          </p:nvGrpSpPr>
          <p:grpSpPr>
            <a:xfrm>
              <a:off x="3762684" y="4765718"/>
              <a:ext cx="2108016" cy="1985177"/>
              <a:chOff x="4374535" y="1407006"/>
              <a:chExt cx="2769912" cy="3467578"/>
            </a:xfrm>
          </p:grpSpPr>
          <p:pic>
            <p:nvPicPr>
              <p:cNvPr id="30" name="Picture 29" descr="A screenshot of a cell phone&#10;&#10;Description automatically generated">
                <a:extLst>
                  <a:ext uri="{FF2B5EF4-FFF2-40B4-BE49-F238E27FC236}">
                    <a16:creationId xmlns:a16="http://schemas.microsoft.com/office/drawing/2014/main" id="{9FA1E26A-746C-4D34-B3AB-F90EAD2D97BC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61" t="10420" r="50567" b="51515"/>
              <a:stretch/>
            </p:blipFill>
            <p:spPr>
              <a:xfrm>
                <a:off x="4982318" y="1940190"/>
                <a:ext cx="1610487" cy="2934394"/>
              </a:xfrm>
              <a:prstGeom prst="rect">
                <a:avLst/>
              </a:prstGeom>
              <a:ln w="25400">
                <a:solidFill>
                  <a:schemeClr val="tx1"/>
                </a:solidFill>
              </a:ln>
            </p:spPr>
          </p:pic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E66AEEA-1B38-4A15-88D2-E987CFEE64A9}"/>
                  </a:ext>
                </a:extLst>
              </p:cNvPr>
              <p:cNvSpPr txBox="1"/>
              <p:nvPr/>
            </p:nvSpPr>
            <p:spPr>
              <a:xfrm>
                <a:off x="4374535" y="1407006"/>
                <a:ext cx="2769912" cy="537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Wave-path</a:t>
                </a:r>
                <a:endParaRPr lang="zh-CN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0C0B7A3-030E-4143-BBE0-9D897981F096}"/>
                </a:ext>
              </a:extLst>
            </p:cNvPr>
            <p:cNvSpPr/>
            <p:nvPr/>
          </p:nvSpPr>
          <p:spPr>
            <a:xfrm>
              <a:off x="5016700" y="6347495"/>
              <a:ext cx="427379" cy="368675"/>
            </a:xfrm>
            <a:prstGeom prst="rect">
              <a:avLst/>
            </a:prstGeom>
            <a:solidFill>
              <a:srgbClr val="CACA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7B95A21-94D5-4766-9A62-908A2D8815CD}"/>
              </a:ext>
            </a:extLst>
          </p:cNvPr>
          <p:cNvGrpSpPr/>
          <p:nvPr/>
        </p:nvGrpSpPr>
        <p:grpSpPr>
          <a:xfrm>
            <a:off x="6230936" y="4656815"/>
            <a:ext cx="2248966" cy="1381290"/>
            <a:chOff x="3422191" y="4831488"/>
            <a:chExt cx="2716927" cy="1580526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CBFF598B-45AA-4E5B-BBE0-CD241EBFD0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2191" y="5211685"/>
              <a:ext cx="2716927" cy="1200329"/>
            </a:xfrm>
            <a:prstGeom prst="rect">
              <a:avLst/>
            </a:prstGeom>
            <a:ln w="22225">
              <a:solidFill>
                <a:schemeClr val="tx1"/>
              </a:solidFill>
            </a:ln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049AA71-DD4A-4AF0-B785-20E24BEBD95D}"/>
                </a:ext>
              </a:extLst>
            </p:cNvPr>
            <p:cNvSpPr txBox="1"/>
            <p:nvPr/>
          </p:nvSpPr>
          <p:spPr>
            <a:xfrm>
              <a:off x="3656304" y="4831488"/>
              <a:ext cx="2253027" cy="352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Autoencoder</a:t>
              </a:r>
              <a:endPara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67BB20B1-A401-4370-B24E-E311D5E0FCD4}"/>
              </a:ext>
            </a:extLst>
          </p:cNvPr>
          <p:cNvCxnSpPr>
            <a:cxnSpLocks/>
            <a:endCxn id="34" idx="0"/>
          </p:cNvCxnSpPr>
          <p:nvPr/>
        </p:nvCxnSpPr>
        <p:spPr>
          <a:xfrm rot="16200000" flipH="1">
            <a:off x="6325321" y="3624925"/>
            <a:ext cx="1588083" cy="475695"/>
          </a:xfrm>
          <a:prstGeom prst="bentConnector3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4F56EA20-1EAB-401D-9DF4-4400D70DCC19}"/>
              </a:ext>
            </a:extLst>
          </p:cNvPr>
          <p:cNvCxnSpPr>
            <a:cxnSpLocks/>
            <a:endCxn id="31" idx="0"/>
          </p:cNvCxnSpPr>
          <p:nvPr/>
        </p:nvCxnSpPr>
        <p:spPr>
          <a:xfrm rot="5400000">
            <a:off x="4485172" y="3900735"/>
            <a:ext cx="828183" cy="413697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Plus Sign 45">
            <a:extLst>
              <a:ext uri="{FF2B5EF4-FFF2-40B4-BE49-F238E27FC236}">
                <a16:creationId xmlns:a16="http://schemas.microsoft.com/office/drawing/2014/main" id="{2946EB63-E024-4F7D-B376-EE54475259EC}"/>
              </a:ext>
            </a:extLst>
          </p:cNvPr>
          <p:cNvSpPr/>
          <p:nvPr/>
        </p:nvSpPr>
        <p:spPr>
          <a:xfrm>
            <a:off x="5545254" y="5376510"/>
            <a:ext cx="467028" cy="467319"/>
          </a:xfrm>
          <a:prstGeom prst="mathPl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23CD3BB-B470-4889-B6DE-9FC8ED546BB1}"/>
              </a:ext>
            </a:extLst>
          </p:cNvPr>
          <p:cNvGrpSpPr/>
          <p:nvPr/>
        </p:nvGrpSpPr>
        <p:grpSpPr>
          <a:xfrm>
            <a:off x="9245522" y="4215413"/>
            <a:ext cx="1927131" cy="2130209"/>
            <a:chOff x="3474990" y="1169441"/>
            <a:chExt cx="4245317" cy="4252668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E963B10-FEF9-472A-A6FD-EA0C90A665AF}"/>
                </a:ext>
              </a:extLst>
            </p:cNvPr>
            <p:cNvSpPr txBox="1"/>
            <p:nvPr/>
          </p:nvSpPr>
          <p:spPr>
            <a:xfrm>
              <a:off x="3474990" y="1169441"/>
              <a:ext cx="4245317" cy="61443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Inverted Velocity Model</a:t>
              </a:r>
              <a:endParaRPr lang="zh-CN" alt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8F60FF02-815E-484C-8F46-BBCDB23F16AC}"/>
                </a:ext>
              </a:extLst>
            </p:cNvPr>
            <p:cNvPicPr>
              <a:picLocks/>
            </p:cNvPicPr>
            <p:nvPr/>
          </p:nvPicPr>
          <p:blipFill rotWithShape="1"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4" t="6067" r="58370" b="10037"/>
            <a:stretch/>
          </p:blipFill>
          <p:spPr>
            <a:xfrm>
              <a:off x="4247649" y="1800509"/>
              <a:ext cx="2700000" cy="3621600"/>
            </a:xfrm>
            <a:prstGeom prst="rect">
              <a:avLst/>
            </a:prstGeom>
            <a:ln w="31750">
              <a:solidFill>
                <a:schemeClr val="tx1"/>
              </a:solidFill>
            </a:ln>
          </p:spPr>
        </p:pic>
      </p:grpSp>
      <p:sp>
        <p:nvSpPr>
          <p:cNvPr id="50" name="Arrow: Right 49">
            <a:extLst>
              <a:ext uri="{FF2B5EF4-FFF2-40B4-BE49-F238E27FC236}">
                <a16:creationId xmlns:a16="http://schemas.microsoft.com/office/drawing/2014/main" id="{95CF4D88-AF0D-4693-9682-952F0C75E758}"/>
              </a:ext>
            </a:extLst>
          </p:cNvPr>
          <p:cNvSpPr/>
          <p:nvPr/>
        </p:nvSpPr>
        <p:spPr>
          <a:xfrm>
            <a:off x="8784932" y="5361376"/>
            <a:ext cx="559743" cy="30364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806B964-63B4-4CDF-B6C8-190649C0F540}"/>
              </a:ext>
            </a:extLst>
          </p:cNvPr>
          <p:cNvSpPr txBox="1"/>
          <p:nvPr/>
        </p:nvSpPr>
        <p:spPr>
          <a:xfrm>
            <a:off x="5332322" y="6435728"/>
            <a:ext cx="6897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>
                <a:latin typeface="Calibri" panose="020F0502020204030204" pitchFamily="34" charset="0"/>
                <a:cs typeface="Calibri" panose="020F0502020204030204" pitchFamily="34" charset="0"/>
              </a:rPr>
              <a:t>Mitigate cycle skipping | No picking | Provide good initial model for FWI</a:t>
            </a:r>
            <a:endParaRPr lang="zh-CN" altLang="en-US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D1FA21D-1A05-4A70-8127-42BC8DBA6C4E}"/>
              </a:ext>
            </a:extLst>
          </p:cNvPr>
          <p:cNvGrpSpPr/>
          <p:nvPr/>
        </p:nvGrpSpPr>
        <p:grpSpPr>
          <a:xfrm>
            <a:off x="4122724" y="5610169"/>
            <a:ext cx="1219116" cy="807527"/>
            <a:chOff x="4107484" y="5569529"/>
            <a:chExt cx="1219116" cy="8075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966AEA03-11E1-49EB-A457-791F3156E6A5}"/>
                    </a:ext>
                  </a:extLst>
                </p:cNvPr>
                <p:cNvSpPr txBox="1"/>
                <p:nvPr/>
              </p:nvSpPr>
              <p:spPr>
                <a:xfrm>
                  <a:off x="4107484" y="5569529"/>
                  <a:ext cx="1219116" cy="35112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CN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CN" alt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altLang="zh-CN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>
                              <a:rPr lang="zh-CN" alt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altLang="zh-CN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r>
                          <a:rPr lang="en-US" altLang="zh-CN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zh-CN" altLang="en-US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  <m:sSup>
                          <m:sSupPr>
                            <m:ctrlPr>
                              <a:rPr lang="en-US" altLang="zh-CN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altLang="zh-CN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  <m:r>
                          <a:rPr lang="en-US" altLang="zh-CN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altLang="zh-CN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  <m:r>
                          <a:rPr lang="en-US" altLang="zh-CN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oMath>
                    </m:oMathPara>
                  </a14:m>
                  <a:endParaRPr lang="zh-CN" altLang="en-US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E2D66915-D2EB-4AD5-A1D7-706DEDA699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7484" y="5569529"/>
                  <a:ext cx="1219116" cy="351122"/>
                </a:xfrm>
                <a:prstGeom prst="rect">
                  <a:avLst/>
                </a:prstGeom>
                <a:blipFill>
                  <a:blip r:embed="rId9"/>
                  <a:stretch>
                    <a:fillRect l="-2500" t="-3509" r="-2000" b="-1578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D00F0F64-7B59-46BD-9E20-484DA232A555}"/>
                    </a:ext>
                  </a:extLst>
                </p:cNvPr>
                <p:cNvSpPr txBox="1"/>
                <p:nvPr/>
              </p:nvSpPr>
              <p:spPr>
                <a:xfrm>
                  <a:off x="4133146" y="5997465"/>
                  <a:ext cx="982641" cy="37959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CN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zh-CN" alt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den>
                        </m:f>
                        <m:r>
                          <a:rPr lang="en-US" altLang="zh-CN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  <m:r>
                          <a:rPr lang="en-US" altLang="zh-CN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zh-CN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CN" altLang="en-US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𝜗</m:t>
                            </m:r>
                            <m:r>
                              <a:rPr lang="en-US" altLang="zh-CN" sz="12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num>
                          <m:den>
                            <m:r>
                              <a:rPr lang="zh-CN" altLang="en-US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altLang="zh-CN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r>
                          <a:rPr lang="en-US" altLang="zh-CN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zh-CN" altLang="en-US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1807CF4C-80C7-41C3-B572-6C852CC2B3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3146" y="5997465"/>
                  <a:ext cx="982641" cy="379591"/>
                </a:xfrm>
                <a:prstGeom prst="rect">
                  <a:avLst/>
                </a:prstGeom>
                <a:blipFill>
                  <a:blip r:embed="rId10"/>
                  <a:stretch>
                    <a:fillRect l="-3106" t="-1613" r="-3727" b="-1451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DDF850DF-36CE-42EA-A03D-B2107D0B82D5}"/>
              </a:ext>
            </a:extLst>
          </p:cNvPr>
          <p:cNvSpPr txBox="1"/>
          <p:nvPr/>
        </p:nvSpPr>
        <p:spPr>
          <a:xfrm>
            <a:off x="314709" y="1022672"/>
            <a:ext cx="4577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(2) Hybrid Inversion Strategy.</a:t>
            </a:r>
            <a:endParaRPr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Title 1">
            <a:extLst>
              <a:ext uri="{FF2B5EF4-FFF2-40B4-BE49-F238E27FC236}">
                <a16:creationId xmlns:a16="http://schemas.microsoft.com/office/drawing/2014/main" id="{F42F3174-BC76-4546-8C96-6549B6EF6143}"/>
              </a:ext>
            </a:extLst>
          </p:cNvPr>
          <p:cNvSpPr txBox="1">
            <a:spLocks/>
          </p:cNvSpPr>
          <p:nvPr/>
        </p:nvSpPr>
        <p:spPr>
          <a:xfrm>
            <a:off x="838200" y="112207"/>
            <a:ext cx="10515600" cy="856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5000" b="1">
                <a:latin typeface="Calibri" panose="020F0502020204030204" pitchFamily="34" charset="0"/>
                <a:cs typeface="Calibri" panose="020F0502020204030204" pitchFamily="34" charset="0"/>
              </a:rPr>
              <a:t>Summary</a:t>
            </a:r>
            <a:endParaRPr lang="zh-CN" altLang="en-US" sz="5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24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6" grpId="0" animBg="1"/>
      <p:bldP spid="50" grpId="0" animBg="1"/>
      <p:bldP spid="5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DC399-67A5-443B-B377-44FDB1948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815"/>
            <a:ext cx="10515600" cy="1009651"/>
          </a:xfrm>
        </p:spPr>
        <p:txBody>
          <a:bodyPr>
            <a:normAutofit/>
          </a:bodyPr>
          <a:lstStyle/>
          <a:p>
            <a:pPr algn="ctr"/>
            <a:r>
              <a:rPr lang="en-US" altLang="zh-CN" sz="5400" b="1" dirty="0">
                <a:latin typeface="Calibri" panose="020F0502020204030204" pitchFamily="34" charset="0"/>
                <a:cs typeface="Calibri" panose="020F0502020204030204" pitchFamily="34" charset="0"/>
              </a:rPr>
              <a:t>Find Skeletal Info by Autoencoder</a:t>
            </a:r>
            <a:endParaRPr lang="zh-CN" altLang="en-US" sz="5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9F96E24-4B99-47F6-9CEB-E4B6234E0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110" y="1238176"/>
            <a:ext cx="11695889" cy="479369"/>
          </a:xfrm>
        </p:spPr>
        <p:txBody>
          <a:bodyPr>
            <a:normAutofit/>
          </a:bodyPr>
          <a:lstStyle/>
          <a:p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Find the skeletonized representation of seismic signals.</a:t>
            </a:r>
          </a:p>
          <a:p>
            <a:endParaRPr lang="en-US" altLang="zh-C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C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CN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zh-CN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zh-CN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zh-CN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472B978-F024-46F3-B067-C0867B451A17}"/>
              </a:ext>
            </a:extLst>
          </p:cNvPr>
          <p:cNvGrpSpPr/>
          <p:nvPr/>
        </p:nvGrpSpPr>
        <p:grpSpPr>
          <a:xfrm>
            <a:off x="3534033" y="3051391"/>
            <a:ext cx="5123934" cy="2391625"/>
            <a:chOff x="3735461" y="2951622"/>
            <a:chExt cx="4216120" cy="189739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C39AA3D-F7E1-4567-9D07-2FA44B08C0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66" t="20455" r="17232" b="8071"/>
            <a:stretch/>
          </p:blipFill>
          <p:spPr>
            <a:xfrm>
              <a:off x="3902401" y="2951622"/>
              <a:ext cx="3830320" cy="1676400"/>
            </a:xfrm>
            <a:prstGeom prst="rect">
              <a:avLst/>
            </a:prstGeom>
            <a:ln w="22225">
              <a:noFill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A00E29B-DC93-4305-BB30-0F89999E0A5D}"/>
                    </a:ext>
                  </a:extLst>
                </p:cNvPr>
                <p:cNvSpPr/>
                <p:nvPr/>
              </p:nvSpPr>
              <p:spPr>
                <a:xfrm>
                  <a:off x="4298129" y="4359909"/>
                  <a:ext cx="727692" cy="20059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𝟐𝟎𝟎</m:t>
                        </m:r>
                        <m:r>
                          <a:rPr lang="en-US" altLang="zh-CN" sz="1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×</m:t>
                        </m:r>
                        <m:r>
                          <a:rPr lang="en-US" altLang="zh-CN" sz="1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oMath>
                    </m:oMathPara>
                  </a14:m>
                  <a:endParaRPr lang="zh-CN" altLang="en-US" sz="1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7D7219B-D826-403B-A44E-B09E355C40A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98129" y="4359909"/>
                  <a:ext cx="727692" cy="20059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019926D4-CE28-4991-BCAF-6220AA692EDA}"/>
                    </a:ext>
                  </a:extLst>
                </p:cNvPr>
                <p:cNvSpPr/>
                <p:nvPr/>
              </p:nvSpPr>
              <p:spPr>
                <a:xfrm>
                  <a:off x="3735461" y="4628022"/>
                  <a:ext cx="726917" cy="17018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𝟕𝟎𝟎</m:t>
                        </m:r>
                        <m:r>
                          <a:rPr lang="en-US" altLang="zh-CN" sz="1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×</m:t>
                        </m:r>
                        <m:r>
                          <a:rPr lang="en-US" altLang="zh-CN" sz="1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oMath>
                    </m:oMathPara>
                  </a14:m>
                  <a:endParaRPr lang="zh-CN" altLang="en-US" sz="1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66595CE6-0BA7-4349-8338-E43CEB6C93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5461" y="4628022"/>
                  <a:ext cx="726917" cy="170180"/>
                </a:xfrm>
                <a:prstGeom prst="rect">
                  <a:avLst/>
                </a:prstGeom>
                <a:blipFill>
                  <a:blip r:embed="rId5"/>
                  <a:stretch>
                    <a:fillRect b="-740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36DDF1B4-2AFB-459B-BEFD-7A876ADCF69F}"/>
                    </a:ext>
                  </a:extLst>
                </p:cNvPr>
                <p:cNvSpPr/>
                <p:nvPr/>
              </p:nvSpPr>
              <p:spPr>
                <a:xfrm>
                  <a:off x="4910060" y="4159321"/>
                  <a:ext cx="653500" cy="20058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𝟗𝟎</m:t>
                        </m:r>
                        <m:r>
                          <a:rPr lang="en-US" altLang="zh-CN" sz="1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×</m:t>
                        </m:r>
                        <m:r>
                          <a:rPr lang="en-US" altLang="zh-CN" sz="1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oMath>
                    </m:oMathPara>
                  </a14:m>
                  <a:endParaRPr lang="zh-CN" altLang="en-US" sz="1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033CA77A-D7CC-42A1-BE3D-A8B06518D36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10060" y="4159321"/>
                  <a:ext cx="653500" cy="20058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CD6595EE-0922-4628-8DD6-BCC7F32C53DB}"/>
                    </a:ext>
                  </a:extLst>
                </p:cNvPr>
                <p:cNvSpPr/>
                <p:nvPr/>
              </p:nvSpPr>
              <p:spPr>
                <a:xfrm>
                  <a:off x="6108859" y="4159321"/>
                  <a:ext cx="653500" cy="17018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𝟗𝟎</m:t>
                        </m:r>
                        <m:r>
                          <a:rPr lang="en-US" altLang="zh-CN" sz="1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×</m:t>
                        </m:r>
                        <m:r>
                          <a:rPr lang="en-US" altLang="zh-CN" sz="1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oMath>
                    </m:oMathPara>
                  </a14:m>
                  <a:endParaRPr lang="zh-CN" altLang="en-US" sz="10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902A7C20-9770-4340-AE5E-56D1B84A5F1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08859" y="4159321"/>
                  <a:ext cx="653500" cy="170180"/>
                </a:xfrm>
                <a:prstGeom prst="rect">
                  <a:avLst/>
                </a:prstGeom>
                <a:blipFill>
                  <a:blip r:embed="rId7"/>
                  <a:stretch>
                    <a:fillRect b="-370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EB5FF84A-87EE-466B-830D-AAE8FD16AA51}"/>
                    </a:ext>
                  </a:extLst>
                </p:cNvPr>
                <p:cNvSpPr/>
                <p:nvPr/>
              </p:nvSpPr>
              <p:spPr>
                <a:xfrm>
                  <a:off x="6628428" y="4359909"/>
                  <a:ext cx="727692" cy="20959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𝟐𝟎𝟎</m:t>
                        </m:r>
                        <m:r>
                          <a:rPr lang="en-US" altLang="zh-CN" sz="1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×</m:t>
                        </m:r>
                        <m:r>
                          <a:rPr lang="en-US" altLang="zh-CN" sz="1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oMath>
                    </m:oMathPara>
                  </a14:m>
                  <a:endParaRPr lang="zh-CN" altLang="en-US" sz="1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019140BD-06AC-45B2-896D-C470309C560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8428" y="4359909"/>
                  <a:ext cx="727692" cy="20959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760FAC18-AD34-4092-AD2E-2F04C70E5372}"/>
                    </a:ext>
                  </a:extLst>
                </p:cNvPr>
                <p:cNvSpPr/>
                <p:nvPr/>
              </p:nvSpPr>
              <p:spPr>
                <a:xfrm>
                  <a:off x="7223889" y="4599909"/>
                  <a:ext cx="727692" cy="24910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𝟕𝟎𝟎</m:t>
                        </m:r>
                        <m:r>
                          <a:rPr lang="en-US" altLang="zh-CN" sz="1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×</m:t>
                        </m:r>
                        <m:r>
                          <a:rPr lang="en-US" altLang="zh-CN" sz="1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oMath>
                    </m:oMathPara>
                  </a14:m>
                  <a:endParaRPr lang="zh-CN" altLang="en-US" sz="1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69284EBD-2BE7-4AD3-AFDD-1F93BF051B8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23889" y="4599909"/>
                  <a:ext cx="727692" cy="249108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7" name="Picture 16" descr="A screenshot of a cell phone&#10;&#10;Description automatically generated">
            <a:extLst>
              <a:ext uri="{FF2B5EF4-FFF2-40B4-BE49-F238E27FC236}">
                <a16:creationId xmlns:a16="http://schemas.microsoft.com/office/drawing/2014/main" id="{F420CBB6-70E9-4CB6-8ED9-69E56E04F1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" y="2006059"/>
            <a:ext cx="3251104" cy="4482290"/>
          </a:xfrm>
          <a:prstGeom prst="rect">
            <a:avLst/>
          </a:prstGeom>
        </p:spPr>
      </p:pic>
      <p:sp>
        <p:nvSpPr>
          <p:cNvPr id="23" name="Arrow: Right 22">
            <a:extLst>
              <a:ext uri="{FF2B5EF4-FFF2-40B4-BE49-F238E27FC236}">
                <a16:creationId xmlns:a16="http://schemas.microsoft.com/office/drawing/2014/main" id="{0FD3AF39-5CAD-4D66-BD49-F69A74F45628}"/>
              </a:ext>
            </a:extLst>
          </p:cNvPr>
          <p:cNvSpPr/>
          <p:nvPr/>
        </p:nvSpPr>
        <p:spPr>
          <a:xfrm>
            <a:off x="3139210" y="3993978"/>
            <a:ext cx="389149" cy="32201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9A1FC5-B6EA-4B28-BE7E-7073A4A7B91B}"/>
              </a:ext>
            </a:extLst>
          </p:cNvPr>
          <p:cNvSpPr/>
          <p:nvPr/>
        </p:nvSpPr>
        <p:spPr>
          <a:xfrm>
            <a:off x="719575" y="1582520"/>
            <a:ext cx="79383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the latent variable controls? </a:t>
            </a:r>
            <a:endParaRPr lang="zh-CN" altLang="en-US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zh-CN" altLang="en-US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9D922C8-5DF7-4588-9403-D839654D2B21}"/>
              </a:ext>
            </a:extLst>
          </p:cNvPr>
          <p:cNvSpPr/>
          <p:nvPr/>
        </p:nvSpPr>
        <p:spPr>
          <a:xfrm>
            <a:off x="-24535" y="1924191"/>
            <a:ext cx="5627102" cy="4601219"/>
          </a:xfrm>
          <a:prstGeom prst="rect">
            <a:avLst/>
          </a:prstGeom>
          <a:solidFill>
            <a:schemeClr val="bg2">
              <a:lumMod val="90000"/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5F6D3ECC-885B-4D68-A867-BEFDB4D6DACD}"/>
              </a:ext>
            </a:extLst>
          </p:cNvPr>
          <p:cNvSpPr/>
          <p:nvPr/>
        </p:nvSpPr>
        <p:spPr>
          <a:xfrm>
            <a:off x="5959672" y="3265524"/>
            <a:ext cx="209556" cy="43113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CEDD9AB-0AAE-40BB-B3F3-90D09BDD9D9C}"/>
                  </a:ext>
                </a:extLst>
              </p:cNvPr>
              <p:cNvSpPr txBox="1"/>
              <p:nvPr/>
            </p:nvSpPr>
            <p:spPr>
              <a:xfrm>
                <a:off x="5789995" y="2908348"/>
                <a:ext cx="571567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CEDD9AB-0AAE-40BB-B3F3-90D09BDD9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9995" y="2908348"/>
                <a:ext cx="571567" cy="276999"/>
              </a:xfrm>
              <a:prstGeom prst="rect">
                <a:avLst/>
              </a:prstGeom>
              <a:blipFill>
                <a:blip r:embed="rId11"/>
                <a:stretch>
                  <a:fillRect l="-8511" r="-7447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FFE66E58-C3FC-4B0C-8879-059B15404949}"/>
              </a:ext>
            </a:extLst>
          </p:cNvPr>
          <p:cNvGrpSpPr/>
          <p:nvPr/>
        </p:nvGrpSpPr>
        <p:grpSpPr>
          <a:xfrm>
            <a:off x="8503330" y="1477860"/>
            <a:ext cx="3637124" cy="921211"/>
            <a:chOff x="8360516" y="1393988"/>
            <a:chExt cx="3851804" cy="1066667"/>
          </a:xfrm>
        </p:grpSpPr>
        <p:pic>
          <p:nvPicPr>
            <p:cNvPr id="28" name="Picture 27" descr="A picture containing screenshot&#10;&#10;Description automatically generated">
              <a:extLst>
                <a:ext uri="{FF2B5EF4-FFF2-40B4-BE49-F238E27FC236}">
                  <a16:creationId xmlns:a16="http://schemas.microsoft.com/office/drawing/2014/main" id="{DECB29EB-BB98-4D2C-9730-7C86F03677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8" r="5283"/>
            <a:stretch/>
          </p:blipFill>
          <p:spPr>
            <a:xfrm>
              <a:off x="8360516" y="1393988"/>
              <a:ext cx="3851804" cy="106666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924BBA79-27AF-4A94-9C8E-B76898458A3A}"/>
                    </a:ext>
                  </a:extLst>
                </p:cNvPr>
                <p:cNvSpPr txBox="1"/>
                <p:nvPr/>
              </p:nvSpPr>
              <p:spPr>
                <a:xfrm>
                  <a:off x="11252293" y="1567265"/>
                  <a:ext cx="57156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0A231F34-8E54-4AC7-B613-BA69C69208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52293" y="1567265"/>
                  <a:ext cx="571567" cy="276999"/>
                </a:xfrm>
                <a:prstGeom prst="rect">
                  <a:avLst/>
                </a:prstGeom>
                <a:blipFill>
                  <a:blip r:embed="rId13"/>
                  <a:stretch>
                    <a:fillRect l="-8511" r="-7447" b="-652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4896BE8-01B2-4A52-8904-2DA7046AE176}"/>
              </a:ext>
            </a:extLst>
          </p:cNvPr>
          <p:cNvGrpSpPr/>
          <p:nvPr/>
        </p:nvGrpSpPr>
        <p:grpSpPr>
          <a:xfrm>
            <a:off x="8503200" y="2479895"/>
            <a:ext cx="3636461" cy="921600"/>
            <a:chOff x="8360516" y="2449524"/>
            <a:chExt cx="3827945" cy="1066667"/>
          </a:xfrm>
        </p:grpSpPr>
        <p:pic>
          <p:nvPicPr>
            <p:cNvPr id="31" name="Picture 30" descr="A picture containing screenshot&#10;&#10;Description automatically generated">
              <a:extLst>
                <a:ext uri="{FF2B5EF4-FFF2-40B4-BE49-F238E27FC236}">
                  <a16:creationId xmlns:a16="http://schemas.microsoft.com/office/drawing/2014/main" id="{E2C030B1-8D79-4C9B-A1AB-5C3A0B6C65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8" r="5831"/>
            <a:stretch/>
          </p:blipFill>
          <p:spPr>
            <a:xfrm>
              <a:off x="8360516" y="2449524"/>
              <a:ext cx="3827945" cy="106666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9E6C2F2A-DAED-4911-8495-8B205FC0CED6}"/>
                    </a:ext>
                  </a:extLst>
                </p:cNvPr>
                <p:cNvSpPr txBox="1"/>
                <p:nvPr/>
              </p:nvSpPr>
              <p:spPr>
                <a:xfrm>
                  <a:off x="11252292" y="2646071"/>
                  <a:ext cx="57156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7B1E729A-E234-4639-8287-39841B036C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52292" y="2646071"/>
                  <a:ext cx="571567" cy="276999"/>
                </a:xfrm>
                <a:prstGeom prst="rect">
                  <a:avLst/>
                </a:prstGeom>
                <a:blipFill>
                  <a:blip r:embed="rId15"/>
                  <a:stretch>
                    <a:fillRect l="-8511" r="-7447" b="-652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6CCC13B-5A12-4D16-9741-013681831087}"/>
                  </a:ext>
                </a:extLst>
              </p:cNvPr>
              <p:cNvSpPr txBox="1"/>
              <p:nvPr/>
            </p:nvSpPr>
            <p:spPr>
              <a:xfrm>
                <a:off x="5788800" y="2908800"/>
                <a:ext cx="571567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6CCC13B-5A12-4D16-9741-0136818310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8800" y="2908800"/>
                <a:ext cx="571567" cy="276999"/>
              </a:xfrm>
              <a:prstGeom prst="rect">
                <a:avLst/>
              </a:prstGeom>
              <a:blipFill>
                <a:blip r:embed="rId16"/>
                <a:stretch>
                  <a:fillRect l="-8602" r="-8602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CC668A6-A48E-444D-934B-4EEB8F9ED537}"/>
                  </a:ext>
                </a:extLst>
              </p:cNvPr>
              <p:cNvSpPr txBox="1"/>
              <p:nvPr/>
            </p:nvSpPr>
            <p:spPr>
              <a:xfrm>
                <a:off x="5788800" y="2908800"/>
                <a:ext cx="571567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CC668A6-A48E-444D-934B-4EEB8F9ED5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8800" y="2908800"/>
                <a:ext cx="571567" cy="276999"/>
              </a:xfrm>
              <a:prstGeom prst="rect">
                <a:avLst/>
              </a:prstGeom>
              <a:blipFill>
                <a:blip r:embed="rId17"/>
                <a:stretch>
                  <a:fillRect l="-8602" r="-8602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C849C034-8F83-44EF-99EC-EDACF2F4AC3E}"/>
              </a:ext>
            </a:extLst>
          </p:cNvPr>
          <p:cNvGrpSpPr/>
          <p:nvPr/>
        </p:nvGrpSpPr>
        <p:grpSpPr>
          <a:xfrm>
            <a:off x="8503200" y="3512320"/>
            <a:ext cx="3636000" cy="921600"/>
            <a:chOff x="8360515" y="3494720"/>
            <a:chExt cx="3851804" cy="1066667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7E88EEC8-051E-4EA2-B894-9AA03405B2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8" r="5283"/>
            <a:stretch/>
          </p:blipFill>
          <p:spPr>
            <a:xfrm>
              <a:off x="8360515" y="3494720"/>
              <a:ext cx="3851804" cy="106666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1B3C7808-C391-4795-8824-4FFAF8F7981B}"/>
                    </a:ext>
                  </a:extLst>
                </p:cNvPr>
                <p:cNvSpPr txBox="1"/>
                <p:nvPr/>
              </p:nvSpPr>
              <p:spPr>
                <a:xfrm>
                  <a:off x="11262452" y="3703555"/>
                  <a:ext cx="57156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73DBC047-9B1D-45D5-8A0B-7111362AED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62452" y="3703555"/>
                  <a:ext cx="571567" cy="276999"/>
                </a:xfrm>
                <a:prstGeom prst="rect">
                  <a:avLst/>
                </a:prstGeom>
                <a:blipFill>
                  <a:blip r:embed="rId19"/>
                  <a:stretch>
                    <a:fillRect l="-8602" r="-8602" b="-888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B7B14C5-F4CB-4461-BD66-7397F10F23FE}"/>
              </a:ext>
            </a:extLst>
          </p:cNvPr>
          <p:cNvGrpSpPr/>
          <p:nvPr/>
        </p:nvGrpSpPr>
        <p:grpSpPr>
          <a:xfrm>
            <a:off x="8503200" y="4535845"/>
            <a:ext cx="3636000" cy="921600"/>
            <a:chOff x="8360514" y="4554758"/>
            <a:chExt cx="3851806" cy="1066667"/>
          </a:xfrm>
        </p:grpSpPr>
        <p:pic>
          <p:nvPicPr>
            <p:cNvPr id="39" name="Picture 38" descr="A picture containing screenshot&#10;&#10;Description automatically generated">
              <a:extLst>
                <a:ext uri="{FF2B5EF4-FFF2-40B4-BE49-F238E27FC236}">
                  <a16:creationId xmlns:a16="http://schemas.microsoft.com/office/drawing/2014/main" id="{7CB4E752-B11D-44D0-8EEA-9DC71CEA68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8" r="5283"/>
            <a:stretch/>
          </p:blipFill>
          <p:spPr>
            <a:xfrm>
              <a:off x="8360514" y="4554758"/>
              <a:ext cx="3851806" cy="106666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E9E3313B-A591-4879-B396-5B13D2CE8AA4}"/>
                    </a:ext>
                  </a:extLst>
                </p:cNvPr>
                <p:cNvSpPr txBox="1"/>
                <p:nvPr/>
              </p:nvSpPr>
              <p:spPr>
                <a:xfrm>
                  <a:off x="11252292" y="4722083"/>
                  <a:ext cx="57156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=5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272FC7CF-59AA-4D18-BDA1-9E307E5496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52292" y="4722083"/>
                  <a:ext cx="571567" cy="276999"/>
                </a:xfrm>
                <a:prstGeom prst="rect">
                  <a:avLst/>
                </a:prstGeom>
                <a:blipFill>
                  <a:blip r:embed="rId21"/>
                  <a:stretch>
                    <a:fillRect l="-8511" r="-8511" b="-888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62BF43F-1D7C-42CB-B47B-DD140C7B6CE6}"/>
                  </a:ext>
                </a:extLst>
              </p:cNvPr>
              <p:cNvSpPr txBox="1"/>
              <p:nvPr/>
            </p:nvSpPr>
            <p:spPr>
              <a:xfrm>
                <a:off x="5788800" y="2908800"/>
                <a:ext cx="571567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62BF43F-1D7C-42CB-B47B-DD140C7B6C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8800" y="2908800"/>
                <a:ext cx="571567" cy="276999"/>
              </a:xfrm>
              <a:prstGeom prst="rect">
                <a:avLst/>
              </a:prstGeom>
              <a:blipFill>
                <a:blip r:embed="rId22"/>
                <a:stretch>
                  <a:fillRect l="-8602" r="-9677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F86BE2B-0B25-47A5-8A34-C022E00A482C}"/>
                  </a:ext>
                </a:extLst>
              </p:cNvPr>
              <p:cNvSpPr txBox="1"/>
              <p:nvPr/>
            </p:nvSpPr>
            <p:spPr>
              <a:xfrm>
                <a:off x="5788800" y="2908800"/>
                <a:ext cx="571567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F86BE2B-0B25-47A5-8A34-C022E00A48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8800" y="2908800"/>
                <a:ext cx="571567" cy="276999"/>
              </a:xfrm>
              <a:prstGeom prst="rect">
                <a:avLst/>
              </a:prstGeom>
              <a:blipFill>
                <a:blip r:embed="rId23"/>
                <a:stretch>
                  <a:fillRect l="-8602" r="-8602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2DF6252D-12B3-471D-9B09-ACD28052FC01}"/>
              </a:ext>
            </a:extLst>
          </p:cNvPr>
          <p:cNvGrpSpPr/>
          <p:nvPr/>
        </p:nvGrpSpPr>
        <p:grpSpPr>
          <a:xfrm>
            <a:off x="8503200" y="5559370"/>
            <a:ext cx="3636000" cy="921600"/>
            <a:chOff x="8360514" y="5619627"/>
            <a:chExt cx="3851804" cy="1066667"/>
          </a:xfrm>
        </p:grpSpPr>
        <p:pic>
          <p:nvPicPr>
            <p:cNvPr id="44" name="Picture 43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906FA79D-CE0A-443A-8248-DDDC4482C8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8" r="5283"/>
            <a:stretch/>
          </p:blipFill>
          <p:spPr>
            <a:xfrm>
              <a:off x="8360514" y="5619627"/>
              <a:ext cx="3851804" cy="106666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4B8C4ECF-07CA-4173-8518-07DB5A359A10}"/>
                    </a:ext>
                  </a:extLst>
                </p:cNvPr>
                <p:cNvSpPr txBox="1"/>
                <p:nvPr/>
              </p:nvSpPr>
              <p:spPr>
                <a:xfrm>
                  <a:off x="11294123" y="5788657"/>
                  <a:ext cx="57156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=8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D08C8EBF-CD7C-4270-B021-E1745F9F91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94123" y="5788657"/>
                  <a:ext cx="571567" cy="276999"/>
                </a:xfrm>
                <a:prstGeom prst="rect">
                  <a:avLst/>
                </a:prstGeom>
                <a:blipFill>
                  <a:blip r:embed="rId25"/>
                  <a:stretch>
                    <a:fillRect l="-8602" r="-8602" b="-888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7835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 animBg="1"/>
      <p:bldP spid="25" grpId="0" animBg="1"/>
      <p:bldP spid="26" grpId="0" animBg="1"/>
      <p:bldP spid="33" grpId="0" animBg="1"/>
      <p:bldP spid="34" grpId="0" animBg="1"/>
      <p:bldP spid="41" grpId="0" animBg="1"/>
      <p:bldP spid="4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4">
            <a:extLst>
              <a:ext uri="{FF2B5EF4-FFF2-40B4-BE49-F238E27FC236}">
                <a16:creationId xmlns:a16="http://schemas.microsoft.com/office/drawing/2014/main" id="{CD43E518-A08B-45DF-8E26-E882678BA7EC}"/>
              </a:ext>
            </a:extLst>
          </p:cNvPr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9" t="12544" r="65535" b="18128"/>
          <a:stretch/>
        </p:blipFill>
        <p:spPr bwMode="auto">
          <a:xfrm>
            <a:off x="2142640" y="1645840"/>
            <a:ext cx="6195600" cy="18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CDC399-67A5-443B-B377-44FDB1948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120" y="138815"/>
            <a:ext cx="11541760" cy="1009651"/>
          </a:xfrm>
        </p:spPr>
        <p:txBody>
          <a:bodyPr>
            <a:normAutofit/>
          </a:bodyPr>
          <a:lstStyle/>
          <a:p>
            <a:pPr algn="ctr"/>
            <a:r>
              <a:rPr lang="en-US" altLang="zh-CN" sz="5400" b="1" dirty="0">
                <a:latin typeface="Calibri" panose="020F0502020204030204" pitchFamily="34" charset="0"/>
                <a:cs typeface="Calibri" panose="020F0502020204030204" pitchFamily="34" charset="0"/>
              </a:rPr>
              <a:t>Synthetic Test: </a:t>
            </a:r>
            <a:r>
              <a:rPr lang="en-US" altLang="zh-CN" sz="5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Sinusoid Model</a:t>
            </a:r>
            <a:endParaRPr lang="zh-CN" altLang="en-US" sz="5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7700105-0A83-442A-97DD-8A2E0D9E3601}"/>
              </a:ext>
            </a:extLst>
          </p:cNvPr>
          <p:cNvSpPr txBox="1"/>
          <p:nvPr/>
        </p:nvSpPr>
        <p:spPr>
          <a:xfrm rot="16200000">
            <a:off x="1125705" y="2499201"/>
            <a:ext cx="1244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Depth (m)</a:t>
            </a:r>
            <a:endParaRPr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A479A44-9C09-4881-A9F4-78C5A71A2EE1}"/>
              </a:ext>
            </a:extLst>
          </p:cNvPr>
          <p:cNvSpPr txBox="1"/>
          <p:nvPr/>
        </p:nvSpPr>
        <p:spPr>
          <a:xfrm>
            <a:off x="1862294" y="154322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4E83102-845A-4D6E-B190-1DED1F8DC2EE}"/>
              </a:ext>
            </a:extLst>
          </p:cNvPr>
          <p:cNvSpPr txBox="1"/>
          <p:nvPr/>
        </p:nvSpPr>
        <p:spPr>
          <a:xfrm>
            <a:off x="1806189" y="318769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25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4AE8E55-EDA5-49C0-98BC-19E19A59315C}"/>
              </a:ext>
            </a:extLst>
          </p:cNvPr>
          <p:cNvSpPr txBox="1"/>
          <p:nvPr/>
        </p:nvSpPr>
        <p:spPr>
          <a:xfrm>
            <a:off x="4053840" y="1247441"/>
            <a:ext cx="24620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dirty="0">
                <a:latin typeface="Calibri" panose="020F0502020204030204" pitchFamily="34" charset="0"/>
                <a:cs typeface="Calibri" panose="020F0502020204030204" pitchFamily="34" charset="0"/>
              </a:rPr>
              <a:t>WT Gradient</a:t>
            </a:r>
            <a:endParaRPr lang="zh-CN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CBA185C-B5E2-43C2-A962-31B627EBBDE0}"/>
              </a:ext>
            </a:extLst>
          </p:cNvPr>
          <p:cNvGrpSpPr/>
          <p:nvPr/>
        </p:nvGrpSpPr>
        <p:grpSpPr>
          <a:xfrm>
            <a:off x="1558160" y="3828591"/>
            <a:ext cx="7059132" cy="2808068"/>
            <a:chOff x="1548000" y="3838751"/>
            <a:chExt cx="7059132" cy="280806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6960E12-655E-466B-9E7C-F348A5387AD5}"/>
                </a:ext>
              </a:extLst>
            </p:cNvPr>
            <p:cNvGrpSpPr/>
            <p:nvPr/>
          </p:nvGrpSpPr>
          <p:grpSpPr>
            <a:xfrm>
              <a:off x="2005142" y="3838751"/>
              <a:ext cx="6601990" cy="2808068"/>
              <a:chOff x="2005142" y="3828591"/>
              <a:chExt cx="6601990" cy="2808068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D459585B-EA94-4E06-8A84-97AA8C616E07}"/>
                  </a:ext>
                </a:extLst>
              </p:cNvPr>
              <p:cNvGrpSpPr/>
              <p:nvPr/>
            </p:nvGrpSpPr>
            <p:grpSpPr>
              <a:xfrm>
                <a:off x="2005142" y="3828591"/>
                <a:ext cx="6601990" cy="2808068"/>
                <a:chOff x="2838523" y="3828591"/>
                <a:chExt cx="6601990" cy="2808068"/>
              </a:xfrm>
            </p:grpSpPr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684461BA-DB65-4336-B60D-192C1E32C36A}"/>
                    </a:ext>
                  </a:extLst>
                </p:cNvPr>
                <p:cNvSpPr txBox="1"/>
                <p:nvPr/>
              </p:nvSpPr>
              <p:spPr>
                <a:xfrm>
                  <a:off x="4608701" y="3828591"/>
                  <a:ext cx="2928302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zh-CN" sz="22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Newtonian ML Gradient</a:t>
                  </a:r>
                  <a:endParaRPr lang="zh-CN" altLang="en-US" sz="22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B4C43994-CDA7-47D5-87B9-DA1443430E4C}"/>
                    </a:ext>
                  </a:extLst>
                </p:cNvPr>
                <p:cNvSpPr txBox="1"/>
                <p:nvPr/>
              </p:nvSpPr>
              <p:spPr>
                <a:xfrm>
                  <a:off x="2838523" y="6051883"/>
                  <a:ext cx="30649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0</a:t>
                  </a:r>
                  <a:endPara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AE0F6C9A-5351-4382-901F-8B0FE8ACAAD6}"/>
                    </a:ext>
                  </a:extLst>
                </p:cNvPr>
                <p:cNvSpPr txBox="1"/>
                <p:nvPr/>
              </p:nvSpPr>
              <p:spPr>
                <a:xfrm>
                  <a:off x="8904789" y="6051883"/>
                  <a:ext cx="5357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120</a:t>
                  </a:r>
                  <a:endPara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9D904CA2-3FFD-4E99-8C9C-A82C35FBB32C}"/>
                    </a:ext>
                  </a:extLst>
                </p:cNvPr>
                <p:cNvSpPr txBox="1"/>
                <p:nvPr/>
              </p:nvSpPr>
              <p:spPr>
                <a:xfrm>
                  <a:off x="5727148" y="6236549"/>
                  <a:ext cx="73770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20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X (m)</a:t>
                  </a:r>
                  <a:endParaRPr lang="zh-CN" altLang="en-US" sz="20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pic>
            <p:nvPicPr>
              <p:cNvPr id="26" name="Picture 4">
                <a:extLst>
                  <a:ext uri="{FF2B5EF4-FFF2-40B4-BE49-F238E27FC236}">
                    <a16:creationId xmlns:a16="http://schemas.microsoft.com/office/drawing/2014/main" id="{5D8BF897-C901-4DBE-BB38-55828D61892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942" t="14169" r="40686" b="17273"/>
              <a:stretch/>
            </p:blipFill>
            <p:spPr bwMode="auto">
              <a:xfrm>
                <a:off x="2169964" y="4284640"/>
                <a:ext cx="6180881" cy="1810958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02922F9-EF8C-447D-A852-71DAF6D7D2BB}"/>
                </a:ext>
              </a:extLst>
            </p:cNvPr>
            <p:cNvSpPr txBox="1"/>
            <p:nvPr/>
          </p:nvSpPr>
          <p:spPr>
            <a:xfrm>
              <a:off x="1864508" y="4162312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5B89756-E5C2-46DD-8355-1B240130840A}"/>
                </a:ext>
              </a:extLst>
            </p:cNvPr>
            <p:cNvSpPr txBox="1"/>
            <p:nvPr/>
          </p:nvSpPr>
          <p:spPr>
            <a:xfrm>
              <a:off x="1808403" y="580678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25</a:t>
              </a:r>
              <a:endParaRPr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01A2D4E-C310-4F9E-94AB-A393C61B9586}"/>
                </a:ext>
              </a:extLst>
            </p:cNvPr>
            <p:cNvSpPr txBox="1"/>
            <p:nvPr/>
          </p:nvSpPr>
          <p:spPr>
            <a:xfrm rot="16200000">
              <a:off x="1125705" y="4969158"/>
              <a:ext cx="12447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Depth (m)</a:t>
              </a:r>
              <a:endParaRPr lang="zh-CN" alt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487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DC399-67A5-443B-B377-44FDB1948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120" y="138815"/>
            <a:ext cx="11541760" cy="1009651"/>
          </a:xfrm>
        </p:spPr>
        <p:txBody>
          <a:bodyPr>
            <a:normAutofit/>
          </a:bodyPr>
          <a:lstStyle/>
          <a:p>
            <a:pPr algn="ctr"/>
            <a:r>
              <a:rPr lang="en-US" altLang="zh-CN" sz="5400" b="1" dirty="0">
                <a:latin typeface="Calibri" panose="020F0502020204030204" pitchFamily="34" charset="0"/>
                <a:cs typeface="Calibri" panose="020F0502020204030204" pitchFamily="34" charset="0"/>
              </a:rPr>
              <a:t>Synthetic Test: </a:t>
            </a:r>
            <a:r>
              <a:rPr lang="en-US" altLang="zh-CN" sz="5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Sinusoid Model</a:t>
            </a:r>
            <a:endParaRPr lang="zh-CN" altLang="en-US" sz="5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211F254-1189-44A3-AB91-657B49CCE14A}"/>
              </a:ext>
            </a:extLst>
          </p:cNvPr>
          <p:cNvGrpSpPr/>
          <p:nvPr/>
        </p:nvGrpSpPr>
        <p:grpSpPr>
          <a:xfrm>
            <a:off x="1555945" y="1249829"/>
            <a:ext cx="6803883" cy="2307827"/>
            <a:chOff x="2382557" y="3828591"/>
            <a:chExt cx="6803883" cy="2307827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3C1F865-06B6-4C3B-8D5C-A262F41261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56" t="38250" r="9457" b="42249"/>
            <a:stretch/>
          </p:blipFill>
          <p:spPr>
            <a:xfrm>
              <a:off x="3005559" y="4259478"/>
              <a:ext cx="6180881" cy="1817226"/>
            </a:xfrm>
            <a:prstGeom prst="rect">
              <a:avLst/>
            </a:prstGeom>
            <a:ln w="15875">
              <a:solidFill>
                <a:schemeClr val="tx1"/>
              </a:solidFill>
            </a:ln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2272563-0E7C-43EB-8A94-61EEA619F200}"/>
                </a:ext>
              </a:extLst>
            </p:cNvPr>
            <p:cNvSpPr txBox="1"/>
            <p:nvPr/>
          </p:nvSpPr>
          <p:spPr>
            <a:xfrm>
              <a:off x="5142338" y="3828591"/>
              <a:ext cx="186102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200" dirty="0">
                  <a:latin typeface="Calibri" panose="020F0502020204030204" pitchFamily="34" charset="0"/>
                  <a:cs typeface="Calibri" panose="020F0502020204030204" pitchFamily="34" charset="0"/>
                </a:rPr>
                <a:t>WT Tomogram</a:t>
              </a:r>
              <a:endParaRPr lang="zh-CN" altLang="en-US" sz="2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8F104FA-4162-45B8-AED9-B492F372A581}"/>
                </a:ext>
              </a:extLst>
            </p:cNvPr>
            <p:cNvSpPr txBox="1"/>
            <p:nvPr/>
          </p:nvSpPr>
          <p:spPr>
            <a:xfrm rot="16200000">
              <a:off x="1960262" y="5078592"/>
              <a:ext cx="12447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Depth (m)</a:t>
              </a:r>
              <a:endParaRPr lang="zh-CN" alt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8774B8D-E41B-4D16-B29F-732EC9116731}"/>
                </a:ext>
              </a:extLst>
            </p:cNvPr>
            <p:cNvSpPr txBox="1"/>
            <p:nvPr/>
          </p:nvSpPr>
          <p:spPr>
            <a:xfrm>
              <a:off x="2696851" y="4122615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11060C6-E26D-468C-A943-13556E6D9DF7}"/>
                </a:ext>
              </a:extLst>
            </p:cNvPr>
            <p:cNvSpPr txBox="1"/>
            <p:nvPr/>
          </p:nvSpPr>
          <p:spPr>
            <a:xfrm>
              <a:off x="2640746" y="576708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25</a:t>
              </a:r>
              <a:endParaRPr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701B13B-6B56-4BCC-AB6D-19AAFB934D37}"/>
              </a:ext>
            </a:extLst>
          </p:cNvPr>
          <p:cNvGrpSpPr/>
          <p:nvPr/>
        </p:nvGrpSpPr>
        <p:grpSpPr>
          <a:xfrm>
            <a:off x="1568320" y="3820240"/>
            <a:ext cx="6803883" cy="2343789"/>
            <a:chOff x="1549176" y="1249367"/>
            <a:chExt cx="6803883" cy="2343789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77F4C546-A6F7-472B-A2F2-A37125CF437B}"/>
                </a:ext>
              </a:extLst>
            </p:cNvPr>
            <p:cNvGrpSpPr/>
            <p:nvPr/>
          </p:nvGrpSpPr>
          <p:grpSpPr>
            <a:xfrm>
              <a:off x="2172178" y="1249367"/>
              <a:ext cx="6180881" cy="2285828"/>
              <a:chOff x="3005559" y="1249367"/>
              <a:chExt cx="6180881" cy="2285828"/>
            </a:xfrm>
          </p:grpSpPr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31CB09B1-F1B2-4C8B-89CC-E59B7BE40AD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143" t="68088" r="9370" b="12411"/>
              <a:stretch/>
            </p:blipFill>
            <p:spPr>
              <a:xfrm>
                <a:off x="3005559" y="1717969"/>
                <a:ext cx="6180881" cy="1817226"/>
              </a:xfrm>
              <a:prstGeom prst="rect">
                <a:avLst/>
              </a:prstGeom>
              <a:ln w="15875">
                <a:solidFill>
                  <a:schemeClr val="tx1"/>
                </a:solidFill>
              </a:ln>
            </p:spPr>
          </p:pic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986B547C-C4DF-4A82-809D-D401C6B2D796}"/>
                  </a:ext>
                </a:extLst>
              </p:cNvPr>
              <p:cNvSpPr txBox="1"/>
              <p:nvPr/>
            </p:nvSpPr>
            <p:spPr>
              <a:xfrm>
                <a:off x="4497616" y="1249367"/>
                <a:ext cx="3154325" cy="4308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Newtonian ML Tomogram</a:t>
                </a:r>
                <a:endParaRPr lang="zh-CN" alt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60698466-6E32-4C63-B58A-F4DE5B348B3B}"/>
                </a:ext>
              </a:extLst>
            </p:cNvPr>
            <p:cNvGrpSpPr/>
            <p:nvPr/>
          </p:nvGrpSpPr>
          <p:grpSpPr>
            <a:xfrm>
              <a:off x="1549176" y="1579353"/>
              <a:ext cx="679107" cy="2013803"/>
              <a:chOff x="2382557" y="1579353"/>
              <a:chExt cx="679107" cy="2013803"/>
            </a:xfrm>
          </p:grpSpPr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951B8A-5D85-424B-88DD-B7C9DF23F227}"/>
                  </a:ext>
                </a:extLst>
              </p:cNvPr>
              <p:cNvSpPr txBox="1"/>
              <p:nvPr/>
            </p:nvSpPr>
            <p:spPr>
              <a:xfrm>
                <a:off x="2699065" y="1579353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endParaRPr lang="zh-CN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BA23E46-59E5-4DE5-A942-F4869D5568E9}"/>
                  </a:ext>
                </a:extLst>
              </p:cNvPr>
              <p:cNvSpPr txBox="1"/>
              <p:nvPr/>
            </p:nvSpPr>
            <p:spPr>
              <a:xfrm>
                <a:off x="2642960" y="3223824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25</a:t>
                </a:r>
                <a:endParaRPr lang="zh-CN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00E5BB62-9B51-4409-8CE1-F73E8A941FF7}"/>
                  </a:ext>
                </a:extLst>
              </p:cNvPr>
              <p:cNvSpPr txBox="1"/>
              <p:nvPr/>
            </p:nvSpPr>
            <p:spPr>
              <a:xfrm rot="16200000">
                <a:off x="1960262" y="2386199"/>
                <a:ext cx="12447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Depth (m)</a:t>
                </a:r>
                <a:endParaRPr lang="zh-CN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7536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DC399-67A5-443B-B377-44FDB1948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815"/>
            <a:ext cx="10515600" cy="1009651"/>
          </a:xfrm>
        </p:spPr>
        <p:txBody>
          <a:bodyPr>
            <a:normAutofit/>
          </a:bodyPr>
          <a:lstStyle/>
          <a:p>
            <a:pPr algn="ctr"/>
            <a:r>
              <a:rPr lang="en-US" altLang="zh-CN" sz="5400" b="1" dirty="0">
                <a:latin typeface="Calibri" panose="020F0502020204030204" pitchFamily="34" charset="0"/>
                <a:cs typeface="Calibri" panose="020F0502020204030204" pitchFamily="34" charset="0"/>
              </a:rPr>
              <a:t>Outline</a:t>
            </a:r>
            <a:endParaRPr lang="zh-CN" altLang="en-US" sz="5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9F96E24-4B99-47F6-9CEB-E4B6234E0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969" y="1396197"/>
            <a:ext cx="8432260" cy="4883426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atin typeface="Calibri" panose="020F0502020204030204" pitchFamily="34" charset="0"/>
                <a:cs typeface="Calibri" panose="020F0502020204030204" pitchFamily="34" charset="0"/>
              </a:rPr>
              <a:t>Motivations</a:t>
            </a:r>
          </a:p>
          <a:p>
            <a:endParaRPr lang="en-US" altLang="zh-CN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CN" sz="3600" dirty="0">
                <a:latin typeface="Calibri" panose="020F0502020204030204" pitchFamily="34" charset="0"/>
                <a:cs typeface="Calibri" panose="020F0502020204030204" pitchFamily="34" charset="0"/>
              </a:rPr>
              <a:t>Theory of Inversion</a:t>
            </a:r>
          </a:p>
          <a:p>
            <a:endParaRPr lang="en-US" altLang="zh-CN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CN" sz="3600" dirty="0">
                <a:latin typeface="Calibri" panose="020F0502020204030204" pitchFamily="34" charset="0"/>
                <a:cs typeface="Calibri" panose="020F0502020204030204" pitchFamily="34" charset="0"/>
              </a:rPr>
              <a:t>Numerical Results</a:t>
            </a:r>
          </a:p>
          <a:p>
            <a:endParaRPr lang="en-US" altLang="zh-CN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CN" sz="3600" dirty="0">
                <a:latin typeface="Calibri" panose="020F0502020204030204" pitchFamily="34" charset="0"/>
                <a:cs typeface="Calibri" panose="020F0502020204030204" pitchFamily="34" charset="0"/>
              </a:rPr>
              <a:t>Discussions</a:t>
            </a:r>
            <a:endParaRPr lang="zh-CN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zh-CN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zh-CN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zh-CN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D1BB78C-9587-4DA5-8DDD-579D34B6725A}"/>
              </a:ext>
            </a:extLst>
          </p:cNvPr>
          <p:cNvGrpSpPr/>
          <p:nvPr/>
        </p:nvGrpSpPr>
        <p:grpSpPr>
          <a:xfrm>
            <a:off x="5286620" y="916865"/>
            <a:ext cx="5804044" cy="2214311"/>
            <a:chOff x="5067436" y="1037092"/>
            <a:chExt cx="5786210" cy="216040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28846F5-A71C-4C10-AB13-5D2F93FA525D}"/>
                </a:ext>
              </a:extLst>
            </p:cNvPr>
            <p:cNvGrpSpPr/>
            <p:nvPr/>
          </p:nvGrpSpPr>
          <p:grpSpPr>
            <a:xfrm>
              <a:off x="5067436" y="1065203"/>
              <a:ext cx="2722024" cy="2129731"/>
              <a:chOff x="2333099" y="2775243"/>
              <a:chExt cx="3993234" cy="3962657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5A4AC791-7A59-446A-8DB8-45D75A283F2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20" t="8305" r="53005" b="17116"/>
              <a:stretch/>
            </p:blipFill>
            <p:spPr>
              <a:xfrm>
                <a:off x="2934152" y="3390196"/>
                <a:ext cx="3116256" cy="2604236"/>
              </a:xfrm>
              <a:prstGeom prst="rect">
                <a:avLst/>
              </a:prstGeom>
              <a:ln w="25400">
                <a:noFill/>
              </a:ln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E6926DC-DD4F-448A-BFFD-FEF2718BE604}"/>
                  </a:ext>
                </a:extLst>
              </p:cNvPr>
              <p:cNvSpPr txBox="1"/>
              <p:nvPr/>
            </p:nvSpPr>
            <p:spPr>
              <a:xfrm>
                <a:off x="2438744" y="5741502"/>
                <a:ext cx="556090" cy="5028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0.0</a:t>
                </a:r>
                <a:endParaRPr lang="zh-CN" altLang="en-US" sz="1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302FAD9-9ED7-46A0-8995-E1F99646CA61}"/>
                  </a:ext>
                </a:extLst>
              </p:cNvPr>
              <p:cNvSpPr txBox="1"/>
              <p:nvPr/>
            </p:nvSpPr>
            <p:spPr>
              <a:xfrm>
                <a:off x="2423527" y="3157880"/>
                <a:ext cx="556090" cy="5028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1.0</a:t>
                </a:r>
                <a:endParaRPr lang="zh-CN" altLang="en-US" sz="1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3F681E1-2895-4CB4-9C7A-FCC3D44A53E0}"/>
                  </a:ext>
                </a:extLst>
              </p:cNvPr>
              <p:cNvSpPr txBox="1"/>
              <p:nvPr/>
            </p:nvSpPr>
            <p:spPr>
              <a:xfrm rot="16200000">
                <a:off x="1359784" y="4502690"/>
                <a:ext cx="2351741" cy="4051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Normalized Misfit</a:t>
                </a:r>
                <a:endParaRPr lang="zh-CN" altLang="en-US" sz="1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2415E22-92F9-4EE3-9298-52A58BED9A15}"/>
                  </a:ext>
                </a:extLst>
              </p:cNvPr>
              <p:cNvSpPr txBox="1"/>
              <p:nvPr/>
            </p:nvSpPr>
            <p:spPr>
              <a:xfrm>
                <a:off x="2689541" y="6031642"/>
                <a:ext cx="556090" cy="5028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2.4</a:t>
                </a:r>
                <a:endParaRPr lang="zh-CN" altLang="en-US" sz="1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3D57AA2-3FE3-4EBD-ACEB-79B6703FC346}"/>
                  </a:ext>
                </a:extLst>
              </p:cNvPr>
              <p:cNvSpPr txBox="1"/>
              <p:nvPr/>
            </p:nvSpPr>
            <p:spPr>
              <a:xfrm>
                <a:off x="5769192" y="6027418"/>
                <a:ext cx="556090" cy="5028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3.4</a:t>
                </a:r>
                <a:endParaRPr lang="zh-CN" altLang="en-US" sz="1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AA22590-E265-4AB0-86FF-224BF6159C6B}"/>
                  </a:ext>
                </a:extLst>
              </p:cNvPr>
              <p:cNvSpPr txBox="1"/>
              <p:nvPr/>
            </p:nvSpPr>
            <p:spPr>
              <a:xfrm>
                <a:off x="3662144" y="6235053"/>
                <a:ext cx="1635356" cy="5028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Velocity (km/s)</a:t>
                </a:r>
                <a:endParaRPr lang="zh-CN" altLang="en-US" sz="1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021EA34-3FEC-45B8-8151-73865AAEF829}"/>
                  </a:ext>
                </a:extLst>
              </p:cNvPr>
              <p:cNvSpPr txBox="1"/>
              <p:nvPr/>
            </p:nvSpPr>
            <p:spPr>
              <a:xfrm>
                <a:off x="2715402" y="2775243"/>
                <a:ext cx="3610931" cy="5866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5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Waveform Misfit V.S. Velocity</a:t>
                </a:r>
                <a:endParaRPr lang="zh-CN" altLang="en-US" sz="15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2033124-E104-4C9E-A8DC-729F5DE163AF}"/>
                </a:ext>
              </a:extLst>
            </p:cNvPr>
            <p:cNvGrpSpPr/>
            <p:nvPr/>
          </p:nvGrpSpPr>
          <p:grpSpPr>
            <a:xfrm>
              <a:off x="8059163" y="1037092"/>
              <a:ext cx="2794483" cy="2160403"/>
              <a:chOff x="8175459" y="2859666"/>
              <a:chExt cx="4000635" cy="3797105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D02337B0-C13B-40FD-963D-53722E7E966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326" t="8420" r="1719" b="16922"/>
              <a:stretch/>
            </p:blipFill>
            <p:spPr>
              <a:xfrm>
                <a:off x="8810803" y="3451891"/>
                <a:ext cx="3122579" cy="2491042"/>
              </a:xfrm>
              <a:prstGeom prst="rect">
                <a:avLst/>
              </a:prstGeom>
              <a:ln w="25400">
                <a:noFill/>
              </a:ln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668CDC5-E77F-46A2-9E07-6BC9B725A531}"/>
                  </a:ext>
                </a:extLst>
              </p:cNvPr>
              <p:cNvSpPr txBox="1"/>
              <p:nvPr/>
            </p:nvSpPr>
            <p:spPr>
              <a:xfrm>
                <a:off x="8332602" y="5697185"/>
                <a:ext cx="542675" cy="474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0.0</a:t>
                </a:r>
                <a:endParaRPr lang="zh-CN" altLang="en-US" sz="1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2F438A3-E264-4635-8E1B-FE36CEEE32D4}"/>
                  </a:ext>
                </a:extLst>
              </p:cNvPr>
              <p:cNvSpPr txBox="1"/>
              <p:nvPr/>
            </p:nvSpPr>
            <p:spPr>
              <a:xfrm>
                <a:off x="8324799" y="3222784"/>
                <a:ext cx="640007" cy="474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1.0</a:t>
                </a:r>
                <a:endParaRPr lang="zh-CN" altLang="en-US" sz="1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B7C3A09-451F-4CB9-9045-327A61A4A193}"/>
                  </a:ext>
                </a:extLst>
              </p:cNvPr>
              <p:cNvSpPr txBox="1"/>
              <p:nvPr/>
            </p:nvSpPr>
            <p:spPr>
              <a:xfrm rot="16200000">
                <a:off x="7262379" y="4534518"/>
                <a:ext cx="2221497" cy="3953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Normalized Misfit</a:t>
                </a:r>
                <a:endParaRPr lang="zh-CN" altLang="en-US" sz="1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07E9411-0CE2-405E-942E-803D7D3C991E}"/>
                  </a:ext>
                </a:extLst>
              </p:cNvPr>
              <p:cNvSpPr txBox="1"/>
              <p:nvPr/>
            </p:nvSpPr>
            <p:spPr>
              <a:xfrm>
                <a:off x="8630283" y="5953218"/>
                <a:ext cx="542675" cy="474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2.4</a:t>
                </a:r>
                <a:endParaRPr lang="zh-CN" altLang="en-US" sz="1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60F78BC-BEF2-4E88-A3AA-2F3269BB96F0}"/>
                  </a:ext>
                </a:extLst>
              </p:cNvPr>
              <p:cNvSpPr txBox="1"/>
              <p:nvPr/>
            </p:nvSpPr>
            <p:spPr>
              <a:xfrm>
                <a:off x="11633419" y="5932613"/>
                <a:ext cx="542675" cy="474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3.4</a:t>
                </a:r>
                <a:endParaRPr lang="zh-CN" altLang="en-US" sz="1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EF677D2-DE4B-4131-A36E-2EDFB2B8A2EE}"/>
                  </a:ext>
                </a:extLst>
              </p:cNvPr>
              <p:cNvSpPr txBox="1"/>
              <p:nvPr/>
            </p:nvSpPr>
            <p:spPr>
              <a:xfrm>
                <a:off x="9723974" y="6181773"/>
                <a:ext cx="1595905" cy="474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Velocity (km/s)</a:t>
                </a:r>
                <a:endParaRPr lang="zh-CN" altLang="en-US" sz="1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D1B0381-17F6-4E62-A7EA-190456FC2D8C}"/>
                  </a:ext>
                </a:extLst>
              </p:cNvPr>
              <p:cNvSpPr txBox="1"/>
              <p:nvPr/>
            </p:nvSpPr>
            <p:spPr>
              <a:xfrm>
                <a:off x="8538734" y="2859666"/>
                <a:ext cx="3534801" cy="5541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5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Traveltime</a:t>
                </a:r>
                <a:r>
                  <a:rPr lang="en-US" altLang="zh-CN" sz="15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Misfit V.S. Velocity</a:t>
                </a:r>
                <a:endParaRPr lang="zh-CN" altLang="en-US" sz="15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9F97C9B9-2011-442E-8770-B44BBA81E7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80"/>
          <a:stretch/>
        </p:blipFill>
        <p:spPr>
          <a:xfrm>
            <a:off x="4898984" y="3140523"/>
            <a:ext cx="6331302" cy="1152586"/>
          </a:xfrm>
          <a:prstGeom prst="rect">
            <a:avLst/>
          </a:prstGeom>
          <a:ln w="19050">
            <a:noFill/>
          </a:ln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3533100A-0CBA-4950-898E-B009B2A90A2D}"/>
              </a:ext>
            </a:extLst>
          </p:cNvPr>
          <p:cNvGrpSpPr/>
          <p:nvPr/>
        </p:nvGrpSpPr>
        <p:grpSpPr>
          <a:xfrm>
            <a:off x="6107640" y="4256286"/>
            <a:ext cx="4655728" cy="2601714"/>
            <a:chOff x="5809864" y="4220726"/>
            <a:chExt cx="4655728" cy="2601714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A414B605-F66A-4E7B-991B-1F26DEE165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30" t="6393" r="58425" b="10203"/>
            <a:stretch/>
          </p:blipFill>
          <p:spPr>
            <a:xfrm>
              <a:off x="6274585" y="4575762"/>
              <a:ext cx="1362686" cy="1814878"/>
            </a:xfrm>
            <a:prstGeom prst="rect">
              <a:avLst/>
            </a:prstGeom>
            <a:ln w="19050">
              <a:noFill/>
            </a:ln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1E4C8EF-808E-4C73-A93B-6C3419E7C2AE}"/>
                </a:ext>
              </a:extLst>
            </p:cNvPr>
            <p:cNvSpPr txBox="1"/>
            <p:nvPr/>
          </p:nvSpPr>
          <p:spPr>
            <a:xfrm>
              <a:off x="6285463" y="4235730"/>
              <a:ext cx="1262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True Model</a:t>
              </a:r>
              <a:endParaRPr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AEBF443-A178-46DC-9536-4207E73EF2F1}"/>
                </a:ext>
              </a:extLst>
            </p:cNvPr>
            <p:cNvSpPr txBox="1"/>
            <p:nvPr/>
          </p:nvSpPr>
          <p:spPr>
            <a:xfrm>
              <a:off x="8077536" y="4220726"/>
              <a:ext cx="16316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Inverted Model</a:t>
              </a:r>
              <a:endParaRPr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C81C7091-B55A-42BB-9FED-AA4E08BE67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94" t="5765" r="59340" b="10111"/>
            <a:stretch/>
          </p:blipFill>
          <p:spPr>
            <a:xfrm>
              <a:off x="8195491" y="4569597"/>
              <a:ext cx="1362686" cy="1821043"/>
            </a:xfrm>
            <a:prstGeom prst="rect">
              <a:avLst/>
            </a:prstGeom>
            <a:ln w="19050">
              <a:noFill/>
            </a:ln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FA0E204-D2E5-40E1-931A-FEDDA8305FFE}"/>
                </a:ext>
              </a:extLst>
            </p:cNvPr>
            <p:cNvSpPr txBox="1"/>
            <p:nvPr/>
          </p:nvSpPr>
          <p:spPr>
            <a:xfrm>
              <a:off x="6035123" y="4446044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33A2368-9893-444D-B2D3-65FC51AF0FF9}"/>
                </a:ext>
              </a:extLst>
            </p:cNvPr>
            <p:cNvSpPr txBox="1"/>
            <p:nvPr/>
          </p:nvSpPr>
          <p:spPr>
            <a:xfrm>
              <a:off x="6035123" y="6206887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6EDDF26-2678-40CA-A364-CEB630A38074}"/>
                </a:ext>
              </a:extLst>
            </p:cNvPr>
            <p:cNvSpPr txBox="1"/>
            <p:nvPr/>
          </p:nvSpPr>
          <p:spPr>
            <a:xfrm>
              <a:off x="6167366" y="635406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AE6F634-F54A-4E3D-886A-BEDA07943E39}"/>
                </a:ext>
              </a:extLst>
            </p:cNvPr>
            <p:cNvSpPr txBox="1"/>
            <p:nvPr/>
          </p:nvSpPr>
          <p:spPr>
            <a:xfrm>
              <a:off x="7490821" y="6352386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E5DAFA5-33DE-4932-A13C-106C234AB940}"/>
                </a:ext>
              </a:extLst>
            </p:cNvPr>
            <p:cNvSpPr txBox="1"/>
            <p:nvPr/>
          </p:nvSpPr>
          <p:spPr>
            <a:xfrm rot="16200000">
              <a:off x="5459833" y="5354315"/>
              <a:ext cx="10078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Depth (km)</a:t>
              </a:r>
              <a:endParaRPr lang="zh-CN" alt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750C3BD-8FAE-4A93-9BFA-546228813DE9}"/>
                </a:ext>
              </a:extLst>
            </p:cNvPr>
            <p:cNvSpPr txBox="1"/>
            <p:nvPr/>
          </p:nvSpPr>
          <p:spPr>
            <a:xfrm>
              <a:off x="6641542" y="6506274"/>
              <a:ext cx="6511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X (km)</a:t>
              </a:r>
              <a:endParaRPr lang="zh-CN" alt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A4860DC9-36A8-4D61-9C21-54A24485BD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797" t="6393" r="53910" b="10203"/>
            <a:stretch/>
          </p:blipFill>
          <p:spPr>
            <a:xfrm>
              <a:off x="9809577" y="4564218"/>
              <a:ext cx="129540" cy="1814878"/>
            </a:xfrm>
            <a:prstGeom prst="rect">
              <a:avLst/>
            </a:prstGeom>
            <a:ln w="19050">
              <a:noFill/>
            </a:ln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7AAB8B6-A765-49D4-ACD0-18B920388EB9}"/>
                </a:ext>
              </a:extLst>
            </p:cNvPr>
            <p:cNvSpPr txBox="1"/>
            <p:nvPr/>
          </p:nvSpPr>
          <p:spPr>
            <a:xfrm>
              <a:off x="7954735" y="445443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9DB9291-F9A2-41FC-B883-1017E615B7A3}"/>
                </a:ext>
              </a:extLst>
            </p:cNvPr>
            <p:cNvSpPr txBox="1"/>
            <p:nvPr/>
          </p:nvSpPr>
          <p:spPr>
            <a:xfrm>
              <a:off x="7954735" y="6215276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93E27E7-1DD1-40D8-8397-A7E83A4590CA}"/>
                </a:ext>
              </a:extLst>
            </p:cNvPr>
            <p:cNvSpPr txBox="1"/>
            <p:nvPr/>
          </p:nvSpPr>
          <p:spPr>
            <a:xfrm>
              <a:off x="8086978" y="6362452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A11DC94-64D8-4705-A45A-82E7BB43C695}"/>
                </a:ext>
              </a:extLst>
            </p:cNvPr>
            <p:cNvSpPr txBox="1"/>
            <p:nvPr/>
          </p:nvSpPr>
          <p:spPr>
            <a:xfrm>
              <a:off x="9410433" y="6360775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8C604BF-B86F-4627-8A66-AC6BF5FFE7BF}"/>
                </a:ext>
              </a:extLst>
            </p:cNvPr>
            <p:cNvSpPr txBox="1"/>
            <p:nvPr/>
          </p:nvSpPr>
          <p:spPr>
            <a:xfrm rot="16200000">
              <a:off x="7379445" y="5362704"/>
              <a:ext cx="10078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Depth (km)</a:t>
              </a:r>
              <a:endParaRPr lang="zh-CN" alt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5BED01F-97BD-40D8-B34A-52A4467DA698}"/>
                </a:ext>
              </a:extLst>
            </p:cNvPr>
            <p:cNvSpPr txBox="1"/>
            <p:nvPr/>
          </p:nvSpPr>
          <p:spPr>
            <a:xfrm>
              <a:off x="8561154" y="6514663"/>
              <a:ext cx="6511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X (km)</a:t>
              </a:r>
              <a:endParaRPr lang="zh-CN" alt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4F81B16-2208-42E4-9A22-3D2479AABBB8}"/>
                </a:ext>
              </a:extLst>
            </p:cNvPr>
            <p:cNvSpPr txBox="1"/>
            <p:nvPr/>
          </p:nvSpPr>
          <p:spPr>
            <a:xfrm>
              <a:off x="9915441" y="6198497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2000</a:t>
              </a:r>
              <a:endParaRPr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E05C6D4-7074-4F90-A544-C7A689076986}"/>
                </a:ext>
              </a:extLst>
            </p:cNvPr>
            <p:cNvSpPr txBox="1"/>
            <p:nvPr/>
          </p:nvSpPr>
          <p:spPr>
            <a:xfrm>
              <a:off x="9901181" y="4421873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2350</a:t>
              </a:r>
              <a:endParaRPr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CDF5E35-1243-490E-B9E7-3C44EDA4A3F2}"/>
                </a:ext>
              </a:extLst>
            </p:cNvPr>
            <p:cNvSpPr txBox="1"/>
            <p:nvPr/>
          </p:nvSpPr>
          <p:spPr>
            <a:xfrm>
              <a:off x="9653000" y="4273767"/>
              <a:ext cx="4633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m/s</a:t>
              </a:r>
              <a:endParaRPr lang="zh-CN" alt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02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DC399-67A5-443B-B377-44FDB1948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815"/>
            <a:ext cx="10515600" cy="1009651"/>
          </a:xfrm>
        </p:spPr>
        <p:txBody>
          <a:bodyPr>
            <a:normAutofit/>
          </a:bodyPr>
          <a:lstStyle/>
          <a:p>
            <a:pPr algn="ctr"/>
            <a:r>
              <a:rPr lang="en-US" altLang="zh-CN" sz="5400" b="1" dirty="0">
                <a:latin typeface="Calibri" panose="020F0502020204030204" pitchFamily="34" charset="0"/>
                <a:cs typeface="Calibri" panose="020F0502020204030204" pitchFamily="34" charset="0"/>
              </a:rPr>
              <a:t>Outline</a:t>
            </a:r>
            <a:endParaRPr lang="zh-CN" altLang="en-US" sz="5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9F96E24-4B99-47F6-9CEB-E4B6234E0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969" y="1396197"/>
            <a:ext cx="8432260" cy="4883426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atin typeface="Calibri" panose="020F0502020204030204" pitchFamily="34" charset="0"/>
                <a:cs typeface="Calibri" panose="020F0502020204030204" pitchFamily="34" charset="0"/>
              </a:rPr>
              <a:t>Motivations</a:t>
            </a:r>
          </a:p>
          <a:p>
            <a:endParaRPr lang="en-US" altLang="zh-CN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CN" sz="3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Theory of Inversion</a:t>
            </a:r>
          </a:p>
          <a:p>
            <a:endParaRPr lang="en-US" altLang="zh-CN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CN" sz="3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Numerical Results</a:t>
            </a:r>
          </a:p>
          <a:p>
            <a:endParaRPr lang="en-US" altLang="zh-CN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CN" sz="3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Discussions</a:t>
            </a:r>
            <a:endParaRPr lang="zh-CN" altLang="en-US" sz="36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zh-CN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zh-CN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zh-CN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D1BB78C-9587-4DA5-8DDD-579D34B6725A}"/>
              </a:ext>
            </a:extLst>
          </p:cNvPr>
          <p:cNvGrpSpPr/>
          <p:nvPr/>
        </p:nvGrpSpPr>
        <p:grpSpPr>
          <a:xfrm>
            <a:off x="5286620" y="916865"/>
            <a:ext cx="5804044" cy="2214311"/>
            <a:chOff x="5067436" y="1037092"/>
            <a:chExt cx="5786210" cy="216040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28846F5-A71C-4C10-AB13-5D2F93FA525D}"/>
                </a:ext>
              </a:extLst>
            </p:cNvPr>
            <p:cNvGrpSpPr/>
            <p:nvPr/>
          </p:nvGrpSpPr>
          <p:grpSpPr>
            <a:xfrm>
              <a:off x="5067436" y="1065203"/>
              <a:ext cx="2722024" cy="2129731"/>
              <a:chOff x="2333099" y="2775243"/>
              <a:chExt cx="3993234" cy="3962657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5A4AC791-7A59-446A-8DB8-45D75A283F2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20" t="8305" r="53005" b="17116"/>
              <a:stretch/>
            </p:blipFill>
            <p:spPr>
              <a:xfrm>
                <a:off x="2934152" y="3390196"/>
                <a:ext cx="3116256" cy="2604236"/>
              </a:xfrm>
              <a:prstGeom prst="rect">
                <a:avLst/>
              </a:prstGeom>
              <a:ln w="25400">
                <a:noFill/>
              </a:ln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E6926DC-DD4F-448A-BFFD-FEF2718BE604}"/>
                  </a:ext>
                </a:extLst>
              </p:cNvPr>
              <p:cNvSpPr txBox="1"/>
              <p:nvPr/>
            </p:nvSpPr>
            <p:spPr>
              <a:xfrm>
                <a:off x="2438744" y="5741502"/>
                <a:ext cx="556090" cy="5028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0.0</a:t>
                </a:r>
                <a:endParaRPr lang="zh-CN" altLang="en-US" sz="1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302FAD9-9ED7-46A0-8995-E1F99646CA61}"/>
                  </a:ext>
                </a:extLst>
              </p:cNvPr>
              <p:cNvSpPr txBox="1"/>
              <p:nvPr/>
            </p:nvSpPr>
            <p:spPr>
              <a:xfrm>
                <a:off x="2423527" y="3157880"/>
                <a:ext cx="556090" cy="5028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1.0</a:t>
                </a:r>
                <a:endParaRPr lang="zh-CN" altLang="en-US" sz="1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3F681E1-2895-4CB4-9C7A-FCC3D44A53E0}"/>
                  </a:ext>
                </a:extLst>
              </p:cNvPr>
              <p:cNvSpPr txBox="1"/>
              <p:nvPr/>
            </p:nvSpPr>
            <p:spPr>
              <a:xfrm rot="16200000">
                <a:off x="1359784" y="4502690"/>
                <a:ext cx="2351741" cy="4051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Normalized Misfit</a:t>
                </a:r>
                <a:endParaRPr lang="zh-CN" altLang="en-US" sz="1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2415E22-92F9-4EE3-9298-52A58BED9A15}"/>
                  </a:ext>
                </a:extLst>
              </p:cNvPr>
              <p:cNvSpPr txBox="1"/>
              <p:nvPr/>
            </p:nvSpPr>
            <p:spPr>
              <a:xfrm>
                <a:off x="2689541" y="6031642"/>
                <a:ext cx="556090" cy="5028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2.4</a:t>
                </a:r>
                <a:endParaRPr lang="zh-CN" altLang="en-US" sz="1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3D57AA2-3FE3-4EBD-ACEB-79B6703FC346}"/>
                  </a:ext>
                </a:extLst>
              </p:cNvPr>
              <p:cNvSpPr txBox="1"/>
              <p:nvPr/>
            </p:nvSpPr>
            <p:spPr>
              <a:xfrm>
                <a:off x="5769192" y="6027418"/>
                <a:ext cx="556090" cy="5028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3.4</a:t>
                </a:r>
                <a:endParaRPr lang="zh-CN" altLang="en-US" sz="1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AA22590-E265-4AB0-86FF-224BF6159C6B}"/>
                  </a:ext>
                </a:extLst>
              </p:cNvPr>
              <p:cNvSpPr txBox="1"/>
              <p:nvPr/>
            </p:nvSpPr>
            <p:spPr>
              <a:xfrm>
                <a:off x="3662144" y="6235053"/>
                <a:ext cx="1635356" cy="5028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Velocity (km/s)</a:t>
                </a:r>
                <a:endParaRPr lang="zh-CN" altLang="en-US" sz="1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021EA34-3FEC-45B8-8151-73865AAEF829}"/>
                  </a:ext>
                </a:extLst>
              </p:cNvPr>
              <p:cNvSpPr txBox="1"/>
              <p:nvPr/>
            </p:nvSpPr>
            <p:spPr>
              <a:xfrm>
                <a:off x="2715402" y="2775243"/>
                <a:ext cx="3610931" cy="5866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5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Waveform Misfit V.S. Velocity</a:t>
                </a:r>
                <a:endParaRPr lang="zh-CN" altLang="en-US" sz="15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2033124-E104-4C9E-A8DC-729F5DE163AF}"/>
                </a:ext>
              </a:extLst>
            </p:cNvPr>
            <p:cNvGrpSpPr/>
            <p:nvPr/>
          </p:nvGrpSpPr>
          <p:grpSpPr>
            <a:xfrm>
              <a:off x="8059163" y="1037092"/>
              <a:ext cx="2794483" cy="2160403"/>
              <a:chOff x="8175459" y="2859666"/>
              <a:chExt cx="4000635" cy="3797105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D02337B0-C13B-40FD-963D-53722E7E966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326" t="8420" r="1719" b="16922"/>
              <a:stretch/>
            </p:blipFill>
            <p:spPr>
              <a:xfrm>
                <a:off x="8810803" y="3451891"/>
                <a:ext cx="3122579" cy="2491042"/>
              </a:xfrm>
              <a:prstGeom prst="rect">
                <a:avLst/>
              </a:prstGeom>
              <a:ln w="25400">
                <a:noFill/>
              </a:ln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668CDC5-E77F-46A2-9E07-6BC9B725A531}"/>
                  </a:ext>
                </a:extLst>
              </p:cNvPr>
              <p:cNvSpPr txBox="1"/>
              <p:nvPr/>
            </p:nvSpPr>
            <p:spPr>
              <a:xfrm>
                <a:off x="8332602" y="5697185"/>
                <a:ext cx="542675" cy="474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0.0</a:t>
                </a:r>
                <a:endParaRPr lang="zh-CN" altLang="en-US" sz="1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2F438A3-E264-4635-8E1B-FE36CEEE32D4}"/>
                  </a:ext>
                </a:extLst>
              </p:cNvPr>
              <p:cNvSpPr txBox="1"/>
              <p:nvPr/>
            </p:nvSpPr>
            <p:spPr>
              <a:xfrm>
                <a:off x="8324799" y="3222784"/>
                <a:ext cx="640007" cy="474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1.0</a:t>
                </a:r>
                <a:endParaRPr lang="zh-CN" altLang="en-US" sz="1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B7C3A09-451F-4CB9-9045-327A61A4A193}"/>
                  </a:ext>
                </a:extLst>
              </p:cNvPr>
              <p:cNvSpPr txBox="1"/>
              <p:nvPr/>
            </p:nvSpPr>
            <p:spPr>
              <a:xfrm rot="16200000">
                <a:off x="7262379" y="4534518"/>
                <a:ext cx="2221497" cy="3953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Normalized Misfit</a:t>
                </a:r>
                <a:endParaRPr lang="zh-CN" altLang="en-US" sz="1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07E9411-0CE2-405E-942E-803D7D3C991E}"/>
                  </a:ext>
                </a:extLst>
              </p:cNvPr>
              <p:cNvSpPr txBox="1"/>
              <p:nvPr/>
            </p:nvSpPr>
            <p:spPr>
              <a:xfrm>
                <a:off x="8630283" y="5953218"/>
                <a:ext cx="542675" cy="474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2.4</a:t>
                </a:r>
                <a:endParaRPr lang="zh-CN" altLang="en-US" sz="1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60F78BC-BEF2-4E88-A3AA-2F3269BB96F0}"/>
                  </a:ext>
                </a:extLst>
              </p:cNvPr>
              <p:cNvSpPr txBox="1"/>
              <p:nvPr/>
            </p:nvSpPr>
            <p:spPr>
              <a:xfrm>
                <a:off x="11633419" y="5932613"/>
                <a:ext cx="542675" cy="474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3.4</a:t>
                </a:r>
                <a:endParaRPr lang="zh-CN" altLang="en-US" sz="1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EF677D2-DE4B-4131-A36E-2EDFB2B8A2EE}"/>
                  </a:ext>
                </a:extLst>
              </p:cNvPr>
              <p:cNvSpPr txBox="1"/>
              <p:nvPr/>
            </p:nvSpPr>
            <p:spPr>
              <a:xfrm>
                <a:off x="9723974" y="6181773"/>
                <a:ext cx="1595905" cy="474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Velocity (km/s)</a:t>
                </a:r>
                <a:endParaRPr lang="zh-CN" altLang="en-US" sz="1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D1B0381-17F6-4E62-A7EA-190456FC2D8C}"/>
                  </a:ext>
                </a:extLst>
              </p:cNvPr>
              <p:cNvSpPr txBox="1"/>
              <p:nvPr/>
            </p:nvSpPr>
            <p:spPr>
              <a:xfrm>
                <a:off x="8538734" y="2859666"/>
                <a:ext cx="3534801" cy="5541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5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Traveltime</a:t>
                </a:r>
                <a:r>
                  <a:rPr lang="en-US" altLang="zh-CN" sz="15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Misfit V.S. Velocity</a:t>
                </a:r>
                <a:endParaRPr lang="zh-CN" altLang="en-US" sz="15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7951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DC399-67A5-443B-B377-44FDB1948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815"/>
            <a:ext cx="10515600" cy="1009651"/>
          </a:xfrm>
        </p:spPr>
        <p:txBody>
          <a:bodyPr>
            <a:normAutofit/>
          </a:bodyPr>
          <a:lstStyle/>
          <a:p>
            <a:pPr algn="ctr"/>
            <a:r>
              <a:rPr lang="en-US" altLang="zh-CN" sz="5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Motivation</a:t>
            </a:r>
            <a:endParaRPr lang="zh-CN" altLang="en-US" sz="5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9F96E24-4B99-47F6-9CEB-E4B6234E0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110" y="1238176"/>
            <a:ext cx="11695889" cy="5376633"/>
          </a:xfrm>
        </p:spPr>
        <p:txBody>
          <a:bodyPr>
            <a:normAutofit/>
          </a:bodyPr>
          <a:lstStyle/>
          <a:p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FWI suffers from cycle-skipping problem. Skeletonize the data can reduce the non-linearity. </a:t>
            </a:r>
          </a:p>
          <a:p>
            <a:endParaRPr lang="en-US" altLang="zh-C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CN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zh-CN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zh-CN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zh-CN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C8415EF7-18E3-4FF4-871B-E2ED955303A0}"/>
              </a:ext>
            </a:extLst>
          </p:cNvPr>
          <p:cNvGrpSpPr/>
          <p:nvPr/>
        </p:nvGrpSpPr>
        <p:grpSpPr>
          <a:xfrm>
            <a:off x="274485" y="1807936"/>
            <a:ext cx="5316355" cy="5008993"/>
            <a:chOff x="92363" y="1804512"/>
            <a:chExt cx="5316355" cy="500899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E984D4C-AF86-4DDA-A1AE-3A0BF7822D01}"/>
                </a:ext>
              </a:extLst>
            </p:cNvPr>
            <p:cNvGrpSpPr/>
            <p:nvPr/>
          </p:nvGrpSpPr>
          <p:grpSpPr>
            <a:xfrm>
              <a:off x="92363" y="1804512"/>
              <a:ext cx="2538008" cy="5008993"/>
              <a:chOff x="511501" y="1912108"/>
              <a:chExt cx="2538008" cy="5008993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D95249F0-FF0D-47A7-94A7-409C7A53FC06}"/>
                  </a:ext>
                </a:extLst>
              </p:cNvPr>
              <p:cNvGrpSpPr/>
              <p:nvPr/>
            </p:nvGrpSpPr>
            <p:grpSpPr>
              <a:xfrm>
                <a:off x="838200" y="2242528"/>
                <a:ext cx="2211309" cy="4372282"/>
                <a:chOff x="838200" y="2242528"/>
                <a:chExt cx="2211309" cy="4372282"/>
              </a:xfrm>
            </p:grpSpPr>
            <p:pic>
              <p:nvPicPr>
                <p:cNvPr id="27" name="Picture 26">
                  <a:extLst>
                    <a:ext uri="{FF2B5EF4-FFF2-40B4-BE49-F238E27FC236}">
                      <a16:creationId xmlns:a16="http://schemas.microsoft.com/office/drawing/2014/main" id="{F896DAB7-CBF4-49C7-911D-CB43F0E656D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t="2784" r="57437"/>
                <a:stretch/>
              </p:blipFill>
              <p:spPr>
                <a:xfrm>
                  <a:off x="838200" y="2242528"/>
                  <a:ext cx="2211309" cy="1718128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29" name="Picture 28">
                  <a:extLst>
                    <a:ext uri="{FF2B5EF4-FFF2-40B4-BE49-F238E27FC236}">
                      <a16:creationId xmlns:a16="http://schemas.microsoft.com/office/drawing/2014/main" id="{6AAEAC8C-948E-4D97-BFC7-3BDA9D2F292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96262" y="4537914"/>
                  <a:ext cx="1895184" cy="2076896"/>
                </a:xfrm>
                <a:prstGeom prst="rect">
                  <a:avLst/>
                </a:prstGeom>
                <a:ln w="19050">
                  <a:noFill/>
                </a:ln>
              </p:spPr>
            </p:pic>
          </p:grp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BB12CB4-C3C4-4F1C-992F-C172CCFE2C14}"/>
                  </a:ext>
                </a:extLst>
              </p:cNvPr>
              <p:cNvSpPr txBox="1"/>
              <p:nvPr/>
            </p:nvSpPr>
            <p:spPr>
              <a:xfrm>
                <a:off x="1443685" y="1912108"/>
                <a:ext cx="100033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Complex</a:t>
                </a:r>
                <a:endParaRPr lang="zh-CN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65393E8-81C7-48C7-A4C3-27DAE442D7EC}"/>
                  </a:ext>
                </a:extLst>
              </p:cNvPr>
              <p:cNvSpPr txBox="1"/>
              <p:nvPr/>
            </p:nvSpPr>
            <p:spPr>
              <a:xfrm>
                <a:off x="1287520" y="4193962"/>
                <a:ext cx="1312667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Shot Gather</a:t>
                </a:r>
                <a:endParaRPr lang="zh-CN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1408ACF-114B-4915-91A3-7495C8E7C454}"/>
                  </a:ext>
                </a:extLst>
              </p:cNvPr>
              <p:cNvSpPr txBox="1"/>
              <p:nvPr/>
            </p:nvSpPr>
            <p:spPr>
              <a:xfrm rot="16200000">
                <a:off x="256623" y="5352076"/>
                <a:ext cx="848309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Time (s)</a:t>
                </a:r>
                <a:endParaRPr lang="zh-CN" alt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9D74386-221B-496E-9B96-94DB7197B383}"/>
                  </a:ext>
                </a:extLst>
              </p:cNvPr>
              <p:cNvSpPr txBox="1"/>
              <p:nvPr/>
            </p:nvSpPr>
            <p:spPr>
              <a:xfrm>
                <a:off x="1486636" y="6582547"/>
                <a:ext cx="706347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Traces</a:t>
                </a:r>
                <a:endParaRPr lang="zh-CN" alt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157B91D9-0FA2-4329-985A-2359CEB79ED4}"/>
                </a:ext>
              </a:extLst>
            </p:cNvPr>
            <p:cNvGrpSpPr/>
            <p:nvPr/>
          </p:nvGrpSpPr>
          <p:grpSpPr>
            <a:xfrm>
              <a:off x="2535911" y="3320454"/>
              <a:ext cx="2872807" cy="2429499"/>
              <a:chOff x="2342547" y="2907659"/>
              <a:chExt cx="3797070" cy="3560266"/>
            </a:xfrm>
          </p:grpSpPr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8C56C5CF-8DB6-42E1-BCE9-BC01223E66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20" t="8305" r="53005" b="17116"/>
              <a:stretch/>
            </p:blipFill>
            <p:spPr>
              <a:xfrm>
                <a:off x="2934152" y="3390196"/>
                <a:ext cx="3116256" cy="2604236"/>
              </a:xfrm>
              <a:prstGeom prst="rect">
                <a:avLst/>
              </a:prstGeom>
              <a:ln w="25400">
                <a:noFill/>
              </a:ln>
            </p:spPr>
          </p:pic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FA751AA-7AEB-49E9-A5A8-C10D2FE945B5}"/>
                  </a:ext>
                </a:extLst>
              </p:cNvPr>
              <p:cNvSpPr txBox="1"/>
              <p:nvPr/>
            </p:nvSpPr>
            <p:spPr>
              <a:xfrm>
                <a:off x="2497788" y="5639591"/>
                <a:ext cx="508388" cy="3702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0.0</a:t>
                </a:r>
                <a:endParaRPr lang="zh-CN" alt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D40AB6B-2288-4101-92B0-5FCC199ABD43}"/>
                  </a:ext>
                </a:extLst>
              </p:cNvPr>
              <p:cNvSpPr txBox="1"/>
              <p:nvPr/>
            </p:nvSpPr>
            <p:spPr>
              <a:xfrm>
                <a:off x="2493716" y="3239660"/>
                <a:ext cx="508388" cy="3702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1.0</a:t>
                </a:r>
                <a:endParaRPr lang="zh-CN" alt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A7CCCAF-A8C8-43FA-938A-01DED4C3F73B}"/>
                  </a:ext>
                </a:extLst>
              </p:cNvPr>
              <p:cNvSpPr txBox="1"/>
              <p:nvPr/>
            </p:nvSpPr>
            <p:spPr>
              <a:xfrm rot="16200000">
                <a:off x="1640786" y="4655854"/>
                <a:ext cx="1783035" cy="3795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Normalized Misfit</a:t>
                </a:r>
                <a:endParaRPr lang="zh-CN" alt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82749AB-9F4D-47C9-A24E-E68880593CA4}"/>
                  </a:ext>
                </a:extLst>
              </p:cNvPr>
              <p:cNvSpPr txBox="1"/>
              <p:nvPr/>
            </p:nvSpPr>
            <p:spPr>
              <a:xfrm>
                <a:off x="2757726" y="5924307"/>
                <a:ext cx="412292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2.4</a:t>
                </a:r>
                <a:endParaRPr lang="zh-CN" alt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7E02163-9E43-447E-9630-7BC804AC0016}"/>
                  </a:ext>
                </a:extLst>
              </p:cNvPr>
              <p:cNvSpPr txBox="1"/>
              <p:nvPr/>
            </p:nvSpPr>
            <p:spPr>
              <a:xfrm>
                <a:off x="5727325" y="5964434"/>
                <a:ext cx="412292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3.4</a:t>
                </a:r>
                <a:endParaRPr lang="zh-CN" alt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C585D45-A836-46C9-97AC-8AF93CFB8E3B}"/>
                  </a:ext>
                </a:extLst>
              </p:cNvPr>
              <p:cNvSpPr txBox="1"/>
              <p:nvPr/>
            </p:nvSpPr>
            <p:spPr>
              <a:xfrm>
                <a:off x="3703909" y="6097681"/>
                <a:ext cx="1570470" cy="3702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Velocity (km/s)</a:t>
                </a:r>
                <a:endParaRPr lang="zh-CN" alt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A936AD8-B64A-43DC-B8D9-4C4769F1DCD3}"/>
                  </a:ext>
                </a:extLst>
              </p:cNvPr>
              <p:cNvSpPr txBox="1"/>
              <p:nvPr/>
            </p:nvSpPr>
            <p:spPr>
              <a:xfrm>
                <a:off x="2774743" y="2907659"/>
                <a:ext cx="3230285" cy="4072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Waveform Misfit V.S. Velocity</a:t>
                </a:r>
                <a:endParaRPr lang="zh-CN" alt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52" name="Arrow: Right 51">
            <a:extLst>
              <a:ext uri="{FF2B5EF4-FFF2-40B4-BE49-F238E27FC236}">
                <a16:creationId xmlns:a16="http://schemas.microsoft.com/office/drawing/2014/main" id="{D5866ABA-4106-4C31-9803-149D453219EF}"/>
              </a:ext>
            </a:extLst>
          </p:cNvPr>
          <p:cNvSpPr/>
          <p:nvPr/>
        </p:nvSpPr>
        <p:spPr>
          <a:xfrm>
            <a:off x="5792063" y="3853060"/>
            <a:ext cx="512647" cy="3759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F884F96-DFEF-4A5D-AA42-65A70A7440C8}"/>
              </a:ext>
            </a:extLst>
          </p:cNvPr>
          <p:cNvGrpSpPr/>
          <p:nvPr/>
        </p:nvGrpSpPr>
        <p:grpSpPr>
          <a:xfrm>
            <a:off x="6314265" y="1807936"/>
            <a:ext cx="2397401" cy="5023706"/>
            <a:chOff x="4051044" y="1849007"/>
            <a:chExt cx="2397401" cy="5023706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8547EA8-E368-4B4E-959D-53ADCEAB5A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9632" t="3247" r="93" b="-463"/>
            <a:stretch/>
          </p:blipFill>
          <p:spPr>
            <a:xfrm>
              <a:off x="4248991" y="2179427"/>
              <a:ext cx="2199454" cy="1688788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0243C8D8-D354-45C4-9581-561564CBA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89598" y="4474813"/>
              <a:ext cx="1918239" cy="2076896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E99A903-A9E6-4776-99B7-5A79F510C7BA}"/>
                </a:ext>
              </a:extLst>
            </p:cNvPr>
            <p:cNvSpPr txBox="1"/>
            <p:nvPr/>
          </p:nvSpPr>
          <p:spPr>
            <a:xfrm>
              <a:off x="4464949" y="4130861"/>
              <a:ext cx="1767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Dispersion Curve</a:t>
              </a:r>
              <a:endParaRPr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B3F0211-EBC9-4CD8-842E-367D58BD29DC}"/>
                </a:ext>
              </a:extLst>
            </p:cNvPr>
            <p:cNvSpPr txBox="1"/>
            <p:nvPr/>
          </p:nvSpPr>
          <p:spPr>
            <a:xfrm rot="16200000">
              <a:off x="4073486" y="5300658"/>
              <a:ext cx="2936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  <a:endParaRPr lang="zh-CN" alt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8E4DB24-FCBE-4F50-AEAD-CDC389323916}"/>
                </a:ext>
              </a:extLst>
            </p:cNvPr>
            <p:cNvSpPr txBox="1"/>
            <p:nvPr/>
          </p:nvSpPr>
          <p:spPr>
            <a:xfrm>
              <a:off x="5267570" y="6534159"/>
              <a:ext cx="3369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k</a:t>
              </a:r>
              <a:r>
                <a:rPr lang="en-US" altLang="zh-CN" sz="1600" baseline="-25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endParaRPr lang="zh-CN" altLang="en-US" sz="1600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45D4A64-1E30-4770-912E-C33557841D1B}"/>
                </a:ext>
              </a:extLst>
            </p:cNvPr>
            <p:cNvSpPr txBox="1"/>
            <p:nvPr/>
          </p:nvSpPr>
          <p:spPr>
            <a:xfrm>
              <a:off x="4939789" y="1849007"/>
              <a:ext cx="8178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Simple</a:t>
              </a:r>
              <a:endParaRPr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D66177D-1E49-4D8D-AC1F-93E5EEDD60EC}"/>
              </a:ext>
            </a:extLst>
          </p:cNvPr>
          <p:cNvGrpSpPr/>
          <p:nvPr/>
        </p:nvGrpSpPr>
        <p:grpSpPr>
          <a:xfrm>
            <a:off x="8871906" y="3305018"/>
            <a:ext cx="2946915" cy="2499137"/>
            <a:chOff x="8212295" y="2910945"/>
            <a:chExt cx="3873147" cy="3667494"/>
          </a:xfrm>
        </p:grpSpPr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2EEBC064-5B6D-4648-9742-4A5B37B226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326" t="8420" r="1719" b="16922"/>
            <a:stretch/>
          </p:blipFill>
          <p:spPr>
            <a:xfrm>
              <a:off x="8810803" y="3387419"/>
              <a:ext cx="3122579" cy="2607013"/>
            </a:xfrm>
            <a:prstGeom prst="rect">
              <a:avLst/>
            </a:prstGeom>
            <a:ln w="25400">
              <a:noFill/>
            </a:ln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DDC20C7-C333-488E-A303-931C62842DB2}"/>
                </a:ext>
              </a:extLst>
            </p:cNvPr>
            <p:cNvSpPr txBox="1"/>
            <p:nvPr/>
          </p:nvSpPr>
          <p:spPr>
            <a:xfrm>
              <a:off x="8355046" y="5654126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0.0</a:t>
              </a:r>
              <a:endParaRPr lang="zh-CN" alt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B0F0B81-F81B-4E50-977B-6580BE4AED15}"/>
                </a:ext>
              </a:extLst>
            </p:cNvPr>
            <p:cNvSpPr txBox="1"/>
            <p:nvPr/>
          </p:nvSpPr>
          <p:spPr>
            <a:xfrm>
              <a:off x="8358702" y="3254479"/>
              <a:ext cx="537309" cy="45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1.0</a:t>
              </a:r>
              <a:endParaRPr lang="zh-CN" alt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43F676B6-0280-47FE-BE36-A36FB93301B7}"/>
                </a:ext>
              </a:extLst>
            </p:cNvPr>
            <p:cNvSpPr txBox="1"/>
            <p:nvPr/>
          </p:nvSpPr>
          <p:spPr>
            <a:xfrm rot="16200000">
              <a:off x="7326984" y="4526284"/>
              <a:ext cx="2175136" cy="4045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Normalized Misfit</a:t>
              </a:r>
              <a:endParaRPr lang="zh-CN" alt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1599687A-4E9A-47D6-AB13-37B95E1716D9}"/>
                </a:ext>
              </a:extLst>
            </p:cNvPr>
            <p:cNvSpPr txBox="1"/>
            <p:nvPr/>
          </p:nvSpPr>
          <p:spPr>
            <a:xfrm>
              <a:off x="8689865" y="5941089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2.4</a:t>
              </a:r>
              <a:endParaRPr lang="zh-CN" alt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D7EE4C8-4A47-45D8-BD12-1D0038C63C48}"/>
                </a:ext>
              </a:extLst>
            </p:cNvPr>
            <p:cNvSpPr txBox="1"/>
            <p:nvPr/>
          </p:nvSpPr>
          <p:spPr>
            <a:xfrm>
              <a:off x="11578636" y="5960158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3.4</a:t>
              </a:r>
              <a:endParaRPr lang="zh-CN" alt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2E387AB1-F8A6-4E74-8456-01E8539A3D88}"/>
                </a:ext>
              </a:extLst>
            </p:cNvPr>
            <p:cNvSpPr txBox="1"/>
            <p:nvPr/>
          </p:nvSpPr>
          <p:spPr>
            <a:xfrm>
              <a:off x="9640245" y="6126775"/>
              <a:ext cx="1673923" cy="451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Velocity (km/s)</a:t>
              </a:r>
              <a:endParaRPr lang="zh-CN" alt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56EF9AE-5CE1-414E-AF5A-CBD5E2970371}"/>
                </a:ext>
              </a:extLst>
            </p:cNvPr>
            <p:cNvSpPr txBox="1"/>
            <p:nvPr/>
          </p:nvSpPr>
          <p:spPr>
            <a:xfrm>
              <a:off x="8810051" y="2910945"/>
              <a:ext cx="3275391" cy="4805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Traveltime</a:t>
              </a:r>
              <a:r>
                <a:rPr lang="en-US" altLang="zh-CN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Misfit V.S. Velocity</a:t>
              </a:r>
              <a:endParaRPr lang="zh-CN" alt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03287046-2052-41B1-9F2B-0E96F1DCBF99}"/>
              </a:ext>
            </a:extLst>
          </p:cNvPr>
          <p:cNvGrpSpPr/>
          <p:nvPr/>
        </p:nvGrpSpPr>
        <p:grpSpPr>
          <a:xfrm>
            <a:off x="9350699" y="2145376"/>
            <a:ext cx="2738575" cy="4134486"/>
            <a:chOff x="9417017" y="2150688"/>
            <a:chExt cx="2738575" cy="4134486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04325C3A-A237-4961-A6B8-11C17E0670FC}"/>
                </a:ext>
              </a:extLst>
            </p:cNvPr>
            <p:cNvGrpSpPr/>
            <p:nvPr/>
          </p:nvGrpSpPr>
          <p:grpSpPr>
            <a:xfrm>
              <a:off x="9735529" y="2150688"/>
              <a:ext cx="2264048" cy="1664124"/>
              <a:chOff x="9788713" y="2131314"/>
              <a:chExt cx="2283551" cy="1688788"/>
            </a:xfrm>
          </p:grpSpPr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846164C9-075B-4311-8DBB-F2723F642EE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2737" t="10281" r="21114" b="3150"/>
              <a:stretch/>
            </p:blipFill>
            <p:spPr>
              <a:xfrm>
                <a:off x="9788713" y="2131314"/>
                <a:ext cx="2187221" cy="1688788"/>
              </a:xfrm>
              <a:prstGeom prst="rect">
                <a:avLst/>
              </a:prstGeom>
            </p:spPr>
          </p:pic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07C6E4A4-7257-4B7C-939F-27D166D5D779}"/>
                  </a:ext>
                </a:extLst>
              </p:cNvPr>
              <p:cNvSpPr/>
              <p:nvPr/>
            </p:nvSpPr>
            <p:spPr>
              <a:xfrm>
                <a:off x="11517549" y="2131314"/>
                <a:ext cx="458385" cy="3881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06DE009A-A238-460E-8F32-E1A4CF635AD5}"/>
                  </a:ext>
                </a:extLst>
              </p:cNvPr>
              <p:cNvSpPr txBox="1"/>
              <p:nvPr/>
            </p:nvSpPr>
            <p:spPr>
              <a:xfrm>
                <a:off x="10882323" y="2131314"/>
                <a:ext cx="118994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Broken Figure</a:t>
                </a:r>
                <a:endParaRPr lang="zh-CN" altLang="en-US" sz="1400" dirty="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D1066301-81CA-4F79-AB43-B1B4EFCE296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417017" y="4596386"/>
              <a:ext cx="2738575" cy="1688788"/>
            </a:xfrm>
            <a:prstGeom prst="rect">
              <a:avLst/>
            </a:prstGeom>
          </p:spPr>
        </p:pic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017AE129-0BF5-4434-94CF-90E29CF23275}"/>
              </a:ext>
            </a:extLst>
          </p:cNvPr>
          <p:cNvGrpSpPr/>
          <p:nvPr/>
        </p:nvGrpSpPr>
        <p:grpSpPr>
          <a:xfrm>
            <a:off x="8985998" y="2750722"/>
            <a:ext cx="332700" cy="3080405"/>
            <a:chOff x="9084318" y="2750722"/>
            <a:chExt cx="332700" cy="3080405"/>
          </a:xfrm>
        </p:grpSpPr>
        <p:sp>
          <p:nvSpPr>
            <p:cNvPr id="81" name="Arrow: Right 80">
              <a:extLst>
                <a:ext uri="{FF2B5EF4-FFF2-40B4-BE49-F238E27FC236}">
                  <a16:creationId xmlns:a16="http://schemas.microsoft.com/office/drawing/2014/main" id="{49AF62C3-D3D5-40CA-AB14-5A524A0274A9}"/>
                </a:ext>
              </a:extLst>
            </p:cNvPr>
            <p:cNvSpPr/>
            <p:nvPr/>
          </p:nvSpPr>
          <p:spPr>
            <a:xfrm>
              <a:off x="9084318" y="2750722"/>
              <a:ext cx="332700" cy="38091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3" name="Arrow: Right 82">
              <a:extLst>
                <a:ext uri="{FF2B5EF4-FFF2-40B4-BE49-F238E27FC236}">
                  <a16:creationId xmlns:a16="http://schemas.microsoft.com/office/drawing/2014/main" id="{CB98D8B7-CDB9-45BA-ABCD-6C16A6F4864C}"/>
                </a:ext>
              </a:extLst>
            </p:cNvPr>
            <p:cNvSpPr/>
            <p:nvPr/>
          </p:nvSpPr>
          <p:spPr>
            <a:xfrm>
              <a:off x="9084318" y="5450210"/>
              <a:ext cx="332700" cy="38091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9574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DC399-67A5-443B-B377-44FDB1948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815"/>
            <a:ext cx="10515600" cy="1009651"/>
          </a:xfrm>
        </p:spPr>
        <p:txBody>
          <a:bodyPr>
            <a:normAutofit/>
          </a:bodyPr>
          <a:lstStyle/>
          <a:p>
            <a:pPr algn="ctr"/>
            <a:r>
              <a:rPr lang="en-US" altLang="zh-CN" sz="5400" b="1" dirty="0">
                <a:latin typeface="Calibri" panose="020F0502020204030204" pitchFamily="34" charset="0"/>
                <a:cs typeface="Calibri" panose="020F0502020204030204" pitchFamily="34" charset="0"/>
              </a:rPr>
              <a:t>Outline</a:t>
            </a:r>
            <a:endParaRPr lang="zh-CN" altLang="en-US" sz="5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9F96E24-4B99-47F6-9CEB-E4B6234E0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969" y="1396197"/>
            <a:ext cx="8432260" cy="4883426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Motivations</a:t>
            </a:r>
          </a:p>
          <a:p>
            <a:endParaRPr lang="en-US" altLang="zh-CN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CN" sz="3600" dirty="0">
                <a:latin typeface="Calibri" panose="020F0502020204030204" pitchFamily="34" charset="0"/>
                <a:cs typeface="Calibri" panose="020F0502020204030204" pitchFamily="34" charset="0"/>
              </a:rPr>
              <a:t>Theory of Inversion</a:t>
            </a:r>
          </a:p>
          <a:p>
            <a:endParaRPr lang="en-US" altLang="zh-CN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CN" sz="3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Numerical Results</a:t>
            </a:r>
          </a:p>
          <a:p>
            <a:endParaRPr lang="en-US" altLang="zh-CN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CN" sz="3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Discussions</a:t>
            </a:r>
            <a:endParaRPr lang="zh-CN" altLang="en-US" sz="36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zh-CN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zh-CN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zh-CN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F97C9B9-2011-442E-8770-B44BBA81E7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80"/>
          <a:stretch/>
        </p:blipFill>
        <p:spPr>
          <a:xfrm>
            <a:off x="4898984" y="3140523"/>
            <a:ext cx="6331302" cy="1152586"/>
          </a:xfrm>
          <a:prstGeom prst="rect">
            <a:avLst/>
          </a:prstGeom>
          <a:ln w="19050">
            <a:noFill/>
          </a:ln>
        </p:spPr>
      </p:pic>
    </p:spTree>
    <p:extLst>
      <p:ext uri="{BB962C8B-B14F-4D97-AF65-F5344CB8AC3E}">
        <p14:creationId xmlns:p14="http://schemas.microsoft.com/office/powerpoint/2010/main" val="204611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DC399-67A5-443B-B377-44FDB1948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815"/>
            <a:ext cx="10515600" cy="1009651"/>
          </a:xfrm>
        </p:spPr>
        <p:txBody>
          <a:bodyPr>
            <a:normAutofit/>
          </a:bodyPr>
          <a:lstStyle/>
          <a:p>
            <a:pPr algn="ctr"/>
            <a:r>
              <a:rPr lang="en-US" altLang="zh-CN" sz="5400" b="1" dirty="0">
                <a:latin typeface="Calibri" panose="020F0502020204030204" pitchFamily="34" charset="0"/>
                <a:cs typeface="Calibri" panose="020F0502020204030204" pitchFamily="34" charset="0"/>
              </a:rPr>
              <a:t>Autoencoder</a:t>
            </a:r>
            <a:endParaRPr lang="zh-CN" altLang="en-US" sz="5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9F96E24-4B99-47F6-9CEB-E4B6234E0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110" y="1238176"/>
            <a:ext cx="11695889" cy="5376633"/>
          </a:xfrm>
        </p:spPr>
        <p:txBody>
          <a:bodyPr>
            <a:normAutofit/>
          </a:bodyPr>
          <a:lstStyle/>
          <a:p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What is autoencoder? </a:t>
            </a:r>
          </a:p>
          <a:p>
            <a:endParaRPr lang="en-US" altLang="zh-C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CN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zh-CN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zh-CN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zh-CN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8EB0696D-024F-45E2-96B0-A93AF0F32A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252" y="1783524"/>
            <a:ext cx="8305492" cy="3290951"/>
          </a:xfrm>
          <a:prstGeom prst="rect">
            <a:avLst/>
          </a:prstGeom>
          <a:noFill/>
          <a:ln w="31750">
            <a:noFill/>
          </a:ln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B968207D-1913-48A1-829C-4C77AFFB0584}"/>
              </a:ext>
            </a:extLst>
          </p:cNvPr>
          <p:cNvSpPr txBox="1"/>
          <p:nvPr/>
        </p:nvSpPr>
        <p:spPr>
          <a:xfrm>
            <a:off x="617707" y="5074475"/>
            <a:ext cx="1107818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Encoder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zh-CN" sz="16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Compress</a:t>
            </a:r>
            <a:r>
              <a:rPr lang="en-US" altLang="zh-CN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6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high-dimension</a:t>
            </a:r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 input data </a:t>
            </a:r>
            <a:r>
              <a:rPr lang="en-US" altLang="zh-CN" sz="16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into low-dimension</a:t>
            </a:r>
            <a:r>
              <a:rPr lang="en-US" altLang="zh-CN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representation by a series of neural layer with decreasing number of neurons.  </a:t>
            </a:r>
            <a:endParaRPr lang="zh-CN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23B1E6D-2EF0-43C7-80E1-BDFEEED21646}"/>
              </a:ext>
            </a:extLst>
          </p:cNvPr>
          <p:cNvSpPr txBox="1"/>
          <p:nvPr/>
        </p:nvSpPr>
        <p:spPr>
          <a:xfrm>
            <a:off x="617707" y="5674712"/>
            <a:ext cx="1032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Latent Space </a:t>
            </a:r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: The </a:t>
            </a:r>
            <a:r>
              <a:rPr lang="en-US" altLang="zh-CN" sz="16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lowest dimension space</a:t>
            </a:r>
            <a:r>
              <a:rPr lang="en-US" altLang="zh-CN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in which the input data is reduced and the key information is preserved</a:t>
            </a:r>
            <a:endParaRPr lang="zh-CN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6BC531A-2425-492F-8CBA-6109801499A6}"/>
              </a:ext>
            </a:extLst>
          </p:cNvPr>
          <p:cNvSpPr/>
          <p:nvPr/>
        </p:nvSpPr>
        <p:spPr>
          <a:xfrm>
            <a:off x="617707" y="6108355"/>
            <a:ext cx="1107818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Decoder</a:t>
            </a:r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zh-CN" sz="16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Reconstructs</a:t>
            </a:r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en-US" altLang="zh-CN" sz="16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input data</a:t>
            </a:r>
            <a:r>
              <a:rPr lang="en-US" altLang="zh-CN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6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the latent space</a:t>
            </a:r>
            <a:r>
              <a:rPr lang="en-US" altLang="zh-CN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representation by a series of neural network layers with an increasing number of neurons</a:t>
            </a:r>
            <a:endParaRPr lang="zh-CN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20F5A530-2762-4AF3-8E1B-C01DD7A8A27C}"/>
              </a:ext>
            </a:extLst>
          </p:cNvPr>
          <p:cNvSpPr/>
          <p:nvPr/>
        </p:nvSpPr>
        <p:spPr>
          <a:xfrm>
            <a:off x="4017523" y="1540111"/>
            <a:ext cx="447473" cy="3818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Arrow: Down 59">
            <a:extLst>
              <a:ext uri="{FF2B5EF4-FFF2-40B4-BE49-F238E27FC236}">
                <a16:creationId xmlns:a16="http://schemas.microsoft.com/office/drawing/2014/main" id="{D6590C27-6EDE-40B5-9BC6-E81CBAFC275E}"/>
              </a:ext>
            </a:extLst>
          </p:cNvPr>
          <p:cNvSpPr/>
          <p:nvPr/>
        </p:nvSpPr>
        <p:spPr>
          <a:xfrm>
            <a:off x="5657541" y="1540110"/>
            <a:ext cx="447473" cy="3818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Arrow: Down 60">
            <a:extLst>
              <a:ext uri="{FF2B5EF4-FFF2-40B4-BE49-F238E27FC236}">
                <a16:creationId xmlns:a16="http://schemas.microsoft.com/office/drawing/2014/main" id="{AF27A72A-493C-45A8-A954-051E790F4039}"/>
              </a:ext>
            </a:extLst>
          </p:cNvPr>
          <p:cNvSpPr/>
          <p:nvPr/>
        </p:nvSpPr>
        <p:spPr>
          <a:xfrm>
            <a:off x="7352682" y="1540109"/>
            <a:ext cx="447473" cy="3818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Group 4"/>
          <p:cNvGrpSpPr/>
          <p:nvPr/>
        </p:nvGrpSpPr>
        <p:grpSpPr>
          <a:xfrm>
            <a:off x="617707" y="2799625"/>
            <a:ext cx="9869671" cy="3308730"/>
            <a:chOff x="617707" y="2799625"/>
            <a:chExt cx="9869671" cy="3308730"/>
          </a:xfrm>
        </p:grpSpPr>
        <p:sp>
          <p:nvSpPr>
            <p:cNvPr id="3" name="Rounded Rectangle 2"/>
            <p:cNvSpPr/>
            <p:nvPr/>
          </p:nvSpPr>
          <p:spPr>
            <a:xfrm>
              <a:off x="617707" y="5674712"/>
              <a:ext cx="9869671" cy="433643"/>
            </a:xfrm>
            <a:prstGeom prst="roundRect">
              <a:avLst/>
            </a:prstGeom>
            <a:solidFill>
              <a:srgbClr val="00B050">
                <a:alpha val="24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441299" y="2799625"/>
              <a:ext cx="902351" cy="1799371"/>
            </a:xfrm>
            <a:prstGeom prst="roundRect">
              <a:avLst/>
            </a:prstGeom>
            <a:solidFill>
              <a:srgbClr val="00B050">
                <a:alpha val="24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046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7" grpId="0" animBg="1"/>
      <p:bldP spid="7" grpId="1" animBg="1"/>
      <p:bldP spid="60" grpId="0" animBg="1"/>
      <p:bldP spid="60" grpId="1" animBg="1"/>
      <p:bldP spid="6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DC399-67A5-443B-B377-44FDB1948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815"/>
            <a:ext cx="10515600" cy="1009651"/>
          </a:xfrm>
        </p:spPr>
        <p:txBody>
          <a:bodyPr>
            <a:normAutofit/>
          </a:bodyPr>
          <a:lstStyle/>
          <a:p>
            <a:pPr algn="ctr"/>
            <a:r>
              <a:rPr lang="en-US" altLang="zh-CN" sz="5400" b="1" dirty="0">
                <a:latin typeface="Calibri" panose="020F0502020204030204" pitchFamily="34" charset="0"/>
                <a:cs typeface="Calibri" panose="020F0502020204030204" pitchFamily="34" charset="0"/>
              </a:rPr>
              <a:t>Find Skeletal Info by Autoencoder</a:t>
            </a:r>
            <a:endParaRPr lang="zh-CN" altLang="en-US" sz="5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9F96E24-4B99-47F6-9CEB-E4B6234E0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110" y="1238176"/>
            <a:ext cx="11695889" cy="479369"/>
          </a:xfrm>
        </p:spPr>
        <p:txBody>
          <a:bodyPr>
            <a:normAutofit/>
          </a:bodyPr>
          <a:lstStyle/>
          <a:p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Find the skeletonized representation of seismic signals.</a:t>
            </a:r>
          </a:p>
          <a:p>
            <a:endParaRPr lang="en-US" altLang="zh-C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C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CN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zh-CN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zh-CN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zh-CN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472B978-F024-46F3-B067-C0867B451A17}"/>
              </a:ext>
            </a:extLst>
          </p:cNvPr>
          <p:cNvGrpSpPr/>
          <p:nvPr/>
        </p:nvGrpSpPr>
        <p:grpSpPr>
          <a:xfrm>
            <a:off x="3534033" y="3051391"/>
            <a:ext cx="5123934" cy="2391625"/>
            <a:chOff x="3735461" y="2951622"/>
            <a:chExt cx="4216120" cy="189739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C39AA3D-F7E1-4567-9D07-2FA44B08C0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66" t="20455" r="17232" b="8071"/>
            <a:stretch/>
          </p:blipFill>
          <p:spPr>
            <a:xfrm>
              <a:off x="3902401" y="2951622"/>
              <a:ext cx="3830320" cy="1676400"/>
            </a:xfrm>
            <a:prstGeom prst="rect">
              <a:avLst/>
            </a:prstGeom>
            <a:ln w="22225">
              <a:noFill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A00E29B-DC93-4305-BB30-0F89999E0A5D}"/>
                    </a:ext>
                  </a:extLst>
                </p:cNvPr>
                <p:cNvSpPr/>
                <p:nvPr/>
              </p:nvSpPr>
              <p:spPr>
                <a:xfrm>
                  <a:off x="4298129" y="4359909"/>
                  <a:ext cx="727692" cy="20059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𝟐𝟎𝟎</m:t>
                        </m:r>
                        <m:r>
                          <a:rPr lang="en-US" altLang="zh-CN" sz="1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×</m:t>
                        </m:r>
                        <m:r>
                          <a:rPr lang="en-US" altLang="zh-CN" sz="1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oMath>
                    </m:oMathPara>
                  </a14:m>
                  <a:endParaRPr lang="zh-CN" altLang="en-US" sz="1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7D7219B-D826-403B-A44E-B09E355C40A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98129" y="4359909"/>
                  <a:ext cx="727692" cy="20059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019926D4-CE28-4991-BCAF-6220AA692EDA}"/>
                    </a:ext>
                  </a:extLst>
                </p:cNvPr>
                <p:cNvSpPr/>
                <p:nvPr/>
              </p:nvSpPr>
              <p:spPr>
                <a:xfrm>
                  <a:off x="3735461" y="4628022"/>
                  <a:ext cx="726917" cy="17018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𝟕𝟎𝟎</m:t>
                        </m:r>
                        <m:r>
                          <a:rPr lang="en-US" altLang="zh-CN" sz="1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×</m:t>
                        </m:r>
                        <m:r>
                          <a:rPr lang="en-US" altLang="zh-CN" sz="1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oMath>
                    </m:oMathPara>
                  </a14:m>
                  <a:endParaRPr lang="zh-CN" altLang="en-US" sz="1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66595CE6-0BA7-4349-8338-E43CEB6C93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5461" y="4628022"/>
                  <a:ext cx="726917" cy="170180"/>
                </a:xfrm>
                <a:prstGeom prst="rect">
                  <a:avLst/>
                </a:prstGeom>
                <a:blipFill>
                  <a:blip r:embed="rId5"/>
                  <a:stretch>
                    <a:fillRect b="-740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36DDF1B4-2AFB-459B-BEFD-7A876ADCF69F}"/>
                    </a:ext>
                  </a:extLst>
                </p:cNvPr>
                <p:cNvSpPr/>
                <p:nvPr/>
              </p:nvSpPr>
              <p:spPr>
                <a:xfrm>
                  <a:off x="4910060" y="4159321"/>
                  <a:ext cx="653500" cy="20058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𝟗𝟎</m:t>
                        </m:r>
                        <m:r>
                          <a:rPr lang="en-US" altLang="zh-CN" sz="1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×</m:t>
                        </m:r>
                        <m:r>
                          <a:rPr lang="en-US" altLang="zh-CN" sz="1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oMath>
                    </m:oMathPara>
                  </a14:m>
                  <a:endParaRPr lang="zh-CN" altLang="en-US" sz="1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033CA77A-D7CC-42A1-BE3D-A8B06518D36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10060" y="4159321"/>
                  <a:ext cx="653500" cy="20058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CD6595EE-0922-4628-8DD6-BCC7F32C53DB}"/>
                    </a:ext>
                  </a:extLst>
                </p:cNvPr>
                <p:cNvSpPr/>
                <p:nvPr/>
              </p:nvSpPr>
              <p:spPr>
                <a:xfrm>
                  <a:off x="6108859" y="4159321"/>
                  <a:ext cx="653500" cy="17018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𝟗𝟎</m:t>
                        </m:r>
                        <m:r>
                          <a:rPr lang="en-US" altLang="zh-CN" sz="1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×</m:t>
                        </m:r>
                        <m:r>
                          <a:rPr lang="en-US" altLang="zh-CN" sz="1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oMath>
                    </m:oMathPara>
                  </a14:m>
                  <a:endParaRPr lang="zh-CN" altLang="en-US" sz="10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902A7C20-9770-4340-AE5E-56D1B84A5F1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08859" y="4159321"/>
                  <a:ext cx="653500" cy="170180"/>
                </a:xfrm>
                <a:prstGeom prst="rect">
                  <a:avLst/>
                </a:prstGeom>
                <a:blipFill>
                  <a:blip r:embed="rId7"/>
                  <a:stretch>
                    <a:fillRect b="-370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EB5FF84A-87EE-466B-830D-AAE8FD16AA51}"/>
                    </a:ext>
                  </a:extLst>
                </p:cNvPr>
                <p:cNvSpPr/>
                <p:nvPr/>
              </p:nvSpPr>
              <p:spPr>
                <a:xfrm>
                  <a:off x="6628428" y="4359909"/>
                  <a:ext cx="727692" cy="20959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𝟐𝟎𝟎</m:t>
                        </m:r>
                        <m:r>
                          <a:rPr lang="en-US" altLang="zh-CN" sz="1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×</m:t>
                        </m:r>
                        <m:r>
                          <a:rPr lang="en-US" altLang="zh-CN" sz="1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oMath>
                    </m:oMathPara>
                  </a14:m>
                  <a:endParaRPr lang="zh-CN" altLang="en-US" sz="1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019140BD-06AC-45B2-896D-C470309C560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8428" y="4359909"/>
                  <a:ext cx="727692" cy="20959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760FAC18-AD34-4092-AD2E-2F04C70E5372}"/>
                    </a:ext>
                  </a:extLst>
                </p:cNvPr>
                <p:cNvSpPr/>
                <p:nvPr/>
              </p:nvSpPr>
              <p:spPr>
                <a:xfrm>
                  <a:off x="7223889" y="4599909"/>
                  <a:ext cx="727692" cy="24910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𝟕𝟎𝟎</m:t>
                        </m:r>
                        <m:r>
                          <a:rPr lang="en-US" altLang="zh-CN" sz="1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×</m:t>
                        </m:r>
                        <m:r>
                          <a:rPr lang="en-US" altLang="zh-CN" sz="1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oMath>
                    </m:oMathPara>
                  </a14:m>
                  <a:endParaRPr lang="zh-CN" altLang="en-US" sz="1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69284EBD-2BE7-4AD3-AFDD-1F93BF051B8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23889" y="4599909"/>
                  <a:ext cx="727692" cy="249108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7" name="Picture 16" descr="A screenshot of a cell phone&#10;&#10;Description automatically generated">
            <a:extLst>
              <a:ext uri="{FF2B5EF4-FFF2-40B4-BE49-F238E27FC236}">
                <a16:creationId xmlns:a16="http://schemas.microsoft.com/office/drawing/2014/main" id="{F420CBB6-70E9-4CB6-8ED9-69E56E04F1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" y="2006059"/>
            <a:ext cx="3251104" cy="4482290"/>
          </a:xfrm>
          <a:prstGeom prst="rect">
            <a:avLst/>
          </a:prstGeom>
        </p:spPr>
      </p:pic>
      <p:pic>
        <p:nvPicPr>
          <p:cNvPr id="21" name="Picture 20" descr="A screenshot of a cell phone&#10;&#10;Description automatically generated">
            <a:extLst>
              <a:ext uri="{FF2B5EF4-FFF2-40B4-BE49-F238E27FC236}">
                <a16:creationId xmlns:a16="http://schemas.microsoft.com/office/drawing/2014/main" id="{E82268FA-06AA-48CF-ACFB-AE008C81B209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303" y="1970383"/>
            <a:ext cx="3229583" cy="4474723"/>
          </a:xfrm>
          <a:prstGeom prst="rect">
            <a:avLst/>
          </a:prstGeom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38E5CBB4-D1EE-425D-B88A-1B6556F7B4C7}"/>
              </a:ext>
            </a:extLst>
          </p:cNvPr>
          <p:cNvSpPr/>
          <p:nvPr/>
        </p:nvSpPr>
        <p:spPr>
          <a:xfrm>
            <a:off x="8570627" y="3993979"/>
            <a:ext cx="389149" cy="32201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0FD3AF39-5CAD-4D66-BD49-F69A74F45628}"/>
              </a:ext>
            </a:extLst>
          </p:cNvPr>
          <p:cNvSpPr/>
          <p:nvPr/>
        </p:nvSpPr>
        <p:spPr>
          <a:xfrm>
            <a:off x="3139210" y="3993978"/>
            <a:ext cx="389149" cy="32201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" name="Picture 23" descr="A screenshot of a cell phone&#10;&#10;Description automatically generated">
            <a:extLst>
              <a:ext uri="{FF2B5EF4-FFF2-40B4-BE49-F238E27FC236}">
                <a16:creationId xmlns:a16="http://schemas.microsoft.com/office/drawing/2014/main" id="{64D6CF97-A5FC-4EE7-8A32-9CFEAB1A1302}"/>
              </a:ext>
            </a:extLst>
          </p:cNvPr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690" y="1946788"/>
            <a:ext cx="3244645" cy="450317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89A1FC5-B6EA-4B28-BE7E-7073A4A7B91B}"/>
              </a:ext>
            </a:extLst>
          </p:cNvPr>
          <p:cNvSpPr/>
          <p:nvPr/>
        </p:nvSpPr>
        <p:spPr>
          <a:xfrm>
            <a:off x="719575" y="1582520"/>
            <a:ext cx="79383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the autoencoder well-trained? (the output should as same as the input)</a:t>
            </a:r>
            <a:endParaRPr lang="zh-CN" altLang="en-US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00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DC399-67A5-443B-B377-44FDB1948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815"/>
            <a:ext cx="10515600" cy="1009651"/>
          </a:xfrm>
        </p:spPr>
        <p:txBody>
          <a:bodyPr>
            <a:normAutofit/>
          </a:bodyPr>
          <a:lstStyle/>
          <a:p>
            <a:pPr algn="ctr"/>
            <a:r>
              <a:rPr lang="en-US" altLang="zh-CN" sz="5400" b="1" dirty="0">
                <a:latin typeface="Calibri" panose="020F0502020204030204" pitchFamily="34" charset="0"/>
                <a:cs typeface="Calibri" panose="020F0502020204030204" pitchFamily="34" charset="0"/>
              </a:rPr>
              <a:t>Find Skeletal Info by Autoencoder</a:t>
            </a:r>
            <a:endParaRPr lang="zh-CN" altLang="en-US" sz="5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9F96E24-4B99-47F6-9CEB-E4B6234E0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110" y="1238176"/>
            <a:ext cx="11695889" cy="479369"/>
          </a:xfrm>
        </p:spPr>
        <p:txBody>
          <a:bodyPr>
            <a:normAutofit/>
          </a:bodyPr>
          <a:lstStyle/>
          <a:p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How </a:t>
            </a:r>
            <a:r>
              <a:rPr lang="en-US" altLang="zh-C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are the 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latent variables related to the velocity inversion?</a:t>
            </a:r>
          </a:p>
          <a:p>
            <a:endParaRPr lang="en-US" altLang="zh-C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C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CN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zh-CN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zh-CN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zh-CN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DBC322E-6146-4A00-9A87-520D393B5D55}"/>
              </a:ext>
            </a:extLst>
          </p:cNvPr>
          <p:cNvGrpSpPr/>
          <p:nvPr/>
        </p:nvGrpSpPr>
        <p:grpSpPr>
          <a:xfrm>
            <a:off x="3985627" y="2436718"/>
            <a:ext cx="3908648" cy="3585232"/>
            <a:chOff x="2424635" y="2242649"/>
            <a:chExt cx="4248205" cy="3852590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DE45CBF3-41A9-4F54-A927-E2503B15EA9B}"/>
                </a:ext>
              </a:extLst>
            </p:cNvPr>
            <p:cNvSpPr/>
            <p:nvPr/>
          </p:nvSpPr>
          <p:spPr>
            <a:xfrm>
              <a:off x="2434827" y="2242649"/>
              <a:ext cx="468150" cy="444726"/>
            </a:xfrm>
            <a:prstGeom prst="ellipse">
              <a:avLst/>
            </a:prstGeom>
            <a:solidFill>
              <a:srgbClr val="00FF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DBEA4CAA-0CD8-4875-AC99-EDF5F18D6903}"/>
                </a:ext>
              </a:extLst>
            </p:cNvPr>
            <p:cNvCxnSpPr>
              <a:cxnSpLocks/>
              <a:stCxn id="47" idx="6"/>
              <a:endCxn id="68" idx="2"/>
            </p:cNvCxnSpPr>
            <p:nvPr/>
          </p:nvCxnSpPr>
          <p:spPr>
            <a:xfrm>
              <a:off x="2902977" y="2465012"/>
              <a:ext cx="1611143" cy="44214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48B566D5-C4A0-4A2C-9EDB-A004E2ED10FA}"/>
                </a:ext>
              </a:extLst>
            </p:cNvPr>
            <p:cNvCxnSpPr>
              <a:cxnSpLocks/>
              <a:stCxn id="65" idx="6"/>
              <a:endCxn id="68" idx="2"/>
            </p:cNvCxnSpPr>
            <p:nvPr/>
          </p:nvCxnSpPr>
          <p:spPr>
            <a:xfrm flipV="1">
              <a:off x="2902977" y="2907158"/>
              <a:ext cx="1611143" cy="53530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450D638A-B5D7-490C-9607-47047AE37F6B}"/>
                </a:ext>
              </a:extLst>
            </p:cNvPr>
            <p:cNvCxnSpPr>
              <a:cxnSpLocks/>
              <a:stCxn id="67" idx="6"/>
              <a:endCxn id="68" idx="2"/>
            </p:cNvCxnSpPr>
            <p:nvPr/>
          </p:nvCxnSpPr>
          <p:spPr>
            <a:xfrm flipV="1">
              <a:off x="2892785" y="2907158"/>
              <a:ext cx="1621335" cy="151275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A56D8B77-B810-4658-AED5-8E24DEC8635D}"/>
                </a:ext>
              </a:extLst>
            </p:cNvPr>
            <p:cNvCxnSpPr>
              <a:cxnSpLocks/>
              <a:endCxn id="68" idx="2"/>
            </p:cNvCxnSpPr>
            <p:nvPr/>
          </p:nvCxnSpPr>
          <p:spPr>
            <a:xfrm flipV="1">
              <a:off x="3703888" y="2907158"/>
              <a:ext cx="810232" cy="1098238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C78DAA4C-F87A-44D1-8768-7DCF913C49BC}"/>
                </a:ext>
              </a:extLst>
            </p:cNvPr>
            <p:cNvCxnSpPr>
              <a:cxnSpLocks/>
              <a:stCxn id="47" idx="6"/>
              <a:endCxn id="69" idx="2"/>
            </p:cNvCxnSpPr>
            <p:nvPr/>
          </p:nvCxnSpPr>
          <p:spPr>
            <a:xfrm>
              <a:off x="2902977" y="2465012"/>
              <a:ext cx="1614914" cy="14208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8529527-FF92-4A0E-BC0E-1D501A6A3C58}"/>
                </a:ext>
              </a:extLst>
            </p:cNvPr>
            <p:cNvCxnSpPr>
              <a:cxnSpLocks/>
              <a:stCxn id="65" idx="6"/>
              <a:endCxn id="69" idx="2"/>
            </p:cNvCxnSpPr>
            <p:nvPr/>
          </p:nvCxnSpPr>
          <p:spPr>
            <a:xfrm>
              <a:off x="2902977" y="3442460"/>
              <a:ext cx="1614914" cy="44343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B90F9249-71AE-4165-9CF3-CF78D38CA2D7}"/>
                </a:ext>
              </a:extLst>
            </p:cNvPr>
            <p:cNvCxnSpPr>
              <a:cxnSpLocks/>
              <a:stCxn id="67" idx="6"/>
              <a:endCxn id="69" idx="2"/>
            </p:cNvCxnSpPr>
            <p:nvPr/>
          </p:nvCxnSpPr>
          <p:spPr>
            <a:xfrm flipV="1">
              <a:off x="2892785" y="3885896"/>
              <a:ext cx="1625106" cy="5340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80064C3-A24A-4BA4-A934-ABADBB2F5EC9}"/>
                </a:ext>
              </a:extLst>
            </p:cNvPr>
            <p:cNvCxnSpPr>
              <a:cxnSpLocks/>
              <a:stCxn id="66" idx="6"/>
              <a:endCxn id="69" idx="2"/>
            </p:cNvCxnSpPr>
            <p:nvPr/>
          </p:nvCxnSpPr>
          <p:spPr>
            <a:xfrm flipV="1">
              <a:off x="2902977" y="3885896"/>
              <a:ext cx="1614914" cy="198698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A9969228-EB10-44BD-B0CC-1981F9243B43}"/>
                </a:ext>
              </a:extLst>
            </p:cNvPr>
            <p:cNvCxnSpPr>
              <a:cxnSpLocks/>
              <a:stCxn id="47" idx="6"/>
              <a:endCxn id="70" idx="2"/>
            </p:cNvCxnSpPr>
            <p:nvPr/>
          </p:nvCxnSpPr>
          <p:spPr>
            <a:xfrm>
              <a:off x="2902977" y="2465012"/>
              <a:ext cx="1611143" cy="263673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33095A76-CE7E-44B5-9612-9266373EC4F4}"/>
                </a:ext>
              </a:extLst>
            </p:cNvPr>
            <p:cNvCxnSpPr>
              <a:cxnSpLocks/>
              <a:stCxn id="65" idx="6"/>
              <a:endCxn id="70" idx="2"/>
            </p:cNvCxnSpPr>
            <p:nvPr/>
          </p:nvCxnSpPr>
          <p:spPr>
            <a:xfrm>
              <a:off x="2902977" y="3442460"/>
              <a:ext cx="1611143" cy="165928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18AFC5AE-E1D6-45A7-B9D5-C16A2FFFA324}"/>
                </a:ext>
              </a:extLst>
            </p:cNvPr>
            <p:cNvCxnSpPr>
              <a:cxnSpLocks/>
              <a:stCxn id="67" idx="6"/>
              <a:endCxn id="70" idx="2"/>
            </p:cNvCxnSpPr>
            <p:nvPr/>
          </p:nvCxnSpPr>
          <p:spPr>
            <a:xfrm>
              <a:off x="2892785" y="4419908"/>
              <a:ext cx="1621335" cy="68184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BD690EA4-478E-468F-BC9A-C032717AD56B}"/>
                </a:ext>
              </a:extLst>
            </p:cNvPr>
            <p:cNvCxnSpPr>
              <a:cxnSpLocks/>
              <a:stCxn id="66" idx="6"/>
              <a:endCxn id="70" idx="2"/>
            </p:cNvCxnSpPr>
            <p:nvPr/>
          </p:nvCxnSpPr>
          <p:spPr>
            <a:xfrm flipV="1">
              <a:off x="2902977" y="5101749"/>
              <a:ext cx="1611143" cy="77112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09BF2668-EFB8-41D1-BB6B-D9CF49EC9122}"/>
                </a:ext>
              </a:extLst>
            </p:cNvPr>
            <p:cNvCxnSpPr>
              <a:cxnSpLocks/>
              <a:stCxn id="68" idx="6"/>
              <a:endCxn id="71" idx="2"/>
            </p:cNvCxnSpPr>
            <p:nvPr/>
          </p:nvCxnSpPr>
          <p:spPr>
            <a:xfrm>
              <a:off x="4982270" y="2907158"/>
              <a:ext cx="1222420" cy="96231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3FF0E608-BA0C-42DE-8BBA-651B4EB82586}"/>
                </a:ext>
              </a:extLst>
            </p:cNvPr>
            <p:cNvCxnSpPr>
              <a:cxnSpLocks/>
              <a:stCxn id="69" idx="6"/>
              <a:endCxn id="71" idx="2"/>
            </p:cNvCxnSpPr>
            <p:nvPr/>
          </p:nvCxnSpPr>
          <p:spPr>
            <a:xfrm flipV="1">
              <a:off x="4986041" y="3869475"/>
              <a:ext cx="1218649" cy="1642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4972037A-9E7A-46C0-89F5-B42EF83A4A81}"/>
                </a:ext>
              </a:extLst>
            </p:cNvPr>
            <p:cNvCxnSpPr>
              <a:cxnSpLocks/>
              <a:stCxn id="70" idx="6"/>
              <a:endCxn id="71" idx="2"/>
            </p:cNvCxnSpPr>
            <p:nvPr/>
          </p:nvCxnSpPr>
          <p:spPr>
            <a:xfrm flipV="1">
              <a:off x="4982270" y="3869475"/>
              <a:ext cx="1222420" cy="123227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AB54F39A-8C5A-4DA9-B7EF-BF85D862E117}"/>
                    </a:ext>
                  </a:extLst>
                </p:cNvPr>
                <p:cNvSpPr txBox="1"/>
                <p:nvPr/>
              </p:nvSpPr>
              <p:spPr>
                <a:xfrm>
                  <a:off x="2553713" y="4959549"/>
                  <a:ext cx="209994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0C4A869E-75EF-4C6F-AC62-AB6C87D61E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3713" y="4959549"/>
                  <a:ext cx="209994" cy="43088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6F8EC362-4027-4818-97AD-9B547DFBDAAE}"/>
                    </a:ext>
                  </a:extLst>
                </p:cNvPr>
                <p:cNvSpPr txBox="1"/>
                <p:nvPr/>
              </p:nvSpPr>
              <p:spPr>
                <a:xfrm>
                  <a:off x="4653390" y="4292540"/>
                  <a:ext cx="209994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zh-CN" alt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F6C42621-49DE-4E96-B3D4-6004120650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53390" y="4292540"/>
                  <a:ext cx="209994" cy="43088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8100947-302B-4B2C-99A1-160A3B69D553}"/>
                </a:ext>
              </a:extLst>
            </p:cNvPr>
            <p:cNvSpPr/>
            <p:nvPr/>
          </p:nvSpPr>
          <p:spPr>
            <a:xfrm>
              <a:off x="2434827" y="3220097"/>
              <a:ext cx="468150" cy="444726"/>
            </a:xfrm>
            <a:prstGeom prst="ellipse">
              <a:avLst/>
            </a:prstGeom>
            <a:solidFill>
              <a:srgbClr val="00FF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857B44A8-4381-49AF-A0CE-BFA6F9E3882B}"/>
                </a:ext>
              </a:extLst>
            </p:cNvPr>
            <p:cNvSpPr/>
            <p:nvPr/>
          </p:nvSpPr>
          <p:spPr>
            <a:xfrm>
              <a:off x="2434827" y="5650513"/>
              <a:ext cx="468150" cy="444726"/>
            </a:xfrm>
            <a:prstGeom prst="ellipse">
              <a:avLst/>
            </a:prstGeom>
            <a:solidFill>
              <a:srgbClr val="00FF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772A3ADC-0D50-4333-A6B6-19A3A62AA62B}"/>
                </a:ext>
              </a:extLst>
            </p:cNvPr>
            <p:cNvSpPr/>
            <p:nvPr/>
          </p:nvSpPr>
          <p:spPr>
            <a:xfrm>
              <a:off x="2424635" y="4197545"/>
              <a:ext cx="468150" cy="444726"/>
            </a:xfrm>
            <a:prstGeom prst="ellipse">
              <a:avLst/>
            </a:prstGeom>
            <a:solidFill>
              <a:srgbClr val="00FF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EDF5FD53-E67C-4A80-88C5-497DA4EC04CD}"/>
                </a:ext>
              </a:extLst>
            </p:cNvPr>
            <p:cNvSpPr/>
            <p:nvPr/>
          </p:nvSpPr>
          <p:spPr>
            <a:xfrm>
              <a:off x="4514120" y="2684795"/>
              <a:ext cx="468150" cy="444726"/>
            </a:xfrm>
            <a:prstGeom prst="ellipse">
              <a:avLst/>
            </a:prstGeom>
            <a:solidFill>
              <a:srgbClr val="00FF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31A3012-4779-4A05-B286-1E54A558FDB7}"/>
                </a:ext>
              </a:extLst>
            </p:cNvPr>
            <p:cNvSpPr/>
            <p:nvPr/>
          </p:nvSpPr>
          <p:spPr>
            <a:xfrm>
              <a:off x="4517891" y="3663533"/>
              <a:ext cx="468150" cy="444726"/>
            </a:xfrm>
            <a:prstGeom prst="ellipse">
              <a:avLst/>
            </a:prstGeom>
            <a:solidFill>
              <a:srgbClr val="00FF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8F2CD54E-E59C-4831-98B4-EE7117A97F35}"/>
                </a:ext>
              </a:extLst>
            </p:cNvPr>
            <p:cNvSpPr/>
            <p:nvPr/>
          </p:nvSpPr>
          <p:spPr>
            <a:xfrm>
              <a:off x="4514120" y="4879386"/>
              <a:ext cx="468150" cy="444726"/>
            </a:xfrm>
            <a:prstGeom prst="ellipse">
              <a:avLst/>
            </a:prstGeom>
            <a:solidFill>
              <a:srgbClr val="00FF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D6EDA678-EA4F-4685-9557-CF6F930BD4FC}"/>
                </a:ext>
              </a:extLst>
            </p:cNvPr>
            <p:cNvSpPr/>
            <p:nvPr/>
          </p:nvSpPr>
          <p:spPr>
            <a:xfrm>
              <a:off x="6204690" y="3647112"/>
              <a:ext cx="468150" cy="444726"/>
            </a:xfrm>
            <a:prstGeom prst="ellipse">
              <a:avLst/>
            </a:prstGeom>
            <a:solidFill>
              <a:srgbClr val="FF00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1EF8A048-12F9-491B-8D97-90258262304B}"/>
              </a:ext>
            </a:extLst>
          </p:cNvPr>
          <p:cNvGrpSpPr/>
          <p:nvPr/>
        </p:nvGrpSpPr>
        <p:grpSpPr>
          <a:xfrm>
            <a:off x="1021417" y="2008908"/>
            <a:ext cx="940641" cy="2795554"/>
            <a:chOff x="958936" y="2929723"/>
            <a:chExt cx="806439" cy="2286134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18D5854C-B65A-4CE2-8F45-EB96F21BC687}"/>
                </a:ext>
              </a:extLst>
            </p:cNvPr>
            <p:cNvGrpSpPr/>
            <p:nvPr/>
          </p:nvGrpSpPr>
          <p:grpSpPr>
            <a:xfrm>
              <a:off x="1003693" y="3206584"/>
              <a:ext cx="716927" cy="2009273"/>
              <a:chOff x="160637" y="3294164"/>
              <a:chExt cx="486037" cy="1515522"/>
            </a:xfrm>
          </p:grpSpPr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A0C2C30C-5DA9-4F58-8AAC-30D8AE1DE588}"/>
                  </a:ext>
                </a:extLst>
              </p:cNvPr>
              <p:cNvSpPr/>
              <p:nvPr/>
            </p:nvSpPr>
            <p:spPr>
              <a:xfrm>
                <a:off x="284196" y="3294164"/>
                <a:ext cx="260524" cy="1501140"/>
              </a:xfrm>
              <a:custGeom>
                <a:avLst/>
                <a:gdLst>
                  <a:gd name="connsiteX0" fmla="*/ 79046 w 260524"/>
                  <a:gd name="connsiteY0" fmla="*/ 0 h 1501140"/>
                  <a:gd name="connsiteX1" fmla="*/ 81586 w 260524"/>
                  <a:gd name="connsiteY1" fmla="*/ 193040 h 1501140"/>
                  <a:gd name="connsiteX2" fmla="*/ 23166 w 260524"/>
                  <a:gd name="connsiteY2" fmla="*/ 299720 h 1501140"/>
                  <a:gd name="connsiteX3" fmla="*/ 188266 w 260524"/>
                  <a:gd name="connsiteY3" fmla="*/ 386080 h 1501140"/>
                  <a:gd name="connsiteX4" fmla="*/ 251766 w 260524"/>
                  <a:gd name="connsiteY4" fmla="*/ 497840 h 1501140"/>
                  <a:gd name="connsiteX5" fmla="*/ 5386 w 260524"/>
                  <a:gd name="connsiteY5" fmla="*/ 640080 h 1501140"/>
                  <a:gd name="connsiteX6" fmla="*/ 81586 w 260524"/>
                  <a:gd name="connsiteY6" fmla="*/ 828040 h 1501140"/>
                  <a:gd name="connsiteX7" fmla="*/ 79046 w 260524"/>
                  <a:gd name="connsiteY7" fmla="*/ 1501140 h 1501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0524" h="1501140">
                    <a:moveTo>
                      <a:pt x="79046" y="0"/>
                    </a:moveTo>
                    <a:cubicBezTo>
                      <a:pt x="84972" y="71543"/>
                      <a:pt x="90899" y="143087"/>
                      <a:pt x="81586" y="193040"/>
                    </a:cubicBezTo>
                    <a:cubicBezTo>
                      <a:pt x="72273" y="242993"/>
                      <a:pt x="5386" y="267547"/>
                      <a:pt x="23166" y="299720"/>
                    </a:cubicBezTo>
                    <a:cubicBezTo>
                      <a:pt x="40946" y="331893"/>
                      <a:pt x="150166" y="353060"/>
                      <a:pt x="188266" y="386080"/>
                    </a:cubicBezTo>
                    <a:cubicBezTo>
                      <a:pt x="226366" y="419100"/>
                      <a:pt x="282246" y="455507"/>
                      <a:pt x="251766" y="497840"/>
                    </a:cubicBezTo>
                    <a:cubicBezTo>
                      <a:pt x="221286" y="540173"/>
                      <a:pt x="33749" y="585047"/>
                      <a:pt x="5386" y="640080"/>
                    </a:cubicBezTo>
                    <a:cubicBezTo>
                      <a:pt x="-22977" y="695113"/>
                      <a:pt x="69309" y="684530"/>
                      <a:pt x="81586" y="828040"/>
                    </a:cubicBezTo>
                    <a:cubicBezTo>
                      <a:pt x="93863" y="971550"/>
                      <a:pt x="86454" y="1236345"/>
                      <a:pt x="79046" y="1501140"/>
                    </a:cubicBezTo>
                  </a:path>
                </a:pathLst>
              </a:custGeom>
              <a:noFill/>
              <a:ln w="349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DEB93E0D-864A-4742-9756-45C154C29A96}"/>
                  </a:ext>
                </a:extLst>
              </p:cNvPr>
              <p:cNvSpPr/>
              <p:nvPr/>
            </p:nvSpPr>
            <p:spPr>
              <a:xfrm>
                <a:off x="160637" y="3294164"/>
                <a:ext cx="486037" cy="151552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4ACE82C9-A7B7-4FBF-B352-689B3A12A912}"/>
                </a:ext>
              </a:extLst>
            </p:cNvPr>
            <p:cNvSpPr txBox="1"/>
            <p:nvPr/>
          </p:nvSpPr>
          <p:spPr>
            <a:xfrm>
              <a:off x="958936" y="2929723"/>
              <a:ext cx="806439" cy="27686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Obs</a:t>
              </a:r>
              <a:r>
                <a:rPr lang="en-US" altLang="zh-CN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Data</a:t>
              </a:r>
              <a:endParaRPr lang="zh-CN" alt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7" name="Arrow: Right 76">
            <a:extLst>
              <a:ext uri="{FF2B5EF4-FFF2-40B4-BE49-F238E27FC236}">
                <a16:creationId xmlns:a16="http://schemas.microsoft.com/office/drawing/2014/main" id="{F344C6F7-F819-46A7-B47D-9E73692CD420}"/>
              </a:ext>
            </a:extLst>
          </p:cNvPr>
          <p:cNvSpPr/>
          <p:nvPr/>
        </p:nvSpPr>
        <p:spPr>
          <a:xfrm>
            <a:off x="2539883" y="3106206"/>
            <a:ext cx="673601" cy="41146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8E97C5A2-31F6-4D47-B95E-37EFE08A40DC}"/>
              </a:ext>
            </a:extLst>
          </p:cNvPr>
          <p:cNvGrpSpPr/>
          <p:nvPr/>
        </p:nvGrpSpPr>
        <p:grpSpPr>
          <a:xfrm>
            <a:off x="2117736" y="3823917"/>
            <a:ext cx="1404772" cy="2808440"/>
            <a:chOff x="3902877" y="4254252"/>
            <a:chExt cx="815910" cy="1732372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1F8E097E-05BC-45FF-82BF-06F4CC0E0EEC}"/>
                </a:ext>
              </a:extLst>
            </p:cNvPr>
            <p:cNvSpPr/>
            <p:nvPr/>
          </p:nvSpPr>
          <p:spPr>
            <a:xfrm>
              <a:off x="3943827" y="4471102"/>
              <a:ext cx="486037" cy="151552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B8145D54-EF25-4BC5-8A81-770DA286397F}"/>
                </a:ext>
              </a:extLst>
            </p:cNvPr>
            <p:cNvSpPr txBox="1"/>
            <p:nvPr/>
          </p:nvSpPr>
          <p:spPr>
            <a:xfrm>
              <a:off x="3902877" y="4254252"/>
              <a:ext cx="815910" cy="20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Pred. Data</a:t>
              </a:r>
              <a:endParaRPr lang="zh-CN" alt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CF7DC88D-F801-4AB5-A624-83B36E56D320}"/>
                </a:ext>
              </a:extLst>
            </p:cNvPr>
            <p:cNvSpPr/>
            <p:nvPr/>
          </p:nvSpPr>
          <p:spPr>
            <a:xfrm>
              <a:off x="4128105" y="4482227"/>
              <a:ext cx="218287" cy="1502254"/>
            </a:xfrm>
            <a:custGeom>
              <a:avLst/>
              <a:gdLst>
                <a:gd name="connsiteX0" fmla="*/ 35401 w 218287"/>
                <a:gd name="connsiteY0" fmla="*/ 0 h 1474470"/>
                <a:gd name="connsiteX1" fmla="*/ 39211 w 218287"/>
                <a:gd name="connsiteY1" fmla="*/ 624840 h 1474470"/>
                <a:gd name="connsiteX2" fmla="*/ 8731 w 218287"/>
                <a:gd name="connsiteY2" fmla="*/ 758190 h 1474470"/>
                <a:gd name="connsiteX3" fmla="*/ 218281 w 218287"/>
                <a:gd name="connsiteY3" fmla="*/ 849630 h 1474470"/>
                <a:gd name="connsiteX4" fmla="*/ 16351 w 218287"/>
                <a:gd name="connsiteY4" fmla="*/ 1017270 h 1474470"/>
                <a:gd name="connsiteX5" fmla="*/ 46831 w 218287"/>
                <a:gd name="connsiteY5" fmla="*/ 1143000 h 1474470"/>
                <a:gd name="connsiteX6" fmla="*/ 50641 w 218287"/>
                <a:gd name="connsiteY6" fmla="*/ 1474470 h 1474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8287" h="1474470">
                  <a:moveTo>
                    <a:pt x="35401" y="0"/>
                  </a:moveTo>
                  <a:cubicBezTo>
                    <a:pt x="39528" y="249237"/>
                    <a:pt x="43656" y="498475"/>
                    <a:pt x="39211" y="624840"/>
                  </a:cubicBezTo>
                  <a:cubicBezTo>
                    <a:pt x="34766" y="751205"/>
                    <a:pt x="-21114" y="720725"/>
                    <a:pt x="8731" y="758190"/>
                  </a:cubicBezTo>
                  <a:cubicBezTo>
                    <a:pt x="38576" y="795655"/>
                    <a:pt x="217011" y="806450"/>
                    <a:pt x="218281" y="849630"/>
                  </a:cubicBezTo>
                  <a:cubicBezTo>
                    <a:pt x="219551" y="892810"/>
                    <a:pt x="44926" y="968375"/>
                    <a:pt x="16351" y="1017270"/>
                  </a:cubicBezTo>
                  <a:cubicBezTo>
                    <a:pt x="-12224" y="1066165"/>
                    <a:pt x="41116" y="1066800"/>
                    <a:pt x="46831" y="1143000"/>
                  </a:cubicBezTo>
                  <a:cubicBezTo>
                    <a:pt x="52546" y="1219200"/>
                    <a:pt x="51593" y="1346835"/>
                    <a:pt x="50641" y="1474470"/>
                  </a:cubicBezTo>
                </a:path>
              </a:pathLst>
            </a:cu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82" name="Arrow: Right 81">
            <a:extLst>
              <a:ext uri="{FF2B5EF4-FFF2-40B4-BE49-F238E27FC236}">
                <a16:creationId xmlns:a16="http://schemas.microsoft.com/office/drawing/2014/main" id="{F7D505C5-E9E0-4B53-AEF4-09DACA2F34C0}"/>
              </a:ext>
            </a:extLst>
          </p:cNvPr>
          <p:cNvSpPr/>
          <p:nvPr/>
        </p:nvSpPr>
        <p:spPr>
          <a:xfrm>
            <a:off x="3212410" y="4890473"/>
            <a:ext cx="673601" cy="41146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DDDE6E85-4700-4F25-82A3-3B8EBE7CC729}"/>
              </a:ext>
            </a:extLst>
          </p:cNvPr>
          <p:cNvCxnSpPr>
            <a:cxnSpLocks/>
          </p:cNvCxnSpPr>
          <p:nvPr/>
        </p:nvCxnSpPr>
        <p:spPr>
          <a:xfrm>
            <a:off x="10914634" y="1981241"/>
            <a:ext cx="0" cy="419359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91DDF225-F768-4790-985F-B27AC4F838E1}"/>
              </a:ext>
            </a:extLst>
          </p:cNvPr>
          <p:cNvSpPr txBox="1"/>
          <p:nvPr/>
        </p:nvSpPr>
        <p:spPr>
          <a:xfrm>
            <a:off x="10087783" y="1516830"/>
            <a:ext cx="1653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Latent Space</a:t>
            </a:r>
            <a:endParaRPr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A540B1C5-1130-46FE-8E73-2606E1F6180B}"/>
              </a:ext>
            </a:extLst>
          </p:cNvPr>
          <p:cNvCxnSpPr>
            <a:cxnSpLocks/>
          </p:cNvCxnSpPr>
          <p:nvPr/>
        </p:nvCxnSpPr>
        <p:spPr>
          <a:xfrm flipV="1">
            <a:off x="8023102" y="2743200"/>
            <a:ext cx="2716119" cy="1080717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85">
            <a:extLst>
              <a:ext uri="{FF2B5EF4-FFF2-40B4-BE49-F238E27FC236}">
                <a16:creationId xmlns:a16="http://schemas.microsoft.com/office/drawing/2014/main" id="{9F956A93-48FD-4103-9C4D-5A7416E008B4}"/>
              </a:ext>
            </a:extLst>
          </p:cNvPr>
          <p:cNvSpPr/>
          <p:nvPr/>
        </p:nvSpPr>
        <p:spPr>
          <a:xfrm>
            <a:off x="10831119" y="2620947"/>
            <a:ext cx="171609" cy="17427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CDBC637D-509C-45EE-B6D2-18D0049BB95C}"/>
              </a:ext>
            </a:extLst>
          </p:cNvPr>
          <p:cNvCxnSpPr>
            <a:cxnSpLocks/>
          </p:cNvCxnSpPr>
          <p:nvPr/>
        </p:nvCxnSpPr>
        <p:spPr>
          <a:xfrm>
            <a:off x="8031597" y="4071629"/>
            <a:ext cx="2739321" cy="1230306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Oval 87">
            <a:extLst>
              <a:ext uri="{FF2B5EF4-FFF2-40B4-BE49-F238E27FC236}">
                <a16:creationId xmlns:a16="http://schemas.microsoft.com/office/drawing/2014/main" id="{C6D89C35-680A-4680-8102-2A6270B15FC2}"/>
              </a:ext>
            </a:extLst>
          </p:cNvPr>
          <p:cNvSpPr/>
          <p:nvPr/>
        </p:nvSpPr>
        <p:spPr>
          <a:xfrm>
            <a:off x="10825601" y="5249084"/>
            <a:ext cx="189059" cy="1841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FD5A8106-4C59-4424-ACC3-4B0B04EFD589}"/>
              </a:ext>
            </a:extLst>
          </p:cNvPr>
          <p:cNvGrpSpPr/>
          <p:nvPr/>
        </p:nvGrpSpPr>
        <p:grpSpPr>
          <a:xfrm>
            <a:off x="11171210" y="2682504"/>
            <a:ext cx="570276" cy="2658665"/>
            <a:chOff x="10693138" y="2366742"/>
            <a:chExt cx="967896" cy="2712449"/>
          </a:xfrm>
        </p:grpSpPr>
        <p:sp>
          <p:nvSpPr>
            <p:cNvPr id="90" name="Right Brace 89">
              <a:extLst>
                <a:ext uri="{FF2B5EF4-FFF2-40B4-BE49-F238E27FC236}">
                  <a16:creationId xmlns:a16="http://schemas.microsoft.com/office/drawing/2014/main" id="{21531294-1138-4C40-8DAC-F50CB648D6CA}"/>
                </a:ext>
              </a:extLst>
            </p:cNvPr>
            <p:cNvSpPr/>
            <p:nvPr/>
          </p:nvSpPr>
          <p:spPr>
            <a:xfrm>
              <a:off x="10693138" y="2366742"/>
              <a:ext cx="522285" cy="2712449"/>
            </a:xfrm>
            <a:prstGeom prst="rightBrac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455483B6-7871-48FE-BC8E-2C68403D7EA9}"/>
                    </a:ext>
                  </a:extLst>
                </p:cNvPr>
                <p:cNvSpPr txBox="1"/>
                <p:nvPr/>
              </p:nvSpPr>
              <p:spPr>
                <a:xfrm>
                  <a:off x="11381214" y="3569826"/>
                  <a:ext cx="27982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34" name="TextBox 233">
                  <a:extLst>
                    <a:ext uri="{FF2B5EF4-FFF2-40B4-BE49-F238E27FC236}">
                      <a16:creationId xmlns:a16="http://schemas.microsoft.com/office/drawing/2014/main" id="{5ABDE32D-150C-4F5A-BCDD-0A0029938A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81214" y="3569826"/>
                  <a:ext cx="279820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19565" r="-17391" b="-888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0AF5C7E8-CC8C-47AD-906E-915C10A6DD9B}"/>
              </a:ext>
            </a:extLst>
          </p:cNvPr>
          <p:cNvSpPr txBox="1"/>
          <p:nvPr/>
        </p:nvSpPr>
        <p:spPr>
          <a:xfrm>
            <a:off x="6731189" y="2095378"/>
            <a:ext cx="2027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Velocity is wrong!</a:t>
            </a:r>
            <a:endParaRPr lang="zh-CN" altLang="en-U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09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82" grpId="0" animBg="1"/>
      <p:bldP spid="86" grpId="0" animBg="1"/>
      <p:bldP spid="88" grpId="0" animBg="1"/>
      <p:bldP spid="9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2622</TotalTime>
  <Words>1316</Words>
  <Application>Microsoft Office PowerPoint</Application>
  <PresentationFormat>Widescreen</PresentationFormat>
  <Paragraphs>491</Paragraphs>
  <Slides>28</Slides>
  <Notes>24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Calibri</vt:lpstr>
      <vt:lpstr>Cambria Math</vt:lpstr>
      <vt:lpstr>等线</vt:lpstr>
      <vt:lpstr>等线 Light</vt:lpstr>
      <vt:lpstr>Symbol</vt:lpstr>
      <vt:lpstr>Times New Roman</vt:lpstr>
      <vt:lpstr>Wingdings</vt:lpstr>
      <vt:lpstr>Office Theme</vt:lpstr>
      <vt:lpstr>Language Learning  by Experience and Rules</vt:lpstr>
      <vt:lpstr>Seismic Inversion by Newtonian Machine Learning</vt:lpstr>
      <vt:lpstr>Outline</vt:lpstr>
      <vt:lpstr>Outline</vt:lpstr>
      <vt:lpstr>Motivation</vt:lpstr>
      <vt:lpstr>Outline</vt:lpstr>
      <vt:lpstr>Autoencoder</vt:lpstr>
      <vt:lpstr>Find Skeletal Info by Autoencoder</vt:lpstr>
      <vt:lpstr>Find Skeletal Info by Autoencoder</vt:lpstr>
      <vt:lpstr>Find Skeletal Info by Autoencoder</vt:lpstr>
      <vt:lpstr>Skeletonized Inversion with Autoencoder</vt:lpstr>
      <vt:lpstr>Outline</vt:lpstr>
      <vt:lpstr>Synthetic Test: Layer Model </vt:lpstr>
      <vt:lpstr>Synthetic Test: Layer Model </vt:lpstr>
      <vt:lpstr>Synthetic Test: Layer Model </vt:lpstr>
      <vt:lpstr>Synthetic Test: Sinusoid Model</vt:lpstr>
      <vt:lpstr>Friendswood Crosswell Field Data</vt:lpstr>
      <vt:lpstr>Friendswood Crosswell Field Data</vt:lpstr>
      <vt:lpstr>Friendswood Crosswell Field Data</vt:lpstr>
      <vt:lpstr>Outline</vt:lpstr>
      <vt:lpstr>Summary</vt:lpstr>
      <vt:lpstr>Summary</vt:lpstr>
      <vt:lpstr>Autoencoder</vt:lpstr>
      <vt:lpstr>Summary</vt:lpstr>
      <vt:lpstr>PowerPoint Presentation</vt:lpstr>
      <vt:lpstr>Find Skeletal Info by Autoencoder</vt:lpstr>
      <vt:lpstr>Synthetic Test: Sinusoid Model</vt:lpstr>
      <vt:lpstr>Synthetic Test: Sinusoid Model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Seismic Inversion by Newtonian Machine Learning</dc:title>
  <dc:creator>Yuqing Chen</dc:creator>
  <cp:lastModifiedBy>KITS</cp:lastModifiedBy>
  <cp:revision>77</cp:revision>
  <dcterms:created xsi:type="dcterms:W3CDTF">2019-09-10T02:42:53Z</dcterms:created>
  <dcterms:modified xsi:type="dcterms:W3CDTF">2019-09-19T15:49:36Z</dcterms:modified>
</cp:coreProperties>
</file>