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77" r:id="rId2"/>
  </p:sldMasterIdLst>
  <p:notesMasterIdLst>
    <p:notesMasterId r:id="rId23"/>
  </p:notesMasterIdLst>
  <p:sldIdLst>
    <p:sldId id="540" r:id="rId3"/>
    <p:sldId id="602" r:id="rId4"/>
    <p:sldId id="529" r:id="rId5"/>
    <p:sldId id="629" r:id="rId6"/>
    <p:sldId id="522" r:id="rId7"/>
    <p:sldId id="623" r:id="rId8"/>
    <p:sldId id="580" r:id="rId9"/>
    <p:sldId id="624" r:id="rId10"/>
    <p:sldId id="591" r:id="rId11"/>
    <p:sldId id="614" r:id="rId12"/>
    <p:sldId id="563" r:id="rId13"/>
    <p:sldId id="565" r:id="rId14"/>
    <p:sldId id="626" r:id="rId15"/>
    <p:sldId id="619" r:id="rId16"/>
    <p:sldId id="620" r:id="rId17"/>
    <p:sldId id="621" r:id="rId18"/>
    <p:sldId id="625" r:id="rId19"/>
    <p:sldId id="493" r:id="rId20"/>
    <p:sldId id="628" r:id="rId21"/>
    <p:sldId id="62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0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755E1-74FA-554F-A431-A6F15D853FF8}" v="27" dt="2019-09-16T18:12:20.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40"/>
    <p:restoredTop sz="82654"/>
  </p:normalViewPr>
  <p:slideViewPr>
    <p:cSldViewPr snapToGrid="0" snapToObjects="1">
      <p:cViewPr varScale="1">
        <p:scale>
          <a:sx n="101" d="100"/>
          <a:sy n="101" d="100"/>
        </p:scale>
        <p:origin x="11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emf"/><Relationship Id="rId1" Type="http://schemas.openxmlformats.org/officeDocument/2006/relationships/image" Target="../media/image4.w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E1CA2-17BD-F94E-B260-65C3DED91D06}" type="datetimeFigureOut">
              <a:rPr kumimoji="1" lang="zh-CN" altLang="en-US" smtClean="0"/>
              <a:t>2019/9/17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B1DFE-92F0-8A4B-8EDC-A62E59E06C37}" type="slidenum">
              <a:rPr kumimoji="1" lang="zh-CN" altLang="en-US" smtClean="0"/>
              <a:t>‹#›</a:t>
            </a:fld>
            <a:endParaRPr kumimoji="1" lang="zh-CN" altLang="en-US"/>
          </a:p>
        </p:txBody>
      </p:sp>
    </p:spTree>
    <p:extLst>
      <p:ext uri="{BB962C8B-B14F-4D97-AF65-F5344CB8AC3E}">
        <p14:creationId xmlns:p14="http://schemas.microsoft.com/office/powerpoint/2010/main" val="48572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last 30 years, we have seen very strong development in deep convolutional NN </a:t>
            </a:r>
            <a:r>
              <a:rPr lang="en-US" altLang="zh-CN" dirty="0" err="1"/>
              <a:t>partically</a:t>
            </a:r>
            <a:r>
              <a:rPr lang="en-US" altLang="zh-CN" dirty="0"/>
              <a:t> in commercial industry of machine translations, self-driving cars, image </a:t>
            </a:r>
            <a:r>
              <a:rPr lang="en-US" altLang="zh-CN" dirty="0" err="1"/>
              <a:t>recogniation</a:t>
            </a:r>
            <a:r>
              <a:rPr lang="en-US" altLang="zh-CN" dirty="0"/>
              <a:t>, medical diagnosis, and so on.</a:t>
            </a:r>
          </a:p>
          <a:p>
            <a:r>
              <a:rPr lang="en-US" altLang="zh-CN" dirty="0"/>
              <a:t>Also in the last 30 year, we see the </a:t>
            </a:r>
            <a:r>
              <a:rPr lang="en-US" altLang="zh-CN" dirty="0" err="1"/>
              <a:t>developemtn</a:t>
            </a:r>
            <a:r>
              <a:rPr lang="en-US" altLang="zh-CN" dirty="0"/>
              <a:t> of migration going to be improved by LSM. And now, we see them coming together last year or so. They are combining in our case for the first time, we call it “NNLSM” which combines the best of the both worlds, the strong statistic capability holding large data set from NN, as well as very strong predictive property of </a:t>
            </a:r>
            <a:r>
              <a:rPr lang="en-US" altLang="zh-CN" dirty="0" err="1"/>
              <a:t>determintive</a:t>
            </a:r>
            <a:r>
              <a:rPr lang="en-US" altLang="zh-CN" dirty="0"/>
              <a:t> physics LSM. Let’s see what’s mean by this.</a:t>
            </a:r>
            <a:endParaRPr lang="zh-CN" altLang="en-US" dirty="0"/>
          </a:p>
        </p:txBody>
      </p:sp>
      <p:sp>
        <p:nvSpPr>
          <p:cNvPr id="4" name="灯片编号占位符 3"/>
          <p:cNvSpPr>
            <a:spLocks noGrp="1"/>
          </p:cNvSpPr>
          <p:nvPr>
            <p:ph type="sldNum" sz="quarter" idx="10"/>
          </p:nvPr>
        </p:nvSpPr>
        <p:spPr/>
        <p:txBody>
          <a:bodyPr/>
          <a:lstStyle/>
          <a:p>
            <a:fld id="{46D1D79B-771C-4BBE-B52E-5000D841E9EE}" type="slidenum">
              <a:rPr lang="zh-CN" altLang="en-US" smtClean="0"/>
              <a:t>1</a:t>
            </a:fld>
            <a:endParaRPr lang="zh-CN" altLang="en-US"/>
          </a:p>
        </p:txBody>
      </p:sp>
    </p:spTree>
    <p:extLst>
      <p:ext uri="{BB962C8B-B14F-4D97-AF65-F5344CB8AC3E}">
        <p14:creationId xmlns:p14="http://schemas.microsoft.com/office/powerpoint/2010/main" val="1864043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Need to be more simple</a:t>
                </a:r>
                <a:endParaRPr lang="zh-CN" altLang="en-US" sz="900" dirty="0">
                  <a:solidFill>
                    <a:schemeClr val="bg1"/>
                  </a:solidFill>
                  <a:latin typeface="Calibri" panose="020F0502020204030204" pitchFamily="34" charset="0"/>
                  <a:cs typeface="Calibri" panose="020F050202020403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Calculated from </a:t>
                </a:r>
                <a:r>
                  <a:rPr lang="en-US" altLang="zh-CN" sz="900" dirty="0" err="1">
                    <a:solidFill>
                      <a:schemeClr val="bg1"/>
                    </a:solidFill>
                    <a:latin typeface="Calibri" panose="020F0502020204030204" pitchFamily="34" charset="0"/>
                    <a:cs typeface="Calibri" panose="020F0502020204030204" pitchFamily="34" charset="0"/>
                  </a:rPr>
                  <a:t>Marmousi</a:t>
                </a:r>
                <a:r>
                  <a:rPr lang="en-US" altLang="zh-CN" sz="900" dirty="0">
                    <a:solidFill>
                      <a:schemeClr val="bg1"/>
                    </a:solidFill>
                    <a:latin typeface="Calibri" panose="020F0502020204030204" pitchFamily="34" charset="0"/>
                    <a:cs typeface="Calibri" panose="020F0502020204030204" pitchFamily="34" charset="0"/>
                  </a:rPr>
                  <a:t> model</a:t>
                </a:r>
              </a:p>
              <a:p>
                <a:pPr marL="285750" indent="-285750">
                  <a:lnSpc>
                    <a:spcPct val="150000"/>
                  </a:lnSpc>
                  <a:buFont typeface="Arial" panose="020B0604020202020204" pitchFamily="34" charset="0"/>
                  <a:buChar char="•"/>
                </a:pPr>
                <a:r>
                  <a:rPr lang="en-US" altLang="zh-CN" sz="900" dirty="0" err="1">
                    <a:solidFill>
                      <a:schemeClr val="bg1"/>
                    </a:solidFill>
                    <a:latin typeface="Calibri" panose="020F0502020204030204" pitchFamily="34" charset="0"/>
                    <a:cs typeface="Calibri" panose="020F0502020204030204" pitchFamily="34" charset="0"/>
                  </a:rPr>
                  <a:t>dt</a:t>
                </a:r>
                <a:r>
                  <a:rPr lang="en-US" altLang="zh-CN" sz="900" dirty="0">
                    <a:solidFill>
                      <a:schemeClr val="bg1"/>
                    </a:solidFill>
                    <a:latin typeface="Calibri" panose="020F0502020204030204" pitchFamily="34" charset="0"/>
                    <a:cs typeface="Calibri" panose="020F0502020204030204" pitchFamily="34" charset="0"/>
                  </a:rPr>
                  <a:t>=0.006 s</a:t>
                </a:r>
              </a:p>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dg=20 m</a:t>
                </a:r>
              </a:p>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The 2D image size: 181 </a:t>
                </a:r>
                <a:r>
                  <a:rPr lang="en-US" altLang="zh-CN" sz="900" i="0">
                    <a:solidFill>
                      <a:schemeClr val="bg1"/>
                    </a:solidFill>
                    <a:latin typeface="Cambria Math"/>
                    <a:ea typeface="Cambria Math"/>
                    <a:cs typeface="Times New Roman" panose="02020603050405020304" pitchFamily="18" charset="0"/>
                  </a:rPr>
                  <a:t>×</a:t>
                </a:r>
                <a:r>
                  <a:rPr lang="zh-CN" altLang="en-US" sz="900" dirty="0">
                    <a:solidFill>
                      <a:schemeClr val="bg1"/>
                    </a:solidFill>
                    <a:latin typeface="Calibri" panose="020F0502020204030204" pitchFamily="34" charset="0"/>
                    <a:cs typeface="Calibri" panose="020F0502020204030204" pitchFamily="34" charset="0"/>
                  </a:rPr>
                  <a:t> </a:t>
                </a:r>
                <a:r>
                  <a:rPr lang="en-US" altLang="zh-CN" sz="900" dirty="0">
                    <a:solidFill>
                      <a:schemeClr val="bg1"/>
                    </a:solidFill>
                    <a:latin typeface="Calibri" panose="020F0502020204030204" pitchFamily="34" charset="0"/>
                    <a:cs typeface="Calibri" panose="020F0502020204030204" pitchFamily="34" charset="0"/>
                  </a:rPr>
                  <a:t>100</a:t>
                </a:r>
                <a:endParaRPr lang="zh-CN" altLang="en-US" sz="900" dirty="0">
                  <a:solidFill>
                    <a:schemeClr val="bg1"/>
                  </a:solidFill>
                  <a:latin typeface="Calibri" panose="020F0502020204030204" pitchFamily="34" charset="0"/>
                  <a:cs typeface="Calibri" panose="020F0502020204030204" pitchFamily="34" charset="0"/>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46D1D79B-771C-4BBE-B52E-5000D841E9EE}" type="slidenum">
              <a:rPr lang="zh-CN" altLang="en-US" smtClean="0"/>
              <a:t>11</a:t>
            </a:fld>
            <a:endParaRPr lang="zh-CN" altLang="en-US"/>
          </a:p>
        </p:txBody>
      </p:sp>
    </p:spTree>
    <p:extLst>
      <p:ext uri="{BB962C8B-B14F-4D97-AF65-F5344CB8AC3E}">
        <p14:creationId xmlns:p14="http://schemas.microsoft.com/office/powerpoint/2010/main" val="79574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Need to be more simple</a:t>
                </a:r>
                <a:endParaRPr lang="zh-CN" altLang="en-US" sz="900" dirty="0">
                  <a:solidFill>
                    <a:schemeClr val="bg1"/>
                  </a:solidFill>
                  <a:latin typeface="Calibri" panose="020F0502020204030204" pitchFamily="34" charset="0"/>
                  <a:cs typeface="Calibri" panose="020F050202020403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Calculated from </a:t>
                </a:r>
                <a:r>
                  <a:rPr lang="en-US" altLang="zh-CN" sz="900" dirty="0" err="1">
                    <a:solidFill>
                      <a:schemeClr val="bg1"/>
                    </a:solidFill>
                    <a:latin typeface="Calibri" panose="020F0502020204030204" pitchFamily="34" charset="0"/>
                    <a:cs typeface="Calibri" panose="020F0502020204030204" pitchFamily="34" charset="0"/>
                  </a:rPr>
                  <a:t>Marmousi</a:t>
                </a:r>
                <a:r>
                  <a:rPr lang="en-US" altLang="zh-CN" sz="900" dirty="0">
                    <a:solidFill>
                      <a:schemeClr val="bg1"/>
                    </a:solidFill>
                    <a:latin typeface="Calibri" panose="020F0502020204030204" pitchFamily="34" charset="0"/>
                    <a:cs typeface="Calibri" panose="020F0502020204030204" pitchFamily="34" charset="0"/>
                  </a:rPr>
                  <a:t> model</a:t>
                </a:r>
              </a:p>
              <a:p>
                <a:pPr marL="285750" indent="-285750">
                  <a:lnSpc>
                    <a:spcPct val="150000"/>
                  </a:lnSpc>
                  <a:buFont typeface="Arial" panose="020B0604020202020204" pitchFamily="34" charset="0"/>
                  <a:buChar char="•"/>
                </a:pPr>
                <a:r>
                  <a:rPr lang="en-US" altLang="zh-CN" sz="900" dirty="0" err="1">
                    <a:solidFill>
                      <a:schemeClr val="bg1"/>
                    </a:solidFill>
                    <a:latin typeface="Calibri" panose="020F0502020204030204" pitchFamily="34" charset="0"/>
                    <a:cs typeface="Calibri" panose="020F0502020204030204" pitchFamily="34" charset="0"/>
                  </a:rPr>
                  <a:t>dt</a:t>
                </a:r>
                <a:r>
                  <a:rPr lang="en-US" altLang="zh-CN" sz="900" dirty="0">
                    <a:solidFill>
                      <a:schemeClr val="bg1"/>
                    </a:solidFill>
                    <a:latin typeface="Calibri" panose="020F0502020204030204" pitchFamily="34" charset="0"/>
                    <a:cs typeface="Calibri" panose="020F0502020204030204" pitchFamily="34" charset="0"/>
                  </a:rPr>
                  <a:t>=0.006 s</a:t>
                </a:r>
              </a:p>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dg=20 m</a:t>
                </a:r>
              </a:p>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The 2D image size: 181 </a:t>
                </a:r>
                <a:r>
                  <a:rPr lang="en-US" altLang="zh-CN" sz="900" i="0">
                    <a:solidFill>
                      <a:schemeClr val="bg1"/>
                    </a:solidFill>
                    <a:latin typeface="Cambria Math"/>
                    <a:ea typeface="Cambria Math"/>
                    <a:cs typeface="Times New Roman" panose="02020603050405020304" pitchFamily="18" charset="0"/>
                  </a:rPr>
                  <a:t>×</a:t>
                </a:r>
                <a:r>
                  <a:rPr lang="zh-CN" altLang="en-US" sz="900" dirty="0">
                    <a:solidFill>
                      <a:schemeClr val="bg1"/>
                    </a:solidFill>
                    <a:latin typeface="Calibri" panose="020F0502020204030204" pitchFamily="34" charset="0"/>
                    <a:cs typeface="Calibri" panose="020F0502020204030204" pitchFamily="34" charset="0"/>
                  </a:rPr>
                  <a:t> </a:t>
                </a:r>
                <a:r>
                  <a:rPr lang="en-US" altLang="zh-CN" sz="900" dirty="0">
                    <a:solidFill>
                      <a:schemeClr val="bg1"/>
                    </a:solidFill>
                    <a:latin typeface="Calibri" panose="020F0502020204030204" pitchFamily="34" charset="0"/>
                    <a:cs typeface="Calibri" panose="020F0502020204030204" pitchFamily="34" charset="0"/>
                  </a:rPr>
                  <a:t>100</a:t>
                </a:r>
                <a:endParaRPr lang="zh-CN" altLang="en-US" sz="900" dirty="0">
                  <a:solidFill>
                    <a:schemeClr val="bg1"/>
                  </a:solidFill>
                  <a:latin typeface="Calibri" panose="020F0502020204030204" pitchFamily="34" charset="0"/>
                  <a:cs typeface="Calibri" panose="020F0502020204030204" pitchFamily="34" charset="0"/>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46D1D79B-771C-4BBE-B52E-5000D841E9EE}" type="slidenum">
              <a:rPr lang="zh-CN" altLang="en-US" smtClean="0"/>
              <a:t>12</a:t>
            </a:fld>
            <a:endParaRPr lang="zh-CN" altLang="en-US"/>
          </a:p>
        </p:txBody>
      </p:sp>
    </p:spTree>
    <p:extLst>
      <p:ext uri="{BB962C8B-B14F-4D97-AF65-F5344CB8AC3E}">
        <p14:creationId xmlns:p14="http://schemas.microsoft.com/office/powerpoint/2010/main" val="124493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my outline. First</a:t>
            </a:r>
            <a:r>
              <a:rPr lang="en-US" altLang="zh-CN" baseline="0" dirty="0"/>
              <a:t> is the Motivation. </a:t>
            </a:r>
          </a:p>
          <a:p>
            <a:r>
              <a:rPr lang="en-US" altLang="zh-CN" baseline="0" dirty="0"/>
              <a:t>Then is the theory part, next is numerical Examples,</a:t>
            </a:r>
          </a:p>
          <a:p>
            <a:r>
              <a:rPr lang="en-US" altLang="zh-CN" baseline="0" dirty="0"/>
              <a:t>and finally is the conclusion.</a:t>
            </a:r>
            <a:endParaRPr lang="zh-CN" altLang="en-US" dirty="0"/>
          </a:p>
        </p:txBody>
      </p:sp>
      <p:sp>
        <p:nvSpPr>
          <p:cNvPr id="4" name="灯片编号占位符 3"/>
          <p:cNvSpPr>
            <a:spLocks noGrp="1"/>
          </p:cNvSpPr>
          <p:nvPr>
            <p:ph type="sldNum" sz="quarter" idx="10"/>
          </p:nvPr>
        </p:nvSpPr>
        <p:spPr/>
        <p:txBody>
          <a:bodyPr/>
          <a:lstStyle/>
          <a:p>
            <a:fld id="{46D1D79B-771C-4BBE-B52E-5000D841E9EE}" type="slidenum">
              <a:rPr lang="zh-CN" altLang="en-US" smtClean="0"/>
              <a:t>17</a:t>
            </a:fld>
            <a:endParaRPr lang="zh-CN" altLang="en-US"/>
          </a:p>
        </p:txBody>
      </p:sp>
    </p:spTree>
    <p:extLst>
      <p:ext uri="{BB962C8B-B14F-4D97-AF65-F5344CB8AC3E}">
        <p14:creationId xmlns:p14="http://schemas.microsoft.com/office/powerpoint/2010/main" val="107916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my outline. First</a:t>
            </a:r>
            <a:r>
              <a:rPr lang="en-US" altLang="zh-CN" baseline="0" dirty="0"/>
              <a:t> is the Motivation. </a:t>
            </a:r>
          </a:p>
          <a:p>
            <a:r>
              <a:rPr lang="en-US" altLang="zh-CN" baseline="0" dirty="0"/>
              <a:t>Then is the theory part, next is numerical Examples,</a:t>
            </a:r>
          </a:p>
          <a:p>
            <a:r>
              <a:rPr lang="en-US" altLang="zh-CN" baseline="0" dirty="0"/>
              <a:t>and finally is the conclusion.</a:t>
            </a:r>
            <a:endParaRPr lang="zh-CN" altLang="en-US" dirty="0"/>
          </a:p>
        </p:txBody>
      </p:sp>
      <p:sp>
        <p:nvSpPr>
          <p:cNvPr id="4" name="灯片编号占位符 3"/>
          <p:cNvSpPr>
            <a:spLocks noGrp="1"/>
          </p:cNvSpPr>
          <p:nvPr>
            <p:ph type="sldNum" sz="quarter" idx="10"/>
          </p:nvPr>
        </p:nvSpPr>
        <p:spPr/>
        <p:txBody>
          <a:bodyPr/>
          <a:lstStyle/>
          <a:p>
            <a:fld id="{46D1D79B-771C-4BBE-B52E-5000D841E9EE}" type="slidenum">
              <a:rPr lang="zh-CN" altLang="en-US" smtClean="0"/>
              <a:t>18</a:t>
            </a:fld>
            <a:endParaRPr lang="zh-CN" altLang="en-US"/>
          </a:p>
        </p:txBody>
      </p:sp>
    </p:spTree>
    <p:extLst>
      <p:ext uri="{BB962C8B-B14F-4D97-AF65-F5344CB8AC3E}">
        <p14:creationId xmlns:p14="http://schemas.microsoft.com/office/powerpoint/2010/main" val="2306806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D1D79B-771C-4BBE-B52E-5000D841E9EE}" type="slidenum">
              <a:rPr lang="zh-CN" altLang="en-US" smtClean="0"/>
              <a:t>19</a:t>
            </a:fld>
            <a:endParaRPr lang="zh-CN" altLang="en-US"/>
          </a:p>
        </p:txBody>
      </p:sp>
    </p:spTree>
    <p:extLst>
      <p:ext uri="{BB962C8B-B14F-4D97-AF65-F5344CB8AC3E}">
        <p14:creationId xmlns:p14="http://schemas.microsoft.com/office/powerpoint/2010/main" val="101346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my outline. First</a:t>
            </a:r>
            <a:r>
              <a:rPr lang="en-US" altLang="zh-CN" baseline="0" dirty="0"/>
              <a:t> is the Motivation. </a:t>
            </a:r>
          </a:p>
          <a:p>
            <a:r>
              <a:rPr lang="en-US" altLang="zh-CN" baseline="0" dirty="0"/>
              <a:t>Then is the theory part, next is numerical Examples,</a:t>
            </a:r>
          </a:p>
          <a:p>
            <a:r>
              <a:rPr lang="en-US" altLang="zh-CN" baseline="0" dirty="0"/>
              <a:t>and finally is the conclusion.</a:t>
            </a:r>
            <a:endParaRPr lang="zh-CN" altLang="en-US" dirty="0"/>
          </a:p>
        </p:txBody>
      </p:sp>
      <p:sp>
        <p:nvSpPr>
          <p:cNvPr id="4" name="灯片编号占位符 3"/>
          <p:cNvSpPr>
            <a:spLocks noGrp="1"/>
          </p:cNvSpPr>
          <p:nvPr>
            <p:ph type="sldNum" sz="quarter" idx="10"/>
          </p:nvPr>
        </p:nvSpPr>
        <p:spPr/>
        <p:txBody>
          <a:bodyPr/>
          <a:lstStyle/>
          <a:p>
            <a:fld id="{46D1D79B-771C-4BBE-B52E-5000D841E9EE}" type="slidenum">
              <a:rPr lang="zh-CN" altLang="en-US" smtClean="0"/>
              <a:t>2</a:t>
            </a:fld>
            <a:endParaRPr lang="zh-CN" altLang="en-US"/>
          </a:p>
        </p:txBody>
      </p:sp>
    </p:spTree>
    <p:extLst>
      <p:ext uri="{BB962C8B-B14F-4D97-AF65-F5344CB8AC3E}">
        <p14:creationId xmlns:p14="http://schemas.microsoft.com/office/powerpoint/2010/main" val="6420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see a single-layer </a:t>
            </a:r>
            <a:r>
              <a:rPr lang="en-US" altLang="zh-CN" dirty="0" err="1"/>
              <a:t>nn</a:t>
            </a:r>
            <a:r>
              <a:rPr lang="en-US" altLang="zh-CN" dirty="0"/>
              <a:t>, which is often used for picture classification in the commercial industry. The input is a pic of cat. They discretize it and the intensity value of each pixel is flattening into a talk vector. And we call it x. The output is much sparse representation, and we call it y, because it only classify it either a cat or not a cat. So, this vector on the right-hand side only contains a lot of zeros and few ones which corresponds to a cat or a dog. We can represent it mathematically. It’s very simple operation. We first take the weights H1, multiple the input vector x. Each output of the matrix-vector multiplication is threshold by sigma and we get the output vector y. The threshold function will be used in our neural network. It has 2-side </a:t>
            </a:r>
            <a:r>
              <a:rPr lang="en-US" altLang="zh-CN" dirty="0" err="1"/>
              <a:t>relu</a:t>
            </a:r>
            <a:r>
              <a:rPr lang="en-US" altLang="zh-CN" dirty="0"/>
              <a:t> function</a:t>
            </a:r>
            <a:endParaRPr lang="zh-CN" altLang="en-US" dirty="0"/>
          </a:p>
        </p:txBody>
      </p:sp>
      <p:sp>
        <p:nvSpPr>
          <p:cNvPr id="4" name="灯片编号占位符 3"/>
          <p:cNvSpPr>
            <a:spLocks noGrp="1"/>
          </p:cNvSpPr>
          <p:nvPr>
            <p:ph type="sldNum" sz="quarter" idx="10"/>
          </p:nvPr>
        </p:nvSpPr>
        <p:spPr/>
        <p:txBody>
          <a:bodyPr/>
          <a:lstStyle/>
          <a:p>
            <a:fld id="{46D1D79B-771C-4BBE-B52E-5000D841E9EE}" type="slidenum">
              <a:rPr lang="zh-CN" altLang="en-US" smtClean="0"/>
              <a:t>3</a:t>
            </a:fld>
            <a:endParaRPr lang="zh-CN" altLang="en-US"/>
          </a:p>
        </p:txBody>
      </p:sp>
    </p:spTree>
    <p:extLst>
      <p:ext uri="{BB962C8B-B14F-4D97-AF65-F5344CB8AC3E}">
        <p14:creationId xmlns:p14="http://schemas.microsoft.com/office/powerpoint/2010/main" val="308260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single layer NN can be extended to multilayer NN. Each layer have the same operation as the matrix-vector multiplication. We </a:t>
            </a:r>
            <a:r>
              <a:rPr lang="en-US" altLang="zh-CN" dirty="0" err="1"/>
              <a:t>do’t</a:t>
            </a:r>
            <a:r>
              <a:rPr lang="en-US" altLang="zh-CN" dirty="0"/>
              <a:t> need to give much details in this. In the our experiments, we find that multilayer NN doesn’t give us desirable output compared to single layer NN. So, we will only talk about single layer.</a:t>
            </a:r>
            <a:endParaRPr lang="zh-CN" altLang="en-US" dirty="0"/>
          </a:p>
        </p:txBody>
      </p:sp>
      <p:sp>
        <p:nvSpPr>
          <p:cNvPr id="4" name="灯片编号占位符 3"/>
          <p:cNvSpPr>
            <a:spLocks noGrp="1"/>
          </p:cNvSpPr>
          <p:nvPr>
            <p:ph type="sldNum" sz="quarter" idx="10"/>
          </p:nvPr>
        </p:nvSpPr>
        <p:spPr/>
        <p:txBody>
          <a:bodyPr/>
          <a:lstStyle/>
          <a:p>
            <a:fld id="{46D1D79B-771C-4BBE-B52E-5000D841E9EE}" type="slidenum">
              <a:rPr lang="zh-CN" altLang="en-US" smtClean="0"/>
              <a:t>4</a:t>
            </a:fld>
            <a:endParaRPr lang="zh-CN" altLang="en-US"/>
          </a:p>
        </p:txBody>
      </p:sp>
    </p:spTree>
    <p:extLst>
      <p:ext uri="{BB962C8B-B14F-4D97-AF65-F5344CB8AC3E}">
        <p14:creationId xmlns:p14="http://schemas.microsoft.com/office/powerpoint/2010/main" val="87082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514350" lvl="3">
              <a:spcBef>
                <a:spcPts val="750"/>
              </a:spcBef>
            </a:pPr>
            <a:r>
              <a:rPr lang="en-US" altLang="zh-CN" sz="2800" baseline="0" dirty="0"/>
              <a:t>For sparse </a:t>
            </a:r>
            <a:endParaRPr lang="en-US" sz="2800" baseline="0" dirty="0"/>
          </a:p>
        </p:txBody>
      </p:sp>
      <p:sp>
        <p:nvSpPr>
          <p:cNvPr id="4" name="灯片编号占位符 3"/>
          <p:cNvSpPr>
            <a:spLocks noGrp="1"/>
          </p:cNvSpPr>
          <p:nvPr>
            <p:ph type="sldNum" sz="quarter" idx="10"/>
          </p:nvPr>
        </p:nvSpPr>
        <p:spPr/>
        <p:txBody>
          <a:bodyPr/>
          <a:lstStyle/>
          <a:p>
            <a:fld id="{46D1D79B-771C-4BBE-B52E-5000D841E9EE}" type="slidenum">
              <a:rPr lang="zh-CN" altLang="en-US" smtClean="0"/>
              <a:t>5</a:t>
            </a:fld>
            <a:endParaRPr lang="zh-CN" altLang="en-US"/>
          </a:p>
        </p:txBody>
      </p:sp>
    </p:spTree>
    <p:extLst>
      <p:ext uri="{BB962C8B-B14F-4D97-AF65-F5344CB8AC3E}">
        <p14:creationId xmlns:p14="http://schemas.microsoft.com/office/powerpoint/2010/main" val="278123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my outline. First</a:t>
            </a:r>
            <a:r>
              <a:rPr lang="en-US" altLang="zh-CN" baseline="0" dirty="0"/>
              <a:t> is the Motivation. </a:t>
            </a:r>
          </a:p>
          <a:p>
            <a:r>
              <a:rPr lang="en-US" altLang="zh-CN" baseline="0" dirty="0"/>
              <a:t>Then is the theory part, next is numerical Examples,</a:t>
            </a:r>
          </a:p>
          <a:p>
            <a:r>
              <a:rPr lang="en-US" altLang="zh-CN" baseline="0" dirty="0"/>
              <a:t>and finally is the conclusion.</a:t>
            </a:r>
            <a:endParaRPr lang="zh-CN" altLang="en-US" dirty="0"/>
          </a:p>
        </p:txBody>
      </p:sp>
      <p:sp>
        <p:nvSpPr>
          <p:cNvPr id="4" name="灯片编号占位符 3"/>
          <p:cNvSpPr>
            <a:spLocks noGrp="1"/>
          </p:cNvSpPr>
          <p:nvPr>
            <p:ph type="sldNum" sz="quarter" idx="10"/>
          </p:nvPr>
        </p:nvSpPr>
        <p:spPr/>
        <p:txBody>
          <a:bodyPr/>
          <a:lstStyle/>
          <a:p>
            <a:fld id="{46D1D79B-771C-4BBE-B52E-5000D841E9EE}" type="slidenum">
              <a:rPr lang="zh-CN" altLang="en-US" smtClean="0"/>
              <a:t>6</a:t>
            </a:fld>
            <a:endParaRPr lang="zh-CN" altLang="en-US"/>
          </a:p>
        </p:txBody>
      </p:sp>
    </p:spTree>
    <p:extLst>
      <p:ext uri="{BB962C8B-B14F-4D97-AF65-F5344CB8AC3E}">
        <p14:creationId xmlns:p14="http://schemas.microsoft.com/office/powerpoint/2010/main" val="84771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latinLnBrk="1"/>
            <a:endParaRPr lang="zh-CN" altLang="en-US" sz="900" b="1"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6D1D79B-771C-4BBE-B52E-5000D841E9EE}" type="slidenum">
              <a:rPr lang="zh-CN" altLang="en-US" smtClean="0"/>
              <a:t>7</a:t>
            </a:fld>
            <a:endParaRPr lang="zh-CN" altLang="en-US"/>
          </a:p>
        </p:txBody>
      </p:sp>
    </p:spTree>
    <p:extLst>
      <p:ext uri="{BB962C8B-B14F-4D97-AF65-F5344CB8AC3E}">
        <p14:creationId xmlns:p14="http://schemas.microsoft.com/office/powerpoint/2010/main" val="266575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my outline. First</a:t>
            </a:r>
            <a:r>
              <a:rPr lang="en-US" altLang="zh-CN" baseline="0" dirty="0"/>
              <a:t> is the Motivation. </a:t>
            </a:r>
          </a:p>
          <a:p>
            <a:r>
              <a:rPr lang="en-US" altLang="zh-CN" baseline="0" dirty="0"/>
              <a:t>Then is the theory part, next is numerical Examples,</a:t>
            </a:r>
          </a:p>
          <a:p>
            <a:r>
              <a:rPr lang="en-US" altLang="zh-CN" baseline="0" dirty="0"/>
              <a:t>and finally is the conclusion.</a:t>
            </a:r>
            <a:endParaRPr lang="zh-CN" altLang="en-US" dirty="0"/>
          </a:p>
        </p:txBody>
      </p:sp>
      <p:sp>
        <p:nvSpPr>
          <p:cNvPr id="4" name="灯片编号占位符 3"/>
          <p:cNvSpPr>
            <a:spLocks noGrp="1"/>
          </p:cNvSpPr>
          <p:nvPr>
            <p:ph type="sldNum" sz="quarter" idx="10"/>
          </p:nvPr>
        </p:nvSpPr>
        <p:spPr/>
        <p:txBody>
          <a:bodyPr/>
          <a:lstStyle/>
          <a:p>
            <a:fld id="{46D1D79B-771C-4BBE-B52E-5000D841E9EE}" type="slidenum">
              <a:rPr lang="zh-CN" altLang="en-US" smtClean="0"/>
              <a:t>8</a:t>
            </a:fld>
            <a:endParaRPr lang="zh-CN" altLang="en-US"/>
          </a:p>
        </p:txBody>
      </p:sp>
    </p:spTree>
    <p:extLst>
      <p:ext uri="{BB962C8B-B14F-4D97-AF65-F5344CB8AC3E}">
        <p14:creationId xmlns:p14="http://schemas.microsoft.com/office/powerpoint/2010/main" val="92516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Need to be more simple</a:t>
                </a:r>
                <a:endParaRPr lang="zh-CN" altLang="en-US" sz="900" dirty="0">
                  <a:solidFill>
                    <a:schemeClr val="bg1"/>
                  </a:solidFill>
                  <a:latin typeface="Calibri" panose="020F0502020204030204" pitchFamily="34" charset="0"/>
                  <a:cs typeface="Calibri" panose="020F050202020403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Calculated from </a:t>
                </a:r>
                <a:r>
                  <a:rPr lang="en-US" altLang="zh-CN" sz="900" dirty="0" err="1">
                    <a:solidFill>
                      <a:schemeClr val="bg1"/>
                    </a:solidFill>
                    <a:latin typeface="Calibri" panose="020F0502020204030204" pitchFamily="34" charset="0"/>
                    <a:cs typeface="Calibri" panose="020F0502020204030204" pitchFamily="34" charset="0"/>
                  </a:rPr>
                  <a:t>Marmousi</a:t>
                </a:r>
                <a:r>
                  <a:rPr lang="en-US" altLang="zh-CN" sz="900" dirty="0">
                    <a:solidFill>
                      <a:schemeClr val="bg1"/>
                    </a:solidFill>
                    <a:latin typeface="Calibri" panose="020F0502020204030204" pitchFamily="34" charset="0"/>
                    <a:cs typeface="Calibri" panose="020F0502020204030204" pitchFamily="34" charset="0"/>
                  </a:rPr>
                  <a:t> model</a:t>
                </a:r>
              </a:p>
              <a:p>
                <a:pPr marL="285750" indent="-285750">
                  <a:lnSpc>
                    <a:spcPct val="150000"/>
                  </a:lnSpc>
                  <a:buFont typeface="Arial" panose="020B0604020202020204" pitchFamily="34" charset="0"/>
                  <a:buChar char="•"/>
                </a:pPr>
                <a:r>
                  <a:rPr lang="en-US" altLang="zh-CN" sz="900" dirty="0" err="1">
                    <a:solidFill>
                      <a:schemeClr val="bg1"/>
                    </a:solidFill>
                    <a:latin typeface="Calibri" panose="020F0502020204030204" pitchFamily="34" charset="0"/>
                    <a:cs typeface="Calibri" panose="020F0502020204030204" pitchFamily="34" charset="0"/>
                  </a:rPr>
                  <a:t>dt</a:t>
                </a:r>
                <a:r>
                  <a:rPr lang="en-US" altLang="zh-CN" sz="900" dirty="0">
                    <a:solidFill>
                      <a:schemeClr val="bg1"/>
                    </a:solidFill>
                    <a:latin typeface="Calibri" panose="020F0502020204030204" pitchFamily="34" charset="0"/>
                    <a:cs typeface="Calibri" panose="020F0502020204030204" pitchFamily="34" charset="0"/>
                  </a:rPr>
                  <a:t>=0.006 s</a:t>
                </a:r>
              </a:p>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dg=20 m</a:t>
                </a:r>
              </a:p>
              <a:p>
                <a:pPr marL="285750" indent="-285750">
                  <a:lnSpc>
                    <a:spcPct val="150000"/>
                  </a:lnSpc>
                  <a:buFont typeface="Arial" panose="020B0604020202020204" pitchFamily="34" charset="0"/>
                  <a:buChar char="•"/>
                </a:pPr>
                <a:r>
                  <a:rPr lang="en-US" altLang="zh-CN" sz="900" dirty="0">
                    <a:solidFill>
                      <a:schemeClr val="bg1"/>
                    </a:solidFill>
                    <a:latin typeface="Calibri" panose="020F0502020204030204" pitchFamily="34" charset="0"/>
                    <a:cs typeface="Calibri" panose="020F0502020204030204" pitchFamily="34" charset="0"/>
                  </a:rPr>
                  <a:t>The 2D image size: 181 </a:t>
                </a:r>
                <a:r>
                  <a:rPr lang="en-US" altLang="zh-CN" sz="900" i="0">
                    <a:solidFill>
                      <a:schemeClr val="bg1"/>
                    </a:solidFill>
                    <a:latin typeface="Cambria Math"/>
                    <a:ea typeface="Cambria Math"/>
                    <a:cs typeface="Times New Roman" panose="02020603050405020304" pitchFamily="18" charset="0"/>
                  </a:rPr>
                  <a:t>×</a:t>
                </a:r>
                <a:r>
                  <a:rPr lang="zh-CN" altLang="en-US" sz="900" dirty="0">
                    <a:solidFill>
                      <a:schemeClr val="bg1"/>
                    </a:solidFill>
                    <a:latin typeface="Calibri" panose="020F0502020204030204" pitchFamily="34" charset="0"/>
                    <a:cs typeface="Calibri" panose="020F0502020204030204" pitchFamily="34" charset="0"/>
                  </a:rPr>
                  <a:t> </a:t>
                </a:r>
                <a:r>
                  <a:rPr lang="en-US" altLang="zh-CN" sz="900" dirty="0">
                    <a:solidFill>
                      <a:schemeClr val="bg1"/>
                    </a:solidFill>
                    <a:latin typeface="Calibri" panose="020F0502020204030204" pitchFamily="34" charset="0"/>
                    <a:cs typeface="Calibri" panose="020F0502020204030204" pitchFamily="34" charset="0"/>
                  </a:rPr>
                  <a:t>100</a:t>
                </a:r>
                <a:endParaRPr lang="zh-CN" altLang="en-US" sz="900" dirty="0">
                  <a:solidFill>
                    <a:schemeClr val="bg1"/>
                  </a:solidFill>
                  <a:latin typeface="Calibri" panose="020F0502020204030204" pitchFamily="34" charset="0"/>
                  <a:cs typeface="Calibri" panose="020F0502020204030204" pitchFamily="34" charset="0"/>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46D1D79B-771C-4BBE-B52E-5000D841E9EE}" type="slidenum">
              <a:rPr lang="zh-CN" altLang="en-US" smtClean="0"/>
              <a:t>9</a:t>
            </a:fld>
            <a:endParaRPr lang="zh-CN" altLang="en-US"/>
          </a:p>
        </p:txBody>
      </p:sp>
    </p:spTree>
    <p:extLst>
      <p:ext uri="{BB962C8B-B14F-4D97-AF65-F5344CB8AC3E}">
        <p14:creationId xmlns:p14="http://schemas.microsoft.com/office/powerpoint/2010/main" val="188091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000082"/>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solidFill>
                  <a:srgbClr val="FFFF00"/>
                </a:solidFill>
                <a:latin typeface="Calibri" panose="020F0502020204030204" pitchFamily="34" charset="0"/>
                <a:cs typeface="Calibri" panose="020F0502020204030204" pitchFamily="34" charset="0"/>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524000" y="3602037"/>
            <a:ext cx="9144000" cy="1655763"/>
          </a:xfrm>
        </p:spPr>
        <p:txBody>
          <a:bodyPr>
            <a:normAutofit/>
          </a:bodyPr>
          <a:lstStyle>
            <a:lvl1pPr marL="0" indent="0" algn="ctr">
              <a:buNone/>
              <a:defRPr sz="3200">
                <a:solidFill>
                  <a:schemeClr val="bg1"/>
                </a:solidFill>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zh-CN" altLang="en-US" dirty="0"/>
          </a:p>
        </p:txBody>
      </p:sp>
      <p:sp>
        <p:nvSpPr>
          <p:cNvPr id="7" name="灯片编号占位符 5">
            <a:extLst>
              <a:ext uri="{FF2B5EF4-FFF2-40B4-BE49-F238E27FC236}">
                <a16:creationId xmlns:a16="http://schemas.microsoft.com/office/drawing/2014/main" id="{197F37B3-05C3-4CCA-8711-2CF0343BB217}"/>
              </a:ext>
            </a:extLst>
          </p:cNvPr>
          <p:cNvSpPr>
            <a:spLocks noGrp="1"/>
          </p:cNvSpPr>
          <p:nvPr>
            <p:ph type="sldNum" sz="quarter" idx="12"/>
          </p:nvPr>
        </p:nvSpPr>
        <p:spPr>
          <a:xfrm>
            <a:off x="9401472" y="6424248"/>
            <a:ext cx="2743200" cy="365125"/>
          </a:xfrm>
          <a:prstGeom prst="rect">
            <a:avLst/>
          </a:prstGeom>
        </p:spPr>
        <p:txBody>
          <a:bodyPr/>
          <a:lstStyle/>
          <a:p>
            <a:fld id="{A0465922-C1E5-6A4C-81F3-5C9ABCE4EB24}" type="slidenum">
              <a:rPr kumimoji="1" lang="zh-CN" altLang="en-US" smtClean="0"/>
              <a:t>‹#›</a:t>
            </a:fld>
            <a:endParaRPr kumimoji="1" lang="zh-CN" altLang="en-US"/>
          </a:p>
        </p:txBody>
      </p:sp>
    </p:spTree>
    <p:extLst>
      <p:ext uri="{BB962C8B-B14F-4D97-AF65-F5344CB8AC3E}">
        <p14:creationId xmlns:p14="http://schemas.microsoft.com/office/powerpoint/2010/main" val="186800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46242-F1FD-4655-B37F-8126F54F028D}"/>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3" name="Footer Placeholder 2">
            <a:extLst>
              <a:ext uri="{FF2B5EF4-FFF2-40B4-BE49-F238E27FC236}">
                <a16:creationId xmlns:a16="http://schemas.microsoft.com/office/drawing/2014/main" id="{C6FD5D24-2EDB-4C81-96F2-EC1F2C2C9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A386B-9445-4E4D-BA2E-8AEF3BDFC82C}"/>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272480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6C85-DC20-4FBE-8059-4EFE5CE25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076913-290F-4F44-8E7B-BCE24FB1E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36EC60-A477-47C3-9468-579128A23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64E575-B8C4-41D4-A0FD-248543D27238}"/>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6" name="Footer Placeholder 5">
            <a:extLst>
              <a:ext uri="{FF2B5EF4-FFF2-40B4-BE49-F238E27FC236}">
                <a16:creationId xmlns:a16="http://schemas.microsoft.com/office/drawing/2014/main" id="{51408F01-9372-46EE-9F71-4B89D4700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5E400-6CF9-4815-9BDB-39B1D32C313C}"/>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1601020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8756-76C4-4741-A862-2BD03D1F1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019590-0E70-49D8-BE82-7BF034BCF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C8E917-3097-4493-8E14-49C42D2C0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8A6D5A-A64E-452F-86DD-9EEE32B7DFE6}"/>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6" name="Footer Placeholder 5">
            <a:extLst>
              <a:ext uri="{FF2B5EF4-FFF2-40B4-BE49-F238E27FC236}">
                <a16:creationId xmlns:a16="http://schemas.microsoft.com/office/drawing/2014/main" id="{AFC36AC1-C3BE-4502-B5B9-FA85B582D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6AB1D-5705-43EA-808B-F85AA641DB26}"/>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1543298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73D8-489F-47FF-8E79-A794DDFEB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4FBE3-F2D3-4870-A2B9-CCC7A14886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851D3-6CFD-4F5C-A5FA-49D9A47BD967}"/>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5" name="Footer Placeholder 4">
            <a:extLst>
              <a:ext uri="{FF2B5EF4-FFF2-40B4-BE49-F238E27FC236}">
                <a16:creationId xmlns:a16="http://schemas.microsoft.com/office/drawing/2014/main" id="{18483A96-0980-429C-9834-9BC703E02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5F55B-5240-4869-9AAE-EC7DA42DCC0A}"/>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81165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3DA54-CEE6-4226-98E6-CE642DEA3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4E46B4-707B-4DC7-B601-07452DA343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51FA6-B7AA-4FBD-AF2A-F8A605A15779}"/>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5" name="Footer Placeholder 4">
            <a:extLst>
              <a:ext uri="{FF2B5EF4-FFF2-40B4-BE49-F238E27FC236}">
                <a16:creationId xmlns:a16="http://schemas.microsoft.com/office/drawing/2014/main" id="{2862DEA0-7D9E-4BB3-8CC9-20383B96A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C386-4907-42F5-BD57-E87FE22E7D6E}"/>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335828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solidFill>
                  <a:schemeClr val="bg1"/>
                </a:solidFill>
                <a:latin typeface="Calibri" panose="020F0502020204030204" pitchFamily="34" charset="0"/>
                <a:cs typeface="Calibri" panose="020F0502020204030204" pitchFamily="34" charset="0"/>
              </a:defRPr>
            </a:lvl1pPr>
            <a:lvl2pPr>
              <a:defRPr>
                <a:solidFill>
                  <a:schemeClr val="bg1"/>
                </a:solidFill>
                <a:latin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cs typeface="Calibri" panose="020F050202020403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6" name="灯片编号占位符 5"/>
          <p:cNvSpPr>
            <a:spLocks noGrp="1"/>
          </p:cNvSpPr>
          <p:nvPr>
            <p:ph type="sldNum" sz="quarter" idx="12"/>
          </p:nvPr>
        </p:nvSpPr>
        <p:spPr>
          <a:xfrm>
            <a:off x="9401472" y="6424248"/>
            <a:ext cx="2743200" cy="365125"/>
          </a:xfrm>
          <a:prstGeom prst="rect">
            <a:avLst/>
          </a:prstGeom>
        </p:spPr>
        <p:txBody>
          <a:bodyPr/>
          <a:lstStyle/>
          <a:p>
            <a:fld id="{A0465922-C1E5-6A4C-81F3-5C9ABCE4EB24}" type="slidenum">
              <a:rPr kumimoji="1" lang="zh-CN" altLang="en-US" smtClean="0"/>
              <a:t>‹#›</a:t>
            </a:fld>
            <a:endParaRPr kumimoji="1" lang="zh-CN" altLang="en-US"/>
          </a:p>
        </p:txBody>
      </p:sp>
      <p:sp>
        <p:nvSpPr>
          <p:cNvPr id="12" name="标题 1">
            <a:extLst>
              <a:ext uri="{FF2B5EF4-FFF2-40B4-BE49-F238E27FC236}">
                <a16:creationId xmlns:a16="http://schemas.microsoft.com/office/drawing/2014/main" id="{3B23D48E-3825-41A7-BA6B-2FA17C6B8730}"/>
              </a:ext>
            </a:extLst>
          </p:cNvPr>
          <p:cNvSpPr txBox="1">
            <a:spLocks/>
          </p:cNvSpPr>
          <p:nvPr/>
        </p:nvSpPr>
        <p:spPr>
          <a:xfrm>
            <a:off x="166126" y="-27384"/>
            <a:ext cx="1178652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FFFF00"/>
                </a:solidFill>
                <a:latin typeface="+mj-lt"/>
                <a:ea typeface="+mj-ea"/>
                <a:cs typeface="+mj-cs"/>
              </a:defRPr>
            </a:lvl1pPr>
          </a:lstStyle>
          <a:p>
            <a:pPr algn="just"/>
            <a:endParaRPr lang="en-US" altLang="zh-CN" sz="5867" dirty="0">
              <a:solidFill>
                <a:schemeClr val="bg1"/>
              </a:solidFill>
            </a:endParaRPr>
          </a:p>
        </p:txBody>
      </p:sp>
    </p:spTree>
    <p:extLst>
      <p:ext uri="{BB962C8B-B14F-4D97-AF65-F5344CB8AC3E}">
        <p14:creationId xmlns:p14="http://schemas.microsoft.com/office/powerpoint/2010/main" val="399390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solidFill>
                  <a:srgbClr val="FFFF00"/>
                </a:solidFill>
                <a:latin typeface="Calibri" panose="020F0502020204030204" pitchFamily="34" charset="0"/>
                <a:cs typeface="Calibri" panose="020F0502020204030204" pitchFamily="34" charset="0"/>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lvl1pPr>
              <a:defRPr>
                <a:solidFill>
                  <a:schemeClr val="bg1"/>
                </a:solidFill>
                <a:latin typeface="Calibri" panose="020F0502020204030204" pitchFamily="34" charset="0"/>
                <a:cs typeface="Calibri" panose="020F0502020204030204" pitchFamily="34" charset="0"/>
              </a:defRPr>
            </a:lvl1pPr>
            <a:lvl2pPr>
              <a:defRPr>
                <a:solidFill>
                  <a:schemeClr val="bg1"/>
                </a:solidFill>
                <a:latin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cs typeface="Calibri" panose="020F050202020403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7" name="灯片编号占位符 5">
            <a:extLst>
              <a:ext uri="{FF2B5EF4-FFF2-40B4-BE49-F238E27FC236}">
                <a16:creationId xmlns:a16="http://schemas.microsoft.com/office/drawing/2014/main" id="{06833E56-2E08-4F94-864B-B076971AE705}"/>
              </a:ext>
            </a:extLst>
          </p:cNvPr>
          <p:cNvSpPr>
            <a:spLocks noGrp="1"/>
          </p:cNvSpPr>
          <p:nvPr>
            <p:ph type="sldNum" sz="quarter" idx="12"/>
          </p:nvPr>
        </p:nvSpPr>
        <p:spPr>
          <a:xfrm>
            <a:off x="9401472" y="6424248"/>
            <a:ext cx="2743200" cy="365125"/>
          </a:xfrm>
          <a:prstGeom prst="rect">
            <a:avLst/>
          </a:prstGeom>
        </p:spPr>
        <p:txBody>
          <a:bodyPr/>
          <a:lstStyle/>
          <a:p>
            <a:fld id="{A0465922-C1E5-6A4C-81F3-5C9ABCE4EB24}" type="slidenum">
              <a:rPr kumimoji="1" lang="zh-CN" altLang="en-US" smtClean="0"/>
              <a:t>‹#›</a:t>
            </a:fld>
            <a:endParaRPr kumimoji="1" lang="zh-CN" altLang="en-US"/>
          </a:p>
        </p:txBody>
      </p:sp>
      <p:pic>
        <p:nvPicPr>
          <p:cNvPr id="6" name="图片 6">
            <a:extLst>
              <a:ext uri="{FF2B5EF4-FFF2-40B4-BE49-F238E27FC236}">
                <a16:creationId xmlns:a16="http://schemas.microsoft.com/office/drawing/2014/main" id="{EDE22901-0BDB-486E-A286-096C978AD6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8330" b="7117"/>
          <a:stretch/>
        </p:blipFill>
        <p:spPr>
          <a:xfrm>
            <a:off x="11376587" y="-110363"/>
            <a:ext cx="672075" cy="883291"/>
          </a:xfrm>
          <a:prstGeom prst="rect">
            <a:avLst/>
          </a:prstGeom>
        </p:spPr>
      </p:pic>
    </p:spTree>
    <p:extLst>
      <p:ext uri="{BB962C8B-B14F-4D97-AF65-F5344CB8AC3E}">
        <p14:creationId xmlns:p14="http://schemas.microsoft.com/office/powerpoint/2010/main" val="380266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1DF6-0430-4676-93DF-BF053CBD75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EFD603-F943-4BCB-A8AE-1AA5EC3F2C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5C8561-1280-4C4A-B51C-D1797DFA3661}"/>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5" name="Footer Placeholder 4">
            <a:extLst>
              <a:ext uri="{FF2B5EF4-FFF2-40B4-BE49-F238E27FC236}">
                <a16:creationId xmlns:a16="http://schemas.microsoft.com/office/drawing/2014/main" id="{D665755F-3260-46CE-80AF-E0C179B3C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F06AC-D9B0-4690-A873-A68B8B59188B}"/>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24276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7AAC-1329-4F77-9606-F4DF6A5AE6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F83F1-85EA-4086-9423-553F59637A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1CAAC-E2A6-4A0C-B054-8FB3FABA3C80}"/>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5" name="Footer Placeholder 4">
            <a:extLst>
              <a:ext uri="{FF2B5EF4-FFF2-40B4-BE49-F238E27FC236}">
                <a16:creationId xmlns:a16="http://schemas.microsoft.com/office/drawing/2014/main" id="{B5FF22C7-A618-43D5-9681-8B6998EC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B4004-CF25-418D-BF69-0DA6DFAB768F}"/>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163936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BCB1-C0DB-4538-AB9F-56E86BCC5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57F054-EA03-46F7-8908-7150C41C3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0BF987-CA5C-40F3-8CE7-91282DC2A2C9}"/>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5" name="Footer Placeholder 4">
            <a:extLst>
              <a:ext uri="{FF2B5EF4-FFF2-40B4-BE49-F238E27FC236}">
                <a16:creationId xmlns:a16="http://schemas.microsoft.com/office/drawing/2014/main" id="{02FBB8CE-A3D0-4F60-A796-02A36C041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772AE-3C0C-4CAC-8564-3A6BF1782EFC}"/>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364908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C555-22F3-41CB-BA13-02CB12BEC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AE01D-AC60-4231-BC1D-977D41BD1D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3E689-AF33-464C-AC52-A1EC0009F3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18116C-8B8F-4922-A508-64958471B22C}"/>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6" name="Footer Placeholder 5">
            <a:extLst>
              <a:ext uri="{FF2B5EF4-FFF2-40B4-BE49-F238E27FC236}">
                <a16:creationId xmlns:a16="http://schemas.microsoft.com/office/drawing/2014/main" id="{549BC1D5-0633-42A9-8B4E-0DF8C4F88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F9F0A-F440-4ECD-9E9B-C0321B491DF2}"/>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11812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86F3-87C6-41E1-BE99-8303B7CB0C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4DFBA4-1F3A-42A8-AC2E-1FD2B3CBD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6BA8B4-339F-40AA-9884-D4335C41DD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B4B2E9-0EEE-42A0-9FFB-17FF7BF70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53B443-19DF-47D5-83F1-35BFD8AE8C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679CEF-465E-499B-A408-E762BAB26D6E}"/>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8" name="Footer Placeholder 7">
            <a:extLst>
              <a:ext uri="{FF2B5EF4-FFF2-40B4-BE49-F238E27FC236}">
                <a16:creationId xmlns:a16="http://schemas.microsoft.com/office/drawing/2014/main" id="{3181005D-7F1D-4107-8BC1-0294F45399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2FB189-3279-43BA-B31A-E23BC24AC253}"/>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337236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0D3C-BFCC-46C0-9932-5C86BF909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A34D50-CDA9-4EC5-BB70-13A383DF316A}"/>
              </a:ext>
            </a:extLst>
          </p:cNvPr>
          <p:cNvSpPr>
            <a:spLocks noGrp="1"/>
          </p:cNvSpPr>
          <p:nvPr>
            <p:ph type="dt" sz="half" idx="10"/>
          </p:nvPr>
        </p:nvSpPr>
        <p:spPr/>
        <p:txBody>
          <a:bodyPr/>
          <a:lstStyle/>
          <a:p>
            <a:fld id="{3AA5D5A8-9C55-4150-A553-5B2E1B2C1B5E}" type="datetimeFigureOut">
              <a:rPr lang="en-US" smtClean="0"/>
              <a:t>9/17/19</a:t>
            </a:fld>
            <a:endParaRPr lang="en-US"/>
          </a:p>
        </p:txBody>
      </p:sp>
      <p:sp>
        <p:nvSpPr>
          <p:cNvPr id="4" name="Footer Placeholder 3">
            <a:extLst>
              <a:ext uri="{FF2B5EF4-FFF2-40B4-BE49-F238E27FC236}">
                <a16:creationId xmlns:a16="http://schemas.microsoft.com/office/drawing/2014/main" id="{06424B4F-EF1E-4DCF-BCF6-4F10D63F81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C6225-4A6B-4148-AD77-147A41B0D75B}"/>
              </a:ext>
            </a:extLst>
          </p:cNvPr>
          <p:cNvSpPr>
            <a:spLocks noGrp="1"/>
          </p:cNvSpPr>
          <p:nvPr>
            <p:ph type="sldNum" sz="quarter" idx="12"/>
          </p:nvPr>
        </p:nvSpPr>
        <p:spPr/>
        <p:txBody>
          <a:bodyPr/>
          <a:lstStyle/>
          <a:p>
            <a:fld id="{638102FC-A132-4D87-83A5-EC0C9F5FF511}" type="slidenum">
              <a:rPr lang="en-US" smtClean="0"/>
              <a:t>‹#›</a:t>
            </a:fld>
            <a:endParaRPr lang="en-US"/>
          </a:p>
        </p:txBody>
      </p:sp>
    </p:spTree>
    <p:extLst>
      <p:ext uri="{BB962C8B-B14F-4D97-AF65-F5344CB8AC3E}">
        <p14:creationId xmlns:p14="http://schemas.microsoft.com/office/powerpoint/2010/main" val="1626075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8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4"/>
            <a:ext cx="10515600" cy="4351339"/>
          </a:xfrm>
          <a:prstGeom prst="rect">
            <a:avLst/>
          </a:prstGeom>
        </p:spPr>
        <p:txBody>
          <a:bodyPr vert="horz" lIns="68580" tIns="34290" rIns="68580" bIns="342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4"/>
          </p:nvPr>
        </p:nvSpPr>
        <p:spPr>
          <a:xfrm>
            <a:off x="9401472" y="6424248"/>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fld id="{1DB4DD37-2652-0340-AF57-2E2F149B1463}" type="slidenum">
              <a:rPr kumimoji="1" lang="zh-CN" altLang="en-US" smtClean="0"/>
              <a:t>‹#›</a:t>
            </a:fld>
            <a:endParaRPr kumimoji="1" lang="zh-CN" altLang="en-US"/>
          </a:p>
        </p:txBody>
      </p:sp>
    </p:spTree>
    <p:extLst>
      <p:ext uri="{BB962C8B-B14F-4D97-AF65-F5344CB8AC3E}">
        <p14:creationId xmlns:p14="http://schemas.microsoft.com/office/powerpoint/2010/main" val="10666517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377" rtl="0" eaLnBrk="1" latinLnBrk="0" hangingPunct="1">
        <a:lnSpc>
          <a:spcPct val="90000"/>
        </a:lnSpc>
        <a:spcBef>
          <a:spcPct val="0"/>
        </a:spcBef>
        <a:buNone/>
        <a:defRPr sz="4400" kern="1200">
          <a:solidFill>
            <a:srgbClr val="FFFF00"/>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FFFF00"/>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FFFF00"/>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FFFF00"/>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rgbClr val="FFFF00"/>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rgbClr val="FFFF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EAE7C-B798-42DF-A363-555B322D7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82374-DF1E-486E-B3B2-BB1096C47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53F1F-96E3-42CA-9946-9F144C5169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5D5A8-9C55-4150-A553-5B2E1B2C1B5E}" type="datetimeFigureOut">
              <a:rPr lang="en-US" smtClean="0"/>
              <a:t>9/17/19</a:t>
            </a:fld>
            <a:endParaRPr lang="en-US"/>
          </a:p>
        </p:txBody>
      </p:sp>
      <p:sp>
        <p:nvSpPr>
          <p:cNvPr id="5" name="Footer Placeholder 4">
            <a:extLst>
              <a:ext uri="{FF2B5EF4-FFF2-40B4-BE49-F238E27FC236}">
                <a16:creationId xmlns:a16="http://schemas.microsoft.com/office/drawing/2014/main" id="{B9B9EF2E-EE22-48A8-9A2A-CABBA8DCB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25CF40-10E1-4289-8188-94B62A25C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102FC-A132-4D87-83A5-EC0C9F5FF511}" type="slidenum">
              <a:rPr lang="en-US" smtClean="0"/>
              <a:t>‹#›</a:t>
            </a:fld>
            <a:endParaRPr lang="en-US"/>
          </a:p>
        </p:txBody>
      </p:sp>
    </p:spTree>
    <p:extLst>
      <p:ext uri="{BB962C8B-B14F-4D97-AF65-F5344CB8AC3E}">
        <p14:creationId xmlns:p14="http://schemas.microsoft.com/office/powerpoint/2010/main" val="14278795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file:////var/folders/fk/mknzw_b56fzd8t389kk2hbd40000gp/T/com.microsoft.Powerpoint/converted_emf.emf"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25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24.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file:////var/folders/fk/mknzw_b56fzd8t389kk2hbd40000gp/T/com.microsoft.Powerpoint/converted_emf.em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5.emf"/><Relationship Id="rId12" Type="http://schemas.openxmlformats.org/officeDocument/2006/relationships/image" Target="../media/image6.wmf"/><Relationship Id="rId17" Type="http://schemas.openxmlformats.org/officeDocument/2006/relationships/image" Target="../media/image8.e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3.bin"/><Relationship Id="rId5" Type="http://schemas.openxmlformats.org/officeDocument/2006/relationships/image" Target="../media/image4.wmf"/><Relationship Id="rId15" Type="http://schemas.openxmlformats.org/officeDocument/2006/relationships/image" Target="../media/image7.emf"/><Relationship Id="rId10" Type="http://schemas.openxmlformats.org/officeDocument/2006/relationships/image" Target="../media/image13.png"/><Relationship Id="rId19"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12.png"/><Relationship Id="rId1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10.png"/><Relationship Id="rId4" Type="http://schemas.openxmlformats.org/officeDocument/2006/relationships/image" Target="../media/image19.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https://upload.wikimedia.org/wikipedia/commons/thumb/1/11/Confluence_of_Green_and_Colorado_Rivers.jpg/800px-Confluence_of_Green_and_Colorado_Riv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970" y="-43216"/>
            <a:ext cx="12528715" cy="689551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125989" y="-592178"/>
            <a:ext cx="12289365" cy="3035672"/>
          </a:xfrm>
        </p:spPr>
        <p:txBody>
          <a:bodyPr>
            <a:noAutofit/>
          </a:bodyPr>
          <a:lstStyle/>
          <a:p>
            <a:r>
              <a:rPr lang="en-US" sz="53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Multilayer Sparse LSM=Deep Neural Network </a:t>
            </a:r>
          </a:p>
        </p:txBody>
      </p:sp>
      <p:sp>
        <p:nvSpPr>
          <p:cNvPr id="3" name="副标题 2"/>
          <p:cNvSpPr>
            <a:spLocks noGrp="1"/>
          </p:cNvSpPr>
          <p:nvPr>
            <p:ph type="subTitle" idx="1"/>
          </p:nvPr>
        </p:nvSpPr>
        <p:spPr>
          <a:xfrm>
            <a:off x="1463824" y="2186895"/>
            <a:ext cx="9601067" cy="1927905"/>
          </a:xfrm>
        </p:spPr>
        <p:txBody>
          <a:bodyPr>
            <a:normAutofit/>
          </a:bodyPr>
          <a:lstStyle/>
          <a:p>
            <a:endParaRPr lang="en-US" altLang="zh-C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733"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Zhaolun</a:t>
            </a:r>
            <a:r>
              <a:rPr lang="en-US" sz="37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Liu  and Gerard Schuster</a:t>
            </a:r>
          </a:p>
          <a:p>
            <a:r>
              <a:rPr lang="en-US" altLang="zh-CN" sz="37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KAUST</a:t>
            </a:r>
          </a:p>
        </p:txBody>
      </p:sp>
      <p:sp>
        <p:nvSpPr>
          <p:cNvPr id="13" name="Rectangle 12"/>
          <p:cNvSpPr/>
          <p:nvPr/>
        </p:nvSpPr>
        <p:spPr>
          <a:xfrm>
            <a:off x="6591300" y="4434279"/>
            <a:ext cx="2515915" cy="913199"/>
          </a:xfrm>
          <a:prstGeom prst="rect">
            <a:avLst/>
          </a:prstGeom>
          <a:ln>
            <a:noFill/>
          </a:ln>
        </p:spPr>
        <p:txBody>
          <a:bodyPr wrap="square">
            <a:spAutoFit/>
          </a:bodyPr>
          <a:lstStyle/>
          <a:p>
            <a:pPr algn="ctr"/>
            <a:r>
              <a:rPr lang="en-US" sz="26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Neural Network </a:t>
            </a:r>
            <a:r>
              <a:rPr lang="en-US" sz="2667"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LSM</a:t>
            </a:r>
            <a:endParaRPr lang="en-US" sz="2667" b="1" dirty="0">
              <a:solidFill>
                <a:srgbClr val="FFFF00"/>
              </a:solidFill>
              <a:effectLst>
                <a:outerShdw blurRad="38100" dist="38100" dir="2700000" algn="tl">
                  <a:srgbClr val="000000">
                    <a:alpha val="43137"/>
                  </a:srgbClr>
                </a:outerShdw>
              </a:effectLst>
            </a:endParaRPr>
          </a:p>
        </p:txBody>
      </p:sp>
      <p:pic>
        <p:nvPicPr>
          <p:cNvPr id="6" name="图片 5">
            <a:extLst>
              <a:ext uri="{FF2B5EF4-FFF2-40B4-BE49-F238E27FC236}">
                <a16:creationId xmlns:a16="http://schemas.microsoft.com/office/drawing/2014/main" id="{9F3DF8E0-052B-2540-B7C5-782C8832FC8B}"/>
              </a:ext>
            </a:extLst>
          </p:cNvPr>
          <p:cNvPicPr>
            <a:picLocks noChangeAspect="1"/>
          </p:cNvPicPr>
          <p:nvPr/>
        </p:nvPicPr>
        <p:blipFill>
          <a:blip r:link="rId4"/>
          <a:stretch>
            <a:fillRect/>
          </a:stretch>
        </p:blipFill>
        <p:spPr>
          <a:xfrm>
            <a:off x="1270000" y="1270000"/>
            <a:ext cx="63500" cy="76200"/>
          </a:xfrm>
          <a:prstGeom prst="rect">
            <a:avLst/>
          </a:prstGeom>
        </p:spPr>
      </p:pic>
      <p:pic>
        <p:nvPicPr>
          <p:cNvPr id="7" name="图片 6">
            <a:extLst>
              <a:ext uri="{FF2B5EF4-FFF2-40B4-BE49-F238E27FC236}">
                <a16:creationId xmlns:a16="http://schemas.microsoft.com/office/drawing/2014/main" id="{CDC4A3DA-1D24-3B42-95F3-FE3DAAA6E0D0}"/>
              </a:ext>
            </a:extLst>
          </p:cNvPr>
          <p:cNvPicPr>
            <a:picLocks noChangeAspect="1"/>
          </p:cNvPicPr>
          <p:nvPr/>
        </p:nvPicPr>
        <p:blipFill>
          <a:blip r:link="rId4"/>
          <a:stretch>
            <a:fillRect/>
          </a:stretch>
        </p:blipFill>
        <p:spPr>
          <a:xfrm>
            <a:off x="1270000" y="1270000"/>
            <a:ext cx="63500" cy="76200"/>
          </a:xfrm>
          <a:prstGeom prst="rect">
            <a:avLst/>
          </a:prstGeom>
        </p:spPr>
      </p:pic>
      <p:grpSp>
        <p:nvGrpSpPr>
          <p:cNvPr id="22" name="组合 21">
            <a:extLst>
              <a:ext uri="{FF2B5EF4-FFF2-40B4-BE49-F238E27FC236}">
                <a16:creationId xmlns:a16="http://schemas.microsoft.com/office/drawing/2014/main" id="{0FD43E51-9A59-D940-B142-927C477105AC}"/>
              </a:ext>
            </a:extLst>
          </p:cNvPr>
          <p:cNvGrpSpPr/>
          <p:nvPr/>
        </p:nvGrpSpPr>
        <p:grpSpPr>
          <a:xfrm>
            <a:off x="1341821" y="2231367"/>
            <a:ext cx="4931979" cy="2734333"/>
            <a:chOff x="1341821" y="2231367"/>
            <a:chExt cx="4931979" cy="2734333"/>
          </a:xfrm>
        </p:grpSpPr>
        <p:sp>
          <p:nvSpPr>
            <p:cNvPr id="12" name="Rectangle 11"/>
            <p:cNvSpPr/>
            <p:nvPr/>
          </p:nvSpPr>
          <p:spPr>
            <a:xfrm rot="2541287">
              <a:off x="1341821" y="3710690"/>
              <a:ext cx="2120713" cy="502767"/>
            </a:xfrm>
            <a:prstGeom prst="rect">
              <a:avLst/>
            </a:prstGeom>
            <a:ln>
              <a:noFill/>
            </a:ln>
          </p:spPr>
          <p:txBody>
            <a:bodyPr wrap="square">
              <a:spAutoFit/>
            </a:bodyPr>
            <a:lstStyle/>
            <a:p>
              <a:pPr algn="ctr"/>
              <a:r>
                <a:rPr lang="en-US" sz="2667"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LSM</a:t>
              </a:r>
              <a:endParaRPr lang="en-US" sz="2667" b="1" dirty="0">
                <a:solidFill>
                  <a:srgbClr val="FFFF00"/>
                </a:solidFill>
                <a:effectLst>
                  <a:outerShdw blurRad="38100" dist="38100" dir="2700000" algn="tl">
                    <a:srgbClr val="000000">
                      <a:alpha val="43137"/>
                    </a:srgbClr>
                  </a:outerShdw>
                </a:effectLst>
              </a:endParaRPr>
            </a:p>
          </p:txBody>
        </p:sp>
        <p:sp>
          <p:nvSpPr>
            <p:cNvPr id="9" name="Freeform 8"/>
            <p:cNvSpPr/>
            <p:nvPr/>
          </p:nvSpPr>
          <p:spPr>
            <a:xfrm>
              <a:off x="1602457" y="2231367"/>
              <a:ext cx="1618072" cy="1357223"/>
            </a:xfrm>
            <a:custGeom>
              <a:avLst/>
              <a:gdLst>
                <a:gd name="connsiteX0" fmla="*/ 1213554 w 1213554"/>
                <a:gd name="connsiteY0" fmla="*/ 0 h 1017917"/>
                <a:gd name="connsiteX1" fmla="*/ 488935 w 1213554"/>
                <a:gd name="connsiteY1" fmla="*/ 362309 h 1017917"/>
                <a:gd name="connsiteX2" fmla="*/ 5856 w 1213554"/>
                <a:gd name="connsiteY2" fmla="*/ 707366 h 1017917"/>
                <a:gd name="connsiteX3" fmla="*/ 264649 w 1213554"/>
                <a:gd name="connsiteY3" fmla="*/ 1017917 h 1017917"/>
              </a:gdLst>
              <a:ahLst/>
              <a:cxnLst>
                <a:cxn ang="0">
                  <a:pos x="connsiteX0" y="connsiteY0"/>
                </a:cxn>
                <a:cxn ang="0">
                  <a:pos x="connsiteX1" y="connsiteY1"/>
                </a:cxn>
                <a:cxn ang="0">
                  <a:pos x="connsiteX2" y="connsiteY2"/>
                </a:cxn>
                <a:cxn ang="0">
                  <a:pos x="connsiteX3" y="connsiteY3"/>
                </a:cxn>
              </a:cxnLst>
              <a:rect l="l" t="t" r="r" b="b"/>
              <a:pathLst>
                <a:path w="1213554" h="1017917">
                  <a:moveTo>
                    <a:pt x="1213554" y="0"/>
                  </a:moveTo>
                  <a:cubicBezTo>
                    <a:pt x="951886" y="122207"/>
                    <a:pt x="690218" y="244415"/>
                    <a:pt x="488935" y="362309"/>
                  </a:cubicBezTo>
                  <a:cubicBezTo>
                    <a:pt x="287652" y="480203"/>
                    <a:pt x="43237" y="598098"/>
                    <a:pt x="5856" y="707366"/>
                  </a:cubicBezTo>
                  <a:cubicBezTo>
                    <a:pt x="-31525" y="816634"/>
                    <a:pt x="116562" y="917275"/>
                    <a:pt x="264649" y="1017917"/>
                  </a:cubicBezTo>
                </a:path>
              </a:pathLst>
            </a:cu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任意形状 10">
              <a:extLst>
                <a:ext uri="{FF2B5EF4-FFF2-40B4-BE49-F238E27FC236}">
                  <a16:creationId xmlns:a16="http://schemas.microsoft.com/office/drawing/2014/main" id="{F4571C3F-7147-3D41-8F45-327BD3C22E99}"/>
                </a:ext>
              </a:extLst>
            </p:cNvPr>
            <p:cNvSpPr/>
            <p:nvPr/>
          </p:nvSpPr>
          <p:spPr>
            <a:xfrm>
              <a:off x="2844800" y="4292600"/>
              <a:ext cx="3429000" cy="673100"/>
            </a:xfrm>
            <a:custGeom>
              <a:avLst/>
              <a:gdLst>
                <a:gd name="connsiteX0" fmla="*/ 0 w 3429000"/>
                <a:gd name="connsiteY0" fmla="*/ 0 h 673100"/>
                <a:gd name="connsiteX1" fmla="*/ 622300 w 3429000"/>
                <a:gd name="connsiteY1" fmla="*/ 304800 h 673100"/>
                <a:gd name="connsiteX2" fmla="*/ 2070100 w 3429000"/>
                <a:gd name="connsiteY2" fmla="*/ 571500 h 673100"/>
                <a:gd name="connsiteX3" fmla="*/ 3429000 w 3429000"/>
                <a:gd name="connsiteY3" fmla="*/ 673100 h 673100"/>
                <a:gd name="connsiteX4" fmla="*/ 3429000 w 3429000"/>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673100">
                  <a:moveTo>
                    <a:pt x="0" y="0"/>
                  </a:moveTo>
                  <a:cubicBezTo>
                    <a:pt x="138641" y="104775"/>
                    <a:pt x="277283" y="209550"/>
                    <a:pt x="622300" y="304800"/>
                  </a:cubicBezTo>
                  <a:cubicBezTo>
                    <a:pt x="967317" y="400050"/>
                    <a:pt x="1602317" y="510117"/>
                    <a:pt x="2070100" y="571500"/>
                  </a:cubicBezTo>
                  <a:cubicBezTo>
                    <a:pt x="2537883" y="632883"/>
                    <a:pt x="3429000" y="673100"/>
                    <a:pt x="3429000" y="673100"/>
                  </a:cubicBezTo>
                  <a:lnTo>
                    <a:pt x="3429000" y="673100"/>
                  </a:lnTo>
                </a:path>
              </a:pathLst>
            </a:custGeom>
            <a:noFill/>
            <a:ln w="381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3" name="组合 22">
            <a:extLst>
              <a:ext uri="{FF2B5EF4-FFF2-40B4-BE49-F238E27FC236}">
                <a16:creationId xmlns:a16="http://schemas.microsoft.com/office/drawing/2014/main" id="{15A12E25-18A7-6244-BD00-6F0221BCA066}"/>
              </a:ext>
            </a:extLst>
          </p:cNvPr>
          <p:cNvGrpSpPr/>
          <p:nvPr/>
        </p:nvGrpSpPr>
        <p:grpSpPr>
          <a:xfrm>
            <a:off x="457200" y="5143500"/>
            <a:ext cx="6134100" cy="1079500"/>
            <a:chOff x="457200" y="5143500"/>
            <a:chExt cx="6134100" cy="1079500"/>
          </a:xfrm>
        </p:grpSpPr>
        <p:sp>
          <p:nvSpPr>
            <p:cNvPr id="5" name="Rectangle 4"/>
            <p:cNvSpPr/>
            <p:nvPr/>
          </p:nvSpPr>
          <p:spPr>
            <a:xfrm rot="20825483">
              <a:off x="3005920" y="5268236"/>
              <a:ext cx="2120713" cy="502765"/>
            </a:xfrm>
            <a:prstGeom prst="rect">
              <a:avLst/>
            </a:prstGeom>
          </p:spPr>
          <p:txBody>
            <a:bodyPr wrap="square">
              <a:spAutoFit/>
            </a:bodyPr>
            <a:lstStyle/>
            <a:p>
              <a:r>
                <a:rPr lang="en-US" sz="26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Deep CNN</a:t>
              </a:r>
              <a:endParaRPr lang="en-US" sz="2667" b="1" dirty="0">
                <a:solidFill>
                  <a:srgbClr val="FF0000"/>
                </a:solidFill>
                <a:effectLst>
                  <a:outerShdw blurRad="38100" dist="38100" dir="2700000" algn="tl">
                    <a:srgbClr val="000000">
                      <a:alpha val="43137"/>
                    </a:srgbClr>
                  </a:outerShdw>
                </a:effectLst>
              </a:endParaRPr>
            </a:p>
          </p:txBody>
        </p:sp>
        <p:sp>
          <p:nvSpPr>
            <p:cNvPr id="20" name="任意形状 19">
              <a:extLst>
                <a:ext uri="{FF2B5EF4-FFF2-40B4-BE49-F238E27FC236}">
                  <a16:creationId xmlns:a16="http://schemas.microsoft.com/office/drawing/2014/main" id="{8CD6C189-73A3-D643-AFDB-A1E904AC5EAB}"/>
                </a:ext>
              </a:extLst>
            </p:cNvPr>
            <p:cNvSpPr/>
            <p:nvPr/>
          </p:nvSpPr>
          <p:spPr>
            <a:xfrm>
              <a:off x="457200" y="5842000"/>
              <a:ext cx="2425700" cy="381000"/>
            </a:xfrm>
            <a:custGeom>
              <a:avLst/>
              <a:gdLst>
                <a:gd name="connsiteX0" fmla="*/ 0 w 2425700"/>
                <a:gd name="connsiteY0" fmla="*/ 381000 h 381000"/>
                <a:gd name="connsiteX1" fmla="*/ 2425700 w 2425700"/>
                <a:gd name="connsiteY1" fmla="*/ 0 h 381000"/>
                <a:gd name="connsiteX2" fmla="*/ 2425700 w 2425700"/>
                <a:gd name="connsiteY2" fmla="*/ 0 h 381000"/>
              </a:gdLst>
              <a:ahLst/>
              <a:cxnLst>
                <a:cxn ang="0">
                  <a:pos x="connsiteX0" y="connsiteY0"/>
                </a:cxn>
                <a:cxn ang="0">
                  <a:pos x="connsiteX1" y="connsiteY1"/>
                </a:cxn>
                <a:cxn ang="0">
                  <a:pos x="connsiteX2" y="connsiteY2"/>
                </a:cxn>
              </a:cxnLst>
              <a:rect l="l" t="t" r="r" b="b"/>
              <a:pathLst>
                <a:path w="2425700" h="381000">
                  <a:moveTo>
                    <a:pt x="0" y="381000"/>
                  </a:moveTo>
                  <a:lnTo>
                    <a:pt x="2425700" y="0"/>
                  </a:lnTo>
                  <a:lnTo>
                    <a:pt x="2425700" y="0"/>
                  </a:lnTo>
                </a:path>
              </a:pathLst>
            </a:cu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任意形状 20">
              <a:extLst>
                <a:ext uri="{FF2B5EF4-FFF2-40B4-BE49-F238E27FC236}">
                  <a16:creationId xmlns:a16="http://schemas.microsoft.com/office/drawing/2014/main" id="{7CD45DD2-ED6E-B648-9EFE-0E0E4E3FDAF5}"/>
                </a:ext>
              </a:extLst>
            </p:cNvPr>
            <p:cNvSpPr/>
            <p:nvPr/>
          </p:nvSpPr>
          <p:spPr>
            <a:xfrm>
              <a:off x="4800600" y="5143500"/>
              <a:ext cx="1790700" cy="241300"/>
            </a:xfrm>
            <a:custGeom>
              <a:avLst/>
              <a:gdLst>
                <a:gd name="connsiteX0" fmla="*/ 0 w 1790700"/>
                <a:gd name="connsiteY0" fmla="*/ 241300 h 241300"/>
                <a:gd name="connsiteX1" fmla="*/ 1562100 w 1790700"/>
                <a:gd name="connsiteY1" fmla="*/ 25400 h 241300"/>
                <a:gd name="connsiteX2" fmla="*/ 1790700 w 1790700"/>
                <a:gd name="connsiteY2" fmla="*/ 0 h 241300"/>
              </a:gdLst>
              <a:ahLst/>
              <a:cxnLst>
                <a:cxn ang="0">
                  <a:pos x="connsiteX0" y="connsiteY0"/>
                </a:cxn>
                <a:cxn ang="0">
                  <a:pos x="connsiteX1" y="connsiteY1"/>
                </a:cxn>
                <a:cxn ang="0">
                  <a:pos x="connsiteX2" y="connsiteY2"/>
                </a:cxn>
              </a:cxnLst>
              <a:rect l="l" t="t" r="r" b="b"/>
              <a:pathLst>
                <a:path w="1790700" h="241300">
                  <a:moveTo>
                    <a:pt x="0" y="241300"/>
                  </a:moveTo>
                  <a:lnTo>
                    <a:pt x="1562100" y="25400"/>
                  </a:lnTo>
                  <a:cubicBezTo>
                    <a:pt x="1860550" y="-14817"/>
                    <a:pt x="1729317" y="10583"/>
                    <a:pt x="1790700" y="0"/>
                  </a:cubicBezTo>
                </a:path>
              </a:pathLst>
            </a:custGeom>
            <a:noFill/>
            <a:ln w="38100">
              <a:solidFill>
                <a:srgbClr val="FF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8" name="图片 7">
            <a:extLst>
              <a:ext uri="{FF2B5EF4-FFF2-40B4-BE49-F238E27FC236}">
                <a16:creationId xmlns:a16="http://schemas.microsoft.com/office/drawing/2014/main" id="{297363DD-974D-CB45-9ACC-05E417149B84}"/>
              </a:ext>
            </a:extLst>
          </p:cNvPr>
          <p:cNvPicPr>
            <a:picLocks noChangeAspect="1"/>
          </p:cNvPicPr>
          <p:nvPr/>
        </p:nvPicPr>
        <p:blipFill>
          <a:blip r:link="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37212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164" descr="A picture containing clothing&#10;&#10;Description generated with very high confidence">
            <a:extLst>
              <a:ext uri="{FF2B5EF4-FFF2-40B4-BE49-F238E27FC236}">
                <a16:creationId xmlns:a16="http://schemas.microsoft.com/office/drawing/2014/main" id="{49EF3482-872F-8845-AC5D-6FDE1E8C93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690" t="7379" r="9385" b="10612"/>
          <a:stretch/>
        </p:blipFill>
        <p:spPr>
          <a:xfrm>
            <a:off x="26732" y="1559701"/>
            <a:ext cx="3385985" cy="2528630"/>
          </a:xfrm>
          <a:prstGeom prst="rect">
            <a:avLst/>
          </a:prstGeom>
        </p:spPr>
      </p:pic>
      <p:sp>
        <p:nvSpPr>
          <p:cNvPr id="4" name="Rectangle 3"/>
          <p:cNvSpPr/>
          <p:nvPr/>
        </p:nvSpPr>
        <p:spPr>
          <a:xfrm>
            <a:off x="0" y="-769"/>
            <a:ext cx="12192000" cy="1124744"/>
          </a:xfrm>
          <a:prstGeom prst="rect">
            <a:avLst/>
          </a:prstGeom>
          <a:solidFill>
            <a:srgbClr val="00008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8" name="Group 97"/>
          <p:cNvGrpSpPr/>
          <p:nvPr/>
        </p:nvGrpSpPr>
        <p:grpSpPr>
          <a:xfrm>
            <a:off x="4638935" y="1005211"/>
            <a:ext cx="2568296" cy="2039747"/>
            <a:chOff x="3015557" y="753908"/>
            <a:chExt cx="1926222" cy="1529810"/>
          </a:xfrm>
        </p:grpSpPr>
        <p:pic>
          <p:nvPicPr>
            <p:cNvPr id="4506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904" y="753908"/>
              <a:ext cx="1285875" cy="891365"/>
            </a:xfrm>
            <a:prstGeom prst="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grpSp>
          <p:nvGrpSpPr>
            <p:cNvPr id="96" name="Group 95"/>
            <p:cNvGrpSpPr/>
            <p:nvPr/>
          </p:nvGrpSpPr>
          <p:grpSpPr>
            <a:xfrm>
              <a:off x="3015557" y="1176732"/>
              <a:ext cx="1196403" cy="1106986"/>
              <a:chOff x="3015557" y="1177309"/>
              <a:chExt cx="1196403" cy="1106986"/>
            </a:xfrm>
          </p:grpSpPr>
          <p:grpSp>
            <p:nvGrpSpPr>
              <p:cNvPr id="62" name="Group 61"/>
              <p:cNvGrpSpPr/>
              <p:nvPr/>
            </p:nvGrpSpPr>
            <p:grpSpPr>
              <a:xfrm>
                <a:off x="3923928" y="1177309"/>
                <a:ext cx="259079" cy="242313"/>
                <a:chOff x="3923928" y="1177309"/>
                <a:chExt cx="259079" cy="242313"/>
              </a:xfrm>
            </p:grpSpPr>
            <p:sp>
              <p:nvSpPr>
                <p:cNvPr id="61" name="Oval 60"/>
                <p:cNvSpPr/>
                <p:nvPr/>
              </p:nvSpPr>
              <p:spPr>
                <a:xfrm>
                  <a:off x="3923928" y="1373903"/>
                  <a:ext cx="45719" cy="45719"/>
                </a:xfrm>
                <a:prstGeom prst="ellipse">
                  <a:avLst/>
                </a:prstGeom>
                <a:solidFill>
                  <a:srgbClr val="FF0000"/>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Oval 73"/>
                <p:cNvSpPr/>
                <p:nvPr/>
              </p:nvSpPr>
              <p:spPr>
                <a:xfrm>
                  <a:off x="4030608" y="1275606"/>
                  <a:ext cx="45719" cy="45719"/>
                </a:xfrm>
                <a:prstGeom prst="ellipse">
                  <a:avLst/>
                </a:prstGeom>
                <a:solidFill>
                  <a:srgbClr val="FF0000"/>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Oval 74"/>
                <p:cNvSpPr/>
                <p:nvPr/>
              </p:nvSpPr>
              <p:spPr>
                <a:xfrm>
                  <a:off x="4137288" y="1177309"/>
                  <a:ext cx="45719" cy="45719"/>
                </a:xfrm>
                <a:prstGeom prst="ellipse">
                  <a:avLst/>
                </a:prstGeom>
                <a:solidFill>
                  <a:srgbClr val="FF0000"/>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4506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557" y="1484195"/>
                <a:ext cx="1196403" cy="800100"/>
              </a:xfrm>
              <a:prstGeom prst="rect">
                <a:avLst/>
              </a:prstGeom>
              <a:noFill/>
              <a:ln w="38100">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grpSp>
      </p:grpSp>
      <p:pic>
        <p:nvPicPr>
          <p:cNvPr id="5" name="Content Placeholder 4">
            <a:extLst>
              <a:ext uri="{FF2B5EF4-FFF2-40B4-BE49-F238E27FC236}">
                <a16:creationId xmlns:a16="http://schemas.microsoft.com/office/drawing/2014/main" id="{DE2A20B0-4E54-4089-8079-B4A29B34DEDC}"/>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20564" t="6058" r="16560" b="10106"/>
          <a:stretch/>
        </p:blipFill>
        <p:spPr>
          <a:xfrm>
            <a:off x="4478212" y="5017172"/>
            <a:ext cx="2688299" cy="2688299"/>
          </a:xfr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4C98CE8-5756-4593-B6CA-03AE7E066A3A}"/>
                  </a:ext>
                </a:extLst>
              </p:cNvPr>
              <p:cNvSpPr txBox="1"/>
              <p:nvPr/>
            </p:nvSpPr>
            <p:spPr>
              <a:xfrm>
                <a:off x="4893484" y="4492770"/>
                <a:ext cx="1649448" cy="470835"/>
              </a:xfrm>
              <a:prstGeom prst="rect">
                <a:avLst/>
              </a:prstGeom>
              <a:noFill/>
            </p:spPr>
            <p:txBody>
              <a:bodyPr wrap="square" rtlCol="1">
                <a:spAutoFit/>
              </a:bodyPr>
              <a:lstStyle/>
              <a:p>
                <a:pPr algn="r"/>
                <a14:m>
                  <m:oMath xmlns:m="http://schemas.openxmlformats.org/officeDocument/2006/math">
                    <m:sSub>
                      <m:sSubPr>
                        <m:ctrlPr>
                          <a:rPr lang="en-US" sz="2400" i="1">
                            <a:solidFill>
                              <a:prstClr val="white"/>
                            </a:solidFill>
                            <a:latin typeface="Cambria Math" panose="02040503050406030204" pitchFamily="18" charset="0"/>
                          </a:rPr>
                        </m:ctrlPr>
                      </m:sSubPr>
                      <m:e>
                        <m:acc>
                          <m:accPr>
                            <m:chr m:val="̃"/>
                            <m:ctrlPr>
                              <a:rPr lang="en-US" sz="2400" i="1">
                                <a:solidFill>
                                  <a:prstClr val="white"/>
                                </a:solidFill>
                                <a:latin typeface="Cambria Math" panose="02040503050406030204" pitchFamily="18" charset="0"/>
                              </a:rPr>
                            </m:ctrlPr>
                          </m:accPr>
                          <m:e>
                            <m:r>
                              <a:rPr lang="en-US" sz="2400" i="1">
                                <a:solidFill>
                                  <a:srgbClr val="FFFF00"/>
                                </a:solidFill>
                                <a:latin typeface="Cambria Math" panose="02040503050406030204" pitchFamily="18" charset="0"/>
                              </a:rPr>
                              <m:t>𝐻</m:t>
                            </m:r>
                          </m:e>
                        </m:acc>
                      </m:e>
                      <m:sub>
                        <m:r>
                          <a:rPr lang="en-US" sz="2400">
                            <a:solidFill>
                              <a:srgbClr val="FFFF00"/>
                            </a:solidFill>
                            <a:latin typeface="Cambria Math" panose="02040503050406030204" pitchFamily="18" charset="0"/>
                          </a:rPr>
                          <m:t>1</m:t>
                        </m:r>
                      </m:sub>
                    </m:sSub>
                  </m:oMath>
                </a14:m>
                <a:r>
                  <a:rPr lang="en-US" sz="2400" dirty="0">
                    <a:solidFill>
                      <a:prstClr val="white"/>
                    </a:solidFill>
                    <a:latin typeface="Calibri" panose="020F0502020204030204"/>
                  </a:rPr>
                  <a:t> (11×11)</a:t>
                </a:r>
                <a:endParaRPr lang="he-IL" sz="2400" dirty="0">
                  <a:solidFill>
                    <a:prstClr val="white"/>
                  </a:solidFill>
                  <a:latin typeface="Calibri" panose="020F0502020204030204"/>
                </a:endParaRPr>
              </a:p>
            </p:txBody>
          </p:sp>
        </mc:Choice>
        <mc:Fallback xmlns="">
          <p:sp>
            <p:nvSpPr>
              <p:cNvPr id="14" name="TextBox 13">
                <a:extLst>
                  <a:ext uri="{FF2B5EF4-FFF2-40B4-BE49-F238E27FC236}">
                    <a16:creationId xmlns:a16="http://schemas.microsoft.com/office/drawing/2014/main" id="{B4C98CE8-5756-4593-B6CA-03AE7E066A3A}"/>
                  </a:ext>
                </a:extLst>
              </p:cNvPr>
              <p:cNvSpPr txBox="1">
                <a:spLocks noRot="1" noChangeAspect="1" noMove="1" noResize="1" noEditPoints="1" noAdjustHandles="1" noChangeArrowheads="1" noChangeShapeType="1" noTextEdit="1"/>
              </p:cNvSpPr>
              <p:nvPr/>
            </p:nvSpPr>
            <p:spPr>
              <a:xfrm>
                <a:off x="4893484" y="4492770"/>
                <a:ext cx="1649448" cy="470835"/>
              </a:xfrm>
              <a:prstGeom prst="rect">
                <a:avLst/>
              </a:prstGeom>
              <a:blipFill>
                <a:blip r:embed="rId6"/>
                <a:stretch>
                  <a:fillRect t="-10526" r="-10687" b="-26316"/>
                </a:stretch>
              </a:blipFill>
            </p:spPr>
            <p:txBody>
              <a:bodyPr/>
              <a:lstStyle/>
              <a:p>
                <a:r>
                  <a:rPr lang="zh-CN" altLang="en-US">
                    <a:noFill/>
                  </a:rPr>
                  <a:t> </a:t>
                </a:r>
              </a:p>
            </p:txBody>
          </p:sp>
        </mc:Fallback>
      </mc:AlternateContent>
      <p:sp>
        <p:nvSpPr>
          <p:cNvPr id="21" name="Rectangle 20"/>
          <p:cNvSpPr/>
          <p:nvPr/>
        </p:nvSpPr>
        <p:spPr>
          <a:xfrm>
            <a:off x="4086027" y="2512327"/>
            <a:ext cx="1632181" cy="1128739"/>
          </a:xfrm>
          <a:prstGeom prst="rect">
            <a:avLst/>
          </a:prstGeom>
          <a:solidFill>
            <a:srgbClr val="FFFF00"/>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50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027" y="2530390"/>
            <a:ext cx="1639797" cy="10795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0" name="Rectangle 19"/>
          <p:cNvSpPr/>
          <p:nvPr/>
        </p:nvSpPr>
        <p:spPr>
          <a:xfrm>
            <a:off x="3745582" y="2996955"/>
            <a:ext cx="1632181" cy="1128739"/>
          </a:xfrm>
          <a:prstGeom prst="rect">
            <a:avLst/>
          </a:prstGeom>
          <a:solidFill>
            <a:srgbClr val="FFFF00"/>
          </a:solid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506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8547" y="3036771"/>
            <a:ext cx="1612715" cy="1051560"/>
          </a:xfrm>
          <a:prstGeom prst="rect">
            <a:avLst/>
          </a:prstGeom>
          <a:noFill/>
          <a:ln w="38100">
            <a:solidFill>
              <a:srgbClr val="00FFFF"/>
            </a:solidFill>
            <a:miter lim="800000"/>
            <a:headEnd/>
            <a:tailEnd/>
          </a:ln>
          <a:extLst>
            <a:ext uri="{909E8E84-426E-40DD-AFC4-6F175D3DCCD1}">
              <a14:hiddenFill xmlns:a14="http://schemas.microsoft.com/office/drawing/2010/main">
                <a:solidFill>
                  <a:schemeClr val="accent1"/>
                </a:solidFill>
              </a14:hiddenFill>
            </a:ext>
          </a:extLst>
        </p:spPr>
      </p:pic>
      <p:grpSp>
        <p:nvGrpSpPr>
          <p:cNvPr id="66" name="Group 65"/>
          <p:cNvGrpSpPr/>
          <p:nvPr/>
        </p:nvGrpSpPr>
        <p:grpSpPr>
          <a:xfrm>
            <a:off x="2640280" y="2021458"/>
            <a:ext cx="444144" cy="390437"/>
            <a:chOff x="2895015" y="3751711"/>
            <a:chExt cx="503055" cy="456189"/>
          </a:xfrm>
        </p:grpSpPr>
        <p:pic>
          <p:nvPicPr>
            <p:cNvPr id="6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0034" y="3751711"/>
              <a:ext cx="468036" cy="456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Rectangle 67"/>
            <p:cNvSpPr/>
            <p:nvPr/>
          </p:nvSpPr>
          <p:spPr>
            <a:xfrm flipV="1">
              <a:off x="2895015" y="3762879"/>
              <a:ext cx="490290" cy="43204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4478213" y="5002282"/>
            <a:ext cx="670740" cy="608252"/>
            <a:chOff x="2895015" y="3751711"/>
            <a:chExt cx="503055" cy="456189"/>
          </a:xfrm>
        </p:grpSpPr>
        <p:pic>
          <p:nvPicPr>
            <p:cNvPr id="4506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0034" y="3751711"/>
              <a:ext cx="468036" cy="456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p:cNvSpPr/>
            <p:nvPr/>
          </p:nvSpPr>
          <p:spPr>
            <a:xfrm flipV="1">
              <a:off x="2895015" y="3762879"/>
              <a:ext cx="490290" cy="43204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9" name="Group 68"/>
          <p:cNvGrpSpPr/>
          <p:nvPr/>
        </p:nvGrpSpPr>
        <p:grpSpPr>
          <a:xfrm>
            <a:off x="2688285" y="2744827"/>
            <a:ext cx="449265" cy="405368"/>
            <a:chOff x="3403821" y="3749908"/>
            <a:chExt cx="496026" cy="457992"/>
          </a:xfrm>
        </p:grpSpPr>
        <p:pic>
          <p:nvPicPr>
            <p:cNvPr id="7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1962" y="3749908"/>
              <a:ext cx="487885" cy="45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p:cNvSpPr/>
            <p:nvPr/>
          </p:nvSpPr>
          <p:spPr>
            <a:xfrm flipV="1">
              <a:off x="3403821" y="3761379"/>
              <a:ext cx="490290" cy="432049"/>
            </a:xfrm>
            <a:prstGeom prst="rect">
              <a:avLst/>
            </a:prstGeom>
            <a:noFill/>
            <a:ln w="381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0" name="Group 49"/>
          <p:cNvGrpSpPr/>
          <p:nvPr/>
        </p:nvGrpSpPr>
        <p:grpSpPr>
          <a:xfrm>
            <a:off x="5156620" y="4999877"/>
            <a:ext cx="661368" cy="610656"/>
            <a:chOff x="3403821" y="3749908"/>
            <a:chExt cx="496026" cy="457992"/>
          </a:xfrm>
        </p:grpSpPr>
        <p:pic>
          <p:nvPicPr>
            <p:cNvPr id="4506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1962" y="3749908"/>
              <a:ext cx="487885" cy="45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52"/>
            <p:cNvSpPr/>
            <p:nvPr/>
          </p:nvSpPr>
          <p:spPr>
            <a:xfrm flipV="1">
              <a:off x="3403821" y="3761379"/>
              <a:ext cx="490290" cy="432049"/>
            </a:xfrm>
            <a:prstGeom prst="rect">
              <a:avLst/>
            </a:prstGeom>
            <a:noFill/>
            <a:ln w="381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5" name="Group 94"/>
          <p:cNvGrpSpPr/>
          <p:nvPr/>
        </p:nvGrpSpPr>
        <p:grpSpPr>
          <a:xfrm>
            <a:off x="5406892" y="1700039"/>
            <a:ext cx="6055305" cy="2388292"/>
            <a:chOff x="3591525" y="1275029"/>
            <a:chExt cx="4541479" cy="1791219"/>
          </a:xfrm>
        </p:grpSpPr>
        <p:pic>
          <p:nvPicPr>
            <p:cNvPr id="87" name="Picture 86">
              <a:extLst>
                <a:ext uri="{FF2B5EF4-FFF2-40B4-BE49-F238E27FC236}">
                  <a16:creationId xmlns:a16="http://schemas.microsoft.com/office/drawing/2014/main" id="{6860FA08-6F47-4786-9942-27242D9D39AE}"/>
                </a:ext>
              </a:extLst>
            </p:cNvPr>
            <p:cNvPicPr>
              <a:picLocks noChangeAspect="1"/>
            </p:cNvPicPr>
            <p:nvPr/>
          </p:nvPicPr>
          <p:blipFill>
            <a:blip r:embed="rId11"/>
            <a:srcRect/>
            <a:stretch/>
          </p:blipFill>
          <p:spPr>
            <a:xfrm>
              <a:off x="5580112" y="1275029"/>
              <a:ext cx="2552892" cy="1791219"/>
            </a:xfrm>
            <a:prstGeom prst="rect">
              <a:avLst/>
            </a:prstGeom>
          </p:spPr>
        </p:pic>
        <p:sp>
          <p:nvSpPr>
            <p:cNvPr id="65" name="Flowchart: Or 64"/>
            <p:cNvSpPr/>
            <p:nvPr/>
          </p:nvSpPr>
          <p:spPr>
            <a:xfrm>
              <a:off x="5148064" y="2058620"/>
              <a:ext cx="288032" cy="270501"/>
            </a:xfrm>
            <a:prstGeom prst="flowChartOr">
              <a:avLst/>
            </a:prstGeom>
            <a:noFill/>
            <a:ln w="127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6" name="Straight Arrow Connector 75"/>
            <p:cNvCxnSpPr>
              <a:endCxn id="65" idx="1"/>
            </p:cNvCxnSpPr>
            <p:nvPr/>
          </p:nvCxnSpPr>
          <p:spPr>
            <a:xfrm>
              <a:off x="4793814" y="1583160"/>
              <a:ext cx="396431" cy="515074"/>
            </a:xfrm>
            <a:prstGeom prst="straightConnector1">
              <a:avLst/>
            </a:prstGeom>
            <a:ln w="12700">
              <a:solidFill>
                <a:srgbClr val="92D050"/>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65" idx="2"/>
            </p:cNvCxnSpPr>
            <p:nvPr/>
          </p:nvCxnSpPr>
          <p:spPr>
            <a:xfrm>
              <a:off x="4210740" y="1939370"/>
              <a:ext cx="937324" cy="254501"/>
            </a:xfrm>
            <a:prstGeom prst="straightConnector1">
              <a:avLst/>
            </a:prstGeom>
            <a:ln w="12700">
              <a:solidFill>
                <a:srgbClr val="FFC000"/>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65" idx="2"/>
            </p:cNvCxnSpPr>
            <p:nvPr/>
          </p:nvCxnSpPr>
          <p:spPr>
            <a:xfrm flipV="1">
              <a:off x="3899847" y="2193871"/>
              <a:ext cx="1248217" cy="233781"/>
            </a:xfrm>
            <a:prstGeom prst="straightConnector1">
              <a:avLst/>
            </a:prstGeom>
            <a:ln w="12700">
              <a:solidFill>
                <a:srgbClr val="FF0000"/>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65" idx="2"/>
            </p:cNvCxnSpPr>
            <p:nvPr/>
          </p:nvCxnSpPr>
          <p:spPr>
            <a:xfrm flipV="1">
              <a:off x="3591525" y="2193871"/>
              <a:ext cx="1556539" cy="728909"/>
            </a:xfrm>
            <a:prstGeom prst="straightConnector1">
              <a:avLst/>
            </a:prstGeom>
            <a:ln w="12700">
              <a:solidFill>
                <a:srgbClr val="00FFFF"/>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2453699" y="4608568"/>
            <a:ext cx="1864613" cy="913199"/>
          </a:xfrm>
          <a:prstGeom prst="rect">
            <a:avLst/>
          </a:prstGeom>
          <a:noFill/>
        </p:spPr>
        <p:txBody>
          <a:bodyPr wrap="none" rtlCol="0">
            <a:spAutoFit/>
          </a:bodyPr>
          <a:lstStyle/>
          <a:p>
            <a:pPr algn="ctr"/>
            <a:r>
              <a:rPr lang="en-US" sz="2667" dirty="0">
                <a:solidFill>
                  <a:schemeClr val="bg1"/>
                </a:solidFill>
                <a:latin typeface="Times New Roman" panose="02020603050405020304" pitchFamily="18" charset="0"/>
                <a:cs typeface="Times New Roman" panose="02020603050405020304" pitchFamily="18" charset="0"/>
              </a:rPr>
              <a:t>CNN Filters</a:t>
            </a:r>
          </a:p>
          <a:p>
            <a:pPr algn="ctr"/>
            <a:r>
              <a:rPr lang="en-US" sz="2667" dirty="0">
                <a:solidFill>
                  <a:schemeClr val="bg1"/>
                </a:solidFill>
                <a:latin typeface="Times New Roman" panose="02020603050405020304" pitchFamily="18" charset="0"/>
                <a:cs typeface="Times New Roman" panose="02020603050405020304" pitchFamily="18" charset="0"/>
              </a:rPr>
              <a:t>(~PSFs)</a:t>
            </a:r>
          </a:p>
        </p:txBody>
      </p:sp>
      <p:sp>
        <p:nvSpPr>
          <p:cNvPr id="107" name="TextBox 106"/>
          <p:cNvSpPr txBox="1"/>
          <p:nvPr/>
        </p:nvSpPr>
        <p:spPr>
          <a:xfrm>
            <a:off x="3179947" y="654647"/>
            <a:ext cx="2369559" cy="830997"/>
          </a:xfrm>
          <a:prstGeom prst="rect">
            <a:avLst/>
          </a:prstGeom>
          <a:noFill/>
        </p:spPr>
        <p:txBody>
          <a:bodyPr wrap="non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Feature Map</a:t>
            </a:r>
          </a:p>
          <a:p>
            <a:pPr algn="ctr"/>
            <a:r>
              <a:rPr lang="en-US" sz="2400" dirty="0">
                <a:solidFill>
                  <a:schemeClr val="bg1"/>
                </a:solidFill>
                <a:latin typeface="Times New Roman" panose="02020603050405020304" pitchFamily="18" charset="0"/>
                <a:cs typeface="Times New Roman" panose="02020603050405020304" pitchFamily="18" charset="0"/>
              </a:rPr>
              <a:t>(sub-Reflectivity)</a:t>
            </a:r>
          </a:p>
        </p:txBody>
      </p:sp>
      <p:grpSp>
        <p:nvGrpSpPr>
          <p:cNvPr id="102" name="Group 101"/>
          <p:cNvGrpSpPr/>
          <p:nvPr/>
        </p:nvGrpSpPr>
        <p:grpSpPr>
          <a:xfrm>
            <a:off x="5850096" y="1246676"/>
            <a:ext cx="864096" cy="5710795"/>
            <a:chOff x="3923928" y="935007"/>
            <a:chExt cx="648072" cy="4283096"/>
          </a:xfrm>
        </p:grpSpPr>
        <p:sp>
          <p:nvSpPr>
            <p:cNvPr id="101" name="Rectangle 100"/>
            <p:cNvSpPr/>
            <p:nvPr/>
          </p:nvSpPr>
          <p:spPr>
            <a:xfrm>
              <a:off x="3923928" y="4803998"/>
              <a:ext cx="445866" cy="414105"/>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Rectangle 108"/>
            <p:cNvSpPr/>
            <p:nvPr/>
          </p:nvSpPr>
          <p:spPr>
            <a:xfrm>
              <a:off x="4336499" y="935007"/>
              <a:ext cx="235501" cy="268592"/>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1" name="TextBox 110"/>
          <p:cNvSpPr txBox="1"/>
          <p:nvPr/>
        </p:nvSpPr>
        <p:spPr>
          <a:xfrm>
            <a:off x="8498678" y="660950"/>
            <a:ext cx="2210862" cy="913199"/>
          </a:xfrm>
          <a:prstGeom prst="rect">
            <a:avLst/>
          </a:prstGeom>
          <a:noFill/>
        </p:spPr>
        <p:txBody>
          <a:bodyPr wrap="none" rtlCol="0">
            <a:spAutoFit/>
          </a:bodyPr>
          <a:lstStyle/>
          <a:p>
            <a:pPr algn="ctr"/>
            <a:r>
              <a:rPr lang="en-US" sz="2667" dirty="0">
                <a:solidFill>
                  <a:schemeClr val="bg1"/>
                </a:solidFill>
                <a:latin typeface="Times New Roman" panose="02020603050405020304" pitchFamily="18" charset="0"/>
                <a:cs typeface="Times New Roman" panose="02020603050405020304" pitchFamily="18" charset="0"/>
              </a:rPr>
              <a:t>~LSM</a:t>
            </a:r>
          </a:p>
          <a:p>
            <a:pPr algn="ctr"/>
            <a:r>
              <a:rPr lang="en-US" sz="2667" dirty="0">
                <a:solidFill>
                  <a:schemeClr val="bg1"/>
                </a:solidFill>
                <a:latin typeface="Times New Roman" panose="02020603050405020304" pitchFamily="18" charset="0"/>
                <a:cs typeface="Times New Roman" panose="02020603050405020304" pitchFamily="18" charset="0"/>
              </a:rPr>
              <a:t>(~Reflectivity)</a:t>
            </a:r>
          </a:p>
        </p:txBody>
      </p:sp>
      <p:sp>
        <p:nvSpPr>
          <p:cNvPr id="103" name="TextBox 102"/>
          <p:cNvSpPr txBox="1"/>
          <p:nvPr/>
        </p:nvSpPr>
        <p:spPr>
          <a:xfrm>
            <a:off x="1324465" y="16931"/>
            <a:ext cx="10647467" cy="748988"/>
          </a:xfrm>
          <a:prstGeom prst="rect">
            <a:avLst/>
          </a:prstGeom>
          <a:noFill/>
        </p:spPr>
        <p:txBody>
          <a:bodyPr wrap="none" rtlCol="0">
            <a:spAutoFit/>
          </a:bodyPr>
          <a:lstStyle/>
          <a:p>
            <a:r>
              <a:rPr lang="en-US" sz="4267" b="1" dirty="0">
                <a:solidFill>
                  <a:srgbClr val="FFFF00"/>
                </a:solidFill>
                <a:latin typeface="Times New Roman" panose="02020603050405020304" pitchFamily="18" charset="0"/>
                <a:cs typeface="Times New Roman" panose="02020603050405020304" pitchFamily="18" charset="0"/>
              </a:rPr>
              <a:t>Find m that minimizes ||</a:t>
            </a:r>
            <a:r>
              <a:rPr lang="en-US" sz="4267" b="1" dirty="0" err="1">
                <a:solidFill>
                  <a:srgbClr val="FFFF00"/>
                </a:solidFill>
                <a:latin typeface="Times New Roman" panose="02020603050405020304" pitchFamily="18" charset="0"/>
                <a:cs typeface="Times New Roman" panose="02020603050405020304" pitchFamily="18" charset="0"/>
              </a:rPr>
              <a:t>Hm</a:t>
            </a:r>
            <a:r>
              <a:rPr lang="en-US" sz="4267" b="1" dirty="0">
                <a:solidFill>
                  <a:srgbClr val="FFFF00"/>
                </a:solidFill>
                <a:latin typeface="Times New Roman" panose="02020603050405020304" pitchFamily="18" charset="0"/>
                <a:cs typeface="Times New Roman" panose="02020603050405020304" pitchFamily="18" charset="0"/>
              </a:rPr>
              <a:t> - </a:t>
            </a:r>
            <a:r>
              <a:rPr lang="en-US" sz="4267" b="1" dirty="0" err="1">
                <a:solidFill>
                  <a:schemeClr val="bg1"/>
                </a:solidFill>
                <a:latin typeface="Times New Roman" panose="02020603050405020304" pitchFamily="18" charset="0"/>
                <a:cs typeface="Times New Roman" panose="02020603050405020304" pitchFamily="18" charset="0"/>
              </a:rPr>
              <a:t>m</a:t>
            </a:r>
            <a:r>
              <a:rPr lang="en-US" sz="4267" b="1" baseline="30000" dirty="0" err="1">
                <a:solidFill>
                  <a:schemeClr val="bg1"/>
                </a:solidFill>
                <a:latin typeface="Times New Roman" panose="02020603050405020304" pitchFamily="18" charset="0"/>
                <a:cs typeface="Times New Roman" panose="02020603050405020304" pitchFamily="18" charset="0"/>
              </a:rPr>
              <a:t>mig</a:t>
            </a:r>
            <a:r>
              <a:rPr lang="en-US" sz="4267" b="1" dirty="0">
                <a:solidFill>
                  <a:schemeClr val="bg1"/>
                </a:solidFill>
                <a:latin typeface="Times New Roman" panose="02020603050405020304" pitchFamily="18" charset="0"/>
                <a:cs typeface="Times New Roman" panose="02020603050405020304" pitchFamily="18" charset="0"/>
              </a:rPr>
              <a:t>|</a:t>
            </a:r>
            <a:r>
              <a:rPr lang="en-US" sz="4267" b="1" dirty="0">
                <a:solidFill>
                  <a:srgbClr val="FFFF00"/>
                </a:solidFill>
                <a:latin typeface="Times New Roman" panose="02020603050405020304" pitchFamily="18" charset="0"/>
                <a:cs typeface="Times New Roman" panose="02020603050405020304" pitchFamily="18" charset="0"/>
              </a:rPr>
              <a:t>|</a:t>
            </a:r>
            <a:r>
              <a:rPr lang="en-US" sz="4267" b="1" baseline="30000" dirty="0">
                <a:solidFill>
                  <a:srgbClr val="FFFF00"/>
                </a:solidFill>
                <a:latin typeface="Times New Roman" panose="02020603050405020304" pitchFamily="18" charset="0"/>
                <a:cs typeface="Times New Roman" panose="02020603050405020304" pitchFamily="18" charset="0"/>
              </a:rPr>
              <a:t>2 </a:t>
            </a:r>
            <a:r>
              <a:rPr lang="en-US" sz="4267" b="1" dirty="0">
                <a:solidFill>
                  <a:srgbClr val="FFFF00"/>
                </a:solidFill>
                <a:latin typeface="Times New Roman" panose="02020603050405020304" pitchFamily="18" charset="0"/>
                <a:cs typeface="Times New Roman" panose="02020603050405020304" pitchFamily="18" charset="0"/>
              </a:rPr>
              <a:t> +</a:t>
            </a:r>
            <a:r>
              <a:rPr lang="en-US" sz="4267" b="1" dirty="0">
                <a:solidFill>
                  <a:srgbClr val="FFFF00"/>
                </a:solidFill>
                <a:latin typeface="Symbol" panose="05050102010706020507" pitchFamily="18" charset="2"/>
                <a:cs typeface="Times New Roman" panose="02020603050405020304" pitchFamily="18" charset="0"/>
              </a:rPr>
              <a:t>a</a:t>
            </a:r>
            <a:r>
              <a:rPr lang="en-US" sz="4267" b="1" dirty="0">
                <a:solidFill>
                  <a:srgbClr val="FFFF00"/>
                </a:solidFill>
                <a:latin typeface="Times New Roman" panose="02020603050405020304" pitchFamily="18" charset="0"/>
                <a:cs typeface="Times New Roman" panose="02020603050405020304" pitchFamily="18" charset="0"/>
              </a:rPr>
              <a:t>||m||</a:t>
            </a:r>
            <a:r>
              <a:rPr lang="en-US" sz="4267" b="1" baseline="-25000" dirty="0">
                <a:solidFill>
                  <a:srgbClr val="FFFF00"/>
                </a:solidFill>
                <a:latin typeface="Times New Roman" panose="02020603050405020304" pitchFamily="18" charset="0"/>
                <a:cs typeface="Times New Roman" panose="02020603050405020304" pitchFamily="18" charset="0"/>
              </a:rPr>
              <a:t>1</a:t>
            </a:r>
            <a:endParaRPr lang="en-US" sz="4267" b="1" dirty="0">
              <a:solidFill>
                <a:srgbClr val="FFFF00"/>
              </a:solidFill>
              <a:latin typeface="Times New Roman" panose="02020603050405020304" pitchFamily="18" charset="0"/>
              <a:cs typeface="Times New Roman" panose="02020603050405020304" pitchFamily="18" charset="0"/>
            </a:endParaRPr>
          </a:p>
        </p:txBody>
      </p:sp>
      <p:sp>
        <p:nvSpPr>
          <p:cNvPr id="104" name="TextBox 103"/>
          <p:cNvSpPr txBox="1"/>
          <p:nvPr/>
        </p:nvSpPr>
        <p:spPr>
          <a:xfrm>
            <a:off x="1310018" y="771388"/>
            <a:ext cx="1228221" cy="748988"/>
          </a:xfrm>
          <a:prstGeom prst="rect">
            <a:avLst/>
          </a:prstGeom>
          <a:noFill/>
        </p:spPr>
        <p:txBody>
          <a:bodyPr wrap="none" rtlCol="0">
            <a:spAutoFit/>
          </a:bodyPr>
          <a:lstStyle/>
          <a:p>
            <a:r>
              <a:rPr lang="en-US" sz="4267" b="1" dirty="0" err="1">
                <a:solidFill>
                  <a:schemeClr val="bg1"/>
                </a:solidFill>
                <a:latin typeface="Times New Roman" panose="02020603050405020304" pitchFamily="18" charset="0"/>
                <a:cs typeface="Times New Roman" panose="02020603050405020304" pitchFamily="18" charset="0"/>
              </a:rPr>
              <a:t>m</a:t>
            </a:r>
            <a:r>
              <a:rPr lang="en-US" sz="4267" b="1" baseline="30000" dirty="0" err="1">
                <a:solidFill>
                  <a:schemeClr val="bg1"/>
                </a:solidFill>
                <a:latin typeface="Times New Roman" panose="02020603050405020304" pitchFamily="18" charset="0"/>
                <a:cs typeface="Times New Roman" panose="02020603050405020304" pitchFamily="18" charset="0"/>
              </a:rPr>
              <a:t>mig</a:t>
            </a:r>
            <a:endParaRPr lang="en-US" sz="4267" b="1" dirty="0">
              <a:solidFill>
                <a:schemeClr val="bg1"/>
              </a:solidFill>
              <a:latin typeface="Times New Roman" panose="02020603050405020304" pitchFamily="18" charset="0"/>
              <a:cs typeface="Times New Roman" panose="02020603050405020304" pitchFamily="18" charset="0"/>
            </a:endParaRPr>
          </a:p>
        </p:txBody>
      </p:sp>
      <p:grpSp>
        <p:nvGrpSpPr>
          <p:cNvPr id="106" name="Group 105"/>
          <p:cNvGrpSpPr/>
          <p:nvPr/>
        </p:nvGrpSpPr>
        <p:grpSpPr>
          <a:xfrm>
            <a:off x="4500408" y="158522"/>
            <a:ext cx="2915665" cy="6770916"/>
            <a:chOff x="2875066" y="123478"/>
            <a:chExt cx="2186749" cy="4918352"/>
          </a:xfrm>
        </p:grpSpPr>
        <p:sp>
          <p:nvSpPr>
            <p:cNvPr id="105" name="Rectangle 104"/>
            <p:cNvSpPr/>
            <p:nvPr/>
          </p:nvSpPr>
          <p:spPr>
            <a:xfrm>
              <a:off x="4749746" y="123478"/>
              <a:ext cx="312069" cy="372234"/>
            </a:xfrm>
            <a:prstGeom prst="rect">
              <a:avLst/>
            </a:prstGeom>
            <a:solidFill>
              <a:srgbClr val="FF0000">
                <a:alpha val="21000"/>
              </a:srgbClr>
            </a:solid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5" name="Rectangle 114"/>
            <p:cNvSpPr/>
            <p:nvPr/>
          </p:nvSpPr>
          <p:spPr>
            <a:xfrm>
              <a:off x="2875066" y="3632410"/>
              <a:ext cx="1942785" cy="1409420"/>
            </a:xfrm>
            <a:prstGeom prst="rect">
              <a:avLst/>
            </a:prstGeom>
            <a:solidFill>
              <a:srgbClr val="FF0000">
                <a:alpha val="21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2" name="Group 111"/>
          <p:cNvGrpSpPr/>
          <p:nvPr/>
        </p:nvGrpSpPr>
        <p:grpSpPr>
          <a:xfrm>
            <a:off x="3682559" y="218282"/>
            <a:ext cx="4156193" cy="4201041"/>
            <a:chOff x="2307934" y="374308"/>
            <a:chExt cx="3117145" cy="2733785"/>
          </a:xfrm>
        </p:grpSpPr>
        <p:sp>
          <p:nvSpPr>
            <p:cNvPr id="108" name="Freeform 107"/>
            <p:cNvSpPr/>
            <p:nvPr/>
          </p:nvSpPr>
          <p:spPr>
            <a:xfrm>
              <a:off x="2307934" y="742618"/>
              <a:ext cx="2668249" cy="2365475"/>
            </a:xfrm>
            <a:custGeom>
              <a:avLst/>
              <a:gdLst>
                <a:gd name="connsiteX0" fmla="*/ 2594572 w 2668249"/>
                <a:gd name="connsiteY0" fmla="*/ 876862 h 2365475"/>
                <a:gd name="connsiteX1" fmla="*/ 1933560 w 2668249"/>
                <a:gd name="connsiteY1" fmla="*/ 909912 h 2365475"/>
                <a:gd name="connsiteX2" fmla="*/ 1900509 w 2668249"/>
                <a:gd name="connsiteY2" fmla="*/ 931946 h 2365475"/>
                <a:gd name="connsiteX3" fmla="*/ 1900509 w 2668249"/>
                <a:gd name="connsiteY3" fmla="*/ 1504823 h 2365475"/>
                <a:gd name="connsiteX4" fmla="*/ 1878476 w 2668249"/>
                <a:gd name="connsiteY4" fmla="*/ 1537874 h 2365475"/>
                <a:gd name="connsiteX5" fmla="*/ 1536953 w 2668249"/>
                <a:gd name="connsiteY5" fmla="*/ 1526857 h 2365475"/>
                <a:gd name="connsiteX6" fmla="*/ 1536953 w 2668249"/>
                <a:gd name="connsiteY6" fmla="*/ 1659059 h 2365475"/>
                <a:gd name="connsiteX7" fmla="*/ 1536953 w 2668249"/>
                <a:gd name="connsiteY7" fmla="*/ 1978548 h 2365475"/>
                <a:gd name="connsiteX8" fmla="*/ 1305599 w 2668249"/>
                <a:gd name="connsiteY8" fmla="*/ 2000582 h 2365475"/>
                <a:gd name="connsiteX9" fmla="*/ 1217464 w 2668249"/>
                <a:gd name="connsiteY9" fmla="*/ 2099734 h 2365475"/>
                <a:gd name="connsiteX10" fmla="*/ 1228480 w 2668249"/>
                <a:gd name="connsiteY10" fmla="*/ 2331088 h 2365475"/>
                <a:gd name="connsiteX11" fmla="*/ 104760 w 2668249"/>
                <a:gd name="connsiteY11" fmla="*/ 2353122 h 2365475"/>
                <a:gd name="connsiteX12" fmla="*/ 38659 w 2668249"/>
                <a:gd name="connsiteY12" fmla="*/ 2220919 h 2365475"/>
                <a:gd name="connsiteX13" fmla="*/ 16625 w 2668249"/>
                <a:gd name="connsiteY13" fmla="*/ 1570924 h 2365475"/>
                <a:gd name="connsiteX14" fmla="*/ 247979 w 2668249"/>
                <a:gd name="connsiteY14" fmla="*/ 1515840 h 2365475"/>
                <a:gd name="connsiteX15" fmla="*/ 303064 w 2668249"/>
                <a:gd name="connsiteY15" fmla="*/ 1504823 h 2365475"/>
                <a:gd name="connsiteX16" fmla="*/ 358148 w 2668249"/>
                <a:gd name="connsiteY16" fmla="*/ 1141266 h 2365475"/>
                <a:gd name="connsiteX17" fmla="*/ 721705 w 2668249"/>
                <a:gd name="connsiteY17" fmla="*/ 1130249 h 2365475"/>
                <a:gd name="connsiteX18" fmla="*/ 743738 w 2668249"/>
                <a:gd name="connsiteY18" fmla="*/ 799743 h 2365475"/>
                <a:gd name="connsiteX19" fmla="*/ 1327632 w 2668249"/>
                <a:gd name="connsiteY19" fmla="*/ 777710 h 2365475"/>
                <a:gd name="connsiteX20" fmla="*/ 1371700 w 2668249"/>
                <a:gd name="connsiteY20" fmla="*/ 83647 h 2365475"/>
                <a:gd name="connsiteX21" fmla="*/ 2528471 w 2668249"/>
                <a:gd name="connsiteY21" fmla="*/ 28563 h 2365475"/>
                <a:gd name="connsiteX22" fmla="*/ 2605589 w 2668249"/>
                <a:gd name="connsiteY22" fmla="*/ 50596 h 2365475"/>
                <a:gd name="connsiteX23" fmla="*/ 2649656 w 2668249"/>
                <a:gd name="connsiteY23" fmla="*/ 601440 h 2365475"/>
                <a:gd name="connsiteX24" fmla="*/ 2660673 w 2668249"/>
                <a:gd name="connsiteY24" fmla="*/ 832794 h 2365475"/>
                <a:gd name="connsiteX25" fmla="*/ 2594572 w 2668249"/>
                <a:gd name="connsiteY25" fmla="*/ 876862 h 236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68249" h="2365475">
                  <a:moveTo>
                    <a:pt x="2594572" y="876862"/>
                  </a:moveTo>
                  <a:cubicBezTo>
                    <a:pt x="2473387" y="889715"/>
                    <a:pt x="2049237" y="900731"/>
                    <a:pt x="1933560" y="909912"/>
                  </a:cubicBezTo>
                  <a:cubicBezTo>
                    <a:pt x="1817883" y="919093"/>
                    <a:pt x="1906017" y="832794"/>
                    <a:pt x="1900509" y="931946"/>
                  </a:cubicBezTo>
                  <a:cubicBezTo>
                    <a:pt x="1895001" y="1031098"/>
                    <a:pt x="1904181" y="1403835"/>
                    <a:pt x="1900509" y="1504823"/>
                  </a:cubicBezTo>
                  <a:cubicBezTo>
                    <a:pt x="1896837" y="1605811"/>
                    <a:pt x="1939069" y="1534202"/>
                    <a:pt x="1878476" y="1537874"/>
                  </a:cubicBezTo>
                  <a:cubicBezTo>
                    <a:pt x="1817883" y="1541546"/>
                    <a:pt x="1593873" y="1506660"/>
                    <a:pt x="1536953" y="1526857"/>
                  </a:cubicBezTo>
                  <a:cubicBezTo>
                    <a:pt x="1480033" y="1547054"/>
                    <a:pt x="1536953" y="1659059"/>
                    <a:pt x="1536953" y="1659059"/>
                  </a:cubicBezTo>
                  <a:cubicBezTo>
                    <a:pt x="1536953" y="1734341"/>
                    <a:pt x="1575512" y="1921628"/>
                    <a:pt x="1536953" y="1978548"/>
                  </a:cubicBezTo>
                  <a:cubicBezTo>
                    <a:pt x="1498394" y="2035468"/>
                    <a:pt x="1358847" y="1980384"/>
                    <a:pt x="1305599" y="2000582"/>
                  </a:cubicBezTo>
                  <a:cubicBezTo>
                    <a:pt x="1252351" y="2020780"/>
                    <a:pt x="1230317" y="2044650"/>
                    <a:pt x="1217464" y="2099734"/>
                  </a:cubicBezTo>
                  <a:cubicBezTo>
                    <a:pt x="1204611" y="2154818"/>
                    <a:pt x="1413931" y="2288857"/>
                    <a:pt x="1228480" y="2331088"/>
                  </a:cubicBezTo>
                  <a:cubicBezTo>
                    <a:pt x="1043029" y="2373319"/>
                    <a:pt x="303063" y="2371484"/>
                    <a:pt x="104760" y="2353122"/>
                  </a:cubicBezTo>
                  <a:cubicBezTo>
                    <a:pt x="-93544" y="2334761"/>
                    <a:pt x="53348" y="2351285"/>
                    <a:pt x="38659" y="2220919"/>
                  </a:cubicBezTo>
                  <a:cubicBezTo>
                    <a:pt x="23970" y="2090553"/>
                    <a:pt x="-18262" y="1688437"/>
                    <a:pt x="16625" y="1570924"/>
                  </a:cubicBezTo>
                  <a:cubicBezTo>
                    <a:pt x="51512" y="1453411"/>
                    <a:pt x="200239" y="1526857"/>
                    <a:pt x="247979" y="1515840"/>
                  </a:cubicBezTo>
                  <a:cubicBezTo>
                    <a:pt x="295719" y="1504823"/>
                    <a:pt x="284703" y="1567252"/>
                    <a:pt x="303064" y="1504823"/>
                  </a:cubicBezTo>
                  <a:cubicBezTo>
                    <a:pt x="321425" y="1442394"/>
                    <a:pt x="288375" y="1203695"/>
                    <a:pt x="358148" y="1141266"/>
                  </a:cubicBezTo>
                  <a:cubicBezTo>
                    <a:pt x="427921" y="1078837"/>
                    <a:pt x="657440" y="1187169"/>
                    <a:pt x="721705" y="1130249"/>
                  </a:cubicBezTo>
                  <a:cubicBezTo>
                    <a:pt x="785970" y="1073329"/>
                    <a:pt x="642750" y="858499"/>
                    <a:pt x="743738" y="799743"/>
                  </a:cubicBezTo>
                  <a:cubicBezTo>
                    <a:pt x="844726" y="740987"/>
                    <a:pt x="1222972" y="897059"/>
                    <a:pt x="1327632" y="777710"/>
                  </a:cubicBezTo>
                  <a:cubicBezTo>
                    <a:pt x="1432292" y="658361"/>
                    <a:pt x="1171560" y="208505"/>
                    <a:pt x="1371700" y="83647"/>
                  </a:cubicBezTo>
                  <a:cubicBezTo>
                    <a:pt x="1571840" y="-41211"/>
                    <a:pt x="2322823" y="34071"/>
                    <a:pt x="2528471" y="28563"/>
                  </a:cubicBezTo>
                  <a:cubicBezTo>
                    <a:pt x="2734119" y="23055"/>
                    <a:pt x="2585392" y="-44883"/>
                    <a:pt x="2605589" y="50596"/>
                  </a:cubicBezTo>
                  <a:cubicBezTo>
                    <a:pt x="2625786" y="146075"/>
                    <a:pt x="2640475" y="471074"/>
                    <a:pt x="2649656" y="601440"/>
                  </a:cubicBezTo>
                  <a:cubicBezTo>
                    <a:pt x="2658837" y="731806"/>
                    <a:pt x="2673526" y="785054"/>
                    <a:pt x="2660673" y="832794"/>
                  </a:cubicBezTo>
                  <a:cubicBezTo>
                    <a:pt x="2647820" y="880534"/>
                    <a:pt x="2715757" y="864009"/>
                    <a:pt x="2594572" y="876862"/>
                  </a:cubicBezTo>
                  <a:close/>
                </a:path>
              </a:pathLst>
            </a:custGeom>
            <a:solidFill>
              <a:srgbClr val="00B050">
                <a:alpha val="24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Rectangle 109"/>
            <p:cNvSpPr/>
            <p:nvPr/>
          </p:nvSpPr>
          <p:spPr>
            <a:xfrm>
              <a:off x="5137047" y="374308"/>
              <a:ext cx="288032" cy="300226"/>
            </a:xfrm>
            <a:prstGeom prst="rect">
              <a:avLst/>
            </a:prstGeom>
            <a:solidFill>
              <a:srgbClr val="00B050">
                <a:alpha val="45000"/>
              </a:srgbClr>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3" name="TextBox 112"/>
          <p:cNvSpPr txBox="1"/>
          <p:nvPr/>
        </p:nvSpPr>
        <p:spPr>
          <a:xfrm>
            <a:off x="7410588" y="4677139"/>
            <a:ext cx="4710007" cy="1610762"/>
          </a:xfrm>
          <a:prstGeom prst="rect">
            <a:avLst/>
          </a:prstGeom>
          <a:solidFill>
            <a:srgbClr val="FF0000"/>
          </a:solidFill>
          <a:ln>
            <a:solidFill>
              <a:srgbClr val="FFFF00"/>
            </a:solidFill>
          </a:ln>
        </p:spPr>
        <p:txBody>
          <a:bodyPr wrap="non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Benefits: Inexpensive ~LSM</a:t>
            </a:r>
          </a:p>
          <a:p>
            <a:r>
              <a:rPr lang="en-US" sz="2400" b="1" dirty="0">
                <a:solidFill>
                  <a:srgbClr val="FFFF00"/>
                </a:solidFill>
                <a:latin typeface="Times New Roman" panose="02020603050405020304" pitchFamily="18" charset="0"/>
                <a:cs typeface="Times New Roman" panose="02020603050405020304" pitchFamily="18" charset="0"/>
              </a:rPr>
              <a:t>                Coherent Noise Killer</a:t>
            </a:r>
          </a:p>
          <a:p>
            <a:r>
              <a:rPr lang="en-US" sz="2400" b="1" dirty="0">
                <a:solidFill>
                  <a:srgbClr val="FFFF00"/>
                </a:solidFill>
                <a:latin typeface="Times New Roman" panose="02020603050405020304" pitchFamily="18" charset="0"/>
                <a:cs typeface="Times New Roman" panose="02020603050405020304" pitchFamily="18" charset="0"/>
              </a:rPr>
              <a:t>                Incoherent Noise Killer   </a:t>
            </a:r>
          </a:p>
          <a:p>
            <a:endParaRPr lang="en-US" sz="2667" b="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4" name="Rectangle 113"/>
              <p:cNvSpPr/>
              <p:nvPr/>
            </p:nvSpPr>
            <p:spPr>
              <a:xfrm>
                <a:off x="7406754" y="5874122"/>
                <a:ext cx="3478837" cy="461665"/>
              </a:xfrm>
              <a:prstGeom prst="rect">
                <a:avLst/>
              </a:prstGeom>
            </p:spPr>
            <p:txBody>
              <a:bodyPr wrap="none">
                <a:spAutoFit/>
              </a:bodyPr>
              <a:lstStyle/>
              <a:p>
                <a:r>
                  <a:rPr lang="en-US" sz="2400" b="1" dirty="0">
                    <a:solidFill>
                      <a:srgbClr val="FFFF00"/>
                    </a:solidFill>
                    <a:latin typeface="Times New Roman" panose="02020603050405020304" pitchFamily="18" charset="0"/>
                    <a:cs typeface="Times New Roman" panose="02020603050405020304" pitchFamily="18" charset="0"/>
                  </a:rPr>
                  <a:t>Liability: m</a:t>
                </a:r>
                <a14:m>
                  <m:oMath xmlns:m="http://schemas.openxmlformats.org/officeDocument/2006/math">
                    <m:r>
                      <a:rPr lang="en-US" sz="2400" b="1" i="1">
                        <a:solidFill>
                          <a:srgbClr val="FFFF00"/>
                        </a:solidFill>
                        <a:latin typeface="Cambria Math"/>
                        <a:ea typeface="Cambria Math"/>
                        <a:cs typeface="Times New Roman" panose="02020603050405020304" pitchFamily="18" charset="0"/>
                      </a:rPr>
                      <m:t>≠</m:t>
                    </m:r>
                  </m:oMath>
                </a14:m>
                <a:r>
                  <a:rPr lang="en-US" sz="2400" b="1" dirty="0">
                    <a:solidFill>
                      <a:srgbClr val="FFFF00"/>
                    </a:solidFill>
                    <a:latin typeface="Times New Roman" panose="02020603050405020304" pitchFamily="18" charset="0"/>
                    <a:cs typeface="Times New Roman" panose="02020603050405020304" pitchFamily="18" charset="0"/>
                  </a:rPr>
                  <a:t>Reflectivity</a:t>
                </a:r>
              </a:p>
            </p:txBody>
          </p:sp>
        </mc:Choice>
        <mc:Fallback xmlns="">
          <p:sp>
            <p:nvSpPr>
              <p:cNvPr id="114" name="Rectangle 113"/>
              <p:cNvSpPr>
                <a:spLocks noRot="1" noChangeAspect="1" noMove="1" noResize="1" noEditPoints="1" noAdjustHandles="1" noChangeArrowheads="1" noChangeShapeType="1" noTextEdit="1"/>
              </p:cNvSpPr>
              <p:nvPr/>
            </p:nvSpPr>
            <p:spPr>
              <a:xfrm>
                <a:off x="7406754" y="5874122"/>
                <a:ext cx="3478837" cy="461665"/>
              </a:xfrm>
              <a:prstGeom prst="rect">
                <a:avLst/>
              </a:prstGeom>
              <a:blipFill>
                <a:blip r:embed="rId12"/>
                <a:stretch>
                  <a:fillRect l="-2545" t="-10811" r="-1818" b="-27027"/>
                </a:stretch>
              </a:blipFill>
            </p:spPr>
            <p:txBody>
              <a:bodyPr/>
              <a:lstStyle/>
              <a:p>
                <a:r>
                  <a:rPr lang="zh-CN" altLang="en-US">
                    <a:noFill/>
                  </a:rPr>
                  <a:t> </a:t>
                </a:r>
              </a:p>
            </p:txBody>
          </p:sp>
        </mc:Fallback>
      </mc:AlternateContent>
      <p:grpSp>
        <p:nvGrpSpPr>
          <p:cNvPr id="35" name="Group 34"/>
          <p:cNvGrpSpPr/>
          <p:nvPr/>
        </p:nvGrpSpPr>
        <p:grpSpPr>
          <a:xfrm flipV="1">
            <a:off x="2640280" y="2004647"/>
            <a:ext cx="2852451" cy="751764"/>
            <a:chOff x="1547664" y="1989518"/>
            <a:chExt cx="1196426" cy="673770"/>
          </a:xfrm>
        </p:grpSpPr>
        <p:grpSp>
          <p:nvGrpSpPr>
            <p:cNvPr id="33" name="Group 32"/>
            <p:cNvGrpSpPr/>
            <p:nvPr/>
          </p:nvGrpSpPr>
          <p:grpSpPr>
            <a:xfrm>
              <a:off x="1547664" y="2056673"/>
              <a:ext cx="1174990" cy="606615"/>
              <a:chOff x="1547664" y="2056673"/>
              <a:chExt cx="1174990" cy="606615"/>
            </a:xfrm>
          </p:grpSpPr>
          <p:sp>
            <p:nvSpPr>
              <p:cNvPr id="7" name="Rectangle 6"/>
              <p:cNvSpPr/>
              <p:nvPr/>
            </p:nvSpPr>
            <p:spPr>
              <a:xfrm>
                <a:off x="1547664" y="2327168"/>
                <a:ext cx="186291" cy="33612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flipV="1">
                <a:off x="1547664" y="2065857"/>
                <a:ext cx="1174990" cy="250848"/>
              </a:xfrm>
              <a:prstGeom prst="line">
                <a:avLst/>
              </a:prstGeom>
              <a:ln w="127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47664" y="2056674"/>
                <a:ext cx="1174990" cy="606613"/>
              </a:xfrm>
              <a:prstGeom prst="line">
                <a:avLst/>
              </a:prstGeom>
              <a:ln w="127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733955" y="2056674"/>
                <a:ext cx="988699" cy="606613"/>
              </a:xfrm>
              <a:prstGeom prst="line">
                <a:avLst/>
              </a:prstGeom>
              <a:ln w="127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733955" y="2056673"/>
                <a:ext cx="988699" cy="270494"/>
              </a:xfrm>
              <a:prstGeom prst="line">
                <a:avLst/>
              </a:prstGeom>
              <a:ln w="127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2672082" y="1989518"/>
              <a:ext cx="72008" cy="108619"/>
            </a:xfrm>
            <a:prstGeom prst="ellipse">
              <a:avLst/>
            </a:prstGeom>
            <a:solidFill>
              <a:srgbClr val="FF0000"/>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9" name="Group 38"/>
          <p:cNvGrpSpPr/>
          <p:nvPr/>
        </p:nvGrpSpPr>
        <p:grpSpPr>
          <a:xfrm flipV="1">
            <a:off x="2688285" y="2756411"/>
            <a:ext cx="2632768" cy="884655"/>
            <a:chOff x="1547664" y="1989518"/>
            <a:chExt cx="1196426" cy="611930"/>
          </a:xfrm>
        </p:grpSpPr>
        <p:grpSp>
          <p:nvGrpSpPr>
            <p:cNvPr id="41" name="Group 40"/>
            <p:cNvGrpSpPr/>
            <p:nvPr/>
          </p:nvGrpSpPr>
          <p:grpSpPr>
            <a:xfrm>
              <a:off x="1547664" y="2043828"/>
              <a:ext cx="1196426" cy="557620"/>
              <a:chOff x="1547664" y="2043828"/>
              <a:chExt cx="1196426" cy="557620"/>
            </a:xfrm>
          </p:grpSpPr>
          <p:sp>
            <p:nvSpPr>
              <p:cNvPr id="43" name="Rectangle 42"/>
              <p:cNvSpPr/>
              <p:nvPr/>
            </p:nvSpPr>
            <p:spPr>
              <a:xfrm>
                <a:off x="1547664" y="2359982"/>
                <a:ext cx="215182" cy="241466"/>
              </a:xfrm>
              <a:prstGeom prst="rect">
                <a:avLst/>
              </a:prstGeom>
              <a:no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Connector 43"/>
              <p:cNvCxnSpPr/>
              <p:nvPr/>
            </p:nvCxnSpPr>
            <p:spPr>
              <a:xfrm flipV="1">
                <a:off x="1547664" y="2056674"/>
                <a:ext cx="1174990" cy="303307"/>
              </a:xfrm>
              <a:prstGeom prst="line">
                <a:avLst/>
              </a:prstGeom>
              <a:ln w="12700">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547664" y="2056674"/>
                <a:ext cx="1174990" cy="544773"/>
              </a:xfrm>
              <a:prstGeom prst="line">
                <a:avLst/>
              </a:prstGeom>
              <a:ln w="12700">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762846" y="2056674"/>
                <a:ext cx="959808" cy="544774"/>
              </a:xfrm>
              <a:prstGeom prst="line">
                <a:avLst/>
              </a:prstGeom>
              <a:ln w="12700">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2" idx="6"/>
              </p:cNvCxnSpPr>
              <p:nvPr/>
            </p:nvCxnSpPr>
            <p:spPr>
              <a:xfrm flipV="1">
                <a:off x="1762846" y="2043828"/>
                <a:ext cx="981244" cy="316153"/>
              </a:xfrm>
              <a:prstGeom prst="line">
                <a:avLst/>
              </a:prstGeom>
              <a:ln w="12700">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a:off x="2672082" y="1989518"/>
              <a:ext cx="72008" cy="108619"/>
            </a:xfrm>
            <a:prstGeom prst="ellipse">
              <a:avLst/>
            </a:prstGeom>
            <a:solidFill>
              <a:srgbClr val="00FFFF"/>
            </a:solid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0" name="Picture 3">
            <a:extLst>
              <a:ext uri="{FF2B5EF4-FFF2-40B4-BE49-F238E27FC236}">
                <a16:creationId xmlns:a16="http://schemas.microsoft.com/office/drawing/2014/main" id="{3F8A8E87-CCE7-8149-8CDF-D1D087FE89F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2962" t="54832" r="53474" b="10806"/>
          <a:stretch/>
        </p:blipFill>
        <p:spPr>
          <a:xfrm>
            <a:off x="26731" y="1568976"/>
            <a:ext cx="3385985" cy="2528630"/>
          </a:xfrm>
          <a:prstGeom prst="rect">
            <a:avLst/>
          </a:prstGeom>
        </p:spPr>
      </p:pic>
      <p:grpSp>
        <p:nvGrpSpPr>
          <p:cNvPr id="3" name="组合 2">
            <a:extLst>
              <a:ext uri="{FF2B5EF4-FFF2-40B4-BE49-F238E27FC236}">
                <a16:creationId xmlns:a16="http://schemas.microsoft.com/office/drawing/2014/main" id="{CE5A4D65-B02A-0949-A527-481FF196B7EB}"/>
              </a:ext>
            </a:extLst>
          </p:cNvPr>
          <p:cNvGrpSpPr/>
          <p:nvPr/>
        </p:nvGrpSpPr>
        <p:grpSpPr>
          <a:xfrm>
            <a:off x="3614142" y="1021538"/>
            <a:ext cx="4099778" cy="3120483"/>
            <a:chOff x="3766542" y="686258"/>
            <a:chExt cx="4099778" cy="3120483"/>
          </a:xfrm>
        </p:grpSpPr>
        <p:sp>
          <p:nvSpPr>
            <p:cNvPr id="2" name="矩形 1">
              <a:extLst>
                <a:ext uri="{FF2B5EF4-FFF2-40B4-BE49-F238E27FC236}">
                  <a16:creationId xmlns:a16="http://schemas.microsoft.com/office/drawing/2014/main" id="{7CC26229-F2D7-6545-B393-531F3378BE64}"/>
                </a:ext>
              </a:extLst>
            </p:cNvPr>
            <p:cNvSpPr/>
            <p:nvPr/>
          </p:nvSpPr>
          <p:spPr>
            <a:xfrm>
              <a:off x="3766542" y="686258"/>
              <a:ext cx="4099778" cy="3120483"/>
            </a:xfrm>
            <a:prstGeom prst="rect">
              <a:avLst/>
            </a:prstGeom>
            <a:solidFill>
              <a:srgbClr val="05008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84" name="Picture 2">
              <a:extLst>
                <a:ext uri="{FF2B5EF4-FFF2-40B4-BE49-F238E27FC236}">
                  <a16:creationId xmlns:a16="http://schemas.microsoft.com/office/drawing/2014/main" id="{9FC9772D-4371-2E46-9912-CF616269C82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27146" y="706639"/>
              <a:ext cx="638861" cy="304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3" name="TextBox 98">
            <a:extLst>
              <a:ext uri="{FF2B5EF4-FFF2-40B4-BE49-F238E27FC236}">
                <a16:creationId xmlns:a16="http://schemas.microsoft.com/office/drawing/2014/main" id="{C79F9C56-6F55-CA43-AA11-CDEE9ACC929D}"/>
              </a:ext>
            </a:extLst>
          </p:cNvPr>
          <p:cNvSpPr txBox="1"/>
          <p:nvPr/>
        </p:nvSpPr>
        <p:spPr>
          <a:xfrm>
            <a:off x="-20675" y="5667505"/>
            <a:ext cx="4324633" cy="1610762"/>
          </a:xfrm>
          <a:prstGeom prst="rect">
            <a:avLst/>
          </a:prstGeom>
          <a:noFill/>
        </p:spPr>
        <p:txBody>
          <a:bodyPr wrap="square" rtlCol="0">
            <a:spAutoFit/>
          </a:bodyPr>
          <a:lstStyle/>
          <a:p>
            <a:pPr algn="ctr"/>
            <a:r>
              <a:rPr lang="en" altLang="zh-CN" b="1">
                <a:solidFill>
                  <a:schemeClr val="bg1"/>
                </a:solidFill>
              </a:rPr>
              <a:t>For detail: </a:t>
            </a:r>
            <a:r>
              <a:rPr lang="en" altLang="zh-CN" b="1" dirty="0">
                <a:solidFill>
                  <a:schemeClr val="bg1"/>
                </a:solidFill>
              </a:rPr>
              <a:t>Liu et al 2019, Multilayer Sparse Least Squares Migration=Deep Convolutional Neural Network, arXiv:1904.09321</a:t>
            </a:r>
          </a:p>
          <a:p>
            <a:pPr algn="ctr"/>
            <a:endParaRPr lang="en-US" sz="2667"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70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4.375E-6 1.85185E-6 L 0.15846 0.44213 " pathEditMode="relative" rAng="0" ptsTypes="AA">
                                      <p:cBhvr>
                                        <p:cTn id="23" dur="2000" fill="hold"/>
                                        <p:tgtEl>
                                          <p:spTgt spid="66"/>
                                        </p:tgtEl>
                                        <p:attrNameLst>
                                          <p:attrName>ppt_x</p:attrName>
                                          <p:attrName>ppt_y</p:attrName>
                                        </p:attrNameLst>
                                      </p:cBhvr>
                                      <p:rCtr x="7917" y="22106"/>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506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2.08333E-6 3.7037E-7 L 0.21732 0.34977 " pathEditMode="relative" rAng="0" ptsTypes="AA">
                                      <p:cBhvr>
                                        <p:cTn id="60" dur="2000" fill="hold"/>
                                        <p:tgtEl>
                                          <p:spTgt spid="69"/>
                                        </p:tgtEl>
                                        <p:attrNameLst>
                                          <p:attrName>ppt_x</p:attrName>
                                          <p:attrName>ppt_y</p:attrName>
                                        </p:attrNameLst>
                                      </p:cBhvr>
                                      <p:rCtr x="10859" y="17477"/>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50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wipe(down)">
                                      <p:cBhvr>
                                        <p:cTn id="81" dur="500"/>
                                        <p:tgtEl>
                                          <p:spTgt spid="98"/>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nodeType="clickEffect">
                                  <p:stCondLst>
                                    <p:cond delay="0"/>
                                  </p:stCondLst>
                                  <p:childTnLst>
                                    <p:set>
                                      <p:cBhvr>
                                        <p:cTn id="92" dur="1" fill="hold">
                                          <p:stCondLst>
                                            <p:cond delay="0"/>
                                          </p:stCondLst>
                                        </p:cTn>
                                        <p:tgtEl>
                                          <p:spTgt spid="106"/>
                                        </p:tgtEl>
                                        <p:attrNameLst>
                                          <p:attrName>style.visibility</p:attrName>
                                        </p:attrNameLst>
                                      </p:cBhvr>
                                      <p:to>
                                        <p:strVal val="visible"/>
                                      </p:to>
                                    </p:set>
                                    <p:anim calcmode="lin" valueType="num">
                                      <p:cBhvr additive="base">
                                        <p:cTn id="93" dur="1500" fill="hold"/>
                                        <p:tgtEl>
                                          <p:spTgt spid="106"/>
                                        </p:tgtEl>
                                        <p:attrNameLst>
                                          <p:attrName>ppt_x</p:attrName>
                                        </p:attrNameLst>
                                      </p:cBhvr>
                                      <p:tavLst>
                                        <p:tav tm="0">
                                          <p:val>
                                            <p:strVal val="#ppt_x"/>
                                          </p:val>
                                        </p:tav>
                                        <p:tav tm="100000">
                                          <p:val>
                                            <p:strVal val="#ppt_x"/>
                                          </p:val>
                                        </p:tav>
                                      </p:tavLst>
                                    </p:anim>
                                    <p:anim calcmode="lin" valueType="num">
                                      <p:cBhvr additive="base">
                                        <p:cTn id="94" dur="1500" fill="hold"/>
                                        <p:tgtEl>
                                          <p:spTgt spid="106"/>
                                        </p:tgtEl>
                                        <p:attrNameLst>
                                          <p:attrName>ppt_y</p:attrName>
                                        </p:attrNameLst>
                                      </p:cBhvr>
                                      <p:tavLst>
                                        <p:tav tm="0">
                                          <p:val>
                                            <p:strVal val="0-#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1250"/>
                                        <p:tgtEl>
                                          <p:spTgt spid="112"/>
                                        </p:tgtEl>
                                      </p:cBhvr>
                                    </p:animEffect>
                                    <p:anim calcmode="lin" valueType="num">
                                      <p:cBhvr>
                                        <p:cTn id="100" dur="1250" fill="hold"/>
                                        <p:tgtEl>
                                          <p:spTgt spid="112"/>
                                        </p:tgtEl>
                                        <p:attrNameLst>
                                          <p:attrName>ppt_x</p:attrName>
                                        </p:attrNameLst>
                                      </p:cBhvr>
                                      <p:tavLst>
                                        <p:tav tm="0">
                                          <p:val>
                                            <p:strVal val="#ppt_x"/>
                                          </p:val>
                                        </p:tav>
                                        <p:tav tm="100000">
                                          <p:val>
                                            <p:strVal val="#ppt_x"/>
                                          </p:val>
                                        </p:tav>
                                      </p:tavLst>
                                    </p:anim>
                                    <p:anim calcmode="lin" valueType="num">
                                      <p:cBhvr>
                                        <p:cTn id="101" dur="125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95"/>
                                        </p:tgtEl>
                                        <p:attrNameLst>
                                          <p:attrName>style.visibility</p:attrName>
                                        </p:attrNameLst>
                                      </p:cBhvr>
                                      <p:to>
                                        <p:strVal val="visible"/>
                                      </p:to>
                                    </p:set>
                                    <p:animEffect transition="in" filter="wipe(left)">
                                      <p:cBhvr>
                                        <p:cTn id="106" dur="500"/>
                                        <p:tgtEl>
                                          <p:spTgt spid="95"/>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1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0" grpId="0" animBg="1"/>
      <p:bldP spid="99" grpId="0"/>
      <p:bldP spid="107" grpId="0"/>
      <p:bldP spid="111" grpId="0"/>
      <p:bldP spid="113" grpId="0" animBg="1"/>
      <p:bldP spid="114"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5A84345-9E3E-4428-AFB2-D6D102DF2DAA}"/>
              </a:ext>
            </a:extLst>
          </p:cNvPr>
          <p:cNvPicPr>
            <a:picLocks/>
          </p:cNvPicPr>
          <p:nvPr/>
        </p:nvPicPr>
        <p:blipFill rotWithShape="1">
          <a:blip r:embed="rId3">
            <a:extLst>
              <a:ext uri="{28A0092B-C50C-407E-A947-70E740481C1C}">
                <a14:useLocalDpi xmlns:a14="http://schemas.microsoft.com/office/drawing/2010/main" val="0"/>
              </a:ext>
            </a:extLst>
          </a:blip>
          <a:srcRect l="13024" t="7546" r="53554" b="58365"/>
          <a:stretch/>
        </p:blipFill>
        <p:spPr>
          <a:xfrm>
            <a:off x="6534033" y="2023837"/>
            <a:ext cx="4998720" cy="3868035"/>
          </a:xfrm>
          <a:prstGeom prst="rect">
            <a:avLst/>
          </a:prstGeom>
        </p:spPr>
      </p:pic>
      <p:sp>
        <p:nvSpPr>
          <p:cNvPr id="36" name="TextBox 35">
            <a:extLst>
              <a:ext uri="{FF2B5EF4-FFF2-40B4-BE49-F238E27FC236}">
                <a16:creationId xmlns:a16="http://schemas.microsoft.com/office/drawing/2014/main" id="{0FB1AF66-368C-4CF4-835C-6CF0BE31E18E}"/>
              </a:ext>
            </a:extLst>
          </p:cNvPr>
          <p:cNvSpPr txBox="1"/>
          <p:nvPr/>
        </p:nvSpPr>
        <p:spPr>
          <a:xfrm>
            <a:off x="2226027" y="1508787"/>
            <a:ext cx="1519968" cy="420564"/>
          </a:xfrm>
          <a:prstGeom prst="rect">
            <a:avLst/>
          </a:prstGeom>
          <a:solidFill>
            <a:srgbClr val="000082"/>
          </a:solidFill>
        </p:spPr>
        <p:txBody>
          <a:bodyPr wrap="none" rtlCol="0">
            <a:spAutoFit/>
          </a:bodyPr>
          <a:lstStyle/>
          <a:p>
            <a:pPr defTabSz="121917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Reflectivity</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Picture 10">
            <a:extLst>
              <a:ext uri="{FF2B5EF4-FFF2-40B4-BE49-F238E27FC236}">
                <a16:creationId xmlns:a16="http://schemas.microsoft.com/office/drawing/2014/main" id="{D6D6EFCD-9459-49B6-9091-5FD1C8DF73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63" t="7194" r="9445" b="10639"/>
          <a:stretch/>
        </p:blipFill>
        <p:spPr>
          <a:xfrm>
            <a:off x="618580" y="2060187"/>
            <a:ext cx="4998720" cy="3897053"/>
          </a:xfrm>
          <a:prstGeom prst="rect">
            <a:avLst/>
          </a:prstGeom>
        </p:spPr>
      </p:pic>
      <p:sp>
        <p:nvSpPr>
          <p:cNvPr id="13" name="标题 1">
            <a:extLst>
              <a:ext uri="{FF2B5EF4-FFF2-40B4-BE49-F238E27FC236}">
                <a16:creationId xmlns:a16="http://schemas.microsoft.com/office/drawing/2014/main" id="{CE358C1D-8D82-4293-B0F0-D0888109CB6A}"/>
              </a:ext>
            </a:extLst>
          </p:cNvPr>
          <p:cNvSpPr txBox="1">
            <a:spLocks/>
          </p:cNvSpPr>
          <p:nvPr/>
        </p:nvSpPr>
        <p:spPr>
          <a:xfrm>
            <a:off x="166126" y="-27384"/>
            <a:ext cx="1178652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FFFF00"/>
                </a:solidFill>
                <a:latin typeface="+mj-lt"/>
                <a:ea typeface="+mj-ea"/>
                <a:cs typeface="+mj-cs"/>
              </a:defRPr>
            </a:lvl1pPr>
          </a:lstStyle>
          <a:p>
            <a:pPr algn="just"/>
            <a:r>
              <a:rPr lang="en-US" altLang="zh-CN" sz="5867" dirty="0">
                <a:latin typeface="Times New Roman" panose="02020603050405020304" pitchFamily="18" charset="0"/>
                <a:cs typeface="Times New Roman" panose="02020603050405020304" pitchFamily="18" charset="0"/>
              </a:rPr>
              <a:t>Field Data Test: </a:t>
            </a:r>
            <a:r>
              <a:rPr lang="en-US" altLang="zh-CN" sz="4400" dirty="0">
                <a:solidFill>
                  <a:schemeClr val="bg1"/>
                </a:solidFill>
                <a:latin typeface="Times New Roman" panose="02020603050405020304" pitchFamily="18" charset="0"/>
                <a:cs typeface="Times New Roman" panose="02020603050405020304" pitchFamily="18" charset="0"/>
              </a:rPr>
              <a:t>F3 Block </a:t>
            </a:r>
            <a:r>
              <a:rPr lang="en-US" altLang="zh-CN" sz="4267" dirty="0">
                <a:solidFill>
                  <a:schemeClr val="bg1"/>
                </a:solidFill>
                <a:latin typeface="Times New Roman" panose="02020603050405020304" pitchFamily="18" charset="0"/>
                <a:cs typeface="Times New Roman" panose="02020603050405020304" pitchFamily="18" charset="0"/>
              </a:rPr>
              <a:t>in Netherlands</a:t>
            </a:r>
          </a:p>
        </p:txBody>
      </p:sp>
      <p:sp>
        <p:nvSpPr>
          <p:cNvPr id="3" name="灯片编号占位符 2">
            <a:extLst>
              <a:ext uri="{FF2B5EF4-FFF2-40B4-BE49-F238E27FC236}">
                <a16:creationId xmlns:a16="http://schemas.microsoft.com/office/drawing/2014/main" id="{AC64CF10-A500-4252-ADB7-3BE8AF26A82B}"/>
              </a:ext>
            </a:extLst>
          </p:cNvPr>
          <p:cNvSpPr>
            <a:spLocks noGrp="1"/>
          </p:cNvSpPr>
          <p:nvPr>
            <p:ph type="sldNum" sz="quarter" idx="12"/>
          </p:nvPr>
        </p:nvSpPr>
        <p:spPr/>
        <p:txBody>
          <a:bodyPr/>
          <a:lstStyle/>
          <a:p>
            <a:fld id="{28105BC5-7E75-4875-A2B6-9270916BBBCE}" type="slidenum">
              <a:rPr lang="zh-CN" altLang="en-US" smtClean="0">
                <a:latin typeface="Times New Roman" panose="02020603050405020304" pitchFamily="18" charset="0"/>
                <a:cs typeface="Times New Roman" panose="02020603050405020304" pitchFamily="18" charset="0"/>
              </a:rPr>
              <a:t>11</a:t>
            </a:fld>
            <a:endParaRPr lang="zh-CN" altLang="en-US">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F1E30F7E-F897-4B1D-A79C-BFF005C9004D}"/>
              </a:ext>
            </a:extLst>
          </p:cNvPr>
          <p:cNvGrpSpPr/>
          <p:nvPr/>
        </p:nvGrpSpPr>
        <p:grpSpPr>
          <a:xfrm>
            <a:off x="-64336" y="1945201"/>
            <a:ext cx="5776019" cy="4378695"/>
            <a:chOff x="4778961" y="551527"/>
            <a:chExt cx="4332014" cy="3284021"/>
          </a:xfrm>
        </p:grpSpPr>
        <p:sp>
          <p:nvSpPr>
            <p:cNvPr id="17" name="TextBox 16">
              <a:extLst>
                <a:ext uri="{FF2B5EF4-FFF2-40B4-BE49-F238E27FC236}">
                  <a16:creationId xmlns:a16="http://schemas.microsoft.com/office/drawing/2014/main" id="{D6EF4AF3-3E2A-492B-A1A4-3E54CE214255}"/>
                </a:ext>
              </a:extLst>
            </p:cNvPr>
            <p:cNvSpPr txBox="1"/>
            <p:nvPr/>
          </p:nvSpPr>
          <p:spPr>
            <a:xfrm>
              <a:off x="4778961" y="3319119"/>
              <a:ext cx="496771"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1.85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2EB39B86-AD13-4C87-A723-170091AC5FBB}"/>
                </a:ext>
              </a:extLst>
            </p:cNvPr>
            <p:cNvSpPr txBox="1"/>
            <p:nvPr/>
          </p:nvSpPr>
          <p:spPr>
            <a:xfrm rot="16200000">
              <a:off x="4885395" y="1763756"/>
              <a:ext cx="463108"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t (s)</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TextBox 18">
              <a:extLst>
                <a:ext uri="{FF2B5EF4-FFF2-40B4-BE49-F238E27FC236}">
                  <a16:creationId xmlns:a16="http://schemas.microsoft.com/office/drawing/2014/main" id="{6F2B7648-FD1E-4A49-AE4B-E96413CBAA7C}"/>
                </a:ext>
              </a:extLst>
            </p:cNvPr>
            <p:cNvSpPr txBox="1"/>
            <p:nvPr/>
          </p:nvSpPr>
          <p:spPr>
            <a:xfrm>
              <a:off x="5028291" y="551527"/>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id="{A3B31EC5-6D75-40DF-86D1-53F29B06CA90}"/>
                </a:ext>
              </a:extLst>
            </p:cNvPr>
            <p:cNvSpPr txBox="1"/>
            <p:nvPr/>
          </p:nvSpPr>
          <p:spPr>
            <a:xfrm>
              <a:off x="6873727" y="3520125"/>
              <a:ext cx="737221"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X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TextBox 20">
              <a:extLst>
                <a:ext uri="{FF2B5EF4-FFF2-40B4-BE49-F238E27FC236}">
                  <a16:creationId xmlns:a16="http://schemas.microsoft.com/office/drawing/2014/main" id="{E1917FD7-6708-4B05-BDCE-4CCABE9A1AA9}"/>
                </a:ext>
              </a:extLst>
            </p:cNvPr>
            <p:cNvSpPr txBox="1"/>
            <p:nvPr/>
          </p:nvSpPr>
          <p:spPr>
            <a:xfrm>
              <a:off x="5133262" y="3512457"/>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Box 21">
              <a:extLst>
                <a:ext uri="{FF2B5EF4-FFF2-40B4-BE49-F238E27FC236}">
                  <a16:creationId xmlns:a16="http://schemas.microsoft.com/office/drawing/2014/main" id="{6D934E96-1C39-4ADC-A55C-5E19EC5B564F}"/>
                </a:ext>
              </a:extLst>
            </p:cNvPr>
            <p:cNvSpPr txBox="1"/>
            <p:nvPr/>
          </p:nvSpPr>
          <p:spPr>
            <a:xfrm>
              <a:off x="8870283" y="3520125"/>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8</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TextBox 22" hidden="1">
            <a:extLst>
              <a:ext uri="{FF2B5EF4-FFF2-40B4-BE49-F238E27FC236}">
                <a16:creationId xmlns:a16="http://schemas.microsoft.com/office/drawing/2014/main" id="{2379ABAF-7DB2-4AAF-B7AA-2689C8B89B09}"/>
              </a:ext>
            </a:extLst>
          </p:cNvPr>
          <p:cNvSpPr txBox="1"/>
          <p:nvPr/>
        </p:nvSpPr>
        <p:spPr>
          <a:xfrm>
            <a:off x="2231853" y="1508788"/>
            <a:ext cx="2405176" cy="420564"/>
          </a:xfrm>
          <a:prstGeom prst="rect">
            <a:avLst/>
          </a:prstGeom>
          <a:solidFill>
            <a:srgbClr val="000082"/>
          </a:solidFill>
        </p:spPr>
        <p:txBody>
          <a:bodyPr wrap="square" rtlCol="0">
            <a:spAutoFit/>
          </a:bodyPr>
          <a:lstStyle/>
          <a:p>
            <a:pPr defTabSz="121917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Migration Image</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7" name="Picture 26">
            <a:extLst>
              <a:ext uri="{FF2B5EF4-FFF2-40B4-BE49-F238E27FC236}">
                <a16:creationId xmlns:a16="http://schemas.microsoft.com/office/drawing/2014/main" id="{6961547F-3F17-491A-9817-E6F3E1428BA2}"/>
              </a:ext>
            </a:extLst>
          </p:cNvPr>
          <p:cNvPicPr>
            <a:picLocks/>
          </p:cNvPicPr>
          <p:nvPr/>
        </p:nvPicPr>
        <p:blipFill rotWithShape="1">
          <a:blip r:embed="rId3">
            <a:extLst>
              <a:ext uri="{28A0092B-C50C-407E-A947-70E740481C1C}">
                <a14:useLocalDpi xmlns:a14="http://schemas.microsoft.com/office/drawing/2010/main" val="0"/>
              </a:ext>
            </a:extLst>
          </a:blip>
          <a:srcRect l="13024" t="7546" r="53433" b="58365"/>
          <a:stretch/>
        </p:blipFill>
        <p:spPr>
          <a:xfrm>
            <a:off x="623392" y="2055800"/>
            <a:ext cx="4998720" cy="3901440"/>
          </a:xfrm>
          <a:prstGeom prst="rect">
            <a:avLst/>
          </a:prstGeom>
        </p:spPr>
      </p:pic>
      <p:sp>
        <p:nvSpPr>
          <p:cNvPr id="38" name="TextBox 37">
            <a:extLst>
              <a:ext uri="{FF2B5EF4-FFF2-40B4-BE49-F238E27FC236}">
                <a16:creationId xmlns:a16="http://schemas.microsoft.com/office/drawing/2014/main" id="{D3F00B77-ECDD-4CF6-9B02-AD617E21B59B}"/>
              </a:ext>
            </a:extLst>
          </p:cNvPr>
          <p:cNvSpPr txBox="1"/>
          <p:nvPr/>
        </p:nvSpPr>
        <p:spPr>
          <a:xfrm>
            <a:off x="7261851" y="1451287"/>
            <a:ext cx="3649829" cy="420564"/>
          </a:xfrm>
          <a:prstGeom prst="rect">
            <a:avLst/>
          </a:prstGeom>
          <a:solidFill>
            <a:srgbClr val="000082"/>
          </a:solidFill>
        </p:spPr>
        <p:txBody>
          <a:bodyPr wrap="square" rtlCol="0">
            <a:spAutoFit/>
          </a:bodyPr>
          <a:lstStyle/>
          <a:p>
            <a:pPr algn="ctr" defTabSz="121917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Migration Image</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9" name="Group 38">
            <a:extLst>
              <a:ext uri="{FF2B5EF4-FFF2-40B4-BE49-F238E27FC236}">
                <a16:creationId xmlns:a16="http://schemas.microsoft.com/office/drawing/2014/main" id="{7E2650CE-213C-45E8-81B7-387FCED59D59}"/>
              </a:ext>
            </a:extLst>
          </p:cNvPr>
          <p:cNvGrpSpPr/>
          <p:nvPr/>
        </p:nvGrpSpPr>
        <p:grpSpPr>
          <a:xfrm>
            <a:off x="5823131" y="1943965"/>
            <a:ext cx="5776019" cy="4378695"/>
            <a:chOff x="4778961" y="551527"/>
            <a:chExt cx="4332014" cy="3284021"/>
          </a:xfrm>
        </p:grpSpPr>
        <p:sp>
          <p:nvSpPr>
            <p:cNvPr id="40" name="TextBox 39">
              <a:extLst>
                <a:ext uri="{FF2B5EF4-FFF2-40B4-BE49-F238E27FC236}">
                  <a16:creationId xmlns:a16="http://schemas.microsoft.com/office/drawing/2014/main" id="{D91C07F1-EC35-4030-A0DB-06E27909DE69}"/>
                </a:ext>
              </a:extLst>
            </p:cNvPr>
            <p:cNvSpPr txBox="1"/>
            <p:nvPr/>
          </p:nvSpPr>
          <p:spPr>
            <a:xfrm>
              <a:off x="4778961" y="3319119"/>
              <a:ext cx="496771"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1.85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1" name="TextBox 40">
              <a:extLst>
                <a:ext uri="{FF2B5EF4-FFF2-40B4-BE49-F238E27FC236}">
                  <a16:creationId xmlns:a16="http://schemas.microsoft.com/office/drawing/2014/main" id="{3C8B0F4A-22A6-43D2-A11E-6BA44C90A79B}"/>
                </a:ext>
              </a:extLst>
            </p:cNvPr>
            <p:cNvSpPr txBox="1"/>
            <p:nvPr/>
          </p:nvSpPr>
          <p:spPr>
            <a:xfrm rot="16200000">
              <a:off x="4885395" y="1763756"/>
              <a:ext cx="463108"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t (s)</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2" name="TextBox 41">
              <a:extLst>
                <a:ext uri="{FF2B5EF4-FFF2-40B4-BE49-F238E27FC236}">
                  <a16:creationId xmlns:a16="http://schemas.microsoft.com/office/drawing/2014/main" id="{7F3ADAC0-81F1-4B4A-B9A4-C34ADA60B785}"/>
                </a:ext>
              </a:extLst>
            </p:cNvPr>
            <p:cNvSpPr txBox="1"/>
            <p:nvPr/>
          </p:nvSpPr>
          <p:spPr>
            <a:xfrm>
              <a:off x="5028291" y="551527"/>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3" name="TextBox 42">
              <a:extLst>
                <a:ext uri="{FF2B5EF4-FFF2-40B4-BE49-F238E27FC236}">
                  <a16:creationId xmlns:a16="http://schemas.microsoft.com/office/drawing/2014/main" id="{92FBC502-81C1-41B6-A113-893776CD7397}"/>
                </a:ext>
              </a:extLst>
            </p:cNvPr>
            <p:cNvSpPr txBox="1"/>
            <p:nvPr/>
          </p:nvSpPr>
          <p:spPr>
            <a:xfrm>
              <a:off x="6873727" y="3520125"/>
              <a:ext cx="737221"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X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TextBox 43">
              <a:extLst>
                <a:ext uri="{FF2B5EF4-FFF2-40B4-BE49-F238E27FC236}">
                  <a16:creationId xmlns:a16="http://schemas.microsoft.com/office/drawing/2014/main" id="{A1EAFBE2-A328-42B1-8FC7-B813F9442136}"/>
                </a:ext>
              </a:extLst>
            </p:cNvPr>
            <p:cNvSpPr txBox="1"/>
            <p:nvPr/>
          </p:nvSpPr>
          <p:spPr>
            <a:xfrm>
              <a:off x="5133262" y="3512457"/>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5" name="TextBox 44">
              <a:extLst>
                <a:ext uri="{FF2B5EF4-FFF2-40B4-BE49-F238E27FC236}">
                  <a16:creationId xmlns:a16="http://schemas.microsoft.com/office/drawing/2014/main" id="{C10B4D6C-356E-4CE8-9A38-8755D8718D9E}"/>
                </a:ext>
              </a:extLst>
            </p:cNvPr>
            <p:cNvSpPr txBox="1"/>
            <p:nvPr/>
          </p:nvSpPr>
          <p:spPr>
            <a:xfrm>
              <a:off x="8870283" y="3520125"/>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8</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 name="文本框 3">
            <a:extLst>
              <a:ext uri="{FF2B5EF4-FFF2-40B4-BE49-F238E27FC236}">
                <a16:creationId xmlns:a16="http://schemas.microsoft.com/office/drawing/2014/main" id="{D582BFF3-9601-1D42-B4D5-34A15FAB2C29}"/>
              </a:ext>
            </a:extLst>
          </p:cNvPr>
          <p:cNvSpPr txBox="1"/>
          <p:nvPr/>
        </p:nvSpPr>
        <p:spPr>
          <a:xfrm>
            <a:off x="94593" y="-1240221"/>
            <a:ext cx="184731" cy="400110"/>
          </a:xfrm>
          <a:prstGeom prst="rect">
            <a:avLst/>
          </a:prstGeom>
          <a:noFill/>
        </p:spPr>
        <p:txBody>
          <a:bodyPr wrap="none" rtlCol="0">
            <a:spAutoFit/>
          </a:bodyPr>
          <a:lstStyle/>
          <a:p>
            <a:endParaRPr kumimoji="1" lang="zh-CN" alt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99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CE358C1D-8D82-4293-B0F0-D0888109CB6A}"/>
              </a:ext>
            </a:extLst>
          </p:cNvPr>
          <p:cNvSpPr txBox="1">
            <a:spLocks/>
          </p:cNvSpPr>
          <p:nvPr/>
        </p:nvSpPr>
        <p:spPr>
          <a:xfrm>
            <a:off x="166126" y="-27384"/>
            <a:ext cx="1178652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FFFF00"/>
                </a:solidFill>
                <a:latin typeface="+mj-lt"/>
                <a:ea typeface="+mj-ea"/>
                <a:cs typeface="+mj-cs"/>
              </a:defRPr>
            </a:lvl1pPr>
          </a:lstStyle>
          <a:p>
            <a:pPr algn="just"/>
            <a:r>
              <a:rPr lang="en-US" altLang="zh-CN" sz="5867" dirty="0">
                <a:latin typeface="Times New Roman" panose="02020603050405020304" pitchFamily="18" charset="0"/>
                <a:cs typeface="Times New Roman" panose="02020603050405020304" pitchFamily="18" charset="0"/>
              </a:rPr>
              <a:t>Field Data Test: </a:t>
            </a:r>
            <a:r>
              <a:rPr lang="en-US" altLang="zh-CN" sz="4400" dirty="0">
                <a:solidFill>
                  <a:schemeClr val="bg1"/>
                </a:solidFill>
                <a:latin typeface="Times New Roman" panose="02020603050405020304" pitchFamily="18" charset="0"/>
                <a:cs typeface="Times New Roman" panose="02020603050405020304" pitchFamily="18" charset="0"/>
              </a:rPr>
              <a:t>F3 Block </a:t>
            </a:r>
            <a:r>
              <a:rPr lang="en-US" altLang="zh-CN" sz="4267" dirty="0">
                <a:solidFill>
                  <a:schemeClr val="bg1"/>
                </a:solidFill>
                <a:latin typeface="Times New Roman" panose="02020603050405020304" pitchFamily="18" charset="0"/>
                <a:cs typeface="Times New Roman" panose="02020603050405020304" pitchFamily="18" charset="0"/>
              </a:rPr>
              <a:t>in Netherlands</a:t>
            </a:r>
          </a:p>
        </p:txBody>
      </p:sp>
      <p:sp>
        <p:nvSpPr>
          <p:cNvPr id="3" name="灯片编号占位符 2">
            <a:extLst>
              <a:ext uri="{FF2B5EF4-FFF2-40B4-BE49-F238E27FC236}">
                <a16:creationId xmlns:a16="http://schemas.microsoft.com/office/drawing/2014/main" id="{AC64CF10-A500-4252-ADB7-3BE8AF26A82B}"/>
              </a:ext>
            </a:extLst>
          </p:cNvPr>
          <p:cNvSpPr>
            <a:spLocks noGrp="1"/>
          </p:cNvSpPr>
          <p:nvPr>
            <p:ph type="sldNum" sz="quarter" idx="12"/>
          </p:nvPr>
        </p:nvSpPr>
        <p:spPr/>
        <p:txBody>
          <a:bodyPr/>
          <a:lstStyle/>
          <a:p>
            <a:fld id="{28105BC5-7E75-4875-A2B6-9270916BBBCE}" type="slidenum">
              <a:rPr lang="zh-CN" altLang="en-US" smtClean="0">
                <a:latin typeface="Times New Roman" panose="02020603050405020304" pitchFamily="18" charset="0"/>
                <a:cs typeface="Times New Roman" panose="02020603050405020304" pitchFamily="18" charset="0"/>
              </a:rPr>
              <a:t>12</a:t>
            </a:fld>
            <a:endParaRPr lang="zh-CN" altLang="en-US">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F1E30F7E-F897-4B1D-A79C-BFF005C9004D}"/>
              </a:ext>
            </a:extLst>
          </p:cNvPr>
          <p:cNvGrpSpPr/>
          <p:nvPr/>
        </p:nvGrpSpPr>
        <p:grpSpPr>
          <a:xfrm>
            <a:off x="-118060" y="1972717"/>
            <a:ext cx="5776019" cy="4378695"/>
            <a:chOff x="4778961" y="551527"/>
            <a:chExt cx="4332014" cy="3284021"/>
          </a:xfrm>
        </p:grpSpPr>
        <p:sp>
          <p:nvSpPr>
            <p:cNvPr id="17" name="TextBox 16">
              <a:extLst>
                <a:ext uri="{FF2B5EF4-FFF2-40B4-BE49-F238E27FC236}">
                  <a16:creationId xmlns:a16="http://schemas.microsoft.com/office/drawing/2014/main" id="{D6EF4AF3-3E2A-492B-A1A4-3E54CE214255}"/>
                </a:ext>
              </a:extLst>
            </p:cNvPr>
            <p:cNvSpPr txBox="1"/>
            <p:nvPr/>
          </p:nvSpPr>
          <p:spPr>
            <a:xfrm>
              <a:off x="4778961" y="3319119"/>
              <a:ext cx="496771"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1.85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2EB39B86-AD13-4C87-A723-170091AC5FBB}"/>
                </a:ext>
              </a:extLst>
            </p:cNvPr>
            <p:cNvSpPr txBox="1"/>
            <p:nvPr/>
          </p:nvSpPr>
          <p:spPr>
            <a:xfrm rot="16200000">
              <a:off x="4885395" y="1763756"/>
              <a:ext cx="463108"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t (s)</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TextBox 18">
              <a:extLst>
                <a:ext uri="{FF2B5EF4-FFF2-40B4-BE49-F238E27FC236}">
                  <a16:creationId xmlns:a16="http://schemas.microsoft.com/office/drawing/2014/main" id="{6F2B7648-FD1E-4A49-AE4B-E96413CBAA7C}"/>
                </a:ext>
              </a:extLst>
            </p:cNvPr>
            <p:cNvSpPr txBox="1"/>
            <p:nvPr/>
          </p:nvSpPr>
          <p:spPr>
            <a:xfrm>
              <a:off x="5028291" y="551527"/>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id="{A3B31EC5-6D75-40DF-86D1-53F29B06CA90}"/>
                </a:ext>
              </a:extLst>
            </p:cNvPr>
            <p:cNvSpPr txBox="1"/>
            <p:nvPr/>
          </p:nvSpPr>
          <p:spPr>
            <a:xfrm>
              <a:off x="6873727" y="3520125"/>
              <a:ext cx="737221"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X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TextBox 20">
              <a:extLst>
                <a:ext uri="{FF2B5EF4-FFF2-40B4-BE49-F238E27FC236}">
                  <a16:creationId xmlns:a16="http://schemas.microsoft.com/office/drawing/2014/main" id="{E1917FD7-6708-4B05-BDCE-4CCABE9A1AA9}"/>
                </a:ext>
              </a:extLst>
            </p:cNvPr>
            <p:cNvSpPr txBox="1"/>
            <p:nvPr/>
          </p:nvSpPr>
          <p:spPr>
            <a:xfrm>
              <a:off x="5133262" y="3512457"/>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Box 21">
              <a:extLst>
                <a:ext uri="{FF2B5EF4-FFF2-40B4-BE49-F238E27FC236}">
                  <a16:creationId xmlns:a16="http://schemas.microsoft.com/office/drawing/2014/main" id="{6D934E96-1C39-4ADC-A55C-5E19EC5B564F}"/>
                </a:ext>
              </a:extLst>
            </p:cNvPr>
            <p:cNvSpPr txBox="1"/>
            <p:nvPr/>
          </p:nvSpPr>
          <p:spPr>
            <a:xfrm>
              <a:off x="8870283" y="3520125"/>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8</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2" name="Picture 31" descr="A picture containing furniture&#10;&#10;Description generated with high confidence">
            <a:extLst>
              <a:ext uri="{FF2B5EF4-FFF2-40B4-BE49-F238E27FC236}">
                <a16:creationId xmlns:a16="http://schemas.microsoft.com/office/drawing/2014/main" id="{7C39DD13-0461-4701-915C-6F947BF4FA08}"/>
              </a:ext>
            </a:extLst>
          </p:cNvPr>
          <p:cNvPicPr>
            <a:picLocks/>
          </p:cNvPicPr>
          <p:nvPr/>
        </p:nvPicPr>
        <p:blipFill rotWithShape="1">
          <a:blip r:embed="rId3">
            <a:extLst>
              <a:ext uri="{28A0092B-C50C-407E-A947-70E740481C1C}">
                <a14:useLocalDpi xmlns:a14="http://schemas.microsoft.com/office/drawing/2010/main" val="0"/>
              </a:ext>
            </a:extLst>
          </a:blip>
          <a:srcRect l="13070" t="54712" r="53502" b="10841"/>
          <a:stretch/>
        </p:blipFill>
        <p:spPr>
          <a:xfrm>
            <a:off x="659239" y="2065245"/>
            <a:ext cx="4998720" cy="3901440"/>
          </a:xfrm>
          <a:prstGeom prst="rect">
            <a:avLst/>
          </a:prstGeom>
        </p:spPr>
      </p:pic>
      <p:sp>
        <p:nvSpPr>
          <p:cNvPr id="37" name="TextBox 36">
            <a:extLst>
              <a:ext uri="{FF2B5EF4-FFF2-40B4-BE49-F238E27FC236}">
                <a16:creationId xmlns:a16="http://schemas.microsoft.com/office/drawing/2014/main" id="{86077ABF-A65A-476C-B960-8596AD4A9506}"/>
              </a:ext>
            </a:extLst>
          </p:cNvPr>
          <p:cNvSpPr txBox="1"/>
          <p:nvPr/>
        </p:nvSpPr>
        <p:spPr>
          <a:xfrm>
            <a:off x="1150865" y="1546903"/>
            <a:ext cx="3921266" cy="420564"/>
          </a:xfrm>
          <a:prstGeom prst="rect">
            <a:avLst/>
          </a:prstGeom>
          <a:solidFill>
            <a:srgbClr val="000082"/>
          </a:solidFill>
        </p:spPr>
        <p:txBody>
          <a:bodyPr wrap="none" rtlCol="0">
            <a:spAutoFit/>
          </a:bodyPr>
          <a:lstStyle/>
          <a:p>
            <a:pPr defTabSz="121917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Reconstructed Migration Image</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7" name="Picture 26">
            <a:extLst>
              <a:ext uri="{FF2B5EF4-FFF2-40B4-BE49-F238E27FC236}">
                <a16:creationId xmlns:a16="http://schemas.microsoft.com/office/drawing/2014/main" id="{6961547F-3F17-491A-9817-E6F3E1428BA2}"/>
              </a:ext>
            </a:extLst>
          </p:cNvPr>
          <p:cNvPicPr>
            <a:picLocks/>
          </p:cNvPicPr>
          <p:nvPr/>
        </p:nvPicPr>
        <p:blipFill rotWithShape="1">
          <a:blip r:embed="rId3">
            <a:extLst>
              <a:ext uri="{28A0092B-C50C-407E-A947-70E740481C1C}">
                <a14:useLocalDpi xmlns:a14="http://schemas.microsoft.com/office/drawing/2010/main" val="0"/>
              </a:ext>
            </a:extLst>
          </a:blip>
          <a:srcRect l="13024" t="7546" r="53433" b="58365"/>
          <a:stretch/>
        </p:blipFill>
        <p:spPr>
          <a:xfrm>
            <a:off x="653254" y="2080235"/>
            <a:ext cx="5004705" cy="3901439"/>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61A01C0-F11D-461D-BBCE-D46B34793D84}"/>
                  </a:ext>
                </a:extLst>
              </p:cNvPr>
              <p:cNvSpPr txBox="1"/>
              <p:nvPr/>
            </p:nvSpPr>
            <p:spPr>
              <a:xfrm>
                <a:off x="4798419" y="1616496"/>
                <a:ext cx="1323232" cy="344710"/>
              </a:xfrm>
              <a:prstGeom prst="rect">
                <a:avLst/>
              </a:prstGeom>
              <a:solidFill>
                <a:srgbClr val="000082"/>
              </a:solidFill>
            </p:spPr>
            <p:txBody>
              <a:bodyPr wrap="square" rtlCol="0">
                <a:spAutoFit/>
              </a:bodyPr>
              <a:lstStyle/>
              <a:p>
                <a:pPr defTabSz="1219170"/>
                <a14:m>
                  <m:oMath xmlns:m="http://schemas.openxmlformats.org/officeDocument/2006/math">
                    <m:nary>
                      <m:naryPr>
                        <m:chr m:val="∑"/>
                        <m:subHide m:val="on"/>
                        <m:supHide m:val="on"/>
                        <m:ctrlPr>
                          <a:rPr lang="en-US" altLang="zh-CN" sz="1600" b="1" i="1">
                            <a:solidFill>
                              <a:prstClr val="white"/>
                            </a:solidFill>
                            <a:latin typeface="Cambria Math" panose="02040503050406030204" pitchFamily="18" charset="0"/>
                            <a:ea typeface="宋体" panose="02010600030101010101" pitchFamily="2" charset="-122"/>
                          </a:rPr>
                        </m:ctrlPr>
                      </m:naryPr>
                      <m:sub/>
                      <m:sup/>
                      <m:e>
                        <m:acc>
                          <m:accPr>
                            <m:chr m:val="̃"/>
                            <m:ctrlPr>
                              <a:rPr lang="en-US" altLang="zh-CN" sz="1600" b="1" i="1">
                                <a:solidFill>
                                  <a:prstClr val="white"/>
                                </a:solidFill>
                                <a:latin typeface="Cambria Math" panose="02040503050406030204" pitchFamily="18" charset="0"/>
                                <a:ea typeface="宋体" panose="02010600030101010101" pitchFamily="2" charset="-122"/>
                              </a:rPr>
                            </m:ctrlPr>
                          </m:accPr>
                          <m:e>
                            <m:r>
                              <a:rPr lang="en-US" altLang="zh-CN" sz="1600" b="1">
                                <a:solidFill>
                                  <a:prstClr val="white"/>
                                </a:solidFill>
                                <a:latin typeface="Cambria Math" panose="02040503050406030204" pitchFamily="18" charset="0"/>
                                <a:ea typeface="宋体" panose="02010600030101010101" pitchFamily="2" charset="-122"/>
                              </a:rPr>
                              <m:t>𝐇</m:t>
                            </m:r>
                          </m:e>
                        </m:acc>
                        <m:r>
                          <a:rPr lang="en-US" altLang="zh-CN" sz="1600" b="1" i="1" baseline="-25000">
                            <a:solidFill>
                              <a:prstClr val="white"/>
                            </a:solidFill>
                            <a:latin typeface="Cambria Math" panose="02040503050406030204" pitchFamily="18" charset="0"/>
                            <a:ea typeface="宋体" panose="02010600030101010101" pitchFamily="2" charset="-122"/>
                          </a:rPr>
                          <m:t>𝒌</m:t>
                        </m:r>
                        <m:acc>
                          <m:accPr>
                            <m:chr m:val="̃"/>
                            <m:ctrlPr>
                              <a:rPr lang="en-US" altLang="zh-CN" sz="1600" b="1" i="1">
                                <a:solidFill>
                                  <a:prstClr val="white"/>
                                </a:solidFill>
                                <a:latin typeface="Cambria Math" panose="02040503050406030204" pitchFamily="18" charset="0"/>
                                <a:ea typeface="宋体" panose="02010600030101010101" pitchFamily="2" charset="-122"/>
                              </a:rPr>
                            </m:ctrlPr>
                          </m:accPr>
                          <m:e>
                            <m:r>
                              <a:rPr lang="en-US" altLang="zh-CN" sz="1600" b="1" i="1">
                                <a:solidFill>
                                  <a:prstClr val="white"/>
                                </a:solidFill>
                                <a:latin typeface="Cambria Math" panose="02040503050406030204" pitchFamily="18" charset="0"/>
                                <a:ea typeface="宋体" panose="02010600030101010101" pitchFamily="2" charset="-122"/>
                              </a:rPr>
                              <m:t>𝒎</m:t>
                            </m:r>
                          </m:e>
                        </m:acc>
                        <m:r>
                          <a:rPr lang="en-US" altLang="zh-CN" sz="1600" b="1" i="1" baseline="-25000">
                            <a:solidFill>
                              <a:prstClr val="white"/>
                            </a:solidFill>
                            <a:latin typeface="Cambria Math" panose="02040503050406030204" pitchFamily="18" charset="0"/>
                            <a:ea typeface="宋体" panose="02010600030101010101" pitchFamily="2" charset="-122"/>
                          </a:rPr>
                          <m:t>𝒌</m:t>
                        </m:r>
                      </m:e>
                    </m:nary>
                  </m:oMath>
                </a14:m>
                <a:r>
                  <a:rPr lang="en-US" altLang="zh-CN" sz="1600"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600" b="1" baseline="-250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161A01C0-F11D-461D-BBCE-D46B34793D84}"/>
                  </a:ext>
                </a:extLst>
              </p:cNvPr>
              <p:cNvSpPr txBox="1">
                <a:spLocks noRot="1" noChangeAspect="1" noMove="1" noResize="1" noEditPoints="1" noAdjustHandles="1" noChangeArrowheads="1" noChangeShapeType="1" noTextEdit="1"/>
              </p:cNvSpPr>
              <p:nvPr/>
            </p:nvSpPr>
            <p:spPr>
              <a:xfrm>
                <a:off x="4798419" y="1616496"/>
                <a:ext cx="1323232" cy="344710"/>
              </a:xfrm>
              <a:prstGeom prst="rect">
                <a:avLst/>
              </a:prstGeom>
              <a:blipFill>
                <a:blip r:embed="rId4"/>
                <a:stretch>
                  <a:fillRect l="-21905" t="-103571" b="-175000"/>
                </a:stretch>
              </a:blipFill>
            </p:spPr>
            <p:txBody>
              <a:bodyPr/>
              <a:lstStyle/>
              <a:p>
                <a:r>
                  <a:rPr lang="zh-CN" altLang="en-US">
                    <a:noFill/>
                  </a:rPr>
                  <a:t> </a:t>
                </a:r>
              </a:p>
            </p:txBody>
          </p:sp>
        </mc:Fallback>
      </mc:AlternateContent>
      <p:sp>
        <p:nvSpPr>
          <p:cNvPr id="23" name="TextBox 22">
            <a:extLst>
              <a:ext uri="{FF2B5EF4-FFF2-40B4-BE49-F238E27FC236}">
                <a16:creationId xmlns:a16="http://schemas.microsoft.com/office/drawing/2014/main" id="{2379ABAF-7DB2-4AAF-B7AA-2689C8B89B09}"/>
              </a:ext>
            </a:extLst>
          </p:cNvPr>
          <p:cNvSpPr txBox="1"/>
          <p:nvPr/>
        </p:nvSpPr>
        <p:spPr>
          <a:xfrm>
            <a:off x="1032915" y="1491692"/>
            <a:ext cx="4625044" cy="420564"/>
          </a:xfrm>
          <a:prstGeom prst="rect">
            <a:avLst/>
          </a:prstGeom>
          <a:solidFill>
            <a:srgbClr val="000082"/>
          </a:solidFill>
        </p:spPr>
        <p:txBody>
          <a:bodyPr wrap="square" rtlCol="0">
            <a:spAutoFit/>
          </a:bodyPr>
          <a:lstStyle/>
          <a:p>
            <a:pPr algn="ctr" defTabSz="121917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Migration Image</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Rectangle 24">
            <a:extLst>
              <a:ext uri="{FF2B5EF4-FFF2-40B4-BE49-F238E27FC236}">
                <a16:creationId xmlns:a16="http://schemas.microsoft.com/office/drawing/2014/main" id="{A8619A31-D26B-43AC-88B4-FF5425B3C228}"/>
              </a:ext>
            </a:extLst>
          </p:cNvPr>
          <p:cNvSpPr/>
          <p:nvPr/>
        </p:nvSpPr>
        <p:spPr>
          <a:xfrm>
            <a:off x="3479209" y="3899513"/>
            <a:ext cx="1560673" cy="1221763"/>
          </a:xfrm>
          <a:prstGeom prst="rect">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6D40B73C-7152-498B-95A2-01417F20F0F3}"/>
              </a:ext>
            </a:extLst>
          </p:cNvPr>
          <p:cNvGrpSpPr/>
          <p:nvPr/>
        </p:nvGrpSpPr>
        <p:grpSpPr>
          <a:xfrm>
            <a:off x="7421248" y="2562395"/>
            <a:ext cx="3763317" cy="2975800"/>
            <a:chOff x="6540501" y="2851149"/>
            <a:chExt cx="1193800" cy="943611"/>
          </a:xfrm>
        </p:grpSpPr>
        <p:pic>
          <p:nvPicPr>
            <p:cNvPr id="26" name="Picture 25">
              <a:extLst>
                <a:ext uri="{FF2B5EF4-FFF2-40B4-BE49-F238E27FC236}">
                  <a16:creationId xmlns:a16="http://schemas.microsoft.com/office/drawing/2014/main" id="{F01E5249-B055-41F2-9731-B569727A1D13}"/>
                </a:ext>
              </a:extLst>
            </p:cNvPr>
            <p:cNvPicPr>
              <a:picLocks/>
            </p:cNvPicPr>
            <p:nvPr/>
          </p:nvPicPr>
          <p:blipFill rotWithShape="1">
            <a:blip r:embed="rId3">
              <a:extLst>
                <a:ext uri="{28A0092B-C50C-407E-A947-70E740481C1C}">
                  <a14:useLocalDpi xmlns:a14="http://schemas.microsoft.com/office/drawing/2010/main" val="0"/>
                </a:ext>
              </a:extLst>
            </a:blip>
            <a:srcRect l="31798" t="23275" r="57534" b="65732"/>
            <a:stretch/>
          </p:blipFill>
          <p:spPr>
            <a:xfrm>
              <a:off x="6540501" y="2851149"/>
              <a:ext cx="1193800" cy="943611"/>
            </a:xfrm>
            <a:prstGeom prst="rect">
              <a:avLst/>
            </a:prstGeom>
          </p:spPr>
        </p:pic>
        <p:sp>
          <p:nvSpPr>
            <p:cNvPr id="28" name="Rectangle 27">
              <a:extLst>
                <a:ext uri="{FF2B5EF4-FFF2-40B4-BE49-F238E27FC236}">
                  <a16:creationId xmlns:a16="http://schemas.microsoft.com/office/drawing/2014/main" id="{7FE4B320-C29D-44E3-9B2E-6E5B054D2EB2}"/>
                </a:ext>
              </a:extLst>
            </p:cNvPr>
            <p:cNvSpPr/>
            <p:nvPr/>
          </p:nvSpPr>
          <p:spPr>
            <a:xfrm>
              <a:off x="6559070" y="2865487"/>
              <a:ext cx="1170505" cy="916322"/>
            </a:xfrm>
            <a:prstGeom prst="rect">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7219AADC-5E72-4884-A043-5B11F26A1E81}"/>
              </a:ext>
            </a:extLst>
          </p:cNvPr>
          <p:cNvGrpSpPr/>
          <p:nvPr/>
        </p:nvGrpSpPr>
        <p:grpSpPr>
          <a:xfrm>
            <a:off x="7421248" y="2565435"/>
            <a:ext cx="3763317" cy="2975800"/>
            <a:chOff x="6426200" y="2082800"/>
            <a:chExt cx="1203960" cy="949960"/>
          </a:xfrm>
        </p:grpSpPr>
        <p:pic>
          <p:nvPicPr>
            <p:cNvPr id="30" name="Picture 29" descr="A picture containing furniture&#10;&#10;Description generated with high confidence">
              <a:extLst>
                <a:ext uri="{FF2B5EF4-FFF2-40B4-BE49-F238E27FC236}">
                  <a16:creationId xmlns:a16="http://schemas.microsoft.com/office/drawing/2014/main" id="{FB1C1310-9D1C-48AD-96FB-DFEEB9280127}"/>
                </a:ext>
              </a:extLst>
            </p:cNvPr>
            <p:cNvPicPr>
              <a:picLocks/>
            </p:cNvPicPr>
            <p:nvPr/>
          </p:nvPicPr>
          <p:blipFill rotWithShape="1">
            <a:blip r:embed="rId3">
              <a:extLst>
                <a:ext uri="{28A0092B-C50C-407E-A947-70E740481C1C}">
                  <a14:useLocalDpi xmlns:a14="http://schemas.microsoft.com/office/drawing/2010/main" val="0"/>
                </a:ext>
              </a:extLst>
            </a:blip>
            <a:srcRect l="31743" t="70715" r="57522" b="18102"/>
            <a:stretch/>
          </p:blipFill>
          <p:spPr>
            <a:xfrm>
              <a:off x="6426200" y="2082800"/>
              <a:ext cx="1203960" cy="949960"/>
            </a:xfrm>
            <a:prstGeom prst="rect">
              <a:avLst/>
            </a:prstGeom>
          </p:spPr>
        </p:pic>
        <p:sp>
          <p:nvSpPr>
            <p:cNvPr id="31" name="Rectangle 30">
              <a:extLst>
                <a:ext uri="{FF2B5EF4-FFF2-40B4-BE49-F238E27FC236}">
                  <a16:creationId xmlns:a16="http://schemas.microsoft.com/office/drawing/2014/main" id="{312C1CAA-FA32-41F4-B5A5-8DB3C1E35A7E}"/>
                </a:ext>
              </a:extLst>
            </p:cNvPr>
            <p:cNvSpPr/>
            <p:nvPr/>
          </p:nvSpPr>
          <p:spPr>
            <a:xfrm>
              <a:off x="6446909" y="2099134"/>
              <a:ext cx="1170505" cy="916322"/>
            </a:xfrm>
            <a:prstGeom prst="rect">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grpSp>
      <p:cxnSp>
        <p:nvCxnSpPr>
          <p:cNvPr id="12" name="Straight Arrow Connector 11">
            <a:extLst>
              <a:ext uri="{FF2B5EF4-FFF2-40B4-BE49-F238E27FC236}">
                <a16:creationId xmlns:a16="http://schemas.microsoft.com/office/drawing/2014/main" id="{82A78C59-2FFF-43C7-AABC-DB0D5D51884A}"/>
              </a:ext>
            </a:extLst>
          </p:cNvPr>
          <p:cNvCxnSpPr>
            <a:cxnSpLocks/>
          </p:cNvCxnSpPr>
          <p:nvPr/>
        </p:nvCxnSpPr>
        <p:spPr>
          <a:xfrm flipV="1">
            <a:off x="3479208" y="2616601"/>
            <a:ext cx="4000576" cy="1282912"/>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A43CE99F-FFF7-40EE-ABEB-B7AA2FB889D0}"/>
              </a:ext>
            </a:extLst>
          </p:cNvPr>
          <p:cNvCxnSpPr/>
          <p:nvPr/>
        </p:nvCxnSpPr>
        <p:spPr>
          <a:xfrm>
            <a:off x="3479208" y="5121277"/>
            <a:ext cx="3981829" cy="385065"/>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19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1" descr="A picture containing furniture&#10;&#10;Description generated with high confidence">
            <a:extLst>
              <a:ext uri="{FF2B5EF4-FFF2-40B4-BE49-F238E27FC236}">
                <a16:creationId xmlns:a16="http://schemas.microsoft.com/office/drawing/2014/main" id="{AC969F52-1949-0446-A68C-6E82B7D7F5DD}"/>
              </a:ext>
            </a:extLst>
          </p:cNvPr>
          <p:cNvPicPr>
            <a:picLocks/>
          </p:cNvPicPr>
          <p:nvPr/>
        </p:nvPicPr>
        <p:blipFill rotWithShape="1">
          <a:blip r:embed="rId2">
            <a:extLst>
              <a:ext uri="{28A0092B-C50C-407E-A947-70E740481C1C}">
                <a14:useLocalDpi xmlns:a14="http://schemas.microsoft.com/office/drawing/2010/main" val="0"/>
              </a:ext>
            </a:extLst>
          </a:blip>
          <a:srcRect l="13070" t="54712" r="53502" b="10841"/>
          <a:stretch/>
        </p:blipFill>
        <p:spPr>
          <a:xfrm>
            <a:off x="682716" y="2054867"/>
            <a:ext cx="4964626" cy="3901438"/>
          </a:xfrm>
          <a:prstGeom prst="rect">
            <a:avLst/>
          </a:prstGeom>
        </p:spPr>
      </p:pic>
      <p:sp>
        <p:nvSpPr>
          <p:cNvPr id="32" name="TextBox 36">
            <a:extLst>
              <a:ext uri="{FF2B5EF4-FFF2-40B4-BE49-F238E27FC236}">
                <a16:creationId xmlns:a16="http://schemas.microsoft.com/office/drawing/2014/main" id="{E9C26E28-9D36-1C48-B12C-F6F7D7C0AC26}"/>
              </a:ext>
            </a:extLst>
          </p:cNvPr>
          <p:cNvSpPr txBox="1"/>
          <p:nvPr/>
        </p:nvSpPr>
        <p:spPr>
          <a:xfrm>
            <a:off x="1944974" y="1565961"/>
            <a:ext cx="2858668" cy="338554"/>
          </a:xfrm>
          <a:prstGeom prst="rect">
            <a:avLst/>
          </a:prstGeom>
          <a:solidFill>
            <a:srgbClr val="000082"/>
          </a:solidFill>
        </p:spPr>
        <p:txBody>
          <a:bodyPr wrap="none" rtlCol="0">
            <a:spAutoFit/>
          </a:bodyPr>
          <a:lstStyle/>
          <a:p>
            <a:pPr defTabSz="914400"/>
            <a:r>
              <a:rPr lang="en-US" altLang="zh-CN" sz="1600" b="1" dirty="0">
                <a:solidFill>
                  <a:prstClr val="white"/>
                </a:solidFill>
                <a:ea typeface="宋体" panose="02010600030101010101" pitchFamily="2" charset="-122"/>
              </a:rPr>
              <a:t>Reconstructed Migration Image</a:t>
            </a:r>
            <a:endParaRPr lang="zh-CN" altLang="en-US" sz="1600" b="1" dirty="0">
              <a:solidFill>
                <a:prstClr val="white"/>
              </a:solidFill>
              <a:ea typeface="宋体" panose="02010600030101010101" pitchFamily="2" charset="-122"/>
            </a:endParaRPr>
          </a:p>
        </p:txBody>
      </p:sp>
      <p:pic>
        <p:nvPicPr>
          <p:cNvPr id="33" name="Picture 26">
            <a:extLst>
              <a:ext uri="{FF2B5EF4-FFF2-40B4-BE49-F238E27FC236}">
                <a16:creationId xmlns:a16="http://schemas.microsoft.com/office/drawing/2014/main" id="{C91F2B7F-1416-304F-9DDF-33CF71C3C955}"/>
              </a:ext>
            </a:extLst>
          </p:cNvPr>
          <p:cNvPicPr>
            <a:picLocks/>
          </p:cNvPicPr>
          <p:nvPr/>
        </p:nvPicPr>
        <p:blipFill rotWithShape="1">
          <a:blip r:embed="rId2">
            <a:extLst>
              <a:ext uri="{28A0092B-C50C-407E-A947-70E740481C1C}">
                <a14:useLocalDpi xmlns:a14="http://schemas.microsoft.com/office/drawing/2010/main" val="0"/>
              </a:ext>
            </a:extLst>
          </a:blip>
          <a:srcRect l="13024" t="7546" r="53433" b="58365"/>
          <a:stretch/>
        </p:blipFill>
        <p:spPr>
          <a:xfrm>
            <a:off x="642637" y="2056445"/>
            <a:ext cx="5004705" cy="3901439"/>
          </a:xfrm>
          <a:prstGeom prst="rect">
            <a:avLst/>
          </a:prstGeom>
        </p:spPr>
      </p:pic>
      <mc:AlternateContent xmlns:mc="http://schemas.openxmlformats.org/markup-compatibility/2006" xmlns:a14="http://schemas.microsoft.com/office/drawing/2010/main">
        <mc:Choice Requires="a14">
          <p:sp>
            <p:nvSpPr>
              <p:cNvPr id="34" name="TextBox 28">
                <a:extLst>
                  <a:ext uri="{FF2B5EF4-FFF2-40B4-BE49-F238E27FC236}">
                    <a16:creationId xmlns:a16="http://schemas.microsoft.com/office/drawing/2014/main" id="{2F6825D5-4405-814E-BC31-7CFEB3A47EA2}"/>
                  </a:ext>
                </a:extLst>
              </p:cNvPr>
              <p:cNvSpPr txBox="1"/>
              <p:nvPr/>
            </p:nvSpPr>
            <p:spPr>
              <a:xfrm>
                <a:off x="4680639" y="1618156"/>
                <a:ext cx="992424" cy="281616"/>
              </a:xfrm>
              <a:prstGeom prst="rect">
                <a:avLst/>
              </a:prstGeom>
              <a:solidFill>
                <a:srgbClr val="000082"/>
              </a:solidFill>
            </p:spPr>
            <p:txBody>
              <a:bodyPr wrap="square" rtlCol="0">
                <a:spAutoFit/>
              </a:bodyPr>
              <a:lstStyle/>
              <a:p>
                <a:pPr defTabSz="914400"/>
                <a14:m>
                  <m:oMath xmlns:m="http://schemas.openxmlformats.org/officeDocument/2006/math">
                    <m:nary>
                      <m:naryPr>
                        <m:chr m:val="∑"/>
                        <m:subHide m:val="on"/>
                        <m:supHide m:val="on"/>
                        <m:ctrlPr>
                          <a:rPr lang="en-US" altLang="zh-CN" sz="1200" b="1" i="1" smtClean="0">
                            <a:solidFill>
                              <a:prstClr val="white"/>
                            </a:solidFill>
                            <a:latin typeface="Cambria Math" panose="02040503050406030204" pitchFamily="18" charset="0"/>
                            <a:ea typeface="宋体" panose="02010600030101010101" pitchFamily="2" charset="-122"/>
                          </a:rPr>
                        </m:ctrlPr>
                      </m:naryPr>
                      <m:sub/>
                      <m:sup/>
                      <m:e>
                        <m:acc>
                          <m:accPr>
                            <m:chr m:val="̃"/>
                            <m:ctrlPr>
                              <a:rPr lang="en-US" altLang="zh-CN" sz="1200" b="1" i="1">
                                <a:solidFill>
                                  <a:prstClr val="white"/>
                                </a:solidFill>
                                <a:latin typeface="Cambria Math" panose="02040503050406030204" pitchFamily="18" charset="0"/>
                                <a:ea typeface="宋体" panose="02010600030101010101" pitchFamily="2" charset="-122"/>
                              </a:rPr>
                            </m:ctrlPr>
                          </m:accPr>
                          <m:e>
                            <m:r>
                              <a:rPr lang="en-US" altLang="zh-CN" sz="1200" b="1" i="0" smtClean="0">
                                <a:solidFill>
                                  <a:prstClr val="white"/>
                                </a:solidFill>
                                <a:latin typeface="Cambria Math" panose="02040503050406030204" pitchFamily="18" charset="0"/>
                                <a:ea typeface="宋体" panose="02010600030101010101" pitchFamily="2" charset="-122"/>
                              </a:rPr>
                              <m:t>𝐇</m:t>
                            </m:r>
                          </m:e>
                        </m:acc>
                        <m:r>
                          <a:rPr lang="en-US" altLang="zh-CN" sz="1200" b="1" i="1" baseline="-25000">
                            <a:solidFill>
                              <a:prstClr val="white"/>
                            </a:solidFill>
                            <a:latin typeface="Cambria Math" panose="02040503050406030204" pitchFamily="18" charset="0"/>
                            <a:ea typeface="宋体" panose="02010600030101010101" pitchFamily="2" charset="-122"/>
                          </a:rPr>
                          <m:t>𝒌</m:t>
                        </m:r>
                        <m:acc>
                          <m:accPr>
                            <m:chr m:val="̃"/>
                            <m:ctrlPr>
                              <a:rPr lang="en-US" altLang="zh-CN" sz="1200" b="1" i="1">
                                <a:solidFill>
                                  <a:prstClr val="white"/>
                                </a:solidFill>
                                <a:latin typeface="Cambria Math" panose="02040503050406030204" pitchFamily="18" charset="0"/>
                                <a:ea typeface="宋体" panose="02010600030101010101" pitchFamily="2" charset="-122"/>
                              </a:rPr>
                            </m:ctrlPr>
                          </m:accPr>
                          <m:e>
                            <m:r>
                              <a:rPr lang="en-US" altLang="zh-CN" sz="1200" b="1" i="1">
                                <a:solidFill>
                                  <a:prstClr val="white"/>
                                </a:solidFill>
                                <a:latin typeface="Cambria Math" panose="02040503050406030204" pitchFamily="18" charset="0"/>
                                <a:ea typeface="宋体" panose="02010600030101010101" pitchFamily="2" charset="-122"/>
                              </a:rPr>
                              <m:t>𝒎</m:t>
                            </m:r>
                          </m:e>
                        </m:acc>
                        <m:r>
                          <a:rPr lang="en-US" altLang="zh-CN" sz="1200" b="1" i="1" baseline="-25000" smtClean="0">
                            <a:solidFill>
                              <a:prstClr val="white"/>
                            </a:solidFill>
                            <a:latin typeface="Cambria Math" panose="02040503050406030204" pitchFamily="18" charset="0"/>
                            <a:ea typeface="宋体" panose="02010600030101010101" pitchFamily="2" charset="-122"/>
                          </a:rPr>
                          <m:t>𝒌</m:t>
                        </m:r>
                      </m:e>
                    </m:nary>
                  </m:oMath>
                </a14:m>
                <a:r>
                  <a:rPr lang="en-US" altLang="zh-CN" sz="1200" b="1" dirty="0">
                    <a:solidFill>
                      <a:prstClr val="white"/>
                    </a:solidFill>
                    <a:ea typeface="宋体" panose="02010600030101010101" pitchFamily="2" charset="-122"/>
                  </a:rPr>
                  <a:t>    </a:t>
                </a:r>
                <a:endParaRPr lang="zh-CN" altLang="en-US" sz="1200" b="1" baseline="-25000" dirty="0">
                  <a:solidFill>
                    <a:prstClr val="white"/>
                  </a:solidFill>
                  <a:ea typeface="宋体" panose="02010600030101010101" pitchFamily="2" charset="-122"/>
                </a:endParaRPr>
              </a:p>
            </p:txBody>
          </p:sp>
        </mc:Choice>
        <mc:Fallback xmlns="">
          <p:sp>
            <p:nvSpPr>
              <p:cNvPr id="34" name="TextBox 28">
                <a:extLst>
                  <a:ext uri="{FF2B5EF4-FFF2-40B4-BE49-F238E27FC236}">
                    <a16:creationId xmlns:a16="http://schemas.microsoft.com/office/drawing/2014/main" id="{2F6825D5-4405-814E-BC31-7CFEB3A47EA2}"/>
                  </a:ext>
                </a:extLst>
              </p:cNvPr>
              <p:cNvSpPr txBox="1">
                <a:spLocks noRot="1" noChangeAspect="1" noMove="1" noResize="1" noEditPoints="1" noAdjustHandles="1" noChangeArrowheads="1" noChangeShapeType="1" noTextEdit="1"/>
              </p:cNvSpPr>
              <p:nvPr/>
            </p:nvSpPr>
            <p:spPr>
              <a:xfrm>
                <a:off x="4680639" y="1618156"/>
                <a:ext cx="992424" cy="281616"/>
              </a:xfrm>
              <a:prstGeom prst="rect">
                <a:avLst/>
              </a:prstGeom>
              <a:blipFill>
                <a:blip r:embed="rId3"/>
                <a:stretch>
                  <a:fillRect l="-18987" t="-79167" b="-141667"/>
                </a:stretch>
              </a:blipFill>
            </p:spPr>
            <p:txBody>
              <a:bodyPr/>
              <a:lstStyle/>
              <a:p>
                <a:r>
                  <a:rPr lang="zh-CN" altLang="en-US">
                    <a:noFill/>
                  </a:rPr>
                  <a:t> </a:t>
                </a:r>
              </a:p>
            </p:txBody>
          </p:sp>
        </mc:Fallback>
      </mc:AlternateContent>
      <p:sp>
        <p:nvSpPr>
          <p:cNvPr id="35" name="TextBox 22">
            <a:extLst>
              <a:ext uri="{FF2B5EF4-FFF2-40B4-BE49-F238E27FC236}">
                <a16:creationId xmlns:a16="http://schemas.microsoft.com/office/drawing/2014/main" id="{AAA02FCB-7B1E-E24C-BDE7-BDE31CA82422}"/>
              </a:ext>
            </a:extLst>
          </p:cNvPr>
          <p:cNvSpPr txBox="1"/>
          <p:nvPr/>
        </p:nvSpPr>
        <p:spPr>
          <a:xfrm>
            <a:off x="1856511" y="1524553"/>
            <a:ext cx="3468783" cy="338554"/>
          </a:xfrm>
          <a:prstGeom prst="rect">
            <a:avLst/>
          </a:prstGeom>
          <a:solidFill>
            <a:srgbClr val="000082"/>
          </a:solidFill>
        </p:spPr>
        <p:txBody>
          <a:bodyPr wrap="square" rtlCol="0">
            <a:spAutoFit/>
          </a:bodyPr>
          <a:lstStyle/>
          <a:p>
            <a:pPr algn="ctr" defTabSz="914400"/>
            <a:r>
              <a:rPr lang="en-US" altLang="zh-CN" sz="1600" b="1" dirty="0">
                <a:solidFill>
                  <a:prstClr val="white"/>
                </a:solidFill>
                <a:ea typeface="宋体" panose="02010600030101010101" pitchFamily="2" charset="-122"/>
              </a:rPr>
              <a:t>Migration Image</a:t>
            </a:r>
            <a:endParaRPr lang="zh-CN" altLang="en-US" sz="1600" b="1" dirty="0">
              <a:solidFill>
                <a:prstClr val="white"/>
              </a:solidFill>
              <a:ea typeface="宋体" panose="02010600030101010101" pitchFamily="2" charset="-122"/>
            </a:endParaRPr>
          </a:p>
        </p:txBody>
      </p:sp>
      <p:sp>
        <p:nvSpPr>
          <p:cNvPr id="36" name="Rectangle 3">
            <a:extLst>
              <a:ext uri="{FF2B5EF4-FFF2-40B4-BE49-F238E27FC236}">
                <a16:creationId xmlns:a16="http://schemas.microsoft.com/office/drawing/2014/main" id="{D3E34B3D-CC84-5A44-B809-7604A7444921}"/>
              </a:ext>
            </a:extLst>
          </p:cNvPr>
          <p:cNvSpPr/>
          <p:nvPr/>
        </p:nvSpPr>
        <p:spPr>
          <a:xfrm>
            <a:off x="3590902" y="2470195"/>
            <a:ext cx="1301669" cy="687359"/>
          </a:xfrm>
          <a:prstGeom prst="rect">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Group 4">
            <a:extLst>
              <a:ext uri="{FF2B5EF4-FFF2-40B4-BE49-F238E27FC236}">
                <a16:creationId xmlns:a16="http://schemas.microsoft.com/office/drawing/2014/main" id="{6A51012A-E1D8-9F46-8D63-4C66525F5885}"/>
              </a:ext>
            </a:extLst>
          </p:cNvPr>
          <p:cNvGrpSpPr/>
          <p:nvPr/>
        </p:nvGrpSpPr>
        <p:grpSpPr>
          <a:xfrm>
            <a:off x="6517921" y="2329462"/>
            <a:ext cx="2304256" cy="1656184"/>
            <a:chOff x="6832600" y="2734733"/>
            <a:chExt cx="1011767" cy="541867"/>
          </a:xfrm>
        </p:grpSpPr>
        <p:pic>
          <p:nvPicPr>
            <p:cNvPr id="38" name="Picture 34">
              <a:extLst>
                <a:ext uri="{FF2B5EF4-FFF2-40B4-BE49-F238E27FC236}">
                  <a16:creationId xmlns:a16="http://schemas.microsoft.com/office/drawing/2014/main" id="{1094BCD0-4BAE-CD4D-A895-3E0453101254}"/>
                </a:ext>
              </a:extLst>
            </p:cNvPr>
            <p:cNvPicPr>
              <a:picLocks/>
            </p:cNvPicPr>
            <p:nvPr/>
          </p:nvPicPr>
          <p:blipFill rotWithShape="1">
            <a:blip r:embed="rId2">
              <a:extLst>
                <a:ext uri="{28A0092B-C50C-407E-A947-70E740481C1C}">
                  <a14:useLocalDpi xmlns:a14="http://schemas.microsoft.com/office/drawing/2010/main" val="0"/>
                </a:ext>
              </a:extLst>
            </a:blip>
            <a:srcRect l="33580" t="10652" r="57378" b="83035"/>
            <a:stretch/>
          </p:blipFill>
          <p:spPr>
            <a:xfrm>
              <a:off x="6832600" y="2734733"/>
              <a:ext cx="1011767" cy="541867"/>
            </a:xfrm>
            <a:prstGeom prst="rect">
              <a:avLst/>
            </a:prstGeom>
          </p:spPr>
        </p:pic>
        <p:sp>
          <p:nvSpPr>
            <p:cNvPr id="39" name="Rectangle 45">
              <a:extLst>
                <a:ext uri="{FF2B5EF4-FFF2-40B4-BE49-F238E27FC236}">
                  <a16:creationId xmlns:a16="http://schemas.microsoft.com/office/drawing/2014/main" id="{39837CCC-B1F3-654B-8986-C473C7D318DE}"/>
                </a:ext>
              </a:extLst>
            </p:cNvPr>
            <p:cNvSpPr/>
            <p:nvPr/>
          </p:nvSpPr>
          <p:spPr>
            <a:xfrm>
              <a:off x="6846051" y="2748119"/>
              <a:ext cx="976252" cy="515519"/>
            </a:xfrm>
            <a:prstGeom prst="rect">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Group 5">
            <a:extLst>
              <a:ext uri="{FF2B5EF4-FFF2-40B4-BE49-F238E27FC236}">
                <a16:creationId xmlns:a16="http://schemas.microsoft.com/office/drawing/2014/main" id="{DDA9C9F1-BB81-DC4B-9F5E-4CD81AF4CCF8}"/>
              </a:ext>
            </a:extLst>
          </p:cNvPr>
          <p:cNvGrpSpPr/>
          <p:nvPr/>
        </p:nvGrpSpPr>
        <p:grpSpPr>
          <a:xfrm>
            <a:off x="6517921" y="2329462"/>
            <a:ext cx="2304256" cy="1656184"/>
            <a:chOff x="6979133" y="1769532"/>
            <a:chExt cx="1004934" cy="537635"/>
          </a:xfrm>
        </p:grpSpPr>
        <p:pic>
          <p:nvPicPr>
            <p:cNvPr id="41" name="Picture 32" descr="A picture containing furniture&#10;&#10;Description generated with high confidence">
              <a:extLst>
                <a:ext uri="{FF2B5EF4-FFF2-40B4-BE49-F238E27FC236}">
                  <a16:creationId xmlns:a16="http://schemas.microsoft.com/office/drawing/2014/main" id="{6549E1BF-1122-6040-B4FD-3748BCAB077C}"/>
                </a:ext>
              </a:extLst>
            </p:cNvPr>
            <p:cNvPicPr>
              <a:picLocks/>
            </p:cNvPicPr>
            <p:nvPr/>
          </p:nvPicPr>
          <p:blipFill rotWithShape="1">
            <a:blip r:embed="rId2">
              <a:extLst>
                <a:ext uri="{28A0092B-C50C-407E-A947-70E740481C1C}">
                  <a14:useLocalDpi xmlns:a14="http://schemas.microsoft.com/office/drawing/2010/main" val="0"/>
                </a:ext>
              </a:extLst>
            </a:blip>
            <a:srcRect l="33558" t="58009" r="57481" b="35661"/>
            <a:stretch/>
          </p:blipFill>
          <p:spPr>
            <a:xfrm>
              <a:off x="6979133" y="1769532"/>
              <a:ext cx="1004934" cy="537635"/>
            </a:xfrm>
            <a:prstGeom prst="rect">
              <a:avLst/>
            </a:prstGeom>
          </p:spPr>
        </p:pic>
        <p:sp>
          <p:nvSpPr>
            <p:cNvPr id="42" name="Rectangle 33">
              <a:extLst>
                <a:ext uri="{FF2B5EF4-FFF2-40B4-BE49-F238E27FC236}">
                  <a16:creationId xmlns:a16="http://schemas.microsoft.com/office/drawing/2014/main" id="{6669BB0D-76D6-7B49-8660-F6F2A5CB6732}"/>
                </a:ext>
              </a:extLst>
            </p:cNvPr>
            <p:cNvSpPr/>
            <p:nvPr/>
          </p:nvSpPr>
          <p:spPr>
            <a:xfrm>
              <a:off x="6990530" y="1780718"/>
              <a:ext cx="976252" cy="515519"/>
            </a:xfrm>
            <a:prstGeom prst="rect">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3" name="Straight Arrow Connector 7">
            <a:extLst>
              <a:ext uri="{FF2B5EF4-FFF2-40B4-BE49-F238E27FC236}">
                <a16:creationId xmlns:a16="http://schemas.microsoft.com/office/drawing/2014/main" id="{C61BC867-7362-3F4F-A901-68CDB53D8C78}"/>
              </a:ext>
            </a:extLst>
          </p:cNvPr>
          <p:cNvCxnSpPr/>
          <p:nvPr/>
        </p:nvCxnSpPr>
        <p:spPr>
          <a:xfrm>
            <a:off x="4861737" y="2257454"/>
            <a:ext cx="1682317" cy="112922"/>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44" name="Straight Arrow Connector 9">
            <a:extLst>
              <a:ext uri="{FF2B5EF4-FFF2-40B4-BE49-F238E27FC236}">
                <a16:creationId xmlns:a16="http://schemas.microsoft.com/office/drawing/2014/main" id="{7DB666E1-4AC5-AF47-83B5-543946167296}"/>
              </a:ext>
            </a:extLst>
          </p:cNvPr>
          <p:cNvCxnSpPr/>
          <p:nvPr/>
        </p:nvCxnSpPr>
        <p:spPr>
          <a:xfrm>
            <a:off x="4861737" y="2772973"/>
            <a:ext cx="1686818" cy="1173056"/>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grpSp>
        <p:nvGrpSpPr>
          <p:cNvPr id="46" name="Group 1">
            <a:extLst>
              <a:ext uri="{FF2B5EF4-FFF2-40B4-BE49-F238E27FC236}">
                <a16:creationId xmlns:a16="http://schemas.microsoft.com/office/drawing/2014/main" id="{10183019-8F53-DF46-9077-5D01FBFAD402}"/>
              </a:ext>
            </a:extLst>
          </p:cNvPr>
          <p:cNvGrpSpPr/>
          <p:nvPr/>
        </p:nvGrpSpPr>
        <p:grpSpPr>
          <a:xfrm>
            <a:off x="-118060" y="1972717"/>
            <a:ext cx="5776019" cy="4378695"/>
            <a:chOff x="4778961" y="551527"/>
            <a:chExt cx="4332014" cy="3284021"/>
          </a:xfrm>
        </p:grpSpPr>
        <p:sp>
          <p:nvSpPr>
            <p:cNvPr id="47" name="TextBox 16">
              <a:extLst>
                <a:ext uri="{FF2B5EF4-FFF2-40B4-BE49-F238E27FC236}">
                  <a16:creationId xmlns:a16="http://schemas.microsoft.com/office/drawing/2014/main" id="{84DB3135-9DE9-3C48-A2CD-A82B3A918D1A}"/>
                </a:ext>
              </a:extLst>
            </p:cNvPr>
            <p:cNvSpPr txBox="1"/>
            <p:nvPr/>
          </p:nvSpPr>
          <p:spPr>
            <a:xfrm>
              <a:off x="4778961" y="3319119"/>
              <a:ext cx="496771"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1.85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8" name="TextBox 17">
              <a:extLst>
                <a:ext uri="{FF2B5EF4-FFF2-40B4-BE49-F238E27FC236}">
                  <a16:creationId xmlns:a16="http://schemas.microsoft.com/office/drawing/2014/main" id="{8F1A411E-3306-2046-A364-172EAB292E16}"/>
                </a:ext>
              </a:extLst>
            </p:cNvPr>
            <p:cNvSpPr txBox="1"/>
            <p:nvPr/>
          </p:nvSpPr>
          <p:spPr>
            <a:xfrm rot="16200000">
              <a:off x="4885395" y="1763756"/>
              <a:ext cx="463108"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t (s)</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9" name="TextBox 18">
              <a:extLst>
                <a:ext uri="{FF2B5EF4-FFF2-40B4-BE49-F238E27FC236}">
                  <a16:creationId xmlns:a16="http://schemas.microsoft.com/office/drawing/2014/main" id="{94FD3CD9-2035-A640-AC44-7F42176E2262}"/>
                </a:ext>
              </a:extLst>
            </p:cNvPr>
            <p:cNvSpPr txBox="1"/>
            <p:nvPr/>
          </p:nvSpPr>
          <p:spPr>
            <a:xfrm>
              <a:off x="5028291" y="551527"/>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 name="TextBox 19">
              <a:extLst>
                <a:ext uri="{FF2B5EF4-FFF2-40B4-BE49-F238E27FC236}">
                  <a16:creationId xmlns:a16="http://schemas.microsoft.com/office/drawing/2014/main" id="{E724FB29-7AD9-2A4B-A7EA-F0AA69EADEDC}"/>
                </a:ext>
              </a:extLst>
            </p:cNvPr>
            <p:cNvSpPr txBox="1"/>
            <p:nvPr/>
          </p:nvSpPr>
          <p:spPr>
            <a:xfrm>
              <a:off x="6873727" y="3520125"/>
              <a:ext cx="737221"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X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 name="TextBox 20">
              <a:extLst>
                <a:ext uri="{FF2B5EF4-FFF2-40B4-BE49-F238E27FC236}">
                  <a16:creationId xmlns:a16="http://schemas.microsoft.com/office/drawing/2014/main" id="{63208595-D061-364B-8B79-6AA50691C121}"/>
                </a:ext>
              </a:extLst>
            </p:cNvPr>
            <p:cNvSpPr txBox="1"/>
            <p:nvPr/>
          </p:nvSpPr>
          <p:spPr>
            <a:xfrm>
              <a:off x="5133262" y="3512457"/>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 name="TextBox 21">
              <a:extLst>
                <a:ext uri="{FF2B5EF4-FFF2-40B4-BE49-F238E27FC236}">
                  <a16:creationId xmlns:a16="http://schemas.microsoft.com/office/drawing/2014/main" id="{B3CA813E-8AB4-6D4C-B6F6-0811A0D96E79}"/>
                </a:ext>
              </a:extLst>
            </p:cNvPr>
            <p:cNvSpPr txBox="1"/>
            <p:nvPr/>
          </p:nvSpPr>
          <p:spPr>
            <a:xfrm>
              <a:off x="8870283" y="3520125"/>
              <a:ext cx="240692" cy="315423"/>
            </a:xfrm>
            <a:prstGeom prst="rect">
              <a:avLst/>
            </a:prstGeom>
            <a:noFill/>
          </p:spPr>
          <p:txBody>
            <a:bodyPr wrap="none" rtlCol="0">
              <a:spAutoFit/>
            </a:bodyPr>
            <a:lstStyle/>
            <a:p>
              <a:pPr defTabSz="121917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8</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53" name="标题 1">
            <a:extLst>
              <a:ext uri="{FF2B5EF4-FFF2-40B4-BE49-F238E27FC236}">
                <a16:creationId xmlns:a16="http://schemas.microsoft.com/office/drawing/2014/main" id="{EB14123D-002C-3A42-BB94-2BB7E7A91F9C}"/>
              </a:ext>
            </a:extLst>
          </p:cNvPr>
          <p:cNvSpPr txBox="1">
            <a:spLocks/>
          </p:cNvSpPr>
          <p:nvPr/>
        </p:nvSpPr>
        <p:spPr>
          <a:xfrm>
            <a:off x="166126" y="-27384"/>
            <a:ext cx="1178652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FFFF00"/>
                </a:solidFill>
                <a:latin typeface="+mj-lt"/>
                <a:ea typeface="+mj-ea"/>
                <a:cs typeface="+mj-cs"/>
              </a:defRPr>
            </a:lvl1pPr>
          </a:lstStyle>
          <a:p>
            <a:pPr algn="just"/>
            <a:r>
              <a:rPr lang="en-US" altLang="zh-CN" sz="5867" dirty="0">
                <a:latin typeface="Times New Roman" panose="02020603050405020304" pitchFamily="18" charset="0"/>
                <a:cs typeface="Times New Roman" panose="02020603050405020304" pitchFamily="18" charset="0"/>
              </a:rPr>
              <a:t>Field Data Test: </a:t>
            </a:r>
            <a:r>
              <a:rPr lang="en-US" altLang="zh-CN" sz="4400" dirty="0">
                <a:solidFill>
                  <a:schemeClr val="bg1"/>
                </a:solidFill>
                <a:latin typeface="Times New Roman" panose="02020603050405020304" pitchFamily="18" charset="0"/>
                <a:cs typeface="Times New Roman" panose="02020603050405020304" pitchFamily="18" charset="0"/>
              </a:rPr>
              <a:t>F3 Block </a:t>
            </a:r>
            <a:r>
              <a:rPr lang="en-US" altLang="zh-CN" sz="4267" dirty="0">
                <a:solidFill>
                  <a:schemeClr val="bg1"/>
                </a:solidFill>
                <a:latin typeface="Times New Roman" panose="02020603050405020304" pitchFamily="18" charset="0"/>
                <a:cs typeface="Times New Roman" panose="02020603050405020304" pitchFamily="18" charset="0"/>
              </a:rPr>
              <a:t>in Netherlands</a:t>
            </a:r>
          </a:p>
        </p:txBody>
      </p:sp>
    </p:spTree>
    <p:extLst>
      <p:ext uri="{BB962C8B-B14F-4D97-AF65-F5344CB8AC3E}">
        <p14:creationId xmlns:p14="http://schemas.microsoft.com/office/powerpoint/2010/main" val="40333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C29F4E5-9549-3943-8198-49221BD082C6}"/>
              </a:ext>
            </a:extLst>
          </p:cNvPr>
          <p:cNvPicPr>
            <a:picLocks noChangeAspect="1"/>
          </p:cNvPicPr>
          <p:nvPr/>
        </p:nvPicPr>
        <p:blipFill rotWithShape="1">
          <a:blip r:embed="rId2">
            <a:extLst>
              <a:ext uri="{28A0092B-C50C-407E-A947-70E740481C1C}">
                <a14:useLocalDpi xmlns:a14="http://schemas.microsoft.com/office/drawing/2010/main" val="0"/>
              </a:ext>
            </a:extLst>
          </a:blip>
          <a:srcRect l="13206" t="7216" r="9501" b="10959"/>
          <a:stretch/>
        </p:blipFill>
        <p:spPr>
          <a:xfrm>
            <a:off x="667064" y="2059647"/>
            <a:ext cx="4990897" cy="3962676"/>
          </a:xfrm>
          <a:prstGeom prst="rect">
            <a:avLst/>
          </a:prstGeom>
        </p:spPr>
      </p:pic>
      <p:sp>
        <p:nvSpPr>
          <p:cNvPr id="3" name="灯片编号占位符 2">
            <a:extLst>
              <a:ext uri="{FF2B5EF4-FFF2-40B4-BE49-F238E27FC236}">
                <a16:creationId xmlns:a16="http://schemas.microsoft.com/office/drawing/2014/main" id="{115CC2E6-C94B-EA48-B534-E87CE4B6EC0C}"/>
              </a:ext>
            </a:extLst>
          </p:cNvPr>
          <p:cNvSpPr>
            <a:spLocks noGrp="1"/>
          </p:cNvSpPr>
          <p:nvPr>
            <p:ph type="sldNum" sz="quarter" idx="12"/>
          </p:nvPr>
        </p:nvSpPr>
        <p:spPr/>
        <p:txBody>
          <a:bodyPr/>
          <a:lstStyle/>
          <a:p>
            <a:pPr defTabSz="914354"/>
            <a:fld id="{28105BC5-7E75-4875-A2B6-9270916BBBCE}" type="slidenum">
              <a:rPr lang="zh-CN" altLang="en-US">
                <a:solidFill>
                  <a:prstClr val="black">
                    <a:tint val="75000"/>
                  </a:prstClr>
                </a:solidFill>
                <a:latin typeface="Calibri"/>
              </a:rPr>
              <a:pPr defTabSz="914354"/>
              <a:t>14</a:t>
            </a:fld>
            <a:endParaRPr lang="zh-CN" altLang="en-US">
              <a:solidFill>
                <a:prstClr val="black">
                  <a:tint val="75000"/>
                </a:prstClr>
              </a:solidFill>
              <a:latin typeface="Calibri"/>
            </a:endParaRPr>
          </a:p>
        </p:txBody>
      </p:sp>
      <p:grpSp>
        <p:nvGrpSpPr>
          <p:cNvPr id="4" name="Group 1">
            <a:extLst>
              <a:ext uri="{FF2B5EF4-FFF2-40B4-BE49-F238E27FC236}">
                <a16:creationId xmlns:a16="http://schemas.microsoft.com/office/drawing/2014/main" id="{8B60C382-7D66-0848-B5D7-2E180B71A93D}"/>
              </a:ext>
            </a:extLst>
          </p:cNvPr>
          <p:cNvGrpSpPr/>
          <p:nvPr/>
        </p:nvGrpSpPr>
        <p:grpSpPr>
          <a:xfrm>
            <a:off x="176035" y="1945203"/>
            <a:ext cx="5535651" cy="4418043"/>
            <a:chOff x="4959237" y="551527"/>
            <a:chExt cx="4151737" cy="3313532"/>
          </a:xfrm>
        </p:grpSpPr>
        <p:sp>
          <p:nvSpPr>
            <p:cNvPr id="5" name="TextBox 16">
              <a:extLst>
                <a:ext uri="{FF2B5EF4-FFF2-40B4-BE49-F238E27FC236}">
                  <a16:creationId xmlns:a16="http://schemas.microsoft.com/office/drawing/2014/main" id="{902573BC-335C-AC4A-8425-0383B7A40E12}"/>
                </a:ext>
              </a:extLst>
            </p:cNvPr>
            <p:cNvSpPr txBox="1"/>
            <p:nvPr/>
          </p:nvSpPr>
          <p:spPr>
            <a:xfrm>
              <a:off x="5005044" y="3281768"/>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8</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TextBox 17">
              <a:extLst>
                <a:ext uri="{FF2B5EF4-FFF2-40B4-BE49-F238E27FC236}">
                  <a16:creationId xmlns:a16="http://schemas.microsoft.com/office/drawing/2014/main" id="{9B91F9C6-7429-5E4A-BDBC-277B3290A028}"/>
                </a:ext>
              </a:extLst>
            </p:cNvPr>
            <p:cNvSpPr txBox="1"/>
            <p:nvPr/>
          </p:nvSpPr>
          <p:spPr>
            <a:xfrm rot="16200000">
              <a:off x="4748338" y="1763756"/>
              <a:ext cx="73722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X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Box 18">
              <a:extLst>
                <a:ext uri="{FF2B5EF4-FFF2-40B4-BE49-F238E27FC236}">
                  <a16:creationId xmlns:a16="http://schemas.microsoft.com/office/drawing/2014/main" id="{E24FE90E-D791-1743-A36E-A23076949E29}"/>
                </a:ext>
              </a:extLst>
            </p:cNvPr>
            <p:cNvSpPr txBox="1"/>
            <p:nvPr/>
          </p:nvSpPr>
          <p:spPr>
            <a:xfrm>
              <a:off x="5028291" y="551527"/>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TextBox 19">
              <a:extLst>
                <a:ext uri="{FF2B5EF4-FFF2-40B4-BE49-F238E27FC236}">
                  <a16:creationId xmlns:a16="http://schemas.microsoft.com/office/drawing/2014/main" id="{5F492CD1-77CE-7A4C-8C7C-0C707E584838}"/>
                </a:ext>
              </a:extLst>
            </p:cNvPr>
            <p:cNvSpPr txBox="1"/>
            <p:nvPr/>
          </p:nvSpPr>
          <p:spPr>
            <a:xfrm>
              <a:off x="6873727" y="3520125"/>
              <a:ext cx="729622"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Y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TextBox 20">
              <a:extLst>
                <a:ext uri="{FF2B5EF4-FFF2-40B4-BE49-F238E27FC236}">
                  <a16:creationId xmlns:a16="http://schemas.microsoft.com/office/drawing/2014/main" id="{177EE17D-ABF5-C446-A7EC-1FA314E4E946}"/>
                </a:ext>
              </a:extLst>
            </p:cNvPr>
            <p:cNvSpPr txBox="1"/>
            <p:nvPr/>
          </p:nvSpPr>
          <p:spPr>
            <a:xfrm>
              <a:off x="5203096" y="3549636"/>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2</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TextBox 21">
              <a:extLst>
                <a:ext uri="{FF2B5EF4-FFF2-40B4-BE49-F238E27FC236}">
                  <a16:creationId xmlns:a16="http://schemas.microsoft.com/office/drawing/2014/main" id="{820C0EFF-726A-2448-9A0B-868AD882C5E3}"/>
                </a:ext>
              </a:extLst>
            </p:cNvPr>
            <p:cNvSpPr txBox="1"/>
            <p:nvPr/>
          </p:nvSpPr>
          <p:spPr>
            <a:xfrm>
              <a:off x="8870283" y="3520125"/>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4" name="TextBox 22">
            <a:extLst>
              <a:ext uri="{FF2B5EF4-FFF2-40B4-BE49-F238E27FC236}">
                <a16:creationId xmlns:a16="http://schemas.microsoft.com/office/drawing/2014/main" id="{7515FD79-C15A-094D-AC9A-5B8391EF56C5}"/>
              </a:ext>
            </a:extLst>
          </p:cNvPr>
          <p:cNvSpPr txBox="1"/>
          <p:nvPr/>
        </p:nvSpPr>
        <p:spPr>
          <a:xfrm>
            <a:off x="6672066" y="1540581"/>
            <a:ext cx="4625044" cy="420564"/>
          </a:xfrm>
          <a:prstGeom prst="rect">
            <a:avLst/>
          </a:prstGeom>
          <a:solidFill>
            <a:srgbClr val="000082"/>
          </a:solidFill>
        </p:spPr>
        <p:txBody>
          <a:bodyPr wrap="square" rtlCol="0">
            <a:spAutoFit/>
          </a:bodyPr>
          <a:lstStyle/>
          <a:p>
            <a:pPr algn="ctr" defTabSz="121914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Time Slice after Local Contrast Filter</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22">
            <a:extLst>
              <a:ext uri="{FF2B5EF4-FFF2-40B4-BE49-F238E27FC236}">
                <a16:creationId xmlns:a16="http://schemas.microsoft.com/office/drawing/2014/main" id="{C1972CFC-0E8F-D54C-BD4C-3DF4D4BD01BC}"/>
              </a:ext>
            </a:extLst>
          </p:cNvPr>
          <p:cNvSpPr txBox="1"/>
          <p:nvPr/>
        </p:nvSpPr>
        <p:spPr>
          <a:xfrm>
            <a:off x="692683" y="1540579"/>
            <a:ext cx="4625044" cy="420564"/>
          </a:xfrm>
          <a:prstGeom prst="rect">
            <a:avLst/>
          </a:prstGeom>
          <a:solidFill>
            <a:srgbClr val="000082"/>
          </a:solidFill>
        </p:spPr>
        <p:txBody>
          <a:bodyPr wrap="square" rtlCol="0">
            <a:spAutoFit/>
          </a:bodyPr>
          <a:lstStyle/>
          <a:p>
            <a:pPr algn="ctr" defTabSz="121914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Time Slice at t=1.63 s</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1" name="图片 20">
            <a:extLst>
              <a:ext uri="{FF2B5EF4-FFF2-40B4-BE49-F238E27FC236}">
                <a16:creationId xmlns:a16="http://schemas.microsoft.com/office/drawing/2014/main" id="{97D8D005-B6E5-2B45-99B3-8B255E4FFDA3}"/>
              </a:ext>
            </a:extLst>
          </p:cNvPr>
          <p:cNvPicPr>
            <a:picLocks noChangeAspect="1"/>
          </p:cNvPicPr>
          <p:nvPr/>
        </p:nvPicPr>
        <p:blipFill rotWithShape="1">
          <a:blip r:embed="rId3">
            <a:extLst>
              <a:ext uri="{28A0092B-C50C-407E-A947-70E740481C1C}">
                <a14:useLocalDpi xmlns:a14="http://schemas.microsoft.com/office/drawing/2010/main" val="0"/>
              </a:ext>
            </a:extLst>
          </a:blip>
          <a:srcRect l="12954" t="7410" r="9321" b="10848"/>
          <a:stretch/>
        </p:blipFill>
        <p:spPr>
          <a:xfrm>
            <a:off x="6699928" y="2005936"/>
            <a:ext cx="4990897" cy="3936744"/>
          </a:xfrm>
          <a:prstGeom prst="rect">
            <a:avLst/>
          </a:prstGeom>
        </p:spPr>
      </p:pic>
      <p:grpSp>
        <p:nvGrpSpPr>
          <p:cNvPr id="22" name="Group 1">
            <a:extLst>
              <a:ext uri="{FF2B5EF4-FFF2-40B4-BE49-F238E27FC236}">
                <a16:creationId xmlns:a16="http://schemas.microsoft.com/office/drawing/2014/main" id="{0C7A32CC-9623-374D-A487-DE62591D82B7}"/>
              </a:ext>
            </a:extLst>
          </p:cNvPr>
          <p:cNvGrpSpPr/>
          <p:nvPr/>
        </p:nvGrpSpPr>
        <p:grpSpPr>
          <a:xfrm>
            <a:off x="6193427" y="1905855"/>
            <a:ext cx="5535651" cy="4418043"/>
            <a:chOff x="4959237" y="551527"/>
            <a:chExt cx="4151737" cy="3313532"/>
          </a:xfrm>
        </p:grpSpPr>
        <p:sp>
          <p:nvSpPr>
            <p:cNvPr id="23" name="TextBox 16">
              <a:extLst>
                <a:ext uri="{FF2B5EF4-FFF2-40B4-BE49-F238E27FC236}">
                  <a16:creationId xmlns:a16="http://schemas.microsoft.com/office/drawing/2014/main" id="{36B7D426-23AD-6A43-B32F-0FECA30394A6}"/>
                </a:ext>
              </a:extLst>
            </p:cNvPr>
            <p:cNvSpPr txBox="1"/>
            <p:nvPr/>
          </p:nvSpPr>
          <p:spPr>
            <a:xfrm>
              <a:off x="5005044" y="3281768"/>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8</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TextBox 17">
              <a:extLst>
                <a:ext uri="{FF2B5EF4-FFF2-40B4-BE49-F238E27FC236}">
                  <a16:creationId xmlns:a16="http://schemas.microsoft.com/office/drawing/2014/main" id="{55787F07-B0E1-3C4F-9A49-E995A5AEE8EC}"/>
                </a:ext>
              </a:extLst>
            </p:cNvPr>
            <p:cNvSpPr txBox="1"/>
            <p:nvPr/>
          </p:nvSpPr>
          <p:spPr>
            <a:xfrm rot="16200000">
              <a:off x="4748338" y="1763756"/>
              <a:ext cx="73722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X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TextBox 18">
              <a:extLst>
                <a:ext uri="{FF2B5EF4-FFF2-40B4-BE49-F238E27FC236}">
                  <a16:creationId xmlns:a16="http://schemas.microsoft.com/office/drawing/2014/main" id="{F6623157-8136-F94E-ABB5-D40085C7F1CE}"/>
                </a:ext>
              </a:extLst>
            </p:cNvPr>
            <p:cNvSpPr txBox="1"/>
            <p:nvPr/>
          </p:nvSpPr>
          <p:spPr>
            <a:xfrm>
              <a:off x="5028291" y="551527"/>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TextBox 19">
              <a:extLst>
                <a:ext uri="{FF2B5EF4-FFF2-40B4-BE49-F238E27FC236}">
                  <a16:creationId xmlns:a16="http://schemas.microsoft.com/office/drawing/2014/main" id="{DD00FC22-AE29-5240-83CB-8B1CC4362D50}"/>
                </a:ext>
              </a:extLst>
            </p:cNvPr>
            <p:cNvSpPr txBox="1"/>
            <p:nvPr/>
          </p:nvSpPr>
          <p:spPr>
            <a:xfrm>
              <a:off x="6873727" y="3520125"/>
              <a:ext cx="729622"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Y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TextBox 20">
              <a:extLst>
                <a:ext uri="{FF2B5EF4-FFF2-40B4-BE49-F238E27FC236}">
                  <a16:creationId xmlns:a16="http://schemas.microsoft.com/office/drawing/2014/main" id="{ADB8F766-388C-944D-9997-2D0E7B50319A}"/>
                </a:ext>
              </a:extLst>
            </p:cNvPr>
            <p:cNvSpPr txBox="1"/>
            <p:nvPr/>
          </p:nvSpPr>
          <p:spPr>
            <a:xfrm>
              <a:off x="5203096" y="3549636"/>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2</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TextBox 21">
              <a:extLst>
                <a:ext uri="{FF2B5EF4-FFF2-40B4-BE49-F238E27FC236}">
                  <a16:creationId xmlns:a16="http://schemas.microsoft.com/office/drawing/2014/main" id="{73E60B71-AC71-7649-8ECA-EE61C03D55D5}"/>
                </a:ext>
              </a:extLst>
            </p:cNvPr>
            <p:cNvSpPr txBox="1"/>
            <p:nvPr/>
          </p:nvSpPr>
          <p:spPr>
            <a:xfrm>
              <a:off x="8870283" y="3520125"/>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0" name="标题 1">
            <a:extLst>
              <a:ext uri="{FF2B5EF4-FFF2-40B4-BE49-F238E27FC236}">
                <a16:creationId xmlns:a16="http://schemas.microsoft.com/office/drawing/2014/main" id="{951A4EF8-A172-4643-99B5-56C50FC1AAFF}"/>
              </a:ext>
            </a:extLst>
          </p:cNvPr>
          <p:cNvSpPr txBox="1">
            <a:spLocks/>
          </p:cNvSpPr>
          <p:nvPr/>
        </p:nvSpPr>
        <p:spPr>
          <a:xfrm>
            <a:off x="166127" y="-27384"/>
            <a:ext cx="1178652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FFFF00"/>
                </a:solidFill>
                <a:latin typeface="+mj-lt"/>
                <a:ea typeface="+mj-ea"/>
                <a:cs typeface="+mj-cs"/>
              </a:defRPr>
            </a:lvl1pPr>
          </a:lstStyle>
          <a:p>
            <a:pPr algn="just" defTabSz="914354"/>
            <a:r>
              <a:rPr lang="en-US" altLang="zh-CN" sz="5867" dirty="0">
                <a:latin typeface="Times New Roman" panose="02020603050405020304" pitchFamily="18" charset="0"/>
                <a:cs typeface="Times New Roman" panose="02020603050405020304" pitchFamily="18" charset="0"/>
              </a:rPr>
              <a:t>Field Data Test: </a:t>
            </a:r>
            <a:r>
              <a:rPr lang="en-US" altLang="zh-CN" sz="4400" dirty="0">
                <a:solidFill>
                  <a:prstClr val="white"/>
                </a:solidFill>
                <a:latin typeface="Times New Roman" panose="02020603050405020304" pitchFamily="18" charset="0"/>
                <a:cs typeface="Times New Roman" panose="02020603050405020304" pitchFamily="18" charset="0"/>
              </a:rPr>
              <a:t>F3 Block </a:t>
            </a:r>
            <a:r>
              <a:rPr lang="en-US" altLang="zh-CN" sz="4267" dirty="0">
                <a:solidFill>
                  <a:prstClr val="white"/>
                </a:solidFill>
                <a:latin typeface="Times New Roman" panose="02020603050405020304" pitchFamily="18" charset="0"/>
                <a:cs typeface="Times New Roman" panose="02020603050405020304" pitchFamily="18" charset="0"/>
              </a:rPr>
              <a:t>in Netherlands</a:t>
            </a:r>
          </a:p>
        </p:txBody>
      </p:sp>
    </p:spTree>
    <p:extLst>
      <p:ext uri="{BB962C8B-B14F-4D97-AF65-F5344CB8AC3E}">
        <p14:creationId xmlns:p14="http://schemas.microsoft.com/office/powerpoint/2010/main" val="10280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图片包含 屏幕截图&#10;&#10;描述已自动生成">
            <a:extLst>
              <a:ext uri="{FF2B5EF4-FFF2-40B4-BE49-F238E27FC236}">
                <a16:creationId xmlns:a16="http://schemas.microsoft.com/office/drawing/2014/main" id="{E6ED5101-6F4C-944E-8438-AE2A14157F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2972" t="7180" r="39292" b="10183"/>
          <a:stretch/>
        </p:blipFill>
        <p:spPr>
          <a:xfrm>
            <a:off x="8208236" y="1796821"/>
            <a:ext cx="3072341" cy="3895305"/>
          </a:xfrm>
        </p:spPr>
      </p:pic>
      <p:sp>
        <p:nvSpPr>
          <p:cNvPr id="3" name="灯片编号占位符 2">
            <a:extLst>
              <a:ext uri="{FF2B5EF4-FFF2-40B4-BE49-F238E27FC236}">
                <a16:creationId xmlns:a16="http://schemas.microsoft.com/office/drawing/2014/main" id="{55472063-9A0F-114A-959F-D9C39ED59F18}"/>
              </a:ext>
            </a:extLst>
          </p:cNvPr>
          <p:cNvSpPr>
            <a:spLocks noGrp="1"/>
          </p:cNvSpPr>
          <p:nvPr>
            <p:ph type="sldNum" sz="quarter" idx="12"/>
          </p:nvPr>
        </p:nvSpPr>
        <p:spPr/>
        <p:txBody>
          <a:bodyPr/>
          <a:lstStyle/>
          <a:p>
            <a:pPr defTabSz="914354"/>
            <a:fld id="{28105BC5-7E75-4875-A2B6-9270916BBBCE}" type="slidenum">
              <a:rPr lang="zh-CN" altLang="en-US">
                <a:solidFill>
                  <a:prstClr val="black">
                    <a:tint val="75000"/>
                  </a:prstClr>
                </a:solidFill>
                <a:latin typeface="Calibri"/>
              </a:rPr>
              <a:pPr defTabSz="914354"/>
              <a:t>15</a:t>
            </a:fld>
            <a:endParaRPr lang="zh-CN" altLang="en-US">
              <a:solidFill>
                <a:prstClr val="black">
                  <a:tint val="75000"/>
                </a:prstClr>
              </a:solidFill>
              <a:latin typeface="Calibri"/>
            </a:endParaRPr>
          </a:p>
        </p:txBody>
      </p:sp>
      <p:sp>
        <p:nvSpPr>
          <p:cNvPr id="6" name="TextBox 22">
            <a:extLst>
              <a:ext uri="{FF2B5EF4-FFF2-40B4-BE49-F238E27FC236}">
                <a16:creationId xmlns:a16="http://schemas.microsoft.com/office/drawing/2014/main" id="{3A2C1043-3339-9A47-89B0-937268DE1AEE}"/>
              </a:ext>
            </a:extLst>
          </p:cNvPr>
          <p:cNvSpPr txBox="1"/>
          <p:nvPr/>
        </p:nvSpPr>
        <p:spPr>
          <a:xfrm>
            <a:off x="1171595" y="1331461"/>
            <a:ext cx="4625044" cy="420564"/>
          </a:xfrm>
          <a:prstGeom prst="rect">
            <a:avLst/>
          </a:prstGeom>
          <a:solidFill>
            <a:srgbClr val="000082"/>
          </a:solidFill>
        </p:spPr>
        <p:txBody>
          <a:bodyPr wrap="square" rtlCol="0">
            <a:spAutoFit/>
          </a:bodyPr>
          <a:lstStyle/>
          <a:p>
            <a:pPr algn="ctr" defTabSz="121914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Time Slice</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B4CFF075-7908-6D43-B699-DE5A10A9211D}"/>
              </a:ext>
            </a:extLst>
          </p:cNvPr>
          <p:cNvPicPr>
            <a:picLocks noChangeAspect="1"/>
          </p:cNvPicPr>
          <p:nvPr/>
        </p:nvPicPr>
        <p:blipFill rotWithShape="1">
          <a:blip r:embed="rId3">
            <a:extLst>
              <a:ext uri="{28A0092B-C50C-407E-A947-70E740481C1C}">
                <a14:useLocalDpi xmlns:a14="http://schemas.microsoft.com/office/drawing/2010/main" val="0"/>
              </a:ext>
            </a:extLst>
          </a:blip>
          <a:srcRect l="12954" t="7410" r="9321" b="10848"/>
          <a:stretch/>
        </p:blipFill>
        <p:spPr>
          <a:xfrm>
            <a:off x="1199458" y="1796819"/>
            <a:ext cx="4990897" cy="3936744"/>
          </a:xfrm>
          <a:prstGeom prst="rect">
            <a:avLst/>
          </a:prstGeom>
        </p:spPr>
      </p:pic>
      <p:grpSp>
        <p:nvGrpSpPr>
          <p:cNvPr id="8" name="Group 1">
            <a:extLst>
              <a:ext uri="{FF2B5EF4-FFF2-40B4-BE49-F238E27FC236}">
                <a16:creationId xmlns:a16="http://schemas.microsoft.com/office/drawing/2014/main" id="{0FAB8BAF-8928-FD4C-B1B8-BC83539B778B}"/>
              </a:ext>
            </a:extLst>
          </p:cNvPr>
          <p:cNvGrpSpPr/>
          <p:nvPr/>
        </p:nvGrpSpPr>
        <p:grpSpPr>
          <a:xfrm>
            <a:off x="692959" y="1696738"/>
            <a:ext cx="5535651" cy="4418043"/>
            <a:chOff x="4959237" y="551527"/>
            <a:chExt cx="4151737" cy="3313532"/>
          </a:xfrm>
        </p:grpSpPr>
        <p:sp>
          <p:nvSpPr>
            <p:cNvPr id="9" name="TextBox 16">
              <a:extLst>
                <a:ext uri="{FF2B5EF4-FFF2-40B4-BE49-F238E27FC236}">
                  <a16:creationId xmlns:a16="http://schemas.microsoft.com/office/drawing/2014/main" id="{AB0FC115-13CE-BB4D-A003-CAE1549FDCAC}"/>
                </a:ext>
              </a:extLst>
            </p:cNvPr>
            <p:cNvSpPr txBox="1"/>
            <p:nvPr/>
          </p:nvSpPr>
          <p:spPr>
            <a:xfrm>
              <a:off x="5005044" y="3281768"/>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8</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TextBox 17">
              <a:extLst>
                <a:ext uri="{FF2B5EF4-FFF2-40B4-BE49-F238E27FC236}">
                  <a16:creationId xmlns:a16="http://schemas.microsoft.com/office/drawing/2014/main" id="{5E32A403-C4E3-6749-9DDE-EBCC63E3A6F4}"/>
                </a:ext>
              </a:extLst>
            </p:cNvPr>
            <p:cNvSpPr txBox="1"/>
            <p:nvPr/>
          </p:nvSpPr>
          <p:spPr>
            <a:xfrm rot="16200000">
              <a:off x="4748338" y="1763756"/>
              <a:ext cx="73722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X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TextBox 18">
              <a:extLst>
                <a:ext uri="{FF2B5EF4-FFF2-40B4-BE49-F238E27FC236}">
                  <a16:creationId xmlns:a16="http://schemas.microsoft.com/office/drawing/2014/main" id="{7536D959-3F05-3047-AE8B-9FAC8B3F8812}"/>
                </a:ext>
              </a:extLst>
            </p:cNvPr>
            <p:cNvSpPr txBox="1"/>
            <p:nvPr/>
          </p:nvSpPr>
          <p:spPr>
            <a:xfrm>
              <a:off x="5028291" y="551527"/>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TextBox 19">
              <a:extLst>
                <a:ext uri="{FF2B5EF4-FFF2-40B4-BE49-F238E27FC236}">
                  <a16:creationId xmlns:a16="http://schemas.microsoft.com/office/drawing/2014/main" id="{4CC53A06-4627-6947-913B-8A8EEB248164}"/>
                </a:ext>
              </a:extLst>
            </p:cNvPr>
            <p:cNvSpPr txBox="1"/>
            <p:nvPr/>
          </p:nvSpPr>
          <p:spPr>
            <a:xfrm>
              <a:off x="6873727" y="3520125"/>
              <a:ext cx="729622"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Y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TextBox 20">
              <a:extLst>
                <a:ext uri="{FF2B5EF4-FFF2-40B4-BE49-F238E27FC236}">
                  <a16:creationId xmlns:a16="http://schemas.microsoft.com/office/drawing/2014/main" id="{0CD84FA7-2A48-8D4A-A7A3-ECBFBCB5B392}"/>
                </a:ext>
              </a:extLst>
            </p:cNvPr>
            <p:cNvSpPr txBox="1"/>
            <p:nvPr/>
          </p:nvSpPr>
          <p:spPr>
            <a:xfrm>
              <a:off x="5203096" y="3549636"/>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2</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TextBox 21">
              <a:extLst>
                <a:ext uri="{FF2B5EF4-FFF2-40B4-BE49-F238E27FC236}">
                  <a16:creationId xmlns:a16="http://schemas.microsoft.com/office/drawing/2014/main" id="{54076B79-C610-B044-9377-EBC1F9C15588}"/>
                </a:ext>
              </a:extLst>
            </p:cNvPr>
            <p:cNvSpPr txBox="1"/>
            <p:nvPr/>
          </p:nvSpPr>
          <p:spPr>
            <a:xfrm>
              <a:off x="8870283" y="3520125"/>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5" name="Rectangle 24">
            <a:extLst>
              <a:ext uri="{FF2B5EF4-FFF2-40B4-BE49-F238E27FC236}">
                <a16:creationId xmlns:a16="http://schemas.microsoft.com/office/drawing/2014/main" id="{2C0C9618-D598-424E-B73F-4B7F86EAC028}"/>
              </a:ext>
            </a:extLst>
          </p:cNvPr>
          <p:cNvSpPr/>
          <p:nvPr/>
        </p:nvSpPr>
        <p:spPr>
          <a:xfrm>
            <a:off x="2447595" y="2564904"/>
            <a:ext cx="96012" cy="192021"/>
          </a:xfrm>
          <a:prstGeom prst="rect">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6" name="Rectangle 24">
            <a:extLst>
              <a:ext uri="{FF2B5EF4-FFF2-40B4-BE49-F238E27FC236}">
                <a16:creationId xmlns:a16="http://schemas.microsoft.com/office/drawing/2014/main" id="{5A9081F4-2CC3-B34B-B655-C62F0C4E0E59}"/>
              </a:ext>
            </a:extLst>
          </p:cNvPr>
          <p:cNvSpPr/>
          <p:nvPr/>
        </p:nvSpPr>
        <p:spPr>
          <a:xfrm>
            <a:off x="8208235" y="4869161"/>
            <a:ext cx="576064" cy="785707"/>
          </a:xfrm>
          <a:prstGeom prst="rect">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7" name="TextBox 22">
            <a:extLst>
              <a:ext uri="{FF2B5EF4-FFF2-40B4-BE49-F238E27FC236}">
                <a16:creationId xmlns:a16="http://schemas.microsoft.com/office/drawing/2014/main" id="{3BE0D50F-6EB6-6648-A47F-C0644BA24F09}"/>
              </a:ext>
            </a:extLst>
          </p:cNvPr>
          <p:cNvSpPr txBox="1"/>
          <p:nvPr/>
        </p:nvSpPr>
        <p:spPr>
          <a:xfrm>
            <a:off x="7088951" y="1292943"/>
            <a:ext cx="4625044" cy="420564"/>
          </a:xfrm>
          <a:prstGeom prst="rect">
            <a:avLst/>
          </a:prstGeom>
          <a:solidFill>
            <a:srgbClr val="000082"/>
          </a:solidFill>
        </p:spPr>
        <p:txBody>
          <a:bodyPr wrap="square" rtlCol="0">
            <a:spAutoFit/>
          </a:bodyPr>
          <a:lstStyle/>
          <a:p>
            <a:pPr algn="ctr" defTabSz="121914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Learned Filters</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标题 1">
            <a:extLst>
              <a:ext uri="{FF2B5EF4-FFF2-40B4-BE49-F238E27FC236}">
                <a16:creationId xmlns:a16="http://schemas.microsoft.com/office/drawing/2014/main" id="{C303C5AC-3297-7B41-9E95-DA1EB77251C0}"/>
              </a:ext>
            </a:extLst>
          </p:cNvPr>
          <p:cNvSpPr txBox="1">
            <a:spLocks/>
          </p:cNvSpPr>
          <p:nvPr/>
        </p:nvSpPr>
        <p:spPr>
          <a:xfrm>
            <a:off x="166127" y="-27384"/>
            <a:ext cx="1178652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FFFF00"/>
                </a:solidFill>
                <a:latin typeface="+mj-lt"/>
                <a:ea typeface="+mj-ea"/>
                <a:cs typeface="+mj-cs"/>
              </a:defRPr>
            </a:lvl1pPr>
          </a:lstStyle>
          <a:p>
            <a:pPr algn="just" defTabSz="914354"/>
            <a:r>
              <a:rPr lang="en-US" altLang="zh-CN" sz="5867" dirty="0">
                <a:latin typeface="Times New Roman" panose="02020603050405020304" pitchFamily="18" charset="0"/>
                <a:cs typeface="Times New Roman" panose="02020603050405020304" pitchFamily="18" charset="0"/>
              </a:rPr>
              <a:t>Field Data Test: </a:t>
            </a:r>
            <a:r>
              <a:rPr lang="en-US" altLang="zh-CN" sz="4400" dirty="0">
                <a:solidFill>
                  <a:prstClr val="white"/>
                </a:solidFill>
                <a:latin typeface="Times New Roman" panose="02020603050405020304" pitchFamily="18" charset="0"/>
                <a:cs typeface="Times New Roman" panose="02020603050405020304" pitchFamily="18" charset="0"/>
              </a:rPr>
              <a:t>F3 Block </a:t>
            </a:r>
            <a:r>
              <a:rPr lang="en-US" altLang="zh-CN" sz="4267" dirty="0">
                <a:solidFill>
                  <a:prstClr val="white"/>
                </a:solidFill>
                <a:latin typeface="Times New Roman" panose="02020603050405020304" pitchFamily="18" charset="0"/>
                <a:cs typeface="Times New Roman" panose="02020603050405020304" pitchFamily="18" charset="0"/>
              </a:rPr>
              <a:t>in Netherlands</a:t>
            </a:r>
          </a:p>
        </p:txBody>
      </p:sp>
    </p:spTree>
    <p:extLst>
      <p:ext uri="{BB962C8B-B14F-4D97-AF65-F5344CB8AC3E}">
        <p14:creationId xmlns:p14="http://schemas.microsoft.com/office/powerpoint/2010/main" val="298728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5472063-9A0F-114A-959F-D9C39ED59F18}"/>
              </a:ext>
            </a:extLst>
          </p:cNvPr>
          <p:cNvSpPr>
            <a:spLocks noGrp="1"/>
          </p:cNvSpPr>
          <p:nvPr>
            <p:ph type="sldNum" sz="quarter" idx="12"/>
          </p:nvPr>
        </p:nvSpPr>
        <p:spPr/>
        <p:txBody>
          <a:bodyPr/>
          <a:lstStyle/>
          <a:p>
            <a:pPr defTabSz="914354"/>
            <a:fld id="{28105BC5-7E75-4875-A2B6-9270916BBBCE}" type="slidenum">
              <a:rPr lang="zh-CN" altLang="en-US">
                <a:solidFill>
                  <a:prstClr val="black">
                    <a:tint val="75000"/>
                  </a:prstClr>
                </a:solidFill>
                <a:latin typeface="Calibri"/>
              </a:rPr>
              <a:pPr defTabSz="914354"/>
              <a:t>16</a:t>
            </a:fld>
            <a:endParaRPr lang="zh-CN" altLang="en-US">
              <a:solidFill>
                <a:prstClr val="black">
                  <a:tint val="75000"/>
                </a:prstClr>
              </a:solidFill>
              <a:latin typeface="Calibri"/>
            </a:endParaRPr>
          </a:p>
        </p:txBody>
      </p:sp>
      <p:sp>
        <p:nvSpPr>
          <p:cNvPr id="6" name="TextBox 22">
            <a:extLst>
              <a:ext uri="{FF2B5EF4-FFF2-40B4-BE49-F238E27FC236}">
                <a16:creationId xmlns:a16="http://schemas.microsoft.com/office/drawing/2014/main" id="{3A2C1043-3339-9A47-89B0-937268DE1AEE}"/>
              </a:ext>
            </a:extLst>
          </p:cNvPr>
          <p:cNvSpPr txBox="1"/>
          <p:nvPr/>
        </p:nvSpPr>
        <p:spPr>
          <a:xfrm>
            <a:off x="1450794" y="1245331"/>
            <a:ext cx="4625044" cy="420564"/>
          </a:xfrm>
          <a:prstGeom prst="rect">
            <a:avLst/>
          </a:prstGeom>
          <a:solidFill>
            <a:srgbClr val="000082"/>
          </a:solidFill>
        </p:spPr>
        <p:txBody>
          <a:bodyPr wrap="square" rtlCol="0">
            <a:spAutoFit/>
          </a:bodyPr>
          <a:lstStyle/>
          <a:p>
            <a:pPr algn="ctr" defTabSz="121914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Time Slice</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B4CFF075-7908-6D43-B699-DE5A10A9211D}"/>
              </a:ext>
            </a:extLst>
          </p:cNvPr>
          <p:cNvPicPr>
            <a:picLocks noChangeAspect="1"/>
          </p:cNvPicPr>
          <p:nvPr/>
        </p:nvPicPr>
        <p:blipFill rotWithShape="1">
          <a:blip r:embed="rId2">
            <a:extLst>
              <a:ext uri="{28A0092B-C50C-407E-A947-70E740481C1C}">
                <a14:useLocalDpi xmlns:a14="http://schemas.microsoft.com/office/drawing/2010/main" val="0"/>
              </a:ext>
            </a:extLst>
          </a:blip>
          <a:srcRect l="12954" t="7410" r="9321" b="10848"/>
          <a:stretch/>
        </p:blipFill>
        <p:spPr>
          <a:xfrm>
            <a:off x="1199458" y="1796819"/>
            <a:ext cx="4990897" cy="3936744"/>
          </a:xfrm>
          <a:prstGeom prst="rect">
            <a:avLst/>
          </a:prstGeom>
        </p:spPr>
      </p:pic>
      <p:grpSp>
        <p:nvGrpSpPr>
          <p:cNvPr id="8" name="Group 1">
            <a:extLst>
              <a:ext uri="{FF2B5EF4-FFF2-40B4-BE49-F238E27FC236}">
                <a16:creationId xmlns:a16="http://schemas.microsoft.com/office/drawing/2014/main" id="{0FAB8BAF-8928-FD4C-B1B8-BC83539B778B}"/>
              </a:ext>
            </a:extLst>
          </p:cNvPr>
          <p:cNvGrpSpPr/>
          <p:nvPr/>
        </p:nvGrpSpPr>
        <p:grpSpPr>
          <a:xfrm>
            <a:off x="692959" y="1696738"/>
            <a:ext cx="5535651" cy="4418043"/>
            <a:chOff x="4959237" y="551527"/>
            <a:chExt cx="4151737" cy="3313532"/>
          </a:xfrm>
        </p:grpSpPr>
        <p:sp>
          <p:nvSpPr>
            <p:cNvPr id="9" name="TextBox 16">
              <a:extLst>
                <a:ext uri="{FF2B5EF4-FFF2-40B4-BE49-F238E27FC236}">
                  <a16:creationId xmlns:a16="http://schemas.microsoft.com/office/drawing/2014/main" id="{AB0FC115-13CE-BB4D-A003-CAE1549FDCAC}"/>
                </a:ext>
              </a:extLst>
            </p:cNvPr>
            <p:cNvSpPr txBox="1"/>
            <p:nvPr/>
          </p:nvSpPr>
          <p:spPr>
            <a:xfrm>
              <a:off x="5005044" y="3281768"/>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8</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TextBox 17">
              <a:extLst>
                <a:ext uri="{FF2B5EF4-FFF2-40B4-BE49-F238E27FC236}">
                  <a16:creationId xmlns:a16="http://schemas.microsoft.com/office/drawing/2014/main" id="{5E32A403-C4E3-6749-9DDE-EBCC63E3A6F4}"/>
                </a:ext>
              </a:extLst>
            </p:cNvPr>
            <p:cNvSpPr txBox="1"/>
            <p:nvPr/>
          </p:nvSpPr>
          <p:spPr>
            <a:xfrm rot="16200000">
              <a:off x="4748338" y="1763756"/>
              <a:ext cx="73722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X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TextBox 18">
              <a:extLst>
                <a:ext uri="{FF2B5EF4-FFF2-40B4-BE49-F238E27FC236}">
                  <a16:creationId xmlns:a16="http://schemas.microsoft.com/office/drawing/2014/main" id="{7536D959-3F05-3047-AE8B-9FAC8B3F8812}"/>
                </a:ext>
              </a:extLst>
            </p:cNvPr>
            <p:cNvSpPr txBox="1"/>
            <p:nvPr/>
          </p:nvSpPr>
          <p:spPr>
            <a:xfrm>
              <a:off x="5028291" y="551527"/>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TextBox 19">
              <a:extLst>
                <a:ext uri="{FF2B5EF4-FFF2-40B4-BE49-F238E27FC236}">
                  <a16:creationId xmlns:a16="http://schemas.microsoft.com/office/drawing/2014/main" id="{4CC53A06-4627-6947-913B-8A8EEB248164}"/>
                </a:ext>
              </a:extLst>
            </p:cNvPr>
            <p:cNvSpPr txBox="1"/>
            <p:nvPr/>
          </p:nvSpPr>
          <p:spPr>
            <a:xfrm>
              <a:off x="6873727" y="3520125"/>
              <a:ext cx="729622"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Y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TextBox 20">
              <a:extLst>
                <a:ext uri="{FF2B5EF4-FFF2-40B4-BE49-F238E27FC236}">
                  <a16:creationId xmlns:a16="http://schemas.microsoft.com/office/drawing/2014/main" id="{0CD84FA7-2A48-8D4A-A7A3-ECBFBCB5B392}"/>
                </a:ext>
              </a:extLst>
            </p:cNvPr>
            <p:cNvSpPr txBox="1"/>
            <p:nvPr/>
          </p:nvSpPr>
          <p:spPr>
            <a:xfrm>
              <a:off x="5203096" y="3549636"/>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2</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TextBox 21">
              <a:extLst>
                <a:ext uri="{FF2B5EF4-FFF2-40B4-BE49-F238E27FC236}">
                  <a16:creationId xmlns:a16="http://schemas.microsoft.com/office/drawing/2014/main" id="{54076B79-C610-B044-9377-EBC1F9C15588}"/>
                </a:ext>
              </a:extLst>
            </p:cNvPr>
            <p:cNvSpPr txBox="1"/>
            <p:nvPr/>
          </p:nvSpPr>
          <p:spPr>
            <a:xfrm>
              <a:off x="8870283" y="3520125"/>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7" name="TextBox 22">
            <a:extLst>
              <a:ext uri="{FF2B5EF4-FFF2-40B4-BE49-F238E27FC236}">
                <a16:creationId xmlns:a16="http://schemas.microsoft.com/office/drawing/2014/main" id="{3BE0D50F-6EB6-6648-A47F-C0644BA24F09}"/>
              </a:ext>
            </a:extLst>
          </p:cNvPr>
          <p:cNvSpPr txBox="1"/>
          <p:nvPr/>
        </p:nvSpPr>
        <p:spPr>
          <a:xfrm>
            <a:off x="1166483" y="1245331"/>
            <a:ext cx="4625044" cy="420564"/>
          </a:xfrm>
          <a:prstGeom prst="rect">
            <a:avLst/>
          </a:prstGeom>
          <a:solidFill>
            <a:srgbClr val="000082"/>
          </a:solidFill>
        </p:spPr>
        <p:txBody>
          <a:bodyPr wrap="square" rtlCol="0">
            <a:spAutoFit/>
          </a:bodyPr>
          <a:lstStyle/>
          <a:p>
            <a:pPr algn="ctr" defTabSz="121914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Feature Map</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descr="图片包含 自然&#10;&#10;描述已自动生成">
            <a:extLst>
              <a:ext uri="{FF2B5EF4-FFF2-40B4-BE49-F238E27FC236}">
                <a16:creationId xmlns:a16="http://schemas.microsoft.com/office/drawing/2014/main" id="{49E02F91-478F-014C-863B-5C8C2424CDC3}"/>
              </a:ext>
            </a:extLst>
          </p:cNvPr>
          <p:cNvPicPr>
            <a:picLocks noChangeAspect="1"/>
          </p:cNvPicPr>
          <p:nvPr/>
        </p:nvPicPr>
        <p:blipFill rotWithShape="1">
          <a:blip r:embed="rId3">
            <a:extLst>
              <a:ext uri="{28A0092B-C50C-407E-A947-70E740481C1C}">
                <a14:useLocalDpi xmlns:a14="http://schemas.microsoft.com/office/drawing/2010/main" val="0"/>
              </a:ext>
            </a:extLst>
          </a:blip>
          <a:srcRect l="13551" t="7571" r="9500" b="10676"/>
          <a:stretch/>
        </p:blipFill>
        <p:spPr>
          <a:xfrm>
            <a:off x="1205847" y="1803477"/>
            <a:ext cx="4984508" cy="3971739"/>
          </a:xfrm>
          <a:prstGeom prst="rect">
            <a:avLst/>
          </a:prstGeom>
        </p:spPr>
      </p:pic>
      <p:sp>
        <p:nvSpPr>
          <p:cNvPr id="20" name="TextBox 22">
            <a:extLst>
              <a:ext uri="{FF2B5EF4-FFF2-40B4-BE49-F238E27FC236}">
                <a16:creationId xmlns:a16="http://schemas.microsoft.com/office/drawing/2014/main" id="{76BAB2AD-A98B-2344-B86F-74C4D4A4BA5E}"/>
              </a:ext>
            </a:extLst>
          </p:cNvPr>
          <p:cNvSpPr txBox="1"/>
          <p:nvPr/>
        </p:nvSpPr>
        <p:spPr>
          <a:xfrm>
            <a:off x="7148115" y="1269415"/>
            <a:ext cx="4625044" cy="420564"/>
          </a:xfrm>
          <a:prstGeom prst="rect">
            <a:avLst/>
          </a:prstGeom>
          <a:solidFill>
            <a:srgbClr val="000082"/>
          </a:solidFill>
        </p:spPr>
        <p:txBody>
          <a:bodyPr wrap="square" rtlCol="0">
            <a:spAutoFit/>
          </a:bodyPr>
          <a:lstStyle/>
          <a:p>
            <a:pPr algn="ctr" defTabSz="121914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Time Slice</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1" name="图片 20">
            <a:extLst>
              <a:ext uri="{FF2B5EF4-FFF2-40B4-BE49-F238E27FC236}">
                <a16:creationId xmlns:a16="http://schemas.microsoft.com/office/drawing/2014/main" id="{96893931-3DE2-6C4F-AA09-72C9E2F04DD8}"/>
              </a:ext>
            </a:extLst>
          </p:cNvPr>
          <p:cNvPicPr>
            <a:picLocks noChangeAspect="1"/>
          </p:cNvPicPr>
          <p:nvPr/>
        </p:nvPicPr>
        <p:blipFill rotWithShape="1">
          <a:blip r:embed="rId2">
            <a:extLst>
              <a:ext uri="{28A0092B-C50C-407E-A947-70E740481C1C}">
                <a14:useLocalDpi xmlns:a14="http://schemas.microsoft.com/office/drawing/2010/main" val="0"/>
              </a:ext>
            </a:extLst>
          </a:blip>
          <a:srcRect l="12954" t="7410" r="9321" b="10848"/>
          <a:stretch/>
        </p:blipFill>
        <p:spPr>
          <a:xfrm>
            <a:off x="6965190" y="1718123"/>
            <a:ext cx="4990897" cy="3936744"/>
          </a:xfrm>
          <a:prstGeom prst="rect">
            <a:avLst/>
          </a:prstGeom>
        </p:spPr>
      </p:pic>
      <p:grpSp>
        <p:nvGrpSpPr>
          <p:cNvPr id="22" name="Group 1">
            <a:extLst>
              <a:ext uri="{FF2B5EF4-FFF2-40B4-BE49-F238E27FC236}">
                <a16:creationId xmlns:a16="http://schemas.microsoft.com/office/drawing/2014/main" id="{D8B54439-196A-6D4B-A798-2A88C7376ED1}"/>
              </a:ext>
            </a:extLst>
          </p:cNvPr>
          <p:cNvGrpSpPr/>
          <p:nvPr/>
        </p:nvGrpSpPr>
        <p:grpSpPr>
          <a:xfrm>
            <a:off x="6458691" y="1618042"/>
            <a:ext cx="5535651" cy="4418043"/>
            <a:chOff x="4959237" y="551527"/>
            <a:chExt cx="4151737" cy="3313532"/>
          </a:xfrm>
        </p:grpSpPr>
        <p:sp>
          <p:nvSpPr>
            <p:cNvPr id="23" name="TextBox 16">
              <a:extLst>
                <a:ext uri="{FF2B5EF4-FFF2-40B4-BE49-F238E27FC236}">
                  <a16:creationId xmlns:a16="http://schemas.microsoft.com/office/drawing/2014/main" id="{867EB9D6-0198-D141-8EC1-404CC6EDDD5B}"/>
                </a:ext>
              </a:extLst>
            </p:cNvPr>
            <p:cNvSpPr txBox="1"/>
            <p:nvPr/>
          </p:nvSpPr>
          <p:spPr>
            <a:xfrm>
              <a:off x="5005044" y="3281768"/>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8</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TextBox 17">
              <a:extLst>
                <a:ext uri="{FF2B5EF4-FFF2-40B4-BE49-F238E27FC236}">
                  <a16:creationId xmlns:a16="http://schemas.microsoft.com/office/drawing/2014/main" id="{B8F073A3-D503-DB43-AEF3-275BD058E675}"/>
                </a:ext>
              </a:extLst>
            </p:cNvPr>
            <p:cNvSpPr txBox="1"/>
            <p:nvPr/>
          </p:nvSpPr>
          <p:spPr>
            <a:xfrm rot="16200000">
              <a:off x="4748338" y="1763756"/>
              <a:ext cx="73722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X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TextBox 18">
              <a:extLst>
                <a:ext uri="{FF2B5EF4-FFF2-40B4-BE49-F238E27FC236}">
                  <a16:creationId xmlns:a16="http://schemas.microsoft.com/office/drawing/2014/main" id="{2450F4F9-9E59-5D46-B7DF-5BD6507CD060}"/>
                </a:ext>
              </a:extLst>
            </p:cNvPr>
            <p:cNvSpPr txBox="1"/>
            <p:nvPr/>
          </p:nvSpPr>
          <p:spPr>
            <a:xfrm>
              <a:off x="5028291" y="551527"/>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TextBox 19">
              <a:extLst>
                <a:ext uri="{FF2B5EF4-FFF2-40B4-BE49-F238E27FC236}">
                  <a16:creationId xmlns:a16="http://schemas.microsoft.com/office/drawing/2014/main" id="{CA7B2EC4-A245-644C-8EA2-C8342FF04608}"/>
                </a:ext>
              </a:extLst>
            </p:cNvPr>
            <p:cNvSpPr txBox="1"/>
            <p:nvPr/>
          </p:nvSpPr>
          <p:spPr>
            <a:xfrm>
              <a:off x="6873727" y="3520125"/>
              <a:ext cx="729622"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Y (km)</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TextBox 20">
              <a:extLst>
                <a:ext uri="{FF2B5EF4-FFF2-40B4-BE49-F238E27FC236}">
                  <a16:creationId xmlns:a16="http://schemas.microsoft.com/office/drawing/2014/main" id="{C867D30C-B171-7F46-B885-B84ED224B063}"/>
                </a:ext>
              </a:extLst>
            </p:cNvPr>
            <p:cNvSpPr txBox="1"/>
            <p:nvPr/>
          </p:nvSpPr>
          <p:spPr>
            <a:xfrm>
              <a:off x="5203096" y="3549636"/>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2</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TextBox 21">
              <a:extLst>
                <a:ext uri="{FF2B5EF4-FFF2-40B4-BE49-F238E27FC236}">
                  <a16:creationId xmlns:a16="http://schemas.microsoft.com/office/drawing/2014/main" id="{EF2A3E0F-C7ED-FA4A-A951-2033A91826F1}"/>
                </a:ext>
              </a:extLst>
            </p:cNvPr>
            <p:cNvSpPr txBox="1"/>
            <p:nvPr/>
          </p:nvSpPr>
          <p:spPr>
            <a:xfrm>
              <a:off x="8870283" y="3520125"/>
              <a:ext cx="240691" cy="315423"/>
            </a:xfrm>
            <a:prstGeom prst="rect">
              <a:avLst/>
            </a:prstGeom>
            <a:noFill/>
          </p:spPr>
          <p:txBody>
            <a:bodyPr wrap="none" rtlCol="0">
              <a:spAutoFit/>
            </a:bodyPr>
            <a:lstStyle/>
            <a:p>
              <a:pPr defTabSz="1219140"/>
              <a:r>
                <a:rPr lang="en-US" altLang="zh-CN"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2133"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1" name="图片 30">
            <a:extLst>
              <a:ext uri="{FF2B5EF4-FFF2-40B4-BE49-F238E27FC236}">
                <a16:creationId xmlns:a16="http://schemas.microsoft.com/office/drawing/2014/main" id="{BF2FEDD4-F93D-1840-B313-5A9FC02449BA}"/>
              </a:ext>
            </a:extLst>
          </p:cNvPr>
          <p:cNvPicPr>
            <a:picLocks noChangeAspect="1"/>
          </p:cNvPicPr>
          <p:nvPr/>
        </p:nvPicPr>
        <p:blipFill rotWithShape="1">
          <a:blip r:embed="rId4">
            <a:extLst>
              <a:ext uri="{28A0092B-C50C-407E-A947-70E740481C1C}">
                <a14:useLocalDpi xmlns:a14="http://schemas.microsoft.com/office/drawing/2010/main" val="0"/>
              </a:ext>
            </a:extLst>
          </a:blip>
          <a:srcRect l="12960" t="54901" r="53457" b="10908"/>
          <a:stretch/>
        </p:blipFill>
        <p:spPr>
          <a:xfrm>
            <a:off x="6968383" y="1725969"/>
            <a:ext cx="5016983" cy="3916059"/>
          </a:xfrm>
          <a:prstGeom prst="rect">
            <a:avLst/>
          </a:prstGeom>
        </p:spPr>
      </p:pic>
      <p:sp>
        <p:nvSpPr>
          <p:cNvPr id="34" name="TextBox 22">
            <a:extLst>
              <a:ext uri="{FF2B5EF4-FFF2-40B4-BE49-F238E27FC236}">
                <a16:creationId xmlns:a16="http://schemas.microsoft.com/office/drawing/2014/main" id="{7A59DC1C-DB41-B045-8AFD-326D91CFF93B}"/>
              </a:ext>
            </a:extLst>
          </p:cNvPr>
          <p:cNvSpPr txBox="1"/>
          <p:nvPr/>
        </p:nvSpPr>
        <p:spPr>
          <a:xfrm>
            <a:off x="7115643" y="1236487"/>
            <a:ext cx="4625044" cy="420564"/>
          </a:xfrm>
          <a:prstGeom prst="rect">
            <a:avLst/>
          </a:prstGeom>
          <a:solidFill>
            <a:srgbClr val="000082"/>
          </a:solidFill>
        </p:spPr>
        <p:txBody>
          <a:bodyPr wrap="square" rtlCol="0">
            <a:spAutoFit/>
          </a:bodyPr>
          <a:lstStyle/>
          <a:p>
            <a:pPr algn="ctr" defTabSz="1219140"/>
            <a:r>
              <a:rPr lang="en-US" altLang="zh-CN"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Reconstructed Time Slice</a:t>
            </a:r>
            <a:endParaRPr lang="zh-CN" altLang="en-US" sz="2133"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标题 1">
            <a:extLst>
              <a:ext uri="{FF2B5EF4-FFF2-40B4-BE49-F238E27FC236}">
                <a16:creationId xmlns:a16="http://schemas.microsoft.com/office/drawing/2014/main" id="{DB28568D-215E-724A-8FFD-4D00B68A83D0}"/>
              </a:ext>
            </a:extLst>
          </p:cNvPr>
          <p:cNvSpPr txBox="1">
            <a:spLocks/>
          </p:cNvSpPr>
          <p:nvPr/>
        </p:nvSpPr>
        <p:spPr>
          <a:xfrm>
            <a:off x="166127" y="-27384"/>
            <a:ext cx="1178652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FFFF00"/>
                </a:solidFill>
                <a:latin typeface="+mj-lt"/>
                <a:ea typeface="+mj-ea"/>
                <a:cs typeface="+mj-cs"/>
              </a:defRPr>
            </a:lvl1pPr>
          </a:lstStyle>
          <a:p>
            <a:pPr algn="just" defTabSz="914354"/>
            <a:r>
              <a:rPr lang="en-US" altLang="zh-CN" sz="5867" dirty="0">
                <a:latin typeface="Times New Roman" panose="02020603050405020304" pitchFamily="18" charset="0"/>
                <a:cs typeface="Times New Roman" panose="02020603050405020304" pitchFamily="18" charset="0"/>
              </a:rPr>
              <a:t>Field Data Test: </a:t>
            </a:r>
            <a:r>
              <a:rPr lang="en-US" altLang="zh-CN" sz="4400" dirty="0">
                <a:solidFill>
                  <a:prstClr val="white"/>
                </a:solidFill>
                <a:latin typeface="Times New Roman" panose="02020603050405020304" pitchFamily="18" charset="0"/>
                <a:cs typeface="Times New Roman" panose="02020603050405020304" pitchFamily="18" charset="0"/>
              </a:rPr>
              <a:t>F3 Block </a:t>
            </a:r>
            <a:r>
              <a:rPr lang="en-US" altLang="zh-CN" sz="4267" dirty="0">
                <a:solidFill>
                  <a:prstClr val="white"/>
                </a:solidFill>
                <a:latin typeface="Times New Roman" panose="02020603050405020304" pitchFamily="18" charset="0"/>
                <a:cs typeface="Times New Roman" panose="02020603050405020304" pitchFamily="18" charset="0"/>
              </a:rPr>
              <a:t>in Netherlands</a:t>
            </a:r>
          </a:p>
        </p:txBody>
      </p:sp>
    </p:spTree>
    <p:extLst>
      <p:ext uri="{BB962C8B-B14F-4D97-AF65-F5344CB8AC3E}">
        <p14:creationId xmlns:p14="http://schemas.microsoft.com/office/powerpoint/2010/main" val="10589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88556" y="-224574"/>
            <a:ext cx="10515600" cy="1325563"/>
          </a:xfrm>
        </p:spPr>
        <p:txBody>
          <a:bodyPr>
            <a:normAutofit/>
          </a:bodyPr>
          <a:lstStyle/>
          <a:p>
            <a:pPr algn="ctr"/>
            <a:r>
              <a:rPr lang="en-US" altLang="zh-CN" sz="5867" dirty="0">
                <a:latin typeface="Times New Roman" panose="02020603050405020304" pitchFamily="18" charset="0"/>
                <a:cs typeface="Times New Roman" panose="02020603050405020304" pitchFamily="18" charset="0"/>
              </a:rPr>
              <a:t>Outline</a:t>
            </a:r>
            <a:endParaRPr lang="zh-CN" altLang="en-US" sz="48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E152630A-29DA-478F-AAE9-33EB6596F9E2}"/>
              </a:ext>
            </a:extLst>
          </p:cNvPr>
          <p:cNvSpPr>
            <a:spLocks noGrp="1"/>
          </p:cNvSpPr>
          <p:nvPr>
            <p:ph type="sldNum" sz="quarter" idx="12"/>
          </p:nvPr>
        </p:nvSpPr>
        <p:spPr/>
        <p:txBody>
          <a:bodyPr/>
          <a:lstStyle/>
          <a:p>
            <a:fld id="{28105BC5-7E75-4875-A2B6-9270916BBBCE}" type="slidenum">
              <a:rPr lang="zh-CN" altLang="en-US" smtClean="0">
                <a:latin typeface="Times New Roman" panose="02020603050405020304" pitchFamily="18" charset="0"/>
                <a:cs typeface="Times New Roman" panose="02020603050405020304" pitchFamily="18" charset="0"/>
              </a:rPr>
              <a:t>17</a:t>
            </a:fld>
            <a:endParaRPr lang="zh-CN" altLang="en-US">
              <a:latin typeface="Times New Roman" panose="02020603050405020304" pitchFamily="18" charset="0"/>
              <a:cs typeface="Times New Roman" panose="02020603050405020304" pitchFamily="18" charset="0"/>
            </a:endParaRPr>
          </a:p>
        </p:txBody>
      </p:sp>
      <p:sp>
        <p:nvSpPr>
          <p:cNvPr id="8" name="内容占位符 2">
            <a:extLst>
              <a:ext uri="{FF2B5EF4-FFF2-40B4-BE49-F238E27FC236}">
                <a16:creationId xmlns:a16="http://schemas.microsoft.com/office/drawing/2014/main" id="{07AD3B6F-CF96-490E-A64E-65A9BC056E2F}"/>
              </a:ext>
            </a:extLst>
          </p:cNvPr>
          <p:cNvSpPr txBox="1">
            <a:spLocks/>
          </p:cNvSpPr>
          <p:nvPr/>
        </p:nvSpPr>
        <p:spPr>
          <a:xfrm>
            <a:off x="815413" y="1028733"/>
            <a:ext cx="11617291" cy="5152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Neural Networks &amp; Sparse LSM</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Neural Networks Least Squares Migration </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Numerical Results</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Summary</a:t>
            </a:r>
          </a:p>
        </p:txBody>
      </p:sp>
      <p:sp>
        <p:nvSpPr>
          <p:cNvPr id="3" name="Rectangle 2"/>
          <p:cNvSpPr/>
          <p:nvPr/>
        </p:nvSpPr>
        <p:spPr>
          <a:xfrm>
            <a:off x="-48683" y="1316765"/>
            <a:ext cx="12193355" cy="3456384"/>
          </a:xfrm>
          <a:prstGeom prst="rect">
            <a:avLst/>
          </a:prstGeom>
          <a:solidFill>
            <a:srgbClr val="000082">
              <a:alpha val="48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9712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19403" y="-219406"/>
            <a:ext cx="10515600" cy="1325563"/>
          </a:xfrm>
        </p:spPr>
        <p:txBody>
          <a:bodyPr>
            <a:normAutofit/>
          </a:bodyPr>
          <a:lstStyle/>
          <a:p>
            <a:pPr algn="ctr"/>
            <a:r>
              <a:rPr lang="en-US" altLang="zh-CN" sz="8000" dirty="0">
                <a:latin typeface="Times New Roman" panose="02020603050405020304" pitchFamily="18" charset="0"/>
                <a:cs typeface="Times New Roman" panose="02020603050405020304" pitchFamily="18" charset="0"/>
              </a:rPr>
              <a:t>Summary</a:t>
            </a:r>
            <a:endParaRPr lang="zh-CN" altLang="en-US" sz="8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173028" y="873661"/>
                <a:ext cx="11952651" cy="6986528"/>
              </a:xfrm>
              <a:prstGeom prst="rect">
                <a:avLst/>
              </a:prstGeom>
              <a:noFill/>
            </p:spPr>
            <p:txBody>
              <a:bodyPr wrap="square" rtlCol="0">
                <a:spAutoFit/>
              </a:bodyPr>
              <a:lstStyle/>
              <a:p>
                <a:pPr marL="457189" indent="-457189">
                  <a:lnSpc>
                    <a:spcPct val="120000"/>
                  </a:lnSpc>
                  <a:buFont typeface="Wingdings" panose="05000000000000000000" pitchFamily="2" charset="2"/>
                  <a:buChar char="Ø"/>
                </a:pPr>
                <a:r>
                  <a:rPr lang="en-US" altLang="zh-CN" sz="3200" dirty="0" err="1">
                    <a:solidFill>
                      <a:schemeClr val="bg1"/>
                    </a:solidFill>
                    <a:latin typeface="Times New Roman" panose="02020603050405020304" pitchFamily="18" charset="0"/>
                    <a:cs typeface="Times New Roman" panose="02020603050405020304" pitchFamily="18" charset="0"/>
                  </a:rPr>
                  <a:t>FeedForward</a:t>
                </a:r>
                <a:r>
                  <a:rPr lang="en-US" altLang="zh-CN" sz="3200" dirty="0">
                    <a:solidFill>
                      <a:schemeClr val="bg1"/>
                    </a:solidFill>
                    <a:latin typeface="Times New Roman" panose="02020603050405020304" pitchFamily="18" charset="0"/>
                    <a:cs typeface="Times New Roman" panose="02020603050405020304" pitchFamily="18" charset="0"/>
                  </a:rPr>
                  <a:t> of NN = Sparse LSM</a:t>
                </a:r>
              </a:p>
              <a:p>
                <a:pPr marL="457189" indent="-457189">
                  <a:lnSpc>
                    <a:spcPct val="120000"/>
                  </a:lnSpc>
                  <a:buFont typeface="Wingdings" panose="05000000000000000000" pitchFamily="2" charset="2"/>
                  <a:buChar char="Ø"/>
                </a:pPr>
                <a:r>
                  <a:rPr lang="en-US" altLang="zh-CN" sz="3200" dirty="0">
                    <a:solidFill>
                      <a:schemeClr val="bg1"/>
                    </a:solidFill>
                    <a:latin typeface="Times New Roman" panose="02020603050405020304" pitchFamily="18" charset="0"/>
                    <a:cs typeface="Times New Roman" panose="02020603050405020304" pitchFamily="18" charset="0"/>
                  </a:rPr>
                  <a:t>Sparse LSM VS. NNLSM (how to calculate Hessian)</a:t>
                </a:r>
              </a:p>
              <a:p>
                <a:pPr marL="457189" indent="-457189">
                  <a:lnSpc>
                    <a:spcPct val="120000"/>
                  </a:lnSpc>
                  <a:buFont typeface="Wingdings" panose="05000000000000000000" pitchFamily="2" charset="2"/>
                  <a:buChar char="Ø"/>
                </a:pPr>
                <a:r>
                  <a:rPr lang="en-US" altLang="zh-CN" sz="3200" dirty="0" err="1">
                    <a:solidFill>
                      <a:schemeClr val="bg1"/>
                    </a:solidFill>
                    <a:latin typeface="Times New Roman" panose="02020603050405020304" pitchFamily="18" charset="0"/>
                    <a:cs typeface="Times New Roman" panose="02020603050405020304" pitchFamily="18" charset="0"/>
                  </a:rPr>
                  <a:t>FeedForward</a:t>
                </a:r>
                <a:r>
                  <a:rPr lang="en-US" altLang="zh-CN" sz="3200" dirty="0">
                    <a:solidFill>
                      <a:schemeClr val="bg1"/>
                    </a:solidFill>
                    <a:latin typeface="Times New Roman" panose="02020603050405020304" pitchFamily="18" charset="0"/>
                    <a:cs typeface="Times New Roman" panose="02020603050405020304" pitchFamily="18" charset="0"/>
                  </a:rPr>
                  <a:t> of multilayer CNN = multilayer sparse LSM</a:t>
                </a:r>
              </a:p>
              <a:p>
                <a:pPr marL="914400" lvl="1" indent="-457200">
                  <a:lnSpc>
                    <a:spcPct val="120000"/>
                  </a:lnSpc>
                  <a:buFont typeface="Arial" panose="020B0604020202020204" pitchFamily="34" charset="0"/>
                  <a:buChar char="•"/>
                </a:pPr>
                <a:r>
                  <a:rPr lang="en-US" altLang="zh-CN" sz="3200" dirty="0">
                    <a:solidFill>
                      <a:schemeClr val="bg1"/>
                    </a:solidFill>
                    <a:latin typeface="Times New Roman" panose="02020603050405020304" pitchFamily="18" charset="0"/>
                    <a:cs typeface="Times New Roman" panose="02020603050405020304" pitchFamily="18" charset="0"/>
                  </a:rPr>
                  <a:t>quasi-migration Green’s functions=CNN filters=basis functions </a:t>
                </a:r>
              </a:p>
              <a:p>
                <a:pPr marL="914400" lvl="1" indent="-457200">
                  <a:lnSpc>
                    <a:spcPct val="120000"/>
                  </a:lnSpc>
                  <a:buFont typeface="Arial" panose="020B0604020202020204" pitchFamily="34" charset="0"/>
                  <a:buChar char="•"/>
                </a:pPr>
                <a:r>
                  <a:rPr lang="en-US" altLang="zh-CN" sz="3200" dirty="0">
                    <a:solidFill>
                      <a:schemeClr val="bg1"/>
                    </a:solidFill>
                    <a:latin typeface="Times New Roman" panose="02020603050405020304" pitchFamily="18" charset="0"/>
                    <a:cs typeface="Times New Roman" panose="02020603050405020304" pitchFamily="18" charset="0"/>
                  </a:rPr>
                  <a:t>reflectivity maps=CNN feature maps=weights for the basis functions. </a:t>
                </a:r>
              </a:p>
              <a:p>
                <a:pPr marL="457189" indent="-457189">
                  <a:lnSpc>
                    <a:spcPct val="120000"/>
                  </a:lnSpc>
                  <a:buFont typeface="Wingdings" panose="05000000000000000000" pitchFamily="2" charset="2"/>
                  <a:buChar char="Ø"/>
                </a:pPr>
                <a:r>
                  <a:rPr lang="en-US" altLang="zh-CN"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Practical Uses of NNLSM:</a:t>
                </a:r>
                <a:endParaRPr lang="en-US" altLang="zh-CN" sz="3200" b="1" dirty="0">
                  <a:solidFill>
                    <a:srgbClr val="FFFF00"/>
                  </a:solidFill>
                  <a:latin typeface="Times New Roman" panose="02020603050405020304" pitchFamily="18" charset="0"/>
                  <a:cs typeface="Times New Roman" panose="02020603050405020304" pitchFamily="18" charset="0"/>
                </a:endParaRPr>
              </a:p>
              <a:p>
                <a:pPr marL="914400" lvl="1" indent="-457200">
                  <a:lnSpc>
                    <a:spcPct val="120000"/>
                  </a:lnSpc>
                  <a:buFont typeface="Arial" panose="020B0604020202020204" pitchFamily="34" charset="0"/>
                  <a:buChar char="•"/>
                </a:pPr>
                <a:r>
                  <a:rPr lang="en-US" altLang="zh-CN" sz="3200" b="1" dirty="0">
                    <a:solidFill>
                      <a:srgbClr val="FFFF00"/>
                    </a:solidFill>
                    <a:latin typeface="Times New Roman" panose="02020603050405020304" pitchFamily="18" charset="0"/>
                    <a:cs typeface="Times New Roman" panose="02020603050405020304" pitchFamily="18" charset="0"/>
                  </a:rPr>
                  <a:t>Inexpensive ~LSM </a:t>
                </a:r>
              </a:p>
              <a:p>
                <a:pPr marL="914400" lvl="1" indent="-457200">
                  <a:lnSpc>
                    <a:spcPct val="120000"/>
                  </a:lnSpc>
                  <a:buFont typeface="Arial" panose="020B0604020202020204" pitchFamily="34" charset="0"/>
                  <a:buChar char="•"/>
                </a:pPr>
                <a:r>
                  <a:rPr lang="en-US" altLang="zh-CN"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Eliminate </a:t>
                </a:r>
                <a:r>
                  <a:rPr lang="en-US" altLang="zh-CN" sz="3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Random+Coherent</a:t>
                </a:r>
                <a:r>
                  <a:rPr lang="en-US" altLang="zh-CN"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Noise</a:t>
                </a:r>
              </a:p>
              <a:p>
                <a:pPr marL="914400" lvl="1" indent="-457200">
                  <a:lnSpc>
                    <a:spcPct val="120000"/>
                  </a:lnSpc>
                  <a:buFont typeface="Arial" panose="020B0604020202020204" pitchFamily="34" charset="0"/>
                  <a:buChar char="•"/>
                </a:pPr>
                <a:r>
                  <a:rPr lang="en-US" altLang="zh-CN" sz="3200" b="1" dirty="0">
                    <a:solidFill>
                      <a:srgbClr val="FFFF00"/>
                    </a:solidFill>
                    <a:latin typeface="Times New Roman" panose="02020603050405020304" pitchFamily="18" charset="0"/>
                    <a:cs typeface="Times New Roman" panose="02020603050405020304" pitchFamily="18" charset="0"/>
                  </a:rPr>
                  <a:t>Liability: m</a:t>
                </a:r>
                <a14:m>
                  <m:oMath xmlns:m="http://schemas.openxmlformats.org/officeDocument/2006/math">
                    <m:r>
                      <a:rPr lang="en-US" altLang="zh-CN" sz="3200" b="1" i="1">
                        <a:solidFill>
                          <a:srgbClr val="FFFF00"/>
                        </a:solidFill>
                        <a:latin typeface="Cambria Math"/>
                        <a:ea typeface="Cambria Math"/>
                        <a:cs typeface="Times New Roman" panose="02020603050405020304" pitchFamily="18" charset="0"/>
                      </a:rPr>
                      <m:t>≠</m:t>
                    </m:r>
                  </m:oMath>
                </a14:m>
                <a:r>
                  <a:rPr lang="en-US" altLang="zh-CN" sz="3200" b="1" dirty="0">
                    <a:solidFill>
                      <a:srgbClr val="FFFF00"/>
                    </a:solidFill>
                    <a:latin typeface="Times New Roman" panose="02020603050405020304" pitchFamily="18" charset="0"/>
                    <a:cs typeface="Times New Roman" panose="02020603050405020304" pitchFamily="18" charset="0"/>
                  </a:rPr>
                  <a:t>Reflectivity</a:t>
                </a:r>
                <a:endParaRPr lang="zh-CN" altLang="en-US" sz="3200" dirty="0">
                  <a:solidFill>
                    <a:schemeClr val="bg1"/>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endParaRPr lang="en-US" altLang="zh-CN" sz="3200" dirty="0">
                  <a:solidFill>
                    <a:schemeClr val="bg1"/>
                  </a:solidFill>
                  <a:latin typeface="Times New Roman" panose="02020603050405020304" pitchFamily="18" charset="0"/>
                  <a:cs typeface="Times New Roman" panose="02020603050405020304" pitchFamily="18" charset="0"/>
                </a:endParaRPr>
              </a:p>
              <a:p>
                <a:pPr marL="457189" indent="-457189">
                  <a:buFont typeface="Wingdings" panose="05000000000000000000" pitchFamily="2" charset="2"/>
                  <a:buChar char="Ø"/>
                </a:pPr>
                <a:endParaRPr lang="en-US" altLang="zh-CN"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3028" y="873661"/>
                <a:ext cx="11952651" cy="6986528"/>
              </a:xfrm>
              <a:prstGeom prst="rect">
                <a:avLst/>
              </a:prstGeom>
              <a:blipFill>
                <a:blip r:embed="rId3"/>
                <a:stretch>
                  <a:fillRect l="-1168" t="-363"/>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15426D36-D12E-4DFA-92D0-09FD0E0D5378}"/>
              </a:ext>
            </a:extLst>
          </p:cNvPr>
          <p:cNvSpPr>
            <a:spLocks noGrp="1"/>
          </p:cNvSpPr>
          <p:nvPr>
            <p:ph type="sldNum" sz="quarter" idx="12"/>
          </p:nvPr>
        </p:nvSpPr>
        <p:spPr>
          <a:xfrm>
            <a:off x="9401472" y="6424248"/>
            <a:ext cx="2743200" cy="365125"/>
          </a:xfrm>
        </p:spPr>
        <p:txBody>
          <a:bodyPr/>
          <a:lstStyle/>
          <a:p>
            <a:fld id="{28105BC5-7E75-4875-A2B6-9270916BBBCE}" type="slidenum">
              <a:rPr lang="zh-CN" altLang="en-US" smtClean="0"/>
              <a:t>18</a:t>
            </a:fld>
            <a:endParaRPr lang="zh-CN" altLang="en-US"/>
          </a:p>
        </p:txBody>
      </p:sp>
    </p:spTree>
    <p:extLst>
      <p:ext uri="{BB962C8B-B14F-4D97-AF65-F5344CB8AC3E}">
        <p14:creationId xmlns:p14="http://schemas.microsoft.com/office/powerpoint/2010/main" val="15768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https://upload.wikimedia.org/wikipedia/commons/thumb/1/11/Confluence_of_Green_and_Colorado_Rivers.jpg/800px-Confluence_of_Green_and_Colorado_Riv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970" y="-43216"/>
            <a:ext cx="12528715" cy="689551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591300" y="4434279"/>
            <a:ext cx="2515915" cy="913199"/>
          </a:xfrm>
          <a:prstGeom prst="rect">
            <a:avLst/>
          </a:prstGeom>
          <a:ln>
            <a:noFill/>
          </a:ln>
        </p:spPr>
        <p:txBody>
          <a:bodyPr wrap="square">
            <a:spAutoFit/>
          </a:bodyPr>
          <a:lstStyle/>
          <a:p>
            <a:pPr algn="ctr"/>
            <a:r>
              <a:rPr lang="en-US" sz="26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Neural Network </a:t>
            </a:r>
            <a:r>
              <a:rPr lang="en-US" sz="2667"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LSM</a:t>
            </a:r>
            <a:endParaRPr lang="en-US" sz="2667" b="1" dirty="0">
              <a:solidFill>
                <a:srgbClr val="FFFF00"/>
              </a:solidFill>
              <a:effectLst>
                <a:outerShdw blurRad="38100" dist="38100" dir="2700000" algn="tl">
                  <a:srgbClr val="000000">
                    <a:alpha val="43137"/>
                  </a:srgbClr>
                </a:outerShdw>
              </a:effectLst>
            </a:endParaRPr>
          </a:p>
        </p:txBody>
      </p:sp>
      <p:pic>
        <p:nvPicPr>
          <p:cNvPr id="6" name="图片 5">
            <a:extLst>
              <a:ext uri="{FF2B5EF4-FFF2-40B4-BE49-F238E27FC236}">
                <a16:creationId xmlns:a16="http://schemas.microsoft.com/office/drawing/2014/main" id="{9F3DF8E0-052B-2540-B7C5-782C8832FC8B}"/>
              </a:ext>
            </a:extLst>
          </p:cNvPr>
          <p:cNvPicPr>
            <a:picLocks noChangeAspect="1"/>
          </p:cNvPicPr>
          <p:nvPr/>
        </p:nvPicPr>
        <p:blipFill>
          <a:blip r:link="rId4"/>
          <a:stretch>
            <a:fillRect/>
          </a:stretch>
        </p:blipFill>
        <p:spPr>
          <a:xfrm>
            <a:off x="1270000" y="1270000"/>
            <a:ext cx="63500" cy="76200"/>
          </a:xfrm>
          <a:prstGeom prst="rect">
            <a:avLst/>
          </a:prstGeom>
        </p:spPr>
      </p:pic>
      <p:pic>
        <p:nvPicPr>
          <p:cNvPr id="7" name="图片 6">
            <a:extLst>
              <a:ext uri="{FF2B5EF4-FFF2-40B4-BE49-F238E27FC236}">
                <a16:creationId xmlns:a16="http://schemas.microsoft.com/office/drawing/2014/main" id="{CDC4A3DA-1D24-3B42-95F3-FE3DAAA6E0D0}"/>
              </a:ext>
            </a:extLst>
          </p:cNvPr>
          <p:cNvPicPr>
            <a:picLocks noChangeAspect="1"/>
          </p:cNvPicPr>
          <p:nvPr/>
        </p:nvPicPr>
        <p:blipFill>
          <a:blip r:link="rId4"/>
          <a:stretch>
            <a:fillRect/>
          </a:stretch>
        </p:blipFill>
        <p:spPr>
          <a:xfrm>
            <a:off x="1270000" y="1270000"/>
            <a:ext cx="63500" cy="76200"/>
          </a:xfrm>
          <a:prstGeom prst="rect">
            <a:avLst/>
          </a:prstGeom>
        </p:spPr>
      </p:pic>
      <p:grpSp>
        <p:nvGrpSpPr>
          <p:cNvPr id="22" name="组合 21">
            <a:extLst>
              <a:ext uri="{FF2B5EF4-FFF2-40B4-BE49-F238E27FC236}">
                <a16:creationId xmlns:a16="http://schemas.microsoft.com/office/drawing/2014/main" id="{0FD43E51-9A59-D940-B142-927C477105AC}"/>
              </a:ext>
            </a:extLst>
          </p:cNvPr>
          <p:cNvGrpSpPr/>
          <p:nvPr/>
        </p:nvGrpSpPr>
        <p:grpSpPr>
          <a:xfrm>
            <a:off x="1341821" y="2231367"/>
            <a:ext cx="4931979" cy="2734333"/>
            <a:chOff x="1341821" y="2231367"/>
            <a:chExt cx="4931979" cy="2734333"/>
          </a:xfrm>
        </p:grpSpPr>
        <p:sp>
          <p:nvSpPr>
            <p:cNvPr id="12" name="Rectangle 11"/>
            <p:cNvSpPr/>
            <p:nvPr/>
          </p:nvSpPr>
          <p:spPr>
            <a:xfrm rot="2541287">
              <a:off x="1341821" y="3710690"/>
              <a:ext cx="2120713" cy="502767"/>
            </a:xfrm>
            <a:prstGeom prst="rect">
              <a:avLst/>
            </a:prstGeom>
            <a:ln>
              <a:noFill/>
            </a:ln>
          </p:spPr>
          <p:txBody>
            <a:bodyPr wrap="square">
              <a:spAutoFit/>
            </a:bodyPr>
            <a:lstStyle/>
            <a:p>
              <a:pPr algn="ctr"/>
              <a:r>
                <a:rPr lang="en-US" sz="2667"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LSM</a:t>
              </a:r>
              <a:endParaRPr lang="en-US" sz="2667" b="1" dirty="0">
                <a:solidFill>
                  <a:srgbClr val="FFFF00"/>
                </a:solidFill>
                <a:effectLst>
                  <a:outerShdw blurRad="38100" dist="38100" dir="2700000" algn="tl">
                    <a:srgbClr val="000000">
                      <a:alpha val="43137"/>
                    </a:srgbClr>
                  </a:outerShdw>
                </a:effectLst>
              </a:endParaRPr>
            </a:p>
          </p:txBody>
        </p:sp>
        <p:sp>
          <p:nvSpPr>
            <p:cNvPr id="9" name="Freeform 8"/>
            <p:cNvSpPr/>
            <p:nvPr/>
          </p:nvSpPr>
          <p:spPr>
            <a:xfrm>
              <a:off x="1602457" y="2231367"/>
              <a:ext cx="1618072" cy="1357223"/>
            </a:xfrm>
            <a:custGeom>
              <a:avLst/>
              <a:gdLst>
                <a:gd name="connsiteX0" fmla="*/ 1213554 w 1213554"/>
                <a:gd name="connsiteY0" fmla="*/ 0 h 1017917"/>
                <a:gd name="connsiteX1" fmla="*/ 488935 w 1213554"/>
                <a:gd name="connsiteY1" fmla="*/ 362309 h 1017917"/>
                <a:gd name="connsiteX2" fmla="*/ 5856 w 1213554"/>
                <a:gd name="connsiteY2" fmla="*/ 707366 h 1017917"/>
                <a:gd name="connsiteX3" fmla="*/ 264649 w 1213554"/>
                <a:gd name="connsiteY3" fmla="*/ 1017917 h 1017917"/>
              </a:gdLst>
              <a:ahLst/>
              <a:cxnLst>
                <a:cxn ang="0">
                  <a:pos x="connsiteX0" y="connsiteY0"/>
                </a:cxn>
                <a:cxn ang="0">
                  <a:pos x="connsiteX1" y="connsiteY1"/>
                </a:cxn>
                <a:cxn ang="0">
                  <a:pos x="connsiteX2" y="connsiteY2"/>
                </a:cxn>
                <a:cxn ang="0">
                  <a:pos x="connsiteX3" y="connsiteY3"/>
                </a:cxn>
              </a:cxnLst>
              <a:rect l="l" t="t" r="r" b="b"/>
              <a:pathLst>
                <a:path w="1213554" h="1017917">
                  <a:moveTo>
                    <a:pt x="1213554" y="0"/>
                  </a:moveTo>
                  <a:cubicBezTo>
                    <a:pt x="951886" y="122207"/>
                    <a:pt x="690218" y="244415"/>
                    <a:pt x="488935" y="362309"/>
                  </a:cubicBezTo>
                  <a:cubicBezTo>
                    <a:pt x="287652" y="480203"/>
                    <a:pt x="43237" y="598098"/>
                    <a:pt x="5856" y="707366"/>
                  </a:cubicBezTo>
                  <a:cubicBezTo>
                    <a:pt x="-31525" y="816634"/>
                    <a:pt x="116562" y="917275"/>
                    <a:pt x="264649" y="1017917"/>
                  </a:cubicBezTo>
                </a:path>
              </a:pathLst>
            </a:cu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任意形状 10">
              <a:extLst>
                <a:ext uri="{FF2B5EF4-FFF2-40B4-BE49-F238E27FC236}">
                  <a16:creationId xmlns:a16="http://schemas.microsoft.com/office/drawing/2014/main" id="{F4571C3F-7147-3D41-8F45-327BD3C22E99}"/>
                </a:ext>
              </a:extLst>
            </p:cNvPr>
            <p:cNvSpPr/>
            <p:nvPr/>
          </p:nvSpPr>
          <p:spPr>
            <a:xfrm>
              <a:off x="2844800" y="4292600"/>
              <a:ext cx="3429000" cy="673100"/>
            </a:xfrm>
            <a:custGeom>
              <a:avLst/>
              <a:gdLst>
                <a:gd name="connsiteX0" fmla="*/ 0 w 3429000"/>
                <a:gd name="connsiteY0" fmla="*/ 0 h 673100"/>
                <a:gd name="connsiteX1" fmla="*/ 622300 w 3429000"/>
                <a:gd name="connsiteY1" fmla="*/ 304800 h 673100"/>
                <a:gd name="connsiteX2" fmla="*/ 2070100 w 3429000"/>
                <a:gd name="connsiteY2" fmla="*/ 571500 h 673100"/>
                <a:gd name="connsiteX3" fmla="*/ 3429000 w 3429000"/>
                <a:gd name="connsiteY3" fmla="*/ 673100 h 673100"/>
                <a:gd name="connsiteX4" fmla="*/ 3429000 w 3429000"/>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673100">
                  <a:moveTo>
                    <a:pt x="0" y="0"/>
                  </a:moveTo>
                  <a:cubicBezTo>
                    <a:pt x="138641" y="104775"/>
                    <a:pt x="277283" y="209550"/>
                    <a:pt x="622300" y="304800"/>
                  </a:cubicBezTo>
                  <a:cubicBezTo>
                    <a:pt x="967317" y="400050"/>
                    <a:pt x="1602317" y="510117"/>
                    <a:pt x="2070100" y="571500"/>
                  </a:cubicBezTo>
                  <a:cubicBezTo>
                    <a:pt x="2537883" y="632883"/>
                    <a:pt x="3429000" y="673100"/>
                    <a:pt x="3429000" y="673100"/>
                  </a:cubicBezTo>
                  <a:lnTo>
                    <a:pt x="3429000" y="673100"/>
                  </a:lnTo>
                </a:path>
              </a:pathLst>
            </a:custGeom>
            <a:noFill/>
            <a:ln w="381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3" name="组合 22">
            <a:extLst>
              <a:ext uri="{FF2B5EF4-FFF2-40B4-BE49-F238E27FC236}">
                <a16:creationId xmlns:a16="http://schemas.microsoft.com/office/drawing/2014/main" id="{15A12E25-18A7-6244-BD00-6F0221BCA066}"/>
              </a:ext>
            </a:extLst>
          </p:cNvPr>
          <p:cNvGrpSpPr/>
          <p:nvPr/>
        </p:nvGrpSpPr>
        <p:grpSpPr>
          <a:xfrm>
            <a:off x="457200" y="5143500"/>
            <a:ext cx="6134100" cy="1079500"/>
            <a:chOff x="457200" y="5143500"/>
            <a:chExt cx="6134100" cy="1079500"/>
          </a:xfrm>
        </p:grpSpPr>
        <p:sp>
          <p:nvSpPr>
            <p:cNvPr id="5" name="Rectangle 4"/>
            <p:cNvSpPr/>
            <p:nvPr/>
          </p:nvSpPr>
          <p:spPr>
            <a:xfrm rot="20825483">
              <a:off x="3005920" y="5268236"/>
              <a:ext cx="2120713" cy="502765"/>
            </a:xfrm>
            <a:prstGeom prst="rect">
              <a:avLst/>
            </a:prstGeom>
          </p:spPr>
          <p:txBody>
            <a:bodyPr wrap="square">
              <a:spAutoFit/>
            </a:bodyPr>
            <a:lstStyle/>
            <a:p>
              <a:r>
                <a:rPr lang="en-US" sz="26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Deep CNN</a:t>
              </a:r>
              <a:endParaRPr lang="en-US" sz="2667" b="1" dirty="0">
                <a:solidFill>
                  <a:srgbClr val="FF0000"/>
                </a:solidFill>
                <a:effectLst>
                  <a:outerShdw blurRad="38100" dist="38100" dir="2700000" algn="tl">
                    <a:srgbClr val="000000">
                      <a:alpha val="43137"/>
                    </a:srgbClr>
                  </a:outerShdw>
                </a:effectLst>
              </a:endParaRPr>
            </a:p>
          </p:txBody>
        </p:sp>
        <p:sp>
          <p:nvSpPr>
            <p:cNvPr id="20" name="任意形状 19">
              <a:extLst>
                <a:ext uri="{FF2B5EF4-FFF2-40B4-BE49-F238E27FC236}">
                  <a16:creationId xmlns:a16="http://schemas.microsoft.com/office/drawing/2014/main" id="{8CD6C189-73A3-D643-AFDB-A1E904AC5EAB}"/>
                </a:ext>
              </a:extLst>
            </p:cNvPr>
            <p:cNvSpPr/>
            <p:nvPr/>
          </p:nvSpPr>
          <p:spPr>
            <a:xfrm>
              <a:off x="457200" y="5842000"/>
              <a:ext cx="2425700" cy="381000"/>
            </a:xfrm>
            <a:custGeom>
              <a:avLst/>
              <a:gdLst>
                <a:gd name="connsiteX0" fmla="*/ 0 w 2425700"/>
                <a:gd name="connsiteY0" fmla="*/ 381000 h 381000"/>
                <a:gd name="connsiteX1" fmla="*/ 2425700 w 2425700"/>
                <a:gd name="connsiteY1" fmla="*/ 0 h 381000"/>
                <a:gd name="connsiteX2" fmla="*/ 2425700 w 2425700"/>
                <a:gd name="connsiteY2" fmla="*/ 0 h 381000"/>
              </a:gdLst>
              <a:ahLst/>
              <a:cxnLst>
                <a:cxn ang="0">
                  <a:pos x="connsiteX0" y="connsiteY0"/>
                </a:cxn>
                <a:cxn ang="0">
                  <a:pos x="connsiteX1" y="connsiteY1"/>
                </a:cxn>
                <a:cxn ang="0">
                  <a:pos x="connsiteX2" y="connsiteY2"/>
                </a:cxn>
              </a:cxnLst>
              <a:rect l="l" t="t" r="r" b="b"/>
              <a:pathLst>
                <a:path w="2425700" h="381000">
                  <a:moveTo>
                    <a:pt x="0" y="381000"/>
                  </a:moveTo>
                  <a:lnTo>
                    <a:pt x="2425700" y="0"/>
                  </a:lnTo>
                  <a:lnTo>
                    <a:pt x="2425700" y="0"/>
                  </a:lnTo>
                </a:path>
              </a:pathLst>
            </a:cu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任意形状 20">
              <a:extLst>
                <a:ext uri="{FF2B5EF4-FFF2-40B4-BE49-F238E27FC236}">
                  <a16:creationId xmlns:a16="http://schemas.microsoft.com/office/drawing/2014/main" id="{7CD45DD2-ED6E-B648-9EFE-0E0E4E3FDAF5}"/>
                </a:ext>
              </a:extLst>
            </p:cNvPr>
            <p:cNvSpPr/>
            <p:nvPr/>
          </p:nvSpPr>
          <p:spPr>
            <a:xfrm>
              <a:off x="4800600" y="5143500"/>
              <a:ext cx="1790700" cy="241300"/>
            </a:xfrm>
            <a:custGeom>
              <a:avLst/>
              <a:gdLst>
                <a:gd name="connsiteX0" fmla="*/ 0 w 1790700"/>
                <a:gd name="connsiteY0" fmla="*/ 241300 h 241300"/>
                <a:gd name="connsiteX1" fmla="*/ 1562100 w 1790700"/>
                <a:gd name="connsiteY1" fmla="*/ 25400 h 241300"/>
                <a:gd name="connsiteX2" fmla="*/ 1790700 w 1790700"/>
                <a:gd name="connsiteY2" fmla="*/ 0 h 241300"/>
              </a:gdLst>
              <a:ahLst/>
              <a:cxnLst>
                <a:cxn ang="0">
                  <a:pos x="connsiteX0" y="connsiteY0"/>
                </a:cxn>
                <a:cxn ang="0">
                  <a:pos x="connsiteX1" y="connsiteY1"/>
                </a:cxn>
                <a:cxn ang="0">
                  <a:pos x="connsiteX2" y="connsiteY2"/>
                </a:cxn>
              </a:cxnLst>
              <a:rect l="l" t="t" r="r" b="b"/>
              <a:pathLst>
                <a:path w="1790700" h="241300">
                  <a:moveTo>
                    <a:pt x="0" y="241300"/>
                  </a:moveTo>
                  <a:lnTo>
                    <a:pt x="1562100" y="25400"/>
                  </a:lnTo>
                  <a:cubicBezTo>
                    <a:pt x="1860550" y="-14817"/>
                    <a:pt x="1729317" y="10583"/>
                    <a:pt x="1790700" y="0"/>
                  </a:cubicBezTo>
                </a:path>
              </a:pathLst>
            </a:custGeom>
            <a:noFill/>
            <a:ln w="38100">
              <a:solidFill>
                <a:srgbClr val="FF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108657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88556" y="-224574"/>
            <a:ext cx="10515600" cy="1325563"/>
          </a:xfrm>
        </p:spPr>
        <p:txBody>
          <a:bodyPr>
            <a:normAutofit/>
          </a:bodyPr>
          <a:lstStyle/>
          <a:p>
            <a:pPr algn="ctr"/>
            <a:r>
              <a:rPr lang="en-US" altLang="zh-CN" sz="5867" dirty="0">
                <a:latin typeface="Times New Roman" panose="02020603050405020304" pitchFamily="18" charset="0"/>
                <a:cs typeface="Times New Roman" panose="02020603050405020304" pitchFamily="18" charset="0"/>
              </a:rPr>
              <a:t>Outline</a:t>
            </a:r>
            <a:endParaRPr lang="zh-CN" altLang="en-US" sz="48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E152630A-29DA-478F-AAE9-33EB6596F9E2}"/>
              </a:ext>
            </a:extLst>
          </p:cNvPr>
          <p:cNvSpPr>
            <a:spLocks noGrp="1"/>
          </p:cNvSpPr>
          <p:nvPr>
            <p:ph type="sldNum" sz="quarter" idx="12"/>
          </p:nvPr>
        </p:nvSpPr>
        <p:spPr/>
        <p:txBody>
          <a:bodyPr/>
          <a:lstStyle/>
          <a:p>
            <a:fld id="{28105BC5-7E75-4875-A2B6-9270916BBBCE}" type="slidenum">
              <a:rPr lang="zh-CN" altLang="en-US" smtClean="0">
                <a:latin typeface="Times New Roman" panose="02020603050405020304" pitchFamily="18" charset="0"/>
                <a:cs typeface="Times New Roman" panose="02020603050405020304" pitchFamily="18" charset="0"/>
              </a:rPr>
              <a:t>2</a:t>
            </a:fld>
            <a:endParaRPr lang="zh-CN" altLang="en-US">
              <a:latin typeface="Times New Roman" panose="02020603050405020304" pitchFamily="18" charset="0"/>
              <a:cs typeface="Times New Roman" panose="02020603050405020304" pitchFamily="18" charset="0"/>
            </a:endParaRPr>
          </a:p>
        </p:txBody>
      </p:sp>
      <p:sp>
        <p:nvSpPr>
          <p:cNvPr id="8" name="内容占位符 2">
            <a:extLst>
              <a:ext uri="{FF2B5EF4-FFF2-40B4-BE49-F238E27FC236}">
                <a16:creationId xmlns:a16="http://schemas.microsoft.com/office/drawing/2014/main" id="{07AD3B6F-CF96-490E-A64E-65A9BC056E2F}"/>
              </a:ext>
            </a:extLst>
          </p:cNvPr>
          <p:cNvSpPr txBox="1">
            <a:spLocks/>
          </p:cNvSpPr>
          <p:nvPr/>
        </p:nvSpPr>
        <p:spPr>
          <a:xfrm>
            <a:off x="815413" y="1028733"/>
            <a:ext cx="11617291" cy="5152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Neural Networks &amp; Sparse LSM</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Neural Networks Least Squares Migration </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Numerical Results</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Summary</a:t>
            </a:r>
          </a:p>
        </p:txBody>
      </p:sp>
      <p:sp>
        <p:nvSpPr>
          <p:cNvPr id="3" name="Rectangle 2"/>
          <p:cNvSpPr/>
          <p:nvPr/>
        </p:nvSpPr>
        <p:spPr>
          <a:xfrm>
            <a:off x="33055" y="2564904"/>
            <a:ext cx="12193355" cy="3456384"/>
          </a:xfrm>
          <a:prstGeom prst="rect">
            <a:avLst/>
          </a:prstGeom>
          <a:solidFill>
            <a:srgbClr val="000082">
              <a:alpha val="48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9845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AD82D0A-3EE5-2346-89D3-C4712C4077ED}"/>
              </a:ext>
            </a:extLst>
          </p:cNvPr>
          <p:cNvSpPr>
            <a:spLocks noGrp="1"/>
          </p:cNvSpPr>
          <p:nvPr>
            <p:ph idx="1"/>
          </p:nvPr>
        </p:nvSpPr>
        <p:spPr>
          <a:xfrm>
            <a:off x="571500" y="1182357"/>
            <a:ext cx="10515600" cy="4351339"/>
          </a:xfrm>
        </p:spPr>
        <p:txBody>
          <a:bodyPr>
            <a:normAutofit/>
          </a:bodyPr>
          <a:lstStyle/>
          <a:p>
            <a:endParaRPr kumimoji="1" lang="en-US" altLang="zh-CN" dirty="0"/>
          </a:p>
          <a:p>
            <a:pPr algn="just"/>
            <a:r>
              <a:rPr lang="en" altLang="zh-CN" dirty="0">
                <a:latin typeface="+mn-lt"/>
              </a:rPr>
              <a:t>The research reported in this publication was supported by the King Abdullah University of Science and Technology (KAUST) in </a:t>
            </a:r>
            <a:r>
              <a:rPr lang="en" altLang="zh-CN" dirty="0" err="1">
                <a:latin typeface="+mn-lt"/>
              </a:rPr>
              <a:t>Thuwal</a:t>
            </a:r>
            <a:r>
              <a:rPr lang="en" altLang="zh-CN" dirty="0">
                <a:latin typeface="+mn-lt"/>
              </a:rPr>
              <a:t>, Saudi Arabia. We are grateful to the sponsors of the Center for Subsurface Imaging and Modeling Consortium for their financial support. For computer time, this research used the resources of the Supercomputing Laboratory at KAUST and the IT Research Computing Group. We thank them for providing the computational resources required for carrying out this work. </a:t>
            </a:r>
          </a:p>
          <a:p>
            <a:pPr marL="0" indent="0">
              <a:buNone/>
            </a:pPr>
            <a:endParaRPr lang="en" altLang="zh-CN" dirty="0"/>
          </a:p>
        </p:txBody>
      </p:sp>
      <p:sp>
        <p:nvSpPr>
          <p:cNvPr id="3" name="标题 1">
            <a:extLst>
              <a:ext uri="{FF2B5EF4-FFF2-40B4-BE49-F238E27FC236}">
                <a16:creationId xmlns:a16="http://schemas.microsoft.com/office/drawing/2014/main" id="{9AD907D4-CAA6-E740-A117-252FF23C1055}"/>
              </a:ext>
            </a:extLst>
          </p:cNvPr>
          <p:cNvSpPr txBox="1">
            <a:spLocks/>
          </p:cNvSpPr>
          <p:nvPr/>
        </p:nvSpPr>
        <p:spPr>
          <a:xfrm>
            <a:off x="2823501" y="-180049"/>
            <a:ext cx="6544997" cy="1325563"/>
          </a:xfrm>
          <a:prstGeom prst="rect">
            <a:avLst/>
          </a:prstGeom>
        </p:spPr>
        <p:txBody>
          <a:bodyPr vert="horz" lIns="68580" tIns="34290" rIns="68580" bIns="34290" rtlCol="0" anchor="ctr">
            <a:normAutofit/>
          </a:bodyPr>
          <a:lstStyle>
            <a:lvl1pPr algn="l" defTabSz="914377" rtl="0" eaLnBrk="1" latinLnBrk="0" hangingPunct="1">
              <a:lnSpc>
                <a:spcPct val="90000"/>
              </a:lnSpc>
              <a:spcBef>
                <a:spcPct val="0"/>
              </a:spcBef>
              <a:buNone/>
              <a:defRPr sz="4400" kern="1200">
                <a:solidFill>
                  <a:srgbClr val="FFFF00"/>
                </a:solidFill>
                <a:latin typeface="+mj-lt"/>
                <a:ea typeface="+mj-ea"/>
                <a:cs typeface="+mj-cs"/>
              </a:defRPr>
            </a:lvl1pPr>
          </a:lstStyle>
          <a:p>
            <a:r>
              <a:rPr lang="en-US" altLang="zh-CN" sz="6000" dirty="0"/>
              <a:t>Acknowledgements</a:t>
            </a:r>
          </a:p>
        </p:txBody>
      </p:sp>
    </p:spTree>
    <p:extLst>
      <p:ext uri="{BB962C8B-B14F-4D97-AF65-F5344CB8AC3E}">
        <p14:creationId xmlns:p14="http://schemas.microsoft.com/office/powerpoint/2010/main" val="171841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5" name="Straight Arrow Connector 194"/>
          <p:cNvCxnSpPr/>
          <p:nvPr/>
        </p:nvCxnSpPr>
        <p:spPr>
          <a:xfrm>
            <a:off x="4341237" y="4953100"/>
            <a:ext cx="1000932" cy="523488"/>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5361012" y="3944988"/>
            <a:ext cx="864096" cy="864096"/>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6" name="Oval 175"/>
          <p:cNvSpPr/>
          <p:nvPr/>
        </p:nvSpPr>
        <p:spPr>
          <a:xfrm>
            <a:off x="5361012" y="5097116"/>
            <a:ext cx="864096" cy="864096"/>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Oval 42"/>
          <p:cNvSpPr/>
          <p:nvPr/>
        </p:nvSpPr>
        <p:spPr>
          <a:xfrm>
            <a:off x="4112873" y="1640732"/>
            <a:ext cx="288032" cy="288032"/>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7" name="Oval 176"/>
          <p:cNvSpPr/>
          <p:nvPr/>
        </p:nvSpPr>
        <p:spPr>
          <a:xfrm>
            <a:off x="4131717" y="2408817"/>
            <a:ext cx="288032" cy="288032"/>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1" name="Oval 180"/>
          <p:cNvSpPr/>
          <p:nvPr/>
        </p:nvSpPr>
        <p:spPr>
          <a:xfrm>
            <a:off x="4150561" y="4040999"/>
            <a:ext cx="288032" cy="288032"/>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2" name="Oval 181"/>
          <p:cNvSpPr/>
          <p:nvPr/>
        </p:nvSpPr>
        <p:spPr>
          <a:xfrm>
            <a:off x="4169405" y="4809084"/>
            <a:ext cx="288032" cy="288032"/>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7" name="Straight Arrow Connector 46"/>
          <p:cNvCxnSpPr>
            <a:stCxn id="43" idx="6"/>
            <a:endCxn id="37" idx="2"/>
          </p:cNvCxnSpPr>
          <p:nvPr/>
        </p:nvCxnSpPr>
        <p:spPr>
          <a:xfrm>
            <a:off x="4400905" y="1784749"/>
            <a:ext cx="960107" cy="1207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endCxn id="174" idx="2"/>
          </p:cNvCxnSpPr>
          <p:nvPr/>
        </p:nvCxnSpPr>
        <p:spPr>
          <a:xfrm>
            <a:off x="4400905" y="2556711"/>
            <a:ext cx="960107" cy="188144"/>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77" idx="6"/>
          </p:cNvCxnSpPr>
          <p:nvPr/>
        </p:nvCxnSpPr>
        <p:spPr>
          <a:xfrm>
            <a:off x="4419750" y="2552834"/>
            <a:ext cx="929053" cy="1811909"/>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177" idx="6"/>
            <a:endCxn id="176" idx="2"/>
          </p:cNvCxnSpPr>
          <p:nvPr/>
        </p:nvCxnSpPr>
        <p:spPr>
          <a:xfrm>
            <a:off x="4419750" y="2552833"/>
            <a:ext cx="941263" cy="297633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43" idx="6"/>
            <a:endCxn id="174" idx="2"/>
          </p:cNvCxnSpPr>
          <p:nvPr/>
        </p:nvCxnSpPr>
        <p:spPr>
          <a:xfrm>
            <a:off x="4400905" y="1784748"/>
            <a:ext cx="960107" cy="960107"/>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4400905" y="1784748"/>
            <a:ext cx="960107" cy="960107"/>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endCxn id="175" idx="2"/>
          </p:cNvCxnSpPr>
          <p:nvPr/>
        </p:nvCxnSpPr>
        <p:spPr>
          <a:xfrm>
            <a:off x="4400905" y="1780177"/>
            <a:ext cx="960107" cy="2596859"/>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43" idx="7"/>
          </p:cNvCxnSpPr>
          <p:nvPr/>
        </p:nvCxnSpPr>
        <p:spPr>
          <a:xfrm>
            <a:off x="4358725" y="1682914"/>
            <a:ext cx="983444" cy="3793676"/>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82" idx="6"/>
            <a:endCxn id="175" idx="2"/>
          </p:cNvCxnSpPr>
          <p:nvPr/>
        </p:nvCxnSpPr>
        <p:spPr>
          <a:xfrm flipV="1">
            <a:off x="4457438" y="4377036"/>
            <a:ext cx="903575" cy="576064"/>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82" idx="7"/>
            <a:endCxn id="174" idx="2"/>
          </p:cNvCxnSpPr>
          <p:nvPr/>
        </p:nvCxnSpPr>
        <p:spPr>
          <a:xfrm flipV="1">
            <a:off x="4415257" y="2744855"/>
            <a:ext cx="945756" cy="210641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82" idx="7"/>
          </p:cNvCxnSpPr>
          <p:nvPr/>
        </p:nvCxnSpPr>
        <p:spPr>
          <a:xfrm flipV="1">
            <a:off x="4415257" y="1844401"/>
            <a:ext cx="917489" cy="3006864"/>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81" idx="6"/>
            <a:endCxn id="175" idx="2"/>
          </p:cNvCxnSpPr>
          <p:nvPr/>
        </p:nvCxnSpPr>
        <p:spPr>
          <a:xfrm>
            <a:off x="4438593" y="4185015"/>
            <a:ext cx="922419" cy="19202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81" idx="6"/>
          </p:cNvCxnSpPr>
          <p:nvPr/>
        </p:nvCxnSpPr>
        <p:spPr>
          <a:xfrm>
            <a:off x="4438594" y="4185015"/>
            <a:ext cx="836725" cy="126757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81" idx="6"/>
            <a:endCxn id="174" idx="2"/>
          </p:cNvCxnSpPr>
          <p:nvPr/>
        </p:nvCxnSpPr>
        <p:spPr>
          <a:xfrm flipV="1">
            <a:off x="4438593" y="2744855"/>
            <a:ext cx="922419" cy="1440160"/>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177" idx="6"/>
            <a:endCxn id="37" idx="2"/>
          </p:cNvCxnSpPr>
          <p:nvPr/>
        </p:nvCxnSpPr>
        <p:spPr>
          <a:xfrm flipV="1">
            <a:off x="4419750" y="1796819"/>
            <a:ext cx="941263" cy="75601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076342" y="2647539"/>
            <a:ext cx="705661" cy="748988"/>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nvGrpSpPr>
          <p:cNvPr id="91" name="Group 90"/>
          <p:cNvGrpSpPr/>
          <p:nvPr/>
        </p:nvGrpSpPr>
        <p:grpSpPr>
          <a:xfrm>
            <a:off x="4080585" y="2899741"/>
            <a:ext cx="714292" cy="994966"/>
            <a:chOff x="1099574" y="2832382"/>
            <a:chExt cx="535719" cy="746225"/>
          </a:xfrm>
        </p:grpSpPr>
        <p:sp>
          <p:nvSpPr>
            <p:cNvPr id="220" name="TextBox 219"/>
            <p:cNvSpPr txBox="1"/>
            <p:nvPr/>
          </p:nvSpPr>
          <p:spPr>
            <a:xfrm>
              <a:off x="1099574" y="2832382"/>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21" name="TextBox 220"/>
            <p:cNvSpPr txBox="1"/>
            <p:nvPr/>
          </p:nvSpPr>
          <p:spPr>
            <a:xfrm>
              <a:off x="1106047" y="301686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grpSp>
        <p:nvGrpSpPr>
          <p:cNvPr id="235" name="Group 234"/>
          <p:cNvGrpSpPr/>
          <p:nvPr/>
        </p:nvGrpSpPr>
        <p:grpSpPr>
          <a:xfrm>
            <a:off x="5602311" y="2732037"/>
            <a:ext cx="718808" cy="1247810"/>
            <a:chOff x="1096187" y="2642749"/>
            <a:chExt cx="539106" cy="935858"/>
          </a:xfrm>
        </p:grpSpPr>
        <p:sp>
          <p:nvSpPr>
            <p:cNvPr id="236" name="TextBox 235"/>
            <p:cNvSpPr txBox="1"/>
            <p:nvPr/>
          </p:nvSpPr>
          <p:spPr>
            <a:xfrm>
              <a:off x="1099574" y="2832382"/>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37" name="TextBox 236"/>
            <p:cNvSpPr txBox="1"/>
            <p:nvPr/>
          </p:nvSpPr>
          <p:spPr>
            <a:xfrm>
              <a:off x="1106047" y="301686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38" name="TextBox 237"/>
            <p:cNvSpPr txBox="1"/>
            <p:nvPr/>
          </p:nvSpPr>
          <p:spPr>
            <a:xfrm>
              <a:off x="1096187" y="2642749"/>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sp>
        <p:nvSpPr>
          <p:cNvPr id="174" name="Oval 173"/>
          <p:cNvSpPr/>
          <p:nvPr/>
        </p:nvSpPr>
        <p:spPr>
          <a:xfrm>
            <a:off x="5361012" y="2312807"/>
            <a:ext cx="864096" cy="864096"/>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68" name="Group 367"/>
          <p:cNvGrpSpPr/>
          <p:nvPr/>
        </p:nvGrpSpPr>
        <p:grpSpPr>
          <a:xfrm>
            <a:off x="6207390" y="1796819"/>
            <a:ext cx="3300151" cy="3589173"/>
            <a:chOff x="6921423" y="1171523"/>
            <a:chExt cx="1070003" cy="2691880"/>
          </a:xfrm>
        </p:grpSpPr>
        <p:sp>
          <p:nvSpPr>
            <p:cNvPr id="322" name="Oval 321"/>
            <p:cNvSpPr/>
            <p:nvPr/>
          </p:nvSpPr>
          <p:spPr>
            <a:xfrm>
              <a:off x="7479924" y="1215911"/>
              <a:ext cx="109173" cy="173472"/>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3" name="Oval 322"/>
            <p:cNvSpPr/>
            <p:nvPr/>
          </p:nvSpPr>
          <p:spPr>
            <a:xfrm>
              <a:off x="7494057" y="1791975"/>
              <a:ext cx="95040" cy="183710"/>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24" name="Oval 323"/>
            <p:cNvSpPr/>
            <p:nvPr/>
          </p:nvSpPr>
          <p:spPr>
            <a:xfrm>
              <a:off x="7508190" y="3016111"/>
              <a:ext cx="80906" cy="173729"/>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5" name="Oval 324"/>
            <p:cNvSpPr/>
            <p:nvPr/>
          </p:nvSpPr>
          <p:spPr>
            <a:xfrm>
              <a:off x="7522324" y="3592174"/>
              <a:ext cx="66773" cy="243645"/>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6" name="TextBox 325"/>
            <p:cNvSpPr txBox="1"/>
            <p:nvPr/>
          </p:nvSpPr>
          <p:spPr>
            <a:xfrm>
              <a:off x="7452525" y="197101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nvGrpSpPr>
            <p:cNvPr id="327" name="Group 326"/>
            <p:cNvGrpSpPr/>
            <p:nvPr/>
          </p:nvGrpSpPr>
          <p:grpSpPr>
            <a:xfrm>
              <a:off x="7455707" y="2160169"/>
              <a:ext cx="535719" cy="746225"/>
              <a:chOff x="1099574" y="2832382"/>
              <a:chExt cx="535719" cy="746225"/>
            </a:xfrm>
          </p:grpSpPr>
          <p:sp>
            <p:nvSpPr>
              <p:cNvPr id="328" name="TextBox 327"/>
              <p:cNvSpPr txBox="1"/>
              <p:nvPr/>
            </p:nvSpPr>
            <p:spPr>
              <a:xfrm>
                <a:off x="1099574" y="2832382"/>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329" name="TextBox 328"/>
              <p:cNvSpPr txBox="1"/>
              <p:nvPr/>
            </p:nvSpPr>
            <p:spPr>
              <a:xfrm>
                <a:off x="1106047" y="301686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cxnSp>
          <p:nvCxnSpPr>
            <p:cNvPr id="330" name="Straight Arrow Connector 329"/>
            <p:cNvCxnSpPr>
              <a:stCxn id="293" idx="6"/>
              <a:endCxn id="322" idx="2"/>
            </p:cNvCxnSpPr>
            <p:nvPr/>
          </p:nvCxnSpPr>
          <p:spPr>
            <a:xfrm>
              <a:off x="6933026" y="1171523"/>
              <a:ext cx="546898" cy="131124"/>
            </a:xfrm>
            <a:prstGeom prst="straightConnector1">
              <a:avLst/>
            </a:prstGeom>
            <a:ln w="1270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endCxn id="324" idx="2"/>
            </p:cNvCxnSpPr>
            <p:nvPr/>
          </p:nvCxnSpPr>
          <p:spPr>
            <a:xfrm flipV="1">
              <a:off x="6941577" y="3102976"/>
              <a:ext cx="566613" cy="48768"/>
            </a:xfrm>
            <a:prstGeom prst="straightConnector1">
              <a:avLst/>
            </a:prstGeom>
            <a:ln w="1270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a:endCxn id="325" idx="2"/>
            </p:cNvCxnSpPr>
            <p:nvPr/>
          </p:nvCxnSpPr>
          <p:spPr>
            <a:xfrm flipV="1">
              <a:off x="6921423" y="3713997"/>
              <a:ext cx="600901" cy="149406"/>
            </a:xfrm>
            <a:prstGeom prst="straightConnector1">
              <a:avLst/>
            </a:prstGeom>
            <a:ln w="1270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2" name="Straight Arrow Connector 501"/>
            <p:cNvCxnSpPr>
              <a:endCxn id="323" idx="2"/>
            </p:cNvCxnSpPr>
            <p:nvPr/>
          </p:nvCxnSpPr>
          <p:spPr>
            <a:xfrm flipV="1">
              <a:off x="6939941" y="1883830"/>
              <a:ext cx="554116" cy="1311"/>
            </a:xfrm>
            <a:prstGeom prst="straightConnector1">
              <a:avLst/>
            </a:prstGeom>
            <a:ln w="1270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367" name="TextBox 366"/>
          <p:cNvSpPr txBox="1"/>
          <p:nvPr/>
        </p:nvSpPr>
        <p:spPr>
          <a:xfrm>
            <a:off x="7881989" y="716481"/>
            <a:ext cx="458780" cy="748988"/>
          </a:xfrm>
          <a:prstGeom prst="rect">
            <a:avLst/>
          </a:prstGeom>
          <a:solidFill>
            <a:srgbClr val="FF0000"/>
          </a:solidFill>
          <a:ln>
            <a:solidFill>
              <a:schemeClr val="bg1"/>
            </a:solidFill>
          </a:ln>
        </p:spPr>
        <p:txBody>
          <a:bodyPr wrap="none" rtlCol="0">
            <a:spAutoFit/>
          </a:bodyPr>
          <a:lstStyle/>
          <a:p>
            <a:r>
              <a:rPr lang="en-US" sz="4267" dirty="0">
                <a:solidFill>
                  <a:schemeClr val="bg1"/>
                </a:solidFill>
                <a:latin typeface="Times New Roman" panose="02020603050405020304" pitchFamily="18" charset="0"/>
                <a:cs typeface="Times New Roman" panose="02020603050405020304" pitchFamily="18" charset="0"/>
              </a:rPr>
              <a:t>y</a:t>
            </a:r>
          </a:p>
        </p:txBody>
      </p:sp>
      <p:sp>
        <p:nvSpPr>
          <p:cNvPr id="382" name="TextBox 381"/>
          <p:cNvSpPr txBox="1"/>
          <p:nvPr/>
        </p:nvSpPr>
        <p:spPr>
          <a:xfrm>
            <a:off x="4336520" y="6071757"/>
            <a:ext cx="2233304" cy="666786"/>
          </a:xfrm>
          <a:prstGeom prst="rect">
            <a:avLst/>
          </a:prstGeom>
          <a:noFill/>
        </p:spPr>
        <p:txBody>
          <a:bodyPr wrap="none" rtlCol="0">
            <a:spAutoFit/>
          </a:bodyPr>
          <a:lstStyle/>
          <a:p>
            <a:r>
              <a:rPr lang="en-US" sz="3733" b="1" dirty="0">
                <a:solidFill>
                  <a:schemeClr val="bg1"/>
                </a:solidFill>
                <a:latin typeface="Times New Roman" panose="02020603050405020304" pitchFamily="18" charset="0"/>
                <a:cs typeface="Times New Roman" panose="02020603050405020304" pitchFamily="18" charset="0"/>
              </a:rPr>
              <a:t>y</a:t>
            </a:r>
            <a:r>
              <a:rPr lang="en-US" sz="3733" dirty="0">
                <a:solidFill>
                  <a:schemeClr val="bg1"/>
                </a:solidFill>
                <a:latin typeface="Symbol" panose="05050102010706020507" pitchFamily="18" charset="2"/>
                <a:cs typeface="Times New Roman" panose="02020603050405020304" pitchFamily="18" charset="0"/>
              </a:rPr>
              <a:t>=s</a:t>
            </a:r>
            <a:r>
              <a:rPr lang="en-US" sz="3733" dirty="0">
                <a:solidFill>
                  <a:schemeClr val="bg1"/>
                </a:solidFill>
                <a:latin typeface="Times New Roman" panose="02020603050405020304" pitchFamily="18" charset="0"/>
                <a:cs typeface="Times New Roman" panose="02020603050405020304" pitchFamily="18" charset="0"/>
              </a:rPr>
              <a:t>(</a:t>
            </a:r>
            <a:r>
              <a:rPr lang="en-US" sz="3733" b="1" dirty="0">
                <a:solidFill>
                  <a:schemeClr val="bg1"/>
                </a:solidFill>
                <a:latin typeface="Times New Roman" panose="02020603050405020304" pitchFamily="18" charset="0"/>
                <a:cs typeface="Times New Roman" panose="02020603050405020304" pitchFamily="18" charset="0"/>
              </a:rPr>
              <a:t>H</a:t>
            </a:r>
            <a:r>
              <a:rPr lang="en-US" sz="3733" baseline="-25000" dirty="0">
                <a:solidFill>
                  <a:schemeClr val="bg1"/>
                </a:solidFill>
                <a:latin typeface="Times New Roman" panose="02020603050405020304" pitchFamily="18" charset="0"/>
                <a:cs typeface="Times New Roman" panose="02020603050405020304" pitchFamily="18" charset="0"/>
              </a:rPr>
              <a:t>1</a:t>
            </a:r>
            <a:r>
              <a:rPr lang="en-US" sz="3733" dirty="0">
                <a:solidFill>
                  <a:schemeClr val="bg1"/>
                </a:solidFill>
                <a:latin typeface="Times New Roman"/>
                <a:cs typeface="Times New Roman"/>
              </a:rPr>
              <a:t>◦</a:t>
            </a:r>
            <a:r>
              <a:rPr lang="en-US" sz="3733" b="1" dirty="0">
                <a:solidFill>
                  <a:schemeClr val="bg1"/>
                </a:solidFill>
                <a:latin typeface="Times New Roman"/>
                <a:cs typeface="Times New Roman"/>
              </a:rPr>
              <a:t>x</a:t>
            </a:r>
            <a:r>
              <a:rPr lang="en-US" sz="3733" dirty="0">
                <a:solidFill>
                  <a:schemeClr val="bg1"/>
                </a:solidFill>
                <a:latin typeface="Times New Roman" panose="02020603050405020304" pitchFamily="18" charset="0"/>
                <a:cs typeface="Times New Roman" panose="02020603050405020304" pitchFamily="18" charset="0"/>
              </a:rPr>
              <a:t>)</a:t>
            </a:r>
          </a:p>
        </p:txBody>
      </p:sp>
      <p:sp>
        <p:nvSpPr>
          <p:cNvPr id="498" name="Rectangle 497"/>
          <p:cNvSpPr/>
          <p:nvPr/>
        </p:nvSpPr>
        <p:spPr>
          <a:xfrm>
            <a:off x="4610288" y="1238797"/>
            <a:ext cx="526106" cy="461665"/>
          </a:xfrm>
          <a:prstGeom prst="rect">
            <a:avLst/>
          </a:prstGeom>
        </p:spPr>
        <p:txBody>
          <a:bodyPr wrap="none">
            <a:spAutoFit/>
          </a:bodyPr>
          <a:lstStyle/>
          <a:p>
            <a:r>
              <a:rPr lang="en-US" sz="2400" b="1" dirty="0">
                <a:solidFill>
                  <a:schemeClr val="bg1"/>
                </a:solidFill>
                <a:latin typeface="Times New Roman" panose="02020603050405020304" pitchFamily="18" charset="0"/>
                <a:cs typeface="Times New Roman" panose="02020603050405020304" pitchFamily="18" charset="0"/>
              </a:rPr>
              <a:t>H</a:t>
            </a:r>
            <a:r>
              <a:rPr lang="en-US" sz="2400" b="1" baseline="-25000" dirty="0">
                <a:solidFill>
                  <a:schemeClr val="bg1"/>
                </a:solidFill>
                <a:latin typeface="Times New Roman" panose="02020603050405020304" pitchFamily="18" charset="0"/>
                <a:cs typeface="Times New Roman" panose="02020603050405020304" pitchFamily="18" charset="0"/>
              </a:rPr>
              <a:t>1</a:t>
            </a:r>
            <a:endParaRPr lang="en-US" sz="2400" b="1" dirty="0"/>
          </a:p>
        </p:txBody>
      </p:sp>
      <p:grpSp>
        <p:nvGrpSpPr>
          <p:cNvPr id="509" name="Group 508"/>
          <p:cNvGrpSpPr/>
          <p:nvPr/>
        </p:nvGrpSpPr>
        <p:grpSpPr>
          <a:xfrm>
            <a:off x="1752558" y="5271039"/>
            <a:ext cx="2498660" cy="1266393"/>
            <a:chOff x="5982817" y="2437186"/>
            <a:chExt cx="1873995" cy="949795"/>
          </a:xfrm>
        </p:grpSpPr>
        <p:sp>
          <p:nvSpPr>
            <p:cNvPr id="510" name="Rectangle 509"/>
            <p:cNvSpPr/>
            <p:nvPr/>
          </p:nvSpPr>
          <p:spPr>
            <a:xfrm>
              <a:off x="5982817" y="2442850"/>
              <a:ext cx="1613519" cy="944131"/>
            </a:xfrm>
            <a:prstGeom prst="rect">
              <a:avLst/>
            </a:prstGeom>
            <a:solidFill>
              <a:srgbClr val="FF0000"/>
            </a:solidFill>
            <a:ln w="127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11" name="Group 510"/>
            <p:cNvGrpSpPr/>
            <p:nvPr/>
          </p:nvGrpSpPr>
          <p:grpSpPr>
            <a:xfrm>
              <a:off x="6095096" y="2487766"/>
              <a:ext cx="1406609" cy="869067"/>
              <a:chOff x="6520001" y="2584699"/>
              <a:chExt cx="1406609" cy="869067"/>
            </a:xfrm>
          </p:grpSpPr>
          <p:cxnSp>
            <p:nvCxnSpPr>
              <p:cNvPr id="514" name="Straight Connector 513"/>
              <p:cNvCxnSpPr/>
              <p:nvPr/>
            </p:nvCxnSpPr>
            <p:spPr>
              <a:xfrm>
                <a:off x="7211455" y="2837236"/>
                <a:ext cx="3026" cy="503023"/>
              </a:xfrm>
              <a:prstGeom prst="line">
                <a:avLst/>
              </a:prstGeom>
              <a:ln w="28575">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a:off x="6520001" y="3079794"/>
                <a:ext cx="1312601" cy="11393"/>
              </a:xfrm>
              <a:prstGeom prst="line">
                <a:avLst/>
              </a:prstGeom>
              <a:ln w="28575">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V="1">
                <a:off x="7406854" y="2584699"/>
                <a:ext cx="519756" cy="498653"/>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flipV="1">
                <a:off x="6569224" y="3072249"/>
                <a:ext cx="358254" cy="381517"/>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6920362" y="3072407"/>
                <a:ext cx="500724" cy="3400"/>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12" name="TextBox 511"/>
            <p:cNvSpPr txBox="1"/>
            <p:nvPr/>
          </p:nvSpPr>
          <p:spPr>
            <a:xfrm>
              <a:off x="6845058" y="2935549"/>
              <a:ext cx="497973" cy="346249"/>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H</a:t>
              </a:r>
              <a:r>
                <a:rPr lang="en-US" sz="2400" baseline="-25000" dirty="0">
                  <a:solidFill>
                    <a:schemeClr val="bg1"/>
                  </a:solidFill>
                  <a:latin typeface="Times New Roman" panose="02020603050405020304" pitchFamily="18" charset="0"/>
                  <a:cs typeface="Times New Roman" panose="02020603050405020304" pitchFamily="18" charset="0"/>
                </a:rPr>
                <a:t>1</a:t>
              </a:r>
              <a:r>
                <a:rPr lang="en-US" sz="2400" dirty="0">
                  <a:solidFill>
                    <a:schemeClr val="bg1"/>
                  </a:solidFill>
                  <a:latin typeface="Times New Roman" panose="02020603050405020304" pitchFamily="18" charset="0"/>
                  <a:cs typeface="Times New Roman" panose="02020603050405020304" pitchFamily="18" charset="0"/>
                </a:rPr>
                <a:t>x</a:t>
              </a:r>
            </a:p>
          </p:txBody>
        </p:sp>
        <p:sp>
          <p:nvSpPr>
            <p:cNvPr id="513" name="TextBox 512"/>
            <p:cNvSpPr txBox="1"/>
            <p:nvPr/>
          </p:nvSpPr>
          <p:spPr>
            <a:xfrm>
              <a:off x="6036697" y="2437186"/>
              <a:ext cx="1820115" cy="276999"/>
            </a:xfrm>
            <a:prstGeom prst="rect">
              <a:avLst/>
            </a:prstGeom>
            <a:noFill/>
          </p:spPr>
          <p:txBody>
            <a:bodyPr wrap="square" rtlCol="0">
              <a:spAutoFit/>
            </a:bodyPr>
            <a:lstStyle/>
            <a:p>
              <a:r>
                <a:rPr lang="en-US" dirty="0">
                  <a:solidFill>
                    <a:schemeClr val="bg1"/>
                  </a:solidFill>
                  <a:latin typeface="Symbol" panose="05050102010706020507" pitchFamily="18" charset="2"/>
                  <a:cs typeface="Times New Roman" panose="02020603050405020304" pitchFamily="18" charset="0"/>
                </a:rPr>
                <a:t>s</a:t>
              </a:r>
              <a:r>
                <a:rPr lang="en-US"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H</a:t>
              </a:r>
              <a:r>
                <a:rPr lang="en-US" b="1" baseline="-25000" dirty="0">
                  <a:solidFill>
                    <a:schemeClr val="bg1"/>
                  </a:solidFill>
                  <a:latin typeface="Times New Roman" panose="02020603050405020304" pitchFamily="18" charset="0"/>
                  <a:cs typeface="Times New Roman" panose="02020603050405020304" pitchFamily="18" charset="0"/>
                </a:rPr>
                <a:t>1</a:t>
              </a:r>
              <a:r>
                <a:rPr lang="en-US" b="1" dirty="0">
                  <a:solidFill>
                    <a:schemeClr val="bg1"/>
                  </a:solidFill>
                  <a:latin typeface="Times New Roman" panose="02020603050405020304" pitchFamily="18" charset="0"/>
                  <a:cs typeface="Times New Roman" panose="02020603050405020304" pitchFamily="18" charset="0"/>
                </a:rPr>
                <a:t>x</a:t>
              </a:r>
              <a:r>
                <a:rPr lang="en-US" dirty="0">
                  <a:solidFill>
                    <a:schemeClr val="bg1"/>
                  </a:solidFill>
                  <a:latin typeface="Times New Roman" panose="02020603050405020304" pitchFamily="18" charset="0"/>
                  <a:cs typeface="Times New Roman" panose="02020603050405020304" pitchFamily="18" charset="0"/>
                </a:rPr>
                <a:t>)=</a:t>
              </a:r>
              <a:r>
                <a:rPr lang="en-US" dirty="0" err="1">
                  <a:solidFill>
                    <a:schemeClr val="bg1"/>
                  </a:solidFill>
                  <a:latin typeface="Times New Roman" panose="02020603050405020304" pitchFamily="18" charset="0"/>
                  <a:cs typeface="Times New Roman" panose="02020603050405020304" pitchFamily="18" charset="0"/>
                </a:rPr>
                <a:t>ReLu</a:t>
              </a:r>
              <a:r>
                <a:rPr lang="en-US"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H</a:t>
              </a:r>
              <a:r>
                <a:rPr lang="en-US" b="1" baseline="-25000" dirty="0">
                  <a:solidFill>
                    <a:schemeClr val="bg1"/>
                  </a:solidFill>
                  <a:latin typeface="Times New Roman" panose="02020603050405020304" pitchFamily="18" charset="0"/>
                  <a:cs typeface="Times New Roman" panose="02020603050405020304" pitchFamily="18" charset="0"/>
                </a:rPr>
                <a:t>1</a:t>
              </a:r>
              <a:r>
                <a:rPr lang="en-US" b="1" dirty="0">
                  <a:solidFill>
                    <a:schemeClr val="bg1"/>
                  </a:solidFill>
                  <a:latin typeface="Times New Roman" panose="02020603050405020304" pitchFamily="18" charset="0"/>
                  <a:cs typeface="Times New Roman" panose="02020603050405020304" pitchFamily="18" charset="0"/>
                </a:rPr>
                <a:t>x</a:t>
              </a:r>
              <a:r>
                <a:rPr lang="en-US" dirty="0">
                  <a:solidFill>
                    <a:schemeClr val="bg1"/>
                  </a:solidFill>
                  <a:latin typeface="Times New Roman" panose="02020603050405020304" pitchFamily="18" charset="0"/>
                  <a:cs typeface="Times New Roman" panose="02020603050405020304" pitchFamily="18" charset="0"/>
                </a:rPr>
                <a:t>)</a:t>
              </a:r>
            </a:p>
          </p:txBody>
        </p:sp>
      </p:grpSp>
      <p:sp>
        <p:nvSpPr>
          <p:cNvPr id="252" name="TextBox 251"/>
          <p:cNvSpPr txBox="1"/>
          <p:nvPr/>
        </p:nvSpPr>
        <p:spPr>
          <a:xfrm>
            <a:off x="2367817" y="-112282"/>
            <a:ext cx="7229876" cy="748988"/>
          </a:xfrm>
          <a:prstGeom prst="rect">
            <a:avLst/>
          </a:prstGeom>
          <a:noFill/>
        </p:spPr>
        <p:txBody>
          <a:bodyPr wrap="square" rtlCol="0">
            <a:spAutoFit/>
          </a:bodyPr>
          <a:lstStyle/>
          <a:p>
            <a:pPr algn="ctr"/>
            <a:r>
              <a:rPr lang="en-US" sz="4267" dirty="0">
                <a:solidFill>
                  <a:schemeClr val="bg1"/>
                </a:solidFill>
                <a:latin typeface="Times New Roman" panose="02020603050405020304" pitchFamily="18" charset="0"/>
                <a:cs typeface="Times New Roman" panose="02020603050405020304" pitchFamily="18" charset="0"/>
              </a:rPr>
              <a:t>Single-Layer Neural Network</a:t>
            </a:r>
          </a:p>
        </p:txBody>
      </p:sp>
      <p:grpSp>
        <p:nvGrpSpPr>
          <p:cNvPr id="261" name="Group 260"/>
          <p:cNvGrpSpPr/>
          <p:nvPr/>
        </p:nvGrpSpPr>
        <p:grpSpPr>
          <a:xfrm flipH="1">
            <a:off x="2320228" y="1515540"/>
            <a:ext cx="1735883" cy="3088481"/>
            <a:chOff x="950570" y="3057087"/>
            <a:chExt cx="1586321" cy="2316361"/>
          </a:xfrm>
        </p:grpSpPr>
        <p:pic>
          <p:nvPicPr>
            <p:cNvPr id="265" name="Picture 2" descr="Image result for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0570" y="3222981"/>
              <a:ext cx="1586321" cy="2150467"/>
            </a:xfrm>
            <a:prstGeom prst="rect">
              <a:avLst/>
            </a:prstGeom>
            <a:noFill/>
            <a:scene3d>
              <a:camera prst="orthographicFront">
                <a:rot lat="19799996" lon="2400000" rev="0"/>
              </a:camera>
              <a:lightRig rig="threePt" dir="t"/>
            </a:scene3d>
            <a:extLst>
              <a:ext uri="{909E8E84-426E-40DD-AFC4-6F175D3DCCD1}">
                <a14:hiddenFill xmlns:a14="http://schemas.microsoft.com/office/drawing/2010/main">
                  <a:solidFill>
                    <a:srgbClr val="FFFFFF"/>
                  </a:solidFill>
                </a14:hiddenFill>
              </a:ext>
            </a:extLst>
          </p:spPr>
        </p:pic>
        <p:sp>
          <p:nvSpPr>
            <p:cNvPr id="266" name="Freeform 265"/>
            <p:cNvSpPr/>
            <p:nvPr/>
          </p:nvSpPr>
          <p:spPr>
            <a:xfrm>
              <a:off x="1138205" y="3057087"/>
              <a:ext cx="1333578" cy="2095844"/>
            </a:xfrm>
            <a:custGeom>
              <a:avLst/>
              <a:gdLst>
                <a:gd name="connsiteX0" fmla="*/ 429338 w 1333578"/>
                <a:gd name="connsiteY0" fmla="*/ 2059199 h 2095844"/>
                <a:gd name="connsiteX1" fmla="*/ 168081 w 1333578"/>
                <a:gd name="connsiteY1" fmla="*/ 2048313 h 2095844"/>
                <a:gd name="connsiteX2" fmla="*/ 70109 w 1333578"/>
                <a:gd name="connsiteY2" fmla="*/ 1547570 h 2095844"/>
                <a:gd name="connsiteX3" fmla="*/ 233395 w 1333578"/>
                <a:gd name="connsiteY3" fmla="*/ 491656 h 2095844"/>
                <a:gd name="connsiteX4" fmla="*/ 233395 w 1333578"/>
                <a:gd name="connsiteY4" fmla="*/ 491656 h 2095844"/>
                <a:gd name="connsiteX5" fmla="*/ 320481 w 1333578"/>
                <a:gd name="connsiteY5" fmla="*/ 263056 h 2095844"/>
                <a:gd name="connsiteX6" fmla="*/ 897424 w 1333578"/>
                <a:gd name="connsiteY6" fmla="*/ 12684 h 2095844"/>
                <a:gd name="connsiteX7" fmla="*/ 1115138 w 1333578"/>
                <a:gd name="connsiteY7" fmla="*/ 34456 h 2095844"/>
                <a:gd name="connsiteX8" fmla="*/ 1311081 w 1333578"/>
                <a:gd name="connsiteY8" fmla="*/ 56227 h 2095844"/>
                <a:gd name="connsiteX9" fmla="*/ 1311081 w 1333578"/>
                <a:gd name="connsiteY9" fmla="*/ 154199 h 2095844"/>
                <a:gd name="connsiteX10" fmla="*/ 1147795 w 1333578"/>
                <a:gd name="connsiteY10" fmla="*/ 175970 h 2095844"/>
                <a:gd name="connsiteX11" fmla="*/ 995395 w 1333578"/>
                <a:gd name="connsiteY11" fmla="*/ 197742 h 2095844"/>
                <a:gd name="connsiteX12" fmla="*/ 549081 w 1333578"/>
                <a:gd name="connsiteY12" fmla="*/ 339256 h 2095844"/>
                <a:gd name="connsiteX13" fmla="*/ 364024 w 1333578"/>
                <a:gd name="connsiteY13" fmla="*/ 535199 h 2095844"/>
                <a:gd name="connsiteX14" fmla="*/ 331366 w 1333578"/>
                <a:gd name="connsiteY14" fmla="*/ 883542 h 2095844"/>
                <a:gd name="connsiteX15" fmla="*/ 276938 w 1333578"/>
                <a:gd name="connsiteY15" fmla="*/ 1112142 h 2095844"/>
                <a:gd name="connsiteX16" fmla="*/ 255166 w 1333578"/>
                <a:gd name="connsiteY16" fmla="*/ 1329856 h 2095844"/>
                <a:gd name="connsiteX17" fmla="*/ 244281 w 1333578"/>
                <a:gd name="connsiteY17" fmla="*/ 1536684 h 2095844"/>
                <a:gd name="connsiteX18" fmla="*/ 244281 w 1333578"/>
                <a:gd name="connsiteY18" fmla="*/ 1558456 h 2095844"/>
                <a:gd name="connsiteX19" fmla="*/ 26566 w 1333578"/>
                <a:gd name="connsiteY19" fmla="*/ 1699970 h 2095844"/>
                <a:gd name="connsiteX20" fmla="*/ 37452 w 1333578"/>
                <a:gd name="connsiteY20" fmla="*/ 1885027 h 2095844"/>
                <a:gd name="connsiteX21" fmla="*/ 331366 w 1333578"/>
                <a:gd name="connsiteY21" fmla="*/ 1797942 h 2095844"/>
                <a:gd name="connsiteX22" fmla="*/ 309595 w 1333578"/>
                <a:gd name="connsiteY22" fmla="*/ 1906799 h 2095844"/>
                <a:gd name="connsiteX23" fmla="*/ 429338 w 1333578"/>
                <a:gd name="connsiteY23" fmla="*/ 2059199 h 20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33578" h="2095844">
                  <a:moveTo>
                    <a:pt x="429338" y="2059199"/>
                  </a:moveTo>
                  <a:cubicBezTo>
                    <a:pt x="405752" y="2082785"/>
                    <a:pt x="227952" y="2133585"/>
                    <a:pt x="168081" y="2048313"/>
                  </a:cubicBezTo>
                  <a:cubicBezTo>
                    <a:pt x="108209" y="1963041"/>
                    <a:pt x="59223" y="1807013"/>
                    <a:pt x="70109" y="1547570"/>
                  </a:cubicBezTo>
                  <a:cubicBezTo>
                    <a:pt x="80995" y="1288127"/>
                    <a:pt x="233395" y="491656"/>
                    <a:pt x="233395" y="491656"/>
                  </a:cubicBezTo>
                  <a:lnTo>
                    <a:pt x="233395" y="491656"/>
                  </a:lnTo>
                  <a:cubicBezTo>
                    <a:pt x="247909" y="453556"/>
                    <a:pt x="209809" y="342885"/>
                    <a:pt x="320481" y="263056"/>
                  </a:cubicBezTo>
                  <a:cubicBezTo>
                    <a:pt x="431153" y="183227"/>
                    <a:pt x="764981" y="50784"/>
                    <a:pt x="897424" y="12684"/>
                  </a:cubicBezTo>
                  <a:cubicBezTo>
                    <a:pt x="1029867" y="-25416"/>
                    <a:pt x="1115138" y="34456"/>
                    <a:pt x="1115138" y="34456"/>
                  </a:cubicBezTo>
                  <a:cubicBezTo>
                    <a:pt x="1184081" y="41713"/>
                    <a:pt x="1278424" y="36270"/>
                    <a:pt x="1311081" y="56227"/>
                  </a:cubicBezTo>
                  <a:cubicBezTo>
                    <a:pt x="1343738" y="76184"/>
                    <a:pt x="1338295" y="134242"/>
                    <a:pt x="1311081" y="154199"/>
                  </a:cubicBezTo>
                  <a:cubicBezTo>
                    <a:pt x="1283867" y="174156"/>
                    <a:pt x="1147795" y="175970"/>
                    <a:pt x="1147795" y="175970"/>
                  </a:cubicBezTo>
                  <a:cubicBezTo>
                    <a:pt x="1095181" y="183227"/>
                    <a:pt x="1095181" y="170528"/>
                    <a:pt x="995395" y="197742"/>
                  </a:cubicBezTo>
                  <a:cubicBezTo>
                    <a:pt x="895609" y="224956"/>
                    <a:pt x="654309" y="283013"/>
                    <a:pt x="549081" y="339256"/>
                  </a:cubicBezTo>
                  <a:cubicBezTo>
                    <a:pt x="443853" y="395499"/>
                    <a:pt x="400310" y="444485"/>
                    <a:pt x="364024" y="535199"/>
                  </a:cubicBezTo>
                  <a:cubicBezTo>
                    <a:pt x="327738" y="625913"/>
                    <a:pt x="345880" y="787385"/>
                    <a:pt x="331366" y="883542"/>
                  </a:cubicBezTo>
                  <a:cubicBezTo>
                    <a:pt x="316852" y="979699"/>
                    <a:pt x="289638" y="1037756"/>
                    <a:pt x="276938" y="1112142"/>
                  </a:cubicBezTo>
                  <a:cubicBezTo>
                    <a:pt x="264238" y="1186528"/>
                    <a:pt x="260609" y="1259099"/>
                    <a:pt x="255166" y="1329856"/>
                  </a:cubicBezTo>
                  <a:cubicBezTo>
                    <a:pt x="249723" y="1400613"/>
                    <a:pt x="246095" y="1498584"/>
                    <a:pt x="244281" y="1536684"/>
                  </a:cubicBezTo>
                  <a:cubicBezTo>
                    <a:pt x="242467" y="1574784"/>
                    <a:pt x="280567" y="1531242"/>
                    <a:pt x="244281" y="1558456"/>
                  </a:cubicBezTo>
                  <a:cubicBezTo>
                    <a:pt x="207995" y="1585670"/>
                    <a:pt x="61037" y="1645541"/>
                    <a:pt x="26566" y="1699970"/>
                  </a:cubicBezTo>
                  <a:cubicBezTo>
                    <a:pt x="-7906" y="1754398"/>
                    <a:pt x="-13348" y="1868698"/>
                    <a:pt x="37452" y="1885027"/>
                  </a:cubicBezTo>
                  <a:cubicBezTo>
                    <a:pt x="88252" y="1901356"/>
                    <a:pt x="286009" y="1794313"/>
                    <a:pt x="331366" y="1797942"/>
                  </a:cubicBezTo>
                  <a:cubicBezTo>
                    <a:pt x="376723" y="1801571"/>
                    <a:pt x="293266" y="1859628"/>
                    <a:pt x="309595" y="1906799"/>
                  </a:cubicBezTo>
                  <a:cubicBezTo>
                    <a:pt x="325924" y="1953970"/>
                    <a:pt x="452924" y="2035613"/>
                    <a:pt x="429338" y="2059199"/>
                  </a:cubicBezTo>
                  <a:close/>
                </a:path>
              </a:pathLst>
            </a:custGeom>
            <a:solidFill>
              <a:srgbClr val="000082"/>
            </a:solidFill>
            <a:ln w="38100">
              <a:solidFill>
                <a:srgbClr val="00008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7" name="Rectangle 266"/>
            <p:cNvSpPr/>
            <p:nvPr/>
          </p:nvSpPr>
          <p:spPr>
            <a:xfrm>
              <a:off x="970249" y="3452419"/>
              <a:ext cx="429992" cy="1128007"/>
            </a:xfrm>
            <a:prstGeom prst="rect">
              <a:avLst/>
            </a:prstGeom>
            <a:solidFill>
              <a:srgbClr val="000082"/>
            </a:solidFill>
            <a:ln w="38100">
              <a:solidFill>
                <a:srgbClr val="00008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8" name="Freeform 267"/>
            <p:cNvSpPr/>
            <p:nvPr/>
          </p:nvSpPr>
          <p:spPr>
            <a:xfrm>
              <a:off x="975786" y="4490021"/>
              <a:ext cx="506278" cy="638427"/>
            </a:xfrm>
            <a:custGeom>
              <a:avLst/>
              <a:gdLst>
                <a:gd name="connsiteX0" fmla="*/ 47471 w 506278"/>
                <a:gd name="connsiteY0" fmla="*/ 49322 h 638427"/>
                <a:gd name="connsiteX1" fmla="*/ 297843 w 506278"/>
                <a:gd name="connsiteY1" fmla="*/ 27550 h 638427"/>
                <a:gd name="connsiteX2" fmla="*/ 395814 w 506278"/>
                <a:gd name="connsiteY2" fmla="*/ 114636 h 638427"/>
                <a:gd name="connsiteX3" fmla="*/ 504671 w 506278"/>
                <a:gd name="connsiteY3" fmla="*/ 375893 h 638427"/>
                <a:gd name="connsiteX4" fmla="*/ 450243 w 506278"/>
                <a:gd name="connsiteY4" fmla="*/ 550065 h 638427"/>
                <a:gd name="connsiteX5" fmla="*/ 308728 w 506278"/>
                <a:gd name="connsiteY5" fmla="*/ 604493 h 638427"/>
                <a:gd name="connsiteX6" fmla="*/ 123671 w 506278"/>
                <a:gd name="connsiteY6" fmla="*/ 637150 h 638427"/>
                <a:gd name="connsiteX7" fmla="*/ 3928 w 506278"/>
                <a:gd name="connsiteY7" fmla="*/ 560950 h 638427"/>
                <a:gd name="connsiteX8" fmla="*/ 47471 w 506278"/>
                <a:gd name="connsiteY8" fmla="*/ 49322 h 6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278" h="638427">
                  <a:moveTo>
                    <a:pt x="47471" y="49322"/>
                  </a:moveTo>
                  <a:cubicBezTo>
                    <a:pt x="96457" y="-39578"/>
                    <a:pt x="239786" y="16664"/>
                    <a:pt x="297843" y="27550"/>
                  </a:cubicBezTo>
                  <a:cubicBezTo>
                    <a:pt x="355900" y="38436"/>
                    <a:pt x="361343" y="56579"/>
                    <a:pt x="395814" y="114636"/>
                  </a:cubicBezTo>
                  <a:cubicBezTo>
                    <a:pt x="430285" y="172693"/>
                    <a:pt x="495600" y="303322"/>
                    <a:pt x="504671" y="375893"/>
                  </a:cubicBezTo>
                  <a:cubicBezTo>
                    <a:pt x="513742" y="448464"/>
                    <a:pt x="482900" y="511965"/>
                    <a:pt x="450243" y="550065"/>
                  </a:cubicBezTo>
                  <a:cubicBezTo>
                    <a:pt x="417586" y="588165"/>
                    <a:pt x="363157" y="589979"/>
                    <a:pt x="308728" y="604493"/>
                  </a:cubicBezTo>
                  <a:cubicBezTo>
                    <a:pt x="254299" y="619007"/>
                    <a:pt x="174471" y="644407"/>
                    <a:pt x="123671" y="637150"/>
                  </a:cubicBezTo>
                  <a:cubicBezTo>
                    <a:pt x="72871" y="629893"/>
                    <a:pt x="12999" y="653478"/>
                    <a:pt x="3928" y="560950"/>
                  </a:cubicBezTo>
                  <a:cubicBezTo>
                    <a:pt x="-5143" y="468422"/>
                    <a:pt x="-1515" y="138222"/>
                    <a:pt x="47471" y="49322"/>
                  </a:cubicBezTo>
                  <a:close/>
                </a:path>
              </a:pathLst>
            </a:custGeom>
            <a:solidFill>
              <a:srgbClr val="000082"/>
            </a:solidFill>
            <a:ln w="38100">
              <a:solidFill>
                <a:srgbClr val="00008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Rectangle 1"/>
          <p:cNvSpPr/>
          <p:nvPr/>
        </p:nvSpPr>
        <p:spPr>
          <a:xfrm>
            <a:off x="3407792" y="1542998"/>
            <a:ext cx="544744" cy="631828"/>
          </a:xfrm>
          <a:prstGeom prst="rect">
            <a:avLst/>
          </a:prstGeom>
          <a:solidFill>
            <a:srgbClr val="00008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2" name="Group 11"/>
          <p:cNvGrpSpPr/>
          <p:nvPr/>
        </p:nvGrpSpPr>
        <p:grpSpPr>
          <a:xfrm>
            <a:off x="8536896" y="1753257"/>
            <a:ext cx="2546147" cy="3709994"/>
            <a:chOff x="6402671" y="1314942"/>
            <a:chExt cx="1909610" cy="2782495"/>
          </a:xfrm>
        </p:grpSpPr>
        <p:grpSp>
          <p:nvGrpSpPr>
            <p:cNvPr id="11" name="Group 10"/>
            <p:cNvGrpSpPr/>
            <p:nvPr/>
          </p:nvGrpSpPr>
          <p:grpSpPr>
            <a:xfrm>
              <a:off x="6403833" y="1314942"/>
              <a:ext cx="1908448" cy="2782495"/>
              <a:chOff x="6403833" y="1314942"/>
              <a:chExt cx="1908448" cy="2782495"/>
            </a:xfrm>
          </p:grpSpPr>
          <p:grpSp>
            <p:nvGrpSpPr>
              <p:cNvPr id="4" name="Group 3"/>
              <p:cNvGrpSpPr/>
              <p:nvPr/>
            </p:nvGrpSpPr>
            <p:grpSpPr>
              <a:xfrm>
                <a:off x="6403833" y="1314942"/>
                <a:ext cx="289911" cy="2782495"/>
                <a:chOff x="8669714" y="1138851"/>
                <a:chExt cx="289911" cy="2782495"/>
              </a:xfrm>
            </p:grpSpPr>
            <p:sp>
              <p:nvSpPr>
                <p:cNvPr id="3" name="TextBox 2"/>
                <p:cNvSpPr txBox="1"/>
                <p:nvPr/>
              </p:nvSpPr>
              <p:spPr>
                <a:xfrm>
                  <a:off x="8669714" y="1138851"/>
                  <a:ext cx="267141" cy="377074"/>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1</a:t>
                  </a:r>
                </a:p>
              </p:txBody>
            </p:sp>
            <p:sp>
              <p:nvSpPr>
                <p:cNvPr id="269" name="TextBox 268"/>
                <p:cNvSpPr txBox="1"/>
                <p:nvPr/>
              </p:nvSpPr>
              <p:spPr>
                <a:xfrm>
                  <a:off x="8669714" y="1634862"/>
                  <a:ext cx="267141" cy="377074"/>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0</a:t>
                  </a:r>
                </a:p>
              </p:txBody>
            </p:sp>
            <p:sp>
              <p:nvSpPr>
                <p:cNvPr id="270" name="TextBox 269"/>
                <p:cNvSpPr txBox="1"/>
                <p:nvPr/>
              </p:nvSpPr>
              <p:spPr>
                <a:xfrm>
                  <a:off x="8669714" y="2882561"/>
                  <a:ext cx="267141" cy="377074"/>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0</a:t>
                  </a:r>
                </a:p>
              </p:txBody>
            </p:sp>
            <p:sp>
              <p:nvSpPr>
                <p:cNvPr id="271" name="TextBox 270"/>
                <p:cNvSpPr txBox="1"/>
                <p:nvPr/>
              </p:nvSpPr>
              <p:spPr>
                <a:xfrm>
                  <a:off x="8692484" y="3544272"/>
                  <a:ext cx="267141" cy="377074"/>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0</a:t>
                  </a:r>
                </a:p>
              </p:txBody>
            </p:sp>
          </p:grpSp>
          <p:sp>
            <p:nvSpPr>
              <p:cNvPr id="10" name="TextBox 9"/>
              <p:cNvSpPr txBox="1"/>
              <p:nvPr/>
            </p:nvSpPr>
            <p:spPr>
              <a:xfrm>
                <a:off x="6763539" y="1328578"/>
                <a:ext cx="1548742" cy="377074"/>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If 1 then a cat</a:t>
                </a:r>
              </a:p>
            </p:txBody>
          </p:sp>
        </p:grpSp>
        <p:sp>
          <p:nvSpPr>
            <p:cNvPr id="283" name="TextBox 282"/>
            <p:cNvSpPr txBox="1"/>
            <p:nvPr/>
          </p:nvSpPr>
          <p:spPr>
            <a:xfrm>
              <a:off x="6402671" y="2002511"/>
              <a:ext cx="1224243"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84" name="TextBox 283"/>
            <p:cNvSpPr txBox="1"/>
            <p:nvPr/>
          </p:nvSpPr>
          <p:spPr>
            <a:xfrm>
              <a:off x="6408296" y="2202999"/>
              <a:ext cx="1224243"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85" name="TextBox 284"/>
            <p:cNvSpPr txBox="1"/>
            <p:nvPr/>
          </p:nvSpPr>
          <p:spPr>
            <a:xfrm>
              <a:off x="6413921" y="2403487"/>
              <a:ext cx="1224243"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grpSp>
        <p:nvGrpSpPr>
          <p:cNvPr id="287" name="Group 286"/>
          <p:cNvGrpSpPr/>
          <p:nvPr/>
        </p:nvGrpSpPr>
        <p:grpSpPr>
          <a:xfrm>
            <a:off x="8568806" y="1674739"/>
            <a:ext cx="2721182" cy="3792337"/>
            <a:chOff x="6403833" y="1253185"/>
            <a:chExt cx="2040886" cy="2844253"/>
          </a:xfrm>
          <a:solidFill>
            <a:srgbClr val="000082"/>
          </a:solidFill>
        </p:grpSpPr>
        <p:grpSp>
          <p:nvGrpSpPr>
            <p:cNvPr id="334" name="Group 333"/>
            <p:cNvGrpSpPr/>
            <p:nvPr/>
          </p:nvGrpSpPr>
          <p:grpSpPr>
            <a:xfrm>
              <a:off x="6403833" y="1253185"/>
              <a:ext cx="1901946" cy="2844253"/>
              <a:chOff x="8669714" y="1077094"/>
              <a:chExt cx="1901946" cy="2844253"/>
            </a:xfrm>
            <a:grpFill/>
          </p:grpSpPr>
          <p:sp>
            <p:nvSpPr>
              <p:cNvPr id="336" name="TextBox 335"/>
              <p:cNvSpPr txBox="1"/>
              <p:nvPr/>
            </p:nvSpPr>
            <p:spPr>
              <a:xfrm>
                <a:off x="8669714" y="1138851"/>
                <a:ext cx="267141" cy="377075"/>
              </a:xfrm>
              <a:prstGeom prst="rect">
                <a:avLst/>
              </a:prstGeom>
              <a:grp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0</a:t>
                </a:r>
              </a:p>
            </p:txBody>
          </p:sp>
          <p:sp>
            <p:nvSpPr>
              <p:cNvPr id="337" name="TextBox 336"/>
              <p:cNvSpPr txBox="1"/>
              <p:nvPr/>
            </p:nvSpPr>
            <p:spPr>
              <a:xfrm>
                <a:off x="8669714" y="1634862"/>
                <a:ext cx="267141" cy="377075"/>
              </a:xfrm>
              <a:prstGeom prst="rect">
                <a:avLst/>
              </a:prstGeom>
              <a:grp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1</a:t>
                </a:r>
              </a:p>
            </p:txBody>
          </p:sp>
          <p:sp>
            <p:nvSpPr>
              <p:cNvPr id="338" name="TextBox 337"/>
              <p:cNvSpPr txBox="1"/>
              <p:nvPr/>
            </p:nvSpPr>
            <p:spPr>
              <a:xfrm>
                <a:off x="8669714" y="2882561"/>
                <a:ext cx="267141" cy="377075"/>
              </a:xfrm>
              <a:prstGeom prst="rect">
                <a:avLst/>
              </a:prstGeom>
              <a:grp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0</a:t>
                </a:r>
              </a:p>
            </p:txBody>
          </p:sp>
          <p:sp>
            <p:nvSpPr>
              <p:cNvPr id="339" name="TextBox 338"/>
              <p:cNvSpPr txBox="1"/>
              <p:nvPr/>
            </p:nvSpPr>
            <p:spPr>
              <a:xfrm>
                <a:off x="8692484" y="3544272"/>
                <a:ext cx="267141" cy="377075"/>
              </a:xfrm>
              <a:prstGeom prst="rect">
                <a:avLst/>
              </a:prstGeom>
              <a:grp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0</a:t>
                </a:r>
              </a:p>
            </p:txBody>
          </p:sp>
          <p:sp>
            <p:nvSpPr>
              <p:cNvPr id="342" name="TextBox 341"/>
              <p:cNvSpPr txBox="1"/>
              <p:nvPr/>
            </p:nvSpPr>
            <p:spPr>
              <a:xfrm>
                <a:off x="8955721" y="1077094"/>
                <a:ext cx="1615939" cy="377075"/>
              </a:xfrm>
              <a:prstGeom prst="rect">
                <a:avLst/>
              </a:prstGeom>
              <a:grpFill/>
            </p:spPr>
            <p:txBody>
              <a:bodyPr wrap="square" rtlCol="0">
                <a:spAutoFit/>
              </a:bodyPr>
              <a:lstStyle/>
              <a:p>
                <a:endParaRPr lang="en-US" sz="2667" dirty="0">
                  <a:solidFill>
                    <a:schemeClr val="bg1"/>
                  </a:solidFill>
                  <a:latin typeface="Times New Roman" panose="02020603050405020304" pitchFamily="18" charset="0"/>
                  <a:cs typeface="Times New Roman" panose="02020603050405020304" pitchFamily="18" charset="0"/>
                </a:endParaRPr>
              </a:p>
            </p:txBody>
          </p:sp>
        </p:grpSp>
        <p:sp>
          <p:nvSpPr>
            <p:cNvPr id="335" name="TextBox 334"/>
            <p:cNvSpPr txBox="1"/>
            <p:nvPr/>
          </p:nvSpPr>
          <p:spPr>
            <a:xfrm>
              <a:off x="6809415" y="1783967"/>
              <a:ext cx="1635304" cy="377075"/>
            </a:xfrm>
            <a:prstGeom prst="rect">
              <a:avLst/>
            </a:prstGeom>
            <a:grp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If 1 then a dog</a:t>
              </a:r>
            </a:p>
          </p:txBody>
        </p:sp>
      </p:grpSp>
      <p:sp>
        <p:nvSpPr>
          <p:cNvPr id="13" name="Rectangle 12"/>
          <p:cNvSpPr/>
          <p:nvPr/>
        </p:nvSpPr>
        <p:spPr>
          <a:xfrm>
            <a:off x="4726160" y="6524328"/>
            <a:ext cx="100621" cy="401448"/>
          </a:xfrm>
          <a:prstGeom prst="rect">
            <a:avLst/>
          </a:prstGeom>
          <a:solidFill>
            <a:srgbClr val="00008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 name="Group 6"/>
          <p:cNvGrpSpPr/>
          <p:nvPr/>
        </p:nvGrpSpPr>
        <p:grpSpPr>
          <a:xfrm>
            <a:off x="6082453" y="5867498"/>
            <a:ext cx="5989039" cy="913199"/>
            <a:chOff x="4561840" y="4400622"/>
            <a:chExt cx="4491779" cy="684899"/>
          </a:xfrm>
        </p:grpSpPr>
        <p:sp>
          <p:nvSpPr>
            <p:cNvPr id="5" name="TextBox 4"/>
            <p:cNvSpPr txBox="1"/>
            <p:nvPr/>
          </p:nvSpPr>
          <p:spPr>
            <a:xfrm>
              <a:off x="5161544" y="4400622"/>
              <a:ext cx="3892075" cy="684899"/>
            </a:xfrm>
            <a:prstGeom prst="rect">
              <a:avLst/>
            </a:prstGeom>
            <a:noFill/>
          </p:spPr>
          <p:txBody>
            <a:bodyPr wrap="none" rtlCol="0">
              <a:spAutoFit/>
            </a:bodyPr>
            <a:lstStyle/>
            <a:p>
              <a:r>
                <a:rPr lang="en-US" sz="2667" dirty="0">
                  <a:solidFill>
                    <a:srgbClr val="FFFF00"/>
                  </a:solidFill>
                  <a:latin typeface="Times New Roman" panose="02020603050405020304" pitchFamily="18" charset="0"/>
                  <a:cs typeface="Times New Roman" panose="02020603050405020304" pitchFamily="18" charset="0"/>
                </a:rPr>
                <a:t>Matrix-vector multiplication</a:t>
              </a:r>
            </a:p>
            <a:p>
              <a:r>
                <a:rPr lang="en-US" sz="2667" dirty="0">
                  <a:solidFill>
                    <a:srgbClr val="FFFF00"/>
                  </a:solidFill>
                  <a:latin typeface="Times New Roman" panose="02020603050405020304" pitchFamily="18" charset="0"/>
                  <a:cs typeface="Times New Roman" panose="02020603050405020304" pitchFamily="18" charset="0"/>
                </a:rPr>
                <a:t>Task: learn weights, i.e. filters, in H</a:t>
              </a:r>
              <a:r>
                <a:rPr lang="en-US" sz="2667" baseline="-25000" dirty="0">
                  <a:solidFill>
                    <a:srgbClr val="FFFF00"/>
                  </a:solidFill>
                  <a:latin typeface="Times New Roman" panose="02020603050405020304" pitchFamily="18" charset="0"/>
                  <a:cs typeface="Times New Roman" panose="02020603050405020304" pitchFamily="18" charset="0"/>
                </a:rPr>
                <a:t>1</a:t>
              </a:r>
              <a:endParaRPr lang="en-US" sz="2667" dirty="0">
                <a:solidFill>
                  <a:srgbClr val="FFFF00"/>
                </a:solidFill>
                <a:latin typeface="Times New Roman" panose="02020603050405020304" pitchFamily="18" charset="0"/>
                <a:cs typeface="Times New Roman" panose="02020603050405020304" pitchFamily="18" charset="0"/>
              </a:endParaRPr>
            </a:p>
          </p:txBody>
        </p:sp>
        <p:sp>
          <p:nvSpPr>
            <p:cNvPr id="6" name="Freeform 5"/>
            <p:cNvSpPr/>
            <p:nvPr/>
          </p:nvSpPr>
          <p:spPr>
            <a:xfrm>
              <a:off x="4561840" y="4479686"/>
              <a:ext cx="640080" cy="143114"/>
            </a:xfrm>
            <a:custGeom>
              <a:avLst/>
              <a:gdLst>
                <a:gd name="connsiteX0" fmla="*/ 640080 w 640080"/>
                <a:gd name="connsiteY0" fmla="*/ 874 h 143114"/>
                <a:gd name="connsiteX1" fmla="*/ 274320 w 640080"/>
                <a:gd name="connsiteY1" fmla="*/ 21194 h 143114"/>
                <a:gd name="connsiteX2" fmla="*/ 0 w 640080"/>
                <a:gd name="connsiteY2" fmla="*/ 143114 h 143114"/>
              </a:gdLst>
              <a:ahLst/>
              <a:cxnLst>
                <a:cxn ang="0">
                  <a:pos x="connsiteX0" y="connsiteY0"/>
                </a:cxn>
                <a:cxn ang="0">
                  <a:pos x="connsiteX1" y="connsiteY1"/>
                </a:cxn>
                <a:cxn ang="0">
                  <a:pos x="connsiteX2" y="connsiteY2"/>
                </a:cxn>
              </a:cxnLst>
              <a:rect l="l" t="t" r="r" b="b"/>
              <a:pathLst>
                <a:path w="640080" h="143114">
                  <a:moveTo>
                    <a:pt x="640080" y="874"/>
                  </a:moveTo>
                  <a:cubicBezTo>
                    <a:pt x="510540" y="-820"/>
                    <a:pt x="381000" y="-2513"/>
                    <a:pt x="274320" y="21194"/>
                  </a:cubicBezTo>
                  <a:cubicBezTo>
                    <a:pt x="167640" y="44901"/>
                    <a:pt x="83820" y="94007"/>
                    <a:pt x="0" y="143114"/>
                  </a:cubicBezTo>
                </a:path>
              </a:pathLst>
            </a:custGeom>
            <a:noFill/>
            <a:ln w="38100">
              <a:solidFill>
                <a:srgbClr val="FFFF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00"/>
                </a:solidFill>
              </a:endParaRPr>
            </a:p>
          </p:txBody>
        </p:sp>
      </p:grpSp>
      <p:grpSp>
        <p:nvGrpSpPr>
          <p:cNvPr id="411" name="Group 410"/>
          <p:cNvGrpSpPr/>
          <p:nvPr/>
        </p:nvGrpSpPr>
        <p:grpSpPr>
          <a:xfrm>
            <a:off x="5361010" y="1364771"/>
            <a:ext cx="877161" cy="4591203"/>
            <a:chOff x="2014762" y="856540"/>
            <a:chExt cx="657871" cy="3443402"/>
          </a:xfrm>
        </p:grpSpPr>
        <p:grpSp>
          <p:nvGrpSpPr>
            <p:cNvPr id="391" name="Group 390"/>
            <p:cNvGrpSpPr/>
            <p:nvPr/>
          </p:nvGrpSpPr>
          <p:grpSpPr>
            <a:xfrm>
              <a:off x="2014762" y="856540"/>
              <a:ext cx="648072" cy="648072"/>
              <a:chOff x="2014762" y="856540"/>
              <a:chExt cx="648072" cy="648072"/>
            </a:xfrm>
          </p:grpSpPr>
          <p:grpSp>
            <p:nvGrpSpPr>
              <p:cNvPr id="390" name="Group 389"/>
              <p:cNvGrpSpPr/>
              <p:nvPr/>
            </p:nvGrpSpPr>
            <p:grpSpPr>
              <a:xfrm>
                <a:off x="2014762" y="856540"/>
                <a:ext cx="648072" cy="648072"/>
                <a:chOff x="2014762" y="847487"/>
                <a:chExt cx="648072" cy="648072"/>
              </a:xfrm>
            </p:grpSpPr>
            <p:sp>
              <p:nvSpPr>
                <p:cNvPr id="37" name="Oval 36"/>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8" name="TextBox 387"/>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398" name="TextBox 397"/>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384" name="Straight Connector 383"/>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92" name="Group 391"/>
            <p:cNvGrpSpPr/>
            <p:nvPr/>
          </p:nvGrpSpPr>
          <p:grpSpPr>
            <a:xfrm>
              <a:off x="2015924" y="1563638"/>
              <a:ext cx="648072" cy="648072"/>
              <a:chOff x="2014762" y="856540"/>
              <a:chExt cx="648072" cy="648072"/>
            </a:xfrm>
          </p:grpSpPr>
          <p:grpSp>
            <p:nvGrpSpPr>
              <p:cNvPr id="393" name="Group 392"/>
              <p:cNvGrpSpPr/>
              <p:nvPr/>
            </p:nvGrpSpPr>
            <p:grpSpPr>
              <a:xfrm>
                <a:off x="2014762" y="856540"/>
                <a:ext cx="648072" cy="648072"/>
                <a:chOff x="2014762" y="847487"/>
                <a:chExt cx="648072" cy="648072"/>
              </a:xfrm>
            </p:grpSpPr>
            <p:sp>
              <p:nvSpPr>
                <p:cNvPr id="395" name="Oval 394"/>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7" name="TextBox 396"/>
                <p:cNvSpPr txBox="1"/>
                <p:nvPr/>
              </p:nvSpPr>
              <p:spPr>
                <a:xfrm>
                  <a:off x="2022889" y="936444"/>
                  <a:ext cx="57251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  </a:t>
                  </a:r>
                  <a:r>
                    <a:rPr lang="en-US" sz="2667" dirty="0" err="1">
                      <a:solidFill>
                        <a:schemeClr val="bg1"/>
                      </a:solidFill>
                      <a:latin typeface="Symbol" panose="05050102010706020507" pitchFamily="18" charset="2"/>
                      <a:cs typeface="Times New Roman" panose="02020603050405020304" pitchFamily="18" charset="0"/>
                    </a:rPr>
                    <a:t>s</a:t>
                  </a:r>
                  <a:endParaRPr lang="en-US" sz="2667" dirty="0">
                    <a:solidFill>
                      <a:schemeClr val="bg1"/>
                    </a:solidFill>
                    <a:latin typeface="Symbol" panose="05050102010706020507" pitchFamily="18" charset="2"/>
                    <a:cs typeface="Times New Roman" panose="02020603050405020304" pitchFamily="18" charset="0"/>
                  </a:endParaRPr>
                </a:p>
              </p:txBody>
            </p:sp>
          </p:grpSp>
          <p:cxnSp>
            <p:nvCxnSpPr>
              <p:cNvPr id="394" name="Straight Connector 393"/>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99" name="Group 398"/>
            <p:cNvGrpSpPr/>
            <p:nvPr/>
          </p:nvGrpSpPr>
          <p:grpSpPr>
            <a:xfrm>
              <a:off x="2022193" y="2782483"/>
              <a:ext cx="648072" cy="648072"/>
              <a:chOff x="2014762" y="856540"/>
              <a:chExt cx="648072" cy="648072"/>
            </a:xfrm>
          </p:grpSpPr>
          <p:grpSp>
            <p:nvGrpSpPr>
              <p:cNvPr id="400" name="Group 399"/>
              <p:cNvGrpSpPr/>
              <p:nvPr/>
            </p:nvGrpSpPr>
            <p:grpSpPr>
              <a:xfrm>
                <a:off x="2014762" y="856540"/>
                <a:ext cx="648072" cy="648072"/>
                <a:chOff x="2014762" y="847487"/>
                <a:chExt cx="648072" cy="648072"/>
              </a:xfrm>
            </p:grpSpPr>
            <p:sp>
              <p:nvSpPr>
                <p:cNvPr id="402" name="Oval 401"/>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3" name="TextBox 402"/>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04" name="TextBox 403"/>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01" name="Straight Connector 400"/>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5" name="Group 404"/>
            <p:cNvGrpSpPr/>
            <p:nvPr/>
          </p:nvGrpSpPr>
          <p:grpSpPr>
            <a:xfrm>
              <a:off x="2024561" y="3651870"/>
              <a:ext cx="648072" cy="648072"/>
              <a:chOff x="2014762" y="856540"/>
              <a:chExt cx="648072" cy="648072"/>
            </a:xfrm>
          </p:grpSpPr>
          <p:grpSp>
            <p:nvGrpSpPr>
              <p:cNvPr id="406" name="Group 405"/>
              <p:cNvGrpSpPr/>
              <p:nvPr/>
            </p:nvGrpSpPr>
            <p:grpSpPr>
              <a:xfrm>
                <a:off x="2014762" y="856540"/>
                <a:ext cx="648072" cy="648072"/>
                <a:chOff x="2014762" y="847487"/>
                <a:chExt cx="648072" cy="648072"/>
              </a:xfrm>
            </p:grpSpPr>
            <p:sp>
              <p:nvSpPr>
                <p:cNvPr id="408" name="Oval 407"/>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9" name="TextBox 408"/>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10" name="TextBox 409"/>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07" name="Straight Connector 406"/>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18" name="Rectangle 117"/>
          <p:cNvSpPr/>
          <p:nvPr/>
        </p:nvSpPr>
        <p:spPr>
          <a:xfrm>
            <a:off x="4699067" y="5996928"/>
            <a:ext cx="100621" cy="401448"/>
          </a:xfrm>
          <a:prstGeom prst="rect">
            <a:avLst/>
          </a:prstGeom>
          <a:solidFill>
            <a:srgbClr val="00008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5" name="Group 34"/>
          <p:cNvGrpSpPr/>
          <p:nvPr/>
        </p:nvGrpSpPr>
        <p:grpSpPr>
          <a:xfrm>
            <a:off x="2503549" y="1940686"/>
            <a:ext cx="1042171" cy="2713661"/>
            <a:chOff x="1990172" y="1456110"/>
            <a:chExt cx="781628" cy="2035246"/>
          </a:xfrm>
        </p:grpSpPr>
        <p:cxnSp>
          <p:nvCxnSpPr>
            <p:cNvPr id="129" name="Straight Connector 128"/>
            <p:cNvCxnSpPr/>
            <p:nvPr/>
          </p:nvCxnSpPr>
          <p:spPr>
            <a:xfrm flipV="1">
              <a:off x="2602143" y="1565474"/>
              <a:ext cx="0" cy="1726356"/>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990172" y="1456110"/>
              <a:ext cx="781628" cy="2035246"/>
              <a:chOff x="1886658" y="1456110"/>
              <a:chExt cx="781628" cy="2035246"/>
            </a:xfrm>
          </p:grpSpPr>
          <p:cxnSp>
            <p:nvCxnSpPr>
              <p:cNvPr id="9" name="Straight Connector 8"/>
              <p:cNvCxnSpPr/>
              <p:nvPr/>
            </p:nvCxnSpPr>
            <p:spPr>
              <a:xfrm flipV="1">
                <a:off x="1886658" y="1631119"/>
                <a:ext cx="721670" cy="283506"/>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1886658" y="1928204"/>
                <a:ext cx="742716" cy="291539"/>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1886658" y="2225289"/>
                <a:ext cx="742716" cy="295455"/>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1886658" y="2532103"/>
                <a:ext cx="781628" cy="291333"/>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886658" y="2858372"/>
                <a:ext cx="756738" cy="280389"/>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1886658" y="3210769"/>
                <a:ext cx="669118" cy="250862"/>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2039058" y="1565474"/>
                <a:ext cx="0" cy="1925882"/>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2191458" y="1531987"/>
                <a:ext cx="0" cy="1903859"/>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flipV="1">
                <a:off x="2340848" y="1456110"/>
                <a:ext cx="3010" cy="1871725"/>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2499107" y="1543695"/>
                <a:ext cx="0" cy="1726356"/>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a:off x="2916516" y="683789"/>
            <a:ext cx="1478321" cy="1204776"/>
            <a:chOff x="2187388" y="512842"/>
            <a:chExt cx="1108741" cy="903582"/>
          </a:xfrm>
        </p:grpSpPr>
        <p:sp>
          <p:nvSpPr>
            <p:cNvPr id="366" name="TextBox 365"/>
            <p:cNvSpPr txBox="1"/>
            <p:nvPr/>
          </p:nvSpPr>
          <p:spPr>
            <a:xfrm>
              <a:off x="2952044" y="512842"/>
              <a:ext cx="344085" cy="561741"/>
            </a:xfrm>
            <a:prstGeom prst="rect">
              <a:avLst/>
            </a:prstGeom>
            <a:solidFill>
              <a:srgbClr val="FF0000"/>
            </a:solidFill>
            <a:ln>
              <a:solidFill>
                <a:schemeClr val="bg1"/>
              </a:solidFill>
            </a:ln>
          </p:spPr>
          <p:txBody>
            <a:bodyPr wrap="none" rtlCol="0">
              <a:spAutoFit/>
            </a:bodyPr>
            <a:lstStyle/>
            <a:p>
              <a:r>
                <a:rPr lang="en-US" sz="4267" dirty="0">
                  <a:solidFill>
                    <a:schemeClr val="bg1"/>
                  </a:solidFill>
                  <a:latin typeface="Times New Roman" panose="02020603050405020304" pitchFamily="18" charset="0"/>
                  <a:cs typeface="Times New Roman" panose="02020603050405020304" pitchFamily="18" charset="0"/>
                </a:rPr>
                <a:t>x</a:t>
              </a:r>
            </a:p>
          </p:txBody>
        </p:sp>
        <p:sp>
          <p:nvSpPr>
            <p:cNvPr id="38" name="Freeform 37"/>
            <p:cNvSpPr/>
            <p:nvPr/>
          </p:nvSpPr>
          <p:spPr>
            <a:xfrm>
              <a:off x="2187388" y="878541"/>
              <a:ext cx="627530" cy="537883"/>
            </a:xfrm>
            <a:custGeom>
              <a:avLst/>
              <a:gdLst>
                <a:gd name="connsiteX0" fmla="*/ 0 w 627530"/>
                <a:gd name="connsiteY0" fmla="*/ 537883 h 537883"/>
                <a:gd name="connsiteX1" fmla="*/ 197224 w 627530"/>
                <a:gd name="connsiteY1" fmla="*/ 143435 h 537883"/>
                <a:gd name="connsiteX2" fmla="*/ 627530 w 627530"/>
                <a:gd name="connsiteY2" fmla="*/ 0 h 537883"/>
              </a:gdLst>
              <a:ahLst/>
              <a:cxnLst>
                <a:cxn ang="0">
                  <a:pos x="connsiteX0" y="connsiteY0"/>
                </a:cxn>
                <a:cxn ang="0">
                  <a:pos x="connsiteX1" y="connsiteY1"/>
                </a:cxn>
                <a:cxn ang="0">
                  <a:pos x="connsiteX2" y="connsiteY2"/>
                </a:cxn>
              </a:cxnLst>
              <a:rect l="l" t="t" r="r" b="b"/>
              <a:pathLst>
                <a:path w="627530" h="537883">
                  <a:moveTo>
                    <a:pt x="0" y="537883"/>
                  </a:moveTo>
                  <a:cubicBezTo>
                    <a:pt x="46318" y="385482"/>
                    <a:pt x="92636" y="233082"/>
                    <a:pt x="197224" y="143435"/>
                  </a:cubicBezTo>
                  <a:cubicBezTo>
                    <a:pt x="301812" y="53788"/>
                    <a:pt x="464671" y="26894"/>
                    <a:pt x="627530" y="0"/>
                  </a:cubicBezTo>
                </a:path>
              </a:pathLst>
            </a:custGeom>
            <a:noFill/>
            <a:ln w="38100">
              <a:solidFill>
                <a:schemeClr val="bg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11994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509"/>
                                        </p:tgtEl>
                                        <p:attrNameLst>
                                          <p:attrName>style.visibility</p:attrName>
                                        </p:attrNameLst>
                                      </p:cBhvr>
                                      <p:to>
                                        <p:strVal val="visible"/>
                                      </p:to>
                                    </p:set>
                                    <p:anim calcmode="lin" valueType="num">
                                      <p:cBhvr additive="base">
                                        <p:cTn id="42" dur="500" fill="hold"/>
                                        <p:tgtEl>
                                          <p:spTgt spid="509"/>
                                        </p:tgtEl>
                                        <p:attrNameLst>
                                          <p:attrName>ppt_x</p:attrName>
                                        </p:attrNameLst>
                                      </p:cBhvr>
                                      <p:tavLst>
                                        <p:tav tm="0">
                                          <p:val>
                                            <p:strVal val="0-#ppt_w/2"/>
                                          </p:val>
                                        </p:tav>
                                        <p:tav tm="100000">
                                          <p:val>
                                            <p:strVal val="#ppt_x"/>
                                          </p:val>
                                        </p:tav>
                                      </p:tavLst>
                                    </p:anim>
                                    <p:anim calcmode="lin" valueType="num">
                                      <p:cBhvr additive="base">
                                        <p:cTn id="43" dur="500" fill="hold"/>
                                        <p:tgtEl>
                                          <p:spTgt spid="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p:bldP spid="3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5" name="Straight Arrow Connector 194"/>
          <p:cNvCxnSpPr/>
          <p:nvPr/>
        </p:nvCxnSpPr>
        <p:spPr>
          <a:xfrm>
            <a:off x="1666574" y="4730383"/>
            <a:ext cx="1000932" cy="523488"/>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102355" y="-49779"/>
            <a:ext cx="12577396" cy="666786"/>
          </a:xfrm>
          <a:prstGeom prst="rect">
            <a:avLst/>
          </a:prstGeom>
          <a:noFill/>
        </p:spPr>
        <p:txBody>
          <a:bodyPr wrap="square" rtlCol="0">
            <a:spAutoFit/>
          </a:bodyPr>
          <a:lstStyle/>
          <a:p>
            <a:pPr algn="ctr"/>
            <a:r>
              <a:rPr lang="en-US" sz="3733" dirty="0" err="1">
                <a:solidFill>
                  <a:schemeClr val="bg1"/>
                </a:solidFill>
                <a:latin typeface="Times New Roman" panose="02020603050405020304" pitchFamily="18" charset="0"/>
                <a:cs typeface="Times New Roman" panose="02020603050405020304" pitchFamily="18" charset="0"/>
              </a:rPr>
              <a:t>FeedForward</a:t>
            </a:r>
            <a:r>
              <a:rPr lang="en-US" sz="3733" dirty="0">
                <a:solidFill>
                  <a:schemeClr val="bg1"/>
                </a:solidFill>
                <a:latin typeface="Times New Roman" panose="02020603050405020304" pitchFamily="18" charset="0"/>
                <a:cs typeface="Times New Roman" panose="02020603050405020304" pitchFamily="18" charset="0"/>
              </a:rPr>
              <a:t> Neural Network</a:t>
            </a:r>
          </a:p>
        </p:txBody>
      </p:sp>
      <p:sp>
        <p:nvSpPr>
          <p:cNvPr id="175" name="Oval 174"/>
          <p:cNvSpPr/>
          <p:nvPr/>
        </p:nvSpPr>
        <p:spPr>
          <a:xfrm>
            <a:off x="2686349" y="3722271"/>
            <a:ext cx="864096" cy="864096"/>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6" name="Oval 175"/>
          <p:cNvSpPr/>
          <p:nvPr/>
        </p:nvSpPr>
        <p:spPr>
          <a:xfrm>
            <a:off x="2686349" y="4874399"/>
            <a:ext cx="864096" cy="864096"/>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Oval 42"/>
          <p:cNvSpPr/>
          <p:nvPr/>
        </p:nvSpPr>
        <p:spPr>
          <a:xfrm>
            <a:off x="1438211" y="1418015"/>
            <a:ext cx="288032" cy="288032"/>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7" name="Oval 176"/>
          <p:cNvSpPr/>
          <p:nvPr/>
        </p:nvSpPr>
        <p:spPr>
          <a:xfrm>
            <a:off x="1457055" y="2186100"/>
            <a:ext cx="288032" cy="288032"/>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1" name="Oval 180"/>
          <p:cNvSpPr/>
          <p:nvPr/>
        </p:nvSpPr>
        <p:spPr>
          <a:xfrm>
            <a:off x="1475899" y="3818281"/>
            <a:ext cx="288032" cy="288032"/>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2" name="Oval 181"/>
          <p:cNvSpPr/>
          <p:nvPr/>
        </p:nvSpPr>
        <p:spPr>
          <a:xfrm>
            <a:off x="1494743" y="4586367"/>
            <a:ext cx="288032" cy="288032"/>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7" name="Straight Arrow Connector 46"/>
          <p:cNvCxnSpPr>
            <a:stCxn id="43" idx="6"/>
            <a:endCxn id="37" idx="2"/>
          </p:cNvCxnSpPr>
          <p:nvPr/>
        </p:nvCxnSpPr>
        <p:spPr>
          <a:xfrm>
            <a:off x="1726243" y="1562031"/>
            <a:ext cx="960107" cy="1207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endCxn id="174" idx="2"/>
          </p:cNvCxnSpPr>
          <p:nvPr/>
        </p:nvCxnSpPr>
        <p:spPr>
          <a:xfrm>
            <a:off x="1726243" y="2333993"/>
            <a:ext cx="960107" cy="188144"/>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77" idx="6"/>
          </p:cNvCxnSpPr>
          <p:nvPr/>
        </p:nvCxnSpPr>
        <p:spPr>
          <a:xfrm>
            <a:off x="1745087" y="2330116"/>
            <a:ext cx="929053" cy="1811909"/>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177" idx="6"/>
            <a:endCxn id="176" idx="2"/>
          </p:cNvCxnSpPr>
          <p:nvPr/>
        </p:nvCxnSpPr>
        <p:spPr>
          <a:xfrm>
            <a:off x="1745087" y="2330116"/>
            <a:ext cx="941263" cy="297633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43" idx="6"/>
            <a:endCxn id="174" idx="2"/>
          </p:cNvCxnSpPr>
          <p:nvPr/>
        </p:nvCxnSpPr>
        <p:spPr>
          <a:xfrm>
            <a:off x="1726243" y="1562031"/>
            <a:ext cx="960107" cy="960107"/>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1726243" y="1562031"/>
            <a:ext cx="960107" cy="960107"/>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endCxn id="175" idx="2"/>
          </p:cNvCxnSpPr>
          <p:nvPr/>
        </p:nvCxnSpPr>
        <p:spPr>
          <a:xfrm>
            <a:off x="1726243" y="1557460"/>
            <a:ext cx="960107" cy="2596859"/>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43" idx="7"/>
          </p:cNvCxnSpPr>
          <p:nvPr/>
        </p:nvCxnSpPr>
        <p:spPr>
          <a:xfrm>
            <a:off x="1684062" y="1460197"/>
            <a:ext cx="983444" cy="3793676"/>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82" idx="6"/>
            <a:endCxn id="175" idx="2"/>
          </p:cNvCxnSpPr>
          <p:nvPr/>
        </p:nvCxnSpPr>
        <p:spPr>
          <a:xfrm flipV="1">
            <a:off x="1782775" y="4154319"/>
            <a:ext cx="903575" cy="576064"/>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82" idx="7"/>
            <a:endCxn id="174" idx="2"/>
          </p:cNvCxnSpPr>
          <p:nvPr/>
        </p:nvCxnSpPr>
        <p:spPr>
          <a:xfrm flipV="1">
            <a:off x="1740594" y="2522137"/>
            <a:ext cx="945756" cy="210641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82" idx="7"/>
          </p:cNvCxnSpPr>
          <p:nvPr/>
        </p:nvCxnSpPr>
        <p:spPr>
          <a:xfrm flipV="1">
            <a:off x="1740594" y="1621684"/>
            <a:ext cx="917489" cy="3006864"/>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81" idx="6"/>
            <a:endCxn id="175" idx="2"/>
          </p:cNvCxnSpPr>
          <p:nvPr/>
        </p:nvCxnSpPr>
        <p:spPr>
          <a:xfrm>
            <a:off x="1763931" y="3962298"/>
            <a:ext cx="922419" cy="19202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81" idx="6"/>
          </p:cNvCxnSpPr>
          <p:nvPr/>
        </p:nvCxnSpPr>
        <p:spPr>
          <a:xfrm>
            <a:off x="1763931" y="3962297"/>
            <a:ext cx="836725" cy="126757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81" idx="6"/>
            <a:endCxn id="174" idx="2"/>
          </p:cNvCxnSpPr>
          <p:nvPr/>
        </p:nvCxnSpPr>
        <p:spPr>
          <a:xfrm flipV="1">
            <a:off x="1763931" y="2522137"/>
            <a:ext cx="922419" cy="1440160"/>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177" idx="6"/>
            <a:endCxn id="37" idx="2"/>
          </p:cNvCxnSpPr>
          <p:nvPr/>
        </p:nvCxnSpPr>
        <p:spPr>
          <a:xfrm flipV="1">
            <a:off x="1745087" y="1574102"/>
            <a:ext cx="941263" cy="75601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401679" y="2424821"/>
            <a:ext cx="705661" cy="748988"/>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nvGrpSpPr>
          <p:cNvPr id="91" name="Group 90"/>
          <p:cNvGrpSpPr/>
          <p:nvPr/>
        </p:nvGrpSpPr>
        <p:grpSpPr>
          <a:xfrm>
            <a:off x="1405922" y="2677024"/>
            <a:ext cx="714292" cy="994966"/>
            <a:chOff x="1099574" y="2832382"/>
            <a:chExt cx="535719" cy="746225"/>
          </a:xfrm>
        </p:grpSpPr>
        <p:sp>
          <p:nvSpPr>
            <p:cNvPr id="220" name="TextBox 219"/>
            <p:cNvSpPr txBox="1"/>
            <p:nvPr/>
          </p:nvSpPr>
          <p:spPr>
            <a:xfrm>
              <a:off x="1099574" y="2832382"/>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21" name="TextBox 220"/>
            <p:cNvSpPr txBox="1"/>
            <p:nvPr/>
          </p:nvSpPr>
          <p:spPr>
            <a:xfrm>
              <a:off x="1106047" y="301686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grpSp>
        <p:nvGrpSpPr>
          <p:cNvPr id="235" name="Group 234"/>
          <p:cNvGrpSpPr/>
          <p:nvPr/>
        </p:nvGrpSpPr>
        <p:grpSpPr>
          <a:xfrm>
            <a:off x="2927648" y="2509320"/>
            <a:ext cx="718808" cy="1247810"/>
            <a:chOff x="1096187" y="2642749"/>
            <a:chExt cx="539106" cy="935858"/>
          </a:xfrm>
        </p:grpSpPr>
        <p:sp>
          <p:nvSpPr>
            <p:cNvPr id="236" name="TextBox 235"/>
            <p:cNvSpPr txBox="1"/>
            <p:nvPr/>
          </p:nvSpPr>
          <p:spPr>
            <a:xfrm>
              <a:off x="1099574" y="2832382"/>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37" name="TextBox 236"/>
            <p:cNvSpPr txBox="1"/>
            <p:nvPr/>
          </p:nvSpPr>
          <p:spPr>
            <a:xfrm>
              <a:off x="1106047" y="301686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38" name="TextBox 237"/>
            <p:cNvSpPr txBox="1"/>
            <p:nvPr/>
          </p:nvSpPr>
          <p:spPr>
            <a:xfrm>
              <a:off x="1096187" y="2642749"/>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grpSp>
        <p:nvGrpSpPr>
          <p:cNvPr id="95" name="Group 94"/>
          <p:cNvGrpSpPr/>
          <p:nvPr/>
        </p:nvGrpSpPr>
        <p:grpSpPr>
          <a:xfrm>
            <a:off x="4531564" y="640534"/>
            <a:ext cx="2296329" cy="5097961"/>
            <a:chOff x="4067944" y="764503"/>
            <a:chExt cx="1722247" cy="3823471"/>
          </a:xfrm>
        </p:grpSpPr>
        <p:sp>
          <p:nvSpPr>
            <p:cNvPr id="231" name="Oval 230"/>
            <p:cNvSpPr/>
            <p:nvPr/>
          </p:nvSpPr>
          <p:spPr>
            <a:xfrm>
              <a:off x="4067944" y="1131590"/>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2" name="Oval 231"/>
            <p:cNvSpPr/>
            <p:nvPr/>
          </p:nvSpPr>
          <p:spPr>
            <a:xfrm>
              <a:off x="4067944" y="1851670"/>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3" name="Oval 232"/>
            <p:cNvSpPr/>
            <p:nvPr/>
          </p:nvSpPr>
          <p:spPr>
            <a:xfrm>
              <a:off x="4067944" y="3075806"/>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4" name="Oval 233"/>
            <p:cNvSpPr/>
            <p:nvPr/>
          </p:nvSpPr>
          <p:spPr>
            <a:xfrm>
              <a:off x="4067944" y="3939902"/>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39" name="Group 238"/>
            <p:cNvGrpSpPr/>
            <p:nvPr/>
          </p:nvGrpSpPr>
          <p:grpSpPr>
            <a:xfrm>
              <a:off x="4283968" y="764503"/>
              <a:ext cx="1506223" cy="3652443"/>
              <a:chOff x="1096187" y="1218330"/>
              <a:chExt cx="1506223" cy="3652443"/>
            </a:xfrm>
          </p:grpSpPr>
          <p:sp>
            <p:nvSpPr>
              <p:cNvPr id="240" name="TextBox 239"/>
              <p:cNvSpPr txBox="1"/>
              <p:nvPr/>
            </p:nvSpPr>
            <p:spPr>
              <a:xfrm>
                <a:off x="1099574" y="2832382"/>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41" name="TextBox 240"/>
              <p:cNvSpPr txBox="1"/>
              <p:nvPr/>
            </p:nvSpPr>
            <p:spPr>
              <a:xfrm>
                <a:off x="1106047" y="301686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42" name="TextBox 241"/>
              <p:cNvSpPr txBox="1"/>
              <p:nvPr/>
            </p:nvSpPr>
            <p:spPr>
              <a:xfrm>
                <a:off x="1096187" y="2642749"/>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319" name="TextBox 318"/>
              <p:cNvSpPr txBox="1"/>
              <p:nvPr/>
            </p:nvSpPr>
            <p:spPr>
              <a:xfrm>
                <a:off x="1477427" y="2611801"/>
                <a:ext cx="529246" cy="900247"/>
              </a:xfrm>
              <a:prstGeom prst="rect">
                <a:avLst/>
              </a:prstGeom>
              <a:noFill/>
            </p:spPr>
            <p:txBody>
              <a:bodyPr wrap="square" rtlCol="0">
                <a:spAutoFit/>
              </a:bodyPr>
              <a:lstStyle/>
              <a:p>
                <a:r>
                  <a:rPr lang="en-US" sz="7200" dirty="0">
                    <a:solidFill>
                      <a:schemeClr val="bg1"/>
                    </a:solidFill>
                    <a:latin typeface="Times New Roman" panose="02020603050405020304" pitchFamily="18" charset="0"/>
                    <a:cs typeface="Times New Roman" panose="02020603050405020304" pitchFamily="18" charset="0"/>
                  </a:rPr>
                  <a:t>.</a:t>
                </a:r>
              </a:p>
            </p:txBody>
          </p:sp>
          <p:sp>
            <p:nvSpPr>
              <p:cNvPr id="320" name="TextBox 319"/>
              <p:cNvSpPr txBox="1"/>
              <p:nvPr/>
            </p:nvSpPr>
            <p:spPr>
              <a:xfrm>
                <a:off x="1755715" y="2614473"/>
                <a:ext cx="529246" cy="900247"/>
              </a:xfrm>
              <a:prstGeom prst="rect">
                <a:avLst/>
              </a:prstGeom>
              <a:noFill/>
            </p:spPr>
            <p:txBody>
              <a:bodyPr wrap="square" rtlCol="0">
                <a:spAutoFit/>
              </a:bodyPr>
              <a:lstStyle/>
              <a:p>
                <a:r>
                  <a:rPr lang="en-US" sz="7200" dirty="0">
                    <a:solidFill>
                      <a:schemeClr val="bg1"/>
                    </a:solidFill>
                    <a:latin typeface="Times New Roman" panose="02020603050405020304" pitchFamily="18" charset="0"/>
                    <a:cs typeface="Times New Roman" panose="02020603050405020304" pitchFamily="18" charset="0"/>
                  </a:rPr>
                  <a:t>.</a:t>
                </a:r>
              </a:p>
            </p:txBody>
          </p:sp>
          <p:sp>
            <p:nvSpPr>
              <p:cNvPr id="321" name="TextBox 320"/>
              <p:cNvSpPr txBox="1"/>
              <p:nvPr/>
            </p:nvSpPr>
            <p:spPr>
              <a:xfrm>
                <a:off x="2038439" y="2627693"/>
                <a:ext cx="529246" cy="900247"/>
              </a:xfrm>
              <a:prstGeom prst="rect">
                <a:avLst/>
              </a:prstGeom>
              <a:noFill/>
            </p:spPr>
            <p:txBody>
              <a:bodyPr wrap="square" rtlCol="0">
                <a:spAutoFit/>
              </a:bodyPr>
              <a:lstStyle/>
              <a:p>
                <a:r>
                  <a:rPr lang="en-US" sz="7200" dirty="0">
                    <a:solidFill>
                      <a:schemeClr val="bg1"/>
                    </a:solidFill>
                    <a:latin typeface="Times New Roman" panose="02020603050405020304" pitchFamily="18" charset="0"/>
                    <a:cs typeface="Times New Roman" panose="02020603050405020304" pitchFamily="18" charset="0"/>
                  </a:rPr>
                  <a:t>.</a:t>
                </a:r>
              </a:p>
            </p:txBody>
          </p:sp>
          <p:sp>
            <p:nvSpPr>
              <p:cNvPr id="278" name="TextBox 277"/>
              <p:cNvSpPr txBox="1"/>
              <p:nvPr/>
            </p:nvSpPr>
            <p:spPr>
              <a:xfrm>
                <a:off x="1512152" y="3954634"/>
                <a:ext cx="529246" cy="900247"/>
              </a:xfrm>
              <a:prstGeom prst="rect">
                <a:avLst/>
              </a:prstGeom>
              <a:noFill/>
            </p:spPr>
            <p:txBody>
              <a:bodyPr wrap="square" rtlCol="0">
                <a:spAutoFit/>
              </a:bodyPr>
              <a:lstStyle/>
              <a:p>
                <a:r>
                  <a:rPr lang="en-US" sz="7200" dirty="0">
                    <a:solidFill>
                      <a:schemeClr val="bg1"/>
                    </a:solidFill>
                    <a:latin typeface="Times New Roman" panose="02020603050405020304" pitchFamily="18" charset="0"/>
                    <a:cs typeface="Times New Roman" panose="02020603050405020304" pitchFamily="18" charset="0"/>
                  </a:rPr>
                  <a:t>.</a:t>
                </a:r>
              </a:p>
            </p:txBody>
          </p:sp>
          <p:sp>
            <p:nvSpPr>
              <p:cNvPr id="279" name="TextBox 278"/>
              <p:cNvSpPr txBox="1"/>
              <p:nvPr/>
            </p:nvSpPr>
            <p:spPr>
              <a:xfrm>
                <a:off x="1790440" y="3957306"/>
                <a:ext cx="529246" cy="900247"/>
              </a:xfrm>
              <a:prstGeom prst="rect">
                <a:avLst/>
              </a:prstGeom>
              <a:noFill/>
            </p:spPr>
            <p:txBody>
              <a:bodyPr wrap="square" rtlCol="0">
                <a:spAutoFit/>
              </a:bodyPr>
              <a:lstStyle/>
              <a:p>
                <a:r>
                  <a:rPr lang="en-US" sz="7200" dirty="0">
                    <a:solidFill>
                      <a:schemeClr val="bg1"/>
                    </a:solidFill>
                    <a:latin typeface="Times New Roman" panose="02020603050405020304" pitchFamily="18" charset="0"/>
                    <a:cs typeface="Times New Roman" panose="02020603050405020304" pitchFamily="18" charset="0"/>
                  </a:rPr>
                  <a:t>.</a:t>
                </a:r>
              </a:p>
            </p:txBody>
          </p:sp>
          <p:sp>
            <p:nvSpPr>
              <p:cNvPr id="280" name="TextBox 279"/>
              <p:cNvSpPr txBox="1"/>
              <p:nvPr/>
            </p:nvSpPr>
            <p:spPr>
              <a:xfrm>
                <a:off x="2073164" y="3970526"/>
                <a:ext cx="529246" cy="900247"/>
              </a:xfrm>
              <a:prstGeom prst="rect">
                <a:avLst/>
              </a:prstGeom>
              <a:noFill/>
            </p:spPr>
            <p:txBody>
              <a:bodyPr wrap="square" rtlCol="0">
                <a:spAutoFit/>
              </a:bodyPr>
              <a:lstStyle/>
              <a:p>
                <a:r>
                  <a:rPr lang="en-US" sz="7200" dirty="0">
                    <a:solidFill>
                      <a:schemeClr val="bg1"/>
                    </a:solidFill>
                    <a:latin typeface="Times New Roman" panose="02020603050405020304" pitchFamily="18" charset="0"/>
                    <a:cs typeface="Times New Roman" panose="02020603050405020304" pitchFamily="18" charset="0"/>
                  </a:rPr>
                  <a:t>.</a:t>
                </a:r>
              </a:p>
            </p:txBody>
          </p:sp>
          <p:sp>
            <p:nvSpPr>
              <p:cNvPr id="281" name="TextBox 280"/>
              <p:cNvSpPr txBox="1"/>
              <p:nvPr/>
            </p:nvSpPr>
            <p:spPr>
              <a:xfrm>
                <a:off x="1477427" y="1218330"/>
                <a:ext cx="529246" cy="900247"/>
              </a:xfrm>
              <a:prstGeom prst="rect">
                <a:avLst/>
              </a:prstGeom>
              <a:noFill/>
            </p:spPr>
            <p:txBody>
              <a:bodyPr wrap="square" rtlCol="0">
                <a:spAutoFit/>
              </a:bodyPr>
              <a:lstStyle/>
              <a:p>
                <a:r>
                  <a:rPr lang="en-US" sz="7200" dirty="0">
                    <a:solidFill>
                      <a:schemeClr val="bg1"/>
                    </a:solidFill>
                    <a:latin typeface="Times New Roman" panose="02020603050405020304" pitchFamily="18" charset="0"/>
                    <a:cs typeface="Times New Roman" panose="02020603050405020304" pitchFamily="18" charset="0"/>
                  </a:rPr>
                  <a:t>.</a:t>
                </a:r>
              </a:p>
            </p:txBody>
          </p:sp>
          <p:sp>
            <p:nvSpPr>
              <p:cNvPr id="282" name="TextBox 281"/>
              <p:cNvSpPr txBox="1"/>
              <p:nvPr/>
            </p:nvSpPr>
            <p:spPr>
              <a:xfrm>
                <a:off x="1755715" y="1221002"/>
                <a:ext cx="529246" cy="900247"/>
              </a:xfrm>
              <a:prstGeom prst="rect">
                <a:avLst/>
              </a:prstGeom>
              <a:noFill/>
            </p:spPr>
            <p:txBody>
              <a:bodyPr wrap="square" rtlCol="0">
                <a:spAutoFit/>
              </a:bodyPr>
              <a:lstStyle/>
              <a:p>
                <a:r>
                  <a:rPr lang="en-US" sz="7200" dirty="0">
                    <a:solidFill>
                      <a:schemeClr val="bg1"/>
                    </a:solidFill>
                    <a:latin typeface="Times New Roman" panose="02020603050405020304" pitchFamily="18" charset="0"/>
                    <a:cs typeface="Times New Roman" panose="02020603050405020304" pitchFamily="18" charset="0"/>
                  </a:rPr>
                  <a:t>.</a:t>
                </a:r>
              </a:p>
            </p:txBody>
          </p:sp>
          <p:sp>
            <p:nvSpPr>
              <p:cNvPr id="283" name="TextBox 282"/>
              <p:cNvSpPr txBox="1"/>
              <p:nvPr/>
            </p:nvSpPr>
            <p:spPr>
              <a:xfrm>
                <a:off x="2038439" y="1234222"/>
                <a:ext cx="529246" cy="900247"/>
              </a:xfrm>
              <a:prstGeom prst="rect">
                <a:avLst/>
              </a:prstGeom>
              <a:noFill/>
            </p:spPr>
            <p:txBody>
              <a:bodyPr wrap="square" rtlCol="0">
                <a:spAutoFit/>
              </a:bodyPr>
              <a:lstStyle/>
              <a:p>
                <a:r>
                  <a:rPr lang="en-US" sz="7200" dirty="0">
                    <a:solidFill>
                      <a:schemeClr val="bg1"/>
                    </a:solidFill>
                    <a:latin typeface="Times New Roman" panose="02020603050405020304" pitchFamily="18" charset="0"/>
                    <a:cs typeface="Times New Roman" panose="02020603050405020304" pitchFamily="18" charset="0"/>
                  </a:rPr>
                  <a:t>.</a:t>
                </a:r>
              </a:p>
            </p:txBody>
          </p:sp>
        </p:grpSp>
      </p:grpSp>
      <p:cxnSp>
        <p:nvCxnSpPr>
          <p:cNvPr id="243" name="Straight Arrow Connector 242"/>
          <p:cNvCxnSpPr>
            <a:stCxn id="176" idx="6"/>
            <a:endCxn id="234" idx="2"/>
          </p:cNvCxnSpPr>
          <p:nvPr/>
        </p:nvCxnSpPr>
        <p:spPr>
          <a:xfrm>
            <a:off x="3550446" y="5306447"/>
            <a:ext cx="981117" cy="0"/>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endCxn id="233" idx="2"/>
          </p:cNvCxnSpPr>
          <p:nvPr/>
        </p:nvCxnSpPr>
        <p:spPr>
          <a:xfrm flipV="1">
            <a:off x="3530631" y="4154319"/>
            <a:ext cx="1000932" cy="113703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endCxn id="232" idx="2"/>
          </p:cNvCxnSpPr>
          <p:nvPr/>
        </p:nvCxnSpPr>
        <p:spPr>
          <a:xfrm flipV="1">
            <a:off x="3511787" y="2522138"/>
            <a:ext cx="1019776" cy="272102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a:stCxn id="176" idx="6"/>
            <a:endCxn id="231" idx="2"/>
          </p:cNvCxnSpPr>
          <p:nvPr/>
        </p:nvCxnSpPr>
        <p:spPr>
          <a:xfrm flipV="1">
            <a:off x="3550446" y="1562031"/>
            <a:ext cx="981117" cy="3744416"/>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a:off x="3531116" y="4154319"/>
            <a:ext cx="981117" cy="0"/>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endCxn id="232" idx="2"/>
          </p:cNvCxnSpPr>
          <p:nvPr/>
        </p:nvCxnSpPr>
        <p:spPr>
          <a:xfrm flipV="1">
            <a:off x="3556466" y="2522138"/>
            <a:ext cx="975097" cy="1657017"/>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a:off x="3550446" y="2559176"/>
            <a:ext cx="981117" cy="0"/>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endCxn id="231" idx="2"/>
          </p:cNvCxnSpPr>
          <p:nvPr/>
        </p:nvCxnSpPr>
        <p:spPr>
          <a:xfrm flipV="1">
            <a:off x="3550542" y="1562031"/>
            <a:ext cx="981021" cy="99585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37" idx="6"/>
            <a:endCxn id="231" idx="2"/>
          </p:cNvCxnSpPr>
          <p:nvPr/>
        </p:nvCxnSpPr>
        <p:spPr>
          <a:xfrm flipV="1">
            <a:off x="3550446" y="1562031"/>
            <a:ext cx="981117" cy="1207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37" idx="6"/>
            <a:endCxn id="232" idx="2"/>
          </p:cNvCxnSpPr>
          <p:nvPr/>
        </p:nvCxnSpPr>
        <p:spPr>
          <a:xfrm>
            <a:off x="3550446" y="1574102"/>
            <a:ext cx="981117" cy="948036"/>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3550446" y="1562031"/>
            <a:ext cx="981117" cy="960107"/>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3569290" y="2581758"/>
            <a:ext cx="962273" cy="156501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endCxn id="233" idx="2"/>
          </p:cNvCxnSpPr>
          <p:nvPr/>
        </p:nvCxnSpPr>
        <p:spPr>
          <a:xfrm>
            <a:off x="3567878" y="1574354"/>
            <a:ext cx="963685" cy="257996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endCxn id="234" idx="2"/>
          </p:cNvCxnSpPr>
          <p:nvPr/>
        </p:nvCxnSpPr>
        <p:spPr>
          <a:xfrm>
            <a:off x="3530631" y="2522138"/>
            <a:ext cx="1000932" cy="2784309"/>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a:off x="2686349" y="2090089"/>
            <a:ext cx="864096" cy="864096"/>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258" name="Straight Arrow Connector 257"/>
          <p:cNvCxnSpPr>
            <a:stCxn id="37" idx="6"/>
            <a:endCxn id="234" idx="2"/>
          </p:cNvCxnSpPr>
          <p:nvPr/>
        </p:nvCxnSpPr>
        <p:spPr>
          <a:xfrm>
            <a:off x="3550446" y="1574102"/>
            <a:ext cx="981117" cy="373234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175" idx="6"/>
            <a:endCxn id="234" idx="2"/>
          </p:cNvCxnSpPr>
          <p:nvPr/>
        </p:nvCxnSpPr>
        <p:spPr>
          <a:xfrm>
            <a:off x="3550446" y="4154319"/>
            <a:ext cx="981117" cy="1152128"/>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a:endCxn id="231" idx="2"/>
          </p:cNvCxnSpPr>
          <p:nvPr/>
        </p:nvCxnSpPr>
        <p:spPr>
          <a:xfrm flipV="1">
            <a:off x="3555234" y="1562031"/>
            <a:ext cx="976329" cy="261712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2" name="Oval 261"/>
          <p:cNvSpPr/>
          <p:nvPr/>
        </p:nvSpPr>
        <p:spPr>
          <a:xfrm>
            <a:off x="6555043" y="1129983"/>
            <a:ext cx="864096" cy="864096"/>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3" name="Oval 262"/>
          <p:cNvSpPr/>
          <p:nvPr/>
        </p:nvSpPr>
        <p:spPr>
          <a:xfrm>
            <a:off x="6555043" y="3722271"/>
            <a:ext cx="864096" cy="864096"/>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4" name="Oval 263"/>
          <p:cNvSpPr/>
          <p:nvPr/>
        </p:nvSpPr>
        <p:spPr>
          <a:xfrm>
            <a:off x="6555043" y="4874399"/>
            <a:ext cx="864096" cy="864096"/>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8" name="Group 287"/>
          <p:cNvGrpSpPr/>
          <p:nvPr/>
        </p:nvGrpSpPr>
        <p:grpSpPr>
          <a:xfrm>
            <a:off x="6796341" y="2509320"/>
            <a:ext cx="718808" cy="1247810"/>
            <a:chOff x="1096187" y="2642749"/>
            <a:chExt cx="539106" cy="935858"/>
          </a:xfrm>
        </p:grpSpPr>
        <p:sp>
          <p:nvSpPr>
            <p:cNvPr id="289" name="TextBox 288"/>
            <p:cNvSpPr txBox="1"/>
            <p:nvPr/>
          </p:nvSpPr>
          <p:spPr>
            <a:xfrm>
              <a:off x="1099574" y="2832382"/>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90" name="TextBox 289"/>
            <p:cNvSpPr txBox="1"/>
            <p:nvPr/>
          </p:nvSpPr>
          <p:spPr>
            <a:xfrm>
              <a:off x="1106047" y="301686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91" name="TextBox 290"/>
            <p:cNvSpPr txBox="1"/>
            <p:nvPr/>
          </p:nvSpPr>
          <p:spPr>
            <a:xfrm>
              <a:off x="1096187" y="2642749"/>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grpSp>
        <p:nvGrpSpPr>
          <p:cNvPr id="292" name="Group 291"/>
          <p:cNvGrpSpPr/>
          <p:nvPr/>
        </p:nvGrpSpPr>
        <p:grpSpPr>
          <a:xfrm>
            <a:off x="8400256" y="1129983"/>
            <a:ext cx="1006840" cy="4608512"/>
            <a:chOff x="4067944" y="1131590"/>
            <a:chExt cx="755130" cy="3456384"/>
          </a:xfrm>
        </p:grpSpPr>
        <p:sp>
          <p:nvSpPr>
            <p:cNvPr id="293" name="Oval 292"/>
            <p:cNvSpPr/>
            <p:nvPr/>
          </p:nvSpPr>
          <p:spPr>
            <a:xfrm>
              <a:off x="4067944" y="1131590"/>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4" name="Oval 293"/>
            <p:cNvSpPr/>
            <p:nvPr/>
          </p:nvSpPr>
          <p:spPr>
            <a:xfrm>
              <a:off x="4067944" y="1851670"/>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5" name="Oval 294"/>
            <p:cNvSpPr/>
            <p:nvPr/>
          </p:nvSpPr>
          <p:spPr>
            <a:xfrm>
              <a:off x="4067944" y="3075806"/>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6" name="Oval 295"/>
            <p:cNvSpPr/>
            <p:nvPr/>
          </p:nvSpPr>
          <p:spPr>
            <a:xfrm>
              <a:off x="4067944" y="3939902"/>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97" name="Group 296"/>
            <p:cNvGrpSpPr/>
            <p:nvPr/>
          </p:nvGrpSpPr>
          <p:grpSpPr>
            <a:xfrm>
              <a:off x="4283968" y="2188922"/>
              <a:ext cx="539106" cy="935858"/>
              <a:chOff x="1096187" y="2642749"/>
              <a:chExt cx="539106" cy="935858"/>
            </a:xfrm>
          </p:grpSpPr>
          <p:sp>
            <p:nvSpPr>
              <p:cNvPr id="298" name="TextBox 297"/>
              <p:cNvSpPr txBox="1"/>
              <p:nvPr/>
            </p:nvSpPr>
            <p:spPr>
              <a:xfrm>
                <a:off x="1099574" y="2832382"/>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99" name="TextBox 298"/>
              <p:cNvSpPr txBox="1"/>
              <p:nvPr/>
            </p:nvSpPr>
            <p:spPr>
              <a:xfrm>
                <a:off x="1106047" y="301686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300" name="TextBox 299"/>
              <p:cNvSpPr txBox="1"/>
              <p:nvPr/>
            </p:nvSpPr>
            <p:spPr>
              <a:xfrm>
                <a:off x="1096187" y="2642749"/>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grpSp>
      <p:cxnSp>
        <p:nvCxnSpPr>
          <p:cNvPr id="301" name="Straight Arrow Connector 300"/>
          <p:cNvCxnSpPr>
            <a:stCxn id="264" idx="6"/>
            <a:endCxn id="296" idx="2"/>
          </p:cNvCxnSpPr>
          <p:nvPr/>
        </p:nvCxnSpPr>
        <p:spPr>
          <a:xfrm>
            <a:off x="7419139" y="5306447"/>
            <a:ext cx="981117" cy="0"/>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a:endCxn id="295" idx="2"/>
          </p:cNvCxnSpPr>
          <p:nvPr/>
        </p:nvCxnSpPr>
        <p:spPr>
          <a:xfrm flipV="1">
            <a:off x="7399325" y="4154319"/>
            <a:ext cx="1000932" cy="113703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3" name="Straight Arrow Connector 302"/>
          <p:cNvCxnSpPr>
            <a:endCxn id="294" idx="2"/>
          </p:cNvCxnSpPr>
          <p:nvPr/>
        </p:nvCxnSpPr>
        <p:spPr>
          <a:xfrm flipV="1">
            <a:off x="7380480" y="2522138"/>
            <a:ext cx="1019776" cy="2721021"/>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4" name="Straight Arrow Connector 303"/>
          <p:cNvCxnSpPr>
            <a:stCxn id="264" idx="6"/>
            <a:endCxn id="293" idx="2"/>
          </p:cNvCxnSpPr>
          <p:nvPr/>
        </p:nvCxnSpPr>
        <p:spPr>
          <a:xfrm flipV="1">
            <a:off x="7419139" y="1562031"/>
            <a:ext cx="981117" cy="3744416"/>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p:nvPr/>
        </p:nvCxnSpPr>
        <p:spPr>
          <a:xfrm>
            <a:off x="7399810" y="4154319"/>
            <a:ext cx="981117" cy="0"/>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a:endCxn id="294" idx="2"/>
          </p:cNvCxnSpPr>
          <p:nvPr/>
        </p:nvCxnSpPr>
        <p:spPr>
          <a:xfrm flipV="1">
            <a:off x="7425160" y="2522138"/>
            <a:ext cx="975097" cy="1657017"/>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a:off x="7419139" y="2559176"/>
            <a:ext cx="981117" cy="0"/>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a:endCxn id="293" idx="2"/>
          </p:cNvCxnSpPr>
          <p:nvPr/>
        </p:nvCxnSpPr>
        <p:spPr>
          <a:xfrm flipV="1">
            <a:off x="7419235" y="1562031"/>
            <a:ext cx="981021" cy="99585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262" idx="6"/>
            <a:endCxn id="293" idx="2"/>
          </p:cNvCxnSpPr>
          <p:nvPr/>
        </p:nvCxnSpPr>
        <p:spPr>
          <a:xfrm>
            <a:off x="7419139" y="1562031"/>
            <a:ext cx="981117" cy="0"/>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262" idx="6"/>
            <a:endCxn id="294" idx="2"/>
          </p:cNvCxnSpPr>
          <p:nvPr/>
        </p:nvCxnSpPr>
        <p:spPr>
          <a:xfrm>
            <a:off x="7419139" y="1562031"/>
            <a:ext cx="981117" cy="960107"/>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a:off x="7419139" y="1562031"/>
            <a:ext cx="981117" cy="960107"/>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p:nvPr/>
        </p:nvCxnSpPr>
        <p:spPr>
          <a:xfrm>
            <a:off x="7437984" y="2581758"/>
            <a:ext cx="962273" cy="156501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a:endCxn id="295" idx="2"/>
          </p:cNvCxnSpPr>
          <p:nvPr/>
        </p:nvCxnSpPr>
        <p:spPr>
          <a:xfrm>
            <a:off x="7436571" y="1574354"/>
            <a:ext cx="963685" cy="257996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a:endCxn id="296" idx="2"/>
          </p:cNvCxnSpPr>
          <p:nvPr/>
        </p:nvCxnSpPr>
        <p:spPr>
          <a:xfrm>
            <a:off x="7399325" y="2522138"/>
            <a:ext cx="1000932" cy="2784309"/>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15" name="Oval 314"/>
          <p:cNvSpPr/>
          <p:nvPr/>
        </p:nvSpPr>
        <p:spPr>
          <a:xfrm>
            <a:off x="6555043" y="2090089"/>
            <a:ext cx="864096" cy="864096"/>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316" name="Straight Arrow Connector 315"/>
          <p:cNvCxnSpPr>
            <a:stCxn id="262" idx="6"/>
            <a:endCxn id="296" idx="2"/>
          </p:cNvCxnSpPr>
          <p:nvPr/>
        </p:nvCxnSpPr>
        <p:spPr>
          <a:xfrm>
            <a:off x="7419139" y="1562031"/>
            <a:ext cx="981117" cy="3744416"/>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a:stCxn id="263" idx="6"/>
            <a:endCxn id="296" idx="2"/>
          </p:cNvCxnSpPr>
          <p:nvPr/>
        </p:nvCxnSpPr>
        <p:spPr>
          <a:xfrm>
            <a:off x="7419139" y="4154319"/>
            <a:ext cx="981117" cy="1152128"/>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a:endCxn id="293" idx="2"/>
          </p:cNvCxnSpPr>
          <p:nvPr/>
        </p:nvCxnSpPr>
        <p:spPr>
          <a:xfrm flipV="1">
            <a:off x="7423928" y="1562031"/>
            <a:ext cx="976329" cy="2617125"/>
          </a:xfrm>
          <a:prstGeom prst="straightConnector1">
            <a:avLst/>
          </a:prstGeom>
          <a:ln w="1905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368" name="Group 367"/>
          <p:cNvGrpSpPr/>
          <p:nvPr/>
        </p:nvGrpSpPr>
        <p:grpSpPr>
          <a:xfrm>
            <a:off x="9228565" y="1562031"/>
            <a:ext cx="3300151" cy="3589173"/>
            <a:chOff x="6921423" y="1171523"/>
            <a:chExt cx="1070003" cy="2691880"/>
          </a:xfrm>
        </p:grpSpPr>
        <p:sp>
          <p:nvSpPr>
            <p:cNvPr id="322" name="Oval 321"/>
            <p:cNvSpPr/>
            <p:nvPr/>
          </p:nvSpPr>
          <p:spPr>
            <a:xfrm>
              <a:off x="7479924" y="1215911"/>
              <a:ext cx="109173" cy="173472"/>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3" name="Oval 322"/>
            <p:cNvSpPr/>
            <p:nvPr/>
          </p:nvSpPr>
          <p:spPr>
            <a:xfrm>
              <a:off x="7494057" y="1791975"/>
              <a:ext cx="95040" cy="183710"/>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24" name="Oval 323"/>
            <p:cNvSpPr/>
            <p:nvPr/>
          </p:nvSpPr>
          <p:spPr>
            <a:xfrm>
              <a:off x="7508190" y="3016111"/>
              <a:ext cx="80906" cy="173729"/>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5" name="Oval 324"/>
            <p:cNvSpPr/>
            <p:nvPr/>
          </p:nvSpPr>
          <p:spPr>
            <a:xfrm>
              <a:off x="7522324" y="3592174"/>
              <a:ext cx="66773" cy="243645"/>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6" name="TextBox 325"/>
            <p:cNvSpPr txBox="1"/>
            <p:nvPr/>
          </p:nvSpPr>
          <p:spPr>
            <a:xfrm>
              <a:off x="7452525" y="197101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nvGrpSpPr>
            <p:cNvPr id="327" name="Group 326"/>
            <p:cNvGrpSpPr/>
            <p:nvPr/>
          </p:nvGrpSpPr>
          <p:grpSpPr>
            <a:xfrm>
              <a:off x="7455707" y="2160169"/>
              <a:ext cx="535719" cy="746225"/>
              <a:chOff x="1099574" y="2832382"/>
              <a:chExt cx="535719" cy="746225"/>
            </a:xfrm>
          </p:grpSpPr>
          <p:sp>
            <p:nvSpPr>
              <p:cNvPr id="328" name="TextBox 327"/>
              <p:cNvSpPr txBox="1"/>
              <p:nvPr/>
            </p:nvSpPr>
            <p:spPr>
              <a:xfrm>
                <a:off x="1099574" y="2832382"/>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329" name="TextBox 328"/>
              <p:cNvSpPr txBox="1"/>
              <p:nvPr/>
            </p:nvSpPr>
            <p:spPr>
              <a:xfrm>
                <a:off x="1106047" y="3016866"/>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cxnSp>
          <p:nvCxnSpPr>
            <p:cNvPr id="330" name="Straight Arrow Connector 329"/>
            <p:cNvCxnSpPr>
              <a:stCxn id="293" idx="6"/>
              <a:endCxn id="322" idx="2"/>
            </p:cNvCxnSpPr>
            <p:nvPr/>
          </p:nvCxnSpPr>
          <p:spPr>
            <a:xfrm>
              <a:off x="6933026" y="1171523"/>
              <a:ext cx="546898" cy="131124"/>
            </a:xfrm>
            <a:prstGeom prst="straightConnector1">
              <a:avLst/>
            </a:prstGeom>
            <a:ln w="1270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endCxn id="324" idx="2"/>
            </p:cNvCxnSpPr>
            <p:nvPr/>
          </p:nvCxnSpPr>
          <p:spPr>
            <a:xfrm flipV="1">
              <a:off x="6941577" y="3102976"/>
              <a:ext cx="566613" cy="48768"/>
            </a:xfrm>
            <a:prstGeom prst="straightConnector1">
              <a:avLst/>
            </a:prstGeom>
            <a:ln w="1270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a:endCxn id="325" idx="2"/>
            </p:cNvCxnSpPr>
            <p:nvPr/>
          </p:nvCxnSpPr>
          <p:spPr>
            <a:xfrm flipV="1">
              <a:off x="6921423" y="3713997"/>
              <a:ext cx="600901" cy="149406"/>
            </a:xfrm>
            <a:prstGeom prst="straightConnector1">
              <a:avLst/>
            </a:prstGeom>
            <a:ln w="1270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2" name="Straight Arrow Connector 501"/>
            <p:cNvCxnSpPr>
              <a:endCxn id="323" idx="2"/>
            </p:cNvCxnSpPr>
            <p:nvPr/>
          </p:nvCxnSpPr>
          <p:spPr>
            <a:xfrm flipV="1">
              <a:off x="6939941" y="1883830"/>
              <a:ext cx="554116" cy="1311"/>
            </a:xfrm>
            <a:prstGeom prst="straightConnector1">
              <a:avLst/>
            </a:prstGeom>
            <a:ln w="12700">
              <a:solidFill>
                <a:schemeClr val="bg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366" name="TextBox 365"/>
          <p:cNvSpPr txBox="1"/>
          <p:nvPr/>
        </p:nvSpPr>
        <p:spPr>
          <a:xfrm>
            <a:off x="1433881" y="8439"/>
            <a:ext cx="458780" cy="748988"/>
          </a:xfrm>
          <a:prstGeom prst="rect">
            <a:avLst/>
          </a:prstGeom>
          <a:solidFill>
            <a:srgbClr val="FF0000"/>
          </a:solidFill>
          <a:ln>
            <a:solidFill>
              <a:schemeClr val="bg1"/>
            </a:solidFill>
          </a:ln>
        </p:spPr>
        <p:txBody>
          <a:bodyPr wrap="none" rtlCol="0">
            <a:spAutoFit/>
          </a:bodyPr>
          <a:lstStyle/>
          <a:p>
            <a:r>
              <a:rPr lang="en-US" sz="4267" dirty="0">
                <a:solidFill>
                  <a:schemeClr val="bg1"/>
                </a:solidFill>
                <a:latin typeface="Times New Roman" panose="02020603050405020304" pitchFamily="18" charset="0"/>
                <a:cs typeface="Times New Roman" panose="02020603050405020304" pitchFamily="18" charset="0"/>
              </a:rPr>
              <a:t>x</a:t>
            </a:r>
          </a:p>
        </p:txBody>
      </p:sp>
      <p:sp>
        <p:nvSpPr>
          <p:cNvPr id="367" name="TextBox 366"/>
          <p:cNvSpPr txBox="1"/>
          <p:nvPr/>
        </p:nvSpPr>
        <p:spPr>
          <a:xfrm>
            <a:off x="10448487" y="26152"/>
            <a:ext cx="458780" cy="748988"/>
          </a:xfrm>
          <a:prstGeom prst="rect">
            <a:avLst/>
          </a:prstGeom>
          <a:solidFill>
            <a:srgbClr val="FF0000"/>
          </a:solidFill>
          <a:ln>
            <a:solidFill>
              <a:schemeClr val="bg1"/>
            </a:solidFill>
          </a:ln>
        </p:spPr>
        <p:txBody>
          <a:bodyPr wrap="none" rtlCol="0">
            <a:spAutoFit/>
          </a:bodyPr>
          <a:lstStyle/>
          <a:p>
            <a:r>
              <a:rPr lang="en-US" sz="4267" dirty="0">
                <a:solidFill>
                  <a:schemeClr val="bg1"/>
                </a:solidFill>
                <a:latin typeface="Times New Roman" panose="02020603050405020304" pitchFamily="18" charset="0"/>
                <a:cs typeface="Times New Roman" panose="02020603050405020304" pitchFamily="18" charset="0"/>
              </a:rPr>
              <a:t>y</a:t>
            </a:r>
          </a:p>
        </p:txBody>
      </p:sp>
      <p:sp>
        <p:nvSpPr>
          <p:cNvPr id="382" name="TextBox 381"/>
          <p:cNvSpPr txBox="1"/>
          <p:nvPr/>
        </p:nvSpPr>
        <p:spPr>
          <a:xfrm>
            <a:off x="2341145" y="5962304"/>
            <a:ext cx="1236236" cy="502766"/>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r>
              <a:rPr lang="en-US" sz="2667" dirty="0">
                <a:solidFill>
                  <a:schemeClr val="bg1"/>
                </a:solidFill>
                <a:latin typeface="Times New Roman" panose="02020603050405020304" pitchFamily="18" charset="0"/>
                <a:cs typeface="Times New Roman" panose="02020603050405020304" pitchFamily="18" charset="0"/>
              </a:rPr>
              <a:t>(H</a:t>
            </a:r>
            <a:r>
              <a:rPr lang="en-US" sz="2667" baseline="-25000" dirty="0">
                <a:solidFill>
                  <a:schemeClr val="bg1"/>
                </a:solidFill>
                <a:latin typeface="Times New Roman" panose="02020603050405020304" pitchFamily="18" charset="0"/>
                <a:cs typeface="Times New Roman" panose="02020603050405020304" pitchFamily="18" charset="0"/>
              </a:rPr>
              <a:t>1</a:t>
            </a:r>
            <a:r>
              <a:rPr lang="en-US" sz="2667" dirty="0">
                <a:solidFill>
                  <a:schemeClr val="bg1"/>
                </a:solidFill>
                <a:latin typeface="Times New Roman" panose="02020603050405020304" pitchFamily="18" charset="0"/>
                <a:cs typeface="Times New Roman" panose="02020603050405020304" pitchFamily="18" charset="0"/>
              </a:rPr>
              <a:t>x) </a:t>
            </a:r>
          </a:p>
        </p:txBody>
      </p:sp>
      <p:grpSp>
        <p:nvGrpSpPr>
          <p:cNvPr id="411" name="Group 410"/>
          <p:cNvGrpSpPr/>
          <p:nvPr/>
        </p:nvGrpSpPr>
        <p:grpSpPr>
          <a:xfrm>
            <a:off x="2686347" y="1142053"/>
            <a:ext cx="877161" cy="4591203"/>
            <a:chOff x="2014762" y="856540"/>
            <a:chExt cx="657871" cy="3443402"/>
          </a:xfrm>
        </p:grpSpPr>
        <p:grpSp>
          <p:nvGrpSpPr>
            <p:cNvPr id="391" name="Group 390"/>
            <p:cNvGrpSpPr/>
            <p:nvPr/>
          </p:nvGrpSpPr>
          <p:grpSpPr>
            <a:xfrm>
              <a:off x="2014762" y="856540"/>
              <a:ext cx="648072" cy="648072"/>
              <a:chOff x="2014762" y="856540"/>
              <a:chExt cx="648072" cy="648072"/>
            </a:xfrm>
          </p:grpSpPr>
          <p:grpSp>
            <p:nvGrpSpPr>
              <p:cNvPr id="390" name="Group 389"/>
              <p:cNvGrpSpPr/>
              <p:nvPr/>
            </p:nvGrpSpPr>
            <p:grpSpPr>
              <a:xfrm>
                <a:off x="2014762" y="856540"/>
                <a:ext cx="648072" cy="648072"/>
                <a:chOff x="2014762" y="847487"/>
                <a:chExt cx="648072" cy="648072"/>
              </a:xfrm>
            </p:grpSpPr>
            <p:sp>
              <p:nvSpPr>
                <p:cNvPr id="37" name="Oval 36"/>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8" name="TextBox 387"/>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398" name="TextBox 397"/>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384" name="Straight Connector 383"/>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92" name="Group 391"/>
            <p:cNvGrpSpPr/>
            <p:nvPr/>
          </p:nvGrpSpPr>
          <p:grpSpPr>
            <a:xfrm>
              <a:off x="2015924" y="1563638"/>
              <a:ext cx="648072" cy="648072"/>
              <a:chOff x="2014762" y="856540"/>
              <a:chExt cx="648072" cy="648072"/>
            </a:xfrm>
          </p:grpSpPr>
          <p:grpSp>
            <p:nvGrpSpPr>
              <p:cNvPr id="393" name="Group 392"/>
              <p:cNvGrpSpPr/>
              <p:nvPr/>
            </p:nvGrpSpPr>
            <p:grpSpPr>
              <a:xfrm>
                <a:off x="2014762" y="856540"/>
                <a:ext cx="648072" cy="648072"/>
                <a:chOff x="2014762" y="847487"/>
                <a:chExt cx="648072" cy="648072"/>
              </a:xfrm>
            </p:grpSpPr>
            <p:sp>
              <p:nvSpPr>
                <p:cNvPr id="395" name="Oval 394"/>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7" name="TextBox 396"/>
                <p:cNvSpPr txBox="1"/>
                <p:nvPr/>
              </p:nvSpPr>
              <p:spPr>
                <a:xfrm>
                  <a:off x="2022889" y="936444"/>
                  <a:ext cx="57251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  </a:t>
                  </a:r>
                  <a:r>
                    <a:rPr lang="en-US" sz="2667" dirty="0" err="1">
                      <a:solidFill>
                        <a:schemeClr val="bg1"/>
                      </a:solidFill>
                      <a:latin typeface="Symbol" panose="05050102010706020507" pitchFamily="18" charset="2"/>
                      <a:cs typeface="Times New Roman" panose="02020603050405020304" pitchFamily="18" charset="0"/>
                    </a:rPr>
                    <a:t>s</a:t>
                  </a:r>
                  <a:endParaRPr lang="en-US" sz="2667" dirty="0">
                    <a:solidFill>
                      <a:schemeClr val="bg1"/>
                    </a:solidFill>
                    <a:latin typeface="Symbol" panose="05050102010706020507" pitchFamily="18" charset="2"/>
                    <a:cs typeface="Times New Roman" panose="02020603050405020304" pitchFamily="18" charset="0"/>
                  </a:endParaRPr>
                </a:p>
              </p:txBody>
            </p:sp>
          </p:grpSp>
          <p:cxnSp>
            <p:nvCxnSpPr>
              <p:cNvPr id="394" name="Straight Connector 393"/>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99" name="Group 398"/>
            <p:cNvGrpSpPr/>
            <p:nvPr/>
          </p:nvGrpSpPr>
          <p:grpSpPr>
            <a:xfrm>
              <a:off x="2022193" y="2782483"/>
              <a:ext cx="648072" cy="648072"/>
              <a:chOff x="2014762" y="856540"/>
              <a:chExt cx="648072" cy="648072"/>
            </a:xfrm>
          </p:grpSpPr>
          <p:grpSp>
            <p:nvGrpSpPr>
              <p:cNvPr id="400" name="Group 399"/>
              <p:cNvGrpSpPr/>
              <p:nvPr/>
            </p:nvGrpSpPr>
            <p:grpSpPr>
              <a:xfrm>
                <a:off x="2014762" y="856540"/>
                <a:ext cx="648072" cy="648072"/>
                <a:chOff x="2014762" y="847487"/>
                <a:chExt cx="648072" cy="648072"/>
              </a:xfrm>
            </p:grpSpPr>
            <p:sp>
              <p:nvSpPr>
                <p:cNvPr id="402" name="Oval 401"/>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3" name="TextBox 402"/>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04" name="TextBox 403"/>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01" name="Straight Connector 400"/>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5" name="Group 404"/>
            <p:cNvGrpSpPr/>
            <p:nvPr/>
          </p:nvGrpSpPr>
          <p:grpSpPr>
            <a:xfrm>
              <a:off x="2024561" y="3651870"/>
              <a:ext cx="648072" cy="648072"/>
              <a:chOff x="2014762" y="856540"/>
              <a:chExt cx="648072" cy="648072"/>
            </a:xfrm>
          </p:grpSpPr>
          <p:grpSp>
            <p:nvGrpSpPr>
              <p:cNvPr id="406" name="Group 405"/>
              <p:cNvGrpSpPr/>
              <p:nvPr/>
            </p:nvGrpSpPr>
            <p:grpSpPr>
              <a:xfrm>
                <a:off x="2014762" y="856540"/>
                <a:ext cx="648072" cy="648072"/>
                <a:chOff x="2014762" y="847487"/>
                <a:chExt cx="648072" cy="648072"/>
              </a:xfrm>
            </p:grpSpPr>
            <p:sp>
              <p:nvSpPr>
                <p:cNvPr id="408" name="Oval 407"/>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9" name="TextBox 408"/>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10" name="TextBox 409"/>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07" name="Straight Connector 406"/>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12" name="Group 411"/>
          <p:cNvGrpSpPr/>
          <p:nvPr/>
        </p:nvGrpSpPr>
        <p:grpSpPr>
          <a:xfrm>
            <a:off x="4522621" y="1136815"/>
            <a:ext cx="877161" cy="4591203"/>
            <a:chOff x="2014762" y="856540"/>
            <a:chExt cx="657871" cy="3443402"/>
          </a:xfrm>
        </p:grpSpPr>
        <p:grpSp>
          <p:nvGrpSpPr>
            <p:cNvPr id="413" name="Group 412"/>
            <p:cNvGrpSpPr/>
            <p:nvPr/>
          </p:nvGrpSpPr>
          <p:grpSpPr>
            <a:xfrm>
              <a:off x="2014762" y="856540"/>
              <a:ext cx="648072" cy="648072"/>
              <a:chOff x="2014762" y="856540"/>
              <a:chExt cx="648072" cy="648072"/>
            </a:xfrm>
          </p:grpSpPr>
          <p:grpSp>
            <p:nvGrpSpPr>
              <p:cNvPr id="431" name="Group 430"/>
              <p:cNvGrpSpPr/>
              <p:nvPr/>
            </p:nvGrpSpPr>
            <p:grpSpPr>
              <a:xfrm>
                <a:off x="2014762" y="856540"/>
                <a:ext cx="648072" cy="648072"/>
                <a:chOff x="2014762" y="847487"/>
                <a:chExt cx="648072" cy="648072"/>
              </a:xfrm>
            </p:grpSpPr>
            <p:sp>
              <p:nvSpPr>
                <p:cNvPr id="433" name="Oval 432"/>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4" name="TextBox 433"/>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35" name="TextBox 434"/>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32" name="Straight Connector 431"/>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4" name="Group 413"/>
            <p:cNvGrpSpPr/>
            <p:nvPr/>
          </p:nvGrpSpPr>
          <p:grpSpPr>
            <a:xfrm>
              <a:off x="2015924" y="1563638"/>
              <a:ext cx="648072" cy="648072"/>
              <a:chOff x="2014762" y="856540"/>
              <a:chExt cx="648072" cy="648072"/>
            </a:xfrm>
          </p:grpSpPr>
          <p:grpSp>
            <p:nvGrpSpPr>
              <p:cNvPr id="427" name="Group 426"/>
              <p:cNvGrpSpPr/>
              <p:nvPr/>
            </p:nvGrpSpPr>
            <p:grpSpPr>
              <a:xfrm>
                <a:off x="2014762" y="856540"/>
                <a:ext cx="648072" cy="648072"/>
                <a:chOff x="2014762" y="847487"/>
                <a:chExt cx="648072" cy="648072"/>
              </a:xfrm>
            </p:grpSpPr>
            <p:sp>
              <p:nvSpPr>
                <p:cNvPr id="429" name="Oval 428"/>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0" name="TextBox 429"/>
                <p:cNvSpPr txBox="1"/>
                <p:nvPr/>
              </p:nvSpPr>
              <p:spPr>
                <a:xfrm>
                  <a:off x="2022889" y="936444"/>
                  <a:ext cx="57251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  </a:t>
                  </a:r>
                  <a:r>
                    <a:rPr lang="en-US" sz="2667" dirty="0" err="1">
                      <a:solidFill>
                        <a:schemeClr val="bg1"/>
                      </a:solidFill>
                      <a:latin typeface="Symbol" panose="05050102010706020507" pitchFamily="18" charset="2"/>
                      <a:cs typeface="Times New Roman" panose="02020603050405020304" pitchFamily="18" charset="0"/>
                    </a:rPr>
                    <a:t>s</a:t>
                  </a:r>
                  <a:endParaRPr lang="en-US" sz="2667" dirty="0">
                    <a:solidFill>
                      <a:schemeClr val="bg1"/>
                    </a:solidFill>
                    <a:latin typeface="Symbol" panose="05050102010706020507" pitchFamily="18" charset="2"/>
                    <a:cs typeface="Times New Roman" panose="02020603050405020304" pitchFamily="18" charset="0"/>
                  </a:endParaRPr>
                </a:p>
              </p:txBody>
            </p:sp>
          </p:grpSp>
          <p:cxnSp>
            <p:nvCxnSpPr>
              <p:cNvPr id="428" name="Straight Connector 427"/>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5" name="Group 414"/>
            <p:cNvGrpSpPr/>
            <p:nvPr/>
          </p:nvGrpSpPr>
          <p:grpSpPr>
            <a:xfrm>
              <a:off x="2022193" y="2782483"/>
              <a:ext cx="648072" cy="648072"/>
              <a:chOff x="2014762" y="856540"/>
              <a:chExt cx="648072" cy="648072"/>
            </a:xfrm>
          </p:grpSpPr>
          <p:grpSp>
            <p:nvGrpSpPr>
              <p:cNvPr id="422" name="Group 421"/>
              <p:cNvGrpSpPr/>
              <p:nvPr/>
            </p:nvGrpSpPr>
            <p:grpSpPr>
              <a:xfrm>
                <a:off x="2014762" y="856540"/>
                <a:ext cx="648072" cy="648072"/>
                <a:chOff x="2014762" y="847487"/>
                <a:chExt cx="648072" cy="648072"/>
              </a:xfrm>
            </p:grpSpPr>
            <p:sp>
              <p:nvSpPr>
                <p:cNvPr id="424" name="Oval 423"/>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5" name="TextBox 424"/>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26" name="TextBox 425"/>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23" name="Straight Connector 422"/>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p:nvGrpSpPr>
          <p:grpSpPr>
            <a:xfrm>
              <a:off x="2024561" y="3651870"/>
              <a:ext cx="648072" cy="648072"/>
              <a:chOff x="2014762" y="856540"/>
              <a:chExt cx="648072" cy="648072"/>
            </a:xfrm>
          </p:grpSpPr>
          <p:grpSp>
            <p:nvGrpSpPr>
              <p:cNvPr id="417" name="Group 416"/>
              <p:cNvGrpSpPr/>
              <p:nvPr/>
            </p:nvGrpSpPr>
            <p:grpSpPr>
              <a:xfrm>
                <a:off x="2014762" y="856540"/>
                <a:ext cx="648072" cy="648072"/>
                <a:chOff x="2014762" y="847487"/>
                <a:chExt cx="648072" cy="648072"/>
              </a:xfrm>
            </p:grpSpPr>
            <p:sp>
              <p:nvSpPr>
                <p:cNvPr id="419" name="Oval 418"/>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0" name="TextBox 419"/>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21" name="TextBox 420"/>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18" name="Straight Connector 417"/>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36" name="Group 435"/>
          <p:cNvGrpSpPr/>
          <p:nvPr/>
        </p:nvGrpSpPr>
        <p:grpSpPr>
          <a:xfrm>
            <a:off x="6550915" y="1155717"/>
            <a:ext cx="877161" cy="4591203"/>
            <a:chOff x="2014762" y="856540"/>
            <a:chExt cx="657871" cy="3443402"/>
          </a:xfrm>
        </p:grpSpPr>
        <p:grpSp>
          <p:nvGrpSpPr>
            <p:cNvPr id="437" name="Group 436"/>
            <p:cNvGrpSpPr/>
            <p:nvPr/>
          </p:nvGrpSpPr>
          <p:grpSpPr>
            <a:xfrm>
              <a:off x="2014762" y="856540"/>
              <a:ext cx="648072" cy="648072"/>
              <a:chOff x="2014762" y="856540"/>
              <a:chExt cx="648072" cy="648072"/>
            </a:xfrm>
          </p:grpSpPr>
          <p:grpSp>
            <p:nvGrpSpPr>
              <p:cNvPr id="455" name="Group 454"/>
              <p:cNvGrpSpPr/>
              <p:nvPr/>
            </p:nvGrpSpPr>
            <p:grpSpPr>
              <a:xfrm>
                <a:off x="2014762" y="856540"/>
                <a:ext cx="648072" cy="648072"/>
                <a:chOff x="2014762" y="847487"/>
                <a:chExt cx="648072" cy="648072"/>
              </a:xfrm>
            </p:grpSpPr>
            <p:sp>
              <p:nvSpPr>
                <p:cNvPr id="457" name="Oval 456"/>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8" name="TextBox 457"/>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59" name="TextBox 458"/>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56" name="Straight Connector 455"/>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8" name="Group 437"/>
            <p:cNvGrpSpPr/>
            <p:nvPr/>
          </p:nvGrpSpPr>
          <p:grpSpPr>
            <a:xfrm>
              <a:off x="2015924" y="1563638"/>
              <a:ext cx="648072" cy="648072"/>
              <a:chOff x="2014762" y="856540"/>
              <a:chExt cx="648072" cy="648072"/>
            </a:xfrm>
          </p:grpSpPr>
          <p:grpSp>
            <p:nvGrpSpPr>
              <p:cNvPr id="451" name="Group 450"/>
              <p:cNvGrpSpPr/>
              <p:nvPr/>
            </p:nvGrpSpPr>
            <p:grpSpPr>
              <a:xfrm>
                <a:off x="2014762" y="856540"/>
                <a:ext cx="648072" cy="648072"/>
                <a:chOff x="2014762" y="847487"/>
                <a:chExt cx="648072" cy="648072"/>
              </a:xfrm>
            </p:grpSpPr>
            <p:sp>
              <p:nvSpPr>
                <p:cNvPr id="453" name="Oval 452"/>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4" name="TextBox 453"/>
                <p:cNvSpPr txBox="1"/>
                <p:nvPr/>
              </p:nvSpPr>
              <p:spPr>
                <a:xfrm>
                  <a:off x="2022889" y="936444"/>
                  <a:ext cx="57251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  </a:t>
                  </a:r>
                  <a:r>
                    <a:rPr lang="en-US" sz="2667" dirty="0" err="1">
                      <a:solidFill>
                        <a:schemeClr val="bg1"/>
                      </a:solidFill>
                      <a:latin typeface="Symbol" panose="05050102010706020507" pitchFamily="18" charset="2"/>
                      <a:cs typeface="Times New Roman" panose="02020603050405020304" pitchFamily="18" charset="0"/>
                    </a:rPr>
                    <a:t>s</a:t>
                  </a:r>
                  <a:endParaRPr lang="en-US" sz="2667" dirty="0">
                    <a:solidFill>
                      <a:schemeClr val="bg1"/>
                    </a:solidFill>
                    <a:latin typeface="Symbol" panose="05050102010706020507" pitchFamily="18" charset="2"/>
                    <a:cs typeface="Times New Roman" panose="02020603050405020304" pitchFamily="18" charset="0"/>
                  </a:endParaRPr>
                </a:p>
              </p:txBody>
            </p:sp>
          </p:grpSp>
          <p:cxnSp>
            <p:nvCxnSpPr>
              <p:cNvPr id="452" name="Straight Connector 451"/>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9" name="Group 438"/>
            <p:cNvGrpSpPr/>
            <p:nvPr/>
          </p:nvGrpSpPr>
          <p:grpSpPr>
            <a:xfrm>
              <a:off x="2022193" y="2782483"/>
              <a:ext cx="648072" cy="648072"/>
              <a:chOff x="2014762" y="856540"/>
              <a:chExt cx="648072" cy="648072"/>
            </a:xfrm>
          </p:grpSpPr>
          <p:grpSp>
            <p:nvGrpSpPr>
              <p:cNvPr id="446" name="Group 445"/>
              <p:cNvGrpSpPr/>
              <p:nvPr/>
            </p:nvGrpSpPr>
            <p:grpSpPr>
              <a:xfrm>
                <a:off x="2014762" y="856540"/>
                <a:ext cx="648072" cy="648072"/>
                <a:chOff x="2014762" y="847487"/>
                <a:chExt cx="648072" cy="648072"/>
              </a:xfrm>
            </p:grpSpPr>
            <p:sp>
              <p:nvSpPr>
                <p:cNvPr id="448" name="Oval 447"/>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9" name="TextBox 448"/>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50" name="TextBox 449"/>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47" name="Straight Connector 446"/>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0" name="Group 439"/>
            <p:cNvGrpSpPr/>
            <p:nvPr/>
          </p:nvGrpSpPr>
          <p:grpSpPr>
            <a:xfrm>
              <a:off x="2024561" y="3651870"/>
              <a:ext cx="648072" cy="648072"/>
              <a:chOff x="2014762" y="856540"/>
              <a:chExt cx="648072" cy="648072"/>
            </a:xfrm>
          </p:grpSpPr>
          <p:grpSp>
            <p:nvGrpSpPr>
              <p:cNvPr id="441" name="Group 440"/>
              <p:cNvGrpSpPr/>
              <p:nvPr/>
            </p:nvGrpSpPr>
            <p:grpSpPr>
              <a:xfrm>
                <a:off x="2014762" y="856540"/>
                <a:ext cx="648072" cy="648072"/>
                <a:chOff x="2014762" y="847487"/>
                <a:chExt cx="648072" cy="648072"/>
              </a:xfrm>
            </p:grpSpPr>
            <p:sp>
              <p:nvSpPr>
                <p:cNvPr id="443" name="Oval 442"/>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4" name="TextBox 443"/>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45" name="TextBox 444"/>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42" name="Straight Connector 441"/>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60" name="Group 459"/>
          <p:cNvGrpSpPr/>
          <p:nvPr/>
        </p:nvGrpSpPr>
        <p:grpSpPr>
          <a:xfrm>
            <a:off x="8400254" y="1126337"/>
            <a:ext cx="877161" cy="4591203"/>
            <a:chOff x="2014762" y="856540"/>
            <a:chExt cx="657871" cy="3443402"/>
          </a:xfrm>
        </p:grpSpPr>
        <p:grpSp>
          <p:nvGrpSpPr>
            <p:cNvPr id="461" name="Group 460"/>
            <p:cNvGrpSpPr/>
            <p:nvPr/>
          </p:nvGrpSpPr>
          <p:grpSpPr>
            <a:xfrm>
              <a:off x="2014762" y="856540"/>
              <a:ext cx="648072" cy="648072"/>
              <a:chOff x="2014762" y="856540"/>
              <a:chExt cx="648072" cy="648072"/>
            </a:xfrm>
          </p:grpSpPr>
          <p:grpSp>
            <p:nvGrpSpPr>
              <p:cNvPr id="479" name="Group 478"/>
              <p:cNvGrpSpPr/>
              <p:nvPr/>
            </p:nvGrpSpPr>
            <p:grpSpPr>
              <a:xfrm>
                <a:off x="2014762" y="856540"/>
                <a:ext cx="648072" cy="648072"/>
                <a:chOff x="2014762" y="847487"/>
                <a:chExt cx="648072" cy="648072"/>
              </a:xfrm>
            </p:grpSpPr>
            <p:sp>
              <p:nvSpPr>
                <p:cNvPr id="481" name="Oval 480"/>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2" name="TextBox 481"/>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83" name="TextBox 482"/>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80" name="Straight Connector 479"/>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2" name="Group 461"/>
            <p:cNvGrpSpPr/>
            <p:nvPr/>
          </p:nvGrpSpPr>
          <p:grpSpPr>
            <a:xfrm>
              <a:off x="2015924" y="1563638"/>
              <a:ext cx="648072" cy="648072"/>
              <a:chOff x="2014762" y="856540"/>
              <a:chExt cx="648072" cy="648072"/>
            </a:xfrm>
          </p:grpSpPr>
          <p:grpSp>
            <p:nvGrpSpPr>
              <p:cNvPr id="475" name="Group 474"/>
              <p:cNvGrpSpPr/>
              <p:nvPr/>
            </p:nvGrpSpPr>
            <p:grpSpPr>
              <a:xfrm>
                <a:off x="2014762" y="856540"/>
                <a:ext cx="648072" cy="648072"/>
                <a:chOff x="2014762" y="847487"/>
                <a:chExt cx="648072" cy="648072"/>
              </a:xfrm>
            </p:grpSpPr>
            <p:sp>
              <p:nvSpPr>
                <p:cNvPr id="477" name="Oval 476"/>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8" name="TextBox 477"/>
                <p:cNvSpPr txBox="1"/>
                <p:nvPr/>
              </p:nvSpPr>
              <p:spPr>
                <a:xfrm>
                  <a:off x="2022889" y="936444"/>
                  <a:ext cx="57251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  </a:t>
                  </a:r>
                  <a:r>
                    <a:rPr lang="en-US" sz="2667" dirty="0" err="1">
                      <a:solidFill>
                        <a:schemeClr val="bg1"/>
                      </a:solidFill>
                      <a:latin typeface="Symbol" panose="05050102010706020507" pitchFamily="18" charset="2"/>
                      <a:cs typeface="Times New Roman" panose="02020603050405020304" pitchFamily="18" charset="0"/>
                    </a:rPr>
                    <a:t>s</a:t>
                  </a:r>
                  <a:endParaRPr lang="en-US" sz="2667" dirty="0">
                    <a:solidFill>
                      <a:schemeClr val="bg1"/>
                    </a:solidFill>
                    <a:latin typeface="Symbol" panose="05050102010706020507" pitchFamily="18" charset="2"/>
                    <a:cs typeface="Times New Roman" panose="02020603050405020304" pitchFamily="18" charset="0"/>
                  </a:endParaRPr>
                </a:p>
              </p:txBody>
            </p:sp>
          </p:grpSp>
          <p:cxnSp>
            <p:nvCxnSpPr>
              <p:cNvPr id="476" name="Straight Connector 475"/>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3" name="Group 462"/>
            <p:cNvGrpSpPr/>
            <p:nvPr/>
          </p:nvGrpSpPr>
          <p:grpSpPr>
            <a:xfrm>
              <a:off x="2022193" y="2782483"/>
              <a:ext cx="648072" cy="648072"/>
              <a:chOff x="2014762" y="856540"/>
              <a:chExt cx="648072" cy="648072"/>
            </a:xfrm>
          </p:grpSpPr>
          <p:grpSp>
            <p:nvGrpSpPr>
              <p:cNvPr id="470" name="Group 469"/>
              <p:cNvGrpSpPr/>
              <p:nvPr/>
            </p:nvGrpSpPr>
            <p:grpSpPr>
              <a:xfrm>
                <a:off x="2014762" y="856540"/>
                <a:ext cx="648072" cy="648072"/>
                <a:chOff x="2014762" y="847487"/>
                <a:chExt cx="648072" cy="648072"/>
              </a:xfrm>
            </p:grpSpPr>
            <p:sp>
              <p:nvSpPr>
                <p:cNvPr id="472" name="Oval 471"/>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3" name="TextBox 472"/>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74" name="TextBox 473"/>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71" name="Straight Connector 470"/>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4" name="Group 463"/>
            <p:cNvGrpSpPr/>
            <p:nvPr/>
          </p:nvGrpSpPr>
          <p:grpSpPr>
            <a:xfrm>
              <a:off x="2024561" y="3651870"/>
              <a:ext cx="648072" cy="648072"/>
              <a:chOff x="2014762" y="856540"/>
              <a:chExt cx="648072" cy="648072"/>
            </a:xfrm>
          </p:grpSpPr>
          <p:grpSp>
            <p:nvGrpSpPr>
              <p:cNvPr id="465" name="Group 464"/>
              <p:cNvGrpSpPr/>
              <p:nvPr/>
            </p:nvGrpSpPr>
            <p:grpSpPr>
              <a:xfrm>
                <a:off x="2014762" y="856540"/>
                <a:ext cx="648072" cy="648072"/>
                <a:chOff x="2014762" y="847487"/>
                <a:chExt cx="648072" cy="648072"/>
              </a:xfrm>
            </p:grpSpPr>
            <p:sp>
              <p:nvSpPr>
                <p:cNvPr id="467" name="Oval 466"/>
                <p:cNvSpPr/>
                <p:nvPr/>
              </p:nvSpPr>
              <p:spPr>
                <a:xfrm>
                  <a:off x="2014762" y="847487"/>
                  <a:ext cx="648072" cy="648072"/>
                </a:xfrm>
                <a:prstGeom prst="ellipse">
                  <a:avLst/>
                </a:prstGeom>
                <a:solidFill>
                  <a:srgbClr val="FF000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8" name="TextBox 467"/>
                <p:cNvSpPr txBox="1"/>
                <p:nvPr/>
              </p:nvSpPr>
              <p:spPr>
                <a:xfrm>
                  <a:off x="2022889" y="936444"/>
                  <a:ext cx="289983"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sp>
              <p:nvSpPr>
                <p:cNvPr id="469" name="TextBox 468"/>
                <p:cNvSpPr txBox="1"/>
                <p:nvPr/>
              </p:nvSpPr>
              <p:spPr>
                <a:xfrm>
                  <a:off x="2312593" y="933672"/>
                  <a:ext cx="293590"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s</a:t>
                  </a:r>
                </a:p>
              </p:txBody>
            </p:sp>
          </p:grpSp>
          <p:cxnSp>
            <p:nvCxnSpPr>
              <p:cNvPr id="466" name="Straight Connector 465"/>
              <p:cNvCxnSpPr/>
              <p:nvPr/>
            </p:nvCxnSpPr>
            <p:spPr>
              <a:xfrm>
                <a:off x="2333864" y="882542"/>
                <a:ext cx="4934" cy="613017"/>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484" name="TextBox 483"/>
          <p:cNvSpPr txBox="1"/>
          <p:nvPr/>
        </p:nvSpPr>
        <p:spPr>
          <a:xfrm>
            <a:off x="3885449" y="5936187"/>
            <a:ext cx="3479577" cy="502766"/>
          </a:xfrm>
          <a:prstGeom prst="rect">
            <a:avLst/>
          </a:prstGeom>
          <a:noFill/>
        </p:spPr>
        <p:txBody>
          <a:bodyPr wrap="square" rtlCol="0">
            <a:spAutoFit/>
          </a:bodyPr>
          <a:lstStyle/>
          <a:p>
            <a:r>
              <a:rPr lang="en-US" sz="2667" dirty="0">
                <a:solidFill>
                  <a:schemeClr val="bg1"/>
                </a:solidFill>
                <a:latin typeface="Symbol" panose="05050102010706020507" pitchFamily="18" charset="2"/>
                <a:cs typeface="Times New Roman" panose="02020603050405020304" pitchFamily="18" charset="0"/>
              </a:rPr>
              <a:t>s</a:t>
            </a:r>
            <a:r>
              <a:rPr lang="en-US" sz="2667" dirty="0">
                <a:solidFill>
                  <a:schemeClr val="bg1"/>
                </a:solidFill>
                <a:latin typeface="Times New Roman" panose="02020603050405020304" pitchFamily="18" charset="0"/>
                <a:cs typeface="Times New Roman" panose="02020603050405020304" pitchFamily="18" charset="0"/>
              </a:rPr>
              <a:t>(</a:t>
            </a:r>
            <a:r>
              <a:rPr lang="en-US" sz="2667" b="1" dirty="0">
                <a:solidFill>
                  <a:schemeClr val="bg1"/>
                </a:solidFill>
                <a:latin typeface="Times New Roman" panose="02020603050405020304" pitchFamily="18" charset="0"/>
                <a:cs typeface="Times New Roman" panose="02020603050405020304" pitchFamily="18" charset="0"/>
              </a:rPr>
              <a:t>H</a:t>
            </a:r>
            <a:r>
              <a:rPr lang="en-US" sz="2667" b="1" baseline="-25000" dirty="0">
                <a:solidFill>
                  <a:schemeClr val="bg1"/>
                </a:solidFill>
                <a:latin typeface="Times New Roman" panose="02020603050405020304" pitchFamily="18" charset="0"/>
                <a:cs typeface="Times New Roman" panose="02020603050405020304" pitchFamily="18" charset="0"/>
              </a:rPr>
              <a:t>2</a:t>
            </a:r>
            <a:r>
              <a:rPr lang="en-US" sz="2667" dirty="0">
                <a:solidFill>
                  <a:schemeClr val="bg1"/>
                </a:solidFill>
                <a:latin typeface="Symbol" panose="05050102010706020507" pitchFamily="18" charset="2"/>
                <a:cs typeface="Times New Roman" panose="02020603050405020304" pitchFamily="18" charset="0"/>
              </a:rPr>
              <a:t>s</a:t>
            </a:r>
            <a:r>
              <a:rPr lang="en-US" sz="2667" dirty="0">
                <a:solidFill>
                  <a:schemeClr val="bg1"/>
                </a:solidFill>
                <a:latin typeface="Times New Roman" panose="02020603050405020304" pitchFamily="18" charset="0"/>
                <a:cs typeface="Times New Roman" panose="02020603050405020304" pitchFamily="18" charset="0"/>
              </a:rPr>
              <a:t>(H</a:t>
            </a:r>
            <a:r>
              <a:rPr lang="en-US" sz="2667" baseline="-25000" dirty="0">
                <a:solidFill>
                  <a:schemeClr val="bg1"/>
                </a:solidFill>
                <a:latin typeface="Times New Roman" panose="02020603050405020304" pitchFamily="18" charset="0"/>
                <a:cs typeface="Times New Roman" panose="02020603050405020304" pitchFamily="18" charset="0"/>
              </a:rPr>
              <a:t>1</a:t>
            </a:r>
            <a:r>
              <a:rPr lang="en-US" sz="2667" dirty="0">
                <a:solidFill>
                  <a:schemeClr val="bg1"/>
                </a:solidFill>
                <a:latin typeface="Times New Roman" panose="02020603050405020304" pitchFamily="18" charset="0"/>
                <a:cs typeface="Times New Roman" panose="02020603050405020304" pitchFamily="18" charset="0"/>
              </a:rPr>
              <a:t>x))</a:t>
            </a:r>
          </a:p>
        </p:txBody>
      </p:sp>
      <p:sp>
        <p:nvSpPr>
          <p:cNvPr id="485" name="TextBox 484"/>
          <p:cNvSpPr txBox="1"/>
          <p:nvPr/>
        </p:nvSpPr>
        <p:spPr>
          <a:xfrm>
            <a:off x="7801805" y="5894915"/>
            <a:ext cx="4390195" cy="502766"/>
          </a:xfrm>
          <a:prstGeom prst="rect">
            <a:avLst/>
          </a:prstGeom>
          <a:solidFill>
            <a:srgbClr val="FF0000"/>
          </a:solidFill>
          <a:ln>
            <a:solidFill>
              <a:schemeClr val="bg1"/>
            </a:solidFill>
          </a:ln>
        </p:spPr>
        <p:txBody>
          <a:bodyPr wrap="square" rtlCol="0">
            <a:spAutoFit/>
          </a:bodyPr>
          <a:lstStyle/>
          <a:p>
            <a:r>
              <a:rPr lang="en-US" sz="2667" b="1" dirty="0">
                <a:solidFill>
                  <a:schemeClr val="bg1"/>
                </a:solidFill>
                <a:latin typeface="Times New Roman" panose="02020603050405020304" pitchFamily="18" charset="0"/>
                <a:cs typeface="Times New Roman" panose="02020603050405020304" pitchFamily="18" charset="0"/>
              </a:rPr>
              <a:t>y</a:t>
            </a:r>
            <a:r>
              <a:rPr lang="en-US" sz="2667" dirty="0">
                <a:solidFill>
                  <a:schemeClr val="bg1"/>
                </a:solidFill>
                <a:latin typeface="Symbol" panose="05050102010706020507" pitchFamily="18" charset="2"/>
                <a:cs typeface="Times New Roman" panose="02020603050405020304" pitchFamily="18" charset="0"/>
              </a:rPr>
              <a:t>=s</a:t>
            </a:r>
            <a:r>
              <a:rPr lang="en-US" sz="2667" dirty="0">
                <a:solidFill>
                  <a:schemeClr val="bg1"/>
                </a:solidFill>
                <a:latin typeface="Times New Roman" panose="02020603050405020304" pitchFamily="18" charset="0"/>
                <a:cs typeface="Times New Roman" panose="02020603050405020304" pitchFamily="18" charset="0"/>
              </a:rPr>
              <a:t>(</a:t>
            </a:r>
            <a:r>
              <a:rPr lang="en-US" sz="2667" b="1" dirty="0">
                <a:solidFill>
                  <a:schemeClr val="bg1"/>
                </a:solidFill>
                <a:latin typeface="Times New Roman" panose="02020603050405020304" pitchFamily="18" charset="0"/>
                <a:cs typeface="Times New Roman" panose="02020603050405020304" pitchFamily="18" charset="0"/>
              </a:rPr>
              <a:t>H</a:t>
            </a:r>
            <a:r>
              <a:rPr lang="en-US" sz="2667" baseline="-25000" dirty="0">
                <a:solidFill>
                  <a:schemeClr val="bg1"/>
                </a:solidFill>
                <a:latin typeface="Times New Roman" panose="02020603050405020304" pitchFamily="18" charset="0"/>
                <a:cs typeface="Times New Roman" panose="02020603050405020304" pitchFamily="18" charset="0"/>
              </a:rPr>
              <a:t>N</a:t>
            </a:r>
            <a:r>
              <a:rPr lang="en-US" sz="2667" dirty="0">
                <a:solidFill>
                  <a:schemeClr val="bg1"/>
                </a:solidFill>
                <a:latin typeface="Symbol" panose="05050102010706020507" pitchFamily="18" charset="2"/>
                <a:cs typeface="Times New Roman" panose="02020603050405020304" pitchFamily="18" charset="0"/>
              </a:rPr>
              <a:t>s</a:t>
            </a:r>
            <a:r>
              <a:rPr lang="en-US" sz="2667" dirty="0">
                <a:solidFill>
                  <a:schemeClr val="bg1"/>
                </a:solidFill>
                <a:latin typeface="Times New Roman" panose="02020603050405020304" pitchFamily="18" charset="0"/>
                <a:cs typeface="Times New Roman" panose="02020603050405020304" pitchFamily="18" charset="0"/>
              </a:rPr>
              <a:t>(…</a:t>
            </a:r>
            <a:r>
              <a:rPr lang="en-US" sz="2667" dirty="0">
                <a:solidFill>
                  <a:schemeClr val="bg1"/>
                </a:solidFill>
                <a:latin typeface="Symbol" panose="05050102010706020507" pitchFamily="18" charset="2"/>
                <a:cs typeface="Times New Roman" panose="02020603050405020304" pitchFamily="18" charset="0"/>
              </a:rPr>
              <a:t>s</a:t>
            </a:r>
            <a:r>
              <a:rPr lang="en-US" sz="2667" dirty="0">
                <a:solidFill>
                  <a:schemeClr val="bg1"/>
                </a:solidFill>
                <a:latin typeface="Times New Roman" panose="02020603050405020304" pitchFamily="18" charset="0"/>
                <a:cs typeface="Times New Roman" panose="02020603050405020304" pitchFamily="18" charset="0"/>
              </a:rPr>
              <a:t>(</a:t>
            </a:r>
            <a:r>
              <a:rPr lang="en-US" sz="2667" b="1" dirty="0">
                <a:solidFill>
                  <a:schemeClr val="bg1"/>
                </a:solidFill>
                <a:latin typeface="Times New Roman" panose="02020603050405020304" pitchFamily="18" charset="0"/>
                <a:cs typeface="Times New Roman" panose="02020603050405020304" pitchFamily="18" charset="0"/>
              </a:rPr>
              <a:t>H</a:t>
            </a:r>
            <a:r>
              <a:rPr lang="en-US" sz="2667" b="1" baseline="-25000" dirty="0">
                <a:solidFill>
                  <a:schemeClr val="bg1"/>
                </a:solidFill>
                <a:latin typeface="Times New Roman" panose="02020603050405020304" pitchFamily="18" charset="0"/>
                <a:cs typeface="Times New Roman" panose="02020603050405020304" pitchFamily="18" charset="0"/>
              </a:rPr>
              <a:t>1</a:t>
            </a:r>
            <a:r>
              <a:rPr lang="en-US" sz="2667" b="1" dirty="0">
                <a:solidFill>
                  <a:schemeClr val="bg1"/>
                </a:solidFill>
                <a:latin typeface="Times New Roman" panose="02020603050405020304" pitchFamily="18" charset="0"/>
                <a:cs typeface="Times New Roman" panose="02020603050405020304" pitchFamily="18" charset="0"/>
              </a:rPr>
              <a:t>x</a:t>
            </a:r>
            <a:r>
              <a:rPr lang="en-US" sz="2667" dirty="0">
                <a:solidFill>
                  <a:schemeClr val="bg1"/>
                </a:solidFill>
                <a:latin typeface="Times New Roman" panose="02020603050405020304" pitchFamily="18" charset="0"/>
                <a:cs typeface="Times New Roman" panose="02020603050405020304" pitchFamily="18" charset="0"/>
              </a:rPr>
              <a:t>))…) </a:t>
            </a:r>
          </a:p>
        </p:txBody>
      </p:sp>
      <p:grpSp>
        <p:nvGrpSpPr>
          <p:cNvPr id="491" name="Group 490"/>
          <p:cNvGrpSpPr/>
          <p:nvPr/>
        </p:nvGrpSpPr>
        <p:grpSpPr>
          <a:xfrm>
            <a:off x="6186997" y="5691978"/>
            <a:ext cx="1907204" cy="754177"/>
            <a:chOff x="1099574" y="2832382"/>
            <a:chExt cx="1430403" cy="565633"/>
          </a:xfrm>
        </p:grpSpPr>
        <p:sp>
          <p:nvSpPr>
            <p:cNvPr id="492" name="TextBox 491"/>
            <p:cNvSpPr txBox="1"/>
            <p:nvPr/>
          </p:nvSpPr>
          <p:spPr>
            <a:xfrm>
              <a:off x="1099574" y="2832382"/>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495" name="TextBox 494"/>
            <p:cNvSpPr txBox="1"/>
            <p:nvPr/>
          </p:nvSpPr>
          <p:spPr>
            <a:xfrm>
              <a:off x="1477427" y="2836274"/>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496" name="TextBox 495"/>
            <p:cNvSpPr txBox="1"/>
            <p:nvPr/>
          </p:nvSpPr>
          <p:spPr>
            <a:xfrm>
              <a:off x="1739079" y="2836274"/>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497" name="TextBox 496"/>
            <p:cNvSpPr txBox="1"/>
            <p:nvPr/>
          </p:nvSpPr>
          <p:spPr>
            <a:xfrm>
              <a:off x="2000731" y="2836274"/>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sp>
        <p:nvSpPr>
          <p:cNvPr id="498" name="Rectangle 497"/>
          <p:cNvSpPr/>
          <p:nvPr/>
        </p:nvSpPr>
        <p:spPr>
          <a:xfrm>
            <a:off x="1935625" y="1016080"/>
            <a:ext cx="526106" cy="461665"/>
          </a:xfrm>
          <a:prstGeom prst="rect">
            <a:avLst/>
          </a:prstGeom>
        </p:spPr>
        <p:txBody>
          <a:bodyPr wrap="none">
            <a:spAutoFit/>
          </a:bodyPr>
          <a:lstStyle/>
          <a:p>
            <a:r>
              <a:rPr lang="en-US" sz="2400" b="1" dirty="0">
                <a:solidFill>
                  <a:schemeClr val="bg1"/>
                </a:solidFill>
                <a:latin typeface="Times New Roman" panose="02020603050405020304" pitchFamily="18" charset="0"/>
                <a:cs typeface="Times New Roman" panose="02020603050405020304" pitchFamily="18" charset="0"/>
              </a:rPr>
              <a:t>H</a:t>
            </a:r>
            <a:r>
              <a:rPr lang="en-US" sz="2400" b="1" baseline="-25000" dirty="0">
                <a:solidFill>
                  <a:schemeClr val="bg1"/>
                </a:solidFill>
                <a:latin typeface="Times New Roman" panose="02020603050405020304" pitchFamily="18" charset="0"/>
                <a:cs typeface="Times New Roman" panose="02020603050405020304" pitchFamily="18" charset="0"/>
              </a:rPr>
              <a:t>1</a:t>
            </a:r>
            <a:endParaRPr lang="en-US" sz="2400" b="1" dirty="0"/>
          </a:p>
        </p:txBody>
      </p:sp>
      <p:sp>
        <p:nvSpPr>
          <p:cNvPr id="499" name="Rectangle 498"/>
          <p:cNvSpPr/>
          <p:nvPr/>
        </p:nvSpPr>
        <p:spPr>
          <a:xfrm>
            <a:off x="3769565" y="1039762"/>
            <a:ext cx="526106" cy="461665"/>
          </a:xfrm>
          <a:prstGeom prst="rect">
            <a:avLst/>
          </a:prstGeom>
        </p:spPr>
        <p:txBody>
          <a:bodyPr wrap="none">
            <a:spAutoFit/>
          </a:bodyPr>
          <a:lstStyle/>
          <a:p>
            <a:r>
              <a:rPr lang="en-US" sz="2400" b="1" dirty="0">
                <a:solidFill>
                  <a:schemeClr val="bg1"/>
                </a:solidFill>
                <a:latin typeface="Times New Roman" panose="02020603050405020304" pitchFamily="18" charset="0"/>
                <a:cs typeface="Times New Roman" panose="02020603050405020304" pitchFamily="18" charset="0"/>
              </a:rPr>
              <a:t>H</a:t>
            </a:r>
            <a:r>
              <a:rPr lang="en-US" sz="2400" b="1" baseline="-25000" dirty="0">
                <a:solidFill>
                  <a:schemeClr val="bg1"/>
                </a:solidFill>
                <a:latin typeface="Times New Roman" panose="02020603050405020304" pitchFamily="18" charset="0"/>
                <a:cs typeface="Times New Roman" panose="02020603050405020304" pitchFamily="18" charset="0"/>
              </a:rPr>
              <a:t>2</a:t>
            </a:r>
            <a:endParaRPr lang="en-US" sz="2400" b="1" dirty="0"/>
          </a:p>
        </p:txBody>
      </p:sp>
      <p:sp>
        <p:nvSpPr>
          <p:cNvPr id="500" name="Rectangle 499"/>
          <p:cNvSpPr/>
          <p:nvPr/>
        </p:nvSpPr>
        <p:spPr>
          <a:xfrm>
            <a:off x="7626183" y="1088374"/>
            <a:ext cx="570990" cy="461665"/>
          </a:xfrm>
          <a:prstGeom prst="rect">
            <a:avLst/>
          </a:prstGeom>
        </p:spPr>
        <p:txBody>
          <a:bodyPr wrap="none">
            <a:spAutoFit/>
          </a:bodyPr>
          <a:lstStyle/>
          <a:p>
            <a:r>
              <a:rPr lang="en-US" sz="2400" b="1" dirty="0">
                <a:solidFill>
                  <a:schemeClr val="bg1"/>
                </a:solidFill>
                <a:latin typeface="Times New Roman" panose="02020603050405020304" pitchFamily="18" charset="0"/>
                <a:cs typeface="Times New Roman" panose="02020603050405020304" pitchFamily="18" charset="0"/>
              </a:rPr>
              <a:t>H</a:t>
            </a:r>
            <a:r>
              <a:rPr lang="en-US" sz="2400" b="1" baseline="-25000" dirty="0">
                <a:solidFill>
                  <a:schemeClr val="bg1"/>
                </a:solidFill>
                <a:latin typeface="Times New Roman" panose="02020603050405020304" pitchFamily="18" charset="0"/>
                <a:cs typeface="Times New Roman" panose="02020603050405020304" pitchFamily="18" charset="0"/>
              </a:rPr>
              <a:t>N</a:t>
            </a:r>
            <a:endParaRPr lang="en-US" sz="2400" b="1" dirty="0"/>
          </a:p>
        </p:txBody>
      </p:sp>
      <p:sp>
        <p:nvSpPr>
          <p:cNvPr id="252" name="TextBox 251"/>
          <p:cNvSpPr txBox="1"/>
          <p:nvPr/>
        </p:nvSpPr>
        <p:spPr>
          <a:xfrm>
            <a:off x="2360298" y="-27383"/>
            <a:ext cx="7229876" cy="748988"/>
          </a:xfrm>
          <a:prstGeom prst="rect">
            <a:avLst/>
          </a:prstGeom>
          <a:solidFill>
            <a:srgbClr val="000082"/>
          </a:solidFill>
        </p:spPr>
        <p:txBody>
          <a:bodyPr wrap="square" rtlCol="0">
            <a:spAutoFit/>
          </a:bodyPr>
          <a:lstStyle/>
          <a:p>
            <a:pPr algn="ctr"/>
            <a:r>
              <a:rPr lang="en-US" sz="4267" dirty="0" err="1">
                <a:solidFill>
                  <a:schemeClr val="bg1"/>
                </a:solidFill>
                <a:latin typeface="Times New Roman" panose="02020603050405020304" pitchFamily="18" charset="0"/>
                <a:cs typeface="Times New Roman" panose="02020603050405020304" pitchFamily="18" charset="0"/>
              </a:rPr>
              <a:t>FeedForward</a:t>
            </a:r>
            <a:r>
              <a:rPr lang="en-US" sz="4267" dirty="0">
                <a:solidFill>
                  <a:schemeClr val="bg1"/>
                </a:solidFill>
                <a:latin typeface="Times New Roman" panose="02020603050405020304" pitchFamily="18" charset="0"/>
                <a:cs typeface="Times New Roman" panose="02020603050405020304" pitchFamily="18" charset="0"/>
              </a:rPr>
              <a:t> Neural Network</a:t>
            </a:r>
          </a:p>
        </p:txBody>
      </p:sp>
      <p:grpSp>
        <p:nvGrpSpPr>
          <p:cNvPr id="261" name="Group 260"/>
          <p:cNvGrpSpPr/>
          <p:nvPr/>
        </p:nvGrpSpPr>
        <p:grpSpPr>
          <a:xfrm flipH="1">
            <a:off x="-354435" y="1292822"/>
            <a:ext cx="1735883" cy="3088481"/>
            <a:chOff x="950570" y="3057087"/>
            <a:chExt cx="1586321" cy="2316361"/>
          </a:xfrm>
        </p:grpSpPr>
        <p:pic>
          <p:nvPicPr>
            <p:cNvPr id="265" name="Picture 2" descr="Image result for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0570" y="3222981"/>
              <a:ext cx="1586321" cy="2150467"/>
            </a:xfrm>
            <a:prstGeom prst="rect">
              <a:avLst/>
            </a:prstGeom>
            <a:noFill/>
            <a:scene3d>
              <a:camera prst="orthographicFront">
                <a:rot lat="19799996" lon="2400000" rev="0"/>
              </a:camera>
              <a:lightRig rig="threePt" dir="t"/>
            </a:scene3d>
            <a:extLst>
              <a:ext uri="{909E8E84-426E-40DD-AFC4-6F175D3DCCD1}">
                <a14:hiddenFill xmlns:a14="http://schemas.microsoft.com/office/drawing/2010/main">
                  <a:solidFill>
                    <a:srgbClr val="FFFFFF"/>
                  </a:solidFill>
                </a14:hiddenFill>
              </a:ext>
            </a:extLst>
          </p:spPr>
        </p:pic>
        <p:sp>
          <p:nvSpPr>
            <p:cNvPr id="266" name="Freeform 265"/>
            <p:cNvSpPr/>
            <p:nvPr/>
          </p:nvSpPr>
          <p:spPr>
            <a:xfrm>
              <a:off x="1138205" y="3057087"/>
              <a:ext cx="1333578" cy="2095844"/>
            </a:xfrm>
            <a:custGeom>
              <a:avLst/>
              <a:gdLst>
                <a:gd name="connsiteX0" fmla="*/ 429338 w 1333578"/>
                <a:gd name="connsiteY0" fmla="*/ 2059199 h 2095844"/>
                <a:gd name="connsiteX1" fmla="*/ 168081 w 1333578"/>
                <a:gd name="connsiteY1" fmla="*/ 2048313 h 2095844"/>
                <a:gd name="connsiteX2" fmla="*/ 70109 w 1333578"/>
                <a:gd name="connsiteY2" fmla="*/ 1547570 h 2095844"/>
                <a:gd name="connsiteX3" fmla="*/ 233395 w 1333578"/>
                <a:gd name="connsiteY3" fmla="*/ 491656 h 2095844"/>
                <a:gd name="connsiteX4" fmla="*/ 233395 w 1333578"/>
                <a:gd name="connsiteY4" fmla="*/ 491656 h 2095844"/>
                <a:gd name="connsiteX5" fmla="*/ 320481 w 1333578"/>
                <a:gd name="connsiteY5" fmla="*/ 263056 h 2095844"/>
                <a:gd name="connsiteX6" fmla="*/ 897424 w 1333578"/>
                <a:gd name="connsiteY6" fmla="*/ 12684 h 2095844"/>
                <a:gd name="connsiteX7" fmla="*/ 1115138 w 1333578"/>
                <a:gd name="connsiteY7" fmla="*/ 34456 h 2095844"/>
                <a:gd name="connsiteX8" fmla="*/ 1311081 w 1333578"/>
                <a:gd name="connsiteY8" fmla="*/ 56227 h 2095844"/>
                <a:gd name="connsiteX9" fmla="*/ 1311081 w 1333578"/>
                <a:gd name="connsiteY9" fmla="*/ 154199 h 2095844"/>
                <a:gd name="connsiteX10" fmla="*/ 1147795 w 1333578"/>
                <a:gd name="connsiteY10" fmla="*/ 175970 h 2095844"/>
                <a:gd name="connsiteX11" fmla="*/ 995395 w 1333578"/>
                <a:gd name="connsiteY11" fmla="*/ 197742 h 2095844"/>
                <a:gd name="connsiteX12" fmla="*/ 549081 w 1333578"/>
                <a:gd name="connsiteY12" fmla="*/ 339256 h 2095844"/>
                <a:gd name="connsiteX13" fmla="*/ 364024 w 1333578"/>
                <a:gd name="connsiteY13" fmla="*/ 535199 h 2095844"/>
                <a:gd name="connsiteX14" fmla="*/ 331366 w 1333578"/>
                <a:gd name="connsiteY14" fmla="*/ 883542 h 2095844"/>
                <a:gd name="connsiteX15" fmla="*/ 276938 w 1333578"/>
                <a:gd name="connsiteY15" fmla="*/ 1112142 h 2095844"/>
                <a:gd name="connsiteX16" fmla="*/ 255166 w 1333578"/>
                <a:gd name="connsiteY16" fmla="*/ 1329856 h 2095844"/>
                <a:gd name="connsiteX17" fmla="*/ 244281 w 1333578"/>
                <a:gd name="connsiteY17" fmla="*/ 1536684 h 2095844"/>
                <a:gd name="connsiteX18" fmla="*/ 244281 w 1333578"/>
                <a:gd name="connsiteY18" fmla="*/ 1558456 h 2095844"/>
                <a:gd name="connsiteX19" fmla="*/ 26566 w 1333578"/>
                <a:gd name="connsiteY19" fmla="*/ 1699970 h 2095844"/>
                <a:gd name="connsiteX20" fmla="*/ 37452 w 1333578"/>
                <a:gd name="connsiteY20" fmla="*/ 1885027 h 2095844"/>
                <a:gd name="connsiteX21" fmla="*/ 331366 w 1333578"/>
                <a:gd name="connsiteY21" fmla="*/ 1797942 h 2095844"/>
                <a:gd name="connsiteX22" fmla="*/ 309595 w 1333578"/>
                <a:gd name="connsiteY22" fmla="*/ 1906799 h 2095844"/>
                <a:gd name="connsiteX23" fmla="*/ 429338 w 1333578"/>
                <a:gd name="connsiteY23" fmla="*/ 2059199 h 20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33578" h="2095844">
                  <a:moveTo>
                    <a:pt x="429338" y="2059199"/>
                  </a:moveTo>
                  <a:cubicBezTo>
                    <a:pt x="405752" y="2082785"/>
                    <a:pt x="227952" y="2133585"/>
                    <a:pt x="168081" y="2048313"/>
                  </a:cubicBezTo>
                  <a:cubicBezTo>
                    <a:pt x="108209" y="1963041"/>
                    <a:pt x="59223" y="1807013"/>
                    <a:pt x="70109" y="1547570"/>
                  </a:cubicBezTo>
                  <a:cubicBezTo>
                    <a:pt x="80995" y="1288127"/>
                    <a:pt x="233395" y="491656"/>
                    <a:pt x="233395" y="491656"/>
                  </a:cubicBezTo>
                  <a:lnTo>
                    <a:pt x="233395" y="491656"/>
                  </a:lnTo>
                  <a:cubicBezTo>
                    <a:pt x="247909" y="453556"/>
                    <a:pt x="209809" y="342885"/>
                    <a:pt x="320481" y="263056"/>
                  </a:cubicBezTo>
                  <a:cubicBezTo>
                    <a:pt x="431153" y="183227"/>
                    <a:pt x="764981" y="50784"/>
                    <a:pt x="897424" y="12684"/>
                  </a:cubicBezTo>
                  <a:cubicBezTo>
                    <a:pt x="1029867" y="-25416"/>
                    <a:pt x="1115138" y="34456"/>
                    <a:pt x="1115138" y="34456"/>
                  </a:cubicBezTo>
                  <a:cubicBezTo>
                    <a:pt x="1184081" y="41713"/>
                    <a:pt x="1278424" y="36270"/>
                    <a:pt x="1311081" y="56227"/>
                  </a:cubicBezTo>
                  <a:cubicBezTo>
                    <a:pt x="1343738" y="76184"/>
                    <a:pt x="1338295" y="134242"/>
                    <a:pt x="1311081" y="154199"/>
                  </a:cubicBezTo>
                  <a:cubicBezTo>
                    <a:pt x="1283867" y="174156"/>
                    <a:pt x="1147795" y="175970"/>
                    <a:pt x="1147795" y="175970"/>
                  </a:cubicBezTo>
                  <a:cubicBezTo>
                    <a:pt x="1095181" y="183227"/>
                    <a:pt x="1095181" y="170528"/>
                    <a:pt x="995395" y="197742"/>
                  </a:cubicBezTo>
                  <a:cubicBezTo>
                    <a:pt x="895609" y="224956"/>
                    <a:pt x="654309" y="283013"/>
                    <a:pt x="549081" y="339256"/>
                  </a:cubicBezTo>
                  <a:cubicBezTo>
                    <a:pt x="443853" y="395499"/>
                    <a:pt x="400310" y="444485"/>
                    <a:pt x="364024" y="535199"/>
                  </a:cubicBezTo>
                  <a:cubicBezTo>
                    <a:pt x="327738" y="625913"/>
                    <a:pt x="345880" y="787385"/>
                    <a:pt x="331366" y="883542"/>
                  </a:cubicBezTo>
                  <a:cubicBezTo>
                    <a:pt x="316852" y="979699"/>
                    <a:pt x="289638" y="1037756"/>
                    <a:pt x="276938" y="1112142"/>
                  </a:cubicBezTo>
                  <a:cubicBezTo>
                    <a:pt x="264238" y="1186528"/>
                    <a:pt x="260609" y="1259099"/>
                    <a:pt x="255166" y="1329856"/>
                  </a:cubicBezTo>
                  <a:cubicBezTo>
                    <a:pt x="249723" y="1400613"/>
                    <a:pt x="246095" y="1498584"/>
                    <a:pt x="244281" y="1536684"/>
                  </a:cubicBezTo>
                  <a:cubicBezTo>
                    <a:pt x="242467" y="1574784"/>
                    <a:pt x="280567" y="1531242"/>
                    <a:pt x="244281" y="1558456"/>
                  </a:cubicBezTo>
                  <a:cubicBezTo>
                    <a:pt x="207995" y="1585670"/>
                    <a:pt x="61037" y="1645541"/>
                    <a:pt x="26566" y="1699970"/>
                  </a:cubicBezTo>
                  <a:cubicBezTo>
                    <a:pt x="-7906" y="1754398"/>
                    <a:pt x="-13348" y="1868698"/>
                    <a:pt x="37452" y="1885027"/>
                  </a:cubicBezTo>
                  <a:cubicBezTo>
                    <a:pt x="88252" y="1901356"/>
                    <a:pt x="286009" y="1794313"/>
                    <a:pt x="331366" y="1797942"/>
                  </a:cubicBezTo>
                  <a:cubicBezTo>
                    <a:pt x="376723" y="1801571"/>
                    <a:pt x="293266" y="1859628"/>
                    <a:pt x="309595" y="1906799"/>
                  </a:cubicBezTo>
                  <a:cubicBezTo>
                    <a:pt x="325924" y="1953970"/>
                    <a:pt x="452924" y="2035613"/>
                    <a:pt x="429338" y="2059199"/>
                  </a:cubicBezTo>
                  <a:close/>
                </a:path>
              </a:pathLst>
            </a:custGeom>
            <a:solidFill>
              <a:srgbClr val="000082"/>
            </a:solidFill>
            <a:ln w="38100">
              <a:solidFill>
                <a:srgbClr val="00008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7" name="Rectangle 266"/>
            <p:cNvSpPr/>
            <p:nvPr/>
          </p:nvSpPr>
          <p:spPr>
            <a:xfrm>
              <a:off x="970249" y="3452419"/>
              <a:ext cx="429992" cy="1128007"/>
            </a:xfrm>
            <a:prstGeom prst="rect">
              <a:avLst/>
            </a:prstGeom>
            <a:solidFill>
              <a:srgbClr val="000082"/>
            </a:solidFill>
            <a:ln w="38100">
              <a:solidFill>
                <a:srgbClr val="00008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8" name="Freeform 267"/>
            <p:cNvSpPr/>
            <p:nvPr/>
          </p:nvSpPr>
          <p:spPr>
            <a:xfrm>
              <a:off x="975786" y="4490021"/>
              <a:ext cx="506278" cy="638427"/>
            </a:xfrm>
            <a:custGeom>
              <a:avLst/>
              <a:gdLst>
                <a:gd name="connsiteX0" fmla="*/ 47471 w 506278"/>
                <a:gd name="connsiteY0" fmla="*/ 49322 h 638427"/>
                <a:gd name="connsiteX1" fmla="*/ 297843 w 506278"/>
                <a:gd name="connsiteY1" fmla="*/ 27550 h 638427"/>
                <a:gd name="connsiteX2" fmla="*/ 395814 w 506278"/>
                <a:gd name="connsiteY2" fmla="*/ 114636 h 638427"/>
                <a:gd name="connsiteX3" fmla="*/ 504671 w 506278"/>
                <a:gd name="connsiteY3" fmla="*/ 375893 h 638427"/>
                <a:gd name="connsiteX4" fmla="*/ 450243 w 506278"/>
                <a:gd name="connsiteY4" fmla="*/ 550065 h 638427"/>
                <a:gd name="connsiteX5" fmla="*/ 308728 w 506278"/>
                <a:gd name="connsiteY5" fmla="*/ 604493 h 638427"/>
                <a:gd name="connsiteX6" fmla="*/ 123671 w 506278"/>
                <a:gd name="connsiteY6" fmla="*/ 637150 h 638427"/>
                <a:gd name="connsiteX7" fmla="*/ 3928 w 506278"/>
                <a:gd name="connsiteY7" fmla="*/ 560950 h 638427"/>
                <a:gd name="connsiteX8" fmla="*/ 47471 w 506278"/>
                <a:gd name="connsiteY8" fmla="*/ 49322 h 6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278" h="638427">
                  <a:moveTo>
                    <a:pt x="47471" y="49322"/>
                  </a:moveTo>
                  <a:cubicBezTo>
                    <a:pt x="96457" y="-39578"/>
                    <a:pt x="239786" y="16664"/>
                    <a:pt x="297843" y="27550"/>
                  </a:cubicBezTo>
                  <a:cubicBezTo>
                    <a:pt x="355900" y="38436"/>
                    <a:pt x="361343" y="56579"/>
                    <a:pt x="395814" y="114636"/>
                  </a:cubicBezTo>
                  <a:cubicBezTo>
                    <a:pt x="430285" y="172693"/>
                    <a:pt x="495600" y="303322"/>
                    <a:pt x="504671" y="375893"/>
                  </a:cubicBezTo>
                  <a:cubicBezTo>
                    <a:pt x="513742" y="448464"/>
                    <a:pt x="482900" y="511965"/>
                    <a:pt x="450243" y="550065"/>
                  </a:cubicBezTo>
                  <a:cubicBezTo>
                    <a:pt x="417586" y="588165"/>
                    <a:pt x="363157" y="589979"/>
                    <a:pt x="308728" y="604493"/>
                  </a:cubicBezTo>
                  <a:cubicBezTo>
                    <a:pt x="254299" y="619007"/>
                    <a:pt x="174471" y="644407"/>
                    <a:pt x="123671" y="637150"/>
                  </a:cubicBezTo>
                  <a:cubicBezTo>
                    <a:pt x="72871" y="629893"/>
                    <a:pt x="12999" y="653478"/>
                    <a:pt x="3928" y="560950"/>
                  </a:cubicBezTo>
                  <a:cubicBezTo>
                    <a:pt x="-5143" y="468422"/>
                    <a:pt x="-1515" y="138222"/>
                    <a:pt x="47471" y="49322"/>
                  </a:cubicBezTo>
                  <a:close/>
                </a:path>
              </a:pathLst>
            </a:custGeom>
            <a:solidFill>
              <a:srgbClr val="000082"/>
            </a:solidFill>
            <a:ln w="38100">
              <a:solidFill>
                <a:srgbClr val="00008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Rectangle 1"/>
          <p:cNvSpPr/>
          <p:nvPr/>
        </p:nvSpPr>
        <p:spPr>
          <a:xfrm>
            <a:off x="733129" y="1320281"/>
            <a:ext cx="544744" cy="631828"/>
          </a:xfrm>
          <a:prstGeom prst="rect">
            <a:avLst/>
          </a:prstGeom>
          <a:solidFill>
            <a:srgbClr val="00008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p:nvGrpSpPr>
        <p:grpSpPr>
          <a:xfrm>
            <a:off x="11559627" y="1518469"/>
            <a:ext cx="386548" cy="3709994"/>
            <a:chOff x="8669714" y="1138851"/>
            <a:chExt cx="289911" cy="2782495"/>
          </a:xfrm>
        </p:grpSpPr>
        <p:sp>
          <p:nvSpPr>
            <p:cNvPr id="3" name="TextBox 2"/>
            <p:cNvSpPr txBox="1"/>
            <p:nvPr/>
          </p:nvSpPr>
          <p:spPr>
            <a:xfrm>
              <a:off x="8669714" y="1138851"/>
              <a:ext cx="267141" cy="377074"/>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1</a:t>
              </a:r>
            </a:p>
          </p:txBody>
        </p:sp>
        <p:sp>
          <p:nvSpPr>
            <p:cNvPr id="269" name="TextBox 268"/>
            <p:cNvSpPr txBox="1"/>
            <p:nvPr/>
          </p:nvSpPr>
          <p:spPr>
            <a:xfrm>
              <a:off x="8669714" y="1634862"/>
              <a:ext cx="267141" cy="377074"/>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0</a:t>
              </a:r>
            </a:p>
          </p:txBody>
        </p:sp>
        <p:sp>
          <p:nvSpPr>
            <p:cNvPr id="270" name="TextBox 269"/>
            <p:cNvSpPr txBox="1"/>
            <p:nvPr/>
          </p:nvSpPr>
          <p:spPr>
            <a:xfrm>
              <a:off x="8669714" y="2882561"/>
              <a:ext cx="267141" cy="377074"/>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0</a:t>
              </a:r>
            </a:p>
          </p:txBody>
        </p:sp>
        <p:sp>
          <p:nvSpPr>
            <p:cNvPr id="271" name="TextBox 270"/>
            <p:cNvSpPr txBox="1"/>
            <p:nvPr/>
          </p:nvSpPr>
          <p:spPr>
            <a:xfrm>
              <a:off x="8692484" y="3544272"/>
              <a:ext cx="267141" cy="377074"/>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0</a:t>
              </a:r>
            </a:p>
          </p:txBody>
        </p:sp>
      </p:grpSp>
      <p:grpSp>
        <p:nvGrpSpPr>
          <p:cNvPr id="6" name="Group 5"/>
          <p:cNvGrpSpPr/>
          <p:nvPr/>
        </p:nvGrpSpPr>
        <p:grpSpPr>
          <a:xfrm>
            <a:off x="2404167" y="353487"/>
            <a:ext cx="7173590" cy="770136"/>
            <a:chOff x="1803125" y="265115"/>
            <a:chExt cx="5380192" cy="577602"/>
          </a:xfrm>
        </p:grpSpPr>
        <p:grpSp>
          <p:nvGrpSpPr>
            <p:cNvPr id="504" name="Group 503"/>
            <p:cNvGrpSpPr/>
            <p:nvPr/>
          </p:nvGrpSpPr>
          <p:grpSpPr>
            <a:xfrm>
              <a:off x="1803125" y="431957"/>
              <a:ext cx="5380192" cy="410760"/>
              <a:chOff x="1755859" y="464326"/>
              <a:chExt cx="5380192" cy="410760"/>
            </a:xfrm>
          </p:grpSpPr>
          <p:sp>
            <p:nvSpPr>
              <p:cNvPr id="364" name="TextBox 363"/>
              <p:cNvSpPr txBox="1"/>
              <p:nvPr/>
            </p:nvSpPr>
            <p:spPr>
              <a:xfrm>
                <a:off x="1755859" y="464326"/>
                <a:ext cx="929581" cy="377075"/>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Layer 1</a:t>
                </a:r>
              </a:p>
            </p:txBody>
          </p:sp>
          <p:sp>
            <p:nvSpPr>
              <p:cNvPr id="365" name="TextBox 364"/>
              <p:cNvSpPr txBox="1"/>
              <p:nvPr/>
            </p:nvSpPr>
            <p:spPr>
              <a:xfrm>
                <a:off x="3086625" y="498011"/>
                <a:ext cx="4049426" cy="377075"/>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Layer 2          Layer N-1         Layer N</a:t>
                </a:r>
              </a:p>
            </p:txBody>
          </p:sp>
        </p:grpSp>
        <p:grpSp>
          <p:nvGrpSpPr>
            <p:cNvPr id="5" name="Group 4"/>
            <p:cNvGrpSpPr/>
            <p:nvPr/>
          </p:nvGrpSpPr>
          <p:grpSpPr>
            <a:xfrm>
              <a:off x="3958571" y="265115"/>
              <a:ext cx="988153" cy="566184"/>
              <a:chOff x="3911305" y="297484"/>
              <a:chExt cx="988153" cy="566184"/>
            </a:xfrm>
          </p:grpSpPr>
          <p:sp>
            <p:nvSpPr>
              <p:cNvPr id="272" name="TextBox 271"/>
              <p:cNvSpPr txBox="1"/>
              <p:nvPr/>
            </p:nvSpPr>
            <p:spPr>
              <a:xfrm>
                <a:off x="3911305" y="301927"/>
                <a:ext cx="640388"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73" name="TextBox 272"/>
              <p:cNvSpPr txBox="1"/>
              <p:nvPr/>
            </p:nvSpPr>
            <p:spPr>
              <a:xfrm>
                <a:off x="4063705" y="297484"/>
                <a:ext cx="640388"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74" name="TextBox 273"/>
              <p:cNvSpPr txBox="1"/>
              <p:nvPr/>
            </p:nvSpPr>
            <p:spPr>
              <a:xfrm>
                <a:off x="4216105" y="299863"/>
                <a:ext cx="640388"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sp>
            <p:nvSpPr>
              <p:cNvPr id="275" name="TextBox 274"/>
              <p:cNvSpPr txBox="1"/>
              <p:nvPr/>
            </p:nvSpPr>
            <p:spPr>
              <a:xfrm>
                <a:off x="4370212" y="298025"/>
                <a:ext cx="529246" cy="561741"/>
              </a:xfrm>
              <a:prstGeom prst="rect">
                <a:avLst/>
              </a:prstGeom>
              <a:noFill/>
            </p:spPr>
            <p:txBody>
              <a:bodyPr wrap="square" rtlCol="0">
                <a:spAutoFit/>
              </a:bodyPr>
              <a:lstStyle/>
              <a:p>
                <a:r>
                  <a:rPr lang="en-US" sz="4267" dirty="0">
                    <a:solidFill>
                      <a:schemeClr val="bg1"/>
                    </a:solidFill>
                    <a:latin typeface="Times New Roman" panose="02020603050405020304" pitchFamily="18" charset="0"/>
                    <a:cs typeface="Times New Roman" panose="02020603050405020304" pitchFamily="18" charset="0"/>
                  </a:rPr>
                  <a:t>.</a:t>
                </a:r>
              </a:p>
            </p:txBody>
          </p:sp>
        </p:grpSp>
      </p:grpSp>
      <p:grpSp>
        <p:nvGrpSpPr>
          <p:cNvPr id="9" name="Group 8"/>
          <p:cNvGrpSpPr/>
          <p:nvPr/>
        </p:nvGrpSpPr>
        <p:grpSpPr>
          <a:xfrm>
            <a:off x="2411571" y="5992184"/>
            <a:ext cx="3253741" cy="503601"/>
            <a:chOff x="1808678" y="4494137"/>
            <a:chExt cx="2440306" cy="377701"/>
          </a:xfrm>
        </p:grpSpPr>
        <p:sp>
          <p:nvSpPr>
            <p:cNvPr id="8" name="Rectangle 7"/>
            <p:cNvSpPr/>
            <p:nvPr/>
          </p:nvSpPr>
          <p:spPr>
            <a:xfrm>
              <a:off x="3556995" y="4494137"/>
              <a:ext cx="691989" cy="377701"/>
            </a:xfrm>
            <a:prstGeom prst="rect">
              <a:avLst/>
            </a:prstGeom>
            <a:solidFill>
              <a:srgbClr val="FFFF00">
                <a:alpha val="41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7" name="Rectangle 276"/>
            <p:cNvSpPr/>
            <p:nvPr/>
          </p:nvSpPr>
          <p:spPr>
            <a:xfrm>
              <a:off x="1808678" y="4494137"/>
              <a:ext cx="825162" cy="377701"/>
            </a:xfrm>
            <a:prstGeom prst="rect">
              <a:avLst/>
            </a:prstGeom>
            <a:solidFill>
              <a:srgbClr val="FFFF00">
                <a:alpha val="41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Rectangle 283"/>
          <p:cNvSpPr/>
          <p:nvPr/>
        </p:nvSpPr>
        <p:spPr>
          <a:xfrm>
            <a:off x="9703185" y="5894916"/>
            <a:ext cx="922652" cy="503601"/>
          </a:xfrm>
          <a:prstGeom prst="rect">
            <a:avLst/>
          </a:prstGeom>
          <a:solidFill>
            <a:srgbClr val="FFFF00">
              <a:alpha val="41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6" name="Picture 6" descr="https://upload.wikimedia.org/wikipedia/commons/thumb/1/11/Confluence_of_Green_and_Colorado_Rivers.jpg/800px-Confluence_of_Green_and_Colorado_Rivers.jpg">
            <a:extLst>
              <a:ext uri="{FF2B5EF4-FFF2-40B4-BE49-F238E27FC236}">
                <a16:creationId xmlns:a16="http://schemas.microsoft.com/office/drawing/2014/main" id="{6B63D0E3-69D0-BF43-A814-6016E13D0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76185" y="676377"/>
            <a:ext cx="11458615" cy="6175921"/>
          </a:xfrm>
          <a:prstGeom prst="rect">
            <a:avLst/>
          </a:prstGeom>
          <a:noFill/>
          <a:extLst>
            <a:ext uri="{909E8E84-426E-40DD-AFC4-6F175D3DCCD1}">
              <a14:hiddenFill xmlns:a14="http://schemas.microsoft.com/office/drawing/2010/main">
                <a:solidFill>
                  <a:srgbClr val="FFFFFF"/>
                </a:solidFill>
              </a14:hiddenFill>
            </a:ext>
          </a:extLst>
        </p:spPr>
      </p:pic>
      <p:grpSp>
        <p:nvGrpSpPr>
          <p:cNvPr id="286" name="组合 285">
            <a:extLst>
              <a:ext uri="{FF2B5EF4-FFF2-40B4-BE49-F238E27FC236}">
                <a16:creationId xmlns:a16="http://schemas.microsoft.com/office/drawing/2014/main" id="{0738E3CA-C098-7042-B6BE-D39E94B57BAF}"/>
              </a:ext>
            </a:extLst>
          </p:cNvPr>
          <p:cNvGrpSpPr/>
          <p:nvPr/>
        </p:nvGrpSpPr>
        <p:grpSpPr>
          <a:xfrm>
            <a:off x="1061128" y="3156372"/>
            <a:ext cx="4510729" cy="1809328"/>
            <a:chOff x="1341821" y="2231367"/>
            <a:chExt cx="4931979" cy="2734333"/>
          </a:xfrm>
        </p:grpSpPr>
        <p:sp>
          <p:nvSpPr>
            <p:cNvPr id="287" name="Rectangle 11">
              <a:extLst>
                <a:ext uri="{FF2B5EF4-FFF2-40B4-BE49-F238E27FC236}">
                  <a16:creationId xmlns:a16="http://schemas.microsoft.com/office/drawing/2014/main" id="{E27567A8-3793-BA47-B5DA-F289B259CC8C}"/>
                </a:ext>
              </a:extLst>
            </p:cNvPr>
            <p:cNvSpPr/>
            <p:nvPr/>
          </p:nvSpPr>
          <p:spPr>
            <a:xfrm rot="2541287">
              <a:off x="1341821" y="3710690"/>
              <a:ext cx="2120713" cy="502767"/>
            </a:xfrm>
            <a:prstGeom prst="rect">
              <a:avLst/>
            </a:prstGeom>
            <a:ln>
              <a:noFill/>
            </a:ln>
          </p:spPr>
          <p:txBody>
            <a:bodyPr wrap="square">
              <a:spAutoFit/>
            </a:bodyPr>
            <a:lstStyle/>
            <a:p>
              <a:pPr algn="ctr"/>
              <a:r>
                <a:rPr lang="en-US" sz="2667"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LSM</a:t>
              </a:r>
              <a:endParaRPr lang="en-US" sz="2667" b="1" dirty="0">
                <a:solidFill>
                  <a:srgbClr val="FFFF00"/>
                </a:solidFill>
                <a:effectLst>
                  <a:outerShdw blurRad="38100" dist="38100" dir="2700000" algn="tl">
                    <a:srgbClr val="000000">
                      <a:alpha val="43137"/>
                    </a:srgbClr>
                  </a:outerShdw>
                </a:effectLst>
              </a:endParaRPr>
            </a:p>
          </p:txBody>
        </p:sp>
        <p:sp>
          <p:nvSpPr>
            <p:cNvPr id="331" name="Freeform 8">
              <a:extLst>
                <a:ext uri="{FF2B5EF4-FFF2-40B4-BE49-F238E27FC236}">
                  <a16:creationId xmlns:a16="http://schemas.microsoft.com/office/drawing/2014/main" id="{FA3C26B0-0B68-D04C-A02F-D9222B24E88A}"/>
                </a:ext>
              </a:extLst>
            </p:cNvPr>
            <p:cNvSpPr/>
            <p:nvPr/>
          </p:nvSpPr>
          <p:spPr>
            <a:xfrm>
              <a:off x="1602457" y="2231367"/>
              <a:ext cx="1618072" cy="1357223"/>
            </a:xfrm>
            <a:custGeom>
              <a:avLst/>
              <a:gdLst>
                <a:gd name="connsiteX0" fmla="*/ 1213554 w 1213554"/>
                <a:gd name="connsiteY0" fmla="*/ 0 h 1017917"/>
                <a:gd name="connsiteX1" fmla="*/ 488935 w 1213554"/>
                <a:gd name="connsiteY1" fmla="*/ 362309 h 1017917"/>
                <a:gd name="connsiteX2" fmla="*/ 5856 w 1213554"/>
                <a:gd name="connsiteY2" fmla="*/ 707366 h 1017917"/>
                <a:gd name="connsiteX3" fmla="*/ 264649 w 1213554"/>
                <a:gd name="connsiteY3" fmla="*/ 1017917 h 1017917"/>
              </a:gdLst>
              <a:ahLst/>
              <a:cxnLst>
                <a:cxn ang="0">
                  <a:pos x="connsiteX0" y="connsiteY0"/>
                </a:cxn>
                <a:cxn ang="0">
                  <a:pos x="connsiteX1" y="connsiteY1"/>
                </a:cxn>
                <a:cxn ang="0">
                  <a:pos x="connsiteX2" y="connsiteY2"/>
                </a:cxn>
                <a:cxn ang="0">
                  <a:pos x="connsiteX3" y="connsiteY3"/>
                </a:cxn>
              </a:cxnLst>
              <a:rect l="l" t="t" r="r" b="b"/>
              <a:pathLst>
                <a:path w="1213554" h="1017917">
                  <a:moveTo>
                    <a:pt x="1213554" y="0"/>
                  </a:moveTo>
                  <a:cubicBezTo>
                    <a:pt x="951886" y="122207"/>
                    <a:pt x="690218" y="244415"/>
                    <a:pt x="488935" y="362309"/>
                  </a:cubicBezTo>
                  <a:cubicBezTo>
                    <a:pt x="287652" y="480203"/>
                    <a:pt x="43237" y="598098"/>
                    <a:pt x="5856" y="707366"/>
                  </a:cubicBezTo>
                  <a:cubicBezTo>
                    <a:pt x="-31525" y="816634"/>
                    <a:pt x="116562" y="917275"/>
                    <a:pt x="264649" y="1017917"/>
                  </a:cubicBezTo>
                </a:path>
              </a:pathLst>
            </a:cu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2" name="任意形状 331">
              <a:extLst>
                <a:ext uri="{FF2B5EF4-FFF2-40B4-BE49-F238E27FC236}">
                  <a16:creationId xmlns:a16="http://schemas.microsoft.com/office/drawing/2014/main" id="{BCF40A56-1A6B-294A-88B6-21014F146DBB}"/>
                </a:ext>
              </a:extLst>
            </p:cNvPr>
            <p:cNvSpPr/>
            <p:nvPr/>
          </p:nvSpPr>
          <p:spPr>
            <a:xfrm>
              <a:off x="2844800" y="4292600"/>
              <a:ext cx="3429000" cy="673100"/>
            </a:xfrm>
            <a:custGeom>
              <a:avLst/>
              <a:gdLst>
                <a:gd name="connsiteX0" fmla="*/ 0 w 3429000"/>
                <a:gd name="connsiteY0" fmla="*/ 0 h 673100"/>
                <a:gd name="connsiteX1" fmla="*/ 622300 w 3429000"/>
                <a:gd name="connsiteY1" fmla="*/ 304800 h 673100"/>
                <a:gd name="connsiteX2" fmla="*/ 2070100 w 3429000"/>
                <a:gd name="connsiteY2" fmla="*/ 571500 h 673100"/>
                <a:gd name="connsiteX3" fmla="*/ 3429000 w 3429000"/>
                <a:gd name="connsiteY3" fmla="*/ 673100 h 673100"/>
                <a:gd name="connsiteX4" fmla="*/ 3429000 w 3429000"/>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673100">
                  <a:moveTo>
                    <a:pt x="0" y="0"/>
                  </a:moveTo>
                  <a:cubicBezTo>
                    <a:pt x="138641" y="104775"/>
                    <a:pt x="277283" y="209550"/>
                    <a:pt x="622300" y="304800"/>
                  </a:cubicBezTo>
                  <a:cubicBezTo>
                    <a:pt x="967317" y="400050"/>
                    <a:pt x="1602317" y="510117"/>
                    <a:pt x="2070100" y="571500"/>
                  </a:cubicBezTo>
                  <a:cubicBezTo>
                    <a:pt x="2537883" y="632883"/>
                    <a:pt x="3429000" y="673100"/>
                    <a:pt x="3429000" y="673100"/>
                  </a:cubicBezTo>
                  <a:lnTo>
                    <a:pt x="3429000" y="673100"/>
                  </a:lnTo>
                </a:path>
              </a:pathLst>
            </a:custGeom>
            <a:noFill/>
            <a:ln w="381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333" name="组合 332">
            <a:extLst>
              <a:ext uri="{FF2B5EF4-FFF2-40B4-BE49-F238E27FC236}">
                <a16:creationId xmlns:a16="http://schemas.microsoft.com/office/drawing/2014/main" id="{56798851-902B-8448-B834-A540BBEDE692}"/>
              </a:ext>
            </a:extLst>
          </p:cNvPr>
          <p:cNvGrpSpPr/>
          <p:nvPr/>
        </p:nvGrpSpPr>
        <p:grpSpPr>
          <a:xfrm>
            <a:off x="269053" y="5508686"/>
            <a:ext cx="5610176" cy="714313"/>
            <a:chOff x="457200" y="5143500"/>
            <a:chExt cx="6134100" cy="1079500"/>
          </a:xfrm>
        </p:grpSpPr>
        <p:sp>
          <p:nvSpPr>
            <p:cNvPr id="334" name="Rectangle 4">
              <a:extLst>
                <a:ext uri="{FF2B5EF4-FFF2-40B4-BE49-F238E27FC236}">
                  <a16:creationId xmlns:a16="http://schemas.microsoft.com/office/drawing/2014/main" id="{AB2FD3F2-CFAD-104E-A047-CFEA36722071}"/>
                </a:ext>
              </a:extLst>
            </p:cNvPr>
            <p:cNvSpPr/>
            <p:nvPr/>
          </p:nvSpPr>
          <p:spPr>
            <a:xfrm rot="20825483">
              <a:off x="3005920" y="5268236"/>
              <a:ext cx="2120713" cy="502765"/>
            </a:xfrm>
            <a:prstGeom prst="rect">
              <a:avLst/>
            </a:prstGeom>
          </p:spPr>
          <p:txBody>
            <a:bodyPr wrap="square">
              <a:spAutoFit/>
            </a:bodyPr>
            <a:lstStyle/>
            <a:p>
              <a:r>
                <a:rPr lang="en-US" sz="26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Deep CNN</a:t>
              </a:r>
              <a:endParaRPr lang="en-US" sz="2667" b="1" dirty="0">
                <a:solidFill>
                  <a:srgbClr val="FF0000"/>
                </a:solidFill>
                <a:effectLst>
                  <a:outerShdw blurRad="38100" dist="38100" dir="2700000" algn="tl">
                    <a:srgbClr val="000000">
                      <a:alpha val="43137"/>
                    </a:srgbClr>
                  </a:outerShdw>
                </a:effectLst>
              </a:endParaRPr>
            </a:p>
          </p:txBody>
        </p:sp>
        <p:sp>
          <p:nvSpPr>
            <p:cNvPr id="335" name="任意形状 334">
              <a:extLst>
                <a:ext uri="{FF2B5EF4-FFF2-40B4-BE49-F238E27FC236}">
                  <a16:creationId xmlns:a16="http://schemas.microsoft.com/office/drawing/2014/main" id="{240B71D3-3525-FD44-9284-025EB8322290}"/>
                </a:ext>
              </a:extLst>
            </p:cNvPr>
            <p:cNvSpPr/>
            <p:nvPr/>
          </p:nvSpPr>
          <p:spPr>
            <a:xfrm>
              <a:off x="457200" y="5842000"/>
              <a:ext cx="2425700" cy="381000"/>
            </a:xfrm>
            <a:custGeom>
              <a:avLst/>
              <a:gdLst>
                <a:gd name="connsiteX0" fmla="*/ 0 w 2425700"/>
                <a:gd name="connsiteY0" fmla="*/ 381000 h 381000"/>
                <a:gd name="connsiteX1" fmla="*/ 2425700 w 2425700"/>
                <a:gd name="connsiteY1" fmla="*/ 0 h 381000"/>
                <a:gd name="connsiteX2" fmla="*/ 2425700 w 2425700"/>
                <a:gd name="connsiteY2" fmla="*/ 0 h 381000"/>
              </a:gdLst>
              <a:ahLst/>
              <a:cxnLst>
                <a:cxn ang="0">
                  <a:pos x="connsiteX0" y="connsiteY0"/>
                </a:cxn>
                <a:cxn ang="0">
                  <a:pos x="connsiteX1" y="connsiteY1"/>
                </a:cxn>
                <a:cxn ang="0">
                  <a:pos x="connsiteX2" y="connsiteY2"/>
                </a:cxn>
              </a:cxnLst>
              <a:rect l="l" t="t" r="r" b="b"/>
              <a:pathLst>
                <a:path w="2425700" h="381000">
                  <a:moveTo>
                    <a:pt x="0" y="381000"/>
                  </a:moveTo>
                  <a:lnTo>
                    <a:pt x="2425700" y="0"/>
                  </a:lnTo>
                  <a:lnTo>
                    <a:pt x="2425700" y="0"/>
                  </a:lnTo>
                </a:path>
              </a:pathLst>
            </a:cu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6" name="任意形状 335">
              <a:extLst>
                <a:ext uri="{FF2B5EF4-FFF2-40B4-BE49-F238E27FC236}">
                  <a16:creationId xmlns:a16="http://schemas.microsoft.com/office/drawing/2014/main" id="{847AEC40-6C11-E647-AD88-B5BD497847D0}"/>
                </a:ext>
              </a:extLst>
            </p:cNvPr>
            <p:cNvSpPr/>
            <p:nvPr/>
          </p:nvSpPr>
          <p:spPr>
            <a:xfrm>
              <a:off x="4800600" y="5143500"/>
              <a:ext cx="1790700" cy="241300"/>
            </a:xfrm>
            <a:custGeom>
              <a:avLst/>
              <a:gdLst>
                <a:gd name="connsiteX0" fmla="*/ 0 w 1790700"/>
                <a:gd name="connsiteY0" fmla="*/ 241300 h 241300"/>
                <a:gd name="connsiteX1" fmla="*/ 1562100 w 1790700"/>
                <a:gd name="connsiteY1" fmla="*/ 25400 h 241300"/>
                <a:gd name="connsiteX2" fmla="*/ 1790700 w 1790700"/>
                <a:gd name="connsiteY2" fmla="*/ 0 h 241300"/>
              </a:gdLst>
              <a:ahLst/>
              <a:cxnLst>
                <a:cxn ang="0">
                  <a:pos x="connsiteX0" y="connsiteY0"/>
                </a:cxn>
                <a:cxn ang="0">
                  <a:pos x="connsiteX1" y="connsiteY1"/>
                </a:cxn>
                <a:cxn ang="0">
                  <a:pos x="connsiteX2" y="connsiteY2"/>
                </a:cxn>
              </a:cxnLst>
              <a:rect l="l" t="t" r="r" b="b"/>
              <a:pathLst>
                <a:path w="1790700" h="241300">
                  <a:moveTo>
                    <a:pt x="0" y="241300"/>
                  </a:moveTo>
                  <a:lnTo>
                    <a:pt x="1562100" y="25400"/>
                  </a:lnTo>
                  <a:cubicBezTo>
                    <a:pt x="1860550" y="-14817"/>
                    <a:pt x="1729317" y="10583"/>
                    <a:pt x="1790700" y="0"/>
                  </a:cubicBezTo>
                </a:path>
              </a:pathLst>
            </a:custGeom>
            <a:noFill/>
            <a:ln w="38100">
              <a:solidFill>
                <a:srgbClr val="FF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12914763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8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91"/>
                                        </p:tgtEl>
                                        <p:attrNameLst>
                                          <p:attrName>style.visibility</p:attrName>
                                        </p:attrNameLst>
                                      </p:cBhvr>
                                      <p:to>
                                        <p:strVal val="visible"/>
                                      </p:to>
                                    </p:set>
                                    <p:animEffect transition="in" filter="wipe(left)">
                                      <p:cBhvr>
                                        <p:cTn id="41" dur="500"/>
                                        <p:tgtEl>
                                          <p:spTgt spid="49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85"/>
                                        </p:tgtEl>
                                        <p:attrNameLst>
                                          <p:attrName>style.visibility</p:attrName>
                                        </p:attrNameLst>
                                      </p:cBhvr>
                                      <p:to>
                                        <p:strVal val="visible"/>
                                      </p:to>
                                    </p:set>
                                    <p:animEffect transition="in" filter="wipe(left)">
                                      <p:cBhvr>
                                        <p:cTn id="46" dur="500"/>
                                        <p:tgtEl>
                                          <p:spTgt spid="48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366" grpId="0" animBg="1"/>
      <p:bldP spid="367" grpId="0" animBg="1"/>
      <p:bldP spid="382" grpId="0"/>
      <p:bldP spid="484" grpId="0"/>
      <p:bldP spid="485" grpId="0" animBg="1"/>
      <p:bldP spid="2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6126" y="-27384"/>
            <a:ext cx="11786525" cy="1325563"/>
          </a:xfrm>
        </p:spPr>
        <p:txBody>
          <a:bodyPr>
            <a:normAutofit/>
          </a:bodyPr>
          <a:lstStyle/>
          <a:p>
            <a:pPr algn="just"/>
            <a:r>
              <a:rPr lang="en-US" altLang="zh-CN" sz="5867" dirty="0">
                <a:latin typeface="Times New Roman" panose="02020603050405020304" pitchFamily="18" charset="0"/>
                <a:cs typeface="Times New Roman" panose="02020603050405020304" pitchFamily="18" charset="0"/>
              </a:rPr>
              <a:t>Sparse LSM (Image Domain)</a:t>
            </a:r>
            <a:endParaRPr lang="en-US" altLang="zh-CN" dirty="0">
              <a:solidFill>
                <a:schemeClr val="bg1"/>
              </a:solidFill>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0B176478-548F-4D75-80A6-86AABB5864D5}"/>
              </a:ext>
            </a:extLst>
          </p:cNvPr>
          <p:cNvSpPr>
            <a:spLocks noGrp="1"/>
          </p:cNvSpPr>
          <p:nvPr>
            <p:ph type="sldNum" sz="quarter" idx="12"/>
          </p:nvPr>
        </p:nvSpPr>
        <p:spPr>
          <a:xfrm>
            <a:off x="9401472" y="6424248"/>
            <a:ext cx="2743200" cy="365125"/>
          </a:xfrm>
        </p:spPr>
        <p:txBody>
          <a:bodyPr/>
          <a:lstStyle/>
          <a:p>
            <a:fld id="{28105BC5-7E75-4875-A2B6-9270916BBBCE}" type="slidenum">
              <a:rPr lang="zh-CN" altLang="en-US" smtClean="0"/>
              <a:t>5</a:t>
            </a:fld>
            <a:endParaRPr lang="zh-CN" altLang="en-US"/>
          </a:p>
        </p:txBody>
      </p:sp>
      <p:sp>
        <p:nvSpPr>
          <p:cNvPr id="15" name="Arrow: Curved Up 14" hidden="1">
            <a:extLst>
              <a:ext uri="{FF2B5EF4-FFF2-40B4-BE49-F238E27FC236}">
                <a16:creationId xmlns:a16="http://schemas.microsoft.com/office/drawing/2014/main" id="{F468FC51-18E2-4C80-BD60-8D94704A6499}"/>
              </a:ext>
            </a:extLst>
          </p:cNvPr>
          <p:cNvSpPr/>
          <p:nvPr/>
        </p:nvSpPr>
        <p:spPr>
          <a:xfrm flipH="1">
            <a:off x="1295467" y="2316917"/>
            <a:ext cx="9697077" cy="2936287"/>
          </a:xfrm>
          <a:prstGeom prst="curvedUpArrow">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aphicFrame>
        <p:nvGraphicFramePr>
          <p:cNvPr id="102" name="对象 3">
            <a:extLst>
              <a:ext uri="{FF2B5EF4-FFF2-40B4-BE49-F238E27FC236}">
                <a16:creationId xmlns:a16="http://schemas.microsoft.com/office/drawing/2014/main" id="{6D919F1B-419D-4B8C-83C7-17AB7D32970E}"/>
              </a:ext>
            </a:extLst>
          </p:cNvPr>
          <p:cNvGraphicFramePr>
            <a:graphicFrameLocks noChangeAspect="1"/>
          </p:cNvGraphicFramePr>
          <p:nvPr/>
        </p:nvGraphicFramePr>
        <p:xfrm>
          <a:off x="336910" y="932724"/>
          <a:ext cx="4097885" cy="1106305"/>
        </p:xfrm>
        <a:graphic>
          <a:graphicData uri="http://schemas.openxmlformats.org/presentationml/2006/ole">
            <mc:AlternateContent xmlns:mc="http://schemas.openxmlformats.org/markup-compatibility/2006">
              <mc:Choice xmlns:v="urn:schemas-microsoft-com:vml" Requires="v">
                <p:oleObj spid="_x0000_s1055" name="Equation" r:id="rId4" imgW="3225600" imgH="939600" progId="Equation.DSMT4">
                  <p:embed/>
                </p:oleObj>
              </mc:Choice>
              <mc:Fallback>
                <p:oleObj name="Equation" r:id="rId4" imgW="3225600" imgH="939600" progId="Equation.DSMT4">
                  <p:embed/>
                  <p:pic>
                    <p:nvPicPr>
                      <p:cNvPr id="102" name="对象 3">
                        <a:extLst>
                          <a:ext uri="{FF2B5EF4-FFF2-40B4-BE49-F238E27FC236}">
                            <a16:creationId xmlns:a16="http://schemas.microsoft.com/office/drawing/2014/main" id="{6D919F1B-419D-4B8C-83C7-17AB7D32970E}"/>
                          </a:ext>
                        </a:extLst>
                      </p:cNvPr>
                      <p:cNvPicPr/>
                      <p:nvPr/>
                    </p:nvPicPr>
                    <p:blipFill>
                      <a:blip r:embed="rId5"/>
                      <a:stretch>
                        <a:fillRect/>
                      </a:stretch>
                    </p:blipFill>
                    <p:spPr>
                      <a:xfrm>
                        <a:off x="336910" y="932724"/>
                        <a:ext cx="4097885" cy="1106305"/>
                      </a:xfrm>
                      <a:prstGeom prst="rect">
                        <a:avLst/>
                      </a:prstGeom>
                    </p:spPr>
                  </p:pic>
                </p:oleObj>
              </mc:Fallback>
            </mc:AlternateContent>
          </a:graphicData>
        </a:graphic>
      </p:graphicFrame>
      <p:graphicFrame>
        <p:nvGraphicFramePr>
          <p:cNvPr id="107" name="对象 3">
            <a:extLst>
              <a:ext uri="{FF2B5EF4-FFF2-40B4-BE49-F238E27FC236}">
                <a16:creationId xmlns:a16="http://schemas.microsoft.com/office/drawing/2014/main" id="{0443946B-5BE6-4FBF-B7B5-7BBE44B13D90}"/>
              </a:ext>
            </a:extLst>
          </p:cNvPr>
          <p:cNvGraphicFramePr>
            <a:graphicFrameLocks noChangeAspect="1"/>
          </p:cNvGraphicFramePr>
          <p:nvPr/>
        </p:nvGraphicFramePr>
        <p:xfrm>
          <a:off x="196851" y="2326053"/>
          <a:ext cx="5196416" cy="814916"/>
        </p:xfrm>
        <a:graphic>
          <a:graphicData uri="http://schemas.openxmlformats.org/presentationml/2006/ole">
            <mc:AlternateContent xmlns:mc="http://schemas.openxmlformats.org/markup-compatibility/2006">
              <mc:Choice xmlns:v="urn:schemas-microsoft-com:vml" Requires="v">
                <p:oleObj spid="_x0000_s1056" name="Equation" r:id="rId6" imgW="4127500" imgH="736600" progId="Equation.DSMT4">
                  <p:embed/>
                </p:oleObj>
              </mc:Choice>
              <mc:Fallback>
                <p:oleObj name="Equation" r:id="rId6" imgW="4127500" imgH="736600" progId="Equation.DSMT4">
                  <p:embed/>
                  <p:pic>
                    <p:nvPicPr>
                      <p:cNvPr id="107" name="对象 3">
                        <a:extLst>
                          <a:ext uri="{FF2B5EF4-FFF2-40B4-BE49-F238E27FC236}">
                            <a16:creationId xmlns:a16="http://schemas.microsoft.com/office/drawing/2014/main" id="{0443946B-5BE6-4FBF-B7B5-7BBE44B13D90}"/>
                          </a:ext>
                        </a:extLst>
                      </p:cNvPr>
                      <p:cNvPicPr>
                        <a:picLocks noChangeAspect="1" noChangeArrowheads="1"/>
                      </p:cNvPicPr>
                      <p:nvPr/>
                    </p:nvPicPr>
                    <p:blipFill>
                      <a:blip r:embed="rId7"/>
                      <a:srcRect/>
                      <a:stretch>
                        <a:fillRect/>
                      </a:stretch>
                    </p:blipFill>
                    <p:spPr bwMode="auto">
                      <a:xfrm>
                        <a:off x="196851" y="2326053"/>
                        <a:ext cx="5196416" cy="814916"/>
                      </a:xfrm>
                      <a:prstGeom prst="rect">
                        <a:avLst/>
                      </a:prstGeom>
                      <a:noFill/>
                      <a:ln>
                        <a:noFill/>
                      </a:ln>
                    </p:spPr>
                  </p:pic>
                </p:oleObj>
              </mc:Fallback>
            </mc:AlternateContent>
          </a:graphicData>
        </a:graphic>
      </p:graphicFrame>
      <p:sp>
        <p:nvSpPr>
          <p:cNvPr id="6" name="Rectangle 5">
            <a:extLst>
              <a:ext uri="{FF2B5EF4-FFF2-40B4-BE49-F238E27FC236}">
                <a16:creationId xmlns:a16="http://schemas.microsoft.com/office/drawing/2014/main" id="{6987C57B-B6A4-486A-90F9-C0AE3C88BCB0}"/>
              </a:ext>
            </a:extLst>
          </p:cNvPr>
          <p:cNvSpPr/>
          <p:nvPr/>
        </p:nvSpPr>
        <p:spPr>
          <a:xfrm>
            <a:off x="3849443" y="1471477"/>
            <a:ext cx="595440" cy="443255"/>
          </a:xfrm>
          <a:prstGeom prst="rect">
            <a:avLst/>
          </a:prstGeom>
          <a:solidFill>
            <a:srgbClr val="FF0000">
              <a:alpha val="30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Rectangle 123">
            <a:extLst>
              <a:ext uri="{FF2B5EF4-FFF2-40B4-BE49-F238E27FC236}">
                <a16:creationId xmlns:a16="http://schemas.microsoft.com/office/drawing/2014/main" id="{9013AF5A-0263-4A9D-9BE1-2BD3E6A7A608}"/>
              </a:ext>
            </a:extLst>
          </p:cNvPr>
          <p:cNvSpPr/>
          <p:nvPr/>
        </p:nvSpPr>
        <p:spPr>
          <a:xfrm>
            <a:off x="1161900" y="2573826"/>
            <a:ext cx="401883" cy="443255"/>
          </a:xfrm>
          <a:prstGeom prst="rect">
            <a:avLst/>
          </a:prstGeom>
          <a:solidFill>
            <a:srgbClr val="FF0000">
              <a:alpha val="30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25" name="Group 124">
            <a:extLst>
              <a:ext uri="{FF2B5EF4-FFF2-40B4-BE49-F238E27FC236}">
                <a16:creationId xmlns:a16="http://schemas.microsoft.com/office/drawing/2014/main" id="{0B34C923-094E-4B00-8E78-C3F8B5B17175}"/>
              </a:ext>
            </a:extLst>
          </p:cNvPr>
          <p:cNvGrpSpPr/>
          <p:nvPr/>
        </p:nvGrpSpPr>
        <p:grpSpPr>
          <a:xfrm>
            <a:off x="355496" y="4637888"/>
            <a:ext cx="2402059" cy="1724971"/>
            <a:chOff x="414221" y="3795886"/>
            <a:chExt cx="1601724" cy="998382"/>
          </a:xfrm>
        </p:grpSpPr>
        <p:pic>
          <p:nvPicPr>
            <p:cNvPr id="126" name="Picture 2">
              <a:extLst>
                <a:ext uri="{FF2B5EF4-FFF2-40B4-BE49-F238E27FC236}">
                  <a16:creationId xmlns:a16="http://schemas.microsoft.com/office/drawing/2014/main" id="{EA5A49C2-26D0-49B1-AA75-01DAB0D151F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097" t="49189" r="53384" b="19395"/>
            <a:stretch/>
          </p:blipFill>
          <p:spPr bwMode="auto">
            <a:xfrm>
              <a:off x="414221" y="3795886"/>
              <a:ext cx="1601724" cy="99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278DCBBE-98E8-4986-B444-3DEE06CE36D9}"/>
                    </a:ext>
                  </a:extLst>
                </p:cNvPr>
                <p:cNvSpPr/>
                <p:nvPr/>
              </p:nvSpPr>
              <p:spPr>
                <a:xfrm>
                  <a:off x="512442" y="3805461"/>
                  <a:ext cx="579388" cy="267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i="1">
                            <a:latin typeface="Cambria Math" panose="02040503050406030204" pitchFamily="18" charset="0"/>
                          </a:rPr>
                          <m:t>𝜎</m:t>
                        </m:r>
                        <m:d>
                          <m:dPr>
                            <m:ctrlPr>
                              <a:rPr lang="zh-CN" altLang="en-US" sz="2400" i="1">
                                <a:latin typeface="Cambria Math" panose="02040503050406030204" pitchFamily="18" charset="0"/>
                              </a:rPr>
                            </m:ctrlPr>
                          </m:dPr>
                          <m:e>
                            <m:r>
                              <a:rPr lang="en-US" altLang="zh-CN" sz="2400" i="1">
                                <a:latin typeface="Cambria Math" panose="02040503050406030204" pitchFamily="18" charset="0"/>
                              </a:rPr>
                              <m:t>𝑥</m:t>
                            </m:r>
                          </m:e>
                        </m:d>
                      </m:oMath>
                    </m:oMathPara>
                  </a14:m>
                  <a:endParaRPr lang="zh-CN" altLang="en-US" sz="2400" dirty="0"/>
                </a:p>
              </p:txBody>
            </p:sp>
          </mc:Choice>
          <mc:Fallback xmlns="">
            <p:sp>
              <p:nvSpPr>
                <p:cNvPr id="127" name="Rectangle 126">
                  <a:extLst>
                    <a:ext uri="{FF2B5EF4-FFF2-40B4-BE49-F238E27FC236}">
                      <a16:creationId xmlns:a16="http://schemas.microsoft.com/office/drawing/2014/main" id="{278DCBBE-98E8-4986-B444-3DEE06CE36D9}"/>
                    </a:ext>
                  </a:extLst>
                </p:cNvPr>
                <p:cNvSpPr>
                  <a:spLocks noRot="1" noChangeAspect="1" noMove="1" noResize="1" noEditPoints="1" noAdjustHandles="1" noChangeArrowheads="1" noChangeShapeType="1" noTextEdit="1"/>
                </p:cNvSpPr>
                <p:nvPr/>
              </p:nvSpPr>
              <p:spPr>
                <a:xfrm>
                  <a:off x="512442" y="3805461"/>
                  <a:ext cx="579388" cy="267203"/>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E6944B5D-BB73-46FD-8684-3B2402832E94}"/>
                    </a:ext>
                  </a:extLst>
                </p:cNvPr>
                <p:cNvSpPr/>
                <p:nvPr/>
              </p:nvSpPr>
              <p:spPr>
                <a:xfrm>
                  <a:off x="1595403" y="4369258"/>
                  <a:ext cx="284328" cy="267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𝑥</m:t>
                        </m:r>
                      </m:oMath>
                    </m:oMathPara>
                  </a14:m>
                  <a:endParaRPr lang="zh-CN" altLang="en-US" sz="2400" dirty="0"/>
                </a:p>
              </p:txBody>
            </p:sp>
          </mc:Choice>
          <mc:Fallback xmlns="">
            <p:sp>
              <p:nvSpPr>
                <p:cNvPr id="128" name="Rectangle 127">
                  <a:extLst>
                    <a:ext uri="{FF2B5EF4-FFF2-40B4-BE49-F238E27FC236}">
                      <a16:creationId xmlns:a16="http://schemas.microsoft.com/office/drawing/2014/main" id="{E6944B5D-BB73-46FD-8684-3B2402832E94}"/>
                    </a:ext>
                  </a:extLst>
                </p:cNvPr>
                <p:cNvSpPr>
                  <a:spLocks noRot="1" noChangeAspect="1" noMove="1" noResize="1" noEditPoints="1" noAdjustHandles="1" noChangeArrowheads="1" noChangeShapeType="1" noTextEdit="1"/>
                </p:cNvSpPr>
                <p:nvPr/>
              </p:nvSpPr>
              <p:spPr>
                <a:xfrm>
                  <a:off x="1595403" y="4369258"/>
                  <a:ext cx="284328" cy="267203"/>
                </a:xfrm>
                <a:prstGeom prst="rect">
                  <a:avLst/>
                </a:prstGeom>
                <a:blipFill>
                  <a:blip r:embed="rId10"/>
                  <a:stretch>
                    <a:fillRect/>
                  </a:stretch>
                </a:blipFill>
              </p:spPr>
              <p:txBody>
                <a:bodyPr/>
                <a:lstStyle/>
                <a:p>
                  <a:r>
                    <a:rPr lang="zh-CN" altLang="en-US">
                      <a:noFill/>
                    </a:rPr>
                    <a:t> </a:t>
                  </a:r>
                </a:p>
              </p:txBody>
            </p:sp>
          </mc:Fallback>
        </mc:AlternateContent>
      </p:grpSp>
      <p:graphicFrame>
        <p:nvGraphicFramePr>
          <p:cNvPr id="31" name="对象 3">
            <a:extLst>
              <a:ext uri="{FF2B5EF4-FFF2-40B4-BE49-F238E27FC236}">
                <a16:creationId xmlns:a16="http://schemas.microsoft.com/office/drawing/2014/main" id="{7BF5439F-8501-470F-9B81-3AE42B58B139}"/>
              </a:ext>
            </a:extLst>
          </p:cNvPr>
          <p:cNvGraphicFramePr>
            <a:graphicFrameLocks noChangeAspect="1"/>
          </p:cNvGraphicFramePr>
          <p:nvPr/>
        </p:nvGraphicFramePr>
        <p:xfrm>
          <a:off x="335360" y="3942815"/>
          <a:ext cx="1390651" cy="270933"/>
        </p:xfrm>
        <a:graphic>
          <a:graphicData uri="http://schemas.openxmlformats.org/presentationml/2006/ole">
            <mc:AlternateContent xmlns:mc="http://schemas.openxmlformats.org/markup-compatibility/2006">
              <mc:Choice xmlns:v="urn:schemas-microsoft-com:vml" Requires="v">
                <p:oleObj spid="_x0000_s1057" name="Equation" r:id="rId11" imgW="1231560" imgH="241200" progId="Equation.DSMT4">
                  <p:embed/>
                </p:oleObj>
              </mc:Choice>
              <mc:Fallback>
                <p:oleObj name="Equation" r:id="rId11" imgW="1231560" imgH="241200" progId="Equation.DSMT4">
                  <p:embed/>
                  <p:pic>
                    <p:nvPicPr>
                      <p:cNvPr id="31" name="对象 3">
                        <a:extLst>
                          <a:ext uri="{FF2B5EF4-FFF2-40B4-BE49-F238E27FC236}">
                            <a16:creationId xmlns:a16="http://schemas.microsoft.com/office/drawing/2014/main" id="{7BF5439F-8501-470F-9B81-3AE42B58B139}"/>
                          </a:ext>
                        </a:extLst>
                      </p:cNvPr>
                      <p:cNvPicPr>
                        <a:picLocks noChangeAspect="1" noChangeArrowheads="1"/>
                      </p:cNvPicPr>
                      <p:nvPr/>
                    </p:nvPicPr>
                    <p:blipFill>
                      <a:blip r:embed="rId12"/>
                      <a:srcRect/>
                      <a:stretch>
                        <a:fillRect/>
                      </a:stretch>
                    </p:blipFill>
                    <p:spPr bwMode="auto">
                      <a:xfrm>
                        <a:off x="335360" y="3942815"/>
                        <a:ext cx="1390651" cy="270933"/>
                      </a:xfrm>
                      <a:prstGeom prst="rect">
                        <a:avLst/>
                      </a:prstGeom>
                      <a:noFill/>
                      <a:ln>
                        <a:noFill/>
                      </a:ln>
                    </p:spPr>
                  </p:pic>
                </p:oleObj>
              </mc:Fallback>
            </mc:AlternateContent>
          </a:graphicData>
        </a:graphic>
      </p:graphicFrame>
      <p:sp>
        <p:nvSpPr>
          <p:cNvPr id="16" name="TextBox 44">
            <a:extLst>
              <a:ext uri="{FF2B5EF4-FFF2-40B4-BE49-F238E27FC236}">
                <a16:creationId xmlns:a16="http://schemas.microsoft.com/office/drawing/2014/main" id="{9D1479E1-C1E8-3B4E-87D1-3B086F8C5B98}"/>
              </a:ext>
            </a:extLst>
          </p:cNvPr>
          <p:cNvSpPr txBox="1"/>
          <p:nvPr/>
        </p:nvSpPr>
        <p:spPr>
          <a:xfrm>
            <a:off x="4510933" y="2008830"/>
            <a:ext cx="1119217" cy="307777"/>
          </a:xfrm>
          <a:prstGeom prst="rect">
            <a:avLst/>
          </a:prstGeom>
          <a:solidFill>
            <a:srgbClr val="FF0000"/>
          </a:solidFill>
          <a:ln>
            <a:solidFill>
              <a:schemeClr val="bg1"/>
            </a:solidFill>
          </a:ln>
        </p:spPr>
        <p:txBody>
          <a:bodyPr wrap="none" rtlCol="0">
            <a:spAutoFit/>
          </a:bodyPr>
          <a:lstStyle/>
          <a:p>
            <a:r>
              <a:rPr lang="en-US" sz="1400" dirty="0">
                <a:solidFill>
                  <a:schemeClr val="bg1"/>
                </a:solidFill>
                <a:latin typeface="Times New Roman" panose="02020603050405020304" pitchFamily="18" charset="0"/>
                <a:cs typeface="Times New Roman" panose="02020603050405020304" pitchFamily="18" charset="0"/>
              </a:rPr>
              <a:t>Basis pursuit</a:t>
            </a:r>
          </a:p>
        </p:txBody>
      </p:sp>
      <mc:AlternateContent xmlns:mc="http://schemas.openxmlformats.org/markup-compatibility/2006" xmlns:a14="http://schemas.microsoft.com/office/drawing/2010/main">
        <mc:Choice Requires="a14">
          <p:sp>
            <p:nvSpPr>
              <p:cNvPr id="17" name="TextBox 2">
                <a:extLst>
                  <a:ext uri="{FF2B5EF4-FFF2-40B4-BE49-F238E27FC236}">
                    <a16:creationId xmlns:a16="http://schemas.microsoft.com/office/drawing/2014/main" id="{DBA63925-9D22-934E-900A-4886DBC454BD}"/>
                  </a:ext>
                </a:extLst>
              </p:cNvPr>
              <p:cNvSpPr txBox="1"/>
              <p:nvPr/>
            </p:nvSpPr>
            <p:spPr>
              <a:xfrm>
                <a:off x="114122" y="3253284"/>
                <a:ext cx="3198183" cy="420564"/>
              </a:xfrm>
              <a:prstGeom prst="rect">
                <a:avLst/>
              </a:prstGeom>
              <a:noFill/>
            </p:spPr>
            <p:txBody>
              <a:bodyPr wrap="none" rtlCol="0">
                <a:spAutoFit/>
              </a:bodyPr>
              <a:lstStyle/>
              <a:p>
                <a:r>
                  <a:rPr lang="en-US" sz="2133" dirty="0">
                    <a:solidFill>
                      <a:schemeClr val="bg1"/>
                    </a:solidFill>
                    <a:latin typeface="Times New Roman" panose="02020603050405020304" pitchFamily="18" charset="0"/>
                    <a:cs typeface="Times New Roman" panose="02020603050405020304" pitchFamily="18" charset="0"/>
                  </a:rPr>
                  <a:t>Let k=0, </a:t>
                </a:r>
                <a:r>
                  <a:rPr lang="en-US" sz="2133" b="1" dirty="0">
                    <a:solidFill>
                      <a:schemeClr val="bg1"/>
                    </a:solidFill>
                    <a:effectLst>
                      <a:outerShdw blurRad="38100" dist="38100" dir="2700000" algn="tl">
                        <a:srgbClr val="000000">
                          <a:alpha val="43137"/>
                        </a:srgbClr>
                      </a:outerShdw>
                    </a:effectLst>
                    <a:latin typeface="Symbol" panose="05050102010706020507" pitchFamily="18" charset="2"/>
                    <a:cs typeface="Times New Roman" panose="02020603050405020304" pitchFamily="18" charset="0"/>
                  </a:rPr>
                  <a:t>a/l=1</a:t>
                </a:r>
                <a:r>
                  <a:rPr lang="en-US" sz="2133" dirty="0">
                    <a:solidFill>
                      <a:schemeClr val="bg1"/>
                    </a:solidFill>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altLang="zh-CN" sz="2133" i="1" dirty="0">
                            <a:solidFill>
                              <a:schemeClr val="bg1"/>
                            </a:solidFill>
                            <a:latin typeface="Cambria Math" panose="02040503050406030204" pitchFamily="18" charset="0"/>
                            <a:cs typeface="Times New Roman" panose="02020603050405020304" pitchFamily="18" charset="0"/>
                          </a:rPr>
                        </m:ctrlPr>
                      </m:accPr>
                      <m:e>
                        <m:r>
                          <a:rPr lang="en-US" altLang="zh-CN" sz="2133" i="1" dirty="0">
                            <a:solidFill>
                              <a:schemeClr val="bg1"/>
                            </a:solidFill>
                            <a:latin typeface="Cambria Math" panose="02040503050406030204" pitchFamily="18" charset="0"/>
                            <a:cs typeface="Times New Roman" panose="02020603050405020304" pitchFamily="18" charset="0"/>
                          </a:rPr>
                          <m:t>𝑚</m:t>
                        </m:r>
                      </m:e>
                    </m:acc>
                    <m:r>
                      <a:rPr lang="en-US" sz="2133" i="1" dirty="0">
                        <a:solidFill>
                          <a:schemeClr val="bg1"/>
                        </a:solidFill>
                        <a:latin typeface="Cambria Math" panose="02040503050406030204" pitchFamily="18" charset="0"/>
                        <a:cs typeface="Times New Roman" panose="02020603050405020304" pitchFamily="18" charset="0"/>
                      </a:rPr>
                      <m:t> </m:t>
                    </m:r>
                  </m:oMath>
                </a14:m>
                <a:r>
                  <a:rPr lang="en-US" sz="2133" baseline="30000" dirty="0">
                    <a:solidFill>
                      <a:schemeClr val="bg1"/>
                    </a:solidFill>
                    <a:latin typeface="Times New Roman" panose="02020603050405020304" pitchFamily="18" charset="0"/>
                    <a:cs typeface="Times New Roman" panose="02020603050405020304" pitchFamily="18" charset="0"/>
                  </a:rPr>
                  <a:t>(0)</a:t>
                </a:r>
                <a:r>
                  <a:rPr lang="en-US" sz="2133" dirty="0">
                    <a:solidFill>
                      <a:schemeClr val="bg1"/>
                    </a:solidFill>
                    <a:latin typeface="Times New Roman" panose="02020603050405020304" pitchFamily="18" charset="0"/>
                    <a:cs typeface="Times New Roman" panose="02020603050405020304" pitchFamily="18" charset="0"/>
                  </a:rPr>
                  <a:t>=0</a:t>
                </a:r>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7" name="TextBox 2">
                <a:extLst>
                  <a:ext uri="{FF2B5EF4-FFF2-40B4-BE49-F238E27FC236}">
                    <a16:creationId xmlns:a16="http://schemas.microsoft.com/office/drawing/2014/main" id="{DBA63925-9D22-934E-900A-4886DBC454BD}"/>
                  </a:ext>
                </a:extLst>
              </p:cNvPr>
              <p:cNvSpPr txBox="1">
                <a:spLocks noRot="1" noChangeAspect="1" noMove="1" noResize="1" noEditPoints="1" noAdjustHandles="1" noChangeArrowheads="1" noChangeShapeType="1" noTextEdit="1"/>
              </p:cNvSpPr>
              <p:nvPr/>
            </p:nvSpPr>
            <p:spPr>
              <a:xfrm>
                <a:off x="114122" y="3253284"/>
                <a:ext cx="3198183" cy="420564"/>
              </a:xfrm>
              <a:prstGeom prst="rect">
                <a:avLst/>
              </a:prstGeom>
              <a:blipFill>
                <a:blip r:embed="rId13"/>
                <a:stretch>
                  <a:fillRect l="-2372" t="-8824" r="-1186" b="-35294"/>
                </a:stretch>
              </a:blipFill>
            </p:spPr>
            <p:txBody>
              <a:bodyPr/>
              <a:lstStyle/>
              <a:p>
                <a:r>
                  <a:rPr lang="zh-CN" altLang="en-US">
                    <a:noFill/>
                  </a:rPr>
                  <a:t> </a:t>
                </a:r>
              </a:p>
            </p:txBody>
          </p:sp>
        </mc:Fallback>
      </mc:AlternateContent>
      <p:sp>
        <p:nvSpPr>
          <p:cNvPr id="18" name="TextBox 43">
            <a:extLst>
              <a:ext uri="{FF2B5EF4-FFF2-40B4-BE49-F238E27FC236}">
                <a16:creationId xmlns:a16="http://schemas.microsoft.com/office/drawing/2014/main" id="{468A4B5E-7748-CE4A-9648-F4E4570C38DA}"/>
              </a:ext>
            </a:extLst>
          </p:cNvPr>
          <p:cNvSpPr txBox="1"/>
          <p:nvPr/>
        </p:nvSpPr>
        <p:spPr>
          <a:xfrm>
            <a:off x="4025424" y="3646836"/>
            <a:ext cx="1425390" cy="307777"/>
          </a:xfrm>
          <a:prstGeom prst="rect">
            <a:avLst/>
          </a:prstGeom>
          <a:solidFill>
            <a:srgbClr val="FF0000"/>
          </a:solidFill>
          <a:ln>
            <a:solidFill>
              <a:schemeClr val="bg1"/>
            </a:solidFill>
          </a:ln>
        </p:spPr>
        <p:txBody>
          <a:bodyPr wrap="none" rtlCol="0">
            <a:spAutoFit/>
          </a:bodyPr>
          <a:lstStyle/>
          <a:p>
            <a:r>
              <a:rPr lang="en-US" sz="1400" dirty="0">
                <a:solidFill>
                  <a:schemeClr val="bg1"/>
                </a:solidFill>
                <a:latin typeface="Times New Roman" panose="02020603050405020304" pitchFamily="18" charset="0"/>
                <a:cs typeface="Times New Roman" panose="02020603050405020304" pitchFamily="18" charset="0"/>
              </a:rPr>
              <a:t>Soft thresholding</a:t>
            </a:r>
          </a:p>
        </p:txBody>
      </p:sp>
      <p:graphicFrame>
        <p:nvGraphicFramePr>
          <p:cNvPr id="19" name="对象 3">
            <a:extLst>
              <a:ext uri="{FF2B5EF4-FFF2-40B4-BE49-F238E27FC236}">
                <a16:creationId xmlns:a16="http://schemas.microsoft.com/office/drawing/2014/main" id="{B9E37638-65A6-7843-844E-97FFCA4CE9A1}"/>
              </a:ext>
            </a:extLst>
          </p:cNvPr>
          <p:cNvGraphicFramePr>
            <a:graphicFrameLocks noChangeAspect="1"/>
          </p:cNvGraphicFramePr>
          <p:nvPr/>
        </p:nvGraphicFramePr>
        <p:xfrm>
          <a:off x="3598942" y="3177073"/>
          <a:ext cx="2654300" cy="505883"/>
        </p:xfrm>
        <a:graphic>
          <a:graphicData uri="http://schemas.openxmlformats.org/presentationml/2006/ole">
            <mc:AlternateContent xmlns:mc="http://schemas.openxmlformats.org/markup-compatibility/2006">
              <mc:Choice xmlns:v="urn:schemas-microsoft-com:vml" Requires="v">
                <p:oleObj spid="_x0000_s1058" name="Equation" r:id="rId14" imgW="2108200" imgH="457200" progId="Equation.DSMT4">
                  <p:embed/>
                </p:oleObj>
              </mc:Choice>
              <mc:Fallback>
                <p:oleObj name="Equation" r:id="rId14" imgW="2108200" imgH="457200" progId="Equation.DSMT4">
                  <p:embed/>
                  <p:pic>
                    <p:nvPicPr>
                      <p:cNvPr id="19" name="对象 3">
                        <a:extLst>
                          <a:ext uri="{FF2B5EF4-FFF2-40B4-BE49-F238E27FC236}">
                            <a16:creationId xmlns:a16="http://schemas.microsoft.com/office/drawing/2014/main" id="{B9E37638-65A6-7843-844E-97FFCA4CE9A1}"/>
                          </a:ext>
                        </a:extLst>
                      </p:cNvPr>
                      <p:cNvPicPr>
                        <a:picLocks noChangeAspect="1" noChangeArrowheads="1"/>
                      </p:cNvPicPr>
                      <p:nvPr/>
                    </p:nvPicPr>
                    <p:blipFill>
                      <a:blip r:embed="rId15"/>
                      <a:srcRect/>
                      <a:stretch>
                        <a:fillRect/>
                      </a:stretch>
                    </p:blipFill>
                    <p:spPr bwMode="auto">
                      <a:xfrm>
                        <a:off x="3598942" y="3177073"/>
                        <a:ext cx="2654300" cy="505883"/>
                      </a:xfrm>
                      <a:prstGeom prst="rect">
                        <a:avLst/>
                      </a:prstGeom>
                      <a:noFill/>
                      <a:ln>
                        <a:noFill/>
                      </a:ln>
                    </p:spPr>
                  </p:pic>
                </p:oleObj>
              </mc:Fallback>
            </mc:AlternateContent>
          </a:graphicData>
        </a:graphic>
      </p:graphicFrame>
      <p:sp>
        <p:nvSpPr>
          <p:cNvPr id="4" name="矩形 3">
            <a:extLst>
              <a:ext uri="{FF2B5EF4-FFF2-40B4-BE49-F238E27FC236}">
                <a16:creationId xmlns:a16="http://schemas.microsoft.com/office/drawing/2014/main" id="{53D45761-3C51-F54D-A6C9-F7E6AB4920E1}"/>
              </a:ext>
            </a:extLst>
          </p:cNvPr>
          <p:cNvSpPr/>
          <p:nvPr/>
        </p:nvSpPr>
        <p:spPr>
          <a:xfrm>
            <a:off x="1743200" y="2433181"/>
            <a:ext cx="538779" cy="500791"/>
          </a:xfrm>
          <a:prstGeom prst="rect">
            <a:avLst/>
          </a:prstGeom>
          <a:solidFill>
            <a:srgbClr val="000082"/>
          </a:solidFill>
          <a:ln w="38100">
            <a:solidFill>
              <a:srgbClr val="00008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21" name="矩形 20">
            <a:extLst>
              <a:ext uri="{FF2B5EF4-FFF2-40B4-BE49-F238E27FC236}">
                <a16:creationId xmlns:a16="http://schemas.microsoft.com/office/drawing/2014/main" id="{CCB1ABEF-89CF-DE41-823A-70975CDDDA01}"/>
              </a:ext>
            </a:extLst>
          </p:cNvPr>
          <p:cNvSpPr/>
          <p:nvPr/>
        </p:nvSpPr>
        <p:spPr>
          <a:xfrm>
            <a:off x="3372993" y="2428761"/>
            <a:ext cx="802793" cy="500791"/>
          </a:xfrm>
          <a:prstGeom prst="rect">
            <a:avLst/>
          </a:prstGeom>
          <a:solidFill>
            <a:srgbClr val="000082"/>
          </a:solidFill>
          <a:ln w="38100">
            <a:solidFill>
              <a:srgbClr val="00008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22" name="矩形 21">
            <a:extLst>
              <a:ext uri="{FF2B5EF4-FFF2-40B4-BE49-F238E27FC236}">
                <a16:creationId xmlns:a16="http://schemas.microsoft.com/office/drawing/2014/main" id="{B3C790E3-CEB5-1840-953F-62857ABF1EFE}"/>
              </a:ext>
            </a:extLst>
          </p:cNvPr>
          <p:cNvSpPr/>
          <p:nvPr/>
        </p:nvSpPr>
        <p:spPr>
          <a:xfrm>
            <a:off x="2528833" y="2483114"/>
            <a:ext cx="254641" cy="625013"/>
          </a:xfrm>
          <a:prstGeom prst="rect">
            <a:avLst/>
          </a:prstGeom>
          <a:solidFill>
            <a:srgbClr val="000082"/>
          </a:solidFill>
          <a:ln w="38100">
            <a:solidFill>
              <a:srgbClr val="00008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nvGrpSpPr>
          <p:cNvPr id="23" name="Group 37">
            <a:extLst>
              <a:ext uri="{FF2B5EF4-FFF2-40B4-BE49-F238E27FC236}">
                <a16:creationId xmlns:a16="http://schemas.microsoft.com/office/drawing/2014/main" id="{06978807-FCFC-9B4C-8F9F-A5E460531CA9}"/>
              </a:ext>
            </a:extLst>
          </p:cNvPr>
          <p:cNvGrpSpPr/>
          <p:nvPr/>
        </p:nvGrpSpPr>
        <p:grpSpPr>
          <a:xfrm>
            <a:off x="1325304" y="5659795"/>
            <a:ext cx="529689" cy="420564"/>
            <a:chOff x="2190810" y="4641602"/>
            <a:chExt cx="397267" cy="315423"/>
          </a:xfrm>
          <a:solidFill>
            <a:schemeClr val="bg1"/>
          </a:solidFill>
        </p:grpSpPr>
        <p:sp>
          <p:nvSpPr>
            <p:cNvPr id="24" name="TextBox 25">
              <a:extLst>
                <a:ext uri="{FF2B5EF4-FFF2-40B4-BE49-F238E27FC236}">
                  <a16:creationId xmlns:a16="http://schemas.microsoft.com/office/drawing/2014/main" id="{D01DFA8D-002C-BF40-A7FE-4FEDEBF8AF32}"/>
                </a:ext>
              </a:extLst>
            </p:cNvPr>
            <p:cNvSpPr txBox="1"/>
            <p:nvPr/>
          </p:nvSpPr>
          <p:spPr>
            <a:xfrm>
              <a:off x="2202753" y="4641602"/>
              <a:ext cx="353703" cy="315423"/>
            </a:xfrm>
            <a:prstGeom prst="rect">
              <a:avLst/>
            </a:prstGeom>
            <a:grpFill/>
          </p:spPr>
          <p:txBody>
            <a:bodyPr wrap="none" rtlCol="0">
              <a:spAutoFit/>
            </a:bodyPr>
            <a:lstStyle/>
            <a:p>
              <a:r>
                <a:rPr lang="en-US" sz="2133" dirty="0">
                  <a:latin typeface="Times New Roman" panose="02020603050405020304" pitchFamily="18" charset="0"/>
                  <a:cs typeface="Times New Roman" panose="02020603050405020304" pitchFamily="18" charset="0"/>
                </a:rPr>
                <a:t>2</a:t>
              </a:r>
              <a:r>
                <a:rPr lang="en-US" sz="2133" dirty="0">
                  <a:latin typeface="Symbol" panose="05050102010706020507" pitchFamily="18" charset="2"/>
                  <a:cs typeface="Times New Roman" panose="02020603050405020304" pitchFamily="18" charset="0"/>
                </a:rPr>
                <a:t>l</a:t>
              </a:r>
            </a:p>
          </p:txBody>
        </p:sp>
        <p:cxnSp>
          <p:nvCxnSpPr>
            <p:cNvPr id="25" name="Straight Arrow Connector 36">
              <a:extLst>
                <a:ext uri="{FF2B5EF4-FFF2-40B4-BE49-F238E27FC236}">
                  <a16:creationId xmlns:a16="http://schemas.microsoft.com/office/drawing/2014/main" id="{95F8E02C-3426-0D44-BB1F-0C473C39F471}"/>
                </a:ext>
              </a:extLst>
            </p:cNvPr>
            <p:cNvCxnSpPr/>
            <p:nvPr/>
          </p:nvCxnSpPr>
          <p:spPr>
            <a:xfrm>
              <a:off x="2190810" y="4679280"/>
              <a:ext cx="397267" cy="0"/>
            </a:xfrm>
            <a:prstGeom prst="straightConnector1">
              <a:avLst/>
            </a:prstGeom>
            <a:grpFill/>
            <a:ln w="12700">
              <a:solidFill>
                <a:srgbClr val="000039"/>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grpSp>
      <p:sp>
        <p:nvSpPr>
          <p:cNvPr id="26" name="TextBox 9">
            <a:extLst>
              <a:ext uri="{FF2B5EF4-FFF2-40B4-BE49-F238E27FC236}">
                <a16:creationId xmlns:a16="http://schemas.microsoft.com/office/drawing/2014/main" id="{8403170E-4405-9A4A-9E6D-516D16D923E5}"/>
              </a:ext>
            </a:extLst>
          </p:cNvPr>
          <p:cNvSpPr txBox="1"/>
          <p:nvPr/>
        </p:nvSpPr>
        <p:spPr>
          <a:xfrm>
            <a:off x="3289943" y="4695323"/>
            <a:ext cx="2757168" cy="1405256"/>
          </a:xfrm>
          <a:prstGeom prst="rect">
            <a:avLst/>
          </a:prstGeom>
          <a:solidFill>
            <a:srgbClr val="FF0000"/>
          </a:solidFill>
          <a:ln>
            <a:solidFill>
              <a:schemeClr val="bg1"/>
            </a:solidFill>
          </a:ln>
        </p:spPr>
        <p:txBody>
          <a:bodyPr wrap="square" rtlCol="0">
            <a:spAutoFit/>
          </a:bodyPr>
          <a:lstStyle/>
          <a:p>
            <a:r>
              <a:rPr lang="en-US" sz="2133" dirty="0">
                <a:solidFill>
                  <a:schemeClr val="bg1"/>
                </a:solidFill>
                <a:latin typeface="Times New Roman" panose="02020603050405020304" pitchFamily="18" charset="0"/>
                <a:cs typeface="Times New Roman" panose="02020603050405020304" pitchFamily="18" charset="0"/>
              </a:rPr>
              <a:t>Conclusion: 1</a:t>
            </a:r>
            <a:r>
              <a:rPr lang="en-US" sz="2133" baseline="30000" dirty="0">
                <a:solidFill>
                  <a:schemeClr val="bg1"/>
                </a:solidFill>
                <a:latin typeface="Times New Roman" panose="02020603050405020304" pitchFamily="18" charset="0"/>
                <a:cs typeface="Times New Roman" panose="02020603050405020304" pitchFamily="18" charset="0"/>
              </a:rPr>
              <a:t>st</a:t>
            </a:r>
            <a:r>
              <a:rPr lang="en-US" sz="2133" dirty="0">
                <a:solidFill>
                  <a:schemeClr val="bg1"/>
                </a:solidFill>
                <a:latin typeface="Times New Roman" panose="02020603050405020304" pitchFamily="18" charset="0"/>
                <a:cs typeface="Times New Roman" panose="02020603050405020304" pitchFamily="18" charset="0"/>
              </a:rPr>
              <a:t> iterate</a:t>
            </a:r>
          </a:p>
          <a:p>
            <a:r>
              <a:rPr lang="en-US" sz="2133" dirty="0">
                <a:solidFill>
                  <a:schemeClr val="bg1"/>
                </a:solidFill>
                <a:latin typeface="Times New Roman" panose="02020603050405020304" pitchFamily="18" charset="0"/>
                <a:cs typeface="Times New Roman" panose="02020603050405020304" pitchFamily="18" charset="0"/>
              </a:rPr>
              <a:t>Sparse Inversion =</a:t>
            </a:r>
          </a:p>
          <a:p>
            <a:r>
              <a:rPr lang="en-US" sz="2133" dirty="0">
                <a:solidFill>
                  <a:schemeClr val="bg1"/>
                </a:solidFill>
                <a:latin typeface="Times New Roman" panose="02020603050405020304" pitchFamily="18" charset="0"/>
                <a:cs typeface="Times New Roman" panose="02020603050405020304" pitchFamily="18" charset="0"/>
              </a:rPr>
              <a:t>Feedforward single-layer NN</a:t>
            </a:r>
          </a:p>
        </p:txBody>
      </p:sp>
      <p:graphicFrame>
        <p:nvGraphicFramePr>
          <p:cNvPr id="35" name="对象 3">
            <a:extLst>
              <a:ext uri="{FF2B5EF4-FFF2-40B4-BE49-F238E27FC236}">
                <a16:creationId xmlns:a16="http://schemas.microsoft.com/office/drawing/2014/main" id="{5A79B872-89C8-054D-97FB-7FD4DA0951CF}"/>
              </a:ext>
            </a:extLst>
          </p:cNvPr>
          <p:cNvGraphicFramePr>
            <a:graphicFrameLocks noChangeAspect="1"/>
          </p:cNvGraphicFramePr>
          <p:nvPr/>
        </p:nvGraphicFramePr>
        <p:xfrm>
          <a:off x="336551" y="1991784"/>
          <a:ext cx="2707216" cy="353483"/>
        </p:xfrm>
        <a:graphic>
          <a:graphicData uri="http://schemas.openxmlformats.org/presentationml/2006/ole">
            <mc:AlternateContent xmlns:mc="http://schemas.openxmlformats.org/markup-compatibility/2006">
              <mc:Choice xmlns:v="urn:schemas-microsoft-com:vml" Requires="v">
                <p:oleObj spid="_x0000_s1059" name="Equation" r:id="rId16" imgW="2082800" imgH="292100" progId="Equation.DSMT4">
                  <p:embed/>
                </p:oleObj>
              </mc:Choice>
              <mc:Fallback>
                <p:oleObj name="Equation" r:id="rId16" imgW="2082800" imgH="292100" progId="Equation.DSMT4">
                  <p:embed/>
                  <p:pic>
                    <p:nvPicPr>
                      <p:cNvPr id="35" name="对象 3">
                        <a:extLst>
                          <a:ext uri="{FF2B5EF4-FFF2-40B4-BE49-F238E27FC236}">
                            <a16:creationId xmlns:a16="http://schemas.microsoft.com/office/drawing/2014/main" id="{5A79B872-89C8-054D-97FB-7FD4DA0951CF}"/>
                          </a:ext>
                        </a:extLst>
                      </p:cNvPr>
                      <p:cNvPicPr/>
                      <p:nvPr/>
                    </p:nvPicPr>
                    <p:blipFill>
                      <a:blip r:embed="rId17"/>
                      <a:stretch>
                        <a:fillRect/>
                      </a:stretch>
                    </p:blipFill>
                    <p:spPr>
                      <a:xfrm>
                        <a:off x="336551" y="1991784"/>
                        <a:ext cx="2707216" cy="353483"/>
                      </a:xfrm>
                      <a:prstGeom prst="rect">
                        <a:avLst/>
                      </a:prstGeom>
                    </p:spPr>
                  </p:pic>
                </p:oleObj>
              </mc:Fallback>
            </mc:AlternateContent>
          </a:graphicData>
        </a:graphic>
      </p:graphicFrame>
      <p:graphicFrame>
        <p:nvGraphicFramePr>
          <p:cNvPr id="36" name="对象 3">
            <a:extLst>
              <a:ext uri="{FF2B5EF4-FFF2-40B4-BE49-F238E27FC236}">
                <a16:creationId xmlns:a16="http://schemas.microsoft.com/office/drawing/2014/main" id="{5DA9683A-C256-6741-B416-F95996A397E3}"/>
              </a:ext>
            </a:extLst>
          </p:cNvPr>
          <p:cNvGraphicFramePr>
            <a:graphicFrameLocks noChangeAspect="1"/>
          </p:cNvGraphicFramePr>
          <p:nvPr>
            <p:extLst>
              <p:ext uri="{D42A27DB-BD31-4B8C-83A1-F6EECF244321}">
                <p14:modId xmlns:p14="http://schemas.microsoft.com/office/powerpoint/2010/main" val="918531260"/>
              </p:ext>
            </p:extLst>
          </p:nvPr>
        </p:nvGraphicFramePr>
        <p:xfrm>
          <a:off x="6436022" y="1398874"/>
          <a:ext cx="5708650" cy="369887"/>
        </p:xfrm>
        <a:graphic>
          <a:graphicData uri="http://schemas.openxmlformats.org/presentationml/2006/ole">
            <mc:AlternateContent xmlns:mc="http://schemas.openxmlformats.org/markup-compatibility/2006">
              <mc:Choice xmlns:v="urn:schemas-microsoft-com:vml" Requires="v">
                <p:oleObj spid="_x0000_s1060" name="Equation" r:id="rId18" imgW="4394200" imgH="304800" progId="Equation.DSMT4">
                  <p:embed/>
                </p:oleObj>
              </mc:Choice>
              <mc:Fallback>
                <p:oleObj name="Equation" r:id="rId18" imgW="4394200" imgH="304800" progId="Equation.DSMT4">
                  <p:embed/>
                  <p:pic>
                    <p:nvPicPr>
                      <p:cNvPr id="36" name="对象 3">
                        <a:extLst>
                          <a:ext uri="{FF2B5EF4-FFF2-40B4-BE49-F238E27FC236}">
                            <a16:creationId xmlns:a16="http://schemas.microsoft.com/office/drawing/2014/main" id="{5DA9683A-C256-6741-B416-F95996A397E3}"/>
                          </a:ext>
                        </a:extLst>
                      </p:cNvPr>
                      <p:cNvPicPr/>
                      <p:nvPr/>
                    </p:nvPicPr>
                    <p:blipFill>
                      <a:blip r:embed="rId19"/>
                      <a:stretch>
                        <a:fillRect/>
                      </a:stretch>
                    </p:blipFill>
                    <p:spPr>
                      <a:xfrm>
                        <a:off x="6436022" y="1398874"/>
                        <a:ext cx="5708650" cy="369887"/>
                      </a:xfrm>
                      <a:prstGeom prst="rect">
                        <a:avLst/>
                      </a:prstGeom>
                    </p:spPr>
                  </p:pic>
                </p:oleObj>
              </mc:Fallback>
            </mc:AlternateContent>
          </a:graphicData>
        </a:graphic>
      </p:graphicFrame>
      <p:sp>
        <p:nvSpPr>
          <p:cNvPr id="37" name="文本框 4">
            <a:extLst>
              <a:ext uri="{FF2B5EF4-FFF2-40B4-BE49-F238E27FC236}">
                <a16:creationId xmlns:a16="http://schemas.microsoft.com/office/drawing/2014/main" id="{68754CD6-002A-1B41-891D-E69AEE0FD27E}"/>
              </a:ext>
            </a:extLst>
          </p:cNvPr>
          <p:cNvSpPr txBox="1"/>
          <p:nvPr/>
        </p:nvSpPr>
        <p:spPr>
          <a:xfrm>
            <a:off x="6662820" y="2016353"/>
            <a:ext cx="4032448" cy="913199"/>
          </a:xfrm>
          <a:prstGeom prst="rect">
            <a:avLst/>
          </a:prstGeom>
          <a:noFill/>
          <a:ln>
            <a:noFill/>
          </a:ln>
        </p:spPr>
        <p:txBody>
          <a:bodyPr wrap="square" rtlCol="0">
            <a:spAutoFit/>
          </a:bodyPr>
          <a:lstStyle/>
          <a:p>
            <a:r>
              <a:rPr lang="en-US" altLang="zh-CN" sz="2667" dirty="0">
                <a:solidFill>
                  <a:srgbClr val="FFFF00"/>
                </a:solidFill>
                <a:latin typeface="Times New Roman" panose="02020603050405020304" pitchFamily="18" charset="0"/>
                <a:cs typeface="Times New Roman" panose="02020603050405020304" pitchFamily="18" charset="0"/>
              </a:rPr>
              <a:t>Learn H from </a:t>
            </a:r>
            <a:r>
              <a:rPr lang="en-US" altLang="zh-CN" sz="2667" dirty="0" err="1">
                <a:solidFill>
                  <a:srgbClr val="FFFF00"/>
                </a:solidFill>
                <a:latin typeface="Times New Roman" panose="02020603050405020304" pitchFamily="18" charset="0"/>
                <a:cs typeface="Times New Roman" panose="02020603050405020304" pitchFamily="18" charset="0"/>
              </a:rPr>
              <a:t>m</a:t>
            </a:r>
            <a:r>
              <a:rPr lang="en-US" altLang="zh-CN" sz="2667" baseline="30000" dirty="0" err="1">
                <a:solidFill>
                  <a:srgbClr val="FFFF00"/>
                </a:solidFill>
                <a:latin typeface="Times New Roman" panose="02020603050405020304" pitchFamily="18" charset="0"/>
                <a:cs typeface="Times New Roman" panose="02020603050405020304" pitchFamily="18" charset="0"/>
              </a:rPr>
              <a:t>mig</a:t>
            </a:r>
            <a:r>
              <a:rPr lang="en-US" altLang="zh-CN" sz="2667" baseline="30000" dirty="0">
                <a:solidFill>
                  <a:srgbClr val="FFFF00"/>
                </a:solidFill>
                <a:latin typeface="Times New Roman" panose="02020603050405020304" pitchFamily="18" charset="0"/>
                <a:cs typeface="Times New Roman" panose="02020603050405020304" pitchFamily="18" charset="0"/>
              </a:rPr>
              <a:t> </a:t>
            </a:r>
            <a:r>
              <a:rPr lang="en-US" altLang="zh-CN" sz="2667" dirty="0">
                <a:solidFill>
                  <a:srgbClr val="FFFF00"/>
                </a:solidFill>
                <a:latin typeface="Times New Roman" panose="02020603050405020304" pitchFamily="18" charset="0"/>
                <a:cs typeface="Times New Roman" panose="02020603050405020304" pitchFamily="18" charset="0"/>
              </a:rPr>
              <a:t>:</a:t>
            </a:r>
          </a:p>
          <a:p>
            <a:r>
              <a:rPr lang="en-US" altLang="zh-CN" sz="2667" dirty="0">
                <a:solidFill>
                  <a:srgbClr val="FFFF00"/>
                </a:solidFill>
                <a:latin typeface="Times New Roman" panose="02020603050405020304" pitchFamily="18" charset="0"/>
                <a:cs typeface="Times New Roman" panose="02020603050405020304" pitchFamily="18" charset="0"/>
              </a:rPr>
              <a:t> NN</a:t>
            </a:r>
            <a:r>
              <a:rPr lang="en-US" altLang="zh-CN" sz="2667" dirty="0">
                <a:solidFill>
                  <a:srgbClr val="FFFF00"/>
                </a:solidFill>
                <a:latin typeface="Times New Roman" panose="02020603050405020304" pitchFamily="18" charset="0"/>
                <a:cs typeface="Times New Roman" panose="02020603050405020304" pitchFamily="18" charset="0"/>
                <a:sym typeface="Wingdings" pitchFamily="2" charset="2"/>
              </a:rPr>
              <a:t> NNLSM</a:t>
            </a:r>
            <a:endParaRPr lang="zh-CN" altLang="en-US" sz="3733"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59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animBg="1"/>
      <p:bldP spid="16" grpId="0" animBg="1"/>
      <p:bldP spid="17" grpId="0"/>
      <p:bldP spid="18" grpId="0" animBg="1"/>
      <p:bldP spid="4" grpId="0" animBg="1"/>
      <p:bldP spid="21" grpId="0" animBg="1"/>
      <p:bldP spid="22" grpId="0" animBg="1"/>
      <p:bldP spid="2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88556" y="-224574"/>
            <a:ext cx="10515600" cy="1325563"/>
          </a:xfrm>
        </p:spPr>
        <p:txBody>
          <a:bodyPr>
            <a:normAutofit/>
          </a:bodyPr>
          <a:lstStyle/>
          <a:p>
            <a:pPr algn="ctr"/>
            <a:r>
              <a:rPr lang="en-US" altLang="zh-CN" sz="5867" dirty="0">
                <a:latin typeface="Times New Roman" panose="02020603050405020304" pitchFamily="18" charset="0"/>
                <a:cs typeface="Times New Roman" panose="02020603050405020304" pitchFamily="18" charset="0"/>
              </a:rPr>
              <a:t>Outline</a:t>
            </a:r>
            <a:endParaRPr lang="zh-CN" altLang="en-US" sz="48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E152630A-29DA-478F-AAE9-33EB6596F9E2}"/>
              </a:ext>
            </a:extLst>
          </p:cNvPr>
          <p:cNvSpPr>
            <a:spLocks noGrp="1"/>
          </p:cNvSpPr>
          <p:nvPr>
            <p:ph type="sldNum" sz="quarter" idx="12"/>
          </p:nvPr>
        </p:nvSpPr>
        <p:spPr/>
        <p:txBody>
          <a:bodyPr/>
          <a:lstStyle/>
          <a:p>
            <a:fld id="{28105BC5-7E75-4875-A2B6-9270916BBBCE}" type="slidenum">
              <a:rPr lang="zh-CN" altLang="en-US" smtClean="0">
                <a:latin typeface="Times New Roman" panose="02020603050405020304" pitchFamily="18" charset="0"/>
                <a:cs typeface="Times New Roman" panose="02020603050405020304" pitchFamily="18" charset="0"/>
              </a:rPr>
              <a:t>6</a:t>
            </a:fld>
            <a:endParaRPr lang="zh-CN" altLang="en-US">
              <a:latin typeface="Times New Roman" panose="02020603050405020304" pitchFamily="18" charset="0"/>
              <a:cs typeface="Times New Roman" panose="02020603050405020304" pitchFamily="18" charset="0"/>
            </a:endParaRPr>
          </a:p>
        </p:txBody>
      </p:sp>
      <p:sp>
        <p:nvSpPr>
          <p:cNvPr id="8" name="内容占位符 2">
            <a:extLst>
              <a:ext uri="{FF2B5EF4-FFF2-40B4-BE49-F238E27FC236}">
                <a16:creationId xmlns:a16="http://schemas.microsoft.com/office/drawing/2014/main" id="{07AD3B6F-CF96-490E-A64E-65A9BC056E2F}"/>
              </a:ext>
            </a:extLst>
          </p:cNvPr>
          <p:cNvSpPr txBox="1">
            <a:spLocks/>
          </p:cNvSpPr>
          <p:nvPr/>
        </p:nvSpPr>
        <p:spPr>
          <a:xfrm>
            <a:off x="815413" y="1028733"/>
            <a:ext cx="11617291" cy="5152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Neural Networks &amp; Sparse LSM</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Neural Networks Least Squares Migration </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Numerical Results</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Summary</a:t>
            </a:r>
          </a:p>
        </p:txBody>
      </p:sp>
      <p:sp>
        <p:nvSpPr>
          <p:cNvPr id="3" name="Rectangle 2"/>
          <p:cNvSpPr/>
          <p:nvPr/>
        </p:nvSpPr>
        <p:spPr>
          <a:xfrm>
            <a:off x="99803" y="1461507"/>
            <a:ext cx="12193355" cy="836357"/>
          </a:xfrm>
          <a:prstGeom prst="rect">
            <a:avLst/>
          </a:prstGeom>
          <a:solidFill>
            <a:srgbClr val="000082">
              <a:alpha val="48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2">
            <a:extLst>
              <a:ext uri="{FF2B5EF4-FFF2-40B4-BE49-F238E27FC236}">
                <a16:creationId xmlns:a16="http://schemas.microsoft.com/office/drawing/2014/main" id="{F1809F91-8204-F240-8D19-C7CB17F320B6}"/>
              </a:ext>
            </a:extLst>
          </p:cNvPr>
          <p:cNvSpPr/>
          <p:nvPr/>
        </p:nvSpPr>
        <p:spPr>
          <a:xfrm>
            <a:off x="-13322" y="3840782"/>
            <a:ext cx="12193355" cy="2468537"/>
          </a:xfrm>
          <a:prstGeom prst="rect">
            <a:avLst/>
          </a:prstGeom>
          <a:solidFill>
            <a:srgbClr val="000082">
              <a:alpha val="48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7882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809FD77-4422-421E-8FF9-D90F31E38406}"/>
              </a:ext>
            </a:extLst>
          </p:cNvPr>
          <p:cNvSpPr txBox="1">
            <a:spLocks/>
          </p:cNvSpPr>
          <p:nvPr/>
        </p:nvSpPr>
        <p:spPr>
          <a:xfrm>
            <a:off x="166126" y="-27384"/>
            <a:ext cx="1178652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FFFF00"/>
                </a:solidFill>
                <a:latin typeface="+mj-lt"/>
                <a:ea typeface="+mj-ea"/>
                <a:cs typeface="+mj-cs"/>
              </a:defRPr>
            </a:lvl1pPr>
          </a:lstStyle>
          <a:p>
            <a:pPr algn="just"/>
            <a:r>
              <a:rPr lang="en-US" altLang="zh-CN" sz="5867" dirty="0">
                <a:solidFill>
                  <a:schemeClr val="bg1"/>
                </a:solidFill>
                <a:latin typeface="Times New Roman" panose="02020603050405020304" pitchFamily="18" charset="0"/>
                <a:cs typeface="Times New Roman" panose="02020603050405020304" pitchFamily="18" charset="0"/>
              </a:rPr>
              <a:t>NN</a:t>
            </a:r>
            <a:r>
              <a:rPr lang="en-US" altLang="zh-CN" sz="5867" dirty="0">
                <a:latin typeface="Times New Roman" panose="02020603050405020304" pitchFamily="18" charset="0"/>
                <a:cs typeface="Times New Roman" panose="02020603050405020304" pitchFamily="18" charset="0"/>
              </a:rPr>
              <a:t>LSM</a:t>
            </a:r>
            <a:endParaRPr lang="en-US" altLang="zh-CN" sz="4267" b="1" dirty="0">
              <a:solidFill>
                <a:schemeClr val="bg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7017193" y="-1034568"/>
            <a:ext cx="3780458" cy="646396"/>
            <a:chOff x="5724128" y="1651300"/>
            <a:chExt cx="2835343" cy="484797"/>
          </a:xfrm>
        </p:grpSpPr>
        <p:sp>
          <p:nvSpPr>
            <p:cNvPr id="2" name="TextBox 1"/>
            <p:cNvSpPr txBox="1"/>
            <p:nvPr/>
          </p:nvSpPr>
          <p:spPr>
            <a:xfrm>
              <a:off x="5724128" y="1759022"/>
              <a:ext cx="2835343" cy="377075"/>
            </a:xfrm>
            <a:prstGeom prst="rect">
              <a:avLst/>
            </a:prstGeom>
            <a:noFill/>
          </p:spPr>
          <p:txBody>
            <a:bodyPr wrap="none" rtlCol="0">
              <a:spAutoFit/>
            </a:bodyPr>
            <a:lstStyle/>
            <a:p>
              <a:r>
                <a:rPr lang="en-US" sz="2667" dirty="0" err="1">
                  <a:solidFill>
                    <a:schemeClr val="bg1"/>
                  </a:solidFill>
                  <a:latin typeface="Times New Roman" panose="02020603050405020304" pitchFamily="18" charset="0"/>
                  <a:cs typeface="Times New Roman" panose="02020603050405020304" pitchFamily="18" charset="0"/>
                </a:rPr>
                <a:t>argmin</a:t>
              </a:r>
              <a:r>
                <a:rPr lang="en-US" sz="2667" baseline="-25000" dirty="0" err="1">
                  <a:solidFill>
                    <a:schemeClr val="bg1"/>
                  </a:solidFill>
                  <a:latin typeface="Times New Roman" panose="02020603050405020304" pitchFamily="18" charset="0"/>
                  <a:cs typeface="Times New Roman" panose="02020603050405020304" pitchFamily="18" charset="0"/>
                </a:rPr>
                <a:t>y</a:t>
              </a:r>
              <a:r>
                <a:rPr lang="en-US" sz="2667" dirty="0">
                  <a:solidFill>
                    <a:schemeClr val="bg1"/>
                  </a:solidFill>
                  <a:latin typeface="Times New Roman" panose="02020603050405020304" pitchFamily="18" charset="0"/>
                  <a:cs typeface="Times New Roman" panose="02020603050405020304" pitchFamily="18" charset="0"/>
                </a:rPr>
                <a:t> ½ ||x-</a:t>
              </a:r>
              <a:r>
                <a:rPr lang="en-US" sz="2667" dirty="0" err="1">
                  <a:solidFill>
                    <a:schemeClr val="bg1"/>
                  </a:solidFill>
                  <a:latin typeface="Times New Roman" panose="02020603050405020304" pitchFamily="18" charset="0"/>
                  <a:cs typeface="Times New Roman" panose="02020603050405020304" pitchFamily="18" charset="0"/>
                </a:rPr>
                <a:t>Dy</a:t>
              </a:r>
              <a:r>
                <a:rPr lang="en-US" sz="2667" dirty="0">
                  <a:solidFill>
                    <a:schemeClr val="bg1"/>
                  </a:solidFill>
                  <a:latin typeface="Times New Roman" panose="02020603050405020304" pitchFamily="18" charset="0"/>
                  <a:cs typeface="Times New Roman" panose="02020603050405020304" pitchFamily="18" charset="0"/>
                </a:rPr>
                <a:t>||</a:t>
              </a:r>
              <a:r>
                <a:rPr lang="en-US" sz="2667" baseline="-25000" dirty="0">
                  <a:solidFill>
                    <a:schemeClr val="bg1"/>
                  </a:solidFill>
                  <a:latin typeface="Times New Roman" panose="02020603050405020304" pitchFamily="18" charset="0"/>
                  <a:cs typeface="Times New Roman" panose="02020603050405020304" pitchFamily="18" charset="0"/>
                </a:rPr>
                <a:t>2</a:t>
              </a:r>
              <a:r>
                <a:rPr lang="en-US" sz="2667" dirty="0">
                  <a:solidFill>
                    <a:schemeClr val="bg1"/>
                  </a:solidFill>
                  <a:latin typeface="Times New Roman" panose="02020603050405020304" pitchFamily="18" charset="0"/>
                  <a:cs typeface="Times New Roman" panose="02020603050405020304" pitchFamily="18" charset="0"/>
                </a:rPr>
                <a:t> + l||z||</a:t>
              </a:r>
              <a:r>
                <a:rPr lang="en-US" sz="2667" baseline="-25000" dirty="0">
                  <a:solidFill>
                    <a:schemeClr val="bg1"/>
                  </a:solidFill>
                  <a:latin typeface="Times New Roman" panose="02020603050405020304" pitchFamily="18" charset="0"/>
                  <a:cs typeface="Times New Roman" panose="02020603050405020304" pitchFamily="18" charset="0"/>
                </a:rPr>
                <a:t>1</a:t>
              </a: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7568382" y="1651300"/>
              <a:ext cx="215443" cy="346249"/>
            </a:xfrm>
            <a:prstGeom prst="rect">
              <a:avLst/>
            </a:prstGeom>
          </p:spPr>
          <p:txBody>
            <a:bodyPr wrap="none">
              <a:spAutoFit/>
            </a:bodyPr>
            <a:lstStyle/>
            <a:p>
              <a:r>
                <a:rPr lang="en-US" sz="2400" baseline="-25000" dirty="0">
                  <a:solidFill>
                    <a:schemeClr val="bg1"/>
                  </a:solidFill>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p:grpSp>
      <p:pic>
        <p:nvPicPr>
          <p:cNvPr id="42" name="Picture 41"/>
          <p:cNvPicPr>
            <a:picLocks noChangeAspect="1"/>
          </p:cNvPicPr>
          <p:nvPr/>
        </p:nvPicPr>
        <p:blipFill>
          <a:blip r:embed="rId3"/>
          <a:stretch>
            <a:fillRect/>
          </a:stretch>
        </p:blipFill>
        <p:spPr>
          <a:xfrm>
            <a:off x="943220" y="1502208"/>
            <a:ext cx="4873584" cy="2400267"/>
          </a:xfrm>
          <a:prstGeom prst="rect">
            <a:avLst/>
          </a:prstGeom>
        </p:spPr>
      </p:pic>
      <p:grpSp>
        <p:nvGrpSpPr>
          <p:cNvPr id="13" name="Group 12"/>
          <p:cNvGrpSpPr/>
          <p:nvPr/>
        </p:nvGrpSpPr>
        <p:grpSpPr>
          <a:xfrm>
            <a:off x="6993991" y="1028734"/>
            <a:ext cx="5623015" cy="1441044"/>
            <a:chOff x="5683331" y="1034359"/>
            <a:chExt cx="4217261" cy="1080783"/>
          </a:xfrm>
        </p:grpSpPr>
        <p:sp>
          <p:nvSpPr>
            <p:cNvPr id="39" name="TextBox 33">
              <a:extLst>
                <a:ext uri="{FF2B5EF4-FFF2-40B4-BE49-F238E27FC236}">
                  <a16:creationId xmlns:a16="http://schemas.microsoft.com/office/drawing/2014/main" id="{B81706B9-B400-405A-97DD-58B4D7DE171F}"/>
                </a:ext>
              </a:extLst>
            </p:cNvPr>
            <p:cNvSpPr txBox="1"/>
            <p:nvPr/>
          </p:nvSpPr>
          <p:spPr>
            <a:xfrm>
              <a:off x="5696029" y="1738067"/>
              <a:ext cx="4204563" cy="377075"/>
            </a:xfrm>
            <a:prstGeom prst="rect">
              <a:avLst/>
            </a:prstGeom>
            <a:noFill/>
          </p:spPr>
          <p:txBody>
            <a:bodyPr wrap="square" rtlCol="0">
              <a:spAutoFit/>
            </a:bodyPr>
            <a:lstStyle/>
            <a:p>
              <a:r>
                <a:rPr lang="en-US" altLang="zh-CN" sz="2667" dirty="0" err="1">
                  <a:solidFill>
                    <a:schemeClr val="bg1"/>
                  </a:solidFill>
                  <a:latin typeface="Times New Roman" panose="02020603050405020304" pitchFamily="18" charset="0"/>
                  <a:cs typeface="Times New Roman" panose="02020603050405020304" pitchFamily="18" charset="0"/>
                </a:rPr>
                <a:t>s.t.</a:t>
              </a:r>
              <a:r>
                <a:rPr lang="en-US" altLang="zh-CN" sz="2667" dirty="0">
                  <a:solidFill>
                    <a:schemeClr val="bg1"/>
                  </a:solidFill>
                  <a:latin typeface="Times New Roman" panose="02020603050405020304" pitchFamily="18" charset="0"/>
                  <a:cs typeface="Times New Roman" panose="02020603050405020304" pitchFamily="18" charset="0"/>
                </a:rPr>
                <a:t>  </a:t>
              </a:r>
              <a:r>
                <a:rPr lang="en-US" altLang="zh-CN" sz="2667" dirty="0" err="1">
                  <a:solidFill>
                    <a:schemeClr val="bg1"/>
                  </a:solidFill>
                  <a:latin typeface="Times New Roman" panose="02020603050405020304" pitchFamily="18" charset="0"/>
                  <a:cs typeface="Times New Roman" panose="02020603050405020304" pitchFamily="18" charset="0"/>
                </a:rPr>
                <a:t>argmin</a:t>
              </a:r>
              <a:r>
                <a:rPr lang="en-US" altLang="zh-CN" sz="2667" dirty="0">
                  <a:solidFill>
                    <a:schemeClr val="bg1"/>
                  </a:solidFill>
                  <a:latin typeface="Times New Roman" panose="02020603050405020304" pitchFamily="18" charset="0"/>
                  <a:cs typeface="Times New Roman" panose="02020603050405020304" pitchFamily="18" charset="0"/>
                </a:rPr>
                <a:t> ||</a:t>
              </a:r>
              <a:r>
                <a:rPr lang="en-US" altLang="zh-CN" sz="2667" dirty="0" err="1">
                  <a:solidFill>
                    <a:schemeClr val="bg1"/>
                  </a:solidFill>
                  <a:latin typeface="Times New Roman" panose="02020603050405020304" pitchFamily="18" charset="0"/>
                  <a:cs typeface="Times New Roman" panose="02020603050405020304" pitchFamily="18" charset="0"/>
                </a:rPr>
                <a:t>Hm</a:t>
              </a:r>
              <a:r>
                <a:rPr lang="en-US" altLang="zh-CN" sz="2667" dirty="0">
                  <a:solidFill>
                    <a:schemeClr val="bg1"/>
                  </a:solidFill>
                  <a:latin typeface="Times New Roman" panose="02020603050405020304" pitchFamily="18" charset="0"/>
                  <a:cs typeface="Times New Roman" panose="02020603050405020304" pitchFamily="18" charset="0"/>
                </a:rPr>
                <a:t> –</a:t>
              </a:r>
              <a:r>
                <a:rPr lang="en-US" altLang="zh-CN" sz="2667" dirty="0" err="1">
                  <a:solidFill>
                    <a:srgbClr val="FFFF00"/>
                  </a:solidFill>
                  <a:latin typeface="Times New Roman" panose="02020603050405020304" pitchFamily="18" charset="0"/>
                  <a:cs typeface="Times New Roman" panose="02020603050405020304" pitchFamily="18" charset="0"/>
                </a:rPr>
                <a:t>m</a:t>
              </a:r>
              <a:r>
                <a:rPr lang="en-US" altLang="zh-CN" sz="2667" baseline="30000" dirty="0" err="1">
                  <a:solidFill>
                    <a:srgbClr val="FFFF00"/>
                  </a:solidFill>
                  <a:latin typeface="Times New Roman" panose="02020603050405020304" pitchFamily="18" charset="0"/>
                  <a:cs typeface="Times New Roman" panose="02020603050405020304" pitchFamily="18" charset="0"/>
                </a:rPr>
                <a:t>mig</a:t>
              </a:r>
              <a:r>
                <a:rPr lang="en-US" altLang="zh-CN" sz="2667" dirty="0">
                  <a:solidFill>
                    <a:schemeClr val="bg1"/>
                  </a:solidFill>
                  <a:latin typeface="Times New Roman" panose="02020603050405020304" pitchFamily="18" charset="0"/>
                  <a:cs typeface="Times New Roman" panose="02020603050405020304" pitchFamily="18" charset="0"/>
                </a:rPr>
                <a:t>||</a:t>
              </a:r>
              <a:r>
                <a:rPr lang="en-US" altLang="zh-CN" sz="2667" baseline="-25000" dirty="0">
                  <a:solidFill>
                    <a:schemeClr val="bg1"/>
                  </a:solidFill>
                  <a:latin typeface="Times New Roman" panose="02020603050405020304" pitchFamily="18" charset="0"/>
                  <a:cs typeface="Times New Roman" panose="02020603050405020304" pitchFamily="18" charset="0"/>
                </a:rPr>
                <a:t>2</a:t>
              </a:r>
              <a:r>
                <a:rPr lang="en-US" altLang="zh-CN" sz="2667" dirty="0">
                  <a:solidFill>
                    <a:schemeClr val="bg1"/>
                  </a:solidFill>
                  <a:latin typeface="Times New Roman" panose="02020603050405020304" pitchFamily="18" charset="0"/>
                  <a:cs typeface="Times New Roman" panose="02020603050405020304" pitchFamily="18" charset="0"/>
                </a:rPr>
                <a:t> +  </a:t>
              </a:r>
              <a:r>
                <a:rPr lang="en-US" sz="2667" dirty="0">
                  <a:solidFill>
                    <a:schemeClr val="bg1"/>
                  </a:solidFill>
                  <a:latin typeface="Symbol" panose="05050102010706020507" pitchFamily="18" charset="2"/>
                  <a:cs typeface="Times New Roman" panose="02020603050405020304" pitchFamily="18" charset="0"/>
                </a:rPr>
                <a:t>l</a:t>
              </a:r>
              <a:r>
                <a:rPr lang="en-US" sz="2667" dirty="0">
                  <a:solidFill>
                    <a:schemeClr val="bg1"/>
                  </a:solidFill>
                  <a:latin typeface="Times New Roman" panose="02020603050405020304" pitchFamily="18" charset="0"/>
                  <a:cs typeface="Times New Roman" panose="02020603050405020304" pitchFamily="18" charset="0"/>
                </a:rPr>
                <a:t>||m||</a:t>
              </a:r>
              <a:r>
                <a:rPr lang="en-US" sz="2667" baseline="-25000" dirty="0">
                  <a:solidFill>
                    <a:schemeClr val="bg1"/>
                  </a:solidFill>
                  <a:latin typeface="Times New Roman" panose="02020603050405020304" pitchFamily="18" charset="0"/>
                  <a:cs typeface="Times New Roman" panose="02020603050405020304" pitchFamily="18" charset="0"/>
                </a:rPr>
                <a:t>1</a:t>
              </a:r>
              <a:endParaRPr lang="en-US" sz="2667" dirty="0">
                <a:solidFill>
                  <a:schemeClr val="bg1"/>
                </a:solidFill>
                <a:latin typeface="Symbol" panose="05050102010706020507" pitchFamily="18" charset="2"/>
                <a:cs typeface="Times New Roman" panose="02020603050405020304" pitchFamily="18" charset="0"/>
              </a:endParaRPr>
            </a:p>
          </p:txBody>
        </p:sp>
        <p:sp>
          <p:nvSpPr>
            <p:cNvPr id="10" name="TextBox 33">
              <a:extLst>
                <a:ext uri="{FF2B5EF4-FFF2-40B4-BE49-F238E27FC236}">
                  <a16:creationId xmlns:a16="http://schemas.microsoft.com/office/drawing/2014/main" id="{B81706B9-B400-405A-97DD-58B4D7DE171F}"/>
                </a:ext>
              </a:extLst>
            </p:cNvPr>
            <p:cNvSpPr txBox="1"/>
            <p:nvPr/>
          </p:nvSpPr>
          <p:spPr>
            <a:xfrm>
              <a:off x="5719842" y="1346746"/>
              <a:ext cx="2535146" cy="377075"/>
            </a:xfrm>
            <a:prstGeom prst="rect">
              <a:avLst/>
            </a:prstGeom>
            <a:noFill/>
          </p:spPr>
          <p:txBody>
            <a:bodyPr wrap="square" rtlCol="0">
              <a:spAutoFit/>
            </a:bodyPr>
            <a:lstStyle/>
            <a:p>
              <a:r>
                <a:rPr lang="en-US" altLang="zh-CN" sz="2667" dirty="0">
                  <a:solidFill>
                    <a:srgbClr val="FFFF00"/>
                  </a:solidFill>
                  <a:latin typeface="Times New Roman" panose="02020603050405020304" pitchFamily="18" charset="0"/>
                  <a:cs typeface="Times New Roman" panose="02020603050405020304" pitchFamily="18" charset="0"/>
                </a:rPr>
                <a:t>Find: H and </a:t>
              </a:r>
              <a:r>
                <a:rPr lang="en-US" altLang="zh-CN" sz="2667" dirty="0">
                  <a:solidFill>
                    <a:schemeClr val="bg1"/>
                  </a:solidFill>
                  <a:latin typeface="Times New Roman" panose="02020603050405020304" pitchFamily="18" charset="0"/>
                  <a:cs typeface="Times New Roman" panose="02020603050405020304" pitchFamily="18" charset="0"/>
                </a:rPr>
                <a:t>m </a:t>
              </a:r>
              <a:endParaRPr lang="zh-CN" altLang="en-US" sz="2667" dirty="0">
                <a:solidFill>
                  <a:schemeClr val="bg1"/>
                </a:solidFill>
                <a:latin typeface="Times New Roman" panose="02020603050405020304" pitchFamily="18" charset="0"/>
                <a:cs typeface="Times New Roman" panose="02020603050405020304" pitchFamily="18" charset="0"/>
              </a:endParaRPr>
            </a:p>
          </p:txBody>
        </p:sp>
        <p:sp>
          <p:nvSpPr>
            <p:cNvPr id="41" name="TextBox 33">
              <a:extLst>
                <a:ext uri="{FF2B5EF4-FFF2-40B4-BE49-F238E27FC236}">
                  <a16:creationId xmlns:a16="http://schemas.microsoft.com/office/drawing/2014/main" id="{B81706B9-B400-405A-97DD-58B4D7DE171F}"/>
                </a:ext>
              </a:extLst>
            </p:cNvPr>
            <p:cNvSpPr txBox="1"/>
            <p:nvPr/>
          </p:nvSpPr>
          <p:spPr>
            <a:xfrm>
              <a:off x="5683331" y="1034359"/>
              <a:ext cx="2535146" cy="377075"/>
            </a:xfrm>
            <a:prstGeom prst="rect">
              <a:avLst/>
            </a:prstGeom>
            <a:noFill/>
          </p:spPr>
          <p:txBody>
            <a:bodyPr wrap="square" rtlCol="0">
              <a:spAutoFit/>
            </a:bodyPr>
            <a:lstStyle/>
            <a:p>
              <a:r>
                <a:rPr lang="en-US" altLang="zh-CN" sz="2667" dirty="0">
                  <a:solidFill>
                    <a:srgbClr val="FFFF00"/>
                  </a:solidFill>
                  <a:latin typeface="Times New Roman" panose="02020603050405020304" pitchFamily="18" charset="0"/>
                  <a:cs typeface="Times New Roman" panose="02020603050405020304" pitchFamily="18" charset="0"/>
                </a:rPr>
                <a:t>Given: </a:t>
              </a:r>
              <a:r>
                <a:rPr lang="en-US" altLang="zh-CN" sz="2667" dirty="0" err="1">
                  <a:solidFill>
                    <a:schemeClr val="bg1"/>
                  </a:solidFill>
                  <a:latin typeface="Times New Roman" panose="02020603050405020304" pitchFamily="18" charset="0"/>
                  <a:cs typeface="Times New Roman" panose="02020603050405020304" pitchFamily="18" charset="0"/>
                </a:rPr>
                <a:t>m</a:t>
              </a:r>
              <a:r>
                <a:rPr lang="en-US" altLang="zh-CN" sz="2667" baseline="30000" dirty="0" err="1">
                  <a:solidFill>
                    <a:schemeClr val="bg1"/>
                  </a:solidFill>
                  <a:latin typeface="Times New Roman" panose="02020603050405020304" pitchFamily="18" charset="0"/>
                  <a:cs typeface="Times New Roman" panose="02020603050405020304" pitchFamily="18" charset="0"/>
                </a:rPr>
                <a:t>mig</a:t>
              </a:r>
              <a:r>
                <a:rPr lang="en-US" altLang="zh-CN" sz="2667" dirty="0">
                  <a:solidFill>
                    <a:schemeClr val="bg1"/>
                  </a:solidFill>
                  <a:latin typeface="Times New Roman" panose="02020603050405020304" pitchFamily="18" charset="0"/>
                  <a:cs typeface="Times New Roman" panose="02020603050405020304" pitchFamily="18" charset="0"/>
                </a:rPr>
                <a:t> </a:t>
              </a:r>
              <a:endParaRPr lang="zh-CN" altLang="en-US" sz="2667" dirty="0">
                <a:solidFill>
                  <a:schemeClr val="bg1"/>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112218" y="1829293"/>
            <a:ext cx="2757665" cy="2073183"/>
          </a:xfrm>
          <a:prstGeom prst="rect">
            <a:avLst/>
          </a:prstGeom>
          <a:solidFill>
            <a:srgbClr val="00008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2" name="Group 11"/>
          <p:cNvGrpSpPr/>
          <p:nvPr/>
        </p:nvGrpSpPr>
        <p:grpSpPr>
          <a:xfrm>
            <a:off x="943220" y="1574334"/>
            <a:ext cx="4743572" cy="350809"/>
            <a:chOff x="707415" y="1180751"/>
            <a:chExt cx="3557679" cy="263107"/>
          </a:xfrm>
        </p:grpSpPr>
        <p:sp>
          <p:nvSpPr>
            <p:cNvPr id="9" name="TextBox 8"/>
            <p:cNvSpPr txBox="1"/>
            <p:nvPr/>
          </p:nvSpPr>
          <p:spPr>
            <a:xfrm>
              <a:off x="707415" y="1180751"/>
              <a:ext cx="418625" cy="253916"/>
            </a:xfrm>
            <a:prstGeom prst="rect">
              <a:avLst/>
            </a:prstGeom>
            <a:solidFill>
              <a:srgbClr val="FF0000"/>
            </a:solidFill>
            <a:ln>
              <a:solidFill>
                <a:srgbClr val="FFFF00"/>
              </a:solidFill>
            </a:ln>
          </p:spPr>
          <p:txBody>
            <a:bodyPr wrap="none" rtlCol="0">
              <a:spAutoFit/>
            </a:bodyPr>
            <a:lstStyle/>
            <a:p>
              <a:r>
                <a:rPr lang="en-US" sz="1600" dirty="0" err="1">
                  <a:solidFill>
                    <a:schemeClr val="bg1"/>
                  </a:solidFill>
                  <a:latin typeface="Times New Roman" panose="02020603050405020304" pitchFamily="18" charset="0"/>
                  <a:cs typeface="Times New Roman" panose="02020603050405020304" pitchFamily="18" charset="0"/>
                </a:rPr>
                <a:t>m</a:t>
              </a:r>
              <a:r>
                <a:rPr lang="en-US" sz="1600" baseline="30000" dirty="0" err="1">
                  <a:solidFill>
                    <a:schemeClr val="bg1"/>
                  </a:solidFill>
                  <a:latin typeface="Times New Roman" panose="02020603050405020304" pitchFamily="18" charset="0"/>
                  <a:cs typeface="Times New Roman" panose="02020603050405020304" pitchFamily="18" charset="0"/>
                </a:rPr>
                <a:t>mig</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006369" y="1189942"/>
              <a:ext cx="258725" cy="253916"/>
            </a:xfrm>
            <a:prstGeom prst="rect">
              <a:avLst/>
            </a:prstGeom>
            <a:solidFill>
              <a:srgbClr val="FF0000"/>
            </a:solidFill>
            <a:ln>
              <a:solidFill>
                <a:srgbClr val="FFFF00"/>
              </a:solidFill>
            </a:ln>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m</a:t>
              </a:r>
            </a:p>
          </p:txBody>
        </p:sp>
      </p:grpSp>
      <p:sp>
        <p:nvSpPr>
          <p:cNvPr id="16" name="Rectangle 15"/>
          <p:cNvSpPr/>
          <p:nvPr/>
        </p:nvSpPr>
        <p:spPr>
          <a:xfrm>
            <a:off x="4601046" y="2052035"/>
            <a:ext cx="889247" cy="1664997"/>
          </a:xfrm>
          <a:prstGeom prst="rect">
            <a:avLst/>
          </a:prstGeom>
          <a:solidFill>
            <a:srgbClr val="00008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9" name="Straight Arrow Connector 18"/>
          <p:cNvCxnSpPr/>
          <p:nvPr/>
        </p:nvCxnSpPr>
        <p:spPr>
          <a:xfrm>
            <a:off x="2112217" y="2096032"/>
            <a:ext cx="3378075" cy="84829"/>
          </a:xfrm>
          <a:prstGeom prst="straightConnector1">
            <a:avLst/>
          </a:prstGeom>
          <a:ln w="12700">
            <a:solidFill>
              <a:schemeClr val="bg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112217" y="2499333"/>
            <a:ext cx="3378075" cy="0"/>
          </a:xfrm>
          <a:prstGeom prst="straightConnector1">
            <a:avLst/>
          </a:prstGeom>
          <a:ln w="12700">
            <a:solidFill>
              <a:schemeClr val="bg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121489" y="3150240"/>
            <a:ext cx="3378075" cy="0"/>
          </a:xfrm>
          <a:prstGeom prst="straightConnector1">
            <a:avLst/>
          </a:prstGeom>
          <a:ln w="12700">
            <a:solidFill>
              <a:schemeClr val="bg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121061" y="3497195"/>
            <a:ext cx="3419391" cy="96011"/>
          </a:xfrm>
          <a:prstGeom prst="straightConnector1">
            <a:avLst/>
          </a:prstGeom>
          <a:ln w="12700">
            <a:solidFill>
              <a:schemeClr val="bg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999989" y="2732149"/>
            <a:ext cx="6419043" cy="954107"/>
            <a:chOff x="4330555" y="2337142"/>
            <a:chExt cx="4814282" cy="715580"/>
          </a:xfrm>
        </p:grpSpPr>
        <p:sp>
          <p:nvSpPr>
            <p:cNvPr id="28" name="Rectangle 27"/>
            <p:cNvSpPr/>
            <p:nvPr/>
          </p:nvSpPr>
          <p:spPr>
            <a:xfrm>
              <a:off x="4716016" y="2337142"/>
              <a:ext cx="432048" cy="450632"/>
            </a:xfrm>
            <a:prstGeom prst="rect">
              <a:avLst/>
            </a:prstGeom>
            <a:solidFill>
              <a:srgbClr val="00008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62" name="Rectangle 61"/>
                <p:cNvSpPr/>
                <p:nvPr/>
              </p:nvSpPr>
              <p:spPr>
                <a:xfrm>
                  <a:off x="4330555" y="2337142"/>
                  <a:ext cx="4814282" cy="715580"/>
                </a:xfrm>
                <a:prstGeom prst="rect">
                  <a:avLst/>
                </a:prstGeom>
                <a:noFill/>
              </p:spPr>
              <p:txBody>
                <a:bodyPr wrap="square">
                  <a:spAutoFit/>
                </a:bodyPr>
                <a:lstStyle/>
                <a:p>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400" i="1">
                              <a:solidFill>
                                <a:schemeClr val="bg1"/>
                              </a:solidFill>
                              <a:latin typeface="Cambria Math" panose="02040503050406030204" pitchFamily="18" charset="0"/>
                              <a:cs typeface="Times New Roman" panose="02020603050405020304" pitchFamily="18" charset="0"/>
                              <a:sym typeface="Symbol" panose="05050102010706020507" pitchFamily="18" charset="2"/>
                            </a:rPr>
                          </m:ctrlPr>
                        </m:sSubSupPr>
                        <m:e>
                          <m:r>
                            <a:rPr lang="en-US" sz="2400" i="1">
                              <a:solidFill>
                                <a:schemeClr val="bg1"/>
                              </a:solidFill>
                              <a:latin typeface="Cambria Math" panose="02040503050406030204" pitchFamily="18" charset="0"/>
                              <a:cs typeface="Times New Roman" panose="02020603050405020304" pitchFamily="18" charset="0"/>
                              <a:sym typeface="Symbol" panose="05050102010706020507" pitchFamily="18" charset="2"/>
                            </a:rPr>
                            <m:t>𝑚</m:t>
                          </m:r>
                        </m:e>
                        <m:sub>
                          <m:r>
                            <a:rPr lang="it-IT" sz="2400" i="1">
                              <a:solidFill>
                                <a:schemeClr val="bg1"/>
                              </a:solidFill>
                              <a:latin typeface="Cambria Math"/>
                              <a:cs typeface="Times New Roman" panose="02020603050405020304" pitchFamily="18" charset="0"/>
                              <a:sym typeface="Symbol" panose="05050102010706020507" pitchFamily="18" charset="2"/>
                            </a:rPr>
                            <m:t>𝑖</m:t>
                          </m:r>
                        </m:sub>
                        <m:sup>
                          <m:r>
                            <a:rPr lang="en-US" sz="2400" i="1">
                              <a:solidFill>
                                <a:schemeClr val="bg1"/>
                              </a:solidFill>
                              <a:latin typeface="Cambria Math" panose="02040503050406030204" pitchFamily="18" charset="0"/>
                              <a:cs typeface="Times New Roman" panose="02020603050405020304" pitchFamily="18" charset="0"/>
                              <a:sym typeface="Symbol" panose="05050102010706020507" pitchFamily="18" charset="2"/>
                            </a:rPr>
                            <m:t>(</m:t>
                          </m:r>
                          <m:r>
                            <a:rPr lang="en-US" sz="2400" i="1">
                              <a:solidFill>
                                <a:schemeClr val="bg1"/>
                              </a:solidFill>
                              <a:latin typeface="Cambria Math" panose="02040503050406030204" pitchFamily="18" charset="0"/>
                              <a:cs typeface="Times New Roman" panose="02020603050405020304" pitchFamily="18" charset="0"/>
                              <a:sym typeface="Symbol" panose="05050102010706020507" pitchFamily="18" charset="2"/>
                            </a:rPr>
                            <m:t>𝑘</m:t>
                          </m:r>
                          <m:r>
                            <a:rPr lang="en-US" sz="2400" i="1">
                              <a:solidFill>
                                <a:schemeClr val="bg1"/>
                              </a:solidFill>
                              <a:latin typeface="Cambria Math" panose="02040503050406030204" pitchFamily="18" charset="0"/>
                              <a:cs typeface="Times New Roman" panose="02020603050405020304" pitchFamily="18" charset="0"/>
                              <a:sym typeface="Symbol" panose="05050102010706020507" pitchFamily="18" charset="2"/>
                            </a:rPr>
                            <m:t>+1)</m:t>
                          </m:r>
                        </m:sup>
                      </m:sSubSup>
                    </m:oMath>
                  </a14:m>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2400" b="1" dirty="0" err="1">
                      <a:solidFill>
                        <a:schemeClr val="bg1"/>
                      </a:solidFill>
                      <a:effectLst>
                        <a:outerShdw blurRad="38100" dist="38100" dir="2700000" algn="tl">
                          <a:srgbClr val="000000">
                            <a:alpha val="43137"/>
                          </a:srgbClr>
                        </a:outerShdw>
                      </a:effectLst>
                      <a:latin typeface="Symbol" panose="05050102010706020507" pitchFamily="18" charset="2"/>
                      <a:cs typeface="Times New Roman" panose="02020603050405020304" pitchFamily="18" charset="0"/>
                    </a:rPr>
                    <a:t>s</a:t>
                  </a:r>
                  <a:r>
                    <a:rPr lang="en-US" sz="2400" b="1" baseline="-25000" dirty="0" err="1">
                      <a:solidFill>
                        <a:schemeClr val="bg1"/>
                      </a:solidFill>
                      <a:effectLst>
                        <a:outerShdw blurRad="38100" dist="38100" dir="2700000" algn="tl">
                          <a:srgbClr val="000000">
                            <a:alpha val="43137"/>
                          </a:srgbClr>
                        </a:outerShdw>
                      </a:effectLst>
                      <a:latin typeface="Symbol" panose="05050102010706020507" pitchFamily="18" charset="2"/>
                      <a:cs typeface="Times New Roman" panose="02020603050405020304" pitchFamily="18" charset="0"/>
                    </a:rPr>
                    <a:t>l</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14:m>
                    <m:oMath xmlns:m="http://schemas.openxmlformats.org/officeDocument/2006/math">
                      <m:sSubSup>
                        <m:sSubSupPr>
                          <m:ctrlPr>
                            <a:rPr lang="en-US" sz="2400" i="1">
                              <a:solidFill>
                                <a:schemeClr val="bg1"/>
                              </a:solidFill>
                              <a:latin typeface="Cambria Math" panose="02040503050406030204" pitchFamily="18" charset="0"/>
                              <a:cs typeface="Times New Roman" panose="02020603050405020304" pitchFamily="18" charset="0"/>
                              <a:sym typeface="Symbol" panose="05050102010706020507" pitchFamily="18" charset="2"/>
                            </a:rPr>
                          </m:ctrlPr>
                        </m:sSubSupPr>
                        <m:e>
                          <m:r>
                            <a:rPr lang="en-US" sz="2400" i="1">
                              <a:solidFill>
                                <a:schemeClr val="bg1"/>
                              </a:solidFill>
                              <a:latin typeface="Cambria Math" panose="02040503050406030204" pitchFamily="18" charset="0"/>
                              <a:cs typeface="Times New Roman" panose="02020603050405020304" pitchFamily="18" charset="0"/>
                              <a:sym typeface="Symbol" panose="05050102010706020507" pitchFamily="18" charset="2"/>
                            </a:rPr>
                            <m:t>𝑚</m:t>
                          </m:r>
                        </m:e>
                        <m:sub>
                          <m:r>
                            <a:rPr lang="it-IT" sz="2400" i="1">
                              <a:solidFill>
                                <a:schemeClr val="bg1"/>
                              </a:solidFill>
                              <a:latin typeface="Cambria Math"/>
                              <a:cs typeface="Times New Roman" panose="02020603050405020304" pitchFamily="18" charset="0"/>
                              <a:sym typeface="Symbol" panose="05050102010706020507" pitchFamily="18" charset="2"/>
                            </a:rPr>
                            <m:t>𝑖</m:t>
                          </m:r>
                        </m:sub>
                        <m:sup>
                          <m:r>
                            <a:rPr lang="en-US" sz="2400" i="1">
                              <a:solidFill>
                                <a:schemeClr val="bg1"/>
                              </a:solidFill>
                              <a:latin typeface="Cambria Math" panose="02040503050406030204" pitchFamily="18" charset="0"/>
                              <a:cs typeface="Times New Roman" panose="02020603050405020304" pitchFamily="18" charset="0"/>
                              <a:sym typeface="Symbol" panose="05050102010706020507" pitchFamily="18" charset="2"/>
                            </a:rPr>
                            <m:t>(</m:t>
                          </m:r>
                          <m:r>
                            <a:rPr lang="en-US" sz="2400" i="1">
                              <a:solidFill>
                                <a:schemeClr val="bg1"/>
                              </a:solidFill>
                              <a:latin typeface="Cambria Math" panose="02040503050406030204" pitchFamily="18" charset="0"/>
                              <a:cs typeface="Times New Roman" panose="02020603050405020304" pitchFamily="18" charset="0"/>
                              <a:sym typeface="Symbol" panose="05050102010706020507" pitchFamily="18" charset="2"/>
                            </a:rPr>
                            <m:t>𝑘</m:t>
                          </m:r>
                          <m:r>
                            <a:rPr lang="en-US" sz="2400" i="1">
                              <a:solidFill>
                                <a:schemeClr val="bg1"/>
                              </a:solidFill>
                              <a:latin typeface="Cambria Math" panose="02040503050406030204" pitchFamily="18" charset="0"/>
                              <a:cs typeface="Times New Roman" panose="02020603050405020304" pitchFamily="18" charset="0"/>
                              <a:sym typeface="Symbol" panose="05050102010706020507" pitchFamily="18" charset="2"/>
                            </a:rPr>
                            <m:t>)</m:t>
                          </m:r>
                        </m:sup>
                      </m:sSubSup>
                    </m:oMath>
                  </a14:m>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2400" b="1" dirty="0">
                      <a:solidFill>
                        <a:schemeClr val="bg1"/>
                      </a:solidFill>
                      <a:effectLst>
                        <a:outerShdw blurRad="38100" dist="38100" dir="2700000" algn="tl">
                          <a:srgbClr val="000000">
                            <a:alpha val="43137"/>
                          </a:srgbClr>
                        </a:outerShdw>
                      </a:effectLst>
                      <a:latin typeface="Symbol" panose="05050102010706020507" pitchFamily="18" charset="2"/>
                      <a:cs typeface="Times New Roman" panose="02020603050405020304" pitchFamily="18" charset="0"/>
                    </a:rPr>
                    <a:t>a/l[</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en-US" sz="2400" b="1" baseline="30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US" sz="2400"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t>
                  </a:r>
                  <a:r>
                    <a:rPr lang="en-US" sz="2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US" sz="2400" baseline="30000" dirty="0" err="1">
                      <a:solidFill>
                        <a:srgbClr val="FFFF00"/>
                      </a:solidFill>
                      <a:latin typeface="Times New Roman" panose="02020603050405020304" pitchFamily="18" charset="0"/>
                      <a:cs typeface="Times New Roman" panose="02020603050405020304" pitchFamily="18" charset="0"/>
                    </a:rPr>
                    <a:t>mig</a:t>
                  </a:r>
                  <a:r>
                    <a:rPr lang="en-US" sz="2400" baseline="30000" dirty="0">
                      <a:solidFill>
                        <a:srgbClr val="FFFF0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t>
                  </a:r>
                  <a:r>
                    <a:rPr lang="en-US" sz="2400" baseline="-25000" dirty="0" err="1">
                      <a:solidFill>
                        <a:schemeClr val="bg1"/>
                      </a:solidFill>
                      <a:latin typeface="Times New Roman" panose="02020603050405020304" pitchFamily="18" charset="0"/>
                      <a:cs typeface="Times New Roman" panose="02020603050405020304" pitchFamily="18" charset="0"/>
                    </a:rPr>
                    <a:t>i</a:t>
                  </a:r>
                  <a:r>
                    <a:rPr lang="en-US" sz="24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endParaRPr>
                </a:p>
                <a:p>
                  <a:endParaRPr lang="en-US" sz="2400" dirty="0">
                    <a:solidFill>
                      <a:schemeClr val="bg1"/>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4330555" y="2337142"/>
                  <a:ext cx="4814282" cy="715580"/>
                </a:xfrm>
                <a:prstGeom prst="rect">
                  <a:avLst/>
                </a:prstGeom>
                <a:blipFill>
                  <a:blip r:embed="rId4"/>
                  <a:stretch>
                    <a:fillRect t="-9211"/>
                  </a:stretch>
                </a:blipFill>
              </p:spPr>
              <p:txBody>
                <a:bodyPr/>
                <a:lstStyle/>
                <a:p>
                  <a:r>
                    <a:rPr lang="zh-CN" altLang="en-US">
                      <a:noFill/>
                    </a:rPr>
                    <a:t> </a:t>
                  </a:r>
                </a:p>
              </p:txBody>
            </p:sp>
          </mc:Fallback>
        </mc:AlternateContent>
      </p:grpSp>
      <p:grpSp>
        <p:nvGrpSpPr>
          <p:cNvPr id="34" name="Group 33"/>
          <p:cNvGrpSpPr/>
          <p:nvPr/>
        </p:nvGrpSpPr>
        <p:grpSpPr>
          <a:xfrm>
            <a:off x="105514" y="4623713"/>
            <a:ext cx="6048643" cy="1605995"/>
            <a:chOff x="348970" y="3916235"/>
            <a:chExt cx="4932413" cy="1204496"/>
          </a:xfrm>
        </p:grpSpPr>
        <p:grpSp>
          <p:nvGrpSpPr>
            <p:cNvPr id="33" name="Group 32"/>
            <p:cNvGrpSpPr/>
            <p:nvPr/>
          </p:nvGrpSpPr>
          <p:grpSpPr>
            <a:xfrm>
              <a:off x="348970" y="3916235"/>
              <a:ext cx="4932413" cy="1188076"/>
              <a:chOff x="348970" y="3916235"/>
              <a:chExt cx="4932413" cy="1188076"/>
            </a:xfrm>
          </p:grpSpPr>
          <p:pic>
            <p:nvPicPr>
              <p:cNvPr id="63" name="Picture 62" descr="A picture containing clothing&#10;&#10;Description generated with very high confidence">
                <a:extLst>
                  <a:ext uri="{FF2B5EF4-FFF2-40B4-BE49-F238E27FC236}">
                    <a16:creationId xmlns:a16="http://schemas.microsoft.com/office/drawing/2014/main" id="{B1C633BB-F539-4127-9827-EA339EA903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690" t="7379" r="9385" b="10612"/>
              <a:stretch/>
            </p:blipFill>
            <p:spPr>
              <a:xfrm>
                <a:off x="348970" y="3920555"/>
                <a:ext cx="1982430" cy="1157122"/>
              </a:xfrm>
              <a:prstGeom prst="rect">
                <a:avLst/>
              </a:prstGeom>
            </p:spPr>
          </p:pic>
          <p:pic>
            <p:nvPicPr>
              <p:cNvPr id="64" name="Picture 63" descr="A picture containing outdoor&#10;&#10;Description generated with high confidence">
                <a:extLst>
                  <a:ext uri="{FF2B5EF4-FFF2-40B4-BE49-F238E27FC236}">
                    <a16:creationId xmlns:a16="http://schemas.microsoft.com/office/drawing/2014/main" id="{DB77A921-7EB5-4416-8E73-A6FB0AB912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884" t="7418" r="9334" b="10770"/>
              <a:stretch/>
            </p:blipFill>
            <p:spPr>
              <a:xfrm>
                <a:off x="3231501" y="3916236"/>
                <a:ext cx="2049882" cy="1188075"/>
              </a:xfrm>
              <a:prstGeom prst="rect">
                <a:avLst/>
              </a:prstGeom>
            </p:spPr>
          </p:pic>
          <p:sp>
            <p:nvSpPr>
              <p:cNvPr id="72" name="TextBox 71"/>
              <p:cNvSpPr txBox="1"/>
              <p:nvPr/>
            </p:nvSpPr>
            <p:spPr>
              <a:xfrm>
                <a:off x="4005036" y="3916236"/>
                <a:ext cx="258724" cy="253915"/>
              </a:xfrm>
              <a:prstGeom prst="rect">
                <a:avLst/>
              </a:prstGeom>
              <a:solidFill>
                <a:srgbClr val="FF0000"/>
              </a:solidFill>
              <a:ln>
                <a:solidFill>
                  <a:srgbClr val="FFFF00"/>
                </a:solidFill>
              </a:ln>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m</a:t>
                </a:r>
              </a:p>
            </p:txBody>
          </p:sp>
          <p:sp>
            <p:nvSpPr>
              <p:cNvPr id="73" name="TextBox 72"/>
              <p:cNvSpPr txBox="1"/>
              <p:nvPr/>
            </p:nvSpPr>
            <p:spPr>
              <a:xfrm>
                <a:off x="1079099" y="3916235"/>
                <a:ext cx="418624" cy="253915"/>
              </a:xfrm>
              <a:prstGeom prst="rect">
                <a:avLst/>
              </a:prstGeom>
              <a:solidFill>
                <a:srgbClr val="FF0000"/>
              </a:solidFill>
              <a:ln>
                <a:solidFill>
                  <a:srgbClr val="FFFF00"/>
                </a:solidFill>
              </a:ln>
            </p:spPr>
            <p:txBody>
              <a:bodyPr wrap="none" rtlCol="0">
                <a:spAutoFit/>
              </a:bodyPr>
              <a:lstStyle/>
              <a:p>
                <a:r>
                  <a:rPr lang="en-US" sz="1600" dirty="0" err="1">
                    <a:solidFill>
                      <a:schemeClr val="bg1"/>
                    </a:solidFill>
                    <a:latin typeface="Times New Roman" panose="02020603050405020304" pitchFamily="18" charset="0"/>
                    <a:cs typeface="Times New Roman" panose="02020603050405020304" pitchFamily="18" charset="0"/>
                  </a:rPr>
                  <a:t>m</a:t>
                </a:r>
                <a:r>
                  <a:rPr lang="en-US" sz="1600" baseline="30000" dirty="0" err="1">
                    <a:solidFill>
                      <a:schemeClr val="bg1"/>
                    </a:solidFill>
                    <a:latin typeface="Times New Roman" panose="02020603050405020304" pitchFamily="18" charset="0"/>
                    <a:cs typeface="Times New Roman" panose="02020603050405020304" pitchFamily="18" charset="0"/>
                  </a:rPr>
                  <a:t>mig</a:t>
                </a:r>
                <a:endParaRPr lang="en-US" sz="1600" dirty="0">
                  <a:solidFill>
                    <a:schemeClr val="bg1"/>
                  </a:solidFill>
                  <a:latin typeface="Times New Roman" panose="02020603050405020304" pitchFamily="18" charset="0"/>
                  <a:cs typeface="Times New Roman" panose="02020603050405020304" pitchFamily="18" charset="0"/>
                </a:endParaRPr>
              </a:p>
            </p:txBody>
          </p:sp>
        </p:grpSp>
        <p:pic>
          <p:nvPicPr>
            <p:cNvPr id="378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0645" y="3916235"/>
              <a:ext cx="310679" cy="120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p:cNvSpPr txBox="1"/>
          <p:nvPr/>
        </p:nvSpPr>
        <p:spPr>
          <a:xfrm>
            <a:off x="6264796" y="3450293"/>
            <a:ext cx="3409908" cy="461665"/>
          </a:xfrm>
          <a:prstGeom prst="rect">
            <a:avLst/>
          </a:prstGeom>
          <a:noFill/>
        </p:spPr>
        <p:txBody>
          <a:bodyPr wrap="non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H</a:t>
            </a:r>
            <a:r>
              <a:rPr lang="en-US" sz="2400" b="1" baseline="-25000" dirty="0" err="1">
                <a:solidFill>
                  <a:srgbClr val="FFFF00"/>
                </a:solidFill>
                <a:latin typeface="Times New Roman" panose="02020603050405020304" pitchFamily="18" charset="0"/>
                <a:cs typeface="Times New Roman" panose="02020603050405020304" pitchFamily="18" charset="0"/>
              </a:rPr>
              <a:t>ij</a:t>
            </a:r>
            <a:r>
              <a:rPr lang="en-US" sz="2400" b="1" baseline="30000" dirty="0">
                <a:solidFill>
                  <a:srgbClr val="FFFF00"/>
                </a:solidFill>
                <a:latin typeface="Times New Roman" panose="02020603050405020304" pitchFamily="18" charset="0"/>
                <a:cs typeface="Times New Roman" panose="02020603050405020304" pitchFamily="18" charset="0"/>
              </a:rPr>
              <a:t>(</a:t>
            </a:r>
            <a:r>
              <a:rPr lang="en-US" sz="2400" b="1" baseline="30000" dirty="0">
                <a:solidFill>
                  <a:schemeClr val="bg1"/>
                </a:solidFill>
                <a:latin typeface="Times New Roman" panose="02020603050405020304" pitchFamily="18" charset="0"/>
                <a:cs typeface="Times New Roman" panose="02020603050405020304" pitchFamily="18" charset="0"/>
              </a:rPr>
              <a:t>k+1) </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a:t>
            </a:r>
            <a:r>
              <a:rPr lang="en-US" sz="2400" b="1" baseline="-25000" dirty="0" err="1">
                <a:solidFill>
                  <a:srgbClr val="FFFF00"/>
                </a:solidFill>
                <a:latin typeface="Times New Roman" panose="02020603050405020304" pitchFamily="18" charset="0"/>
                <a:cs typeface="Times New Roman" panose="02020603050405020304" pitchFamily="18" charset="0"/>
              </a:rPr>
              <a:t>ij</a:t>
            </a:r>
            <a:r>
              <a:rPr lang="en-US" sz="2400" b="1" baseline="30000" dirty="0">
                <a:solidFill>
                  <a:schemeClr val="bg1"/>
                </a:solidFill>
                <a:latin typeface="Times New Roman" panose="02020603050405020304" pitchFamily="18" charset="0"/>
                <a:cs typeface="Times New Roman" panose="02020603050405020304" pitchFamily="18" charset="0"/>
              </a:rPr>
              <a:t>(k)</a:t>
            </a:r>
            <a:r>
              <a:rPr lang="en-US" sz="2400" b="1" dirty="0">
                <a:solidFill>
                  <a:schemeClr val="bg1"/>
                </a:solidFill>
                <a:latin typeface="Times New Roman" panose="02020603050405020304" pitchFamily="18" charset="0"/>
                <a:cs typeface="Times New Roman" panose="02020603050405020304" pitchFamily="18" charset="0"/>
              </a:rPr>
              <a:t> – </a:t>
            </a:r>
            <a:r>
              <a:rPr lang="en-US" sz="2400" b="1" dirty="0" err="1">
                <a:solidFill>
                  <a:schemeClr val="bg1"/>
                </a:solidFill>
                <a:latin typeface="Symbol" panose="05050102010706020507" pitchFamily="18" charset="2"/>
                <a:cs typeface="Times New Roman" panose="02020603050405020304" pitchFamily="18" charset="0"/>
              </a:rPr>
              <a:t>a</a:t>
            </a:r>
            <a:r>
              <a:rPr lang="en-US" sz="2400" b="1" dirty="0" err="1">
                <a:solidFill>
                  <a:schemeClr val="bg1"/>
                </a:solidFill>
                <a:latin typeface="Times New Roman" panose="02020603050405020304" pitchFamily="18" charset="0"/>
                <a:cs typeface="Times New Roman" panose="02020603050405020304" pitchFamily="18" charset="0"/>
              </a:rPr>
              <a:t>∂</a:t>
            </a:r>
            <a:r>
              <a:rPr lang="en-US" sz="2400" b="1" dirty="0" err="1">
                <a:solidFill>
                  <a:schemeClr val="bg1"/>
                </a:solidFill>
                <a:latin typeface="Symbol" panose="05050102010706020507" pitchFamily="18" charset="2"/>
                <a:cs typeface="Times New Roman" panose="02020603050405020304" pitchFamily="18" charset="0"/>
              </a:rPr>
              <a:t>e</a:t>
            </a:r>
            <a:r>
              <a:rPr lang="en-US" sz="2400" b="1" dirty="0">
                <a:solidFill>
                  <a:schemeClr val="bg1"/>
                </a:solidFill>
                <a:latin typeface="Times New Roman" panose="02020603050405020304" pitchFamily="18" charset="0"/>
                <a:cs typeface="Times New Roman" panose="02020603050405020304" pitchFamily="18" charset="0"/>
              </a:rPr>
              <a:t>/∂</a:t>
            </a:r>
            <a:r>
              <a:rPr lang="en-US" sz="2400" b="1" dirty="0" err="1">
                <a:solidFill>
                  <a:srgbClr val="FFFF00"/>
                </a:solidFill>
                <a:latin typeface="Times New Roman" panose="02020603050405020304" pitchFamily="18" charset="0"/>
                <a:cs typeface="Times New Roman" panose="02020603050405020304" pitchFamily="18" charset="0"/>
              </a:rPr>
              <a:t>H</a:t>
            </a:r>
            <a:r>
              <a:rPr lang="en-US" sz="2400" b="1" baseline="-25000" dirty="0" err="1">
                <a:solidFill>
                  <a:srgbClr val="FFFF00"/>
                </a:solidFill>
                <a:latin typeface="Times New Roman" panose="02020603050405020304" pitchFamily="18" charset="0"/>
                <a:cs typeface="Times New Roman" panose="02020603050405020304" pitchFamily="18" charset="0"/>
              </a:rPr>
              <a:t>ij</a:t>
            </a:r>
            <a:r>
              <a:rPr lang="en-US" sz="2400" b="1" dirty="0">
                <a:solidFill>
                  <a:srgbClr val="FFFF00"/>
                </a:solidFill>
                <a:latin typeface="Times New Roman" panose="02020603050405020304" pitchFamily="18" charset="0"/>
                <a:cs typeface="Times New Roman" panose="02020603050405020304" pitchFamily="18" charset="0"/>
              </a:rPr>
              <a:t> </a:t>
            </a:r>
          </a:p>
        </p:txBody>
      </p:sp>
      <p:grpSp>
        <p:nvGrpSpPr>
          <p:cNvPr id="15" name="Group 14"/>
          <p:cNvGrpSpPr/>
          <p:nvPr/>
        </p:nvGrpSpPr>
        <p:grpSpPr>
          <a:xfrm>
            <a:off x="432413" y="1024189"/>
            <a:ext cx="5923004" cy="536281"/>
            <a:chOff x="324310" y="768142"/>
            <a:chExt cx="4442253" cy="402211"/>
          </a:xfrm>
        </p:grpSpPr>
        <p:sp>
          <p:nvSpPr>
            <p:cNvPr id="6" name="TextBox 5"/>
            <p:cNvSpPr txBox="1"/>
            <p:nvPr/>
          </p:nvSpPr>
          <p:spPr>
            <a:xfrm>
              <a:off x="3502755" y="793278"/>
              <a:ext cx="1263808" cy="377075"/>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reflectivity</a:t>
              </a:r>
            </a:p>
          </p:txBody>
        </p:sp>
        <p:sp>
          <p:nvSpPr>
            <p:cNvPr id="36" name="TextBox 35"/>
            <p:cNvSpPr txBox="1"/>
            <p:nvPr/>
          </p:nvSpPr>
          <p:spPr>
            <a:xfrm>
              <a:off x="324310" y="768142"/>
              <a:ext cx="1136369" cy="377075"/>
            </a:xfrm>
            <a:prstGeom prst="rect">
              <a:avLst/>
            </a:prstGeom>
            <a:noFill/>
          </p:spPr>
          <p:txBody>
            <a:bodyPr wrap="none" rtlCol="0">
              <a:spAutoFit/>
            </a:bodyPr>
            <a:lstStyle/>
            <a:p>
              <a:r>
                <a:rPr lang="en-US" sz="2667" dirty="0">
                  <a:solidFill>
                    <a:schemeClr val="bg1"/>
                  </a:solidFill>
                  <a:latin typeface="Times New Roman" panose="02020603050405020304" pitchFamily="18" charset="0"/>
                  <a:cs typeface="Times New Roman" panose="02020603050405020304" pitchFamily="18" charset="0"/>
                </a:rPr>
                <a:t>migration</a:t>
              </a:r>
            </a:p>
          </p:txBody>
        </p:sp>
      </p:grpSp>
      <p:sp>
        <p:nvSpPr>
          <p:cNvPr id="17" name="TextBox 16"/>
          <p:cNvSpPr txBox="1"/>
          <p:nvPr/>
        </p:nvSpPr>
        <p:spPr>
          <a:xfrm>
            <a:off x="6369193" y="3963254"/>
            <a:ext cx="5583456" cy="502766"/>
          </a:xfrm>
          <a:prstGeom prst="rect">
            <a:avLst/>
          </a:prstGeom>
          <a:solidFill>
            <a:srgbClr val="FF0000"/>
          </a:solidFill>
          <a:ln>
            <a:solidFill>
              <a:srgbClr val="FFFF00"/>
            </a:solidFill>
          </a:ln>
        </p:spPr>
        <p:txBody>
          <a:bodyPr wrap="square" rtlCol="0">
            <a:spAutoFit/>
          </a:bodyPr>
          <a:lstStyle/>
          <a:p>
            <a:r>
              <a:rPr lang="en-US" sz="2667" i="1" dirty="0">
                <a:solidFill>
                  <a:schemeClr val="bg1"/>
                </a:solidFill>
                <a:latin typeface="Times New Roman" panose="02020603050405020304" pitchFamily="18" charset="0"/>
                <a:cs typeface="Times New Roman" panose="02020603050405020304" pitchFamily="18" charset="0"/>
              </a:rPr>
              <a:t>Previous Sparse LSM only found m</a:t>
            </a:r>
          </a:p>
        </p:txBody>
      </p:sp>
      <p:sp>
        <p:nvSpPr>
          <p:cNvPr id="40" name="TextBox 39"/>
          <p:cNvSpPr txBox="1"/>
          <p:nvPr/>
        </p:nvSpPr>
        <p:spPr>
          <a:xfrm>
            <a:off x="6369192" y="4623713"/>
            <a:ext cx="5583457" cy="502766"/>
          </a:xfrm>
          <a:prstGeom prst="rect">
            <a:avLst/>
          </a:prstGeom>
          <a:solidFill>
            <a:srgbClr val="FF0000"/>
          </a:solidFill>
          <a:ln>
            <a:solidFill>
              <a:srgbClr val="FFFF00"/>
            </a:solidFill>
          </a:ln>
        </p:spPr>
        <p:txBody>
          <a:bodyPr wrap="square" rtlCol="0">
            <a:spAutoFit/>
          </a:bodyPr>
          <a:lstStyle/>
          <a:p>
            <a:r>
              <a:rPr lang="en-US" sz="2667" i="1" dirty="0">
                <a:solidFill>
                  <a:schemeClr val="bg1"/>
                </a:solidFill>
                <a:latin typeface="Times New Roman" panose="02020603050405020304" pitchFamily="18" charset="0"/>
                <a:cs typeface="Times New Roman" panose="02020603050405020304" pitchFamily="18" charset="0"/>
              </a:rPr>
              <a:t>NNLSM: Find both m and</a:t>
            </a:r>
            <a:r>
              <a:rPr lang="en-US" sz="2667" i="1" dirty="0">
                <a:solidFill>
                  <a:srgbClr val="FFFF00"/>
                </a:solidFill>
                <a:latin typeface="Times New Roman" panose="02020603050405020304" pitchFamily="18" charset="0"/>
                <a:cs typeface="Times New Roman" panose="02020603050405020304" pitchFamily="18" charset="0"/>
              </a:rPr>
              <a:t> H</a:t>
            </a:r>
          </a:p>
        </p:txBody>
      </p:sp>
      <p:grpSp>
        <p:nvGrpSpPr>
          <p:cNvPr id="21" name="Group 20"/>
          <p:cNvGrpSpPr/>
          <p:nvPr/>
        </p:nvGrpSpPr>
        <p:grpSpPr>
          <a:xfrm>
            <a:off x="89198" y="1887786"/>
            <a:ext cx="5851219" cy="1959624"/>
            <a:chOff x="59016" y="1407957"/>
            <a:chExt cx="4388414" cy="1469718"/>
          </a:xfrm>
        </p:grpSpPr>
        <p:pic>
          <p:nvPicPr>
            <p:cNvPr id="18" name="Picture 17"/>
            <p:cNvPicPr>
              <a:picLocks noChangeAspect="1"/>
            </p:cNvPicPr>
            <p:nvPr/>
          </p:nvPicPr>
          <p:blipFill>
            <a:blip r:embed="rId8"/>
            <a:stretch>
              <a:fillRect/>
            </a:stretch>
          </p:blipFill>
          <p:spPr>
            <a:xfrm>
              <a:off x="59016" y="1407957"/>
              <a:ext cx="700461" cy="1469718"/>
            </a:xfrm>
            <a:prstGeom prst="rect">
              <a:avLst/>
            </a:prstGeom>
          </p:spPr>
        </p:pic>
        <p:pic>
          <p:nvPicPr>
            <p:cNvPr id="20" name="Picture 19"/>
            <p:cNvPicPr>
              <a:picLocks noChangeAspect="1"/>
            </p:cNvPicPr>
            <p:nvPr/>
          </p:nvPicPr>
          <p:blipFill>
            <a:blip r:embed="rId9"/>
            <a:stretch>
              <a:fillRect/>
            </a:stretch>
          </p:blipFill>
          <p:spPr>
            <a:xfrm>
              <a:off x="4091138" y="1557929"/>
              <a:ext cx="356292" cy="1064967"/>
            </a:xfrm>
            <a:prstGeom prst="rect">
              <a:avLst/>
            </a:prstGeom>
          </p:spPr>
        </p:pic>
      </p:grpSp>
      <p:sp>
        <p:nvSpPr>
          <p:cNvPr id="60" name="TextBox 59"/>
          <p:cNvSpPr txBox="1"/>
          <p:nvPr/>
        </p:nvSpPr>
        <p:spPr>
          <a:xfrm>
            <a:off x="6369193" y="5330762"/>
            <a:ext cx="5583457" cy="502766"/>
          </a:xfrm>
          <a:prstGeom prst="rect">
            <a:avLst/>
          </a:prstGeom>
          <a:solidFill>
            <a:srgbClr val="FF0000"/>
          </a:solidFill>
          <a:ln>
            <a:solidFill>
              <a:srgbClr val="FFFF00"/>
            </a:solidFill>
          </a:ln>
        </p:spPr>
        <p:txBody>
          <a:bodyPr wrap="square" rtlCol="0">
            <a:spAutoFit/>
          </a:bodyPr>
          <a:lstStyle/>
          <a:p>
            <a:r>
              <a:rPr lang="en-US" sz="2667" i="1" dirty="0">
                <a:solidFill>
                  <a:schemeClr val="bg1"/>
                </a:solidFill>
                <a:latin typeface="Times New Roman" panose="02020603050405020304" pitchFamily="18" charset="0"/>
                <a:cs typeface="Times New Roman" panose="02020603050405020304" pitchFamily="18" charset="0"/>
              </a:rPr>
              <a:t>Benefits: No finite difference  solvers</a:t>
            </a:r>
            <a:endParaRPr lang="en-US" sz="2667" i="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1" name="TextBox 60"/>
              <p:cNvSpPr txBox="1"/>
              <p:nvPr/>
            </p:nvSpPr>
            <p:spPr>
              <a:xfrm>
                <a:off x="6355417" y="6037811"/>
                <a:ext cx="5597232" cy="502766"/>
              </a:xfrm>
              <a:prstGeom prst="rect">
                <a:avLst/>
              </a:prstGeom>
              <a:solidFill>
                <a:srgbClr val="FF0000"/>
              </a:solidFill>
              <a:ln>
                <a:solidFill>
                  <a:srgbClr val="FFFF00"/>
                </a:solidFill>
              </a:ln>
            </p:spPr>
            <p:txBody>
              <a:bodyPr wrap="square" rtlCol="0">
                <a:spAutoFit/>
              </a:bodyPr>
              <a:lstStyle/>
              <a:p>
                <a:r>
                  <a:rPr lang="en-US" sz="2667" i="1" dirty="0">
                    <a:solidFill>
                      <a:schemeClr val="bg1"/>
                    </a:solidFill>
                    <a:latin typeface="Times New Roman" panose="02020603050405020304" pitchFamily="18" charset="0"/>
                    <a:cs typeface="Times New Roman" panose="02020603050405020304" pitchFamily="18" charset="0"/>
                  </a:rPr>
                  <a:t>Liability: m </a:t>
                </a:r>
                <a14:m>
                  <m:oMath xmlns:m="http://schemas.openxmlformats.org/officeDocument/2006/math">
                    <m:r>
                      <a:rPr lang="en-US" sz="2667"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667"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𝑟𝑒𝑓𝑙𝑒𝑐𝑡𝑖𝑣𝑖𝑡𝑦</m:t>
                    </m:r>
                  </m:oMath>
                </a14:m>
                <a:endParaRPr lang="en-US" sz="2667" i="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6355417" y="6037811"/>
                <a:ext cx="5597232" cy="502766"/>
              </a:xfrm>
              <a:prstGeom prst="rect">
                <a:avLst/>
              </a:prstGeom>
              <a:blipFill>
                <a:blip r:embed="rId10"/>
                <a:stretch>
                  <a:fillRect l="-1806" t="-9524" b="-26190"/>
                </a:stretch>
              </a:blipFill>
              <a:ln>
                <a:solidFill>
                  <a:srgbClr val="FFFF00"/>
                </a:solidFill>
              </a:ln>
            </p:spPr>
            <p:txBody>
              <a:bodyPr/>
              <a:lstStyle/>
              <a:p>
                <a:r>
                  <a:rPr lang="zh-CN" altLang="en-US">
                    <a:noFill/>
                  </a:rPr>
                  <a:t> </a:t>
                </a:r>
              </a:p>
            </p:txBody>
          </p:sp>
        </mc:Fallback>
      </mc:AlternateContent>
      <p:grpSp>
        <p:nvGrpSpPr>
          <p:cNvPr id="25" name="Group 24"/>
          <p:cNvGrpSpPr/>
          <p:nvPr/>
        </p:nvGrpSpPr>
        <p:grpSpPr>
          <a:xfrm>
            <a:off x="8882055" y="1277631"/>
            <a:ext cx="2621827" cy="708268"/>
            <a:chOff x="6661541" y="958223"/>
            <a:chExt cx="1966370" cy="531201"/>
          </a:xfrm>
        </p:grpSpPr>
        <p:sp>
          <p:nvSpPr>
            <p:cNvPr id="22" name="TextBox 21"/>
            <p:cNvSpPr txBox="1"/>
            <p:nvPr/>
          </p:nvSpPr>
          <p:spPr>
            <a:xfrm>
              <a:off x="7505972" y="958223"/>
              <a:ext cx="251511" cy="377075"/>
            </a:xfrm>
            <a:prstGeom prst="rect">
              <a:avLst/>
            </a:prstGeom>
            <a:noFill/>
          </p:spPr>
          <p:txBody>
            <a:bodyPr wrap="none" rtlCol="0">
              <a:spAutoFit/>
            </a:bodyPr>
            <a:lstStyle/>
            <a:p>
              <a:r>
                <a:rPr lang="en-US" sz="2667" dirty="0">
                  <a:solidFill>
                    <a:schemeClr val="bg1"/>
                  </a:solidFill>
                  <a:latin typeface="Symbol" panose="05050102010706020507" pitchFamily="18" charset="2"/>
                  <a:cs typeface="Times New Roman" panose="02020603050405020304" pitchFamily="18" charset="0"/>
                </a:rPr>
                <a:t>e</a:t>
              </a:r>
            </a:p>
          </p:txBody>
        </p:sp>
        <p:sp>
          <p:nvSpPr>
            <p:cNvPr id="24" name="Left Brace 23"/>
            <p:cNvSpPr/>
            <p:nvPr/>
          </p:nvSpPr>
          <p:spPr>
            <a:xfrm rot="5400000">
              <a:off x="7574074" y="435587"/>
              <a:ext cx="141304" cy="1966370"/>
            </a:xfrm>
            <a:prstGeom prst="leftBrace">
              <a:avLst/>
            </a:prstGeom>
            <a:ln w="127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sp>
        <p:nvSpPr>
          <p:cNvPr id="44" name="TextBox 33">
            <a:extLst>
              <a:ext uri="{FF2B5EF4-FFF2-40B4-BE49-F238E27FC236}">
                <a16:creationId xmlns:a16="http://schemas.microsoft.com/office/drawing/2014/main" id="{30000FB6-70E3-C647-AE34-544373A985CA}"/>
              </a:ext>
            </a:extLst>
          </p:cNvPr>
          <p:cNvSpPr txBox="1"/>
          <p:nvPr/>
        </p:nvSpPr>
        <p:spPr>
          <a:xfrm>
            <a:off x="2276573" y="1268118"/>
            <a:ext cx="831961" cy="502766"/>
          </a:xfrm>
          <a:prstGeom prst="rect">
            <a:avLst/>
          </a:prstGeom>
          <a:noFill/>
        </p:spPr>
        <p:txBody>
          <a:bodyPr wrap="square" rtlCol="0">
            <a:spAutoFit/>
          </a:bodyPr>
          <a:lstStyle/>
          <a:p>
            <a:r>
              <a:rPr lang="en-US" altLang="zh-CN" sz="2667" dirty="0">
                <a:solidFill>
                  <a:srgbClr val="FFFF00"/>
                </a:solidFill>
                <a:latin typeface="Times New Roman" panose="02020603050405020304" pitchFamily="18" charset="0"/>
                <a:cs typeface="Times New Roman" panose="02020603050405020304" pitchFamily="18" charset="0"/>
              </a:rPr>
              <a:t>H</a:t>
            </a:r>
            <a:r>
              <a:rPr lang="en-US" altLang="zh-CN" sz="2667" baseline="30000" dirty="0">
                <a:solidFill>
                  <a:srgbClr val="FFFF00"/>
                </a:solidFill>
                <a:latin typeface="Times New Roman" panose="02020603050405020304" pitchFamily="18" charset="0"/>
                <a:cs typeface="Times New Roman" panose="02020603050405020304" pitchFamily="18" charset="0"/>
              </a:rPr>
              <a:t>T</a:t>
            </a:r>
            <a:endParaRPr lang="zh-CN" altLang="en-US" sz="2667" baseline="30000" dirty="0">
              <a:solidFill>
                <a:schemeClr val="bg1"/>
              </a:solidFill>
              <a:latin typeface="Times New Roman" panose="02020603050405020304" pitchFamily="18" charset="0"/>
              <a:cs typeface="Times New Roman" panose="02020603050405020304" pitchFamily="18" charset="0"/>
            </a:endParaRPr>
          </a:p>
        </p:txBody>
      </p:sp>
      <p:grpSp>
        <p:nvGrpSpPr>
          <p:cNvPr id="45" name="Group 508">
            <a:extLst>
              <a:ext uri="{FF2B5EF4-FFF2-40B4-BE49-F238E27FC236}">
                <a16:creationId xmlns:a16="http://schemas.microsoft.com/office/drawing/2014/main" id="{773457D4-E602-3842-A838-4EF1BAF071F2}"/>
              </a:ext>
            </a:extLst>
          </p:cNvPr>
          <p:cNvGrpSpPr/>
          <p:nvPr/>
        </p:nvGrpSpPr>
        <p:grpSpPr>
          <a:xfrm>
            <a:off x="9093981" y="-36833"/>
            <a:ext cx="2498660" cy="1266393"/>
            <a:chOff x="5982817" y="2437186"/>
            <a:chExt cx="1873995" cy="949795"/>
          </a:xfrm>
        </p:grpSpPr>
        <p:sp>
          <p:nvSpPr>
            <p:cNvPr id="47" name="Rectangle 509">
              <a:extLst>
                <a:ext uri="{FF2B5EF4-FFF2-40B4-BE49-F238E27FC236}">
                  <a16:creationId xmlns:a16="http://schemas.microsoft.com/office/drawing/2014/main" id="{B6328DD5-69BB-1A44-BC6F-B580E81EF31D}"/>
                </a:ext>
              </a:extLst>
            </p:cNvPr>
            <p:cNvSpPr/>
            <p:nvPr/>
          </p:nvSpPr>
          <p:spPr>
            <a:xfrm>
              <a:off x="5982817" y="2442850"/>
              <a:ext cx="1613519" cy="944131"/>
            </a:xfrm>
            <a:prstGeom prst="rect">
              <a:avLst/>
            </a:prstGeom>
            <a:solidFill>
              <a:srgbClr val="FF0000"/>
            </a:solidFill>
            <a:ln w="127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8" name="Group 510">
              <a:extLst>
                <a:ext uri="{FF2B5EF4-FFF2-40B4-BE49-F238E27FC236}">
                  <a16:creationId xmlns:a16="http://schemas.microsoft.com/office/drawing/2014/main" id="{A522FF1C-0AC4-B445-80AF-743F0558B1B7}"/>
                </a:ext>
              </a:extLst>
            </p:cNvPr>
            <p:cNvGrpSpPr/>
            <p:nvPr/>
          </p:nvGrpSpPr>
          <p:grpSpPr>
            <a:xfrm>
              <a:off x="6095096" y="2487766"/>
              <a:ext cx="1406609" cy="869067"/>
              <a:chOff x="6520001" y="2584699"/>
              <a:chExt cx="1406609" cy="869067"/>
            </a:xfrm>
          </p:grpSpPr>
          <p:cxnSp>
            <p:nvCxnSpPr>
              <p:cNvPr id="51" name="Straight Connector 513">
                <a:extLst>
                  <a:ext uri="{FF2B5EF4-FFF2-40B4-BE49-F238E27FC236}">
                    <a16:creationId xmlns:a16="http://schemas.microsoft.com/office/drawing/2014/main" id="{C20808CC-E31A-C34D-9A64-03699FDF2922}"/>
                  </a:ext>
                </a:extLst>
              </p:cNvPr>
              <p:cNvCxnSpPr/>
              <p:nvPr/>
            </p:nvCxnSpPr>
            <p:spPr>
              <a:xfrm>
                <a:off x="7211455" y="2837236"/>
                <a:ext cx="3026" cy="503023"/>
              </a:xfrm>
              <a:prstGeom prst="line">
                <a:avLst/>
              </a:prstGeom>
              <a:ln w="28575">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4">
                <a:extLst>
                  <a:ext uri="{FF2B5EF4-FFF2-40B4-BE49-F238E27FC236}">
                    <a16:creationId xmlns:a16="http://schemas.microsoft.com/office/drawing/2014/main" id="{B0ADDD41-09E1-F74A-ADBE-193FE9F8ECF8}"/>
                  </a:ext>
                </a:extLst>
              </p:cNvPr>
              <p:cNvCxnSpPr/>
              <p:nvPr/>
            </p:nvCxnSpPr>
            <p:spPr>
              <a:xfrm>
                <a:off x="6520001" y="3079794"/>
                <a:ext cx="1312601" cy="11393"/>
              </a:xfrm>
              <a:prstGeom prst="line">
                <a:avLst/>
              </a:prstGeom>
              <a:ln w="28575">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15">
                <a:extLst>
                  <a:ext uri="{FF2B5EF4-FFF2-40B4-BE49-F238E27FC236}">
                    <a16:creationId xmlns:a16="http://schemas.microsoft.com/office/drawing/2014/main" id="{83E1C1F2-F3B3-3546-B8AC-FF1A367B8D6D}"/>
                  </a:ext>
                </a:extLst>
              </p:cNvPr>
              <p:cNvCxnSpPr/>
              <p:nvPr/>
            </p:nvCxnSpPr>
            <p:spPr>
              <a:xfrm flipV="1">
                <a:off x="7406854" y="2584699"/>
                <a:ext cx="519756" cy="498653"/>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16">
                <a:extLst>
                  <a:ext uri="{FF2B5EF4-FFF2-40B4-BE49-F238E27FC236}">
                    <a16:creationId xmlns:a16="http://schemas.microsoft.com/office/drawing/2014/main" id="{F1159D93-2F6D-4B4D-9A5E-AACB41BF9AE2}"/>
                  </a:ext>
                </a:extLst>
              </p:cNvPr>
              <p:cNvCxnSpPr/>
              <p:nvPr/>
            </p:nvCxnSpPr>
            <p:spPr>
              <a:xfrm flipV="1">
                <a:off x="6569224" y="3072249"/>
                <a:ext cx="358254" cy="381517"/>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17">
                <a:extLst>
                  <a:ext uri="{FF2B5EF4-FFF2-40B4-BE49-F238E27FC236}">
                    <a16:creationId xmlns:a16="http://schemas.microsoft.com/office/drawing/2014/main" id="{D942CA87-DDB7-2D4E-9815-84FDBEF528AB}"/>
                  </a:ext>
                </a:extLst>
              </p:cNvPr>
              <p:cNvCxnSpPr/>
              <p:nvPr/>
            </p:nvCxnSpPr>
            <p:spPr>
              <a:xfrm>
                <a:off x="6920362" y="3072407"/>
                <a:ext cx="500724" cy="3400"/>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9" name="TextBox 511">
              <a:extLst>
                <a:ext uri="{FF2B5EF4-FFF2-40B4-BE49-F238E27FC236}">
                  <a16:creationId xmlns:a16="http://schemas.microsoft.com/office/drawing/2014/main" id="{29557984-B5EC-1A45-8A32-5F9B1AC52923}"/>
                </a:ext>
              </a:extLst>
            </p:cNvPr>
            <p:cNvSpPr txBox="1"/>
            <p:nvPr/>
          </p:nvSpPr>
          <p:spPr>
            <a:xfrm>
              <a:off x="6845058" y="2935549"/>
              <a:ext cx="253916" cy="346249"/>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x</a:t>
              </a:r>
            </a:p>
          </p:txBody>
        </p:sp>
        <p:sp>
          <p:nvSpPr>
            <p:cNvPr id="50" name="TextBox 512">
              <a:extLst>
                <a:ext uri="{FF2B5EF4-FFF2-40B4-BE49-F238E27FC236}">
                  <a16:creationId xmlns:a16="http://schemas.microsoft.com/office/drawing/2014/main" id="{B14312B2-A481-604C-A903-CF7681AEB368}"/>
                </a:ext>
              </a:extLst>
            </p:cNvPr>
            <p:cNvSpPr txBox="1"/>
            <p:nvPr/>
          </p:nvSpPr>
          <p:spPr>
            <a:xfrm>
              <a:off x="6036697" y="2437186"/>
              <a:ext cx="1820115" cy="276999"/>
            </a:xfrm>
            <a:prstGeom prst="rect">
              <a:avLst/>
            </a:prstGeom>
            <a:noFill/>
          </p:spPr>
          <p:txBody>
            <a:bodyPr wrap="square" rtlCol="0">
              <a:spAutoFit/>
            </a:bodyPr>
            <a:lstStyle/>
            <a:p>
              <a:r>
                <a:rPr lang="en-US" dirty="0">
                  <a:solidFill>
                    <a:schemeClr val="bg1"/>
                  </a:solidFill>
                  <a:latin typeface="Symbol" panose="05050102010706020507" pitchFamily="18" charset="2"/>
                  <a:cs typeface="Times New Roman" panose="02020603050405020304" pitchFamily="18" charset="0"/>
                </a:rPr>
                <a:t>s</a:t>
              </a:r>
              <a:r>
                <a:rPr lang="en-US"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x</a:t>
              </a:r>
              <a:r>
                <a:rPr lang="en-US" dirty="0">
                  <a:solidFill>
                    <a:schemeClr val="bg1"/>
                  </a:solidFill>
                  <a:latin typeface="Times New Roman" panose="02020603050405020304" pitchFamily="18" charset="0"/>
                  <a:cs typeface="Times New Roman" panose="02020603050405020304" pitchFamily="18" charset="0"/>
                </a:rPr>
                <a:t>)=</a:t>
              </a:r>
              <a:r>
                <a:rPr lang="en-US" dirty="0" err="1">
                  <a:solidFill>
                    <a:schemeClr val="bg1"/>
                  </a:solidFill>
                  <a:latin typeface="Times New Roman" panose="02020603050405020304" pitchFamily="18" charset="0"/>
                  <a:cs typeface="Times New Roman" panose="02020603050405020304" pitchFamily="18" charset="0"/>
                </a:rPr>
                <a:t>ReLu</a:t>
              </a:r>
              <a:r>
                <a:rPr lang="en-US"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x</a:t>
              </a:r>
              <a:r>
                <a:rPr lang="en-US" dirty="0">
                  <a:solidFill>
                    <a:schemeClr val="bg1"/>
                  </a:solidFill>
                  <a:latin typeface="Times New Roman" panose="02020603050405020304" pitchFamily="18" charset="0"/>
                  <a:cs typeface="Times New Roman" panose="02020603050405020304" pitchFamily="18" charset="0"/>
                </a:rPr>
                <a:t>)</a:t>
              </a:r>
            </a:p>
          </p:txBody>
        </p:sp>
      </p:grpSp>
      <p:sp>
        <p:nvSpPr>
          <p:cNvPr id="5" name="矩形 4">
            <a:extLst>
              <a:ext uri="{FF2B5EF4-FFF2-40B4-BE49-F238E27FC236}">
                <a16:creationId xmlns:a16="http://schemas.microsoft.com/office/drawing/2014/main" id="{6085EEB5-83DA-D74C-808D-4C922B054B7F}"/>
              </a:ext>
            </a:extLst>
          </p:cNvPr>
          <p:cNvSpPr/>
          <p:nvPr/>
        </p:nvSpPr>
        <p:spPr>
          <a:xfrm>
            <a:off x="7391400" y="2870200"/>
            <a:ext cx="406400" cy="462792"/>
          </a:xfrm>
          <a:prstGeom prst="rect">
            <a:avLst/>
          </a:prstGeom>
          <a:solidFill>
            <a:srgbClr val="FF0000">
              <a:alpha val="34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0859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0-#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1"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left)">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40" grpId="0" animBg="1"/>
      <p:bldP spid="60" grpId="0" animBg="1"/>
      <p:bldP spid="61"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88556" y="-224574"/>
            <a:ext cx="10515600" cy="1325563"/>
          </a:xfrm>
        </p:spPr>
        <p:txBody>
          <a:bodyPr>
            <a:normAutofit/>
          </a:bodyPr>
          <a:lstStyle/>
          <a:p>
            <a:pPr algn="ctr"/>
            <a:r>
              <a:rPr lang="en-US" altLang="zh-CN" sz="5867" dirty="0">
                <a:latin typeface="Times New Roman" panose="02020603050405020304" pitchFamily="18" charset="0"/>
                <a:cs typeface="Times New Roman" panose="02020603050405020304" pitchFamily="18" charset="0"/>
              </a:rPr>
              <a:t>Outline</a:t>
            </a:r>
            <a:endParaRPr lang="zh-CN" altLang="en-US" sz="48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E152630A-29DA-478F-AAE9-33EB6596F9E2}"/>
              </a:ext>
            </a:extLst>
          </p:cNvPr>
          <p:cNvSpPr>
            <a:spLocks noGrp="1"/>
          </p:cNvSpPr>
          <p:nvPr>
            <p:ph type="sldNum" sz="quarter" idx="12"/>
          </p:nvPr>
        </p:nvSpPr>
        <p:spPr/>
        <p:txBody>
          <a:bodyPr/>
          <a:lstStyle/>
          <a:p>
            <a:fld id="{28105BC5-7E75-4875-A2B6-9270916BBBCE}" type="slidenum">
              <a:rPr lang="zh-CN" altLang="en-US" smtClean="0">
                <a:latin typeface="Times New Roman" panose="02020603050405020304" pitchFamily="18" charset="0"/>
                <a:cs typeface="Times New Roman" panose="02020603050405020304" pitchFamily="18" charset="0"/>
              </a:rPr>
              <a:t>8</a:t>
            </a:fld>
            <a:endParaRPr lang="zh-CN" altLang="en-US">
              <a:latin typeface="Times New Roman" panose="02020603050405020304" pitchFamily="18" charset="0"/>
              <a:cs typeface="Times New Roman" panose="02020603050405020304" pitchFamily="18" charset="0"/>
            </a:endParaRPr>
          </a:p>
        </p:txBody>
      </p:sp>
      <p:sp>
        <p:nvSpPr>
          <p:cNvPr id="8" name="内容占位符 2">
            <a:extLst>
              <a:ext uri="{FF2B5EF4-FFF2-40B4-BE49-F238E27FC236}">
                <a16:creationId xmlns:a16="http://schemas.microsoft.com/office/drawing/2014/main" id="{07AD3B6F-CF96-490E-A64E-65A9BC056E2F}"/>
              </a:ext>
            </a:extLst>
          </p:cNvPr>
          <p:cNvSpPr txBox="1">
            <a:spLocks/>
          </p:cNvSpPr>
          <p:nvPr/>
        </p:nvSpPr>
        <p:spPr>
          <a:xfrm>
            <a:off x="815413" y="1028733"/>
            <a:ext cx="11617291" cy="5152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Neural Networks &amp; Sparse LSM</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Neural Networks Least Squares Migration </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Numerical Results</a:t>
            </a:r>
          </a:p>
          <a:p>
            <a:pPr>
              <a:lnSpc>
                <a:spcPct val="200000"/>
              </a:lnSpc>
              <a:buFont typeface="Wingdings" panose="05000000000000000000" pitchFamily="2" charset="2"/>
              <a:buChar char="Ø"/>
            </a:pPr>
            <a:r>
              <a:rPr lang="en-US" altLang="zh-CN" sz="3733" dirty="0">
                <a:solidFill>
                  <a:srgbClr val="FFFF00"/>
                </a:solidFill>
                <a:latin typeface="Times New Roman" panose="02020603050405020304" pitchFamily="18" charset="0"/>
                <a:cs typeface="Times New Roman" panose="02020603050405020304" pitchFamily="18" charset="0"/>
              </a:rPr>
              <a:t> Summary</a:t>
            </a:r>
          </a:p>
        </p:txBody>
      </p:sp>
      <p:sp>
        <p:nvSpPr>
          <p:cNvPr id="3" name="Rectangle 2"/>
          <p:cNvSpPr/>
          <p:nvPr/>
        </p:nvSpPr>
        <p:spPr>
          <a:xfrm>
            <a:off x="0" y="1300477"/>
            <a:ext cx="12193355" cy="2304256"/>
          </a:xfrm>
          <a:prstGeom prst="rect">
            <a:avLst/>
          </a:prstGeom>
          <a:solidFill>
            <a:srgbClr val="000082">
              <a:alpha val="48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2">
            <a:extLst>
              <a:ext uri="{FF2B5EF4-FFF2-40B4-BE49-F238E27FC236}">
                <a16:creationId xmlns:a16="http://schemas.microsoft.com/office/drawing/2014/main" id="{F1809F91-8204-F240-8D19-C7CB17F320B6}"/>
              </a:ext>
            </a:extLst>
          </p:cNvPr>
          <p:cNvSpPr/>
          <p:nvPr/>
        </p:nvSpPr>
        <p:spPr>
          <a:xfrm>
            <a:off x="-13322" y="5157193"/>
            <a:ext cx="12193355" cy="1152127"/>
          </a:xfrm>
          <a:prstGeom prst="rect">
            <a:avLst/>
          </a:prstGeom>
          <a:solidFill>
            <a:srgbClr val="000082">
              <a:alpha val="48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9614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C64CF10-A500-4252-ADB7-3BE8AF26A82B}"/>
              </a:ext>
            </a:extLst>
          </p:cNvPr>
          <p:cNvSpPr>
            <a:spLocks noGrp="1"/>
          </p:cNvSpPr>
          <p:nvPr>
            <p:ph type="sldNum" sz="quarter" idx="12"/>
          </p:nvPr>
        </p:nvSpPr>
        <p:spPr>
          <a:xfrm>
            <a:off x="9401472" y="5671392"/>
            <a:ext cx="2743200" cy="365125"/>
          </a:xfrm>
        </p:spPr>
        <p:txBody>
          <a:bodyPr/>
          <a:lstStyle/>
          <a:p>
            <a:fld id="{28105BC5-7E75-4875-A2B6-9270916BBBCE}" type="slidenum">
              <a:rPr lang="zh-CN" altLang="en-US" smtClean="0"/>
              <a:t>9</a:t>
            </a:fld>
            <a:endParaRPr lang="zh-CN" altLang="en-US"/>
          </a:p>
        </p:txBody>
      </p:sp>
      <p:pic>
        <p:nvPicPr>
          <p:cNvPr id="5" name="Picture 4">
            <a:extLst>
              <a:ext uri="{FF2B5EF4-FFF2-40B4-BE49-F238E27FC236}">
                <a16:creationId xmlns:a16="http://schemas.microsoft.com/office/drawing/2014/main" id="{AFC49760-685F-4860-B808-CA4DDC06B2A8}"/>
              </a:ext>
            </a:extLst>
          </p:cNvPr>
          <p:cNvPicPr>
            <a:picLocks noChangeAspect="1"/>
          </p:cNvPicPr>
          <p:nvPr/>
        </p:nvPicPr>
        <p:blipFill rotWithShape="1">
          <a:blip r:embed="rId3">
            <a:extLst>
              <a:ext uri="{28A0092B-C50C-407E-A947-70E740481C1C}">
                <a14:useLocalDpi xmlns:a14="http://schemas.microsoft.com/office/drawing/2010/main" val="0"/>
              </a:ext>
            </a:extLst>
          </a:blip>
          <a:srcRect l="13232" t="7298" r="9431" b="11905"/>
          <a:stretch/>
        </p:blipFill>
        <p:spPr>
          <a:xfrm>
            <a:off x="900471" y="1457824"/>
            <a:ext cx="4214756" cy="3258112"/>
          </a:xfrm>
          <a:prstGeom prst="rect">
            <a:avLst/>
          </a:prstGeom>
        </p:spPr>
      </p:pic>
      <p:pic>
        <p:nvPicPr>
          <p:cNvPr id="4" name="Picture 3" descr="A picture containing clothing&#10;&#10;Description generated with very high confidence">
            <a:extLst>
              <a:ext uri="{FF2B5EF4-FFF2-40B4-BE49-F238E27FC236}">
                <a16:creationId xmlns:a16="http://schemas.microsoft.com/office/drawing/2014/main" id="{B9EB65A5-DFEB-4371-BADA-0FC25B20AD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90" t="7379" r="9385" b="10612"/>
          <a:stretch/>
        </p:blipFill>
        <p:spPr>
          <a:xfrm>
            <a:off x="6696811" y="1464533"/>
            <a:ext cx="4287517" cy="3251403"/>
          </a:xfrm>
          <a:prstGeom prst="rect">
            <a:avLst/>
          </a:prstGeom>
        </p:spPr>
      </p:pic>
      <p:sp>
        <p:nvSpPr>
          <p:cNvPr id="6" name="TextBox 5">
            <a:extLst>
              <a:ext uri="{FF2B5EF4-FFF2-40B4-BE49-F238E27FC236}">
                <a16:creationId xmlns:a16="http://schemas.microsoft.com/office/drawing/2014/main" id="{91D73B44-D103-4A6C-B5C0-941F61100F03}"/>
              </a:ext>
            </a:extLst>
          </p:cNvPr>
          <p:cNvSpPr txBox="1"/>
          <p:nvPr/>
        </p:nvSpPr>
        <p:spPr>
          <a:xfrm>
            <a:off x="335360" y="4473975"/>
            <a:ext cx="529312" cy="420564"/>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2.3</a:t>
            </a:r>
            <a:endParaRPr lang="zh-CN" altLang="en-US" sz="2133" dirty="0">
              <a:solidFill>
                <a:prstClr val="white"/>
              </a:solidFill>
              <a:ea typeface="宋体" panose="02010600030101010101" pitchFamily="2" charset="-122"/>
            </a:endParaRPr>
          </a:p>
        </p:txBody>
      </p:sp>
      <p:sp>
        <p:nvSpPr>
          <p:cNvPr id="7" name="TextBox 6">
            <a:extLst>
              <a:ext uri="{FF2B5EF4-FFF2-40B4-BE49-F238E27FC236}">
                <a16:creationId xmlns:a16="http://schemas.microsoft.com/office/drawing/2014/main" id="{8C986A14-AAAC-4E2F-8F59-B91E53BA17EA}"/>
              </a:ext>
            </a:extLst>
          </p:cNvPr>
          <p:cNvSpPr txBox="1"/>
          <p:nvPr/>
        </p:nvSpPr>
        <p:spPr>
          <a:xfrm rot="16200000">
            <a:off x="159797" y="3069538"/>
            <a:ext cx="885179" cy="420564"/>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Z (km)</a:t>
            </a:r>
            <a:endParaRPr lang="zh-CN" altLang="en-US" sz="2133" dirty="0">
              <a:solidFill>
                <a:prstClr val="white"/>
              </a:solidFill>
              <a:ea typeface="宋体" panose="02010600030101010101" pitchFamily="2" charset="-122"/>
            </a:endParaRPr>
          </a:p>
        </p:txBody>
      </p:sp>
      <p:sp>
        <p:nvSpPr>
          <p:cNvPr id="8" name="TextBox 7">
            <a:extLst>
              <a:ext uri="{FF2B5EF4-FFF2-40B4-BE49-F238E27FC236}">
                <a16:creationId xmlns:a16="http://schemas.microsoft.com/office/drawing/2014/main" id="{25FE7709-447E-408F-92DD-4F9D0F378F2D}"/>
              </a:ext>
            </a:extLst>
          </p:cNvPr>
          <p:cNvSpPr txBox="1"/>
          <p:nvPr/>
        </p:nvSpPr>
        <p:spPr>
          <a:xfrm>
            <a:off x="342555" y="1292836"/>
            <a:ext cx="529312" cy="420564"/>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0.3</a:t>
            </a:r>
            <a:endParaRPr lang="zh-CN" altLang="en-US" sz="2133" dirty="0">
              <a:solidFill>
                <a:prstClr val="white"/>
              </a:solidFill>
              <a:ea typeface="宋体" panose="02010600030101010101" pitchFamily="2" charset="-122"/>
            </a:endParaRPr>
          </a:p>
        </p:txBody>
      </p:sp>
      <p:sp>
        <p:nvSpPr>
          <p:cNvPr id="9" name="TextBox 8">
            <a:extLst>
              <a:ext uri="{FF2B5EF4-FFF2-40B4-BE49-F238E27FC236}">
                <a16:creationId xmlns:a16="http://schemas.microsoft.com/office/drawing/2014/main" id="{87850669-5F14-420E-9F8B-69EAA92749DC}"/>
              </a:ext>
            </a:extLst>
          </p:cNvPr>
          <p:cNvSpPr txBox="1"/>
          <p:nvPr/>
        </p:nvSpPr>
        <p:spPr>
          <a:xfrm>
            <a:off x="2471676" y="4844975"/>
            <a:ext cx="899605" cy="420564"/>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X (km)</a:t>
            </a:r>
            <a:endParaRPr lang="zh-CN" altLang="en-US" sz="2133" dirty="0">
              <a:solidFill>
                <a:prstClr val="white"/>
              </a:solidFill>
              <a:ea typeface="宋体" panose="02010600030101010101" pitchFamily="2" charset="-122"/>
            </a:endParaRPr>
          </a:p>
        </p:txBody>
      </p:sp>
      <p:sp>
        <p:nvSpPr>
          <p:cNvPr id="10" name="TextBox 9">
            <a:extLst>
              <a:ext uri="{FF2B5EF4-FFF2-40B4-BE49-F238E27FC236}">
                <a16:creationId xmlns:a16="http://schemas.microsoft.com/office/drawing/2014/main" id="{76F69348-0D61-4535-81AE-3DD3211CFE09}"/>
              </a:ext>
            </a:extLst>
          </p:cNvPr>
          <p:cNvSpPr txBox="1"/>
          <p:nvPr/>
        </p:nvSpPr>
        <p:spPr>
          <a:xfrm>
            <a:off x="707896" y="4844975"/>
            <a:ext cx="322524" cy="420564"/>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4</a:t>
            </a:r>
            <a:endParaRPr lang="zh-CN" altLang="en-US" sz="2133" dirty="0">
              <a:solidFill>
                <a:prstClr val="white"/>
              </a:solidFill>
              <a:ea typeface="宋体" panose="02010600030101010101" pitchFamily="2" charset="-122"/>
            </a:endParaRPr>
          </a:p>
        </p:txBody>
      </p:sp>
      <p:sp>
        <p:nvSpPr>
          <p:cNvPr id="11" name="TextBox 10">
            <a:extLst>
              <a:ext uri="{FF2B5EF4-FFF2-40B4-BE49-F238E27FC236}">
                <a16:creationId xmlns:a16="http://schemas.microsoft.com/office/drawing/2014/main" id="{8D1D90B4-F0CD-4F96-89C0-CCF9ED1F9094}"/>
              </a:ext>
            </a:extLst>
          </p:cNvPr>
          <p:cNvSpPr txBox="1"/>
          <p:nvPr/>
        </p:nvSpPr>
        <p:spPr>
          <a:xfrm>
            <a:off x="4767691" y="4788928"/>
            <a:ext cx="460382" cy="420564"/>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12</a:t>
            </a:r>
            <a:endParaRPr lang="zh-CN" altLang="en-US" sz="2133" dirty="0">
              <a:solidFill>
                <a:prstClr val="white"/>
              </a:solidFill>
              <a:ea typeface="宋体" panose="02010600030101010101" pitchFamily="2" charset="-122"/>
            </a:endParaRPr>
          </a:p>
        </p:txBody>
      </p:sp>
      <p:pic>
        <p:nvPicPr>
          <p:cNvPr id="12" name="图片 23">
            <a:extLst>
              <a:ext uri="{FF2B5EF4-FFF2-40B4-BE49-F238E27FC236}">
                <a16:creationId xmlns:a16="http://schemas.microsoft.com/office/drawing/2014/main" id="{1E8B4D00-D850-41BF-AE52-4A7F5C90813B}"/>
              </a:ext>
            </a:extLst>
          </p:cNvPr>
          <p:cNvPicPr>
            <a:picLocks noChangeAspect="1"/>
          </p:cNvPicPr>
          <p:nvPr/>
        </p:nvPicPr>
        <p:blipFill rotWithShape="1">
          <a:blip r:embed="rId5">
            <a:extLst>
              <a:ext uri="{28A0092B-C50C-407E-A947-70E740481C1C}">
                <a14:useLocalDpi xmlns:a14="http://schemas.microsoft.com/office/drawing/2010/main" val="0"/>
              </a:ext>
            </a:extLst>
          </a:blip>
          <a:srcRect l="82631" t="7539" r="12698" b="11068"/>
          <a:stretch/>
        </p:blipFill>
        <p:spPr>
          <a:xfrm>
            <a:off x="5260981" y="1908059"/>
            <a:ext cx="247084" cy="2140855"/>
          </a:xfrm>
          <a:prstGeom prst="rect">
            <a:avLst/>
          </a:prstGeom>
        </p:spPr>
      </p:pic>
      <p:sp>
        <p:nvSpPr>
          <p:cNvPr id="14" name="TextBox 13">
            <a:extLst>
              <a:ext uri="{FF2B5EF4-FFF2-40B4-BE49-F238E27FC236}">
                <a16:creationId xmlns:a16="http://schemas.microsoft.com/office/drawing/2014/main" id="{0ADA1FE3-36DE-41C8-ACEE-950C5D333106}"/>
              </a:ext>
            </a:extLst>
          </p:cNvPr>
          <p:cNvSpPr txBox="1"/>
          <p:nvPr/>
        </p:nvSpPr>
        <p:spPr>
          <a:xfrm>
            <a:off x="5449150" y="3707384"/>
            <a:ext cx="529312" cy="420564"/>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1.7</a:t>
            </a:r>
            <a:endParaRPr lang="zh-CN" altLang="en-US" sz="2133" dirty="0">
              <a:solidFill>
                <a:prstClr val="white"/>
              </a:solidFill>
              <a:ea typeface="宋体" panose="02010600030101010101" pitchFamily="2" charset="-122"/>
            </a:endParaRPr>
          </a:p>
        </p:txBody>
      </p:sp>
      <p:sp>
        <p:nvSpPr>
          <p:cNvPr id="15" name="TextBox 14">
            <a:extLst>
              <a:ext uri="{FF2B5EF4-FFF2-40B4-BE49-F238E27FC236}">
                <a16:creationId xmlns:a16="http://schemas.microsoft.com/office/drawing/2014/main" id="{2EDC9822-9969-4E31-AE39-9850BD389F32}"/>
              </a:ext>
            </a:extLst>
          </p:cNvPr>
          <p:cNvSpPr txBox="1"/>
          <p:nvPr/>
        </p:nvSpPr>
        <p:spPr>
          <a:xfrm>
            <a:off x="5381226" y="1787171"/>
            <a:ext cx="529312" cy="420564"/>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4.5</a:t>
            </a:r>
            <a:endParaRPr lang="zh-CN" altLang="en-US" sz="2133" dirty="0">
              <a:solidFill>
                <a:prstClr val="white"/>
              </a:solidFill>
              <a:ea typeface="宋体" panose="02010600030101010101" pitchFamily="2" charset="-122"/>
            </a:endParaRPr>
          </a:p>
        </p:txBody>
      </p:sp>
      <p:sp>
        <p:nvSpPr>
          <p:cNvPr id="16" name="TextBox 15">
            <a:extLst>
              <a:ext uri="{FF2B5EF4-FFF2-40B4-BE49-F238E27FC236}">
                <a16:creationId xmlns:a16="http://schemas.microsoft.com/office/drawing/2014/main" id="{E753E6BC-093C-43CA-AEF2-7A3732C3AE0B}"/>
              </a:ext>
            </a:extLst>
          </p:cNvPr>
          <p:cNvSpPr txBox="1"/>
          <p:nvPr/>
        </p:nvSpPr>
        <p:spPr>
          <a:xfrm>
            <a:off x="5109599" y="1457824"/>
            <a:ext cx="735714" cy="420564"/>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km/s</a:t>
            </a:r>
            <a:endParaRPr lang="zh-CN" altLang="en-US" sz="2133" dirty="0">
              <a:solidFill>
                <a:prstClr val="white"/>
              </a:solidFill>
              <a:ea typeface="宋体" panose="02010600030101010101" pitchFamily="2" charset="-122"/>
            </a:endParaRPr>
          </a:p>
        </p:txBody>
      </p:sp>
      <p:grpSp>
        <p:nvGrpSpPr>
          <p:cNvPr id="2" name="Group 1">
            <a:extLst>
              <a:ext uri="{FF2B5EF4-FFF2-40B4-BE49-F238E27FC236}">
                <a16:creationId xmlns:a16="http://schemas.microsoft.com/office/drawing/2014/main" id="{F1E30F7E-F897-4B1D-A79C-BFF005C9004D}"/>
              </a:ext>
            </a:extLst>
          </p:cNvPr>
          <p:cNvGrpSpPr/>
          <p:nvPr/>
        </p:nvGrpSpPr>
        <p:grpSpPr>
          <a:xfrm>
            <a:off x="6178498" y="1163797"/>
            <a:ext cx="4892713" cy="3972703"/>
            <a:chOff x="4633873" y="1437490"/>
            <a:chExt cx="3669534" cy="2979527"/>
          </a:xfrm>
        </p:grpSpPr>
        <p:sp>
          <p:nvSpPr>
            <p:cNvPr id="17" name="TextBox 16">
              <a:extLst>
                <a:ext uri="{FF2B5EF4-FFF2-40B4-BE49-F238E27FC236}">
                  <a16:creationId xmlns:a16="http://schemas.microsoft.com/office/drawing/2014/main" id="{D6EF4AF3-3E2A-492B-A1A4-3E54CE214255}"/>
                </a:ext>
              </a:extLst>
            </p:cNvPr>
            <p:cNvSpPr txBox="1"/>
            <p:nvPr/>
          </p:nvSpPr>
          <p:spPr>
            <a:xfrm>
              <a:off x="4633873" y="3823344"/>
              <a:ext cx="396984" cy="315423"/>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2.3</a:t>
              </a:r>
              <a:endParaRPr lang="zh-CN" altLang="en-US" sz="2133" dirty="0">
                <a:solidFill>
                  <a:prstClr val="white"/>
                </a:solidFill>
                <a:ea typeface="宋体" panose="02010600030101010101" pitchFamily="2" charset="-122"/>
              </a:endParaRPr>
            </a:p>
          </p:txBody>
        </p:sp>
        <p:sp>
          <p:nvSpPr>
            <p:cNvPr id="18" name="TextBox 17">
              <a:extLst>
                <a:ext uri="{FF2B5EF4-FFF2-40B4-BE49-F238E27FC236}">
                  <a16:creationId xmlns:a16="http://schemas.microsoft.com/office/drawing/2014/main" id="{2EB39B86-AD13-4C87-A723-170091AC5FBB}"/>
                </a:ext>
              </a:extLst>
            </p:cNvPr>
            <p:cNvSpPr txBox="1"/>
            <p:nvPr/>
          </p:nvSpPr>
          <p:spPr>
            <a:xfrm rot="16200000">
              <a:off x="4502201" y="2770016"/>
              <a:ext cx="663884" cy="315423"/>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Z (km)</a:t>
              </a:r>
              <a:endParaRPr lang="zh-CN" altLang="en-US" sz="2133" dirty="0">
                <a:solidFill>
                  <a:prstClr val="white"/>
                </a:solidFill>
                <a:ea typeface="宋体" panose="02010600030101010101" pitchFamily="2" charset="-122"/>
              </a:endParaRPr>
            </a:p>
          </p:txBody>
        </p:sp>
        <p:sp>
          <p:nvSpPr>
            <p:cNvPr id="19" name="TextBox 18">
              <a:extLst>
                <a:ext uri="{FF2B5EF4-FFF2-40B4-BE49-F238E27FC236}">
                  <a16:creationId xmlns:a16="http://schemas.microsoft.com/office/drawing/2014/main" id="{6F2B7648-FD1E-4A49-AE4B-E96413CBAA7C}"/>
                </a:ext>
              </a:extLst>
            </p:cNvPr>
            <p:cNvSpPr txBox="1"/>
            <p:nvPr/>
          </p:nvSpPr>
          <p:spPr>
            <a:xfrm>
              <a:off x="4639269" y="1437490"/>
              <a:ext cx="396984" cy="315423"/>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0.3</a:t>
              </a:r>
              <a:endParaRPr lang="zh-CN" altLang="en-US" sz="2133" dirty="0">
                <a:solidFill>
                  <a:prstClr val="white"/>
                </a:solidFill>
                <a:ea typeface="宋体" panose="02010600030101010101" pitchFamily="2" charset="-122"/>
              </a:endParaRPr>
            </a:p>
          </p:txBody>
        </p:sp>
        <p:sp>
          <p:nvSpPr>
            <p:cNvPr id="20" name="TextBox 19">
              <a:extLst>
                <a:ext uri="{FF2B5EF4-FFF2-40B4-BE49-F238E27FC236}">
                  <a16:creationId xmlns:a16="http://schemas.microsoft.com/office/drawing/2014/main" id="{A3B31EC5-6D75-40DF-86D1-53F29B06CA90}"/>
                </a:ext>
              </a:extLst>
            </p:cNvPr>
            <p:cNvSpPr txBox="1"/>
            <p:nvPr/>
          </p:nvSpPr>
          <p:spPr>
            <a:xfrm>
              <a:off x="6236109" y="4101594"/>
              <a:ext cx="674704" cy="315423"/>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X (km)</a:t>
              </a:r>
              <a:endParaRPr lang="zh-CN" altLang="en-US" sz="2133" dirty="0">
                <a:solidFill>
                  <a:prstClr val="white"/>
                </a:solidFill>
                <a:ea typeface="宋体" panose="02010600030101010101" pitchFamily="2" charset="-122"/>
              </a:endParaRPr>
            </a:p>
          </p:txBody>
        </p:sp>
        <p:sp>
          <p:nvSpPr>
            <p:cNvPr id="21" name="TextBox 20">
              <a:extLst>
                <a:ext uri="{FF2B5EF4-FFF2-40B4-BE49-F238E27FC236}">
                  <a16:creationId xmlns:a16="http://schemas.microsoft.com/office/drawing/2014/main" id="{E1917FD7-6708-4B05-BDCE-4CCABE9A1AA9}"/>
                </a:ext>
              </a:extLst>
            </p:cNvPr>
            <p:cNvSpPr txBox="1"/>
            <p:nvPr/>
          </p:nvSpPr>
          <p:spPr>
            <a:xfrm>
              <a:off x="4913275" y="4101594"/>
              <a:ext cx="241893" cy="315423"/>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4</a:t>
              </a:r>
              <a:endParaRPr lang="zh-CN" altLang="en-US" sz="2133" dirty="0">
                <a:solidFill>
                  <a:prstClr val="white"/>
                </a:solidFill>
                <a:ea typeface="宋体" panose="02010600030101010101" pitchFamily="2" charset="-122"/>
              </a:endParaRPr>
            </a:p>
          </p:txBody>
        </p:sp>
        <p:sp>
          <p:nvSpPr>
            <p:cNvPr id="22" name="TextBox 21">
              <a:extLst>
                <a:ext uri="{FF2B5EF4-FFF2-40B4-BE49-F238E27FC236}">
                  <a16:creationId xmlns:a16="http://schemas.microsoft.com/office/drawing/2014/main" id="{6D934E96-1C39-4ADC-A55C-5E19EC5B564F}"/>
                </a:ext>
              </a:extLst>
            </p:cNvPr>
            <p:cNvSpPr txBox="1"/>
            <p:nvPr/>
          </p:nvSpPr>
          <p:spPr>
            <a:xfrm>
              <a:off x="7958121" y="4059559"/>
              <a:ext cx="345286" cy="315423"/>
            </a:xfrm>
            <a:prstGeom prst="rect">
              <a:avLst/>
            </a:prstGeom>
            <a:noFill/>
          </p:spPr>
          <p:txBody>
            <a:bodyPr wrap="none" rtlCol="0">
              <a:spAutoFit/>
            </a:bodyPr>
            <a:lstStyle/>
            <a:p>
              <a:pPr defTabSz="1219170"/>
              <a:r>
                <a:rPr lang="en-US" altLang="zh-CN" sz="2133" dirty="0">
                  <a:solidFill>
                    <a:prstClr val="white"/>
                  </a:solidFill>
                  <a:ea typeface="宋体" panose="02010600030101010101" pitchFamily="2" charset="-122"/>
                </a:rPr>
                <a:t>12</a:t>
              </a:r>
              <a:endParaRPr lang="zh-CN" altLang="en-US" sz="2133" dirty="0">
                <a:solidFill>
                  <a:prstClr val="white"/>
                </a:solidFill>
                <a:ea typeface="宋体" panose="02010600030101010101" pitchFamily="2" charset="-122"/>
              </a:endParaRPr>
            </a:p>
          </p:txBody>
        </p:sp>
      </p:grpSp>
      <p:sp>
        <p:nvSpPr>
          <p:cNvPr id="25" name="Rectangle 24"/>
          <p:cNvSpPr/>
          <p:nvPr/>
        </p:nvSpPr>
        <p:spPr>
          <a:xfrm>
            <a:off x="0" y="0"/>
            <a:ext cx="12432704" cy="1124744"/>
          </a:xfrm>
          <a:prstGeom prst="rect">
            <a:avLst/>
          </a:prstGeom>
          <a:solidFill>
            <a:srgbClr val="00008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p:cNvSpPr txBox="1"/>
          <p:nvPr/>
        </p:nvSpPr>
        <p:spPr>
          <a:xfrm>
            <a:off x="693394" y="16931"/>
            <a:ext cx="10647467" cy="748988"/>
          </a:xfrm>
          <a:prstGeom prst="rect">
            <a:avLst/>
          </a:prstGeom>
          <a:noFill/>
        </p:spPr>
        <p:txBody>
          <a:bodyPr wrap="none" rtlCol="0">
            <a:spAutoFit/>
          </a:bodyPr>
          <a:lstStyle/>
          <a:p>
            <a:r>
              <a:rPr lang="en-US" sz="4267" b="1" dirty="0">
                <a:solidFill>
                  <a:srgbClr val="FFFF00"/>
                </a:solidFill>
                <a:latin typeface="Times New Roman" panose="02020603050405020304" pitchFamily="18" charset="0"/>
                <a:cs typeface="Times New Roman" panose="02020603050405020304" pitchFamily="18" charset="0"/>
              </a:rPr>
              <a:t>Find m that minimizes ||</a:t>
            </a:r>
            <a:r>
              <a:rPr lang="en-US" sz="4267" b="1" dirty="0" err="1">
                <a:solidFill>
                  <a:srgbClr val="FFFF00"/>
                </a:solidFill>
                <a:latin typeface="Times New Roman" panose="02020603050405020304" pitchFamily="18" charset="0"/>
                <a:cs typeface="Times New Roman" panose="02020603050405020304" pitchFamily="18" charset="0"/>
              </a:rPr>
              <a:t>Hm</a:t>
            </a:r>
            <a:r>
              <a:rPr lang="en-US" sz="4267" b="1" dirty="0">
                <a:solidFill>
                  <a:srgbClr val="FFFF00"/>
                </a:solidFill>
                <a:latin typeface="Times New Roman" panose="02020603050405020304" pitchFamily="18" charset="0"/>
                <a:cs typeface="Times New Roman" panose="02020603050405020304" pitchFamily="18" charset="0"/>
              </a:rPr>
              <a:t> - </a:t>
            </a:r>
            <a:r>
              <a:rPr lang="en-US" sz="4267" b="1" dirty="0" err="1">
                <a:solidFill>
                  <a:schemeClr val="bg1"/>
                </a:solidFill>
                <a:latin typeface="Times New Roman" panose="02020603050405020304" pitchFamily="18" charset="0"/>
                <a:cs typeface="Times New Roman" panose="02020603050405020304" pitchFamily="18" charset="0"/>
              </a:rPr>
              <a:t>m</a:t>
            </a:r>
            <a:r>
              <a:rPr lang="en-US" sz="4267" b="1" baseline="30000" dirty="0" err="1">
                <a:solidFill>
                  <a:schemeClr val="bg1"/>
                </a:solidFill>
                <a:latin typeface="Times New Roman" panose="02020603050405020304" pitchFamily="18" charset="0"/>
                <a:cs typeface="Times New Roman" panose="02020603050405020304" pitchFamily="18" charset="0"/>
              </a:rPr>
              <a:t>mig</a:t>
            </a:r>
            <a:r>
              <a:rPr lang="en-US" sz="4267" b="1" dirty="0">
                <a:solidFill>
                  <a:schemeClr val="bg1"/>
                </a:solidFill>
                <a:latin typeface="Times New Roman" panose="02020603050405020304" pitchFamily="18" charset="0"/>
                <a:cs typeface="Times New Roman" panose="02020603050405020304" pitchFamily="18" charset="0"/>
              </a:rPr>
              <a:t>|</a:t>
            </a:r>
            <a:r>
              <a:rPr lang="en-US" sz="4267" b="1" dirty="0">
                <a:solidFill>
                  <a:srgbClr val="FFFF00"/>
                </a:solidFill>
                <a:latin typeface="Times New Roman" panose="02020603050405020304" pitchFamily="18" charset="0"/>
                <a:cs typeface="Times New Roman" panose="02020603050405020304" pitchFamily="18" charset="0"/>
              </a:rPr>
              <a:t>|</a:t>
            </a:r>
            <a:r>
              <a:rPr lang="en-US" sz="4267" b="1" baseline="30000" dirty="0">
                <a:solidFill>
                  <a:srgbClr val="FFFF00"/>
                </a:solidFill>
                <a:latin typeface="Times New Roman" panose="02020603050405020304" pitchFamily="18" charset="0"/>
                <a:cs typeface="Times New Roman" panose="02020603050405020304" pitchFamily="18" charset="0"/>
              </a:rPr>
              <a:t>2 </a:t>
            </a:r>
            <a:r>
              <a:rPr lang="en-US" sz="4267" b="1" dirty="0">
                <a:solidFill>
                  <a:srgbClr val="FFFF00"/>
                </a:solidFill>
                <a:latin typeface="Times New Roman" panose="02020603050405020304" pitchFamily="18" charset="0"/>
                <a:cs typeface="Times New Roman" panose="02020603050405020304" pitchFamily="18" charset="0"/>
              </a:rPr>
              <a:t> +</a:t>
            </a:r>
            <a:r>
              <a:rPr lang="en-US" sz="4267" b="1" dirty="0">
                <a:solidFill>
                  <a:srgbClr val="FFFF00"/>
                </a:solidFill>
                <a:latin typeface="Symbol" panose="05050102010706020507" pitchFamily="18" charset="2"/>
                <a:cs typeface="Times New Roman" panose="02020603050405020304" pitchFamily="18" charset="0"/>
              </a:rPr>
              <a:t>a</a:t>
            </a:r>
            <a:r>
              <a:rPr lang="en-US" sz="4267" b="1" dirty="0">
                <a:solidFill>
                  <a:srgbClr val="FFFF00"/>
                </a:solidFill>
                <a:latin typeface="Times New Roman" panose="02020603050405020304" pitchFamily="18" charset="0"/>
                <a:cs typeface="Times New Roman" panose="02020603050405020304" pitchFamily="18" charset="0"/>
              </a:rPr>
              <a:t>||m||</a:t>
            </a:r>
            <a:r>
              <a:rPr lang="en-US" sz="4267" b="1" baseline="-25000" dirty="0">
                <a:solidFill>
                  <a:srgbClr val="FFFF00"/>
                </a:solidFill>
                <a:latin typeface="Times New Roman" panose="02020603050405020304" pitchFamily="18" charset="0"/>
                <a:cs typeface="Times New Roman" panose="02020603050405020304" pitchFamily="18" charset="0"/>
              </a:rPr>
              <a:t>1</a:t>
            </a:r>
            <a:endParaRPr lang="en-US" sz="4267" b="1" dirty="0">
              <a:solidFill>
                <a:srgbClr val="FFFF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907667" y="1455053"/>
            <a:ext cx="4201932" cy="3333875"/>
            <a:chOff x="680750" y="1655931"/>
            <a:chExt cx="3151449" cy="2500406"/>
          </a:xfrm>
        </p:grpSpPr>
        <p:pic>
          <p:nvPicPr>
            <p:cNvPr id="29" name="Picture 28">
              <a:extLst>
                <a:ext uri="{FF2B5EF4-FFF2-40B4-BE49-F238E27FC236}">
                  <a16:creationId xmlns:a16="http://schemas.microsoft.com/office/drawing/2014/main" id="{6860FA08-6F47-4786-9942-27242D9D39AE}"/>
                </a:ext>
              </a:extLst>
            </p:cNvPr>
            <p:cNvPicPr>
              <a:picLocks noChangeAspect="1"/>
            </p:cNvPicPr>
            <p:nvPr/>
          </p:nvPicPr>
          <p:blipFill>
            <a:blip r:embed="rId6"/>
            <a:srcRect/>
            <a:stretch/>
          </p:blipFill>
          <p:spPr>
            <a:xfrm>
              <a:off x="680750" y="1655931"/>
              <a:ext cx="3151449" cy="2500406"/>
            </a:xfrm>
            <a:prstGeom prst="rect">
              <a:avLst/>
            </a:prstGeom>
          </p:spPr>
        </p:pic>
        <p:sp>
          <p:nvSpPr>
            <p:cNvPr id="28" name="Rectangle 27"/>
            <p:cNvSpPr/>
            <p:nvPr/>
          </p:nvSpPr>
          <p:spPr>
            <a:xfrm>
              <a:off x="2123728" y="2787774"/>
              <a:ext cx="479939" cy="561741"/>
            </a:xfrm>
            <a:prstGeom prst="rect">
              <a:avLst/>
            </a:prstGeom>
          </p:spPr>
          <p:txBody>
            <a:bodyPr wrap="none">
              <a:spAutoFit/>
            </a:bodyPr>
            <a:lstStyle/>
            <a:p>
              <a:r>
                <a:rPr lang="en-US" sz="4267" b="1" dirty="0">
                  <a:solidFill>
                    <a:srgbClr val="FFFF00"/>
                  </a:solidFill>
                  <a:latin typeface="Times New Roman" panose="02020603050405020304" pitchFamily="18" charset="0"/>
                  <a:cs typeface="Times New Roman" panose="02020603050405020304" pitchFamily="18" charset="0"/>
                </a:rPr>
                <a:t>m</a:t>
              </a:r>
              <a:endParaRPr lang="en-US" sz="4267" dirty="0"/>
            </a:p>
          </p:txBody>
        </p:sp>
      </p:grpSp>
      <p:grpSp>
        <p:nvGrpSpPr>
          <p:cNvPr id="32" name="Group 31"/>
          <p:cNvGrpSpPr/>
          <p:nvPr/>
        </p:nvGrpSpPr>
        <p:grpSpPr>
          <a:xfrm>
            <a:off x="3421396" y="5349213"/>
            <a:ext cx="6341630" cy="1389508"/>
            <a:chOff x="332893" y="2609739"/>
            <a:chExt cx="4756222" cy="1042131"/>
          </a:xfrm>
        </p:grpSpPr>
        <p:sp>
          <p:nvSpPr>
            <p:cNvPr id="33" name="Left Brace 32">
              <a:extLst>
                <a:ext uri="{FF2B5EF4-FFF2-40B4-BE49-F238E27FC236}">
                  <a16:creationId xmlns:a16="http://schemas.microsoft.com/office/drawing/2014/main" id="{322F1114-0D93-4562-B751-05A15D8C1B96}"/>
                </a:ext>
              </a:extLst>
            </p:cNvPr>
            <p:cNvSpPr/>
            <p:nvPr/>
          </p:nvSpPr>
          <p:spPr>
            <a:xfrm>
              <a:off x="332893" y="2719625"/>
              <a:ext cx="208027" cy="690113"/>
            </a:xfrm>
            <a:prstGeom prst="leftBrace">
              <a:avLst/>
            </a:prstGeom>
            <a:ln w="127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34" name="TextBox 33"/>
            <p:cNvSpPr txBox="1"/>
            <p:nvPr/>
          </p:nvSpPr>
          <p:spPr>
            <a:xfrm>
              <a:off x="552107" y="2609739"/>
              <a:ext cx="4529125" cy="346249"/>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Step 1: </a:t>
              </a:r>
              <a:r>
                <a:rPr lang="en-US" sz="2400" dirty="0">
                  <a:solidFill>
                    <a:srgbClr val="FFFF00"/>
                  </a:solidFill>
                  <a:latin typeface="Times New Roman" panose="02020603050405020304" pitchFamily="18" charset="0"/>
                  <a:cs typeface="Times New Roman" panose="02020603050405020304" pitchFamily="18" charset="0"/>
                </a:rPr>
                <a:t>m</a:t>
              </a:r>
              <a:r>
                <a:rPr lang="en-US" sz="2400" baseline="30000" dirty="0">
                  <a:solidFill>
                    <a:schemeClr val="bg1"/>
                  </a:solidFill>
                  <a:latin typeface="Times New Roman" panose="02020603050405020304" pitchFamily="18" charset="0"/>
                  <a:cs typeface="Times New Roman" panose="02020603050405020304" pitchFamily="18" charset="0"/>
                </a:rPr>
                <a:t>(k+1)</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Symbol" panose="05050102010706020507" pitchFamily="18" charset="2"/>
                  <a:cs typeface="Times New Roman" panose="02020603050405020304" pitchFamily="18" charset="0"/>
                </a:rPr>
                <a:t>s</a:t>
              </a:r>
              <a:r>
                <a:rPr lang="en-US" sz="2400" baseline="-25000" dirty="0" err="1">
                  <a:solidFill>
                    <a:schemeClr val="bg1"/>
                  </a:solidFill>
                  <a:latin typeface="Symbol" panose="05050102010706020507" pitchFamily="18" charset="2"/>
                  <a:cs typeface="Times New Roman" panose="02020603050405020304" pitchFamily="18" charset="0"/>
                </a:rPr>
                <a:t>l</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a:solidFill>
                    <a:srgbClr val="FFFF00"/>
                  </a:solidFill>
                  <a:latin typeface="Times New Roman" panose="02020603050405020304" pitchFamily="18" charset="0"/>
                  <a:cs typeface="Times New Roman" panose="02020603050405020304" pitchFamily="18" charset="0"/>
                </a:rPr>
                <a:t>m</a:t>
              </a:r>
              <a:r>
                <a:rPr lang="en-US" sz="2400" baseline="30000" dirty="0">
                  <a:solidFill>
                    <a:schemeClr val="bg1"/>
                  </a:solidFill>
                  <a:latin typeface="Times New Roman" panose="02020603050405020304" pitchFamily="18" charset="0"/>
                  <a:cs typeface="Times New Roman" panose="02020603050405020304" pitchFamily="18" charset="0"/>
                </a:rPr>
                <a:t>(k)</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Symbol" panose="05050102010706020507" pitchFamily="18" charset="2"/>
                  <a:cs typeface="Times New Roman" panose="02020603050405020304" pitchFamily="18" charset="0"/>
                </a:rPr>
                <a:t> a </a:t>
              </a:r>
              <a:r>
                <a:rPr lang="en-US" sz="2400" dirty="0">
                  <a:solidFill>
                    <a:schemeClr val="bg1"/>
                  </a:solidFill>
                  <a:latin typeface="Times New Roman"/>
                  <a:cs typeface="Times New Roman"/>
                </a:rPr>
                <a:t>∂</a:t>
              </a:r>
              <a:r>
                <a:rPr lang="en-US" sz="2400" dirty="0">
                  <a:solidFill>
                    <a:schemeClr val="bg1"/>
                  </a:solidFill>
                  <a:latin typeface="Symbol" panose="05050102010706020507" pitchFamily="18" charset="2"/>
                  <a:cs typeface="Times New Roman"/>
                </a:rPr>
                <a:t>e</a:t>
              </a:r>
              <a:r>
                <a:rPr lang="en-US" sz="2400" dirty="0">
                  <a:solidFill>
                    <a:schemeClr val="bg1"/>
                  </a:solidFill>
                  <a:latin typeface="Times New Roman"/>
                  <a:cs typeface="Times New Roman"/>
                </a:rPr>
                <a:t>/∂</a:t>
              </a:r>
              <a:r>
                <a:rPr lang="en-US" sz="2400" dirty="0">
                  <a:solidFill>
                    <a:srgbClr val="FFFF00"/>
                  </a:solidFill>
                  <a:latin typeface="Times New Roman"/>
                  <a:cs typeface="Times New Roman"/>
                </a:rPr>
                <a:t>m</a:t>
              </a:r>
              <a:r>
                <a:rPr lang="en-US" sz="2400" dirty="0">
                  <a:solidFill>
                    <a:schemeClr val="bg1"/>
                  </a:solidFill>
                  <a:latin typeface="Times New Roman"/>
                  <a:cs typeface="Times New Roman"/>
                </a:rPr>
                <a:t>);    k=1,…15</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539552" y="3155334"/>
              <a:ext cx="4549563" cy="496536"/>
              <a:chOff x="765240" y="4308022"/>
              <a:chExt cx="4549563" cy="496536"/>
            </a:xfrm>
          </p:grpSpPr>
          <p:sp>
            <p:nvSpPr>
              <p:cNvPr id="36" name="Rectangle 35"/>
              <p:cNvSpPr/>
              <p:nvPr/>
            </p:nvSpPr>
            <p:spPr>
              <a:xfrm flipH="1">
                <a:off x="1419796" y="4460007"/>
                <a:ext cx="703780" cy="343991"/>
              </a:xfrm>
              <a:prstGeom prst="rect">
                <a:avLst/>
              </a:prstGeom>
              <a:solidFill>
                <a:srgbClr val="00008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err="1"/>
                  <a:t>ij</a:t>
                </a:r>
                <a:endParaRPr lang="en-US" sz="1467" dirty="0"/>
              </a:p>
            </p:txBody>
          </p:sp>
          <p:sp>
            <p:nvSpPr>
              <p:cNvPr id="37" name="TextBox 36"/>
              <p:cNvSpPr txBox="1"/>
              <p:nvPr/>
            </p:nvSpPr>
            <p:spPr>
              <a:xfrm>
                <a:off x="765240" y="4308022"/>
                <a:ext cx="4549563" cy="37707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Step 2: </a:t>
                </a:r>
                <a:r>
                  <a:rPr lang="en-US" sz="2667" dirty="0">
                    <a:solidFill>
                      <a:srgbClr val="FFFF00"/>
                    </a:solidFill>
                    <a:latin typeface="Times New Roman" panose="02020603050405020304" pitchFamily="18" charset="0"/>
                    <a:cs typeface="Times New Roman" panose="02020603050405020304" pitchFamily="18" charset="0"/>
                  </a:rPr>
                  <a:t>H</a:t>
                </a:r>
                <a:r>
                  <a:rPr lang="en-US" sz="2667" baseline="30000" dirty="0">
                    <a:solidFill>
                      <a:schemeClr val="bg1"/>
                    </a:solidFill>
                    <a:latin typeface="Times New Roman" panose="02020603050405020304" pitchFamily="18" charset="0"/>
                    <a:cs typeface="Times New Roman" panose="02020603050405020304" pitchFamily="18" charset="0"/>
                  </a:rPr>
                  <a:t>(k+1</a:t>
                </a:r>
                <a:r>
                  <a:rPr lang="en-US" sz="2400" baseline="30000" dirty="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a:solidFill>
                      <a:srgbClr val="FFFF00"/>
                    </a:solidFill>
                    <a:latin typeface="Times New Roman" panose="02020603050405020304" pitchFamily="18" charset="0"/>
                    <a:cs typeface="Times New Roman" panose="02020603050405020304" pitchFamily="18" charset="0"/>
                  </a:rPr>
                  <a:t>H</a:t>
                </a:r>
                <a:r>
                  <a:rPr lang="en-US" sz="2400" baseline="30000" dirty="0">
                    <a:solidFill>
                      <a:schemeClr val="bg1"/>
                    </a:solidFill>
                    <a:latin typeface="Times New Roman" panose="02020603050405020304" pitchFamily="18" charset="0"/>
                    <a:cs typeface="Times New Roman" panose="02020603050405020304" pitchFamily="18" charset="0"/>
                  </a:rPr>
                  <a:t>(k)</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Symbol" panose="05050102010706020507" pitchFamily="18" charset="2"/>
                    <a:cs typeface="Times New Roman" panose="02020603050405020304" pitchFamily="18" charset="0"/>
                  </a:rPr>
                  <a:t> a </a:t>
                </a:r>
                <a:r>
                  <a:rPr lang="en-US" sz="2400" dirty="0">
                    <a:solidFill>
                      <a:schemeClr val="bg1"/>
                    </a:solidFill>
                    <a:latin typeface="Times New Roman"/>
                    <a:cs typeface="Times New Roman"/>
                  </a:rPr>
                  <a:t>∂</a:t>
                </a:r>
                <a:r>
                  <a:rPr lang="en-US" sz="2400" dirty="0">
                    <a:solidFill>
                      <a:schemeClr val="bg1"/>
                    </a:solidFill>
                    <a:latin typeface="Symbol" panose="05050102010706020507" pitchFamily="18" charset="2"/>
                    <a:cs typeface="Times New Roman"/>
                  </a:rPr>
                  <a:t>e</a:t>
                </a:r>
                <a:r>
                  <a:rPr lang="en-US" sz="2400" dirty="0">
                    <a:solidFill>
                      <a:schemeClr val="bg1"/>
                    </a:solidFill>
                    <a:latin typeface="Times New Roman"/>
                    <a:cs typeface="Times New Roman"/>
                  </a:rPr>
                  <a:t>/∂</a:t>
                </a:r>
                <a:r>
                  <a:rPr lang="en-US" sz="2400" dirty="0">
                    <a:solidFill>
                      <a:srgbClr val="FFFF00"/>
                    </a:solidFill>
                    <a:latin typeface="Times New Roman"/>
                    <a:cs typeface="Times New Roman"/>
                  </a:rPr>
                  <a:t>H</a:t>
                </a:r>
                <a:r>
                  <a:rPr lang="en-US" sz="2400" dirty="0">
                    <a:solidFill>
                      <a:schemeClr val="bg1"/>
                    </a:solidFill>
                    <a:latin typeface="Times New Roman"/>
                    <a:cs typeface="Times New Roman"/>
                  </a:rPr>
                  <a:t> );       k=1,…15</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8" name="Rectangle 37"/>
              <p:cNvSpPr/>
              <p:nvPr/>
            </p:nvSpPr>
            <p:spPr>
              <a:xfrm flipH="1">
                <a:off x="2289516" y="4454844"/>
                <a:ext cx="703780" cy="343991"/>
              </a:xfrm>
              <a:prstGeom prst="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err="1"/>
                  <a:t>ij</a:t>
                </a:r>
                <a:endParaRPr lang="en-US" sz="1467" dirty="0"/>
              </a:p>
            </p:txBody>
          </p:sp>
          <p:sp>
            <p:nvSpPr>
              <p:cNvPr id="39" name="Rectangle 38"/>
              <p:cNvSpPr/>
              <p:nvPr/>
            </p:nvSpPr>
            <p:spPr>
              <a:xfrm flipH="1">
                <a:off x="3515796" y="4460567"/>
                <a:ext cx="703780" cy="343991"/>
              </a:xfrm>
              <a:prstGeom prst="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err="1"/>
                  <a:t>ij</a:t>
                </a:r>
                <a:endParaRPr lang="en-US" sz="1467" dirty="0"/>
              </a:p>
            </p:txBody>
          </p:sp>
        </p:grpSp>
      </p:grpSp>
      <p:sp>
        <p:nvSpPr>
          <p:cNvPr id="40" name="TextBox 39"/>
          <p:cNvSpPr txBox="1"/>
          <p:nvPr/>
        </p:nvSpPr>
        <p:spPr>
          <a:xfrm>
            <a:off x="1171368" y="5467876"/>
            <a:ext cx="2089033" cy="748795"/>
          </a:xfrm>
          <a:prstGeom prst="rect">
            <a:avLst/>
          </a:prstGeom>
          <a:noFill/>
        </p:spPr>
        <p:txBody>
          <a:bodyPr wrap="none" rtlCol="0">
            <a:spAutoFit/>
          </a:bodyPr>
          <a:lstStyle/>
          <a:p>
            <a:pPr algn="ctr"/>
            <a:r>
              <a:rPr lang="en-US" sz="2133" dirty="0">
                <a:solidFill>
                  <a:schemeClr val="bg1"/>
                </a:solidFill>
                <a:latin typeface="Times New Roman" panose="02020603050405020304" pitchFamily="18" charset="0"/>
                <a:cs typeface="Times New Roman" panose="02020603050405020304" pitchFamily="18" charset="0"/>
              </a:rPr>
              <a:t>Alternating </a:t>
            </a:r>
          </a:p>
          <a:p>
            <a:pPr algn="ctr"/>
            <a:r>
              <a:rPr lang="en-US" sz="2133" dirty="0">
                <a:solidFill>
                  <a:schemeClr val="bg1"/>
                </a:solidFill>
                <a:latin typeface="Times New Roman" panose="02020603050405020304" pitchFamily="18" charset="0"/>
                <a:cs typeface="Times New Roman" panose="02020603050405020304" pitchFamily="18" charset="0"/>
              </a:rPr>
              <a:t>Gradient Descent</a:t>
            </a:r>
          </a:p>
        </p:txBody>
      </p:sp>
      <p:sp>
        <p:nvSpPr>
          <p:cNvPr id="24" name="TextBox 23">
            <a:extLst>
              <a:ext uri="{FF2B5EF4-FFF2-40B4-BE49-F238E27FC236}">
                <a16:creationId xmlns:a16="http://schemas.microsoft.com/office/drawing/2014/main" id="{D9211106-24BA-4B4E-AAE1-6C792A76247A}"/>
              </a:ext>
            </a:extLst>
          </p:cNvPr>
          <p:cNvSpPr txBox="1"/>
          <p:nvPr/>
        </p:nvSpPr>
        <p:spPr>
          <a:xfrm>
            <a:off x="1891773" y="933427"/>
            <a:ext cx="1892249" cy="420564"/>
          </a:xfrm>
          <a:prstGeom prst="rect">
            <a:avLst/>
          </a:prstGeom>
          <a:noFill/>
        </p:spPr>
        <p:txBody>
          <a:bodyPr wrap="none" rtlCol="0">
            <a:spAutoFit/>
          </a:bodyPr>
          <a:lstStyle/>
          <a:p>
            <a:pPr defTabSz="1219170"/>
            <a:r>
              <a:rPr lang="en-US" altLang="zh-CN" sz="2133" b="1" dirty="0">
                <a:solidFill>
                  <a:prstClr val="white"/>
                </a:solidFill>
                <a:ea typeface="宋体" panose="02010600030101010101" pitchFamily="2" charset="-122"/>
              </a:rPr>
              <a:t>Velocity Model</a:t>
            </a:r>
            <a:endParaRPr lang="zh-CN" altLang="en-US" sz="2133" b="1" dirty="0">
              <a:solidFill>
                <a:prstClr val="white"/>
              </a:solidFill>
              <a:ea typeface="宋体" panose="02010600030101010101" pitchFamily="2" charset="-122"/>
            </a:endParaRPr>
          </a:p>
        </p:txBody>
      </p:sp>
      <p:sp>
        <p:nvSpPr>
          <p:cNvPr id="23" name="TextBox 22">
            <a:extLst>
              <a:ext uri="{FF2B5EF4-FFF2-40B4-BE49-F238E27FC236}">
                <a16:creationId xmlns:a16="http://schemas.microsoft.com/office/drawing/2014/main" id="{2379ABAF-7DB2-4AAF-B7AA-2689C8B89B09}"/>
              </a:ext>
            </a:extLst>
          </p:cNvPr>
          <p:cNvSpPr txBox="1"/>
          <p:nvPr/>
        </p:nvSpPr>
        <p:spPr>
          <a:xfrm>
            <a:off x="7364125" y="899283"/>
            <a:ext cx="2666114" cy="502766"/>
          </a:xfrm>
          <a:prstGeom prst="rect">
            <a:avLst/>
          </a:prstGeom>
          <a:noFill/>
        </p:spPr>
        <p:txBody>
          <a:bodyPr wrap="none" rtlCol="0">
            <a:spAutoFit/>
          </a:bodyPr>
          <a:lstStyle/>
          <a:p>
            <a:pPr defTabSz="1219170"/>
            <a:r>
              <a:rPr lang="en-US" altLang="zh-CN" sz="2667"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Migration Image</a:t>
            </a:r>
            <a:endParaRPr lang="zh-CN" altLang="en-US" sz="2667"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1" name="Rectangle 40"/>
          <p:cNvSpPr/>
          <p:nvPr/>
        </p:nvSpPr>
        <p:spPr>
          <a:xfrm>
            <a:off x="1103445" y="879296"/>
            <a:ext cx="2943621" cy="502766"/>
          </a:xfrm>
          <a:prstGeom prst="rect">
            <a:avLst/>
          </a:prstGeom>
          <a:solidFill>
            <a:srgbClr val="000082"/>
          </a:solidFill>
        </p:spPr>
        <p:txBody>
          <a:bodyPr wrap="square">
            <a:spAutoFit/>
          </a:bodyPr>
          <a:lstStyle/>
          <a:p>
            <a:pPr algn="ctr"/>
            <a:r>
              <a:rPr lang="en-US" sz="2667" b="1" dirty="0">
                <a:solidFill>
                  <a:schemeClr val="bg1"/>
                </a:solidFill>
                <a:latin typeface="Times New Roman" panose="02020603050405020304" pitchFamily="18" charset="0"/>
                <a:cs typeface="Times New Roman" panose="02020603050405020304" pitchFamily="18" charset="0"/>
              </a:rPr>
              <a:t>NNLSM</a:t>
            </a:r>
            <a:endParaRPr lang="en-US" sz="2667" dirty="0">
              <a:solidFill>
                <a:schemeClr val="bg1"/>
              </a:solidFill>
            </a:endParaRPr>
          </a:p>
        </p:txBody>
      </p:sp>
      <p:grpSp>
        <p:nvGrpSpPr>
          <p:cNvPr id="42" name="Group 41"/>
          <p:cNvGrpSpPr/>
          <p:nvPr/>
        </p:nvGrpSpPr>
        <p:grpSpPr>
          <a:xfrm>
            <a:off x="7620635" y="95905"/>
            <a:ext cx="1981647" cy="3619935"/>
            <a:chOff x="5748220" y="107110"/>
            <a:chExt cx="1486235" cy="2714951"/>
          </a:xfrm>
        </p:grpSpPr>
        <p:sp>
          <p:nvSpPr>
            <p:cNvPr id="31" name="Rectangle 30"/>
            <p:cNvSpPr/>
            <p:nvPr/>
          </p:nvSpPr>
          <p:spPr>
            <a:xfrm>
              <a:off x="6365306" y="2299679"/>
              <a:ext cx="869149" cy="522382"/>
            </a:xfrm>
            <a:prstGeom prst="rect">
              <a:avLst/>
            </a:prstGeom>
            <a:solidFill>
              <a:schemeClr val="bg1">
                <a:alpha val="32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p:cNvSpPr/>
            <p:nvPr/>
          </p:nvSpPr>
          <p:spPr>
            <a:xfrm>
              <a:off x="5748220" y="107110"/>
              <a:ext cx="869149" cy="522382"/>
            </a:xfrm>
            <a:prstGeom prst="rect">
              <a:avLst/>
            </a:prstGeom>
            <a:solidFill>
              <a:schemeClr val="bg1">
                <a:alpha val="32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5" name="Group 44"/>
          <p:cNvGrpSpPr/>
          <p:nvPr/>
        </p:nvGrpSpPr>
        <p:grpSpPr>
          <a:xfrm>
            <a:off x="2554816" y="159710"/>
            <a:ext cx="4809309" cy="3592676"/>
            <a:chOff x="6397725" y="86031"/>
            <a:chExt cx="3606982" cy="2694507"/>
          </a:xfrm>
        </p:grpSpPr>
        <p:sp>
          <p:nvSpPr>
            <p:cNvPr id="46" name="Rectangle 45"/>
            <p:cNvSpPr/>
            <p:nvPr/>
          </p:nvSpPr>
          <p:spPr>
            <a:xfrm>
              <a:off x="6397725" y="2258156"/>
              <a:ext cx="869149" cy="522382"/>
            </a:xfrm>
            <a:prstGeom prst="rect">
              <a:avLst/>
            </a:prstGeom>
            <a:solidFill>
              <a:srgbClr val="FFFF00">
                <a:alpha val="32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9570300" y="86031"/>
              <a:ext cx="434407" cy="522382"/>
            </a:xfrm>
            <a:prstGeom prst="rect">
              <a:avLst/>
            </a:prstGeom>
            <a:solidFill>
              <a:srgbClr val="FFFF00">
                <a:alpha val="32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8" name="Rectangle 47"/>
          <p:cNvSpPr/>
          <p:nvPr/>
        </p:nvSpPr>
        <p:spPr>
          <a:xfrm>
            <a:off x="1971720" y="119736"/>
            <a:ext cx="579209" cy="696509"/>
          </a:xfrm>
          <a:prstGeom prst="rect">
            <a:avLst/>
          </a:prstGeom>
          <a:solidFill>
            <a:srgbClr val="FF0000">
              <a:alpha val="32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9" name="Group 48"/>
          <p:cNvGrpSpPr/>
          <p:nvPr/>
        </p:nvGrpSpPr>
        <p:grpSpPr>
          <a:xfrm>
            <a:off x="10085387" y="5301404"/>
            <a:ext cx="1587989" cy="1119361"/>
            <a:chOff x="5982817" y="2442850"/>
            <a:chExt cx="1613519" cy="944131"/>
          </a:xfrm>
        </p:grpSpPr>
        <p:sp>
          <p:nvSpPr>
            <p:cNvPr id="50" name="Rectangle 49"/>
            <p:cNvSpPr/>
            <p:nvPr/>
          </p:nvSpPr>
          <p:spPr>
            <a:xfrm>
              <a:off x="5982817" y="2442850"/>
              <a:ext cx="1613519" cy="944131"/>
            </a:xfrm>
            <a:prstGeom prst="rect">
              <a:avLst/>
            </a:prstGeom>
            <a:solidFill>
              <a:srgbClr val="FF0000"/>
            </a:solidFill>
            <a:ln w="127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1" name="Group 50"/>
            <p:cNvGrpSpPr/>
            <p:nvPr/>
          </p:nvGrpSpPr>
          <p:grpSpPr>
            <a:xfrm>
              <a:off x="6095096" y="2487766"/>
              <a:ext cx="1406609" cy="869067"/>
              <a:chOff x="6520001" y="2584699"/>
              <a:chExt cx="1406609" cy="869067"/>
            </a:xfrm>
          </p:grpSpPr>
          <p:cxnSp>
            <p:nvCxnSpPr>
              <p:cNvPr id="54" name="Straight Connector 53"/>
              <p:cNvCxnSpPr/>
              <p:nvPr/>
            </p:nvCxnSpPr>
            <p:spPr>
              <a:xfrm>
                <a:off x="7211455" y="2837236"/>
                <a:ext cx="3026" cy="503023"/>
              </a:xfrm>
              <a:prstGeom prst="line">
                <a:avLst/>
              </a:prstGeom>
              <a:ln w="28575">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20001" y="3079794"/>
                <a:ext cx="1312601" cy="11393"/>
              </a:xfrm>
              <a:prstGeom prst="line">
                <a:avLst/>
              </a:prstGeom>
              <a:ln w="28575">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406854" y="2584699"/>
                <a:ext cx="519756" cy="498653"/>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569224" y="3072249"/>
                <a:ext cx="358254" cy="381517"/>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20362" y="3072407"/>
                <a:ext cx="500724" cy="3400"/>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6845058" y="2935549"/>
              <a:ext cx="674639" cy="389394"/>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H</a:t>
              </a:r>
              <a:r>
                <a:rPr lang="en-US" sz="2400" baseline="-25000" dirty="0">
                  <a:solidFill>
                    <a:schemeClr val="bg1"/>
                  </a:solidFill>
                  <a:latin typeface="Times New Roman" panose="02020603050405020304" pitchFamily="18" charset="0"/>
                  <a:cs typeface="Times New Roman" panose="02020603050405020304" pitchFamily="18" charset="0"/>
                </a:rPr>
                <a:t>1</a:t>
              </a:r>
              <a:r>
                <a:rPr lang="en-US" sz="2400" dirty="0">
                  <a:solidFill>
                    <a:schemeClr val="bg1"/>
                  </a:solidFill>
                  <a:latin typeface="Times New Roman" panose="02020603050405020304" pitchFamily="18" charset="0"/>
                  <a:cs typeface="Times New Roman" panose="02020603050405020304" pitchFamily="18" charset="0"/>
                </a:rPr>
                <a:t>x</a:t>
              </a:r>
            </a:p>
          </p:txBody>
        </p:sp>
      </p:grpSp>
      <p:sp>
        <p:nvSpPr>
          <p:cNvPr id="26" name="Rectangle 25"/>
          <p:cNvSpPr/>
          <p:nvPr/>
        </p:nvSpPr>
        <p:spPr>
          <a:xfrm>
            <a:off x="8530300" y="3010875"/>
            <a:ext cx="1098378" cy="666786"/>
          </a:xfrm>
          <a:prstGeom prst="rect">
            <a:avLst/>
          </a:prstGeom>
        </p:spPr>
        <p:txBody>
          <a:bodyPr wrap="none">
            <a:spAutoFit/>
          </a:bodyPr>
          <a:lstStyle/>
          <a:p>
            <a:r>
              <a:rPr lang="en-US" sz="3733" b="1" dirty="0" err="1">
                <a:solidFill>
                  <a:schemeClr val="bg1"/>
                </a:solidFill>
                <a:latin typeface="Times New Roman" panose="02020603050405020304" pitchFamily="18" charset="0"/>
                <a:cs typeface="Times New Roman" panose="02020603050405020304" pitchFamily="18" charset="0"/>
              </a:rPr>
              <a:t>m</a:t>
            </a:r>
            <a:r>
              <a:rPr lang="en-US" sz="3733" b="1" baseline="30000" dirty="0" err="1">
                <a:solidFill>
                  <a:schemeClr val="bg1"/>
                </a:solidFill>
                <a:latin typeface="Times New Roman" panose="02020603050405020304" pitchFamily="18" charset="0"/>
                <a:cs typeface="Times New Roman" panose="02020603050405020304" pitchFamily="18" charset="0"/>
              </a:rPr>
              <a:t>mig</a:t>
            </a:r>
            <a:endParaRPr lang="en-US" sz="3733" dirty="0"/>
          </a:p>
        </p:txBody>
      </p:sp>
      <p:sp>
        <p:nvSpPr>
          <p:cNvPr id="59" name="矩形 58">
            <a:extLst>
              <a:ext uri="{FF2B5EF4-FFF2-40B4-BE49-F238E27FC236}">
                <a16:creationId xmlns:a16="http://schemas.microsoft.com/office/drawing/2014/main" id="{394AA8FB-2E69-CD44-BD6E-9488AE1B85DD}"/>
              </a:ext>
            </a:extLst>
          </p:cNvPr>
          <p:cNvSpPr/>
          <p:nvPr/>
        </p:nvSpPr>
        <p:spPr>
          <a:xfrm>
            <a:off x="5661757" y="5384913"/>
            <a:ext cx="406400" cy="462792"/>
          </a:xfrm>
          <a:prstGeom prst="rect">
            <a:avLst/>
          </a:prstGeom>
          <a:solidFill>
            <a:srgbClr val="FF0000">
              <a:alpha val="34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9924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anim calcmode="lin" valueType="num">
                                      <p:cBhvr>
                                        <p:cTn id="41" dur="1000" fill="hold"/>
                                        <p:tgtEl>
                                          <p:spTgt spid="48"/>
                                        </p:tgtEl>
                                        <p:attrNameLst>
                                          <p:attrName>ppt_x</p:attrName>
                                        </p:attrNameLst>
                                      </p:cBhvr>
                                      <p:tavLst>
                                        <p:tav tm="0">
                                          <p:val>
                                            <p:strVal val="#ppt_x"/>
                                          </p:val>
                                        </p:tav>
                                        <p:tav tm="100000">
                                          <p:val>
                                            <p:strVal val="#ppt_x"/>
                                          </p:val>
                                        </p:tav>
                                      </p:tavLst>
                                    </p:anim>
                                    <p:anim calcmode="lin" valueType="num">
                                      <p:cBhvr>
                                        <p:cTn id="4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3" grpId="0"/>
      <p:bldP spid="41" grpId="0" animBg="1"/>
      <p:bldP spid="48" grpId="0" animBg="1"/>
      <p:bldP spid="26" grpId="0"/>
      <p:bldP spid="59" grpId="0" animBg="1"/>
    </p:bld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FF00"/>
          </a:solidFill>
          <a:prstDash val="soli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prstDash val="solid"/>
          <a:headEnd type="none" w="med" len="med"/>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smtClean="0">
            <a:solidFill>
              <a:schemeClr val="bg1"/>
            </a:solidFill>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主题1" id="{2D861EE2-7847-1E45-B80E-4A9943AAAD01}" vid="{9162BD9C-FE89-004A-923E-02C56B08B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prstDash val="solid"/>
          <a:headEnd type="none" w="med" len="med"/>
          <a:tailEnd type="none" w="med" len="med"/>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TotalTime>
  <Words>1524</Words>
  <Application>Microsoft Macintosh PowerPoint</Application>
  <PresentationFormat>宽屏</PresentationFormat>
  <Paragraphs>365</Paragraphs>
  <Slides>20</Slides>
  <Notes>14</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1</vt:i4>
      </vt:variant>
      <vt:variant>
        <vt:lpstr>幻灯片标题</vt:lpstr>
      </vt:variant>
      <vt:variant>
        <vt:i4>20</vt:i4>
      </vt:variant>
    </vt:vector>
  </HeadingPairs>
  <TitlesOfParts>
    <vt:vector size="31" baseType="lpstr">
      <vt:lpstr>等线</vt:lpstr>
      <vt:lpstr>Arial</vt:lpstr>
      <vt:lpstr>Calibri</vt:lpstr>
      <vt:lpstr>Calibri Light</vt:lpstr>
      <vt:lpstr>Cambria Math</vt:lpstr>
      <vt:lpstr>Symbol</vt:lpstr>
      <vt:lpstr>Times New Roman</vt:lpstr>
      <vt:lpstr>Wingdings</vt:lpstr>
      <vt:lpstr>主题1</vt:lpstr>
      <vt:lpstr>Office Theme</vt:lpstr>
      <vt:lpstr>Equation</vt:lpstr>
      <vt:lpstr>Multilayer Sparse LSM=Deep Neural Network </vt:lpstr>
      <vt:lpstr>Outline</vt:lpstr>
      <vt:lpstr>PowerPoint 演示文稿</vt:lpstr>
      <vt:lpstr>PowerPoint 演示文稿</vt:lpstr>
      <vt:lpstr>Sparse LSM (Image Domain)</vt:lpstr>
      <vt:lpstr>Outline</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Summary</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Network LSM</dc:title>
  <dc:creator>Zhaolun Liu</dc:creator>
  <cp:lastModifiedBy>Zhaolun Liu</cp:lastModifiedBy>
  <cp:revision>39</cp:revision>
  <dcterms:created xsi:type="dcterms:W3CDTF">2019-06-03T13:09:23Z</dcterms:created>
  <dcterms:modified xsi:type="dcterms:W3CDTF">2019-09-17T13:21:22Z</dcterms:modified>
</cp:coreProperties>
</file>