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4" r:id="rId2"/>
    <p:sldId id="381" r:id="rId3"/>
    <p:sldId id="322" r:id="rId4"/>
    <p:sldId id="274" r:id="rId5"/>
    <p:sldId id="323" r:id="rId6"/>
    <p:sldId id="3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A86"/>
    <a:srgbClr val="65C500"/>
    <a:srgbClr val="9FD849"/>
    <a:srgbClr val="262217"/>
    <a:srgbClr val="272618"/>
    <a:srgbClr val="312614"/>
    <a:srgbClr val="E0EEE5"/>
    <a:srgbClr val="E7E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3" autoAdjust="0"/>
    <p:restoredTop sz="86364" autoAdjust="0"/>
  </p:normalViewPr>
  <p:slideViewPr>
    <p:cSldViewPr snapToGrid="0">
      <p:cViewPr varScale="1">
        <p:scale>
          <a:sx n="53" d="100"/>
          <a:sy n="53" d="100"/>
        </p:scale>
        <p:origin x="451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49E00-6C67-4506-9AC7-2A3484F0F55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E896-5563-47AF-AFA3-9DD0E970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05B2-9AD3-4B6A-9B10-E57A1FF8B22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6991-ABE6-448E-A551-423F1692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s://upload.wikimedia.org/wikipedia/commons/thumb/1/11/Confluence_of_Green_and_Colorado_Rivers.jpg/800px-Confluence_of_Green_and_Colorado_R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970" y="0"/>
            <a:ext cx="12528715" cy="68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25989" y="-1083501"/>
            <a:ext cx="12289365" cy="3035672"/>
          </a:xfrm>
        </p:spPr>
        <p:txBody>
          <a:bodyPr>
            <a:noAutofit/>
          </a:bodyPr>
          <a:lstStyle/>
          <a:p>
            <a:r>
              <a:rPr lang="en-US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in Geosciences</a:t>
            </a:r>
            <a:endParaRPr lang="zh-CN" altLang="en-US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1477" y="1796819"/>
            <a:ext cx="9601067" cy="1655763"/>
          </a:xfrm>
        </p:spPr>
        <p:txBody>
          <a:bodyPr>
            <a:normAutofit/>
          </a:bodyPr>
          <a:lstStyle/>
          <a:p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Gerard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Schuster &amp; Shi </a:t>
            </a:r>
            <a:r>
              <a:rPr lang="en-US" sz="3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Yongxiang</a:t>
            </a:r>
            <a:endParaRPr lang="en-US" altLang="zh-CN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92444" y="2326837"/>
            <a:ext cx="6162599" cy="2637116"/>
            <a:chOff x="1392444" y="2339363"/>
            <a:chExt cx="6162599" cy="2637116"/>
          </a:xfrm>
        </p:grpSpPr>
        <p:grpSp>
          <p:nvGrpSpPr>
            <p:cNvPr id="18" name="Group 17"/>
            <p:cNvGrpSpPr/>
            <p:nvPr/>
          </p:nvGrpSpPr>
          <p:grpSpPr>
            <a:xfrm>
              <a:off x="1392444" y="2339363"/>
              <a:ext cx="2306142" cy="1831654"/>
              <a:chOff x="1043608" y="1743279"/>
              <a:chExt cx="1696659" cy="1373741"/>
            </a:xfrm>
          </p:grpSpPr>
          <p:sp>
            <p:nvSpPr>
              <p:cNvPr id="12" name="Rectangle 11"/>
              <p:cNvSpPr/>
              <p:nvPr/>
            </p:nvSpPr>
            <p:spPr>
              <a:xfrm rot="1810710">
                <a:off x="1149732" y="2736147"/>
                <a:ext cx="1590535" cy="38087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7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Geosciences</a:t>
                </a:r>
                <a:endParaRPr lang="en-US" sz="27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3608" y="1743279"/>
                <a:ext cx="1213554" cy="754209"/>
              </a:xfrm>
              <a:custGeom>
                <a:avLst/>
                <a:gdLst>
                  <a:gd name="connsiteX0" fmla="*/ 1213554 w 1213554"/>
                  <a:gd name="connsiteY0" fmla="*/ 0 h 1017917"/>
                  <a:gd name="connsiteX1" fmla="*/ 488935 w 1213554"/>
                  <a:gd name="connsiteY1" fmla="*/ 362309 h 1017917"/>
                  <a:gd name="connsiteX2" fmla="*/ 5856 w 1213554"/>
                  <a:gd name="connsiteY2" fmla="*/ 707366 h 1017917"/>
                  <a:gd name="connsiteX3" fmla="*/ 264649 w 1213554"/>
                  <a:gd name="connsiteY3" fmla="*/ 1017917 h 101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3554" h="1017917">
                    <a:moveTo>
                      <a:pt x="1213554" y="0"/>
                    </a:moveTo>
                    <a:cubicBezTo>
                      <a:pt x="951886" y="122207"/>
                      <a:pt x="690218" y="244415"/>
                      <a:pt x="488935" y="362309"/>
                    </a:cubicBezTo>
                    <a:cubicBezTo>
                      <a:pt x="287652" y="480203"/>
                      <a:pt x="43237" y="598098"/>
                      <a:pt x="5856" y="707366"/>
                    </a:cubicBezTo>
                    <a:cubicBezTo>
                      <a:pt x="-31525" y="816634"/>
                      <a:pt x="116562" y="917275"/>
                      <a:pt x="264649" y="1017917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3432748" y="4467069"/>
              <a:ext cx="4122295" cy="509410"/>
            </a:xfrm>
            <a:custGeom>
              <a:avLst/>
              <a:gdLst>
                <a:gd name="connsiteX0" fmla="*/ 0 w 4122295"/>
                <a:gd name="connsiteY0" fmla="*/ 0 h 509410"/>
                <a:gd name="connsiteX1" fmla="*/ 1229193 w 4122295"/>
                <a:gd name="connsiteY1" fmla="*/ 464695 h 509410"/>
                <a:gd name="connsiteX2" fmla="*/ 4122295 w 4122295"/>
                <a:gd name="connsiteY2" fmla="*/ 464695 h 50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2295" h="509410">
                  <a:moveTo>
                    <a:pt x="0" y="0"/>
                  </a:moveTo>
                  <a:cubicBezTo>
                    <a:pt x="271072" y="193623"/>
                    <a:pt x="542144" y="387246"/>
                    <a:pt x="1229193" y="464695"/>
                  </a:cubicBezTo>
                  <a:cubicBezTo>
                    <a:pt x="1916242" y="542144"/>
                    <a:pt x="3019268" y="503419"/>
                    <a:pt x="4122295" y="46469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32900" y="5114110"/>
            <a:ext cx="7687943" cy="1371604"/>
            <a:chOff x="-132900" y="5126636"/>
            <a:chExt cx="7687943" cy="1371604"/>
          </a:xfrm>
        </p:grpSpPr>
        <p:sp>
          <p:nvSpPr>
            <p:cNvPr id="5" name="Rectangle 4"/>
            <p:cNvSpPr/>
            <p:nvPr/>
          </p:nvSpPr>
          <p:spPr>
            <a:xfrm rot="20797135">
              <a:off x="1041332" y="5581427"/>
              <a:ext cx="3102518" cy="507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 Learning</a:t>
              </a:r>
              <a:endPara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-132900" y="6190942"/>
              <a:ext cx="1182213" cy="30729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4092315" y="5126636"/>
              <a:ext cx="3462728" cy="404734"/>
            </a:xfrm>
            <a:custGeom>
              <a:avLst/>
              <a:gdLst>
                <a:gd name="connsiteX0" fmla="*/ 0 w 3462728"/>
                <a:gd name="connsiteY0" fmla="*/ 404734 h 404734"/>
                <a:gd name="connsiteX1" fmla="*/ 689547 w 3462728"/>
                <a:gd name="connsiteY1" fmla="*/ 209862 h 404734"/>
                <a:gd name="connsiteX2" fmla="*/ 1543987 w 3462728"/>
                <a:gd name="connsiteY2" fmla="*/ 149902 h 404734"/>
                <a:gd name="connsiteX3" fmla="*/ 3462728 w 3462728"/>
                <a:gd name="connsiteY3" fmla="*/ 0 h 40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2728" h="404734">
                  <a:moveTo>
                    <a:pt x="0" y="404734"/>
                  </a:moveTo>
                  <a:cubicBezTo>
                    <a:pt x="216108" y="328534"/>
                    <a:pt x="432216" y="252334"/>
                    <a:pt x="689547" y="209862"/>
                  </a:cubicBezTo>
                  <a:cubicBezTo>
                    <a:pt x="946878" y="167390"/>
                    <a:pt x="1543987" y="149902"/>
                    <a:pt x="1543987" y="149902"/>
                  </a:cubicBezTo>
                  <a:lnTo>
                    <a:pt x="3462728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1316" y="2892603"/>
            <a:ext cx="5959418" cy="2425123"/>
            <a:chOff x="671476" y="2907593"/>
            <a:chExt cx="5959418" cy="2425123"/>
          </a:xfrm>
        </p:grpSpPr>
        <p:sp>
          <p:nvSpPr>
            <p:cNvPr id="22" name="TextBox 21"/>
            <p:cNvSpPr txBox="1"/>
            <p:nvPr/>
          </p:nvSpPr>
          <p:spPr>
            <a:xfrm>
              <a:off x="1598628" y="4492631"/>
              <a:ext cx="16033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seismology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1655" y="4871051"/>
              <a:ext cx="168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exploration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63104" y="3993051"/>
              <a:ext cx="1550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stratigraphy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2274" y="4352687"/>
              <a:ext cx="1749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sedimentology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3541" y="4020394"/>
              <a:ext cx="1329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geochem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476" y="361663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6144" y="2907593"/>
              <a:ext cx="950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paleontology</a:t>
              </a:r>
              <a:endPara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2879" y="3308858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gravity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79856" y="4622799"/>
              <a:ext cx="1451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planetology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1663" y="5346704"/>
            <a:ext cx="6849770" cy="1875394"/>
            <a:chOff x="671663" y="5346704"/>
            <a:chExt cx="6849770" cy="1875394"/>
          </a:xfrm>
        </p:grpSpPr>
        <p:sp>
          <p:nvSpPr>
            <p:cNvPr id="30" name="TextBox 29"/>
            <p:cNvSpPr txBox="1"/>
            <p:nvPr/>
          </p:nvSpPr>
          <p:spPr>
            <a:xfrm>
              <a:off x="671663" y="6391101"/>
              <a:ext cx="4333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Semi-supervised learning         </a:t>
              </a:r>
              <a:r>
                <a:rPr lang="en-US" sz="1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overfitting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</a:t>
              </a:r>
            </a:p>
            <a:p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stochastic gradient descent  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27352" y="5346708"/>
              <a:ext cx="17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neural </a:t>
              </a:r>
              <a:r>
                <a:rPr lang="en-US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networks</a:t>
              </a:r>
              <a:endPara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18025" y="5531370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Ensemble learning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25495" y="5887980"/>
              <a:ext cx="1949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Hidden Markov chains</a:t>
              </a:r>
              <a:endPara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99277" y="5346704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kernel methods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52095" y="6106668"/>
              <a:ext cx="1334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decision trees</a:t>
              </a:r>
              <a:endPara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0500" y="6144536"/>
              <a:ext cx="13724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Forest</a:t>
              </a:r>
              <a:endPara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403868" y="4379007"/>
            <a:ext cx="2504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 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718" y="-5401"/>
            <a:ext cx="699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Talks+Labs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2" y="1122896"/>
            <a:ext cx="749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Classes Machine Learning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5080" y="290599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5202" y="1891669"/>
            <a:ext cx="9895081" cy="2028654"/>
            <a:chOff x="965202" y="1891669"/>
            <a:chExt cx="9895081" cy="2028654"/>
          </a:xfrm>
        </p:grpSpPr>
        <p:sp>
          <p:nvSpPr>
            <p:cNvPr id="7" name="TextBox 6"/>
            <p:cNvSpPr txBox="1"/>
            <p:nvPr/>
          </p:nvSpPr>
          <p:spPr>
            <a:xfrm>
              <a:off x="965202" y="1891669"/>
              <a:ext cx="989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Unsupervised Learning Cluster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Analysis: K-Means &amp; DBSCAN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https://ys-wp-media.s3.amazonaws.com/wp-content/uploads/2019/04/YF_OFEruptinonFromTopDeckOfInn_SUM17_LudinMat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997" y="2410266"/>
              <a:ext cx="2684545" cy="151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79298" y="4126425"/>
            <a:ext cx="6952870" cy="1764099"/>
            <a:chOff x="979298" y="4126425"/>
            <a:chExt cx="6952870" cy="1764099"/>
          </a:xfrm>
        </p:grpSpPr>
        <p:sp>
          <p:nvSpPr>
            <p:cNvPr id="9" name="TextBox 8"/>
            <p:cNvSpPr txBox="1"/>
            <p:nvPr/>
          </p:nvSpPr>
          <p:spPr>
            <a:xfrm>
              <a:off x="979298" y="4126425"/>
              <a:ext cx="6277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Supervised Learning: Neural Networks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2790" y="4692359"/>
              <a:ext cx="3429378" cy="119816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91" y="879881"/>
            <a:ext cx="1529803" cy="10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/>
          <p:cNvSpPr txBox="1">
            <a:spLocks/>
          </p:cNvSpPr>
          <p:nvPr/>
        </p:nvSpPr>
        <p:spPr>
          <a:xfrm>
            <a:off x="325151" y="3327"/>
            <a:ext cx="12265969" cy="81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Major Types of Machine Learning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2222485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78" y="3079280"/>
            <a:ext cx="3295654" cy="3674342"/>
            <a:chOff x="91978" y="2926880"/>
            <a:chExt cx="3295654" cy="3674342"/>
          </a:xfrm>
        </p:grpSpPr>
        <p:sp>
          <p:nvSpPr>
            <p:cNvPr id="18" name="TextBox 17"/>
            <p:cNvSpPr txBox="1"/>
            <p:nvPr/>
          </p:nvSpPr>
          <p:spPr>
            <a:xfrm>
              <a:off x="1530402" y="3586847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14648" y="3848457"/>
              <a:ext cx="851587" cy="2752765"/>
              <a:chOff x="559777" y="3758563"/>
              <a:chExt cx="851587" cy="27527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778" y="3758563"/>
                <a:ext cx="851586" cy="73753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77" y="5635028"/>
                <a:ext cx="838200" cy="8763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777" y="4624677"/>
                <a:ext cx="836486" cy="796967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394747" y="4175575"/>
              <a:ext cx="675894" cy="2077649"/>
              <a:chOff x="1639876" y="4085681"/>
              <a:chExt cx="675894" cy="2077649"/>
            </a:xfrm>
          </p:grpSpPr>
          <p:sp>
            <p:nvSpPr>
              <p:cNvPr id="23" name="Double Bracket 22"/>
              <p:cNvSpPr/>
              <p:nvPr/>
            </p:nvSpPr>
            <p:spPr>
              <a:xfrm>
                <a:off x="1639876" y="4085681"/>
                <a:ext cx="658265" cy="2077649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78718" y="4097721"/>
                <a:ext cx="5370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4 </a:t>
                </a:r>
              </a:p>
              <a:p>
                <a:r>
                  <a:rPr lang="en-US" sz="1600" dirty="0" smtClean="0"/>
                  <a:t> 26</a:t>
                </a:r>
              </a:p>
              <a:p>
                <a:r>
                  <a:rPr lang="en-US" sz="1600" dirty="0" smtClean="0"/>
                  <a:t>256</a:t>
                </a:r>
              </a:p>
              <a:p>
                <a:r>
                  <a:rPr lang="en-US" sz="1600" dirty="0" smtClean="0"/>
                  <a:t> 2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 smtClean="0"/>
                  <a:t> 88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91979" y="2926880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Given: training pairs (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5441" y="293038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61151" y="2930386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978" y="3250045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Find: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352259" y="3747599"/>
            <a:ext cx="675894" cy="2666377"/>
            <a:chOff x="3449791" y="608246"/>
            <a:chExt cx="675894" cy="2666377"/>
          </a:xfrm>
        </p:grpSpPr>
        <p:sp>
          <p:nvSpPr>
            <p:cNvPr id="119" name="TextBox 118"/>
            <p:cNvSpPr txBox="1"/>
            <p:nvPr/>
          </p:nvSpPr>
          <p:spPr>
            <a:xfrm>
              <a:off x="3585446" y="608246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Double Bracket 119"/>
            <p:cNvSpPr/>
            <p:nvPr/>
          </p:nvSpPr>
          <p:spPr>
            <a:xfrm>
              <a:off x="3449791" y="1196974"/>
              <a:ext cx="658265" cy="2077649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88633" y="1209014"/>
              <a:ext cx="53705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</a:p>
            <a:p>
              <a:r>
                <a:rPr lang="en-US" sz="1600" dirty="0" smtClean="0"/>
                <a:t>1</a:t>
              </a:r>
            </a:p>
            <a:p>
              <a:r>
                <a:rPr lang="en-US" sz="1600" dirty="0" smtClean="0"/>
                <a:t>0</a:t>
              </a:r>
            </a:p>
            <a:p>
              <a:r>
                <a:rPr lang="en-US" sz="1600" dirty="0" smtClean="0"/>
                <a:t>0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69348" y="2600247"/>
            <a:ext cx="1352576" cy="4213336"/>
            <a:chOff x="4569348" y="2600247"/>
            <a:chExt cx="1352576" cy="4213336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348" y="5566879"/>
              <a:ext cx="1352576" cy="1246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349" y="3521310"/>
              <a:ext cx="1352575" cy="129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24450" y="4643548"/>
              <a:ext cx="2423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</a:p>
            <a:p>
              <a:r>
                <a:rPr lang="en-US" dirty="0" smtClean="0"/>
                <a:t>.</a:t>
              </a:r>
            </a:p>
            <a:p>
              <a:r>
                <a:rPr lang="en-US" dirty="0"/>
                <a:t>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12483" y="2600247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8380" y="5543629"/>
            <a:ext cx="2027758" cy="1269954"/>
            <a:chOff x="6278380" y="5543629"/>
            <a:chExt cx="2027758" cy="1269954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45" y="5543629"/>
              <a:ext cx="1270393" cy="126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7" name="Straight Arrow Connector 86"/>
            <p:cNvCxnSpPr/>
            <p:nvPr/>
          </p:nvCxnSpPr>
          <p:spPr>
            <a:xfrm flipV="1">
              <a:off x="6278380" y="6198345"/>
              <a:ext cx="584617" cy="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68" y="3500315"/>
            <a:ext cx="1312629" cy="1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26" y="5543629"/>
            <a:ext cx="1260914" cy="126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998764" y="4643548"/>
            <a:ext cx="1995377" cy="369332"/>
            <a:chOff x="7998764" y="4643548"/>
            <a:chExt cx="1995377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8866909" y="4643548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Salt dome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2" idx="1"/>
            </p:cNvCxnSpPr>
            <p:nvPr/>
          </p:nvCxnSpPr>
          <p:spPr>
            <a:xfrm flipH="1" flipV="1">
              <a:off x="7998764" y="4738391"/>
              <a:ext cx="868145" cy="8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998764" y="3880007"/>
            <a:ext cx="3973020" cy="369332"/>
            <a:chOff x="8146959" y="4643548"/>
            <a:chExt cx="397302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8866909" y="4643548"/>
              <a:ext cx="3253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Prograde</a:t>
              </a:r>
              <a:r>
                <a:rPr lang="en-US" dirty="0" smtClean="0"/>
                <a:t> &amp; </a:t>
              </a:r>
              <a:r>
                <a:rPr lang="en-US" dirty="0" err="1" smtClean="0"/>
                <a:t>regressional</a:t>
              </a:r>
              <a:r>
                <a:rPr lang="en-US" dirty="0" smtClean="0"/>
                <a:t> features</a:t>
              </a:r>
              <a:endParaRPr lang="en-US" dirty="0"/>
            </a:p>
          </p:txBody>
        </p:sp>
        <p:cxnSp>
          <p:nvCxnSpPr>
            <p:cNvPr id="107" name="Straight Arrow Connector 106"/>
            <p:cNvCxnSpPr>
              <a:stCxn id="103" idx="1"/>
            </p:cNvCxnSpPr>
            <p:nvPr/>
          </p:nvCxnSpPr>
          <p:spPr>
            <a:xfrm flipH="1" flipV="1">
              <a:off x="8146959" y="4738392"/>
              <a:ext cx="719950" cy="898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3" idx="1"/>
            </p:cNvCxnSpPr>
            <p:nvPr/>
          </p:nvCxnSpPr>
          <p:spPr>
            <a:xfrm flipH="1" flipV="1">
              <a:off x="8339963" y="4826952"/>
              <a:ext cx="526946" cy="12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8173033" y="4311917"/>
            <a:ext cx="3715835" cy="369332"/>
            <a:chOff x="8044452" y="4553726"/>
            <a:chExt cx="3715835" cy="369332"/>
          </a:xfrm>
        </p:grpSpPr>
        <p:sp>
          <p:nvSpPr>
            <p:cNvPr id="110" name="TextBox 109"/>
            <p:cNvSpPr txBox="1"/>
            <p:nvPr/>
          </p:nvSpPr>
          <p:spPr>
            <a:xfrm>
              <a:off x="8764402" y="4553726"/>
              <a:ext cx="2995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Deformed reflections features</a:t>
              </a:r>
              <a:endParaRPr lang="en-US" dirty="0"/>
            </a:p>
          </p:txBody>
        </p:sp>
        <p:cxnSp>
          <p:nvCxnSpPr>
            <p:cNvPr id="112" name="Straight Arrow Connector 111"/>
            <p:cNvCxnSpPr>
              <a:stCxn id="110" idx="1"/>
            </p:cNvCxnSpPr>
            <p:nvPr/>
          </p:nvCxnSpPr>
          <p:spPr>
            <a:xfrm flipH="1" flipV="1">
              <a:off x="8044452" y="4648570"/>
              <a:ext cx="719950" cy="898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8191769" y="5566879"/>
            <a:ext cx="2311360" cy="369332"/>
            <a:chOff x="7998765" y="4643548"/>
            <a:chExt cx="2311360" cy="369332"/>
          </a:xfrm>
        </p:grpSpPr>
        <p:sp>
          <p:nvSpPr>
            <p:cNvPr id="128" name="TextBox 127"/>
            <p:cNvSpPr txBox="1"/>
            <p:nvPr/>
          </p:nvSpPr>
          <p:spPr>
            <a:xfrm>
              <a:off x="8866909" y="4643548"/>
              <a:ext cx="1443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Faults missed</a:t>
              </a:r>
              <a:endParaRPr lang="en-US" dirty="0"/>
            </a:p>
          </p:txBody>
        </p:sp>
        <p:cxnSp>
          <p:nvCxnSpPr>
            <p:cNvPr id="129" name="Straight Arrow Connector 128"/>
            <p:cNvCxnSpPr>
              <a:stCxn id="128" idx="1"/>
            </p:cNvCxnSpPr>
            <p:nvPr/>
          </p:nvCxnSpPr>
          <p:spPr>
            <a:xfrm flipH="1" flipV="1">
              <a:off x="7998765" y="4738392"/>
              <a:ext cx="868144" cy="898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887122" y="6440368"/>
            <a:ext cx="18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 et al., 2019, GJI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325151" y="3993033"/>
            <a:ext cx="851591" cy="745905"/>
            <a:chOff x="559773" y="3755299"/>
            <a:chExt cx="851591" cy="745905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671209" y="3758563"/>
              <a:ext cx="4863" cy="736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23609" y="3765043"/>
              <a:ext cx="4863" cy="736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76009" y="3761795"/>
              <a:ext cx="4863" cy="736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28409" y="3758547"/>
              <a:ext cx="4863" cy="736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280809" y="3755299"/>
              <a:ext cx="4863" cy="7361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59777" y="3864972"/>
              <a:ext cx="851587" cy="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559776" y="4014343"/>
              <a:ext cx="851587" cy="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559775" y="4163714"/>
              <a:ext cx="851587" cy="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559774" y="4313085"/>
              <a:ext cx="851587" cy="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559773" y="4462456"/>
              <a:ext cx="851587" cy="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130408" y="3998588"/>
            <a:ext cx="782137" cy="453084"/>
            <a:chOff x="1366898" y="3998588"/>
            <a:chExt cx="782137" cy="453084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1411364" y="4127330"/>
              <a:ext cx="358715" cy="324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2301990">
              <a:off x="1366898" y="3998588"/>
              <a:ext cx="782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flattening</a:t>
              </a:r>
              <a:endParaRPr lang="en-US" sz="1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33232" y="678611"/>
            <a:ext cx="4112232" cy="1535209"/>
            <a:chOff x="7850569" y="870204"/>
            <a:chExt cx="4112232" cy="1535209"/>
          </a:xfrm>
        </p:grpSpPr>
        <p:grpSp>
          <p:nvGrpSpPr>
            <p:cNvPr id="75" name="Group 74"/>
            <p:cNvGrpSpPr/>
            <p:nvPr/>
          </p:nvGrpSpPr>
          <p:grpSpPr>
            <a:xfrm>
              <a:off x="7998764" y="1362944"/>
              <a:ext cx="3964037" cy="1042469"/>
              <a:chOff x="6596684" y="1362944"/>
              <a:chExt cx="3964037" cy="1042469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903791" y="1362944"/>
                <a:ext cx="1282119" cy="876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293018" y="1539484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Straight Arrow Connector 79"/>
              <p:cNvCxnSpPr>
                <a:endCxn id="78" idx="1"/>
              </p:cNvCxnSpPr>
              <p:nvPr/>
            </p:nvCxnSpPr>
            <p:spPr>
              <a:xfrm>
                <a:off x="7223760" y="1801094"/>
                <a:ext cx="680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6596684" y="1451306"/>
                <a:ext cx="644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9915993" y="1451306"/>
                <a:ext cx="6447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3" name="Straight Arrow Connector 82"/>
              <p:cNvCxnSpPr>
                <a:stCxn id="78" idx="3"/>
              </p:cNvCxnSpPr>
              <p:nvPr/>
            </p:nvCxnSpPr>
            <p:spPr>
              <a:xfrm>
                <a:off x="9185910" y="1801094"/>
                <a:ext cx="7050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7850569" y="870204"/>
              <a:ext cx="410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nput             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weights                 output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174" y="705994"/>
            <a:ext cx="2599525" cy="1385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2935582" y="705994"/>
            <a:ext cx="452649" cy="1412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2884845" y="747052"/>
            <a:ext cx="452649" cy="48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flipH="1">
            <a:off x="2876824" y="1628380"/>
            <a:ext cx="452649" cy="48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7163" y="776875"/>
            <a:ext cx="1728518" cy="5976747"/>
            <a:chOff x="467163" y="776875"/>
            <a:chExt cx="1728518" cy="5976747"/>
          </a:xfrm>
        </p:grpSpPr>
        <p:sp>
          <p:nvSpPr>
            <p:cNvPr id="2" name="Rectangle 1"/>
            <p:cNvSpPr/>
            <p:nvPr/>
          </p:nvSpPr>
          <p:spPr>
            <a:xfrm>
              <a:off x="1262567" y="3747599"/>
              <a:ext cx="933114" cy="3006023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67163" y="776875"/>
              <a:ext cx="426624" cy="1185754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98246" y="1053703"/>
            <a:ext cx="933114" cy="5716775"/>
            <a:chOff x="234983" y="977987"/>
            <a:chExt cx="933114" cy="5716775"/>
          </a:xfrm>
        </p:grpSpPr>
        <p:sp>
          <p:nvSpPr>
            <p:cNvPr id="91" name="Rectangle 90"/>
            <p:cNvSpPr/>
            <p:nvPr/>
          </p:nvSpPr>
          <p:spPr>
            <a:xfrm>
              <a:off x="234983" y="3688739"/>
              <a:ext cx="933114" cy="3006023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0904" y="977987"/>
              <a:ext cx="410278" cy="674955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45967" y="2597559"/>
            <a:ext cx="2175161" cy="2667895"/>
            <a:chOff x="6145967" y="2597559"/>
            <a:chExt cx="2175161" cy="2667895"/>
          </a:xfrm>
        </p:grpSpPr>
        <p:sp>
          <p:nvSpPr>
            <p:cNvPr id="77" name="TextBox 76"/>
            <p:cNvSpPr txBox="1"/>
            <p:nvPr/>
          </p:nvSpPr>
          <p:spPr>
            <a:xfrm>
              <a:off x="7336696" y="2597559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145967" y="4138597"/>
              <a:ext cx="584617" cy="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525" y="4829186"/>
              <a:ext cx="1295585" cy="43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508" y="3478012"/>
              <a:ext cx="1327620" cy="132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1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/>
          <p:cNvSpPr txBox="1">
            <a:spLocks/>
          </p:cNvSpPr>
          <p:nvPr/>
        </p:nvSpPr>
        <p:spPr>
          <a:xfrm>
            <a:off x="325151" y="3327"/>
            <a:ext cx="12265969" cy="81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Major Types of Machine Learning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2222485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78" y="3079280"/>
            <a:ext cx="3295654" cy="3674342"/>
            <a:chOff x="91978" y="2926880"/>
            <a:chExt cx="3295654" cy="3674342"/>
          </a:xfrm>
        </p:grpSpPr>
        <p:sp>
          <p:nvSpPr>
            <p:cNvPr id="18" name="TextBox 17"/>
            <p:cNvSpPr txBox="1"/>
            <p:nvPr/>
          </p:nvSpPr>
          <p:spPr>
            <a:xfrm>
              <a:off x="1530402" y="3586847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14648" y="3848457"/>
              <a:ext cx="851587" cy="2752765"/>
              <a:chOff x="559777" y="3758563"/>
              <a:chExt cx="851587" cy="27527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778" y="3758563"/>
                <a:ext cx="851586" cy="73753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77" y="5635028"/>
                <a:ext cx="838200" cy="8763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777" y="4624677"/>
                <a:ext cx="836486" cy="796967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394747" y="4175575"/>
              <a:ext cx="675894" cy="2077649"/>
              <a:chOff x="1639876" y="4085681"/>
              <a:chExt cx="675894" cy="2077649"/>
            </a:xfrm>
          </p:grpSpPr>
          <p:sp>
            <p:nvSpPr>
              <p:cNvPr id="23" name="Double Bracket 22"/>
              <p:cNvSpPr/>
              <p:nvPr/>
            </p:nvSpPr>
            <p:spPr>
              <a:xfrm>
                <a:off x="1639876" y="4085681"/>
                <a:ext cx="658265" cy="2077649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78718" y="4097721"/>
                <a:ext cx="5370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4 </a:t>
                </a:r>
              </a:p>
              <a:p>
                <a:r>
                  <a:rPr lang="en-US" sz="1600" dirty="0" smtClean="0"/>
                  <a:t> 26</a:t>
                </a:r>
              </a:p>
              <a:p>
                <a:r>
                  <a:rPr lang="en-US" sz="1600" dirty="0" smtClean="0"/>
                  <a:t>256</a:t>
                </a:r>
              </a:p>
              <a:p>
                <a:r>
                  <a:rPr lang="en-US" sz="1600" dirty="0" smtClean="0"/>
                  <a:t> 2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 smtClean="0"/>
                  <a:t> 88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91979" y="2926880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Given: training pairs (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5441" y="293038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61151" y="2930386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978" y="3250045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Find: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479611" y="2239244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00135" y="4012489"/>
            <a:ext cx="1737625" cy="2189834"/>
            <a:chOff x="3200135" y="4012489"/>
            <a:chExt cx="1737625" cy="2189834"/>
          </a:xfrm>
        </p:grpSpPr>
        <p:sp>
          <p:nvSpPr>
            <p:cNvPr id="10" name="Rectangle 9"/>
            <p:cNvSpPr/>
            <p:nvPr/>
          </p:nvSpPr>
          <p:spPr>
            <a:xfrm>
              <a:off x="3555395" y="4369624"/>
              <a:ext cx="1382365" cy="1507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566160" y="4983480"/>
              <a:ext cx="1295400" cy="243840"/>
            </a:xfrm>
            <a:custGeom>
              <a:avLst/>
              <a:gdLst>
                <a:gd name="connsiteX0" fmla="*/ 0 w 1295400"/>
                <a:gd name="connsiteY0" fmla="*/ 243840 h 243840"/>
                <a:gd name="connsiteX1" fmla="*/ 670560 w 1295400"/>
                <a:gd name="connsiteY1" fmla="*/ 182880 h 243840"/>
                <a:gd name="connsiteX2" fmla="*/ 1295400 w 1295400"/>
                <a:gd name="connsiteY2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0" h="243840">
                  <a:moveTo>
                    <a:pt x="0" y="243840"/>
                  </a:moveTo>
                  <a:cubicBezTo>
                    <a:pt x="227330" y="233680"/>
                    <a:pt x="454660" y="223520"/>
                    <a:pt x="670560" y="182880"/>
                  </a:cubicBezTo>
                  <a:cubicBezTo>
                    <a:pt x="886460" y="142240"/>
                    <a:pt x="1090930" y="71120"/>
                    <a:pt x="1295400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555395" y="4480560"/>
              <a:ext cx="1077565" cy="10515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71834" y="58329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0135" y="48961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00859" y="401248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57511" y="4024074"/>
            <a:ext cx="2293155" cy="2176257"/>
            <a:chOff x="4857511" y="4024074"/>
            <a:chExt cx="2293155" cy="2176257"/>
          </a:xfrm>
        </p:grpSpPr>
        <p:sp>
          <p:nvSpPr>
            <p:cNvPr id="81" name="Rectangle 80"/>
            <p:cNvSpPr/>
            <p:nvPr/>
          </p:nvSpPr>
          <p:spPr>
            <a:xfrm>
              <a:off x="5728482" y="4367632"/>
              <a:ext cx="1382365" cy="1507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69623" y="583099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3682" y="491874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728482" y="5505998"/>
              <a:ext cx="1229625" cy="20043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744580" y="4824657"/>
              <a:ext cx="752832" cy="8743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728482" y="4024074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 Spectrum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857511" y="5103408"/>
              <a:ext cx="6186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804076" y="6291878"/>
            <a:ext cx="26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PCA, SVD, Cluster Analysis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031195" y="4447871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214963" y="5132939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405501" y="3083182"/>
            <a:ext cx="39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eparates CSG Into clusters; finds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patterns/structure in data. No labeling 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352259" y="3747599"/>
            <a:ext cx="675894" cy="2666377"/>
            <a:chOff x="3449791" y="608246"/>
            <a:chExt cx="675894" cy="2666377"/>
          </a:xfrm>
        </p:grpSpPr>
        <p:sp>
          <p:nvSpPr>
            <p:cNvPr id="119" name="TextBox 118"/>
            <p:cNvSpPr txBox="1"/>
            <p:nvPr/>
          </p:nvSpPr>
          <p:spPr>
            <a:xfrm>
              <a:off x="3585446" y="608246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Double Bracket 119"/>
            <p:cNvSpPr/>
            <p:nvPr/>
          </p:nvSpPr>
          <p:spPr>
            <a:xfrm>
              <a:off x="3449791" y="1196974"/>
              <a:ext cx="658265" cy="2077649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88633" y="1209014"/>
              <a:ext cx="53705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</a:p>
            <a:p>
              <a:r>
                <a:rPr lang="en-US" sz="1600" dirty="0" smtClean="0"/>
                <a:t>1</a:t>
              </a:r>
            </a:p>
            <a:p>
              <a:r>
                <a:rPr lang="en-US" sz="1600" dirty="0" smtClean="0"/>
                <a:t>0</a:t>
              </a:r>
            </a:p>
            <a:p>
              <a:r>
                <a:rPr lang="en-US" sz="1600" dirty="0" smtClean="0"/>
                <a:t>0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0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786059" y="2731861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?)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33232" y="678611"/>
            <a:ext cx="4160113" cy="1535209"/>
            <a:chOff x="7850569" y="870204"/>
            <a:chExt cx="4160113" cy="1535209"/>
          </a:xfrm>
        </p:grpSpPr>
        <p:grpSp>
          <p:nvGrpSpPr>
            <p:cNvPr id="72" name="Group 71"/>
            <p:cNvGrpSpPr/>
            <p:nvPr/>
          </p:nvGrpSpPr>
          <p:grpSpPr>
            <a:xfrm>
              <a:off x="7998764" y="1362944"/>
              <a:ext cx="3964037" cy="1042469"/>
              <a:chOff x="6596684" y="1362944"/>
              <a:chExt cx="3964037" cy="104246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903791" y="1362944"/>
                <a:ext cx="1282119" cy="876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293018" y="1539484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Straight Arrow Connector 75"/>
              <p:cNvCxnSpPr>
                <a:endCxn id="74" idx="1"/>
              </p:cNvCxnSpPr>
              <p:nvPr/>
            </p:nvCxnSpPr>
            <p:spPr>
              <a:xfrm>
                <a:off x="7223760" y="1801094"/>
                <a:ext cx="680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596684" y="1451306"/>
                <a:ext cx="644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915993" y="1451306"/>
                <a:ext cx="6447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Arrow Connector 88"/>
              <p:cNvCxnSpPr>
                <a:stCxn id="74" idx="3"/>
              </p:cNvCxnSpPr>
              <p:nvPr/>
            </p:nvCxnSpPr>
            <p:spPr>
              <a:xfrm>
                <a:off x="9185910" y="1801094"/>
                <a:ext cx="7050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7850569" y="870204"/>
              <a:ext cx="4160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nput               neural weights            output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2896" y="3758791"/>
            <a:ext cx="3889426" cy="2831969"/>
            <a:chOff x="8164708" y="3966790"/>
            <a:chExt cx="3889426" cy="2831969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405" y="3966790"/>
              <a:ext cx="3864729" cy="282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4418" y="6521760"/>
              <a:ext cx="26926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Old Faithful Eruption Duration (minutes)</a:t>
              </a:r>
              <a:endParaRPr lang="en-US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7195212" y="5136171"/>
              <a:ext cx="22159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Eruption Waiting Time (minutes)</a:t>
              </a:r>
              <a:endParaRPr lang="en-US" sz="1200" dirty="0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60" y="3873324"/>
            <a:ext cx="3157462" cy="23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2896" y="2125081"/>
            <a:ext cx="4761864" cy="5851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494385" y="3708969"/>
            <a:ext cx="4761864" cy="2332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018354" y="6268040"/>
            <a:ext cx="4761864" cy="937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btitle 2"/>
          <p:cNvSpPr txBox="1">
            <a:spLocks/>
          </p:cNvSpPr>
          <p:nvPr/>
        </p:nvSpPr>
        <p:spPr>
          <a:xfrm>
            <a:off x="325151" y="3327"/>
            <a:ext cx="12265969" cy="814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Major Types of Machine Learning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2222485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78" y="3079280"/>
            <a:ext cx="3295654" cy="3674342"/>
            <a:chOff x="91978" y="2926880"/>
            <a:chExt cx="3295654" cy="3674342"/>
          </a:xfrm>
        </p:grpSpPr>
        <p:sp>
          <p:nvSpPr>
            <p:cNvPr id="18" name="TextBox 17"/>
            <p:cNvSpPr txBox="1"/>
            <p:nvPr/>
          </p:nvSpPr>
          <p:spPr>
            <a:xfrm>
              <a:off x="1530402" y="3586847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14648" y="3848457"/>
              <a:ext cx="851587" cy="2752765"/>
              <a:chOff x="559777" y="3758563"/>
              <a:chExt cx="851587" cy="27527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9778" y="3758563"/>
                <a:ext cx="851586" cy="73753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777" y="5635028"/>
                <a:ext cx="838200" cy="8763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777" y="4624677"/>
                <a:ext cx="836486" cy="796967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394747" y="4175575"/>
              <a:ext cx="675894" cy="2077649"/>
              <a:chOff x="1639876" y="4085681"/>
              <a:chExt cx="675894" cy="2077649"/>
            </a:xfrm>
          </p:grpSpPr>
          <p:sp>
            <p:nvSpPr>
              <p:cNvPr id="23" name="Double Bracket 22"/>
              <p:cNvSpPr/>
              <p:nvPr/>
            </p:nvSpPr>
            <p:spPr>
              <a:xfrm>
                <a:off x="1639876" y="4085681"/>
                <a:ext cx="658265" cy="2077649"/>
              </a:xfrm>
              <a:prstGeom prst="bracketPair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78718" y="4097721"/>
                <a:ext cx="5370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4 </a:t>
                </a:r>
              </a:p>
              <a:p>
                <a:r>
                  <a:rPr lang="en-US" sz="1600" dirty="0" smtClean="0"/>
                  <a:t> 26</a:t>
                </a:r>
              </a:p>
              <a:p>
                <a:r>
                  <a:rPr lang="en-US" sz="1600" dirty="0" smtClean="0"/>
                  <a:t>256</a:t>
                </a:r>
              </a:p>
              <a:p>
                <a:r>
                  <a:rPr lang="en-US" sz="1600" dirty="0" smtClean="0"/>
                  <a:t> 2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600" dirty="0" smtClean="0"/>
                  <a:t> 88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91979" y="2926880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Given: training pairs (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75441" y="2930386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61151" y="2930386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(n)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1978" y="3250045"/>
              <a:ext cx="3295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Find: 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479611" y="2239244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200135" y="4012489"/>
            <a:ext cx="1737625" cy="2189834"/>
            <a:chOff x="3200135" y="4012489"/>
            <a:chExt cx="1737625" cy="2189834"/>
          </a:xfrm>
        </p:grpSpPr>
        <p:sp>
          <p:nvSpPr>
            <p:cNvPr id="10" name="Rectangle 9"/>
            <p:cNvSpPr/>
            <p:nvPr/>
          </p:nvSpPr>
          <p:spPr>
            <a:xfrm>
              <a:off x="3555395" y="4369624"/>
              <a:ext cx="1382365" cy="1507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566160" y="4983480"/>
              <a:ext cx="1295400" cy="243840"/>
            </a:xfrm>
            <a:custGeom>
              <a:avLst/>
              <a:gdLst>
                <a:gd name="connsiteX0" fmla="*/ 0 w 1295400"/>
                <a:gd name="connsiteY0" fmla="*/ 243840 h 243840"/>
                <a:gd name="connsiteX1" fmla="*/ 670560 w 1295400"/>
                <a:gd name="connsiteY1" fmla="*/ 182880 h 243840"/>
                <a:gd name="connsiteX2" fmla="*/ 1295400 w 1295400"/>
                <a:gd name="connsiteY2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0" h="243840">
                  <a:moveTo>
                    <a:pt x="0" y="243840"/>
                  </a:moveTo>
                  <a:cubicBezTo>
                    <a:pt x="227330" y="233680"/>
                    <a:pt x="454660" y="223520"/>
                    <a:pt x="670560" y="182880"/>
                  </a:cubicBezTo>
                  <a:cubicBezTo>
                    <a:pt x="886460" y="142240"/>
                    <a:pt x="1090930" y="71120"/>
                    <a:pt x="129540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555395" y="4480560"/>
              <a:ext cx="1077565" cy="10515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71834" y="583299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0135" y="489612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00859" y="401248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57511" y="4024074"/>
            <a:ext cx="2293155" cy="2176257"/>
            <a:chOff x="4857511" y="4024074"/>
            <a:chExt cx="2293155" cy="2176257"/>
          </a:xfrm>
        </p:grpSpPr>
        <p:sp>
          <p:nvSpPr>
            <p:cNvPr id="81" name="Rectangle 80"/>
            <p:cNvSpPr/>
            <p:nvPr/>
          </p:nvSpPr>
          <p:spPr>
            <a:xfrm>
              <a:off x="5728482" y="4367632"/>
              <a:ext cx="1382365" cy="15076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69623" y="583099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23682" y="491874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w</a:t>
              </a:r>
              <a:endParaRPr lang="en-US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5728482" y="5505998"/>
              <a:ext cx="1229625" cy="20043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744580" y="4824657"/>
              <a:ext cx="752832" cy="8743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728482" y="4024074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 Spectrum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857511" y="5103408"/>
              <a:ext cx="6186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804076" y="6291878"/>
            <a:ext cx="26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PCA, SVD, Cluster Analysis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031195" y="4447871"/>
            <a:ext cx="9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214963" y="5132939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405501" y="3083182"/>
            <a:ext cx="39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eparates CSG Into clusters; finds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patterns/structure in data. No labeling 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54250" y="2209741"/>
            <a:ext cx="329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8280384" y="3006170"/>
            <a:ext cx="4343044" cy="3535063"/>
            <a:chOff x="8280384" y="2960450"/>
            <a:chExt cx="4343044" cy="3535063"/>
          </a:xfrm>
        </p:grpSpPr>
        <p:grpSp>
          <p:nvGrpSpPr>
            <p:cNvPr id="97" name="Group 96"/>
            <p:cNvGrpSpPr/>
            <p:nvPr/>
          </p:nvGrpSpPr>
          <p:grpSpPr>
            <a:xfrm>
              <a:off x="8355250" y="2960450"/>
              <a:ext cx="4268178" cy="3535063"/>
              <a:chOff x="91978" y="2718161"/>
              <a:chExt cx="4268178" cy="3535063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835202" y="3586847"/>
                <a:ext cx="513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                        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699547" y="4097583"/>
                <a:ext cx="1587021" cy="2155641"/>
                <a:chOff x="1944676" y="4007689"/>
                <a:chExt cx="1587021" cy="2155641"/>
              </a:xfrm>
            </p:grpSpPr>
            <p:sp>
              <p:nvSpPr>
                <p:cNvPr id="105" name="Double Bracket 104"/>
                <p:cNvSpPr/>
                <p:nvPr/>
              </p:nvSpPr>
              <p:spPr>
                <a:xfrm>
                  <a:off x="1944676" y="4085681"/>
                  <a:ext cx="658265" cy="2077649"/>
                </a:xfrm>
                <a:prstGeom prst="bracketPair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083518" y="4097721"/>
                  <a:ext cx="537052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 1 </a:t>
                  </a:r>
                </a:p>
                <a:p>
                  <a:r>
                    <a:rPr lang="en-US" sz="1600" dirty="0" smtClean="0"/>
                    <a:t> 1</a:t>
                  </a:r>
                </a:p>
                <a:p>
                  <a:r>
                    <a:rPr lang="en-US" sz="1600" dirty="0" smtClean="0"/>
                    <a:t> 1</a:t>
                  </a:r>
                </a:p>
                <a:p>
                  <a:r>
                    <a:rPr lang="en-US" sz="1600" dirty="0" smtClean="0"/>
                    <a:t> 0</a:t>
                  </a:r>
                </a:p>
                <a:p>
                  <a:r>
                    <a:rPr lang="en-US" sz="1600" dirty="0"/>
                    <a:t> </a:t>
                  </a:r>
                  <a:r>
                    <a:rPr lang="en-US" sz="1600" dirty="0" smtClean="0"/>
                    <a:t>.</a:t>
                  </a:r>
                </a:p>
                <a:p>
                  <a:r>
                    <a:rPr lang="en-US" sz="1600" dirty="0"/>
                    <a:t> </a:t>
                  </a:r>
                  <a:r>
                    <a:rPr lang="en-US" sz="1600" dirty="0" smtClean="0"/>
                    <a:t>.</a:t>
                  </a:r>
                </a:p>
                <a:p>
                  <a:r>
                    <a:rPr lang="en-US" sz="1600" dirty="0" smtClean="0"/>
                    <a:t>-1</a:t>
                  </a:r>
                </a:p>
                <a:p>
                  <a:r>
                    <a:rPr lang="en-US" sz="1600" dirty="0" smtClean="0"/>
                    <a:t>-1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2994645" y="4007689"/>
                  <a:ext cx="537052" cy="2062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 1 </a:t>
                  </a:r>
                </a:p>
                <a:p>
                  <a:r>
                    <a:rPr lang="en-US" sz="1600" dirty="0" smtClean="0"/>
                    <a:t>-1</a:t>
                  </a:r>
                </a:p>
                <a:p>
                  <a:r>
                    <a:rPr lang="en-US" sz="1600" dirty="0" smtClean="0"/>
                    <a:t> 0</a:t>
                  </a:r>
                </a:p>
                <a:p>
                  <a:r>
                    <a:rPr lang="en-US" sz="1600" dirty="0" smtClean="0"/>
                    <a:t> 1</a:t>
                  </a:r>
                </a:p>
                <a:p>
                  <a:r>
                    <a:rPr lang="en-US" sz="1600" dirty="0"/>
                    <a:t> </a:t>
                  </a:r>
                  <a:r>
                    <a:rPr lang="en-US" sz="1600" dirty="0" smtClean="0"/>
                    <a:t>.</a:t>
                  </a:r>
                </a:p>
                <a:p>
                  <a:r>
                    <a:rPr lang="en-US" sz="1600" dirty="0"/>
                    <a:t> </a:t>
                  </a:r>
                  <a:r>
                    <a:rPr lang="en-US" sz="1600" dirty="0" smtClean="0"/>
                    <a:t>.</a:t>
                  </a:r>
                </a:p>
                <a:p>
                  <a:r>
                    <a:rPr lang="en-US" sz="1600" dirty="0"/>
                    <a:t> </a:t>
                  </a:r>
                  <a:r>
                    <a:rPr lang="en-US" sz="1600" dirty="0" smtClean="0"/>
                    <a:t>.</a:t>
                  </a:r>
                </a:p>
                <a:p>
                  <a:r>
                    <a:rPr lang="en-US" sz="1600" dirty="0" smtClean="0"/>
                    <a:t> 1</a:t>
                  </a:r>
                </a:p>
              </p:txBody>
            </p:sp>
            <p:sp>
              <p:nvSpPr>
                <p:cNvPr id="117" name="Double Bracket 116"/>
                <p:cNvSpPr/>
                <p:nvPr/>
              </p:nvSpPr>
              <p:spPr>
                <a:xfrm>
                  <a:off x="2815106" y="4085681"/>
                  <a:ext cx="658265" cy="2077649"/>
                </a:xfrm>
                <a:prstGeom prst="bracketPair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91979" y="2718161"/>
                <a:ext cx="3295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05820" y="2724998"/>
                <a:ext cx="28312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,some output, grade)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91978" y="3041326"/>
                <a:ext cx="32956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Find: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642922" y="3586847"/>
                <a:ext cx="513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                        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297557" y="3743265"/>
                <a:ext cx="1062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grade                           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018042" y="4307980"/>
                <a:ext cx="1062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if</a:t>
                </a: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+ </a:t>
                </a: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-                         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0384" y="4694220"/>
              <a:ext cx="1518879" cy="10047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2352259" y="3747599"/>
            <a:ext cx="675894" cy="2666377"/>
            <a:chOff x="3449791" y="608246"/>
            <a:chExt cx="675894" cy="2666377"/>
          </a:xfrm>
        </p:grpSpPr>
        <p:sp>
          <p:nvSpPr>
            <p:cNvPr id="119" name="TextBox 118"/>
            <p:cNvSpPr txBox="1"/>
            <p:nvPr/>
          </p:nvSpPr>
          <p:spPr>
            <a:xfrm>
              <a:off x="3585446" y="608246"/>
              <a:ext cx="513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                          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Double Bracket 119"/>
            <p:cNvSpPr/>
            <p:nvPr/>
          </p:nvSpPr>
          <p:spPr>
            <a:xfrm>
              <a:off x="3449791" y="1196974"/>
              <a:ext cx="658265" cy="2077649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588633" y="1209014"/>
              <a:ext cx="53705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0</a:t>
              </a:r>
            </a:p>
            <a:p>
              <a:r>
                <a:rPr lang="en-US" sz="1600" dirty="0" smtClean="0"/>
                <a:t> 1</a:t>
              </a:r>
            </a:p>
            <a:p>
              <a:r>
                <a:rPr lang="en-US" sz="1600" dirty="0" smtClean="0"/>
                <a:t>0</a:t>
              </a:r>
            </a:p>
            <a:p>
              <a:r>
                <a:rPr lang="en-US" sz="1600" dirty="0" smtClean="0"/>
                <a:t> 0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 0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10833249" y="3906193"/>
            <a:ext cx="727580" cy="283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1518754" y="3869926"/>
            <a:ext cx="727580" cy="283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786059" y="2731861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?)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833232" y="678611"/>
            <a:ext cx="4160113" cy="1535209"/>
            <a:chOff x="7850569" y="870204"/>
            <a:chExt cx="4160113" cy="1535209"/>
          </a:xfrm>
        </p:grpSpPr>
        <p:grpSp>
          <p:nvGrpSpPr>
            <p:cNvPr id="72" name="Group 71"/>
            <p:cNvGrpSpPr/>
            <p:nvPr/>
          </p:nvGrpSpPr>
          <p:grpSpPr>
            <a:xfrm>
              <a:off x="7998764" y="1362944"/>
              <a:ext cx="3964037" cy="1042469"/>
              <a:chOff x="6596684" y="1362944"/>
              <a:chExt cx="3964037" cy="104246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7903791" y="1362944"/>
                <a:ext cx="1282119" cy="8763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293018" y="1539484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Straight Arrow Connector 75"/>
              <p:cNvCxnSpPr>
                <a:endCxn id="74" idx="1"/>
              </p:cNvCxnSpPr>
              <p:nvPr/>
            </p:nvCxnSpPr>
            <p:spPr>
              <a:xfrm>
                <a:off x="7223760" y="1801094"/>
                <a:ext cx="6800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6596684" y="1451306"/>
                <a:ext cx="644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9915993" y="1451306"/>
                <a:ext cx="6447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Arrow Connector 88"/>
              <p:cNvCxnSpPr>
                <a:stCxn id="74" idx="3"/>
              </p:cNvCxnSpPr>
              <p:nvPr/>
            </p:nvCxnSpPr>
            <p:spPr>
              <a:xfrm>
                <a:off x="9185910" y="1801094"/>
                <a:ext cx="7050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7850569" y="870204"/>
              <a:ext cx="4160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nput               neural weights            output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93952" y="4013067"/>
            <a:ext cx="3889426" cy="2831969"/>
            <a:chOff x="8164708" y="3966790"/>
            <a:chExt cx="3889426" cy="2831969"/>
          </a:xfrm>
        </p:grpSpPr>
        <p:pic>
          <p:nvPicPr>
            <p:cNvPr id="103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405" y="3966790"/>
              <a:ext cx="3864729" cy="282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8914418" y="6521760"/>
              <a:ext cx="26926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Old Faithful Eruption Duration (minutes)</a:t>
              </a:r>
              <a:endParaRPr lang="en-US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7195212" y="5136171"/>
              <a:ext cx="22159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Eruption Waiting Time (minutes)</a:t>
              </a:r>
              <a:endParaRPr lang="en-US" sz="1200" dirty="0"/>
            </a:p>
          </p:txBody>
        </p:sp>
      </p:grp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87" y="4141008"/>
            <a:ext cx="3157462" cy="23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3270052" y="2259421"/>
            <a:ext cx="4273229" cy="461875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8718" y="-5401"/>
            <a:ext cx="6991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Talks+Labs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2" y="1122896"/>
            <a:ext cx="749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Classes Machine Learning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5080" y="290599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5202" y="1891669"/>
            <a:ext cx="9895081" cy="2028654"/>
            <a:chOff x="965202" y="1891669"/>
            <a:chExt cx="9895081" cy="2028654"/>
          </a:xfrm>
        </p:grpSpPr>
        <p:sp>
          <p:nvSpPr>
            <p:cNvPr id="7" name="TextBox 6"/>
            <p:cNvSpPr txBox="1"/>
            <p:nvPr/>
          </p:nvSpPr>
          <p:spPr>
            <a:xfrm>
              <a:off x="965202" y="1891669"/>
              <a:ext cx="989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Unsupervised Learning Cluster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Analysis: K-Means &amp; DBSCAN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https://ys-wp-media.s3.amazonaws.com/wp-content/uploads/2019/04/YF_OFEruptinonFromTopDeckOfInn_SUM17_LudinMat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997" y="2410266"/>
              <a:ext cx="2684545" cy="151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79298" y="4126425"/>
            <a:ext cx="6952870" cy="1764099"/>
            <a:chOff x="979298" y="4126425"/>
            <a:chExt cx="6952870" cy="1764099"/>
          </a:xfrm>
        </p:grpSpPr>
        <p:sp>
          <p:nvSpPr>
            <p:cNvPr id="9" name="TextBox 8"/>
            <p:cNvSpPr txBox="1"/>
            <p:nvPr/>
          </p:nvSpPr>
          <p:spPr>
            <a:xfrm>
              <a:off x="979298" y="4126425"/>
              <a:ext cx="6277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Supervised Learning: Neural Networks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2790" y="4692359"/>
              <a:ext cx="3429378" cy="119816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791" y="879881"/>
            <a:ext cx="1529803" cy="10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43789" y="1978828"/>
            <a:ext cx="9344527" cy="371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18295</TotalTime>
  <Words>459</Words>
  <Application>Microsoft Office PowerPoint</Application>
  <PresentationFormat>Widescreen</PresentationFormat>
  <Paragraphs>190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Symbol</vt:lpstr>
      <vt:lpstr>Times New Roman</vt:lpstr>
      <vt:lpstr>Office Theme</vt:lpstr>
      <vt:lpstr>Machine Learning in Geosciences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T. Schuster</dc:creator>
  <cp:lastModifiedBy>Gerard T. Schuster</cp:lastModifiedBy>
  <cp:revision>232</cp:revision>
  <dcterms:created xsi:type="dcterms:W3CDTF">2017-12-16T11:24:58Z</dcterms:created>
  <dcterms:modified xsi:type="dcterms:W3CDTF">2021-03-24T10:24:26Z</dcterms:modified>
</cp:coreProperties>
</file>