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73" r:id="rId4"/>
    <p:sldId id="275" r:id="rId5"/>
    <p:sldId id="278" r:id="rId6"/>
    <p:sldId id="266" r:id="rId7"/>
    <p:sldId id="268" r:id="rId8"/>
    <p:sldId id="269" r:id="rId9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81988"/>
  </p:normalViewPr>
  <p:slideViewPr>
    <p:cSldViewPr snapToGrid="0" snapToObjects="1">
      <p:cViewPr varScale="1">
        <p:scale>
          <a:sx n="54" d="100"/>
          <a:sy n="54" d="100"/>
        </p:scale>
        <p:origin x="304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67B50-F5DA-0A46-A71E-EB8879F28FB8}" type="datetimeFigureOut">
              <a:rPr lang="en-CN" smtClean="0"/>
              <a:t>03/12/2020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2727C-7617-C549-B08F-4CAA4CC5128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0157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2727C-7617-C549-B08F-4CAA4CC51282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9897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Fine,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refraction</a:t>
            </a:r>
            <a:r>
              <a:rPr lang="zh-CN" altLang="en-US" dirty="0"/>
              <a:t> </a:t>
            </a:r>
            <a:r>
              <a:rPr lang="en-US" altLang="zh-CN" dirty="0" err="1"/>
              <a:t>traveltime</a:t>
            </a:r>
            <a:r>
              <a:rPr lang="zh-CN" altLang="en-US" dirty="0"/>
              <a:t> </a:t>
            </a:r>
            <a:r>
              <a:rPr lang="en-US" altLang="zh-CN" dirty="0"/>
              <a:t>tomography,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PPT,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operation.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download</a:t>
            </a:r>
            <a:r>
              <a:rPr lang="zh-CN" altLang="en-US" dirty="0"/>
              <a:t> </a:t>
            </a:r>
            <a:r>
              <a:rPr lang="en-US" altLang="zh-CN" dirty="0"/>
              <a:t>PC_GUI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website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homework,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copy</a:t>
            </a:r>
            <a:r>
              <a:rPr lang="zh-CN" altLang="en-US" dirty="0"/>
              <a:t> </a:t>
            </a:r>
            <a:r>
              <a:rPr lang="en-US" altLang="zh-CN" dirty="0" err="1"/>
              <a:t>coord.temp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./PC_GUI/m</a:t>
            </a:r>
            <a:r>
              <a:rPr lang="zh-CN" altLang="en-US" dirty="0"/>
              <a:t> </a:t>
            </a:r>
            <a:r>
              <a:rPr lang="en-US" altLang="zh-CN" dirty="0"/>
              <a:t>file.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workdir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currect</a:t>
            </a:r>
            <a:r>
              <a:rPr lang="zh-CN" altLang="en-US" dirty="0"/>
              <a:t> </a:t>
            </a:r>
            <a:r>
              <a:rPr lang="en-US" altLang="zh-CN" dirty="0"/>
              <a:t>file.</a:t>
            </a:r>
            <a:r>
              <a:rPr lang="zh-CN" altLang="en-US" dirty="0"/>
              <a:t> </a:t>
            </a:r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 err="1"/>
              <a:t>startup.m</a:t>
            </a:r>
            <a:r>
              <a:rPr lang="zh-CN" altLang="en-US" dirty="0"/>
              <a:t> </a:t>
            </a:r>
            <a:r>
              <a:rPr lang="en-US" altLang="zh-CN" dirty="0"/>
              <a:t>command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 err="1"/>
              <a:t>matlab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must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operate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Windows</a:t>
            </a:r>
            <a:r>
              <a:rPr lang="zh-CN" altLang="en-US" dirty="0"/>
              <a:t> </a:t>
            </a:r>
            <a:r>
              <a:rPr lang="en-US" altLang="zh-CN" dirty="0"/>
              <a:t>machine,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 err="1"/>
              <a:t>exe.files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least.</a:t>
            </a:r>
          </a:p>
          <a:p>
            <a:r>
              <a:rPr lang="en-US" altLang="zh-CN" dirty="0"/>
              <a:t>Now,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GUI,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 err="1"/>
              <a:t>schudule</a:t>
            </a:r>
            <a:r>
              <a:rPr lang="zh-CN" altLang="en-US" dirty="0"/>
              <a:t> </a:t>
            </a:r>
            <a:r>
              <a:rPr lang="en-US" altLang="zh-CN" dirty="0"/>
              <a:t>by yourself, </a:t>
            </a:r>
          </a:p>
          <a:p>
            <a:endParaRPr lang="en-US" altLang="zh-CN" dirty="0"/>
          </a:p>
          <a:p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here,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/>
              <a:t>velocity</a:t>
            </a:r>
            <a:r>
              <a:rPr lang="zh-CN" altLang="en-US" dirty="0"/>
              <a:t> </a:t>
            </a:r>
            <a:r>
              <a:rPr lang="en-US" altLang="zh-CN" dirty="0"/>
              <a:t>model,</a:t>
            </a:r>
            <a:r>
              <a:rPr lang="zh-CN" altLang="en-US" dirty="0"/>
              <a:t> </a:t>
            </a:r>
            <a:r>
              <a:rPr lang="en-US" altLang="zh-CN" dirty="0"/>
              <a:t>ray</a:t>
            </a:r>
            <a:r>
              <a:rPr lang="zh-CN" altLang="en-US" dirty="0"/>
              <a:t> </a:t>
            </a:r>
            <a:r>
              <a:rPr lang="en-US" altLang="zh-CN" dirty="0"/>
              <a:t>path,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residual,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residual.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here.</a:t>
            </a:r>
            <a:r>
              <a:rPr lang="zh-CN" altLang="en-US" dirty="0"/>
              <a:t> </a:t>
            </a:r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save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save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choice.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tested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choices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checked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codes,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almost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code,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find,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me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email,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together.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59587-56CB-C44E-9670-2F0C5D30268B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2102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2727C-7617-C549-B08F-4CAA4CC51282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4713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2727C-7617-C549-B08F-4CAA4CC51282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3156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AF32-9FA5-0E47-BA64-23476A6A4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3880D-9EC2-724A-8869-0E5FAC7FA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0B3E-98CF-2B43-AD53-E25BDB59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DF88-0084-0449-A2D9-CB684CE279E6}" type="datetimeFigureOut">
              <a:rPr lang="en-CN" smtClean="0"/>
              <a:t>03/12/2020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D249F-1203-2D44-A9AC-3BB5ED38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D180A-7808-754C-8CF6-B2704869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E6D9-244D-1D42-8BCB-EFACDAC2F3B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4792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366D-DF28-804D-A544-16C3DE0F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F82BE-F9A4-0C49-BCB7-5DD557F4E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C96E4-90BA-184D-8FC2-43FB4C91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DF88-0084-0449-A2D9-CB684CE279E6}" type="datetimeFigureOut">
              <a:rPr lang="en-CN" smtClean="0"/>
              <a:t>03/12/2020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16851-A0CA-D74F-93A8-76FB4E93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93DA3-7613-7040-AF06-3DBD6B49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E6D9-244D-1D42-8BCB-EFACDAC2F3B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462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D73FE-9480-5E40-AEF2-104DEBB49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A4591-4CF4-DA43-9D23-8EE2F4BEC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97C64-8A6E-E044-B37D-2D398CF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DF88-0084-0449-A2D9-CB684CE279E6}" type="datetimeFigureOut">
              <a:rPr lang="en-CN" smtClean="0"/>
              <a:t>03/12/2020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7DE2-A256-BE47-B66C-5BADE3C5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91E45-4F79-2245-87FB-A6C25832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E6D9-244D-1D42-8BCB-EFACDAC2F3B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1396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618E-D28C-6641-BC5E-48651B39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833AE-C52A-2E4C-8FE8-2A346ACA3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E2619-CAEB-184F-9F64-73048568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DF88-0084-0449-A2D9-CB684CE279E6}" type="datetimeFigureOut">
              <a:rPr lang="en-CN" smtClean="0"/>
              <a:t>03/12/2020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E6356-4F8C-F649-BD80-ED4043B2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2524B-8409-6348-8B6A-B1F0D736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E6D9-244D-1D42-8BCB-EFACDAC2F3B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790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2D99-E511-6246-B936-5F8047B3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49FDF-F4A9-4747-ADFC-35B01820F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EAAD-2793-0B47-8182-6868AE53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DF88-0084-0449-A2D9-CB684CE279E6}" type="datetimeFigureOut">
              <a:rPr lang="en-CN" smtClean="0"/>
              <a:t>03/12/2020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ACDE7-4264-2A4F-8F70-5642B59C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F2994-6CE5-0445-9963-FB80F3C8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E6D9-244D-1D42-8BCB-EFACDAC2F3B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5254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336F-8E25-9741-B1AE-0AB570CA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404A1-9B05-0641-AB50-51720E2A0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78C9F-2A88-2F4E-AA83-732C0DC40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97EB9-7C4C-D745-BD43-3C838565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DF88-0084-0449-A2D9-CB684CE279E6}" type="datetimeFigureOut">
              <a:rPr lang="en-CN" smtClean="0"/>
              <a:t>03/12/2020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B9E13-92B0-5542-874C-F2759E943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9166C-B4C9-7F4F-8A2C-1DD69DA9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E6D9-244D-1D42-8BCB-EFACDAC2F3B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9868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E99E-E99F-7146-9EC2-B1EBE038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68633-31B6-634C-9E4F-77465BBC1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C53E5-A6A6-DE4E-A0B8-793EDD97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77F5C6-6460-474C-B369-F4909CA0E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6B86E-B0F9-7C44-A4EB-EC40F5FAD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203E7-9F3F-4748-B20B-7E0F06ED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DF88-0084-0449-A2D9-CB684CE279E6}" type="datetimeFigureOut">
              <a:rPr lang="en-CN" smtClean="0"/>
              <a:t>03/12/2020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14E0F-384F-5846-8379-EF763A76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C5E7D0-688A-8F4A-B7A1-A45ACA64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E6D9-244D-1D42-8BCB-EFACDAC2F3B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3534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74A9-30F7-E140-9955-7212E39B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8BCCC-9373-A540-AC23-096F3CA2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DF88-0084-0449-A2D9-CB684CE279E6}" type="datetimeFigureOut">
              <a:rPr lang="en-CN" smtClean="0"/>
              <a:t>03/12/2020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E79F0-C23B-9346-80D3-8F283588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A7D27-AA2B-A646-9E87-31B551C9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E6D9-244D-1D42-8BCB-EFACDAC2F3B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1343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B7C09-1231-054A-AE7D-46A60A09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DF88-0084-0449-A2D9-CB684CE279E6}" type="datetimeFigureOut">
              <a:rPr lang="en-CN" smtClean="0"/>
              <a:t>03/12/2020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7FDB9-49FE-B447-9C5F-2F61214D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534AB-0EAC-CB4E-813B-524D4614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E6D9-244D-1D42-8BCB-EFACDAC2F3B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0081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C56A-8214-9C43-90C2-7362EC8B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71BB0-11D6-2D49-99B5-070C5C1A5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64918-AE01-3C4A-8081-69250CF62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E1ABE-CE2E-5340-AE34-902941B1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DF88-0084-0449-A2D9-CB684CE279E6}" type="datetimeFigureOut">
              <a:rPr lang="en-CN" smtClean="0"/>
              <a:t>03/12/2020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F5983-BA7D-8C4D-B136-37990C06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EB54E-B094-8C4A-B9B5-E6E8CE68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E6D9-244D-1D42-8BCB-EFACDAC2F3B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7889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83E3-7058-6E45-B151-AC3114C6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EA23D-812F-A249-AAF8-A86778C39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51A44-2A6C-4249-90F1-2BD3E01A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40BD5-659A-C341-9D42-68E054D2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DF88-0084-0449-A2D9-CB684CE279E6}" type="datetimeFigureOut">
              <a:rPr lang="en-CN" smtClean="0"/>
              <a:t>03/12/2020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A2FA7-8C4A-D74A-9393-2983BEC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93445-45EE-E941-8B13-D069867B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E6D9-244D-1D42-8BCB-EFACDAC2F3B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4356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7CE47-AEF8-164A-AA16-722C9932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201FA-1612-664A-A2C8-CCC31B67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3FC99-5BD9-CB49-8515-D89286B9F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DF88-0084-0449-A2D9-CB684CE279E6}" type="datetimeFigureOut">
              <a:rPr lang="en-CN" smtClean="0"/>
              <a:t>03/12/2020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6DAFE-9541-8846-B525-1984CDA6B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C6685-A9BA-ED48-BEEB-C86FA32E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E6D9-244D-1D42-8BCB-EFACDAC2F3B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4994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t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A8F0-1F56-ED41-9E51-8032B8A3C2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Instructions for Executing R</a:t>
            </a:r>
            <a:r>
              <a:rPr lang="en-CN" dirty="0"/>
              <a:t>efraction </a:t>
            </a:r>
            <a:r>
              <a:rPr lang="en-US" dirty="0" smtClean="0"/>
              <a:t>T</a:t>
            </a:r>
            <a:r>
              <a:rPr lang="en-CN" dirty="0" smtClean="0"/>
              <a:t>omography </a:t>
            </a:r>
            <a:r>
              <a:rPr lang="en-US" dirty="0" smtClean="0"/>
              <a:t>I</a:t>
            </a:r>
            <a:r>
              <a:rPr lang="en-CN" dirty="0" smtClean="0"/>
              <a:t>nversion</a:t>
            </a:r>
            <a:r>
              <a:rPr lang="en-US" dirty="0" smtClean="0"/>
              <a:t> Code</a:t>
            </a: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29B9E-B5ED-A945-B98C-5BEE4A002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3388"/>
            <a:ext cx="9144000" cy="1014412"/>
          </a:xfrm>
        </p:spPr>
        <p:txBody>
          <a:bodyPr/>
          <a:lstStyle/>
          <a:p>
            <a:r>
              <a:rPr lang="en-CN" dirty="0"/>
              <a:t>Yicheng Zhou</a:t>
            </a:r>
          </a:p>
        </p:txBody>
      </p:sp>
    </p:spTree>
    <p:extLst>
      <p:ext uri="{BB962C8B-B14F-4D97-AF65-F5344CB8AC3E}">
        <p14:creationId xmlns:p14="http://schemas.microsoft.com/office/powerpoint/2010/main" val="232648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6560-E164-8147-8807-5B62BA5B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44"/>
            <a:ext cx="10515600" cy="1325563"/>
          </a:xfrm>
        </p:spPr>
        <p:txBody>
          <a:bodyPr/>
          <a:lstStyle/>
          <a:p>
            <a:r>
              <a:rPr lang="en-US" altLang="zh-CN" dirty="0"/>
              <a:t>Part-2,</a:t>
            </a:r>
            <a:r>
              <a:rPr lang="zh-CN" altLang="en-US" dirty="0"/>
              <a:t> </a:t>
            </a:r>
            <a:r>
              <a:rPr lang="en-US" altLang="zh-CN" dirty="0"/>
              <a:t>Inversion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endParaRPr lang="en-CN" dirty="0"/>
          </a:p>
        </p:txBody>
      </p:sp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F13909-6B26-C24B-91C5-47218B1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694" y="1767439"/>
            <a:ext cx="4786106" cy="398470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3C6298EF-3387-7142-A422-A4CD19BCFC0D}"/>
              </a:ext>
            </a:extLst>
          </p:cNvPr>
          <p:cNvGrpSpPr/>
          <p:nvPr/>
        </p:nvGrpSpPr>
        <p:grpSpPr>
          <a:xfrm>
            <a:off x="3995014" y="1962211"/>
            <a:ext cx="1641017" cy="2391478"/>
            <a:chOff x="3995014" y="1962211"/>
            <a:chExt cx="1641017" cy="239147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FF376D-7975-6447-8DF9-A6CC329E8D92}"/>
                </a:ext>
              </a:extLst>
            </p:cNvPr>
            <p:cNvSpPr/>
            <p:nvPr/>
          </p:nvSpPr>
          <p:spPr>
            <a:xfrm>
              <a:off x="5173027" y="1962211"/>
              <a:ext cx="319896" cy="29419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5C00DDC-D811-B945-ABC9-B396133E77DB}"/>
                </a:ext>
              </a:extLst>
            </p:cNvPr>
            <p:cNvCxnSpPr>
              <a:cxnSpLocks/>
              <a:stCxn id="29" idx="2"/>
              <a:endCxn id="31" idx="0"/>
            </p:cNvCxnSpPr>
            <p:nvPr/>
          </p:nvCxnSpPr>
          <p:spPr>
            <a:xfrm flipH="1">
              <a:off x="4815523" y="2256407"/>
              <a:ext cx="517452" cy="5881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784ED7A-8B5D-F348-BF4A-10AC775F6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198" t="4888" r="20118" b="87729"/>
            <a:stretch/>
          </p:blipFill>
          <p:spPr>
            <a:xfrm>
              <a:off x="3995014" y="2844507"/>
              <a:ext cx="1641017" cy="1509182"/>
            </a:xfrm>
            <a:prstGeom prst="rect">
              <a:avLst/>
            </a:prstGeom>
          </p:spPr>
        </p:pic>
      </p:grpSp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199DD7-A130-AC42-A0BA-D1317F4CC1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65" t="4507" r="53232" b="87875"/>
          <a:stretch/>
        </p:blipFill>
        <p:spPr>
          <a:xfrm>
            <a:off x="270933" y="3292759"/>
            <a:ext cx="820392" cy="739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1B2A9A-E070-D14E-9A4B-6D333B235620}"/>
              </a:ext>
            </a:extLst>
          </p:cNvPr>
          <p:cNvSpPr txBox="1"/>
          <p:nvPr/>
        </p:nvSpPr>
        <p:spPr>
          <a:xfrm>
            <a:off x="7687861" y="1485986"/>
            <a:ext cx="28733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dirty="0"/>
              <a:t>Copy</a:t>
            </a:r>
            <a:r>
              <a:rPr lang="zh-CN" altLang="en-US" sz="3000" dirty="0"/>
              <a:t> </a:t>
            </a:r>
            <a:r>
              <a:rPr lang="en-US" altLang="zh-CN" sz="3000" dirty="0" err="1"/>
              <a:t>coord.temp</a:t>
            </a:r>
            <a:r>
              <a:rPr lang="zh-CN" altLang="en-US" sz="3000" dirty="0"/>
              <a:t> </a:t>
            </a:r>
            <a:r>
              <a:rPr lang="en-US" altLang="zh-CN" sz="3000" dirty="0"/>
              <a:t>into</a:t>
            </a:r>
            <a:r>
              <a:rPr lang="zh-CN" altLang="en-US" sz="3000" dirty="0"/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./PC_GUI/m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5CD85-3C28-504E-BF6F-A6A2B3871DFC}"/>
              </a:ext>
            </a:extLst>
          </p:cNvPr>
          <p:cNvSpPr txBox="1"/>
          <p:nvPr/>
        </p:nvSpPr>
        <p:spPr>
          <a:xfrm>
            <a:off x="17691" y="2473312"/>
            <a:ext cx="164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CN" dirty="0"/>
              <a:t>enerated by mk2017.m</a:t>
            </a:r>
          </a:p>
        </p:txBody>
      </p:sp>
    </p:spTree>
    <p:extLst>
      <p:ext uri="{BB962C8B-B14F-4D97-AF65-F5344CB8AC3E}">
        <p14:creationId xmlns:p14="http://schemas.microsoft.com/office/powerpoint/2010/main" val="5590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1227 L 0.31732 -0.04213 C 0.37474 -0.04491 0.33568 -0.03264 0.34088 -0.02963 C 0.34622 -0.02685 0.34779 -0.0257 0.34935 -0.024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A416-690C-D84F-9C1E-CE2CE354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Part-2,</a:t>
            </a:r>
            <a:r>
              <a:rPr lang="zh-CN" altLang="en-US" dirty="0"/>
              <a:t> </a:t>
            </a:r>
            <a:r>
              <a:rPr lang="en-US" altLang="zh-CN" dirty="0"/>
              <a:t>Inversion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endParaRPr lang="en-CN" dirty="0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8E5FD19-AEAA-A845-9EEF-AABE32680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452" y="2121534"/>
            <a:ext cx="5415729" cy="3922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619C43-DA7A-1B4F-9DEE-113691FCA9AC}"/>
              </a:ext>
            </a:extLst>
          </p:cNvPr>
          <p:cNvSpPr txBox="1"/>
          <p:nvPr/>
        </p:nvSpPr>
        <p:spPr>
          <a:xfrm>
            <a:off x="7578452" y="1813456"/>
            <a:ext cx="4376992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dirty="0"/>
              <a:t>Change</a:t>
            </a:r>
            <a:r>
              <a:rPr lang="zh-CN" altLang="en-US" sz="3000" dirty="0"/>
              <a:t> </a:t>
            </a:r>
            <a:r>
              <a:rPr lang="en-US" altLang="zh-CN" sz="3000" dirty="0" err="1"/>
              <a:t>workdir</a:t>
            </a:r>
            <a:r>
              <a:rPr lang="zh-CN" altLang="en-US" sz="3000" dirty="0"/>
              <a:t> </a:t>
            </a:r>
            <a:r>
              <a:rPr lang="en-US" altLang="zh-CN" sz="3000" dirty="0"/>
              <a:t>in</a:t>
            </a:r>
            <a:r>
              <a:rPr lang="zh-CN" altLang="en-US" sz="3000" dirty="0"/>
              <a:t> </a:t>
            </a:r>
            <a:r>
              <a:rPr lang="en-US" altLang="zh-CN" sz="3000" dirty="0" err="1"/>
              <a:t>startup.m</a:t>
            </a:r>
            <a:r>
              <a:rPr lang="en-US" altLang="zh-CN" sz="3000" dirty="0"/>
              <a:t> in</a:t>
            </a:r>
            <a:r>
              <a:rPr lang="zh-CN" altLang="en-US" sz="3000" dirty="0"/>
              <a:t> </a:t>
            </a:r>
            <a:r>
              <a:rPr lang="en-US" altLang="zh-CN" sz="3000" dirty="0"/>
              <a:t>‘./PC_GUI/</a:t>
            </a:r>
            <a:r>
              <a:rPr lang="en-US" altLang="zh-CN" sz="3000" dirty="0" err="1"/>
              <a:t>startup.m</a:t>
            </a:r>
            <a:r>
              <a:rPr lang="en-US" altLang="zh-CN" sz="3000" dirty="0"/>
              <a:t>’</a:t>
            </a:r>
            <a:r>
              <a:rPr lang="zh-CN" altLang="en-US" sz="3000" dirty="0"/>
              <a:t> </a:t>
            </a:r>
            <a:r>
              <a:rPr lang="en-US" altLang="zh-CN" sz="3000" dirty="0"/>
              <a:t>into</a:t>
            </a:r>
            <a:r>
              <a:rPr lang="zh-CN" altLang="en-US" sz="3000" dirty="0"/>
              <a:t> </a:t>
            </a:r>
            <a:r>
              <a:rPr lang="en-US" altLang="zh-CN" sz="3000" dirty="0"/>
              <a:t>current</a:t>
            </a:r>
            <a:r>
              <a:rPr lang="zh-CN" altLang="en-US" sz="3000" dirty="0"/>
              <a:t> </a:t>
            </a:r>
            <a:r>
              <a:rPr lang="en-US" altLang="zh-CN" sz="3000" dirty="0" err="1"/>
              <a:t>dir</a:t>
            </a:r>
            <a:endParaRPr lang="en-US" altLang="zh-CN" sz="3000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5D6AB2-BB90-3B44-9076-138135BC5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92" t="19367" r="20563" b="70899"/>
          <a:stretch/>
        </p:blipFill>
        <p:spPr>
          <a:xfrm>
            <a:off x="32126" y="2302566"/>
            <a:ext cx="954157" cy="11264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27287D-A038-DB4C-A139-D25F68CB80D9}"/>
              </a:ext>
            </a:extLst>
          </p:cNvPr>
          <p:cNvSpPr/>
          <p:nvPr/>
        </p:nvSpPr>
        <p:spPr>
          <a:xfrm>
            <a:off x="1774452" y="5171539"/>
            <a:ext cx="5804000" cy="5669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Your current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</a:t>
            </a:r>
            <a:endParaRPr lang="en-C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DAAC4F-2023-AA4C-BED9-57D927EC9F09}"/>
              </a:ext>
            </a:extLst>
          </p:cNvPr>
          <p:cNvGrpSpPr/>
          <p:nvPr/>
        </p:nvGrpSpPr>
        <p:grpSpPr>
          <a:xfrm>
            <a:off x="1774451" y="2487169"/>
            <a:ext cx="5415729" cy="1978860"/>
            <a:chOff x="1774451" y="2487169"/>
            <a:chExt cx="5415729" cy="19788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2E6F67-C36F-554C-AC3A-36A260EFA3CB}"/>
                </a:ext>
              </a:extLst>
            </p:cNvPr>
            <p:cNvSpPr/>
            <p:nvPr/>
          </p:nvSpPr>
          <p:spPr>
            <a:xfrm>
              <a:off x="1774451" y="3899101"/>
              <a:ext cx="5415729" cy="5669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</a:t>
              </a:r>
              <a:r>
                <a:rPr lang="en-CN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orkdir=‘</a:t>
              </a:r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U:\</a:t>
              </a:r>
              <a:r>
                <a:rPr lang="en-US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Research_Current</a:t>
              </a:r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\</a:t>
              </a:r>
              <a:r>
                <a:rPr lang="en-US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Qademah</a:t>
              </a:r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\11_Dec_2016_Long_2D\Tomography\PC_GUI\</a:t>
              </a:r>
              <a:r>
                <a:rPr lang="en-CN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’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EDFDFD-897A-D249-A47A-A463285ACAC4}"/>
                </a:ext>
              </a:extLst>
            </p:cNvPr>
            <p:cNvSpPr/>
            <p:nvPr/>
          </p:nvSpPr>
          <p:spPr>
            <a:xfrm>
              <a:off x="1774451" y="2487169"/>
              <a:ext cx="2707864" cy="3252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F3C9BDB-0B10-2547-9F47-E524167635A5}"/>
                </a:ext>
              </a:extLst>
            </p:cNvPr>
            <p:cNvCxnSpPr>
              <a:cxnSpLocks/>
              <a:stCxn id="16" idx="2"/>
              <a:endCxn id="14" idx="0"/>
            </p:cNvCxnSpPr>
            <p:nvPr/>
          </p:nvCxnSpPr>
          <p:spPr>
            <a:xfrm>
              <a:off x="3128383" y="2812409"/>
              <a:ext cx="1353933" cy="108669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AF2F6D-356C-B647-9DA5-DA4EF48D182B}"/>
              </a:ext>
            </a:extLst>
          </p:cNvPr>
          <p:cNvCxnSpPr>
            <a:stCxn id="14" idx="2"/>
          </p:cNvCxnSpPr>
          <p:nvPr/>
        </p:nvCxnSpPr>
        <p:spPr>
          <a:xfrm>
            <a:off x="4482316" y="4466029"/>
            <a:ext cx="162836" cy="705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28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A23A-7FDE-DF40-B573-309924B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Part-2,</a:t>
            </a:r>
            <a:r>
              <a:rPr lang="zh-CN" altLang="en-US" dirty="0"/>
              <a:t> </a:t>
            </a:r>
            <a:r>
              <a:rPr lang="en-US" altLang="zh-CN" dirty="0"/>
              <a:t>Inversion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endParaRPr lang="en-CN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8F7ACC-A6C6-3B48-8B19-370859CCF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09" y="1975546"/>
            <a:ext cx="6018105" cy="43395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621214-E1C7-6E48-A8B8-3BD7799D56BE}"/>
              </a:ext>
            </a:extLst>
          </p:cNvPr>
          <p:cNvSpPr txBox="1"/>
          <p:nvPr/>
        </p:nvSpPr>
        <p:spPr>
          <a:xfrm>
            <a:off x="7373436" y="1912046"/>
            <a:ext cx="440995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dirty="0"/>
              <a:t>Run</a:t>
            </a:r>
            <a:r>
              <a:rPr lang="zh-CN" altLang="en-US" sz="3000" dirty="0"/>
              <a:t> </a:t>
            </a:r>
            <a:r>
              <a:rPr lang="en-US" altLang="zh-CN" sz="3000" dirty="0" err="1"/>
              <a:t>startup.m</a:t>
            </a:r>
            <a:r>
              <a:rPr lang="zh-CN" altLang="en-US" sz="3000" dirty="0"/>
              <a:t> </a:t>
            </a:r>
            <a:r>
              <a:rPr lang="en-US" altLang="zh-CN" sz="3000" dirty="0"/>
              <a:t>(MATLAB)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F6B6FB5-FE37-694A-A3F5-079E5B063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077" y="3820879"/>
            <a:ext cx="3702372" cy="27186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4FAAFD5-0DFC-D544-B884-D3285C6F8CFD}"/>
              </a:ext>
            </a:extLst>
          </p:cNvPr>
          <p:cNvGrpSpPr/>
          <p:nvPr/>
        </p:nvGrpSpPr>
        <p:grpSpPr>
          <a:xfrm>
            <a:off x="3653055" y="2804762"/>
            <a:ext cx="2002735" cy="2030895"/>
            <a:chOff x="3653055" y="2804762"/>
            <a:chExt cx="2002735" cy="2030895"/>
          </a:xfrm>
        </p:grpSpPr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C268D43-A177-1F4A-A469-FF75FF39C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492" t="19367" r="20563" b="70899"/>
            <a:stretch/>
          </p:blipFill>
          <p:spPr>
            <a:xfrm>
              <a:off x="3653055" y="3709223"/>
              <a:ext cx="954157" cy="112643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522450-03BA-164A-9BC1-B310069D2031}"/>
                </a:ext>
              </a:extLst>
            </p:cNvPr>
            <p:cNvSpPr/>
            <p:nvPr/>
          </p:nvSpPr>
          <p:spPr>
            <a:xfrm>
              <a:off x="5173742" y="2804762"/>
              <a:ext cx="482048" cy="477078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19C3CA-3EB2-8842-A98D-8E28262933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643" y="3341475"/>
              <a:ext cx="745434" cy="73549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886A31-7C07-5644-8841-355C6911A30D}"/>
              </a:ext>
            </a:extLst>
          </p:cNvPr>
          <p:cNvGrpSpPr/>
          <p:nvPr/>
        </p:nvGrpSpPr>
        <p:grpSpPr>
          <a:xfrm>
            <a:off x="7580038" y="5180203"/>
            <a:ext cx="2853749" cy="414697"/>
            <a:chOff x="7558268" y="5164299"/>
            <a:chExt cx="2853749" cy="4146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4D98CB-D568-CD46-B724-4BDCA43493E7}"/>
                </a:ext>
              </a:extLst>
            </p:cNvPr>
            <p:cNvSpPr/>
            <p:nvPr/>
          </p:nvSpPr>
          <p:spPr>
            <a:xfrm>
              <a:off x="7558268" y="5278055"/>
              <a:ext cx="1169043" cy="300941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DEA7CF0-A4D5-934A-8D0D-623A036A5B17}"/>
                </a:ext>
              </a:extLst>
            </p:cNvPr>
            <p:cNvCxnSpPr/>
            <p:nvPr/>
          </p:nvCxnSpPr>
          <p:spPr>
            <a:xfrm>
              <a:off x="8727311" y="5382227"/>
              <a:ext cx="7743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EC826F-0E25-6143-95A9-5516FC398E79}"/>
                </a:ext>
              </a:extLst>
            </p:cNvPr>
            <p:cNvSpPr txBox="1"/>
            <p:nvPr/>
          </p:nvSpPr>
          <p:spPr>
            <a:xfrm>
              <a:off x="9637690" y="5164299"/>
              <a:ext cx="774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/>
                <a:t>Run it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7683906-A2AD-5B46-AC72-FF457DA63765}"/>
              </a:ext>
            </a:extLst>
          </p:cNvPr>
          <p:cNvSpPr txBox="1"/>
          <p:nvPr/>
        </p:nvSpPr>
        <p:spPr>
          <a:xfrm>
            <a:off x="7373436" y="2828468"/>
            <a:ext cx="4632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/>
              <a:t>Output</a:t>
            </a:r>
            <a:r>
              <a:rPr lang="zh-CN" altLang="en-US" sz="3000" dirty="0"/>
              <a:t> </a:t>
            </a:r>
            <a:r>
              <a:rPr lang="en-US" altLang="zh-CN" sz="3000" dirty="0"/>
              <a:t>data</a:t>
            </a:r>
            <a:r>
              <a:rPr lang="zh-CN" altLang="en-US" sz="3000" dirty="0"/>
              <a:t> </a:t>
            </a:r>
            <a:r>
              <a:rPr lang="en-US" altLang="zh-CN" sz="3000" dirty="0"/>
              <a:t>is</a:t>
            </a:r>
            <a:r>
              <a:rPr lang="zh-CN" altLang="en-US" sz="3000" dirty="0"/>
              <a:t> </a:t>
            </a:r>
            <a:r>
              <a:rPr lang="en-US" altLang="zh-CN" sz="3000"/>
              <a:t>in</a:t>
            </a:r>
            <a:r>
              <a:rPr lang="zh-CN" altLang="en-US" sz="3000"/>
              <a:t> </a:t>
            </a:r>
            <a:r>
              <a:rPr lang="en-US" altLang="zh-CN" sz="3000" dirty="0"/>
              <a:t>PC_GUI/m</a:t>
            </a:r>
          </a:p>
        </p:txBody>
      </p:sp>
    </p:spTree>
    <p:extLst>
      <p:ext uri="{BB962C8B-B14F-4D97-AF65-F5344CB8AC3E}">
        <p14:creationId xmlns:p14="http://schemas.microsoft.com/office/powerpoint/2010/main" val="25786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04DC09D-F6A1-0546-9C30-95F8A650C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72" y="1825629"/>
            <a:ext cx="6443643" cy="4667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A4AE9-A940-C141-977E-DB4A946B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Part-2,</a:t>
            </a:r>
            <a:r>
              <a:rPr lang="zh-CN" altLang="en-US" dirty="0"/>
              <a:t> </a:t>
            </a:r>
            <a:r>
              <a:rPr lang="en-US" altLang="zh-CN" dirty="0"/>
              <a:t>Inversion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endParaRPr lang="en-C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110340-ECDE-AA4B-A254-15B63A381512}"/>
              </a:ext>
            </a:extLst>
          </p:cNvPr>
          <p:cNvGrpSpPr/>
          <p:nvPr/>
        </p:nvGrpSpPr>
        <p:grpSpPr>
          <a:xfrm>
            <a:off x="801272" y="1825629"/>
            <a:ext cx="4315298" cy="2089675"/>
            <a:chOff x="801272" y="1825629"/>
            <a:chExt cx="4315298" cy="2089675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33116EAE-E7CB-A642-A218-5B8EB0447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470" r="94117" b="95858"/>
            <a:stretch/>
          </p:blipFill>
          <p:spPr>
            <a:xfrm>
              <a:off x="1010236" y="3153304"/>
              <a:ext cx="4106334" cy="762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EC5B40-B64F-124D-ABB4-41C90E5360CF}"/>
                </a:ext>
              </a:extLst>
            </p:cNvPr>
            <p:cNvSpPr/>
            <p:nvPr/>
          </p:nvSpPr>
          <p:spPr>
            <a:xfrm>
              <a:off x="801272" y="1825629"/>
              <a:ext cx="417928" cy="27410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49C7957-4942-114A-8CF7-D803D71B2D79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162704"/>
              <a:ext cx="1844203" cy="9906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AC7DE0E-1489-C64D-8BC1-C2DC5F2B9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075217"/>
            <a:ext cx="5353994" cy="390666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B02906-038C-F24B-B0E5-8FBE6AAA5B1C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116571" y="3534304"/>
            <a:ext cx="1301163" cy="49424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8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1AEB-954F-F047-B432-C4E88F7C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241263"/>
            <a:ext cx="10515600" cy="1325563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CN" dirty="0"/>
              <a:t>art</a:t>
            </a:r>
            <a:r>
              <a:rPr lang="en-US" altLang="zh-CN" dirty="0"/>
              <a:t>-2,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CN" dirty="0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CBCC81-D096-454C-A436-2EE0EE353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91" y="1566826"/>
            <a:ext cx="6129543" cy="49065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9805EFC-2411-9B42-A1D6-90AAB385652D}"/>
              </a:ext>
            </a:extLst>
          </p:cNvPr>
          <p:cNvGrpSpPr/>
          <p:nvPr/>
        </p:nvGrpSpPr>
        <p:grpSpPr>
          <a:xfrm>
            <a:off x="1145452" y="1566826"/>
            <a:ext cx="10727233" cy="1787228"/>
            <a:chOff x="1145452" y="1566826"/>
            <a:chExt cx="10727233" cy="17872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C316E2-F7B5-1F44-AE74-E9B94FE66604}"/>
                </a:ext>
              </a:extLst>
            </p:cNvPr>
            <p:cNvSpPr txBox="1"/>
            <p:nvPr/>
          </p:nvSpPr>
          <p:spPr>
            <a:xfrm>
              <a:off x="7269559" y="1566826"/>
              <a:ext cx="4603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/>
                <a:t>Iteration:  number of iterations at each smooth schedule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5EE802-0BAC-CC4B-A11E-0033C7B4BD13}"/>
                </a:ext>
              </a:extLst>
            </p:cNvPr>
            <p:cNvSpPr/>
            <p:nvPr/>
          </p:nvSpPr>
          <p:spPr>
            <a:xfrm>
              <a:off x="1145452" y="2627847"/>
              <a:ext cx="2194560" cy="7262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80254D-A7AB-A342-9CE8-DA1B70361B1C}"/>
              </a:ext>
            </a:extLst>
          </p:cNvPr>
          <p:cNvGrpSpPr/>
          <p:nvPr/>
        </p:nvGrpSpPr>
        <p:grpSpPr>
          <a:xfrm>
            <a:off x="4056533" y="2120760"/>
            <a:ext cx="8033867" cy="1243793"/>
            <a:chOff x="4056533" y="2120760"/>
            <a:chExt cx="8033867" cy="12437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3887CC-E3E1-4649-94BA-1AB2D4239764}"/>
                </a:ext>
              </a:extLst>
            </p:cNvPr>
            <p:cNvSpPr txBox="1"/>
            <p:nvPr/>
          </p:nvSpPr>
          <p:spPr>
            <a:xfrm>
              <a:off x="7269559" y="2120760"/>
              <a:ext cx="48208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/>
                <a:t>Grid spacing: the grid spacing in forward modelling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FF84D0D-CA0E-4A43-BEDE-31BE736B810C}"/>
                </a:ext>
              </a:extLst>
            </p:cNvPr>
            <p:cNvSpPr/>
            <p:nvPr/>
          </p:nvSpPr>
          <p:spPr>
            <a:xfrm>
              <a:off x="4056533" y="2638346"/>
              <a:ext cx="2194560" cy="7262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DD2EF5-C196-F243-AD77-FA71850D32BF}"/>
              </a:ext>
            </a:extLst>
          </p:cNvPr>
          <p:cNvGrpSpPr/>
          <p:nvPr/>
        </p:nvGrpSpPr>
        <p:grpSpPr>
          <a:xfrm>
            <a:off x="1145452" y="2702793"/>
            <a:ext cx="10727233" cy="1201235"/>
            <a:chOff x="1145452" y="2702793"/>
            <a:chExt cx="10727233" cy="120123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4FFD00-E7C6-5140-8054-D202FB3A4F87}"/>
                </a:ext>
              </a:extLst>
            </p:cNvPr>
            <p:cNvSpPr txBox="1"/>
            <p:nvPr/>
          </p:nvSpPr>
          <p:spPr>
            <a:xfrm>
              <a:off x="7269559" y="2702793"/>
              <a:ext cx="4603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/>
                <a:t>Vtop &amp; Vbottom:  Initial model (linear model)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558AC4E-0CE2-1E4B-B00F-852760926822}"/>
                </a:ext>
              </a:extLst>
            </p:cNvPr>
            <p:cNvSpPr/>
            <p:nvPr/>
          </p:nvSpPr>
          <p:spPr>
            <a:xfrm>
              <a:off x="1145452" y="3304391"/>
              <a:ext cx="2194560" cy="536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160142-E94F-BE4D-BA7B-3EC7F232CAA3}"/>
                </a:ext>
              </a:extLst>
            </p:cNvPr>
            <p:cNvSpPr/>
            <p:nvPr/>
          </p:nvSpPr>
          <p:spPr>
            <a:xfrm>
              <a:off x="4056533" y="3367938"/>
              <a:ext cx="2194560" cy="536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EE3CD80-EAEF-3D4C-96AB-492CF959E4DE}"/>
              </a:ext>
            </a:extLst>
          </p:cNvPr>
          <p:cNvGrpSpPr/>
          <p:nvPr/>
        </p:nvGrpSpPr>
        <p:grpSpPr>
          <a:xfrm>
            <a:off x="1145452" y="3169388"/>
            <a:ext cx="10727233" cy="1289306"/>
            <a:chOff x="1145452" y="3169388"/>
            <a:chExt cx="10727233" cy="128930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A789C7-D4DD-AC43-A089-DF82573948B5}"/>
                </a:ext>
              </a:extLst>
            </p:cNvPr>
            <p:cNvSpPr txBox="1"/>
            <p:nvPr/>
          </p:nvSpPr>
          <p:spPr>
            <a:xfrm>
              <a:off x="7269559" y="3169388"/>
              <a:ext cx="4603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/>
                <a:t>Vmin &amp; Vmax: the velocity used in inversion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F06794-C36B-0B43-86B4-15FC23FE6050}"/>
                </a:ext>
              </a:extLst>
            </p:cNvPr>
            <p:cNvSpPr/>
            <p:nvPr/>
          </p:nvSpPr>
          <p:spPr>
            <a:xfrm>
              <a:off x="1145452" y="3866364"/>
              <a:ext cx="2194560" cy="536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C3B3D6-38A2-7A45-AED8-57586BA966C5}"/>
                </a:ext>
              </a:extLst>
            </p:cNvPr>
            <p:cNvSpPr/>
            <p:nvPr/>
          </p:nvSpPr>
          <p:spPr>
            <a:xfrm>
              <a:off x="4056533" y="3922604"/>
              <a:ext cx="2194560" cy="536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9D637A-626F-8F4F-9797-25F8FF2A2281}"/>
              </a:ext>
            </a:extLst>
          </p:cNvPr>
          <p:cNvGrpSpPr/>
          <p:nvPr/>
        </p:nvGrpSpPr>
        <p:grpSpPr>
          <a:xfrm>
            <a:off x="4056533" y="3635983"/>
            <a:ext cx="7816152" cy="1378255"/>
            <a:chOff x="4056533" y="3635983"/>
            <a:chExt cx="7816152" cy="13782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B7907B-91BD-8F4C-8F75-726A909EA0F0}"/>
                </a:ext>
              </a:extLst>
            </p:cNvPr>
            <p:cNvSpPr txBox="1"/>
            <p:nvPr/>
          </p:nvSpPr>
          <p:spPr>
            <a:xfrm>
              <a:off x="7269559" y="3635983"/>
              <a:ext cx="4603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/>
                <a:t>Ndown: I usually choose 1,  extrapolate gradient.  If 2, extrapolate slowness.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3CF75E-EA0F-2949-9631-0D3186B5826D}"/>
                </a:ext>
              </a:extLst>
            </p:cNvPr>
            <p:cNvSpPr/>
            <p:nvPr/>
          </p:nvSpPr>
          <p:spPr>
            <a:xfrm>
              <a:off x="4056533" y="4478148"/>
              <a:ext cx="2194560" cy="536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A43C6E-9B95-E94F-A79A-525599CB662D}"/>
              </a:ext>
            </a:extLst>
          </p:cNvPr>
          <p:cNvGrpSpPr/>
          <p:nvPr/>
        </p:nvGrpSpPr>
        <p:grpSpPr>
          <a:xfrm>
            <a:off x="1171659" y="4414074"/>
            <a:ext cx="10918741" cy="1799797"/>
            <a:chOff x="1171659" y="4414074"/>
            <a:chExt cx="10918741" cy="17997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726025-B100-0942-AE47-4BAC25E83E0E}"/>
                </a:ext>
              </a:extLst>
            </p:cNvPr>
            <p:cNvSpPr txBox="1"/>
            <p:nvPr/>
          </p:nvSpPr>
          <p:spPr>
            <a:xfrm>
              <a:off x="7269559" y="4414074"/>
              <a:ext cx="46031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/>
                <a:t>Irsx &amp; Irsz: use these two values to maintain the number of </a:t>
              </a:r>
              <a:r>
                <a:rPr lang="en-CN" dirty="0">
                  <a:solidFill>
                    <a:srgbClr val="FF0000"/>
                  </a:solidFill>
                </a:rPr>
                <a:t>pixels</a:t>
              </a:r>
              <a:r>
                <a:rPr lang="en-CN" dirty="0"/>
                <a:t> larger than the </a:t>
              </a:r>
              <a:r>
                <a:rPr lang="en-CN" dirty="0">
                  <a:solidFill>
                    <a:srgbClr val="FF0000"/>
                  </a:solidFill>
                </a:rPr>
                <a:t>data number</a:t>
              </a:r>
              <a:r>
                <a:rPr lang="en-CN" dirty="0"/>
                <a:t> (number of pickings through reciprocity and deleted bad traces)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EEE25316-BB0E-CC41-A1B1-4616FCA794DC}"/>
                    </a:ext>
                  </a:extLst>
                </p:cNvPr>
                <p:cNvSpPr txBox="1"/>
                <p:nvPr/>
              </p:nvSpPr>
              <p:spPr>
                <a:xfrm>
                  <a:off x="6723903" y="5690907"/>
                  <a:ext cx="5366497" cy="5229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𝑝𝑖𝑥𝑒𝑙𝑠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f>
                          <m:fPr>
                            <m:ctrlPr>
                              <a:rPr lang="en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𝑔𝑟𝑖𝑑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𝑠𝑝𝑎𝑐𝑖𝑛𝑔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𝑖𝑟𝑠𝑥</m:t>
                            </m:r>
                          </m:den>
                        </m:f>
                        <m:r>
                          <a:rPr lang="en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𝑔𝑟𝑖𝑑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𝑠𝑝𝑎𝑐𝑖𝑛𝑔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𝑖𝑟𝑠𝑧</m:t>
                            </m:r>
                          </m:den>
                        </m:f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EEE25316-BB0E-CC41-A1B1-4616FCA794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3903" y="5690907"/>
                  <a:ext cx="5366497" cy="522964"/>
                </a:xfrm>
                <a:prstGeom prst="rect">
                  <a:avLst/>
                </a:prstGeom>
                <a:blipFill>
                  <a:blip r:embed="rId3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57AD20-33BF-FA41-B0F6-FD6FDC490C94}"/>
                </a:ext>
              </a:extLst>
            </p:cNvPr>
            <p:cNvSpPr/>
            <p:nvPr/>
          </p:nvSpPr>
          <p:spPr>
            <a:xfrm>
              <a:off x="1171659" y="4959473"/>
              <a:ext cx="2194560" cy="536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389AAD-986C-8A4B-9D3D-36C5F52E5BBE}"/>
                </a:ext>
              </a:extLst>
            </p:cNvPr>
            <p:cNvSpPr/>
            <p:nvPr/>
          </p:nvSpPr>
          <p:spPr>
            <a:xfrm>
              <a:off x="4056533" y="5033692"/>
              <a:ext cx="2194560" cy="536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963A50-70AD-0544-887B-5DE32EE85B06}"/>
              </a:ext>
            </a:extLst>
          </p:cNvPr>
          <p:cNvGrpSpPr/>
          <p:nvPr/>
        </p:nvGrpSpPr>
        <p:grpSpPr>
          <a:xfrm>
            <a:off x="1145452" y="4423383"/>
            <a:ext cx="11046548" cy="2311158"/>
            <a:chOff x="1145452" y="4423383"/>
            <a:chExt cx="11046548" cy="231115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AE85923-B018-E24F-AD31-8B641DE1AAC3}"/>
                </a:ext>
              </a:extLst>
            </p:cNvPr>
            <p:cNvSpPr/>
            <p:nvPr/>
          </p:nvSpPr>
          <p:spPr>
            <a:xfrm>
              <a:off x="1145452" y="4423383"/>
              <a:ext cx="2194560" cy="536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BE465B-F42F-3743-9954-9941CFA17C3A}"/>
                </a:ext>
              </a:extLst>
            </p:cNvPr>
            <p:cNvSpPr txBox="1"/>
            <p:nvPr/>
          </p:nvSpPr>
          <p:spPr>
            <a:xfrm>
              <a:off x="6892268" y="6365209"/>
              <a:ext cx="5299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/>
                <a:t>Nite: number of srcs to calculate step length, 4 is 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6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1AEB-954F-F047-B432-C4E88F7C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241263"/>
            <a:ext cx="10515600" cy="1325563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CN" dirty="0"/>
              <a:t>art</a:t>
            </a:r>
            <a:r>
              <a:rPr lang="en-US" altLang="zh-CN" dirty="0"/>
              <a:t>-2,</a:t>
            </a:r>
            <a:r>
              <a:rPr lang="zh-CN" altLang="en-US" dirty="0"/>
              <a:t> </a:t>
            </a:r>
            <a:r>
              <a:rPr lang="en-US" altLang="zh-CN" dirty="0"/>
              <a:t>Example, homogeneous</a:t>
            </a:r>
            <a:endParaRPr lang="en-CN" dirty="0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CBCC81-D096-454C-A436-2EE0EE353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255" y="1587219"/>
            <a:ext cx="5724206" cy="4582083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F0B359-D984-BA41-88F3-1F3B875CB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628" y="1587219"/>
            <a:ext cx="5724206" cy="458208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9236B8-71E2-E347-9EBB-502D98A0A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66825"/>
            <a:ext cx="5724205" cy="4582083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7D749B-D45B-924A-B4ED-2844A0529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56" y="1566826"/>
            <a:ext cx="5734914" cy="4636330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69B4D-B97B-6C47-BB8C-A932E92CE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671" y="1271568"/>
            <a:ext cx="4308521" cy="2716555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B38F91-E1F7-8640-8747-6E5A25F64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539" y="1300933"/>
            <a:ext cx="5670340" cy="496316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">
            <a:extLst>
              <a:ext uri="{FF2B5EF4-FFF2-40B4-BE49-F238E27FC236}">
                <a16:creationId xmlns:a16="http://schemas.microsoft.com/office/drawing/2014/main" id="{B0E7E172-8D0B-404D-9E7D-46FEFDF9A1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658" y="1300933"/>
            <a:ext cx="5670339" cy="49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A976DB-7BF2-AE43-B641-785202730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62" y="1566826"/>
            <a:ext cx="4645698" cy="2613288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1A4C3B13-E130-8E4D-859E-9E08D410E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255" y="1566826"/>
            <a:ext cx="5724206" cy="4582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11AEB-954F-F047-B432-C4E88F7C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241263"/>
            <a:ext cx="10515600" cy="1325563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CN" dirty="0"/>
              <a:t>art</a:t>
            </a:r>
            <a:r>
              <a:rPr lang="en-US" altLang="zh-CN" dirty="0"/>
              <a:t>-2,</a:t>
            </a:r>
            <a:r>
              <a:rPr lang="zh-CN" altLang="en-US" dirty="0"/>
              <a:t> </a:t>
            </a:r>
            <a:r>
              <a:rPr lang="en-US" altLang="zh-CN" dirty="0"/>
              <a:t>Example, homogeneous</a:t>
            </a:r>
            <a:endParaRPr lang="en-CN" dirty="0"/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7AFDBC-D4E6-6C4B-A15E-008CB3461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255" y="1566826"/>
            <a:ext cx="5724206" cy="4574775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810C26-0D61-7745-89B3-BB765566D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54" y="1566826"/>
            <a:ext cx="5724206" cy="4591693"/>
          </a:xfrm>
          <a:prstGeom prst="rect">
            <a:avLst/>
          </a:prstGeom>
        </p:spPr>
      </p:pic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58CBCF88-8CD9-7846-9FED-595D3D9DC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254" y="1612231"/>
            <a:ext cx="5724206" cy="4546288"/>
          </a:xfrm>
          <a:prstGeom prst="rect">
            <a:avLst/>
          </a:prstGeom>
        </p:spPr>
      </p:pic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C8A755-8E2C-8941-A7E7-F8996D2D18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421" y="1416495"/>
            <a:ext cx="5670339" cy="4937760"/>
          </a:xfrm>
          <a:prstGeom prst="rect">
            <a:avLst/>
          </a:prstGeom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59902A-C8D2-A342-92C9-CB3460E654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421" y="1416495"/>
            <a:ext cx="5670339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405</Words>
  <Application>Microsoft Office PowerPoint</Application>
  <PresentationFormat>Widescreen</PresentationFormat>
  <Paragraphs>34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Cambria Math</vt:lpstr>
      <vt:lpstr>等线</vt:lpstr>
      <vt:lpstr>等线 Light</vt:lpstr>
      <vt:lpstr>Office Theme</vt:lpstr>
      <vt:lpstr>Instructions for Executing Refraction Tomography Inversion Code</vt:lpstr>
      <vt:lpstr>Part-2, Inversion Code</vt:lpstr>
      <vt:lpstr>Part-2, Inversion Code</vt:lpstr>
      <vt:lpstr>Part-2, Inversion Code</vt:lpstr>
      <vt:lpstr>Part-2, Inversion Code</vt:lpstr>
      <vt:lpstr>Part-2, Example</vt:lpstr>
      <vt:lpstr>Part-2, Example, homogeneous</vt:lpstr>
      <vt:lpstr>Part-2, Example, homogeneous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Refraction tomography inversion</dc:title>
  <dc:creator>逸成 周</dc:creator>
  <cp:lastModifiedBy>KITS</cp:lastModifiedBy>
  <cp:revision>24</cp:revision>
  <dcterms:created xsi:type="dcterms:W3CDTF">2020-03-09T07:36:20Z</dcterms:created>
  <dcterms:modified xsi:type="dcterms:W3CDTF">2020-03-12T08:58:05Z</dcterms:modified>
</cp:coreProperties>
</file>