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830" r:id="rId2"/>
    <p:sldId id="829" r:id="rId3"/>
    <p:sldId id="831" r:id="rId4"/>
    <p:sldId id="832" r:id="rId5"/>
    <p:sldId id="838" r:id="rId6"/>
    <p:sldId id="834" r:id="rId7"/>
    <p:sldId id="835" r:id="rId8"/>
    <p:sldId id="841" r:id="rId9"/>
    <p:sldId id="833" r:id="rId10"/>
    <p:sldId id="836" r:id="rId11"/>
    <p:sldId id="846" r:id="rId12"/>
    <p:sldId id="839" r:id="rId13"/>
    <p:sldId id="842" r:id="rId14"/>
    <p:sldId id="843" r:id="rId15"/>
    <p:sldId id="844" r:id="rId16"/>
    <p:sldId id="670" r:id="rId17"/>
    <p:sldId id="727" r:id="rId18"/>
    <p:sldId id="803" r:id="rId19"/>
    <p:sldId id="874" r:id="rId20"/>
    <p:sldId id="870" r:id="rId21"/>
    <p:sldId id="871" r:id="rId22"/>
    <p:sldId id="840" r:id="rId23"/>
    <p:sldId id="872" r:id="rId24"/>
    <p:sldId id="873" r:id="rId25"/>
    <p:sldId id="845" r:id="rId26"/>
    <p:sldId id="804" r:id="rId27"/>
    <p:sldId id="734" r:id="rId28"/>
    <p:sldId id="847" r:id="rId29"/>
    <p:sldId id="848" r:id="rId30"/>
    <p:sldId id="849" r:id="rId31"/>
    <p:sldId id="850" r:id="rId32"/>
    <p:sldId id="851" r:id="rId33"/>
    <p:sldId id="852" r:id="rId34"/>
    <p:sldId id="853" r:id="rId35"/>
    <p:sldId id="854" r:id="rId36"/>
    <p:sldId id="855" r:id="rId37"/>
    <p:sldId id="856" r:id="rId38"/>
    <p:sldId id="857" r:id="rId39"/>
    <p:sldId id="858" r:id="rId40"/>
    <p:sldId id="859" r:id="rId41"/>
    <p:sldId id="860" r:id="rId42"/>
    <p:sldId id="861" r:id="rId43"/>
    <p:sldId id="862" r:id="rId44"/>
    <p:sldId id="863" r:id="rId45"/>
    <p:sldId id="864" r:id="rId46"/>
    <p:sldId id="865" r:id="rId47"/>
    <p:sldId id="866" r:id="rId48"/>
    <p:sldId id="867" r:id="rId49"/>
    <p:sldId id="868" r:id="rId50"/>
    <p:sldId id="869" r:id="rId51"/>
    <p:sldId id="475" r:id="rId52"/>
    <p:sldId id="744" r:id="rId53"/>
    <p:sldId id="477" r:id="rId54"/>
    <p:sldId id="837" r:id="rId55"/>
  </p:sldIdLst>
  <p:sldSz cx="9144000" cy="6858000" type="screen4x3"/>
  <p:notesSz cx="6858000" cy="9199563"/>
  <p:kinsoku lang="zh-CN"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4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4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4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4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4400" kern="1200">
        <a:solidFill>
          <a:schemeClr val="tx1"/>
        </a:solidFill>
        <a:latin typeface="Times New Roman" pitchFamily="18" charset="0"/>
        <a:ea typeface="+mn-ea"/>
        <a:cs typeface="Arial" charset="0"/>
      </a:defRPr>
    </a:lvl5pPr>
    <a:lvl6pPr marL="2286000" algn="l" defTabSz="914400" rtl="0" eaLnBrk="1" latinLnBrk="0" hangingPunct="1">
      <a:defRPr sz="4400" kern="1200">
        <a:solidFill>
          <a:schemeClr val="tx1"/>
        </a:solidFill>
        <a:latin typeface="Times New Roman" pitchFamily="18" charset="0"/>
        <a:ea typeface="+mn-ea"/>
        <a:cs typeface="Arial" charset="0"/>
      </a:defRPr>
    </a:lvl6pPr>
    <a:lvl7pPr marL="2743200" algn="l" defTabSz="914400" rtl="0" eaLnBrk="1" latinLnBrk="0" hangingPunct="1">
      <a:defRPr sz="4400" kern="1200">
        <a:solidFill>
          <a:schemeClr val="tx1"/>
        </a:solidFill>
        <a:latin typeface="Times New Roman" pitchFamily="18" charset="0"/>
        <a:ea typeface="+mn-ea"/>
        <a:cs typeface="Arial" charset="0"/>
      </a:defRPr>
    </a:lvl7pPr>
    <a:lvl8pPr marL="3200400" algn="l" defTabSz="914400" rtl="0" eaLnBrk="1" latinLnBrk="0" hangingPunct="1">
      <a:defRPr sz="4400" kern="1200">
        <a:solidFill>
          <a:schemeClr val="tx1"/>
        </a:solidFill>
        <a:latin typeface="Times New Roman" pitchFamily="18" charset="0"/>
        <a:ea typeface="+mn-ea"/>
        <a:cs typeface="Arial" charset="0"/>
      </a:defRPr>
    </a:lvl8pPr>
    <a:lvl9pPr marL="3657600" algn="l" defTabSz="914400" rtl="0" eaLnBrk="1" latinLnBrk="0" hangingPunct="1">
      <a:defRPr sz="4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82"/>
    <a:srgbClr val="FFFFFF"/>
    <a:srgbClr val="000000"/>
    <a:srgbClr val="DADADA"/>
    <a:srgbClr val="CECECE"/>
    <a:srgbClr val="011341"/>
    <a:srgbClr val="011F6B"/>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2" autoAdjust="0"/>
    <p:restoredTop sz="87317" autoAdjust="0"/>
  </p:normalViewPr>
  <p:slideViewPr>
    <p:cSldViewPr>
      <p:cViewPr>
        <p:scale>
          <a:sx n="73" d="100"/>
          <a:sy n="73" d="100"/>
        </p:scale>
        <p:origin x="-1416"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p:cViewPr varScale="1">
        <p:scale>
          <a:sx n="61" d="100"/>
          <a:sy n="61" d="100"/>
        </p:scale>
        <p:origin x="-1176" y="-78"/>
      </p:cViewPr>
      <p:guideLst>
        <p:guide orient="horz" pos="289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70388"/>
            <a:ext cx="5029200" cy="413861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7347" name="Rectangle 3"/>
          <p:cNvSpPr>
            <a:spLocks noGrp="1" noRot="1" noChangeAspect="1" noChangeArrowheads="1" noTextEdit="1"/>
          </p:cNvSpPr>
          <p:nvPr>
            <p:ph type="sldImg" idx="2"/>
          </p:nvPr>
        </p:nvSpPr>
        <p:spPr bwMode="auto">
          <a:xfrm>
            <a:off x="1138238" y="696913"/>
            <a:ext cx="4583112" cy="3436937"/>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xfrm>
            <a:off x="1139825" y="696913"/>
            <a:ext cx="4579938" cy="3435350"/>
          </a:xfrm>
          <a:ln/>
        </p:spPr>
      </p:sp>
      <p:sp>
        <p:nvSpPr>
          <p:cNvPr id="58371" name="Rectangle 3"/>
          <p:cNvSpPr>
            <a:spLocks noGrp="1" noChangeArrowheads="1"/>
          </p:cNvSpPr>
          <p:nvPr>
            <p:ph type="body" idx="1"/>
          </p:nvPr>
        </p:nvSpPr>
        <p:spPr>
          <a:xfrm>
            <a:off x="914400" y="4371975"/>
            <a:ext cx="5029200" cy="4137025"/>
          </a:xfrm>
          <a:noFill/>
          <a:ln w="9525"/>
        </p:spPr>
        <p:txBody>
          <a:bodyPr lIns="90004" tIns="45002" rIns="90004" bIns="45002"/>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p:spPr>
        <p:txBody>
          <a:bodyPr/>
          <a:lstStyle/>
          <a:p>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39825" y="696913"/>
            <a:ext cx="4579938" cy="3435350"/>
          </a:xfrm>
          <a:ln/>
        </p:spPr>
      </p:sp>
      <p:sp>
        <p:nvSpPr>
          <p:cNvPr id="68611" name="Rectangle 3"/>
          <p:cNvSpPr>
            <a:spLocks noGrp="1" noChangeArrowheads="1"/>
          </p:cNvSpPr>
          <p:nvPr>
            <p:ph type="body" idx="1"/>
          </p:nvPr>
        </p:nvSpPr>
        <p:spPr>
          <a:xfrm>
            <a:off x="914400" y="4371975"/>
            <a:ext cx="5029200" cy="4137025"/>
          </a:xfrm>
          <a:noFill/>
          <a:ln w="9525"/>
        </p:spPr>
        <p:txBody>
          <a:bodyPr lIns="90004" tIns="45002" rIns="90004" bIns="45002"/>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p:spPr>
        <p:txBody>
          <a:bodyPr/>
          <a:lstStyle/>
          <a:p>
            <a:r>
              <a:rPr lang="en-US" smtClean="0">
                <a:ea typeface="ＭＳ Ｐゴシック" pitchFamily="34" charset="-128"/>
              </a:rPr>
              <a:t>Downleft is the Fourier Transform of the Narrowed Spectrum wavelet, the dominant frequency is 50 Hz. We use this narrowed spectrum wavelet to simulate the relationship of SNR with the variance of Gaussian distribution at a single frequency.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p:spPr>
        <p:txBody>
          <a:bodyPr/>
          <a:lstStyle/>
          <a:p>
            <a:r>
              <a:rPr lang="en-US" smtClean="0">
                <a:ea typeface="ＭＳ Ｐゴシック" pitchFamily="34" charset="-128"/>
              </a:rPr>
              <a:t>(1) Upper left depicts the KM of only one Super-gather consisting 320 shots without any Phase Encoding( PE).</a:t>
            </a:r>
          </a:p>
          <a:p>
            <a:pPr>
              <a:buFontTx/>
              <a:buAutoNum type="arabicParenBoth" startAt="2"/>
            </a:pPr>
            <a:r>
              <a:rPr lang="en-US" smtClean="0">
                <a:ea typeface="ＭＳ Ｐゴシック" pitchFamily="34" charset="-128"/>
              </a:rPr>
              <a:t>Upper right is the the result with PE – source side time shift with σ=0.01</a:t>
            </a:r>
          </a:p>
          <a:p>
            <a:pPr>
              <a:buFontTx/>
              <a:buAutoNum type="arabicParenBoth" startAt="2"/>
            </a:pPr>
            <a:r>
              <a:rPr lang="en-US" smtClean="0">
                <a:ea typeface="ＭＳ Ｐゴシック" pitchFamily="34" charset="-128"/>
              </a:rPr>
              <a:t>Down right are the two gaussian distributions, right one is the source time shift of one super stacking consisting of 320 shots. Left one is the 3000 super stacking, so the total time shift for ensemble average is 3000*320. </a:t>
            </a:r>
          </a:p>
          <a:p>
            <a:pPr>
              <a:buFontTx/>
              <a:buAutoNum type="arabicParenBoth" startAt="2"/>
            </a:pPr>
            <a:r>
              <a:rPr lang="en-US" smtClean="0">
                <a:ea typeface="ＭＳ Ｐゴシック" pitchFamily="34" charset="-128"/>
              </a:rPr>
              <a:t>Down left is the 3000 super stacking with σ=0.01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w="9525"/>
        </p:spPr>
        <p:txBody>
          <a:bodyPr/>
          <a:lstStyle/>
          <a:p>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a:xfrm>
            <a:off x="1139825" y="696913"/>
            <a:ext cx="4579938" cy="3435350"/>
          </a:xfrm>
          <a:ln/>
        </p:spPr>
      </p:sp>
      <p:sp>
        <p:nvSpPr>
          <p:cNvPr id="72707" name="Rectangle 3"/>
          <p:cNvSpPr>
            <a:spLocks noGrp="1" noChangeArrowheads="1"/>
          </p:cNvSpPr>
          <p:nvPr>
            <p:ph type="body" idx="1"/>
          </p:nvPr>
        </p:nvSpPr>
        <p:spPr>
          <a:xfrm>
            <a:off x="914400" y="4371975"/>
            <a:ext cx="5029200" cy="4137025"/>
          </a:xfrm>
          <a:noFill/>
          <a:ln w="9525"/>
        </p:spPr>
        <p:txBody>
          <a:bodyPr lIns="90004" tIns="45002" rIns="90004" bIns="45002"/>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w="9525"/>
        </p:spPr>
        <p:txBody>
          <a:bodyPr/>
          <a:lstStyle/>
          <a:p>
            <a:pPr>
              <a:spcBef>
                <a:spcPct val="0"/>
              </a:spcBef>
            </a:pPr>
            <a:endParaRPr lang="zh-CN" altLang="en-US" smtClean="0"/>
          </a:p>
        </p:txBody>
      </p:sp>
      <p:sp>
        <p:nvSpPr>
          <p:cNvPr id="73732" name="Slide Number Placeholder 3"/>
          <p:cNvSpPr>
            <a:spLocks noGrp="1"/>
          </p:cNvSpPr>
          <p:nvPr>
            <p:ph type="sldNum" sz="quarter" idx="4294967295"/>
          </p:nvPr>
        </p:nvSpPr>
        <p:spPr bwMode="auto">
          <a:xfrm>
            <a:off x="3884613" y="8737600"/>
            <a:ext cx="2971800" cy="460375"/>
          </a:xfrm>
          <a:prstGeom prst="rect">
            <a:avLst/>
          </a:prstGeom>
          <a:noFill/>
          <a:ln>
            <a:miter lim="800000"/>
            <a:headEnd/>
            <a:tailEnd/>
          </a:ln>
        </p:spPr>
        <p:txBody>
          <a:bodyPr/>
          <a:lstStyle/>
          <a:p>
            <a:fld id="{50B3DCF9-B296-44A5-92A5-398226A606C9}" type="slidenum">
              <a:rPr lang="zh-CN" altLang="en-US"/>
              <a:pPr/>
              <a:t>37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w="9525"/>
        </p:spPr>
        <p:txBody>
          <a:bodyPr/>
          <a:lstStyle/>
          <a:p>
            <a:pPr>
              <a:spcBef>
                <a:spcPct val="0"/>
              </a:spcBef>
            </a:pPr>
            <a:r>
              <a:rPr lang="en-US" altLang="zh-CN" smtClean="0"/>
              <a:t>Jerry, </a:t>
            </a:r>
          </a:p>
          <a:p>
            <a:pPr>
              <a:spcBef>
                <a:spcPct val="0"/>
              </a:spcBef>
            </a:pPr>
            <a:r>
              <a:rPr lang="en-US" altLang="zh-CN" smtClean="0"/>
              <a:t>The multi-source and single-source approaches have used different strategies for the step length.  Therefore direct comparison of their misfit error is not applicable. Sorry about that.</a:t>
            </a:r>
            <a:endParaRPr lang="zh-CN" altLang="en-US" smtClean="0"/>
          </a:p>
        </p:txBody>
      </p:sp>
      <p:sp>
        <p:nvSpPr>
          <p:cNvPr id="74756" name="Slide Number Placeholder 3"/>
          <p:cNvSpPr>
            <a:spLocks noGrp="1"/>
          </p:cNvSpPr>
          <p:nvPr>
            <p:ph type="sldNum" sz="quarter" idx="4294967295"/>
          </p:nvPr>
        </p:nvSpPr>
        <p:spPr bwMode="auto">
          <a:xfrm>
            <a:off x="3884613" y="8737600"/>
            <a:ext cx="2971800" cy="460375"/>
          </a:xfrm>
          <a:prstGeom prst="rect">
            <a:avLst/>
          </a:prstGeom>
          <a:noFill/>
          <a:ln>
            <a:miter lim="800000"/>
            <a:headEnd/>
            <a:tailEnd/>
          </a:ln>
        </p:spPr>
        <p:txBody>
          <a:bodyPr/>
          <a:lstStyle/>
          <a:p>
            <a:fld id="{1B9A47AB-2806-416F-9F5E-F50776D93D1D}" type="slidenum">
              <a:rPr lang="zh-CN" altLang="en-US"/>
              <a:pPr/>
              <a:t>39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xfrm>
            <a:off x="1139825" y="696913"/>
            <a:ext cx="4579938" cy="3435350"/>
          </a:xfrm>
          <a:ln/>
        </p:spPr>
      </p:sp>
      <p:sp>
        <p:nvSpPr>
          <p:cNvPr id="75779" name="Rectangle 3"/>
          <p:cNvSpPr>
            <a:spLocks noGrp="1" noChangeArrowheads="1"/>
          </p:cNvSpPr>
          <p:nvPr>
            <p:ph type="body" idx="1"/>
          </p:nvPr>
        </p:nvSpPr>
        <p:spPr>
          <a:xfrm>
            <a:off x="914400" y="4371975"/>
            <a:ext cx="5029200" cy="4137025"/>
          </a:xfrm>
          <a:noFill/>
          <a:ln w="9525"/>
        </p:spPr>
        <p:txBody>
          <a:bodyPr lIns="90004" tIns="45002" rIns="90004" bIns="45002"/>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xfrm>
            <a:off x="1139825" y="696913"/>
            <a:ext cx="4579938" cy="3435350"/>
          </a:xfrm>
          <a:ln/>
        </p:spPr>
      </p:sp>
      <p:sp>
        <p:nvSpPr>
          <p:cNvPr id="76803" name="Rectangle 3"/>
          <p:cNvSpPr>
            <a:spLocks noGrp="1" noChangeArrowheads="1"/>
          </p:cNvSpPr>
          <p:nvPr>
            <p:ph type="body" idx="1"/>
          </p:nvPr>
        </p:nvSpPr>
        <p:spPr>
          <a:xfrm>
            <a:off x="914400" y="4371975"/>
            <a:ext cx="5029200" cy="4137025"/>
          </a:xfrm>
          <a:noFill/>
          <a:ln w="9525"/>
        </p:spPr>
        <p:txBody>
          <a:bodyPr lIns="90004" tIns="45002" rIns="90004" bIns="45002"/>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a:xfrm>
            <a:off x="1130300" y="690563"/>
            <a:ext cx="4598988" cy="3449637"/>
          </a:xfrm>
          <a:ln/>
        </p:spPr>
      </p:sp>
      <p:sp>
        <p:nvSpPr>
          <p:cNvPr id="59395" name="ノート プレースホルダ 2"/>
          <p:cNvSpPr>
            <a:spLocks noGrp="1"/>
          </p:cNvSpPr>
          <p:nvPr>
            <p:ph type="body" idx="1"/>
          </p:nvPr>
        </p:nvSpPr>
        <p:spPr>
          <a:xfrm>
            <a:off x="685800" y="4370388"/>
            <a:ext cx="5486400" cy="4138612"/>
          </a:xfrm>
          <a:noFill/>
          <a:ln w="9525"/>
        </p:spPr>
        <p:txBody>
          <a:bodyPr lIns="91440" tIns="45720" rIns="91440" bIns="45720"/>
          <a:lstStyle/>
          <a:p>
            <a:pPr>
              <a:spcBef>
                <a:spcPct val="0"/>
              </a:spcBef>
            </a:pPr>
            <a:r>
              <a:rPr lang="en-US" altLang="ja-JP" smtClean="0"/>
              <a:t>My talk is organized in the following way:</a:t>
            </a:r>
          </a:p>
          <a:p>
            <a:pPr>
              <a:spcBef>
                <a:spcPct val="0"/>
              </a:spcBef>
            </a:pPr>
            <a:endParaRPr lang="en-US" altLang="ja-JP" smtClean="0"/>
          </a:p>
          <a:p>
            <a:pPr>
              <a:spcBef>
                <a:spcPct val="0"/>
              </a:spcBef>
            </a:pPr>
            <a:r>
              <a:rPr lang="en-US" altLang="ja-JP" smtClean="0"/>
              <a:t>1. The first part is motivation. I will talk about a least squares migration (LSM ) advantages and challenges.</a:t>
            </a:r>
          </a:p>
          <a:p>
            <a:pPr>
              <a:spcBef>
                <a:spcPct val="0"/>
              </a:spcBef>
            </a:pPr>
            <a:r>
              <a:rPr lang="en-US" altLang="ja-JP" smtClean="0"/>
              <a:t>2. The second part is theory for a deblurring filter, which is an alternative method to LSM.</a:t>
            </a:r>
          </a:p>
          <a:p>
            <a:pPr>
              <a:spcBef>
                <a:spcPct val="0"/>
              </a:spcBef>
            </a:pPr>
            <a:r>
              <a:rPr lang="en-US" altLang="ja-JP" smtClean="0"/>
              <a:t>3. In the third part, I will show a numerical result of a deblurring filter.</a:t>
            </a:r>
          </a:p>
          <a:p>
            <a:pPr>
              <a:spcBef>
                <a:spcPct val="0"/>
              </a:spcBef>
            </a:pPr>
            <a:endParaRPr lang="en-US" altLang="ja-JP" smtClean="0"/>
          </a:p>
          <a:p>
            <a:pPr>
              <a:spcBef>
                <a:spcPct val="0"/>
              </a:spcBef>
            </a:pPr>
            <a:r>
              <a:rPr lang="en-US" altLang="ja-JP" smtClean="0"/>
              <a:t>4. The fourth is the main part of my talk.</a:t>
            </a:r>
          </a:p>
          <a:p>
            <a:pPr>
              <a:spcBef>
                <a:spcPct val="0"/>
              </a:spcBef>
            </a:pPr>
            <a:r>
              <a:rPr lang="en-US" altLang="ja-JP" smtClean="0"/>
              <a:t>Deblurred LSM (DLSM) is a fast LSM with a deblurring filter.</a:t>
            </a:r>
          </a:p>
          <a:p>
            <a:pPr>
              <a:spcBef>
                <a:spcPct val="0"/>
              </a:spcBef>
            </a:pPr>
            <a:r>
              <a:rPr lang="en-US" altLang="ja-JP" smtClean="0"/>
              <a:t>I will explain how to use the filter in LSM algorithm.</a:t>
            </a:r>
          </a:p>
          <a:p>
            <a:pPr>
              <a:spcBef>
                <a:spcPct val="0"/>
              </a:spcBef>
            </a:pPr>
            <a:endParaRPr lang="en-US" altLang="ja-JP" smtClean="0"/>
          </a:p>
          <a:p>
            <a:pPr>
              <a:spcBef>
                <a:spcPct val="0"/>
              </a:spcBef>
            </a:pPr>
            <a:r>
              <a:rPr lang="en-US" altLang="ja-JP" smtClean="0"/>
              <a:t>5. Then I will show numerical results of the DLSM.</a:t>
            </a:r>
          </a:p>
          <a:p>
            <a:pPr>
              <a:spcBef>
                <a:spcPct val="0"/>
              </a:spcBef>
            </a:pPr>
            <a:r>
              <a:rPr lang="en-US" altLang="ja-JP" smtClean="0"/>
              <a:t>6. Then I will conclude my presentation.</a:t>
            </a:r>
          </a:p>
          <a:p>
            <a:pPr>
              <a:spcBef>
                <a:spcPct val="0"/>
              </a:spcBef>
            </a:pPr>
            <a:endParaRPr lang="en-US" altLang="ja-JP" smtClean="0"/>
          </a:p>
          <a:p>
            <a:pPr>
              <a:spcBef>
                <a:spcPct val="0"/>
              </a:spcBef>
            </a:pPr>
            <a:r>
              <a:rPr lang="en-US" altLang="ja-JP" smtClean="0"/>
              <a:t>Each figure has a slide number is shown at the footer. </a:t>
            </a:r>
          </a:p>
          <a:p>
            <a:pPr>
              <a:spcBef>
                <a:spcPct val="0"/>
              </a:spcBef>
            </a:pPr>
            <a:endParaRPr lang="en-US" altLang="ja-JP" smtClean="0"/>
          </a:p>
        </p:txBody>
      </p:sp>
      <p:sp>
        <p:nvSpPr>
          <p:cNvPr id="59396" name="スライド番号プレースホルダ 3"/>
          <p:cNvSpPr txBox="1">
            <a:spLocks noGrp="1"/>
          </p:cNvSpPr>
          <p:nvPr/>
        </p:nvSpPr>
        <p:spPr bwMode="auto">
          <a:xfrm>
            <a:off x="3884613" y="8737600"/>
            <a:ext cx="2971800" cy="460375"/>
          </a:xfrm>
          <a:prstGeom prst="rect">
            <a:avLst/>
          </a:prstGeom>
          <a:noFill/>
          <a:ln w="9525">
            <a:noFill/>
            <a:miter lim="800000"/>
            <a:headEnd/>
            <a:tailEnd/>
          </a:ln>
        </p:spPr>
        <p:txBody>
          <a:bodyPr anchor="b"/>
          <a:lstStyle/>
          <a:p>
            <a:pPr algn="r"/>
            <a:fld id="{E17E203E-A2B6-4A37-90FF-9FBC362F3B17}" type="slidenum">
              <a:rPr kumimoji="1" lang="ja-JP" altLang="en-US" sz="1200">
                <a:latin typeface="Calibri" pitchFamily="34" charset="0"/>
              </a:rPr>
              <a:pPr algn="r"/>
              <a:t>6</a:t>
            </a:fld>
            <a:endParaRPr kumimoji="1" lang="en-US" altLang="ja-JP"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39825" y="696913"/>
            <a:ext cx="4579938" cy="3435350"/>
          </a:xfrm>
          <a:ln/>
        </p:spPr>
      </p:sp>
      <p:sp>
        <p:nvSpPr>
          <p:cNvPr id="77827" name="Rectangle 3"/>
          <p:cNvSpPr>
            <a:spLocks noGrp="1" noChangeArrowheads="1"/>
          </p:cNvSpPr>
          <p:nvPr>
            <p:ph type="body" idx="1"/>
          </p:nvPr>
        </p:nvSpPr>
        <p:spPr>
          <a:xfrm>
            <a:off x="914400" y="4371975"/>
            <a:ext cx="5029200" cy="4137025"/>
          </a:xfrm>
          <a:noFill/>
          <a:ln w="9525"/>
        </p:spPr>
        <p:txBody>
          <a:bodyPr lIns="90004" tIns="45002" rIns="90004" bIns="45002"/>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a:xfrm>
            <a:off x="1130300" y="690563"/>
            <a:ext cx="4598988" cy="3449637"/>
          </a:xfrm>
          <a:ln/>
        </p:spPr>
      </p:sp>
      <p:sp>
        <p:nvSpPr>
          <p:cNvPr id="78851" name="ノート プレースホルダ 2"/>
          <p:cNvSpPr>
            <a:spLocks noGrp="1"/>
          </p:cNvSpPr>
          <p:nvPr>
            <p:ph type="body" idx="1"/>
          </p:nvPr>
        </p:nvSpPr>
        <p:spPr>
          <a:xfrm>
            <a:off x="685800" y="4370388"/>
            <a:ext cx="5486400" cy="4138612"/>
          </a:xfrm>
          <a:noFill/>
          <a:ln w="9525"/>
        </p:spPr>
        <p:txBody>
          <a:bodyPr lIns="91440" tIns="45720" rIns="91440" bIns="45720"/>
          <a:lstStyle/>
          <a:p>
            <a:pPr>
              <a:spcBef>
                <a:spcPct val="0"/>
              </a:spcBef>
            </a:pPr>
            <a:r>
              <a:rPr lang="en-US" altLang="ja-JP" smtClean="0"/>
              <a:t>My talk is organized in the following way:</a:t>
            </a:r>
          </a:p>
          <a:p>
            <a:pPr>
              <a:spcBef>
                <a:spcPct val="0"/>
              </a:spcBef>
            </a:pPr>
            <a:endParaRPr lang="en-US" altLang="ja-JP" smtClean="0"/>
          </a:p>
          <a:p>
            <a:pPr>
              <a:spcBef>
                <a:spcPct val="0"/>
              </a:spcBef>
            </a:pPr>
            <a:r>
              <a:rPr lang="en-US" altLang="ja-JP" smtClean="0"/>
              <a:t>1. The first part is motivation. I will talk about a least squares migration (LSM ) advantages and challenges.</a:t>
            </a:r>
          </a:p>
          <a:p>
            <a:pPr>
              <a:spcBef>
                <a:spcPct val="0"/>
              </a:spcBef>
            </a:pPr>
            <a:r>
              <a:rPr lang="en-US" altLang="ja-JP" smtClean="0"/>
              <a:t>2. The second part is theory for a deblurring filter, which is an alternative method to LSM.</a:t>
            </a:r>
          </a:p>
          <a:p>
            <a:pPr>
              <a:spcBef>
                <a:spcPct val="0"/>
              </a:spcBef>
            </a:pPr>
            <a:r>
              <a:rPr lang="en-US" altLang="ja-JP" smtClean="0"/>
              <a:t>3. In the third part, I will show a numerical result of a deblurring filter.</a:t>
            </a:r>
          </a:p>
          <a:p>
            <a:pPr>
              <a:spcBef>
                <a:spcPct val="0"/>
              </a:spcBef>
            </a:pPr>
            <a:endParaRPr lang="en-US" altLang="ja-JP" smtClean="0"/>
          </a:p>
          <a:p>
            <a:pPr>
              <a:spcBef>
                <a:spcPct val="0"/>
              </a:spcBef>
            </a:pPr>
            <a:r>
              <a:rPr lang="en-US" altLang="ja-JP" smtClean="0"/>
              <a:t>4. The fourth is the main part of my talk.</a:t>
            </a:r>
          </a:p>
          <a:p>
            <a:pPr>
              <a:spcBef>
                <a:spcPct val="0"/>
              </a:spcBef>
            </a:pPr>
            <a:r>
              <a:rPr lang="en-US" altLang="ja-JP" smtClean="0"/>
              <a:t>Deblurred LSM (DLSM) is a fast LSM with a deblurring filter.</a:t>
            </a:r>
          </a:p>
          <a:p>
            <a:pPr>
              <a:spcBef>
                <a:spcPct val="0"/>
              </a:spcBef>
            </a:pPr>
            <a:r>
              <a:rPr lang="en-US" altLang="ja-JP" smtClean="0"/>
              <a:t>I will explain how to use the filter in LSM algorithm.</a:t>
            </a:r>
          </a:p>
          <a:p>
            <a:pPr>
              <a:spcBef>
                <a:spcPct val="0"/>
              </a:spcBef>
            </a:pPr>
            <a:endParaRPr lang="en-US" altLang="ja-JP" smtClean="0"/>
          </a:p>
          <a:p>
            <a:pPr>
              <a:spcBef>
                <a:spcPct val="0"/>
              </a:spcBef>
            </a:pPr>
            <a:r>
              <a:rPr lang="en-US" altLang="ja-JP" smtClean="0"/>
              <a:t>5. Then I will show numerical results of the DLSM.</a:t>
            </a:r>
          </a:p>
          <a:p>
            <a:pPr>
              <a:spcBef>
                <a:spcPct val="0"/>
              </a:spcBef>
            </a:pPr>
            <a:r>
              <a:rPr lang="en-US" altLang="ja-JP" smtClean="0"/>
              <a:t>6. Then I will conclude my presentation.</a:t>
            </a:r>
          </a:p>
          <a:p>
            <a:pPr>
              <a:spcBef>
                <a:spcPct val="0"/>
              </a:spcBef>
            </a:pPr>
            <a:endParaRPr lang="en-US" altLang="ja-JP" smtClean="0"/>
          </a:p>
          <a:p>
            <a:pPr>
              <a:spcBef>
                <a:spcPct val="0"/>
              </a:spcBef>
            </a:pPr>
            <a:r>
              <a:rPr lang="en-US" altLang="ja-JP" smtClean="0"/>
              <a:t>Each figure has a slide number is shown at the footer. </a:t>
            </a:r>
          </a:p>
          <a:p>
            <a:pPr>
              <a:spcBef>
                <a:spcPct val="0"/>
              </a:spcBef>
            </a:pPr>
            <a:endParaRPr lang="en-US" altLang="ja-JP" smtClean="0"/>
          </a:p>
        </p:txBody>
      </p:sp>
      <p:sp>
        <p:nvSpPr>
          <p:cNvPr id="78852" name="スライド番号プレースホルダ 3"/>
          <p:cNvSpPr txBox="1">
            <a:spLocks noGrp="1"/>
          </p:cNvSpPr>
          <p:nvPr/>
        </p:nvSpPr>
        <p:spPr bwMode="auto">
          <a:xfrm>
            <a:off x="3884613" y="8737600"/>
            <a:ext cx="2971800" cy="460375"/>
          </a:xfrm>
          <a:prstGeom prst="rect">
            <a:avLst/>
          </a:prstGeom>
          <a:noFill/>
          <a:ln w="9525">
            <a:noFill/>
            <a:miter lim="800000"/>
            <a:headEnd/>
            <a:tailEnd/>
          </a:ln>
        </p:spPr>
        <p:txBody>
          <a:bodyPr anchor="b"/>
          <a:lstStyle/>
          <a:p>
            <a:pPr algn="r"/>
            <a:fld id="{74E29623-12D0-424C-BF0D-48AFDB5E74E6}" type="slidenum">
              <a:rPr kumimoji="1" lang="ja-JP" altLang="en-US" sz="1200">
                <a:latin typeface="Calibri" pitchFamily="34" charset="0"/>
              </a:rPr>
              <a:pPr algn="r"/>
              <a:t>48</a:t>
            </a:fld>
            <a:endParaRPr kumimoji="1" lang="en-US" altLang="ja-JP"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xfrm>
            <a:off x="1130300" y="690563"/>
            <a:ext cx="4598988" cy="3449637"/>
          </a:xfrm>
          <a:ln/>
        </p:spPr>
      </p:sp>
      <p:sp>
        <p:nvSpPr>
          <p:cNvPr id="79875" name="ノート プレースホルダ 2"/>
          <p:cNvSpPr>
            <a:spLocks noGrp="1"/>
          </p:cNvSpPr>
          <p:nvPr>
            <p:ph type="body" idx="1"/>
          </p:nvPr>
        </p:nvSpPr>
        <p:spPr>
          <a:xfrm>
            <a:off x="685800" y="4370388"/>
            <a:ext cx="5486400" cy="4138612"/>
          </a:xfrm>
          <a:noFill/>
          <a:ln w="9525"/>
        </p:spPr>
        <p:txBody>
          <a:bodyPr lIns="91440" tIns="45720" rIns="91440" bIns="45720"/>
          <a:lstStyle/>
          <a:p>
            <a:r>
              <a:rPr lang="en-US" altLang="ja-JP" smtClean="0"/>
              <a:t>Second I compute reflectivity model within this offset range from the velocity and density models.</a:t>
            </a:r>
          </a:p>
          <a:p>
            <a:endParaRPr lang="en-US" altLang="ja-JP" smtClean="0"/>
          </a:p>
          <a:p>
            <a:r>
              <a:rPr lang="en-US" altLang="ja-JP" smtClean="0"/>
              <a:t>I also created a source wavelet that mimics an air gun source signature.</a:t>
            </a:r>
          </a:p>
          <a:p>
            <a:endParaRPr lang="en-US" altLang="ja-JP" smtClean="0"/>
          </a:p>
          <a:p>
            <a:r>
              <a:rPr lang="en-US" altLang="ja-JP" smtClean="0"/>
              <a:t>Fdom = 25 Hz.</a:t>
            </a:r>
          </a:p>
          <a:p>
            <a:endParaRPr lang="en-US" altLang="ja-JP" smtClean="0"/>
          </a:p>
        </p:txBody>
      </p:sp>
      <p:sp>
        <p:nvSpPr>
          <p:cNvPr id="79876" name="スライド番号プレースホルダ 3"/>
          <p:cNvSpPr txBox="1">
            <a:spLocks noGrp="1"/>
          </p:cNvSpPr>
          <p:nvPr/>
        </p:nvSpPr>
        <p:spPr bwMode="auto">
          <a:xfrm>
            <a:off x="3884613" y="8737600"/>
            <a:ext cx="2971800" cy="460375"/>
          </a:xfrm>
          <a:prstGeom prst="rect">
            <a:avLst/>
          </a:prstGeom>
          <a:noFill/>
          <a:ln w="9525">
            <a:noFill/>
            <a:miter lim="800000"/>
            <a:headEnd/>
            <a:tailEnd/>
          </a:ln>
        </p:spPr>
        <p:txBody>
          <a:bodyPr anchor="b"/>
          <a:lstStyle/>
          <a:p>
            <a:pPr algn="r"/>
            <a:fld id="{B466E95E-A472-432E-985E-64D0A536CB56}" type="slidenum">
              <a:rPr kumimoji="1" lang="ja-JP" altLang="en-US" sz="1200">
                <a:latin typeface="Calibri" pitchFamily="34" charset="0"/>
              </a:rPr>
              <a:pPr algn="r"/>
              <a:t>49</a:t>
            </a:fld>
            <a:endParaRPr kumimoji="1" lang="en-US" altLang="ja-JP"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xfrm>
            <a:off x="1130300" y="690563"/>
            <a:ext cx="4598988" cy="3449637"/>
          </a:xfrm>
          <a:ln/>
        </p:spPr>
      </p:sp>
      <p:sp>
        <p:nvSpPr>
          <p:cNvPr id="80899" name="ノート プレースホルダ 2"/>
          <p:cNvSpPr>
            <a:spLocks noGrp="1"/>
          </p:cNvSpPr>
          <p:nvPr>
            <p:ph type="body" idx="1"/>
          </p:nvPr>
        </p:nvSpPr>
        <p:spPr>
          <a:xfrm>
            <a:off x="685800" y="4370388"/>
            <a:ext cx="5486400" cy="4138612"/>
          </a:xfrm>
          <a:noFill/>
          <a:ln w="9525"/>
        </p:spPr>
        <p:txBody>
          <a:bodyPr lIns="91440" tIns="45720" rIns="91440" bIns="45720"/>
          <a:lstStyle/>
          <a:p>
            <a:r>
              <a:rPr lang="en-US" altLang="ja-JP" smtClean="0"/>
              <a:t>Second I compute reflectivity model within this offset range from the velocity and density models.</a:t>
            </a:r>
          </a:p>
          <a:p>
            <a:endParaRPr lang="en-US" altLang="ja-JP" smtClean="0"/>
          </a:p>
          <a:p>
            <a:r>
              <a:rPr lang="en-US" altLang="ja-JP" smtClean="0"/>
              <a:t>I also created a source wavelet that mimics an air gun source signature.</a:t>
            </a:r>
          </a:p>
          <a:p>
            <a:endParaRPr lang="en-US" altLang="ja-JP" smtClean="0"/>
          </a:p>
          <a:p>
            <a:r>
              <a:rPr lang="en-US" altLang="ja-JP" smtClean="0"/>
              <a:t>Fdom = 25 Hz.</a:t>
            </a:r>
          </a:p>
          <a:p>
            <a:endParaRPr lang="en-US" altLang="ja-JP" smtClean="0"/>
          </a:p>
        </p:txBody>
      </p:sp>
      <p:sp>
        <p:nvSpPr>
          <p:cNvPr id="80900" name="スライド番号プレースホルダ 3"/>
          <p:cNvSpPr txBox="1">
            <a:spLocks noGrp="1"/>
          </p:cNvSpPr>
          <p:nvPr/>
        </p:nvSpPr>
        <p:spPr bwMode="auto">
          <a:xfrm>
            <a:off x="3884613" y="8737600"/>
            <a:ext cx="2971800" cy="460375"/>
          </a:xfrm>
          <a:prstGeom prst="rect">
            <a:avLst/>
          </a:prstGeom>
          <a:noFill/>
          <a:ln w="9525">
            <a:noFill/>
            <a:miter lim="800000"/>
            <a:headEnd/>
            <a:tailEnd/>
          </a:ln>
        </p:spPr>
        <p:txBody>
          <a:bodyPr anchor="b"/>
          <a:lstStyle/>
          <a:p>
            <a:pPr algn="r"/>
            <a:fld id="{F6B10DD3-4857-4951-BDEB-2AAAE3A9870A}" type="slidenum">
              <a:rPr kumimoji="1" lang="ja-JP" altLang="en-US" sz="1200">
                <a:latin typeface="Calibri" pitchFamily="34" charset="0"/>
              </a:rPr>
              <a:pPr algn="r"/>
              <a:t>50</a:t>
            </a:fld>
            <a:endParaRPr kumimoji="1" lang="en-US" altLang="ja-JP"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39825" y="696913"/>
            <a:ext cx="4579938" cy="3435350"/>
          </a:xfrm>
          <a:ln/>
        </p:spPr>
      </p:sp>
      <p:sp>
        <p:nvSpPr>
          <p:cNvPr id="81923" name="Rectangle 3"/>
          <p:cNvSpPr>
            <a:spLocks noGrp="1" noChangeArrowheads="1"/>
          </p:cNvSpPr>
          <p:nvPr>
            <p:ph type="body" idx="1"/>
          </p:nvPr>
        </p:nvSpPr>
        <p:spPr>
          <a:xfrm>
            <a:off x="914400" y="4371975"/>
            <a:ext cx="5029200" cy="4137025"/>
          </a:xfrm>
          <a:noFill/>
          <a:ln w="9525"/>
        </p:spPr>
        <p:txBody>
          <a:bodyPr lIns="90004" tIns="45002" rIns="90004" bIns="45002"/>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xfrm>
            <a:off x="1130300" y="690563"/>
            <a:ext cx="4598988" cy="3449637"/>
          </a:xfrm>
          <a:ln/>
        </p:spPr>
      </p:sp>
      <p:sp>
        <p:nvSpPr>
          <p:cNvPr id="82947" name="ノート プレースホルダ 2"/>
          <p:cNvSpPr>
            <a:spLocks noGrp="1"/>
          </p:cNvSpPr>
          <p:nvPr>
            <p:ph type="body" idx="1"/>
          </p:nvPr>
        </p:nvSpPr>
        <p:spPr>
          <a:xfrm>
            <a:off x="685800" y="4370388"/>
            <a:ext cx="5486400" cy="4138612"/>
          </a:xfrm>
          <a:noFill/>
          <a:ln w="9525"/>
        </p:spPr>
        <p:txBody>
          <a:bodyPr lIns="91440" tIns="45720" rIns="91440" bIns="45720"/>
          <a:lstStyle/>
          <a:p>
            <a:pPr>
              <a:spcBef>
                <a:spcPct val="0"/>
              </a:spcBef>
            </a:pPr>
            <a:r>
              <a:rPr lang="en-US" altLang="ja-JP" smtClean="0"/>
              <a:t>My talk is organized in the following way:</a:t>
            </a:r>
          </a:p>
          <a:p>
            <a:pPr>
              <a:spcBef>
                <a:spcPct val="0"/>
              </a:spcBef>
            </a:pPr>
            <a:endParaRPr lang="en-US" altLang="ja-JP" smtClean="0"/>
          </a:p>
          <a:p>
            <a:pPr>
              <a:spcBef>
                <a:spcPct val="0"/>
              </a:spcBef>
            </a:pPr>
            <a:r>
              <a:rPr lang="en-US" altLang="ja-JP" smtClean="0"/>
              <a:t>1. The first part is motivation. I will talk about a least squares migration (LSM ) advantages and challenges.</a:t>
            </a:r>
          </a:p>
          <a:p>
            <a:pPr>
              <a:spcBef>
                <a:spcPct val="0"/>
              </a:spcBef>
            </a:pPr>
            <a:r>
              <a:rPr lang="en-US" altLang="ja-JP" smtClean="0"/>
              <a:t>2. The second part is theory for a deblurring filter, which is an alternative method to LSM.</a:t>
            </a:r>
          </a:p>
          <a:p>
            <a:pPr>
              <a:spcBef>
                <a:spcPct val="0"/>
              </a:spcBef>
            </a:pPr>
            <a:r>
              <a:rPr lang="en-US" altLang="ja-JP" smtClean="0"/>
              <a:t>3. In the third part, I will show a numerical result of a deblurring filter.</a:t>
            </a:r>
          </a:p>
          <a:p>
            <a:pPr>
              <a:spcBef>
                <a:spcPct val="0"/>
              </a:spcBef>
            </a:pPr>
            <a:endParaRPr lang="en-US" altLang="ja-JP" smtClean="0"/>
          </a:p>
          <a:p>
            <a:pPr>
              <a:spcBef>
                <a:spcPct val="0"/>
              </a:spcBef>
            </a:pPr>
            <a:r>
              <a:rPr lang="en-US" altLang="ja-JP" smtClean="0"/>
              <a:t>4. The fourth is the main part of my talk.</a:t>
            </a:r>
          </a:p>
          <a:p>
            <a:pPr>
              <a:spcBef>
                <a:spcPct val="0"/>
              </a:spcBef>
            </a:pPr>
            <a:r>
              <a:rPr lang="en-US" altLang="ja-JP" smtClean="0"/>
              <a:t>Deblurred LSM (DLSM) is a fast LSM with a deblurring filter.</a:t>
            </a:r>
          </a:p>
          <a:p>
            <a:pPr>
              <a:spcBef>
                <a:spcPct val="0"/>
              </a:spcBef>
            </a:pPr>
            <a:r>
              <a:rPr lang="en-US" altLang="ja-JP" smtClean="0"/>
              <a:t>I will explain how to use the filter in LSM algorithm.</a:t>
            </a:r>
          </a:p>
          <a:p>
            <a:pPr>
              <a:spcBef>
                <a:spcPct val="0"/>
              </a:spcBef>
            </a:pPr>
            <a:endParaRPr lang="en-US" altLang="ja-JP" smtClean="0"/>
          </a:p>
          <a:p>
            <a:pPr>
              <a:spcBef>
                <a:spcPct val="0"/>
              </a:spcBef>
            </a:pPr>
            <a:r>
              <a:rPr lang="en-US" altLang="ja-JP" smtClean="0"/>
              <a:t>5. Then I will show numerical results of the DLSM.</a:t>
            </a:r>
          </a:p>
          <a:p>
            <a:pPr>
              <a:spcBef>
                <a:spcPct val="0"/>
              </a:spcBef>
            </a:pPr>
            <a:r>
              <a:rPr lang="en-US" altLang="ja-JP" smtClean="0"/>
              <a:t>6. Then I will conclude my presentation.</a:t>
            </a:r>
          </a:p>
          <a:p>
            <a:pPr>
              <a:spcBef>
                <a:spcPct val="0"/>
              </a:spcBef>
            </a:pPr>
            <a:endParaRPr lang="en-US" altLang="ja-JP" smtClean="0"/>
          </a:p>
          <a:p>
            <a:pPr>
              <a:spcBef>
                <a:spcPct val="0"/>
              </a:spcBef>
            </a:pPr>
            <a:r>
              <a:rPr lang="en-US" altLang="ja-JP" smtClean="0"/>
              <a:t>Each figure has a slide number is shown at the footer. </a:t>
            </a:r>
          </a:p>
          <a:p>
            <a:pPr>
              <a:spcBef>
                <a:spcPct val="0"/>
              </a:spcBef>
            </a:pPr>
            <a:endParaRPr lang="en-US" altLang="ja-JP" smtClean="0"/>
          </a:p>
        </p:txBody>
      </p:sp>
      <p:sp>
        <p:nvSpPr>
          <p:cNvPr id="82948" name="スライド番号プレースホルダ 3"/>
          <p:cNvSpPr txBox="1">
            <a:spLocks noGrp="1"/>
          </p:cNvSpPr>
          <p:nvPr/>
        </p:nvSpPr>
        <p:spPr bwMode="auto">
          <a:xfrm>
            <a:off x="3884613" y="8737600"/>
            <a:ext cx="2971800" cy="460375"/>
          </a:xfrm>
          <a:prstGeom prst="rect">
            <a:avLst/>
          </a:prstGeom>
          <a:noFill/>
          <a:ln w="9525">
            <a:noFill/>
            <a:miter lim="800000"/>
            <a:headEnd/>
            <a:tailEnd/>
          </a:ln>
        </p:spPr>
        <p:txBody>
          <a:bodyPr anchor="b"/>
          <a:lstStyle/>
          <a:p>
            <a:pPr algn="r"/>
            <a:fld id="{BDEC48A2-8068-4836-B90C-D692CD30FAB7}" type="slidenum">
              <a:rPr kumimoji="1" lang="ja-JP" altLang="en-US" sz="1200">
                <a:latin typeface="Calibri" pitchFamily="34" charset="0"/>
              </a:rPr>
              <a:pPr algn="r"/>
              <a:t>53</a:t>
            </a:fld>
            <a:endParaRPr kumimoji="1" lang="en-US" altLang="ja-JP"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noTextEdit="1"/>
          </p:cNvSpPr>
          <p:nvPr>
            <p:ph type="sldImg"/>
          </p:nvPr>
        </p:nvSpPr>
        <p:spPr>
          <a:xfrm>
            <a:off x="1139825" y="696913"/>
            <a:ext cx="4579938" cy="3435350"/>
          </a:xfrm>
          <a:ln/>
        </p:spPr>
      </p:sp>
      <p:sp>
        <p:nvSpPr>
          <p:cNvPr id="83971" name="Rectangle 3"/>
          <p:cNvSpPr>
            <a:spLocks noGrp="1" noChangeArrowheads="1"/>
          </p:cNvSpPr>
          <p:nvPr>
            <p:ph type="body" idx="1"/>
          </p:nvPr>
        </p:nvSpPr>
        <p:spPr>
          <a:xfrm>
            <a:off x="914400" y="4371975"/>
            <a:ext cx="5029200" cy="4137025"/>
          </a:xfrm>
          <a:noFill/>
          <a:ln w="9525"/>
        </p:spPr>
        <p:txBody>
          <a:bodyPr lIns="90004" tIns="45002" rIns="90004" bIns="45002"/>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a:xfrm>
            <a:off x="1130300" y="690563"/>
            <a:ext cx="4598988" cy="3449637"/>
          </a:xfrm>
          <a:ln/>
        </p:spPr>
      </p:sp>
      <p:sp>
        <p:nvSpPr>
          <p:cNvPr id="60419" name="ノート プレースホルダ 2"/>
          <p:cNvSpPr>
            <a:spLocks noGrp="1"/>
          </p:cNvSpPr>
          <p:nvPr>
            <p:ph type="body" idx="1"/>
          </p:nvPr>
        </p:nvSpPr>
        <p:spPr>
          <a:xfrm>
            <a:off x="685800" y="4370388"/>
            <a:ext cx="5486400" cy="4138612"/>
          </a:xfrm>
          <a:noFill/>
          <a:ln w="9525"/>
        </p:spPr>
        <p:txBody>
          <a:bodyPr lIns="91440" tIns="45720" rIns="91440" bIns="45720"/>
          <a:lstStyle/>
          <a:p>
            <a:pPr>
              <a:spcBef>
                <a:spcPct val="0"/>
              </a:spcBef>
            </a:pPr>
            <a:r>
              <a:rPr lang="en-US" altLang="ja-JP" smtClean="0"/>
              <a:t>My talk is organized in the following way:</a:t>
            </a:r>
          </a:p>
          <a:p>
            <a:pPr>
              <a:spcBef>
                <a:spcPct val="0"/>
              </a:spcBef>
            </a:pPr>
            <a:endParaRPr lang="en-US" altLang="ja-JP" smtClean="0"/>
          </a:p>
          <a:p>
            <a:pPr>
              <a:spcBef>
                <a:spcPct val="0"/>
              </a:spcBef>
            </a:pPr>
            <a:r>
              <a:rPr lang="en-US" altLang="ja-JP" smtClean="0"/>
              <a:t>1. The first part is motivation. I will talk about a least squares migration (LSM ) advantages and challenges.</a:t>
            </a:r>
          </a:p>
          <a:p>
            <a:pPr>
              <a:spcBef>
                <a:spcPct val="0"/>
              </a:spcBef>
            </a:pPr>
            <a:r>
              <a:rPr lang="en-US" altLang="ja-JP" smtClean="0"/>
              <a:t>2. The second part is theory for a deblurring filter, which is an alternative method to LSM.</a:t>
            </a:r>
          </a:p>
          <a:p>
            <a:pPr>
              <a:spcBef>
                <a:spcPct val="0"/>
              </a:spcBef>
            </a:pPr>
            <a:r>
              <a:rPr lang="en-US" altLang="ja-JP" smtClean="0"/>
              <a:t>3. In the third part, I will show a numerical result of a deblurring filter.</a:t>
            </a:r>
          </a:p>
          <a:p>
            <a:pPr>
              <a:spcBef>
                <a:spcPct val="0"/>
              </a:spcBef>
            </a:pPr>
            <a:endParaRPr lang="en-US" altLang="ja-JP" smtClean="0"/>
          </a:p>
          <a:p>
            <a:pPr>
              <a:spcBef>
                <a:spcPct val="0"/>
              </a:spcBef>
            </a:pPr>
            <a:r>
              <a:rPr lang="en-US" altLang="ja-JP" smtClean="0"/>
              <a:t>4. The fourth is the main part of my talk.</a:t>
            </a:r>
          </a:p>
          <a:p>
            <a:pPr>
              <a:spcBef>
                <a:spcPct val="0"/>
              </a:spcBef>
            </a:pPr>
            <a:r>
              <a:rPr lang="en-US" altLang="ja-JP" smtClean="0"/>
              <a:t>Deblurred LSM (DLSM) is a fast LSM with a deblurring filter.</a:t>
            </a:r>
          </a:p>
          <a:p>
            <a:pPr>
              <a:spcBef>
                <a:spcPct val="0"/>
              </a:spcBef>
            </a:pPr>
            <a:r>
              <a:rPr lang="en-US" altLang="ja-JP" smtClean="0"/>
              <a:t>I will explain how to use the filter in LSM algorithm.</a:t>
            </a:r>
          </a:p>
          <a:p>
            <a:pPr>
              <a:spcBef>
                <a:spcPct val="0"/>
              </a:spcBef>
            </a:pPr>
            <a:endParaRPr lang="en-US" altLang="ja-JP" smtClean="0"/>
          </a:p>
          <a:p>
            <a:pPr>
              <a:spcBef>
                <a:spcPct val="0"/>
              </a:spcBef>
            </a:pPr>
            <a:r>
              <a:rPr lang="en-US" altLang="ja-JP" smtClean="0"/>
              <a:t>5. Then I will show numerical results of the DLSM.</a:t>
            </a:r>
          </a:p>
          <a:p>
            <a:pPr>
              <a:spcBef>
                <a:spcPct val="0"/>
              </a:spcBef>
            </a:pPr>
            <a:r>
              <a:rPr lang="en-US" altLang="ja-JP" smtClean="0"/>
              <a:t>6. Then I will conclude my presentation.</a:t>
            </a:r>
          </a:p>
          <a:p>
            <a:pPr>
              <a:spcBef>
                <a:spcPct val="0"/>
              </a:spcBef>
            </a:pPr>
            <a:endParaRPr lang="en-US" altLang="ja-JP" smtClean="0"/>
          </a:p>
          <a:p>
            <a:pPr>
              <a:spcBef>
                <a:spcPct val="0"/>
              </a:spcBef>
            </a:pPr>
            <a:r>
              <a:rPr lang="en-US" altLang="ja-JP" smtClean="0"/>
              <a:t>Each figure has a slide number is shown at the footer. </a:t>
            </a:r>
          </a:p>
          <a:p>
            <a:pPr>
              <a:spcBef>
                <a:spcPct val="0"/>
              </a:spcBef>
            </a:pPr>
            <a:endParaRPr lang="en-US" altLang="ja-JP" smtClean="0"/>
          </a:p>
        </p:txBody>
      </p:sp>
      <p:sp>
        <p:nvSpPr>
          <p:cNvPr id="60420" name="スライド番号プレースホルダ 3"/>
          <p:cNvSpPr txBox="1">
            <a:spLocks noGrp="1"/>
          </p:cNvSpPr>
          <p:nvPr/>
        </p:nvSpPr>
        <p:spPr bwMode="auto">
          <a:xfrm>
            <a:off x="3884613" y="8737600"/>
            <a:ext cx="2971800" cy="460375"/>
          </a:xfrm>
          <a:prstGeom prst="rect">
            <a:avLst/>
          </a:prstGeom>
          <a:noFill/>
          <a:ln w="9525">
            <a:noFill/>
            <a:miter lim="800000"/>
            <a:headEnd/>
            <a:tailEnd/>
          </a:ln>
        </p:spPr>
        <p:txBody>
          <a:bodyPr anchor="b"/>
          <a:lstStyle/>
          <a:p>
            <a:pPr algn="r"/>
            <a:fld id="{4B486106-EB61-49CA-B6B8-EC4C0738F0B2}" type="slidenum">
              <a:rPr kumimoji="1" lang="ja-JP" altLang="en-US" sz="1200">
                <a:latin typeface="Calibri" pitchFamily="34" charset="0"/>
              </a:rPr>
              <a:pPr algn="r"/>
              <a:t>7</a:t>
            </a:fld>
            <a:endParaRPr kumimoji="1" lang="en-US" altLang="ja-JP"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1130300" y="690563"/>
            <a:ext cx="4598988" cy="3449637"/>
          </a:xfrm>
          <a:ln/>
        </p:spPr>
      </p:sp>
      <p:sp>
        <p:nvSpPr>
          <p:cNvPr id="61443" name="ノート プレースホルダ 2"/>
          <p:cNvSpPr>
            <a:spLocks noGrp="1"/>
          </p:cNvSpPr>
          <p:nvPr>
            <p:ph type="body" idx="1"/>
          </p:nvPr>
        </p:nvSpPr>
        <p:spPr>
          <a:xfrm>
            <a:off x="685800" y="4370388"/>
            <a:ext cx="5486400" cy="4138612"/>
          </a:xfrm>
          <a:noFill/>
          <a:ln w="9525"/>
        </p:spPr>
        <p:txBody>
          <a:bodyPr lIns="91440" tIns="45720" rIns="91440" bIns="45720"/>
          <a:lstStyle/>
          <a:p>
            <a:pPr>
              <a:spcBef>
                <a:spcPct val="0"/>
              </a:spcBef>
            </a:pPr>
            <a:r>
              <a:rPr lang="en-US" altLang="ja-JP" smtClean="0"/>
              <a:t>My talk is organized in the following way:</a:t>
            </a:r>
          </a:p>
          <a:p>
            <a:pPr>
              <a:spcBef>
                <a:spcPct val="0"/>
              </a:spcBef>
            </a:pPr>
            <a:endParaRPr lang="en-US" altLang="ja-JP" smtClean="0"/>
          </a:p>
          <a:p>
            <a:pPr>
              <a:spcBef>
                <a:spcPct val="0"/>
              </a:spcBef>
            </a:pPr>
            <a:r>
              <a:rPr lang="en-US" altLang="ja-JP" smtClean="0"/>
              <a:t>1. The first part is motivation. I will talk about a least squares migration (LSM ) advantages and challenges.</a:t>
            </a:r>
          </a:p>
          <a:p>
            <a:pPr>
              <a:spcBef>
                <a:spcPct val="0"/>
              </a:spcBef>
            </a:pPr>
            <a:r>
              <a:rPr lang="en-US" altLang="ja-JP" smtClean="0"/>
              <a:t>2. The second part is theory for a deblurring filter, which is an alternative method to LSM.</a:t>
            </a:r>
          </a:p>
          <a:p>
            <a:pPr>
              <a:spcBef>
                <a:spcPct val="0"/>
              </a:spcBef>
            </a:pPr>
            <a:r>
              <a:rPr lang="en-US" altLang="ja-JP" smtClean="0"/>
              <a:t>3. In the third part, I will show a numerical result of a deblurring filter.</a:t>
            </a:r>
          </a:p>
          <a:p>
            <a:pPr>
              <a:spcBef>
                <a:spcPct val="0"/>
              </a:spcBef>
            </a:pPr>
            <a:endParaRPr lang="en-US" altLang="ja-JP" smtClean="0"/>
          </a:p>
          <a:p>
            <a:pPr>
              <a:spcBef>
                <a:spcPct val="0"/>
              </a:spcBef>
            </a:pPr>
            <a:r>
              <a:rPr lang="en-US" altLang="ja-JP" smtClean="0"/>
              <a:t>4. The fourth is the main part of my talk.</a:t>
            </a:r>
          </a:p>
          <a:p>
            <a:pPr>
              <a:spcBef>
                <a:spcPct val="0"/>
              </a:spcBef>
            </a:pPr>
            <a:r>
              <a:rPr lang="en-US" altLang="ja-JP" smtClean="0"/>
              <a:t>Deblurred LSM (DLSM) is a fast LSM with a deblurring filter.</a:t>
            </a:r>
          </a:p>
          <a:p>
            <a:pPr>
              <a:spcBef>
                <a:spcPct val="0"/>
              </a:spcBef>
            </a:pPr>
            <a:r>
              <a:rPr lang="en-US" altLang="ja-JP" smtClean="0"/>
              <a:t>I will explain how to use the filter in LSM algorithm.</a:t>
            </a:r>
          </a:p>
          <a:p>
            <a:pPr>
              <a:spcBef>
                <a:spcPct val="0"/>
              </a:spcBef>
            </a:pPr>
            <a:endParaRPr lang="en-US" altLang="ja-JP" smtClean="0"/>
          </a:p>
          <a:p>
            <a:pPr>
              <a:spcBef>
                <a:spcPct val="0"/>
              </a:spcBef>
            </a:pPr>
            <a:r>
              <a:rPr lang="en-US" altLang="ja-JP" smtClean="0"/>
              <a:t>5. Then I will show numerical results of the DLSM.</a:t>
            </a:r>
          </a:p>
          <a:p>
            <a:pPr>
              <a:spcBef>
                <a:spcPct val="0"/>
              </a:spcBef>
            </a:pPr>
            <a:r>
              <a:rPr lang="en-US" altLang="ja-JP" smtClean="0"/>
              <a:t>6. Then I will conclude my presentation.</a:t>
            </a:r>
          </a:p>
          <a:p>
            <a:pPr>
              <a:spcBef>
                <a:spcPct val="0"/>
              </a:spcBef>
            </a:pPr>
            <a:endParaRPr lang="en-US" altLang="ja-JP" smtClean="0"/>
          </a:p>
          <a:p>
            <a:pPr>
              <a:spcBef>
                <a:spcPct val="0"/>
              </a:spcBef>
            </a:pPr>
            <a:r>
              <a:rPr lang="en-US" altLang="ja-JP" smtClean="0"/>
              <a:t>Each figure has a slide number is shown at the footer. </a:t>
            </a:r>
          </a:p>
          <a:p>
            <a:pPr>
              <a:spcBef>
                <a:spcPct val="0"/>
              </a:spcBef>
            </a:pPr>
            <a:endParaRPr lang="en-US" altLang="ja-JP" smtClean="0"/>
          </a:p>
        </p:txBody>
      </p:sp>
      <p:sp>
        <p:nvSpPr>
          <p:cNvPr id="61444" name="スライド番号プレースホルダ 3"/>
          <p:cNvSpPr txBox="1">
            <a:spLocks noGrp="1"/>
          </p:cNvSpPr>
          <p:nvPr/>
        </p:nvSpPr>
        <p:spPr bwMode="auto">
          <a:xfrm>
            <a:off x="3884613" y="8737600"/>
            <a:ext cx="2971800" cy="460375"/>
          </a:xfrm>
          <a:prstGeom prst="rect">
            <a:avLst/>
          </a:prstGeom>
          <a:noFill/>
          <a:ln w="9525">
            <a:noFill/>
            <a:miter lim="800000"/>
            <a:headEnd/>
            <a:tailEnd/>
          </a:ln>
        </p:spPr>
        <p:txBody>
          <a:bodyPr anchor="b"/>
          <a:lstStyle/>
          <a:p>
            <a:pPr algn="r"/>
            <a:fld id="{E3F17E0D-737D-4C92-8374-56FB63C390EB}" type="slidenum">
              <a:rPr kumimoji="1" lang="ja-JP" altLang="en-US" sz="1200">
                <a:latin typeface="Calibri" pitchFamily="34" charset="0"/>
              </a:rPr>
              <a:pPr algn="r"/>
              <a:t>8</a:t>
            </a:fld>
            <a:endParaRPr kumimoji="1" lang="en-US" altLang="ja-JP"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a:xfrm>
            <a:off x="1139825" y="696913"/>
            <a:ext cx="4579938" cy="3435350"/>
          </a:xfrm>
          <a:ln/>
        </p:spPr>
      </p:sp>
      <p:sp>
        <p:nvSpPr>
          <p:cNvPr id="62467" name="Rectangle 3"/>
          <p:cNvSpPr>
            <a:spLocks noGrp="1" noChangeArrowheads="1"/>
          </p:cNvSpPr>
          <p:nvPr>
            <p:ph type="body" idx="1"/>
          </p:nvPr>
        </p:nvSpPr>
        <p:spPr>
          <a:xfrm>
            <a:off x="914400" y="4371975"/>
            <a:ext cx="5029200" cy="4137025"/>
          </a:xfrm>
          <a:noFill/>
          <a:ln w="9525"/>
        </p:spPr>
        <p:txBody>
          <a:bodyPr lIns="90004" tIns="45002" rIns="90004" bIns="45002"/>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130300" y="690563"/>
            <a:ext cx="4598988" cy="3449637"/>
          </a:xfrm>
          <a:ln/>
        </p:spPr>
      </p:sp>
      <p:sp>
        <p:nvSpPr>
          <p:cNvPr id="63491" name="ノート プレースホルダ 2"/>
          <p:cNvSpPr>
            <a:spLocks noGrp="1"/>
          </p:cNvSpPr>
          <p:nvPr>
            <p:ph type="body" idx="1"/>
          </p:nvPr>
        </p:nvSpPr>
        <p:spPr>
          <a:xfrm>
            <a:off x="685800" y="4370388"/>
            <a:ext cx="5486400" cy="4138612"/>
          </a:xfrm>
          <a:noFill/>
          <a:ln w="9525"/>
        </p:spPr>
        <p:txBody>
          <a:bodyPr lIns="91440" tIns="45720" rIns="91440" bIns="45720"/>
          <a:lstStyle/>
          <a:p>
            <a:pPr>
              <a:spcBef>
                <a:spcPct val="0"/>
              </a:spcBef>
            </a:pPr>
            <a:r>
              <a:rPr lang="en-US" altLang="ja-JP" smtClean="0"/>
              <a:t>My talk is organized in the following way:</a:t>
            </a:r>
          </a:p>
          <a:p>
            <a:pPr>
              <a:spcBef>
                <a:spcPct val="0"/>
              </a:spcBef>
            </a:pPr>
            <a:endParaRPr lang="en-US" altLang="ja-JP" smtClean="0"/>
          </a:p>
          <a:p>
            <a:pPr>
              <a:spcBef>
                <a:spcPct val="0"/>
              </a:spcBef>
            </a:pPr>
            <a:r>
              <a:rPr lang="en-US" altLang="ja-JP" smtClean="0"/>
              <a:t>1. The first part is motivation. I will talk about a least squares migration (LSM ) advantages and challenges.</a:t>
            </a:r>
          </a:p>
          <a:p>
            <a:pPr>
              <a:spcBef>
                <a:spcPct val="0"/>
              </a:spcBef>
            </a:pPr>
            <a:r>
              <a:rPr lang="en-US" altLang="ja-JP" smtClean="0"/>
              <a:t>2. The second part is theory for a deblurring filter, which is an alternative method to LSM.</a:t>
            </a:r>
          </a:p>
          <a:p>
            <a:pPr>
              <a:spcBef>
                <a:spcPct val="0"/>
              </a:spcBef>
            </a:pPr>
            <a:r>
              <a:rPr lang="en-US" altLang="ja-JP" smtClean="0"/>
              <a:t>3. In the third part, I will show a numerical result of a deblurring filter.</a:t>
            </a:r>
          </a:p>
          <a:p>
            <a:pPr>
              <a:spcBef>
                <a:spcPct val="0"/>
              </a:spcBef>
            </a:pPr>
            <a:endParaRPr lang="en-US" altLang="ja-JP" smtClean="0"/>
          </a:p>
          <a:p>
            <a:pPr>
              <a:spcBef>
                <a:spcPct val="0"/>
              </a:spcBef>
            </a:pPr>
            <a:r>
              <a:rPr lang="en-US" altLang="ja-JP" smtClean="0"/>
              <a:t>4. The fourth is the main part of my talk.</a:t>
            </a:r>
          </a:p>
          <a:p>
            <a:pPr>
              <a:spcBef>
                <a:spcPct val="0"/>
              </a:spcBef>
            </a:pPr>
            <a:r>
              <a:rPr lang="en-US" altLang="ja-JP" smtClean="0"/>
              <a:t>Deblurred LSM (DLSM) is a fast LSM with a deblurring filter.</a:t>
            </a:r>
          </a:p>
          <a:p>
            <a:pPr>
              <a:spcBef>
                <a:spcPct val="0"/>
              </a:spcBef>
            </a:pPr>
            <a:r>
              <a:rPr lang="en-US" altLang="ja-JP" smtClean="0"/>
              <a:t>I will explain how to use the filter in LSM algorithm.</a:t>
            </a:r>
          </a:p>
          <a:p>
            <a:pPr>
              <a:spcBef>
                <a:spcPct val="0"/>
              </a:spcBef>
            </a:pPr>
            <a:endParaRPr lang="en-US" altLang="ja-JP" smtClean="0"/>
          </a:p>
          <a:p>
            <a:pPr>
              <a:spcBef>
                <a:spcPct val="0"/>
              </a:spcBef>
            </a:pPr>
            <a:r>
              <a:rPr lang="en-US" altLang="ja-JP" smtClean="0"/>
              <a:t>5. Then I will show numerical results of the DLSM.</a:t>
            </a:r>
          </a:p>
          <a:p>
            <a:pPr>
              <a:spcBef>
                <a:spcPct val="0"/>
              </a:spcBef>
            </a:pPr>
            <a:r>
              <a:rPr lang="en-US" altLang="ja-JP" smtClean="0"/>
              <a:t>6. Then I will conclude my presentation.</a:t>
            </a:r>
          </a:p>
          <a:p>
            <a:pPr>
              <a:spcBef>
                <a:spcPct val="0"/>
              </a:spcBef>
            </a:pPr>
            <a:endParaRPr lang="en-US" altLang="ja-JP" smtClean="0"/>
          </a:p>
          <a:p>
            <a:pPr>
              <a:spcBef>
                <a:spcPct val="0"/>
              </a:spcBef>
            </a:pPr>
            <a:r>
              <a:rPr lang="en-US" altLang="ja-JP" smtClean="0"/>
              <a:t>Each figure has a slide number is shown at the footer. </a:t>
            </a:r>
          </a:p>
          <a:p>
            <a:pPr>
              <a:spcBef>
                <a:spcPct val="0"/>
              </a:spcBef>
            </a:pPr>
            <a:endParaRPr lang="en-US" altLang="ja-JP" smtClean="0"/>
          </a:p>
        </p:txBody>
      </p:sp>
      <p:sp>
        <p:nvSpPr>
          <p:cNvPr id="63492" name="スライド番号プレースホルダ 3"/>
          <p:cNvSpPr txBox="1">
            <a:spLocks noGrp="1"/>
          </p:cNvSpPr>
          <p:nvPr/>
        </p:nvSpPr>
        <p:spPr bwMode="auto">
          <a:xfrm>
            <a:off x="3884613" y="8737600"/>
            <a:ext cx="2971800" cy="460375"/>
          </a:xfrm>
          <a:prstGeom prst="rect">
            <a:avLst/>
          </a:prstGeom>
          <a:noFill/>
          <a:ln w="9525">
            <a:noFill/>
            <a:miter lim="800000"/>
            <a:headEnd/>
            <a:tailEnd/>
          </a:ln>
        </p:spPr>
        <p:txBody>
          <a:bodyPr anchor="b"/>
          <a:lstStyle/>
          <a:p>
            <a:pPr algn="r"/>
            <a:fld id="{58B63E0E-F735-4268-9C17-6DED07F04620}" type="slidenum">
              <a:rPr kumimoji="1" lang="ja-JP" altLang="en-US" sz="1200">
                <a:latin typeface="Calibri" pitchFamily="34" charset="0"/>
              </a:rPr>
              <a:pPr algn="r"/>
              <a:t>10</a:t>
            </a:fld>
            <a:endParaRPr kumimoji="1" lang="en-US" altLang="ja-JP"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xfrm>
            <a:off x="1139825" y="696913"/>
            <a:ext cx="4579938" cy="3435350"/>
          </a:xfrm>
          <a:ln/>
        </p:spPr>
      </p:sp>
      <p:sp>
        <p:nvSpPr>
          <p:cNvPr id="64515" name="Rectangle 3"/>
          <p:cNvSpPr>
            <a:spLocks noGrp="1" noChangeArrowheads="1"/>
          </p:cNvSpPr>
          <p:nvPr>
            <p:ph type="body" idx="1"/>
          </p:nvPr>
        </p:nvSpPr>
        <p:spPr>
          <a:xfrm>
            <a:off x="914400" y="4371975"/>
            <a:ext cx="5029200" cy="4137025"/>
          </a:xfrm>
          <a:noFill/>
          <a:ln w="9525"/>
        </p:spPr>
        <p:txBody>
          <a:bodyPr lIns="90004" tIns="45002" rIns="90004" bIns="45002"/>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p:spPr>
        <p:txBody>
          <a:bodyPr/>
          <a:lstStyle/>
          <a:p>
            <a:pPr>
              <a:spcBef>
                <a:spcPct val="0"/>
              </a:spcBef>
            </a:pPr>
            <a:endParaRPr lang="zh-CN" altLang="en-US" smtClean="0"/>
          </a:p>
        </p:txBody>
      </p:sp>
      <p:sp>
        <p:nvSpPr>
          <p:cNvPr id="65540" name="Slide Number Placeholder 3"/>
          <p:cNvSpPr>
            <a:spLocks noGrp="1"/>
          </p:cNvSpPr>
          <p:nvPr>
            <p:ph type="sldNum" sz="quarter" idx="4294967295"/>
          </p:nvPr>
        </p:nvSpPr>
        <p:spPr bwMode="auto">
          <a:xfrm>
            <a:off x="3884613" y="8737600"/>
            <a:ext cx="2971800" cy="460375"/>
          </a:xfrm>
          <a:prstGeom prst="rect">
            <a:avLst/>
          </a:prstGeom>
          <a:noFill/>
          <a:ln>
            <a:miter lim="800000"/>
            <a:headEnd/>
            <a:tailEnd/>
          </a:ln>
        </p:spPr>
        <p:txBody>
          <a:bodyPr/>
          <a:lstStyle/>
          <a:p>
            <a:fld id="{318F1EC4-8B50-46B4-B47B-522D40627E17}" type="slidenum">
              <a:rPr lang="zh-CN" altLang="en-US"/>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p:spPr>
        <p:txBody>
          <a:bodyPr/>
          <a:lstStyle/>
          <a:p>
            <a:pPr>
              <a:spcBef>
                <a:spcPct val="0"/>
              </a:spcBef>
            </a:pPr>
            <a:r>
              <a:rPr lang="en-US" altLang="zh-CN" smtClean="0"/>
              <a:t>Jerry, </a:t>
            </a:r>
          </a:p>
          <a:p>
            <a:pPr>
              <a:spcBef>
                <a:spcPct val="0"/>
              </a:spcBef>
            </a:pPr>
            <a:r>
              <a:rPr lang="en-US" altLang="zh-CN" smtClean="0"/>
              <a:t>The multi-source and single-source approaches have used different strategies for the step length.  Therefore direct comparison of their misfit error is not applicable. Sorry about that.</a:t>
            </a:r>
            <a:endParaRPr lang="zh-CN" altLang="en-US" smtClean="0"/>
          </a:p>
        </p:txBody>
      </p:sp>
      <p:sp>
        <p:nvSpPr>
          <p:cNvPr id="66564" name="Slide Number Placeholder 3"/>
          <p:cNvSpPr>
            <a:spLocks noGrp="1"/>
          </p:cNvSpPr>
          <p:nvPr>
            <p:ph type="sldNum" sz="quarter" idx="4294967295"/>
          </p:nvPr>
        </p:nvSpPr>
        <p:spPr bwMode="auto">
          <a:xfrm>
            <a:off x="3884613" y="8737600"/>
            <a:ext cx="2971800" cy="460375"/>
          </a:xfrm>
          <a:prstGeom prst="rect">
            <a:avLst/>
          </a:prstGeom>
          <a:noFill/>
          <a:ln>
            <a:miter lim="800000"/>
            <a:headEnd/>
            <a:tailEnd/>
          </a:ln>
        </p:spPr>
        <p:txBody>
          <a:bodyPr/>
          <a:lstStyle/>
          <a:p>
            <a:fld id="{227F7D6F-FFB7-4FD6-A460-92F137B78400}" type="slidenum">
              <a:rPr lang="zh-CN" altLang="en-US"/>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8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wmf"/><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64.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wmf"/><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64.pn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notesSlide" Target="../notesSlides/notesSlide24.xml"/><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67.png"/><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image" Target="../media/image6.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4763" y="-76200"/>
            <a:ext cx="9291637" cy="2579688"/>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5400" b="1" i="1" dirty="0">
                <a:solidFill>
                  <a:srgbClr val="FAFD00"/>
                </a:solidFill>
                <a:effectLst>
                  <a:outerShdw blurRad="38100" dist="38100" dir="2700000" algn="tl">
                    <a:srgbClr val="000000"/>
                  </a:outerShdw>
                </a:effectLst>
              </a:rPr>
              <a:t> </a:t>
            </a:r>
          </a:p>
          <a:p>
            <a:pPr algn="ctr" defTabSz="857250">
              <a:defRPr/>
            </a:pPr>
            <a:r>
              <a:rPr lang="en-US" sz="5400" b="1" i="1" dirty="0">
                <a:solidFill>
                  <a:srgbClr val="FAFD00"/>
                </a:solidFill>
                <a:effectLst>
                  <a:outerShdw blurRad="38100" dist="38100" dir="2700000" algn="tl">
                    <a:srgbClr val="000000"/>
                  </a:outerShdw>
                </a:effectLst>
              </a:rPr>
              <a:t>Overview of Multisource Phase </a:t>
            </a:r>
          </a:p>
          <a:p>
            <a:pPr algn="ctr" defTabSz="857250">
              <a:defRPr/>
            </a:pPr>
            <a:r>
              <a:rPr lang="en-US" sz="5400" b="1" i="1" dirty="0">
                <a:solidFill>
                  <a:srgbClr val="FAFD00"/>
                </a:solidFill>
                <a:effectLst>
                  <a:outerShdw blurRad="38100" dist="38100" dir="2700000" algn="tl">
                    <a:srgbClr val="000000"/>
                  </a:outerShdw>
                </a:effectLst>
              </a:rPr>
              <a:t>Encoded Seismic Inversion</a:t>
            </a:r>
          </a:p>
        </p:txBody>
      </p:sp>
      <p:sp>
        <p:nvSpPr>
          <p:cNvPr id="15" name="Rectangle 2"/>
          <p:cNvSpPr>
            <a:spLocks noChangeArrowheads="1"/>
          </p:cNvSpPr>
          <p:nvPr/>
        </p:nvSpPr>
        <p:spPr bwMode="auto">
          <a:xfrm>
            <a:off x="1444625" y="2209800"/>
            <a:ext cx="6111875" cy="1379538"/>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2800" b="1" i="1" dirty="0">
                <a:solidFill>
                  <a:srgbClr val="FAFD00"/>
                </a:solidFill>
                <a:effectLst>
                  <a:outerShdw blurRad="38100" dist="38100" dir="2700000" algn="tl">
                    <a:srgbClr val="000000"/>
                  </a:outerShdw>
                </a:effectLst>
              </a:rPr>
              <a:t> </a:t>
            </a:r>
          </a:p>
          <a:p>
            <a:pPr algn="ctr" defTabSz="857250">
              <a:defRPr/>
            </a:pPr>
            <a:r>
              <a:rPr lang="en-US" sz="2800" b="1" i="1" dirty="0">
                <a:solidFill>
                  <a:srgbClr val="FAFD00"/>
                </a:solidFill>
                <a:effectLst>
                  <a:outerShdw blurRad="38100" dist="38100" dir="2700000" algn="tl">
                    <a:srgbClr val="000000"/>
                  </a:outerShdw>
                </a:effectLst>
              </a:rPr>
              <a:t>Wei Dai, </a:t>
            </a:r>
            <a:r>
              <a:rPr lang="en-US" sz="2800" b="1" i="1" dirty="0" err="1">
                <a:solidFill>
                  <a:srgbClr val="FAFD00"/>
                </a:solidFill>
                <a:effectLst>
                  <a:outerShdw blurRad="38100" dist="38100" dir="2700000" algn="tl">
                    <a:srgbClr val="000000"/>
                  </a:outerShdw>
                </a:effectLst>
              </a:rPr>
              <a:t>Ge</a:t>
            </a:r>
            <a:r>
              <a:rPr lang="en-US" sz="2800" b="1" i="1" dirty="0">
                <a:solidFill>
                  <a:srgbClr val="FAFD00"/>
                </a:solidFill>
                <a:effectLst>
                  <a:outerShdw blurRad="38100" dist="38100" dir="2700000" algn="tl">
                    <a:srgbClr val="000000"/>
                  </a:outerShdw>
                </a:effectLst>
              </a:rPr>
              <a:t> Zhan, and Gerard Schuster</a:t>
            </a:r>
          </a:p>
          <a:p>
            <a:pPr algn="ctr" defTabSz="857250">
              <a:defRPr/>
            </a:pPr>
            <a:r>
              <a:rPr lang="en-US" sz="2800" b="1" i="1" dirty="0">
                <a:solidFill>
                  <a:srgbClr val="FAFD00"/>
                </a:solidFill>
                <a:effectLst>
                  <a:outerShdw blurRad="38100" dist="38100" dir="2700000" algn="tl">
                    <a:srgbClr val="000000"/>
                  </a:outerShdw>
                </a:effectLst>
              </a:rPr>
              <a:t>KAUST</a:t>
            </a:r>
          </a:p>
        </p:txBody>
      </p:sp>
      <p:pic>
        <p:nvPicPr>
          <p:cNvPr id="23" name="Picture 11" descr="Geosoft GMSYS-3D model of a salt body embedded in a 3D density volume."/>
          <p:cNvPicPr>
            <a:picLocks noChangeAspect="1" noChangeArrowheads="1"/>
          </p:cNvPicPr>
          <p:nvPr/>
        </p:nvPicPr>
        <p:blipFill>
          <a:blip r:embed="rId3" cstate="print"/>
          <a:srcRect/>
          <a:stretch>
            <a:fillRect/>
          </a:stretch>
        </p:blipFill>
        <p:spPr bwMode="auto">
          <a:xfrm>
            <a:off x="1295400" y="4191000"/>
            <a:ext cx="3505200" cy="1962150"/>
          </a:xfrm>
          <a:prstGeom prst="rect">
            <a:avLst/>
          </a:prstGeom>
          <a:noFill/>
          <a:ln w="9525">
            <a:noFill/>
            <a:miter lim="800000"/>
            <a:headEnd/>
            <a:tailEnd/>
          </a:ln>
        </p:spPr>
      </p:pic>
      <p:pic>
        <p:nvPicPr>
          <p:cNvPr id="2053" name="Picture 2"/>
          <p:cNvPicPr>
            <a:picLocks noChangeAspect="1" noChangeArrowheads="1"/>
          </p:cNvPicPr>
          <p:nvPr/>
        </p:nvPicPr>
        <p:blipFill>
          <a:blip r:embed="rId4" cstate="print"/>
          <a:srcRect/>
          <a:stretch>
            <a:fillRect/>
          </a:stretch>
        </p:blipFill>
        <p:spPr bwMode="auto">
          <a:xfrm>
            <a:off x="5410200" y="4191000"/>
            <a:ext cx="2743200" cy="1841500"/>
          </a:xfrm>
          <a:prstGeom prst="rect">
            <a:avLst/>
          </a:prstGeom>
          <a:noFill/>
          <a:ln w="9525">
            <a:noFill/>
            <a:miter lim="800000"/>
            <a:headEnd/>
            <a:tailEnd/>
          </a:ln>
        </p:spPr>
      </p:pic>
      <p:grpSp>
        <p:nvGrpSpPr>
          <p:cNvPr id="2" name="Group 43"/>
          <p:cNvGrpSpPr>
            <a:grpSpLocks/>
          </p:cNvGrpSpPr>
          <p:nvPr/>
        </p:nvGrpSpPr>
        <p:grpSpPr bwMode="auto">
          <a:xfrm>
            <a:off x="7086600" y="4648200"/>
            <a:ext cx="420688" cy="344488"/>
            <a:chOff x="2514600" y="4800600"/>
            <a:chExt cx="420624" cy="344424"/>
          </a:xfrm>
        </p:grpSpPr>
        <p:sp>
          <p:nvSpPr>
            <p:cNvPr id="41" name="5-Point Star 40"/>
            <p:cNvSpPr/>
            <p:nvPr/>
          </p:nvSpPr>
          <p:spPr bwMode="auto">
            <a:xfrm>
              <a:off x="2514600" y="4800600"/>
              <a:ext cx="152377" cy="152372"/>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cxnSp>
          <p:nvCxnSpPr>
            <p:cNvPr id="2133" name="Straight Arrow Connector 42"/>
            <p:cNvCxnSpPr>
              <a:cxnSpLocks noChangeShapeType="1"/>
            </p:cNvCxnSpPr>
            <p:nvPr/>
          </p:nvCxnSpPr>
          <p:spPr bwMode="auto">
            <a:xfrm>
              <a:off x="2630424" y="4898435"/>
              <a:ext cx="304800" cy="246589"/>
            </a:xfrm>
            <a:prstGeom prst="straightConnector1">
              <a:avLst/>
            </a:prstGeom>
            <a:noFill/>
            <a:ln w="12700" algn="ctr">
              <a:solidFill>
                <a:schemeClr val="tx1"/>
              </a:solidFill>
              <a:round/>
              <a:headEnd/>
              <a:tailEnd type="arrow" w="med" len="med"/>
            </a:ln>
          </p:spPr>
        </p:cxnSp>
      </p:grpSp>
      <p:grpSp>
        <p:nvGrpSpPr>
          <p:cNvPr id="3" name="Group 58"/>
          <p:cNvGrpSpPr>
            <a:grpSpLocks/>
          </p:cNvGrpSpPr>
          <p:nvPr/>
        </p:nvGrpSpPr>
        <p:grpSpPr bwMode="auto">
          <a:xfrm>
            <a:off x="6970713" y="4495800"/>
            <a:ext cx="573087" cy="749300"/>
            <a:chOff x="2209800" y="5218176"/>
            <a:chExt cx="573024" cy="725424"/>
          </a:xfrm>
        </p:grpSpPr>
        <p:grpSp>
          <p:nvGrpSpPr>
            <p:cNvPr id="2120" name="Group 44"/>
            <p:cNvGrpSpPr>
              <a:grpSpLocks/>
            </p:cNvGrpSpPr>
            <p:nvPr/>
          </p:nvGrpSpPr>
          <p:grpSpPr bwMode="auto">
            <a:xfrm>
              <a:off x="2362200" y="5218176"/>
              <a:ext cx="420624" cy="344424"/>
              <a:chOff x="2514600" y="4800600"/>
              <a:chExt cx="420624" cy="344424"/>
            </a:xfrm>
          </p:grpSpPr>
          <p:sp>
            <p:nvSpPr>
              <p:cNvPr id="46" name="5-Point Star 45"/>
              <p:cNvSpPr/>
              <p:nvPr/>
            </p:nvSpPr>
            <p:spPr bwMode="auto">
              <a:xfrm>
                <a:off x="2514583" y="4800600"/>
                <a:ext cx="152383" cy="152155"/>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cxnSp>
            <p:nvCxnSpPr>
              <p:cNvPr id="2131" name="Straight Arrow Connector 47"/>
              <p:cNvCxnSpPr>
                <a:cxnSpLocks noChangeShapeType="1"/>
              </p:cNvCxnSpPr>
              <p:nvPr/>
            </p:nvCxnSpPr>
            <p:spPr bwMode="auto">
              <a:xfrm>
                <a:off x="2630424" y="4898435"/>
                <a:ext cx="304800" cy="246589"/>
              </a:xfrm>
              <a:prstGeom prst="straightConnector1">
                <a:avLst/>
              </a:prstGeom>
              <a:noFill/>
              <a:ln w="12700" algn="ctr">
                <a:solidFill>
                  <a:schemeClr val="tx1"/>
                </a:solidFill>
                <a:round/>
                <a:headEnd/>
                <a:tailEnd type="arrow" w="med" len="med"/>
              </a:ln>
            </p:spPr>
          </p:cxnSp>
        </p:grpSp>
        <p:grpSp>
          <p:nvGrpSpPr>
            <p:cNvPr id="2121" name="Group 49"/>
            <p:cNvGrpSpPr>
              <a:grpSpLocks/>
            </p:cNvGrpSpPr>
            <p:nvPr/>
          </p:nvGrpSpPr>
          <p:grpSpPr bwMode="auto">
            <a:xfrm>
              <a:off x="2286000" y="5318760"/>
              <a:ext cx="420624" cy="344424"/>
              <a:chOff x="2514600" y="4800600"/>
              <a:chExt cx="420624" cy="344424"/>
            </a:xfrm>
          </p:grpSpPr>
          <p:sp>
            <p:nvSpPr>
              <p:cNvPr id="51" name="5-Point Star 50"/>
              <p:cNvSpPr/>
              <p:nvPr/>
            </p:nvSpPr>
            <p:spPr bwMode="auto">
              <a:xfrm>
                <a:off x="2514592" y="4799916"/>
                <a:ext cx="152383" cy="153692"/>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cxnSp>
            <p:nvCxnSpPr>
              <p:cNvPr id="2129" name="Straight Arrow Connector 51"/>
              <p:cNvCxnSpPr>
                <a:cxnSpLocks noChangeShapeType="1"/>
              </p:cNvCxnSpPr>
              <p:nvPr/>
            </p:nvCxnSpPr>
            <p:spPr bwMode="auto">
              <a:xfrm>
                <a:off x="2630424" y="4898435"/>
                <a:ext cx="304800" cy="246589"/>
              </a:xfrm>
              <a:prstGeom prst="straightConnector1">
                <a:avLst/>
              </a:prstGeom>
              <a:noFill/>
              <a:ln w="12700" algn="ctr">
                <a:solidFill>
                  <a:schemeClr val="tx1"/>
                </a:solidFill>
                <a:round/>
                <a:headEnd/>
                <a:tailEnd type="arrow" w="med" len="med"/>
              </a:ln>
            </p:spPr>
          </p:cxnSp>
        </p:grpSp>
        <p:grpSp>
          <p:nvGrpSpPr>
            <p:cNvPr id="2122" name="Group 52"/>
            <p:cNvGrpSpPr>
              <a:grpSpLocks/>
            </p:cNvGrpSpPr>
            <p:nvPr/>
          </p:nvGrpSpPr>
          <p:grpSpPr bwMode="auto">
            <a:xfrm>
              <a:off x="2209800" y="5419344"/>
              <a:ext cx="420624" cy="344424"/>
              <a:chOff x="2514600" y="4800600"/>
              <a:chExt cx="420624" cy="344424"/>
            </a:xfrm>
          </p:grpSpPr>
          <p:sp>
            <p:nvSpPr>
              <p:cNvPr id="54" name="5-Point Star 53"/>
              <p:cNvSpPr/>
              <p:nvPr/>
            </p:nvSpPr>
            <p:spPr bwMode="auto">
              <a:xfrm>
                <a:off x="2514600" y="4800768"/>
                <a:ext cx="152383" cy="152154"/>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cxnSp>
            <p:nvCxnSpPr>
              <p:cNvPr id="2127" name="Straight Arrow Connector 54"/>
              <p:cNvCxnSpPr>
                <a:cxnSpLocks noChangeShapeType="1"/>
              </p:cNvCxnSpPr>
              <p:nvPr/>
            </p:nvCxnSpPr>
            <p:spPr bwMode="auto">
              <a:xfrm>
                <a:off x="2630424" y="4898435"/>
                <a:ext cx="304800" cy="246589"/>
              </a:xfrm>
              <a:prstGeom prst="straightConnector1">
                <a:avLst/>
              </a:prstGeom>
              <a:noFill/>
              <a:ln w="12700" algn="ctr">
                <a:solidFill>
                  <a:schemeClr val="tx1"/>
                </a:solidFill>
                <a:round/>
                <a:headEnd/>
                <a:tailEnd type="arrow" w="med" len="med"/>
              </a:ln>
            </p:spPr>
          </p:cxnSp>
        </p:grpSp>
        <p:grpSp>
          <p:nvGrpSpPr>
            <p:cNvPr id="2123" name="Group 55"/>
            <p:cNvGrpSpPr>
              <a:grpSpLocks/>
            </p:cNvGrpSpPr>
            <p:nvPr/>
          </p:nvGrpSpPr>
          <p:grpSpPr bwMode="auto">
            <a:xfrm>
              <a:off x="2246376" y="5599176"/>
              <a:ext cx="420624" cy="344424"/>
              <a:chOff x="2514600" y="4800600"/>
              <a:chExt cx="420624" cy="344424"/>
            </a:xfrm>
          </p:grpSpPr>
          <p:sp>
            <p:nvSpPr>
              <p:cNvPr id="57" name="5-Point Star 56"/>
              <p:cNvSpPr/>
              <p:nvPr/>
            </p:nvSpPr>
            <p:spPr bwMode="auto">
              <a:xfrm>
                <a:off x="2514532" y="4800755"/>
                <a:ext cx="152383" cy="152155"/>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cxnSp>
            <p:nvCxnSpPr>
              <p:cNvPr id="2125" name="Straight Arrow Connector 57"/>
              <p:cNvCxnSpPr>
                <a:cxnSpLocks noChangeShapeType="1"/>
              </p:cNvCxnSpPr>
              <p:nvPr/>
            </p:nvCxnSpPr>
            <p:spPr bwMode="auto">
              <a:xfrm>
                <a:off x="2630424" y="4898435"/>
                <a:ext cx="304800" cy="246589"/>
              </a:xfrm>
              <a:prstGeom prst="straightConnector1">
                <a:avLst/>
              </a:prstGeom>
              <a:noFill/>
              <a:ln w="12700" algn="ctr">
                <a:solidFill>
                  <a:schemeClr val="tx1"/>
                </a:solidFill>
                <a:round/>
                <a:headEnd/>
                <a:tailEnd type="arrow" w="med" len="med"/>
              </a:ln>
            </p:spPr>
          </p:cxnSp>
        </p:grpSp>
      </p:grpSp>
      <p:grpSp>
        <p:nvGrpSpPr>
          <p:cNvPr id="8" name="Group 59"/>
          <p:cNvGrpSpPr>
            <a:grpSpLocks/>
          </p:cNvGrpSpPr>
          <p:nvPr/>
        </p:nvGrpSpPr>
        <p:grpSpPr bwMode="auto">
          <a:xfrm flipH="1">
            <a:off x="6858000" y="4495800"/>
            <a:ext cx="722313" cy="725488"/>
            <a:chOff x="2209800" y="5218176"/>
            <a:chExt cx="573024" cy="725424"/>
          </a:xfrm>
        </p:grpSpPr>
        <p:grpSp>
          <p:nvGrpSpPr>
            <p:cNvPr id="2108" name="Group 60"/>
            <p:cNvGrpSpPr>
              <a:grpSpLocks/>
            </p:cNvGrpSpPr>
            <p:nvPr/>
          </p:nvGrpSpPr>
          <p:grpSpPr bwMode="auto">
            <a:xfrm>
              <a:off x="2362200" y="5218176"/>
              <a:ext cx="420624" cy="344424"/>
              <a:chOff x="2514600" y="4800600"/>
              <a:chExt cx="420624" cy="344424"/>
            </a:xfrm>
          </p:grpSpPr>
          <p:sp>
            <p:nvSpPr>
              <p:cNvPr id="71" name="5-Point Star 70"/>
              <p:cNvSpPr/>
              <p:nvPr/>
            </p:nvSpPr>
            <p:spPr bwMode="auto">
              <a:xfrm>
                <a:off x="2514587" y="4800600"/>
                <a:ext cx="152386" cy="152387"/>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cxnSp>
            <p:nvCxnSpPr>
              <p:cNvPr id="2119" name="Straight Arrow Connector 71"/>
              <p:cNvCxnSpPr>
                <a:cxnSpLocks noChangeShapeType="1"/>
              </p:cNvCxnSpPr>
              <p:nvPr/>
            </p:nvCxnSpPr>
            <p:spPr bwMode="auto">
              <a:xfrm>
                <a:off x="2630424" y="4898435"/>
                <a:ext cx="304800" cy="246589"/>
              </a:xfrm>
              <a:prstGeom prst="straightConnector1">
                <a:avLst/>
              </a:prstGeom>
              <a:noFill/>
              <a:ln w="12700" algn="ctr">
                <a:solidFill>
                  <a:schemeClr val="tx1"/>
                </a:solidFill>
                <a:round/>
                <a:headEnd/>
                <a:tailEnd type="arrow" w="med" len="med"/>
              </a:ln>
            </p:spPr>
          </p:cxnSp>
        </p:grpSp>
        <p:grpSp>
          <p:nvGrpSpPr>
            <p:cNvPr id="2109" name="Group 61"/>
            <p:cNvGrpSpPr>
              <a:grpSpLocks/>
            </p:cNvGrpSpPr>
            <p:nvPr/>
          </p:nvGrpSpPr>
          <p:grpSpPr bwMode="auto">
            <a:xfrm>
              <a:off x="2286000" y="5318760"/>
              <a:ext cx="420624" cy="344424"/>
              <a:chOff x="2514600" y="4800600"/>
              <a:chExt cx="420624" cy="344424"/>
            </a:xfrm>
          </p:grpSpPr>
          <p:sp>
            <p:nvSpPr>
              <p:cNvPr id="69" name="5-Point Star 68"/>
              <p:cNvSpPr/>
              <p:nvPr/>
            </p:nvSpPr>
            <p:spPr bwMode="auto">
              <a:xfrm>
                <a:off x="2515223" y="4800020"/>
                <a:ext cx="152386" cy="152387"/>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cxnSp>
            <p:nvCxnSpPr>
              <p:cNvPr id="2117" name="Straight Arrow Connector 69"/>
              <p:cNvCxnSpPr>
                <a:cxnSpLocks noChangeShapeType="1"/>
              </p:cNvCxnSpPr>
              <p:nvPr/>
            </p:nvCxnSpPr>
            <p:spPr bwMode="auto">
              <a:xfrm>
                <a:off x="2630424" y="4898435"/>
                <a:ext cx="304800" cy="246589"/>
              </a:xfrm>
              <a:prstGeom prst="straightConnector1">
                <a:avLst/>
              </a:prstGeom>
              <a:noFill/>
              <a:ln w="12700" algn="ctr">
                <a:solidFill>
                  <a:schemeClr val="tx1"/>
                </a:solidFill>
                <a:round/>
                <a:headEnd/>
                <a:tailEnd type="arrow" w="med" len="med"/>
              </a:ln>
            </p:spPr>
          </p:cxnSp>
        </p:grpSp>
        <p:grpSp>
          <p:nvGrpSpPr>
            <p:cNvPr id="2110" name="Group 62"/>
            <p:cNvGrpSpPr>
              <a:grpSpLocks/>
            </p:cNvGrpSpPr>
            <p:nvPr/>
          </p:nvGrpSpPr>
          <p:grpSpPr bwMode="auto">
            <a:xfrm>
              <a:off x="2209800" y="5419344"/>
              <a:ext cx="420624" cy="344424"/>
              <a:chOff x="2514600" y="4800600"/>
              <a:chExt cx="420624" cy="344424"/>
            </a:xfrm>
          </p:grpSpPr>
          <p:sp>
            <p:nvSpPr>
              <p:cNvPr id="67" name="5-Point Star 66"/>
              <p:cNvSpPr/>
              <p:nvPr/>
            </p:nvSpPr>
            <p:spPr bwMode="auto">
              <a:xfrm>
                <a:off x="2514600" y="4801027"/>
                <a:ext cx="152387" cy="152387"/>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cxnSp>
            <p:nvCxnSpPr>
              <p:cNvPr id="2115" name="Straight Arrow Connector 67"/>
              <p:cNvCxnSpPr>
                <a:cxnSpLocks noChangeShapeType="1"/>
              </p:cNvCxnSpPr>
              <p:nvPr/>
            </p:nvCxnSpPr>
            <p:spPr bwMode="auto">
              <a:xfrm>
                <a:off x="2630424" y="4898435"/>
                <a:ext cx="304800" cy="246589"/>
              </a:xfrm>
              <a:prstGeom prst="straightConnector1">
                <a:avLst/>
              </a:prstGeom>
              <a:noFill/>
              <a:ln w="12700" algn="ctr">
                <a:solidFill>
                  <a:schemeClr val="tx1"/>
                </a:solidFill>
                <a:round/>
                <a:headEnd/>
                <a:tailEnd type="arrow" w="med" len="med"/>
              </a:ln>
            </p:spPr>
          </p:cxnSp>
        </p:grpSp>
        <p:grpSp>
          <p:nvGrpSpPr>
            <p:cNvPr id="2111" name="Group 63"/>
            <p:cNvGrpSpPr>
              <a:grpSpLocks/>
            </p:cNvGrpSpPr>
            <p:nvPr/>
          </p:nvGrpSpPr>
          <p:grpSpPr bwMode="auto">
            <a:xfrm>
              <a:off x="2246376" y="5599176"/>
              <a:ext cx="420624" cy="344424"/>
              <a:chOff x="2514600" y="4800600"/>
              <a:chExt cx="420624" cy="344424"/>
            </a:xfrm>
          </p:grpSpPr>
          <p:sp>
            <p:nvSpPr>
              <p:cNvPr id="65" name="5-Point Star 64"/>
              <p:cNvSpPr/>
              <p:nvPr/>
            </p:nvSpPr>
            <p:spPr bwMode="auto">
              <a:xfrm>
                <a:off x="2514546" y="4800566"/>
                <a:ext cx="152386" cy="152387"/>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cxnSp>
            <p:nvCxnSpPr>
              <p:cNvPr id="2113" name="Straight Arrow Connector 65"/>
              <p:cNvCxnSpPr>
                <a:cxnSpLocks noChangeShapeType="1"/>
              </p:cNvCxnSpPr>
              <p:nvPr/>
            </p:nvCxnSpPr>
            <p:spPr bwMode="auto">
              <a:xfrm>
                <a:off x="2630424" y="4898435"/>
                <a:ext cx="304800" cy="246589"/>
              </a:xfrm>
              <a:prstGeom prst="straightConnector1">
                <a:avLst/>
              </a:prstGeom>
              <a:noFill/>
              <a:ln w="12700" algn="ctr">
                <a:solidFill>
                  <a:schemeClr val="tx1"/>
                </a:solidFill>
                <a:round/>
                <a:headEnd/>
                <a:tailEnd type="arrow" w="med" len="med"/>
              </a:ln>
            </p:spPr>
          </p:cxnSp>
        </p:grpSp>
      </p:grpSp>
      <p:grpSp>
        <p:nvGrpSpPr>
          <p:cNvPr id="13" name="Group 72"/>
          <p:cNvGrpSpPr>
            <a:grpSpLocks/>
          </p:cNvGrpSpPr>
          <p:nvPr/>
        </p:nvGrpSpPr>
        <p:grpSpPr bwMode="auto">
          <a:xfrm flipH="1" flipV="1">
            <a:off x="6858000" y="4495800"/>
            <a:ext cx="722313" cy="609600"/>
            <a:chOff x="2209800" y="5218176"/>
            <a:chExt cx="573024" cy="725424"/>
          </a:xfrm>
        </p:grpSpPr>
        <p:grpSp>
          <p:nvGrpSpPr>
            <p:cNvPr id="2096" name="Group 73"/>
            <p:cNvGrpSpPr>
              <a:grpSpLocks/>
            </p:cNvGrpSpPr>
            <p:nvPr/>
          </p:nvGrpSpPr>
          <p:grpSpPr bwMode="auto">
            <a:xfrm>
              <a:off x="2362200" y="5218176"/>
              <a:ext cx="420624" cy="344424"/>
              <a:chOff x="2514600" y="4800600"/>
              <a:chExt cx="420624" cy="344424"/>
            </a:xfrm>
          </p:grpSpPr>
          <p:sp>
            <p:nvSpPr>
              <p:cNvPr id="84" name="5-Point Star 83"/>
              <p:cNvSpPr/>
              <p:nvPr/>
            </p:nvSpPr>
            <p:spPr bwMode="auto">
              <a:xfrm>
                <a:off x="2514587" y="4800600"/>
                <a:ext cx="152386" cy="153018"/>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cxnSp>
            <p:nvCxnSpPr>
              <p:cNvPr id="2107" name="Straight Arrow Connector 84"/>
              <p:cNvCxnSpPr>
                <a:cxnSpLocks noChangeShapeType="1"/>
              </p:cNvCxnSpPr>
              <p:nvPr/>
            </p:nvCxnSpPr>
            <p:spPr bwMode="auto">
              <a:xfrm>
                <a:off x="2630424" y="4898435"/>
                <a:ext cx="304800" cy="246589"/>
              </a:xfrm>
              <a:prstGeom prst="straightConnector1">
                <a:avLst/>
              </a:prstGeom>
              <a:noFill/>
              <a:ln w="12700" algn="ctr">
                <a:solidFill>
                  <a:schemeClr val="tx1"/>
                </a:solidFill>
                <a:round/>
                <a:headEnd/>
                <a:tailEnd type="arrow" w="med" len="med"/>
              </a:ln>
            </p:spPr>
          </p:cxnSp>
        </p:grpSp>
        <p:grpSp>
          <p:nvGrpSpPr>
            <p:cNvPr id="2097" name="Group 74"/>
            <p:cNvGrpSpPr>
              <a:grpSpLocks/>
            </p:cNvGrpSpPr>
            <p:nvPr/>
          </p:nvGrpSpPr>
          <p:grpSpPr bwMode="auto">
            <a:xfrm>
              <a:off x="2286000" y="5318760"/>
              <a:ext cx="420624" cy="344424"/>
              <a:chOff x="2514600" y="4800600"/>
              <a:chExt cx="420624" cy="344424"/>
            </a:xfrm>
          </p:grpSpPr>
          <p:sp>
            <p:nvSpPr>
              <p:cNvPr id="82" name="5-Point Star 81"/>
              <p:cNvSpPr/>
              <p:nvPr/>
            </p:nvSpPr>
            <p:spPr bwMode="auto">
              <a:xfrm>
                <a:off x="2515223" y="4800139"/>
                <a:ext cx="152386" cy="153020"/>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cxnSp>
            <p:nvCxnSpPr>
              <p:cNvPr id="2105" name="Straight Arrow Connector 82"/>
              <p:cNvCxnSpPr>
                <a:cxnSpLocks noChangeShapeType="1"/>
              </p:cNvCxnSpPr>
              <p:nvPr/>
            </p:nvCxnSpPr>
            <p:spPr bwMode="auto">
              <a:xfrm>
                <a:off x="2630424" y="4898435"/>
                <a:ext cx="304800" cy="246589"/>
              </a:xfrm>
              <a:prstGeom prst="straightConnector1">
                <a:avLst/>
              </a:prstGeom>
              <a:noFill/>
              <a:ln w="12700" algn="ctr">
                <a:solidFill>
                  <a:schemeClr val="tx1"/>
                </a:solidFill>
                <a:round/>
                <a:headEnd/>
                <a:tailEnd type="arrow" w="med" len="med"/>
              </a:ln>
            </p:spPr>
          </p:cxnSp>
        </p:grpSp>
        <p:grpSp>
          <p:nvGrpSpPr>
            <p:cNvPr id="2098" name="Group 75"/>
            <p:cNvGrpSpPr>
              <a:grpSpLocks/>
            </p:cNvGrpSpPr>
            <p:nvPr/>
          </p:nvGrpSpPr>
          <p:grpSpPr bwMode="auto">
            <a:xfrm>
              <a:off x="2209800" y="5419344"/>
              <a:ext cx="420624" cy="344424"/>
              <a:chOff x="2514600" y="4800600"/>
              <a:chExt cx="420624" cy="344424"/>
            </a:xfrm>
          </p:grpSpPr>
          <p:sp>
            <p:nvSpPr>
              <p:cNvPr id="80" name="5-Point Star 79"/>
              <p:cNvSpPr/>
              <p:nvPr/>
            </p:nvSpPr>
            <p:spPr bwMode="auto">
              <a:xfrm>
                <a:off x="2514600" y="4799679"/>
                <a:ext cx="152387" cy="153018"/>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cxnSp>
            <p:nvCxnSpPr>
              <p:cNvPr id="2103" name="Straight Arrow Connector 80"/>
              <p:cNvCxnSpPr>
                <a:cxnSpLocks noChangeShapeType="1"/>
              </p:cNvCxnSpPr>
              <p:nvPr/>
            </p:nvCxnSpPr>
            <p:spPr bwMode="auto">
              <a:xfrm>
                <a:off x="2630424" y="4898435"/>
                <a:ext cx="304800" cy="246589"/>
              </a:xfrm>
              <a:prstGeom prst="straightConnector1">
                <a:avLst/>
              </a:prstGeom>
              <a:noFill/>
              <a:ln w="12700" algn="ctr">
                <a:solidFill>
                  <a:schemeClr val="tx1"/>
                </a:solidFill>
                <a:round/>
                <a:headEnd/>
                <a:tailEnd type="arrow" w="med" len="med"/>
              </a:ln>
            </p:spPr>
          </p:cxnSp>
        </p:grpSp>
        <p:grpSp>
          <p:nvGrpSpPr>
            <p:cNvPr id="2099" name="Group 76"/>
            <p:cNvGrpSpPr>
              <a:grpSpLocks/>
            </p:cNvGrpSpPr>
            <p:nvPr/>
          </p:nvGrpSpPr>
          <p:grpSpPr bwMode="auto">
            <a:xfrm>
              <a:off x="2246376" y="5599176"/>
              <a:ext cx="420624" cy="344424"/>
              <a:chOff x="2514600" y="4800600"/>
              <a:chExt cx="420624" cy="344424"/>
            </a:xfrm>
          </p:grpSpPr>
          <p:sp>
            <p:nvSpPr>
              <p:cNvPr id="78" name="5-Point Star 77"/>
              <p:cNvSpPr/>
              <p:nvPr/>
            </p:nvSpPr>
            <p:spPr bwMode="auto">
              <a:xfrm>
                <a:off x="2514546" y="4801203"/>
                <a:ext cx="152386" cy="153018"/>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cxnSp>
            <p:nvCxnSpPr>
              <p:cNvPr id="2101" name="Straight Arrow Connector 78"/>
              <p:cNvCxnSpPr>
                <a:cxnSpLocks noChangeShapeType="1"/>
              </p:cNvCxnSpPr>
              <p:nvPr/>
            </p:nvCxnSpPr>
            <p:spPr bwMode="auto">
              <a:xfrm>
                <a:off x="2630424" y="4898435"/>
                <a:ext cx="304800" cy="246589"/>
              </a:xfrm>
              <a:prstGeom prst="straightConnector1">
                <a:avLst/>
              </a:prstGeom>
              <a:noFill/>
              <a:ln w="12700" algn="ctr">
                <a:solidFill>
                  <a:schemeClr val="tx1"/>
                </a:solidFill>
                <a:round/>
                <a:headEnd/>
                <a:tailEnd type="arrow" w="med" len="med"/>
              </a:ln>
            </p:spPr>
          </p:cxnSp>
        </p:grpSp>
      </p:grpSp>
      <p:grpSp>
        <p:nvGrpSpPr>
          <p:cNvPr id="19" name="Group 7"/>
          <p:cNvGrpSpPr>
            <a:grpSpLocks/>
          </p:cNvGrpSpPr>
          <p:nvPr/>
        </p:nvGrpSpPr>
        <p:grpSpPr bwMode="auto">
          <a:xfrm>
            <a:off x="1828800" y="4419600"/>
            <a:ext cx="1066800" cy="1295400"/>
            <a:chOff x="1392" y="1392"/>
            <a:chExt cx="672" cy="816"/>
          </a:xfrm>
        </p:grpSpPr>
        <p:sp>
          <p:nvSpPr>
            <p:cNvPr id="2093" name="AutoShape 8"/>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2094" name="Line 9"/>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2095" name="Line 10"/>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20" name="Group 7"/>
          <p:cNvGrpSpPr>
            <a:grpSpLocks/>
          </p:cNvGrpSpPr>
          <p:nvPr/>
        </p:nvGrpSpPr>
        <p:grpSpPr bwMode="auto">
          <a:xfrm>
            <a:off x="3048000" y="4419600"/>
            <a:ext cx="1066800" cy="1295400"/>
            <a:chOff x="1392" y="1392"/>
            <a:chExt cx="672" cy="816"/>
          </a:xfrm>
        </p:grpSpPr>
        <p:sp>
          <p:nvSpPr>
            <p:cNvPr id="2090" name="AutoShape 8"/>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2091" name="Line 9"/>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2092" name="Line 10"/>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sp>
        <p:nvSpPr>
          <p:cNvPr id="2060" name="Rectangle 146"/>
          <p:cNvSpPr>
            <a:spLocks noChangeArrowheads="1"/>
          </p:cNvSpPr>
          <p:nvPr/>
        </p:nvSpPr>
        <p:spPr bwMode="auto">
          <a:xfrm>
            <a:off x="4191000" y="4114800"/>
            <a:ext cx="914400" cy="2286000"/>
          </a:xfrm>
          <a:prstGeom prst="rect">
            <a:avLst/>
          </a:prstGeom>
          <a:solidFill>
            <a:srgbClr val="000082"/>
          </a:solidFill>
          <a:ln w="12700" algn="ctr">
            <a:noFill/>
            <a:round/>
            <a:headEnd/>
            <a:tailEnd/>
          </a:ln>
        </p:spPr>
        <p:txBody>
          <a:bodyPr/>
          <a:lstStyle/>
          <a:p>
            <a:pPr eaLnBrk="0" hangingPunct="0"/>
            <a:endParaRPr lang="en-US"/>
          </a:p>
        </p:txBody>
      </p:sp>
      <p:sp>
        <p:nvSpPr>
          <p:cNvPr id="2061" name="Rectangle 147"/>
          <p:cNvSpPr>
            <a:spLocks noChangeArrowheads="1"/>
          </p:cNvSpPr>
          <p:nvPr/>
        </p:nvSpPr>
        <p:spPr bwMode="auto">
          <a:xfrm>
            <a:off x="838200" y="4114800"/>
            <a:ext cx="914400" cy="2286000"/>
          </a:xfrm>
          <a:prstGeom prst="rect">
            <a:avLst/>
          </a:prstGeom>
          <a:solidFill>
            <a:srgbClr val="000082"/>
          </a:solidFill>
          <a:ln w="12700" algn="ctr">
            <a:noFill/>
            <a:round/>
            <a:headEnd/>
            <a:tailEnd/>
          </a:ln>
        </p:spPr>
        <p:txBody>
          <a:bodyPr/>
          <a:lstStyle/>
          <a:p>
            <a:pPr eaLnBrk="0" hangingPunct="0"/>
            <a:endParaRPr lang="en-US"/>
          </a:p>
        </p:txBody>
      </p:sp>
      <p:grpSp>
        <p:nvGrpSpPr>
          <p:cNvPr id="21" name="Group 13"/>
          <p:cNvGrpSpPr>
            <a:grpSpLocks/>
          </p:cNvGrpSpPr>
          <p:nvPr/>
        </p:nvGrpSpPr>
        <p:grpSpPr bwMode="auto">
          <a:xfrm>
            <a:off x="1371600" y="4419600"/>
            <a:ext cx="2971800" cy="1295400"/>
            <a:chOff x="1392" y="3264"/>
            <a:chExt cx="1872" cy="816"/>
          </a:xfrm>
        </p:grpSpPr>
        <p:grpSp>
          <p:nvGrpSpPr>
            <p:cNvPr id="2066" name="Group 14"/>
            <p:cNvGrpSpPr>
              <a:grpSpLocks/>
            </p:cNvGrpSpPr>
            <p:nvPr/>
          </p:nvGrpSpPr>
          <p:grpSpPr bwMode="auto">
            <a:xfrm>
              <a:off x="1392" y="3264"/>
              <a:ext cx="672" cy="816"/>
              <a:chOff x="1392" y="1392"/>
              <a:chExt cx="672" cy="816"/>
            </a:xfrm>
          </p:grpSpPr>
          <p:sp>
            <p:nvSpPr>
              <p:cNvPr id="2087" name="AutoShape 1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2088" name="Line 1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2089" name="Line 1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2067" name="Group 18"/>
            <p:cNvGrpSpPr>
              <a:grpSpLocks/>
            </p:cNvGrpSpPr>
            <p:nvPr/>
          </p:nvGrpSpPr>
          <p:grpSpPr bwMode="auto">
            <a:xfrm>
              <a:off x="1632" y="3264"/>
              <a:ext cx="672" cy="816"/>
              <a:chOff x="1392" y="1392"/>
              <a:chExt cx="672" cy="816"/>
            </a:xfrm>
          </p:grpSpPr>
          <p:sp>
            <p:nvSpPr>
              <p:cNvPr id="2084" name="AutoShape 19"/>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2085" name="Line 20"/>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2086" name="Line 21"/>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2068" name="Group 22"/>
            <p:cNvGrpSpPr>
              <a:grpSpLocks/>
            </p:cNvGrpSpPr>
            <p:nvPr/>
          </p:nvGrpSpPr>
          <p:grpSpPr bwMode="auto">
            <a:xfrm flipH="1">
              <a:off x="1872" y="3264"/>
              <a:ext cx="672" cy="816"/>
              <a:chOff x="1392" y="1392"/>
              <a:chExt cx="672" cy="816"/>
            </a:xfrm>
          </p:grpSpPr>
          <p:sp>
            <p:nvSpPr>
              <p:cNvPr id="2081" name="AutoShape 23"/>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2082" name="Line 24"/>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2083" name="Line 25"/>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2069" name="Group 26"/>
            <p:cNvGrpSpPr>
              <a:grpSpLocks/>
            </p:cNvGrpSpPr>
            <p:nvPr/>
          </p:nvGrpSpPr>
          <p:grpSpPr bwMode="auto">
            <a:xfrm flipH="1">
              <a:off x="2112" y="3264"/>
              <a:ext cx="672" cy="816"/>
              <a:chOff x="1392" y="1392"/>
              <a:chExt cx="672" cy="816"/>
            </a:xfrm>
          </p:grpSpPr>
          <p:sp>
            <p:nvSpPr>
              <p:cNvPr id="2078" name="AutoShape 27"/>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2079" name="Line 28"/>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2080" name="Line 29"/>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2070" name="Group 30"/>
            <p:cNvGrpSpPr>
              <a:grpSpLocks/>
            </p:cNvGrpSpPr>
            <p:nvPr/>
          </p:nvGrpSpPr>
          <p:grpSpPr bwMode="auto">
            <a:xfrm flipH="1">
              <a:off x="2352" y="3264"/>
              <a:ext cx="672" cy="816"/>
              <a:chOff x="1392" y="1392"/>
              <a:chExt cx="672" cy="816"/>
            </a:xfrm>
          </p:grpSpPr>
          <p:sp>
            <p:nvSpPr>
              <p:cNvPr id="2075" name="AutoShape 31"/>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2076" name="Line 32"/>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2077" name="Line 33"/>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2071" name="Group 34"/>
            <p:cNvGrpSpPr>
              <a:grpSpLocks/>
            </p:cNvGrpSpPr>
            <p:nvPr/>
          </p:nvGrpSpPr>
          <p:grpSpPr bwMode="auto">
            <a:xfrm flipH="1">
              <a:off x="2592" y="3264"/>
              <a:ext cx="672" cy="816"/>
              <a:chOff x="1392" y="1392"/>
              <a:chExt cx="672" cy="816"/>
            </a:xfrm>
          </p:grpSpPr>
          <p:sp>
            <p:nvSpPr>
              <p:cNvPr id="2072" name="AutoShape 3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2073" name="Line 3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2074" name="Line 3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sp>
        <p:nvSpPr>
          <p:cNvPr id="2063" name="Rectangle 148"/>
          <p:cNvSpPr>
            <a:spLocks noChangeArrowheads="1"/>
          </p:cNvSpPr>
          <p:nvPr/>
        </p:nvSpPr>
        <p:spPr bwMode="auto">
          <a:xfrm>
            <a:off x="914400" y="6019800"/>
            <a:ext cx="7467600" cy="685800"/>
          </a:xfrm>
          <a:prstGeom prst="rect">
            <a:avLst/>
          </a:prstGeom>
          <a:solidFill>
            <a:srgbClr val="000082"/>
          </a:solidFill>
          <a:ln w="12700" algn="ctr">
            <a:noFill/>
            <a:round/>
            <a:headEnd/>
            <a:tailEnd/>
          </a:ln>
        </p:spPr>
        <p:txBody>
          <a:bodyPr/>
          <a:lstStyle/>
          <a:p>
            <a:pPr eaLnBrk="0" hangingPunct="0"/>
            <a:endParaRPr lang="en-US"/>
          </a:p>
        </p:txBody>
      </p:sp>
      <p:sp>
        <p:nvSpPr>
          <p:cNvPr id="2064" name="Rectangle 149"/>
          <p:cNvSpPr>
            <a:spLocks noChangeArrowheads="1"/>
          </p:cNvSpPr>
          <p:nvPr/>
        </p:nvSpPr>
        <p:spPr bwMode="auto">
          <a:xfrm>
            <a:off x="1295400" y="3581400"/>
            <a:ext cx="7467600" cy="685800"/>
          </a:xfrm>
          <a:prstGeom prst="rect">
            <a:avLst/>
          </a:prstGeom>
          <a:solidFill>
            <a:srgbClr val="000082"/>
          </a:solidFill>
          <a:ln w="12700" algn="ctr">
            <a:noFill/>
            <a:round/>
            <a:headEnd/>
            <a:tailEnd/>
          </a:ln>
        </p:spPr>
        <p:txBody>
          <a:bodyPr/>
          <a:lstStyle/>
          <a:p>
            <a:pPr eaLnBrk="0" hangingPunct="0"/>
            <a:endParaRPr lang="en-US"/>
          </a:p>
        </p:txBody>
      </p:sp>
      <p:sp>
        <p:nvSpPr>
          <p:cNvPr id="86" name="Rectangle 85"/>
          <p:cNvSpPr>
            <a:spLocks noChangeArrowheads="1"/>
          </p:cNvSpPr>
          <p:nvPr/>
        </p:nvSpPr>
        <p:spPr bwMode="auto">
          <a:xfrm>
            <a:off x="5029200" y="3733800"/>
            <a:ext cx="3810000" cy="2971800"/>
          </a:xfrm>
          <a:prstGeom prst="rect">
            <a:avLst/>
          </a:prstGeom>
          <a:solidFill>
            <a:srgbClr val="000082"/>
          </a:solidFill>
          <a:ln w="12700" algn="ctr">
            <a:noFill/>
            <a:round/>
            <a:headEnd/>
            <a:tailEnd/>
          </a:ln>
        </p:spPr>
        <p:txBody>
          <a:bodyPr/>
          <a:lstStyle/>
          <a:p>
            <a:pPr eaLnBrk="0" hangingPunct="0"/>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86"/>
                                        </p:tgtEl>
                                      </p:cBhvr>
                                    </p:animEffect>
                                    <p:set>
                                      <p:cBhvr>
                                        <p:cTn id="27" dur="1" fill="hold">
                                          <p:stCondLst>
                                            <p:cond delay="499"/>
                                          </p:stCondLst>
                                        </p:cTn>
                                        <p:tgtEl>
                                          <p:spTgt spid="8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nodeType="clickEffect">
                                  <p:stCondLst>
                                    <p:cond delay="0"/>
                                  </p:stCondLst>
                                  <p:childTnLst>
                                    <p:set>
                                      <p:cBhvr>
                                        <p:cTn id="31" dur="1000">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1" presetClass="entr" presetSubtype="0" fill="hold" nodeType="clickEffect">
                                  <p:stCondLst>
                                    <p:cond delay="0"/>
                                  </p:stCondLst>
                                  <p:childTnLst>
                                    <p:set>
                                      <p:cBhvr>
                                        <p:cTn id="35" dur="1000">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1" presetClass="entr" presetSubtype="0" fill="hold" nodeType="clickEffect">
                                  <p:stCondLst>
                                    <p:cond delay="0"/>
                                  </p:stCondLst>
                                  <p:childTnLst>
                                    <p:set>
                                      <p:cBhvr>
                                        <p:cTn id="39" dur="1000">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1" presetClass="entr" presetSubtype="0" fill="hold" nodeType="clickEffect">
                                  <p:stCondLst>
                                    <p:cond delay="0"/>
                                  </p:stCondLst>
                                  <p:childTnLst>
                                    <p:set>
                                      <p:cBhvr>
                                        <p:cTn id="43" dur="1000">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Geosoft GMSYS-3D model of a salt body embedded in a 3D density volume."/>
          <p:cNvPicPr>
            <a:picLocks noChangeAspect="1" noChangeArrowheads="1"/>
          </p:cNvPicPr>
          <p:nvPr/>
        </p:nvPicPr>
        <p:blipFill>
          <a:blip r:embed="rId4" cstate="print"/>
          <a:srcRect/>
          <a:stretch>
            <a:fillRect/>
          </a:stretch>
        </p:blipFill>
        <p:spPr bwMode="auto">
          <a:xfrm>
            <a:off x="6965950" y="3124200"/>
            <a:ext cx="2178050" cy="1219200"/>
          </a:xfrm>
          <a:prstGeom prst="rect">
            <a:avLst/>
          </a:prstGeom>
          <a:noFill/>
          <a:ln w="9525">
            <a:noFill/>
            <a:miter lim="800000"/>
            <a:headEnd/>
            <a:tailEnd/>
          </a:ln>
        </p:spPr>
      </p:pic>
      <p:sp>
        <p:nvSpPr>
          <p:cNvPr id="2" name="タイトル 1"/>
          <p:cNvSpPr>
            <a:spLocks noGrp="1"/>
          </p:cNvSpPr>
          <p:nvPr>
            <p:ph type="title" idx="4294967295"/>
          </p:nvPr>
        </p:nvSpPr>
        <p:spPr>
          <a:xfrm>
            <a:off x="0" y="228600"/>
            <a:ext cx="9448800" cy="1143000"/>
          </a:xfrm>
        </p:spPr>
        <p:txBody>
          <a:bodyPr lIns="91440" tIns="45720" rIns="91440" bIns="45720"/>
          <a:lstStyle/>
          <a:p>
            <a:pPr>
              <a:defRPr/>
            </a:pPr>
            <a:r>
              <a:rPr lang="en-US" altLang="ja-JP" sz="3200" b="1" dirty="0" smtClean="0">
                <a:solidFill>
                  <a:schemeClr val="tx1"/>
                </a:solidFill>
                <a:effectLst>
                  <a:outerShdw blurRad="38100" dist="38100" dir="2700000" algn="tl">
                    <a:srgbClr val="000000"/>
                  </a:outerShdw>
                </a:effectLst>
                <a:ea typeface="ＭＳ Ｐゴシック" pitchFamily="34" charset="-128"/>
              </a:rPr>
              <a:t>Blended Phase-Encoded Least Squares Solution </a:t>
            </a:r>
            <a:r>
              <a:rPr lang="en-US" altLang="ja-JP" sz="4000" b="1" dirty="0" smtClean="0">
                <a:solidFill>
                  <a:schemeClr val="tx1"/>
                </a:solidFill>
                <a:effectLst>
                  <a:outerShdw blurRad="38100" dist="38100" dir="2700000" algn="tl">
                    <a:srgbClr val="000000"/>
                  </a:outerShdw>
                </a:effectLst>
                <a:ea typeface="ＭＳ Ｐゴシック" pitchFamily="34" charset="-128"/>
              </a:rPr>
              <a:t/>
            </a:r>
            <a:br>
              <a:rPr lang="en-US" altLang="ja-JP" sz="4000" b="1" dirty="0" smtClean="0">
                <a:solidFill>
                  <a:schemeClr val="tx1"/>
                </a:solidFill>
                <a:effectLst>
                  <a:outerShdw blurRad="38100" dist="38100" dir="2700000" algn="tl">
                    <a:srgbClr val="000000"/>
                  </a:outerShdw>
                </a:effectLst>
                <a:ea typeface="ＭＳ Ｐゴシック" pitchFamily="34" charset="-128"/>
              </a:rPr>
            </a:br>
            <a:r>
              <a:rPr lang="en-US" altLang="ja-JP" sz="3200" b="1" dirty="0" smtClean="0">
                <a:solidFill>
                  <a:srgbClr val="FF0000"/>
                </a:solidFill>
                <a:effectLst>
                  <a:outerShdw blurRad="38100" dist="38100" dir="2700000" algn="tl">
                    <a:srgbClr val="000000"/>
                  </a:outerShdw>
                </a:effectLst>
                <a:latin typeface="Old English Text MT" pitchFamily="66" charset="0"/>
                <a:ea typeface="ＭＳ Ｐゴシック" pitchFamily="34" charset="-128"/>
              </a:rPr>
              <a:t>L</a:t>
            </a:r>
            <a:r>
              <a:rPr lang="en-US" altLang="ja-JP" sz="3200" b="1" dirty="0" smtClean="0">
                <a:solidFill>
                  <a:srgbClr val="FF0000"/>
                </a:solidFill>
                <a:effectLst>
                  <a:outerShdw blurRad="38100" dist="38100" dir="2700000" algn="tl">
                    <a:srgbClr val="000000"/>
                  </a:outerShdw>
                </a:effectLst>
                <a:ea typeface="ＭＳ Ｐゴシック" pitchFamily="34" charset="-128"/>
              </a:rPr>
              <a:t> =</a:t>
            </a:r>
            <a:r>
              <a:rPr lang="en-US" altLang="ja-JP" sz="4000" b="1" dirty="0" smtClean="0">
                <a:solidFill>
                  <a:schemeClr val="tx1"/>
                </a:solidFill>
                <a:effectLst>
                  <a:outerShdw blurRad="38100" dist="38100" dir="2700000" algn="tl">
                    <a:srgbClr val="000000"/>
                  </a:outerShdw>
                </a:effectLst>
                <a:ea typeface="ＭＳ Ｐゴシック" pitchFamily="34" charset="-128"/>
              </a:rPr>
              <a:t>               </a:t>
            </a:r>
            <a:r>
              <a:rPr lang="en-US" altLang="ja-JP" sz="3200" b="1" dirty="0" smtClean="0">
                <a:solidFill>
                  <a:schemeClr val="tx1"/>
                </a:solidFill>
                <a:effectLst>
                  <a:outerShdw blurRad="38100" dist="38100" dir="2700000" algn="tl">
                    <a:srgbClr val="000000"/>
                  </a:outerShdw>
                </a:effectLst>
                <a:ea typeface="ＭＳ Ｐゴシック" pitchFamily="34" charset="-128"/>
              </a:rPr>
              <a:t>&amp;</a:t>
            </a:r>
            <a:r>
              <a:rPr lang="en-US" altLang="ja-JP" sz="4000" b="1" dirty="0" smtClean="0">
                <a:solidFill>
                  <a:schemeClr val="tx1"/>
                </a:solidFill>
                <a:effectLst>
                  <a:outerShdw blurRad="38100" dist="38100" dir="2700000" algn="tl">
                    <a:srgbClr val="000000"/>
                  </a:outerShdw>
                </a:effectLst>
                <a:ea typeface="ＭＳ Ｐゴシック" pitchFamily="34" charset="-128"/>
              </a:rPr>
              <a:t> </a:t>
            </a:r>
            <a:r>
              <a:rPr lang="en-US" altLang="ja-JP" sz="3200" b="1" dirty="0" smtClean="0">
                <a:solidFill>
                  <a:srgbClr val="FFFFFF"/>
                </a:solidFill>
                <a:effectLst>
                  <a:outerShdw blurRad="38100" dist="38100" dir="2700000" algn="tl">
                    <a:srgbClr val="000000"/>
                  </a:outerShdw>
                </a:effectLst>
                <a:latin typeface="Old English Text MT" pitchFamily="66" charset="0"/>
                <a:ea typeface="ＭＳ Ｐゴシック" pitchFamily="34" charset="-128"/>
              </a:rPr>
              <a:t>d</a:t>
            </a:r>
            <a:r>
              <a:rPr lang="en-US" altLang="ja-JP" sz="3200" b="1" dirty="0" smtClean="0">
                <a:solidFill>
                  <a:srgbClr val="FFFFFF"/>
                </a:solidFill>
                <a:effectLst>
                  <a:outerShdw blurRad="38100" dist="38100" dir="2700000" algn="tl">
                    <a:srgbClr val="000000"/>
                  </a:outerShdw>
                </a:effectLst>
                <a:ea typeface="ＭＳ Ｐゴシック" pitchFamily="34" charset="-128"/>
              </a:rPr>
              <a:t> = </a:t>
            </a:r>
            <a:r>
              <a:rPr lang="en-US" altLang="ja-JP" sz="2800" b="1" dirty="0" smtClean="0">
                <a:solidFill>
                  <a:srgbClr val="FFFFFF"/>
                </a:solidFill>
                <a:effectLst>
                  <a:outerShdw blurRad="38100" dist="38100" dir="2700000" algn="tl">
                    <a:srgbClr val="000000"/>
                  </a:outerShdw>
                </a:effectLst>
                <a:ea typeface="ＭＳ Ｐゴシック" pitchFamily="34" charset="-128"/>
              </a:rPr>
              <a:t>N d + N d</a:t>
            </a:r>
            <a:endParaRPr lang="ja-JP" altLang="en-US" sz="4000" b="1" smtClean="0">
              <a:solidFill>
                <a:srgbClr val="FFFFFF"/>
              </a:solidFill>
              <a:effectLst>
                <a:outerShdw blurRad="38100" dist="38100" dir="2700000" algn="tl">
                  <a:srgbClr val="000000"/>
                </a:outerShdw>
              </a:effectLst>
              <a:ea typeface="ＭＳ Ｐゴシック" pitchFamily="34" charset="-128"/>
            </a:endParaRPr>
          </a:p>
        </p:txBody>
      </p:sp>
      <p:sp>
        <p:nvSpPr>
          <p:cNvPr id="5" name="タイトル 1"/>
          <p:cNvSpPr txBox="1">
            <a:spLocks/>
          </p:cNvSpPr>
          <p:nvPr/>
        </p:nvSpPr>
        <p:spPr bwMode="auto">
          <a:xfrm>
            <a:off x="-1447800" y="12954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Given</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4000" b="1" kern="0" dirty="0">
                <a:solidFill>
                  <a:srgbClr val="FF0000"/>
                </a:solidFill>
                <a:effectLst>
                  <a:outerShdw blurRad="38100" dist="38100" dir="2700000" algn="tl">
                    <a:srgbClr val="000000"/>
                  </a:outerShdw>
                </a:effectLst>
                <a:latin typeface="Old English Text MT" pitchFamily="66" charset="0"/>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m=</a:t>
            </a:r>
            <a:r>
              <a:rPr lang="en-US" altLang="ja-JP" sz="4000" b="1" kern="0" dirty="0">
                <a:solidFill>
                  <a:srgbClr val="FFFFFF"/>
                </a:solidFill>
                <a:effectLst>
                  <a:outerShdw blurRad="38100" dist="38100" dir="2700000" algn="tl">
                    <a:srgbClr val="000000"/>
                  </a:outerShdw>
                </a:effectLst>
                <a:latin typeface="Old English Text MT" pitchFamily="66" charset="0"/>
                <a:ea typeface="ＭＳ Ｐゴシック" pitchFamily="34" charset="-128"/>
                <a:cs typeface="+mj-cs"/>
              </a:rPr>
              <a:t>d</a:t>
            </a:r>
            <a:endParaRPr lang="ja-JP" altLang="en-US" sz="4000" b="1" kern="0">
              <a:solidFill>
                <a:srgbClr val="FFFFFF"/>
              </a:solidFill>
              <a:effectLst>
                <a:outerShdw blurRad="38100" dist="38100" dir="2700000" algn="tl">
                  <a:srgbClr val="000000"/>
                </a:outerShdw>
              </a:effectLst>
              <a:latin typeface="Old English Text MT" pitchFamily="66" charset="0"/>
              <a:ea typeface="ＭＳ Ｐゴシック" pitchFamily="34" charset="-128"/>
              <a:cs typeface="+mj-cs"/>
            </a:endParaRPr>
          </a:p>
        </p:txBody>
      </p:sp>
      <p:sp>
        <p:nvSpPr>
          <p:cNvPr id="6" name="タイトル 1"/>
          <p:cNvSpPr txBox="1">
            <a:spLocks/>
          </p:cNvSpPr>
          <p:nvPr/>
        </p:nvSpPr>
        <p:spPr bwMode="auto">
          <a:xfrm>
            <a:off x="-381000" y="19812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Find</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m </a:t>
            </a:r>
            <a:r>
              <a:rPr lang="en-US" altLang="ja-JP" sz="4000" b="1" kern="0" dirty="0" err="1">
                <a:solidFill>
                  <a:srgbClr val="FFFFFF"/>
                </a:solidFill>
                <a:effectLst>
                  <a:outerShdw blurRad="38100" dist="38100" dir="2700000" algn="tl">
                    <a:srgbClr val="000000"/>
                  </a:outerShdw>
                </a:effectLst>
                <a:latin typeface="+mj-lt"/>
                <a:ea typeface="ＭＳ Ｐゴシック" pitchFamily="34" charset="-128"/>
                <a:cs typeface="+mj-cs"/>
              </a:rPr>
              <a:t>s.t</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min||</a:t>
            </a:r>
            <a:r>
              <a:rPr lang="en-US" altLang="ja-JP" sz="4000" b="1" kern="0" dirty="0">
                <a:solidFill>
                  <a:srgbClr val="FF0000"/>
                </a:solidFill>
                <a:effectLst>
                  <a:outerShdw blurRad="38100" dist="38100" dir="2700000" algn="tl">
                    <a:srgbClr val="000000"/>
                  </a:outerShdw>
                </a:effectLst>
                <a:latin typeface="Old English Text MT" pitchFamily="66" charset="0"/>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m-</a:t>
            </a:r>
            <a:r>
              <a:rPr lang="en-US" altLang="ja-JP" sz="4000" b="1" kern="0" dirty="0">
                <a:solidFill>
                  <a:srgbClr val="FFFFFF"/>
                </a:solidFill>
                <a:effectLst>
                  <a:outerShdw blurRad="38100" dist="38100" dir="2700000" algn="tl">
                    <a:srgbClr val="000000"/>
                  </a:outerShdw>
                </a:effectLst>
                <a:latin typeface="Old English Text MT" pitchFamily="66" charset="0"/>
                <a:ea typeface="ＭＳ Ｐゴシック" pitchFamily="34" charset="-128"/>
                <a:cs typeface="+mj-cs"/>
              </a:rPr>
              <a:t>d</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a:t>
            </a:r>
          </a:p>
        </p:txBody>
      </p:sp>
      <p:sp>
        <p:nvSpPr>
          <p:cNvPr id="7" name="タイトル 1"/>
          <p:cNvSpPr txBox="1">
            <a:spLocks/>
          </p:cNvSpPr>
          <p:nvPr/>
        </p:nvSpPr>
        <p:spPr bwMode="auto">
          <a:xfrm>
            <a:off x="5715000" y="2133600"/>
            <a:ext cx="914400" cy="457200"/>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FFFF"/>
                </a:solidFill>
                <a:effectLst>
                  <a:outerShdw blurRad="38100" dist="38100" dir="2700000" algn="tl">
                    <a:srgbClr val="000000"/>
                  </a:outerShdw>
                </a:effectLst>
                <a:latin typeface="+mj-lt"/>
                <a:ea typeface="ＭＳ Ｐゴシック" pitchFamily="34" charset="-128"/>
                <a:cs typeface="+mj-cs"/>
              </a:rPr>
              <a:t>2</a:t>
            </a:r>
          </a:p>
        </p:txBody>
      </p:sp>
      <p:sp>
        <p:nvSpPr>
          <p:cNvPr id="8" name="タイトル 1"/>
          <p:cNvSpPr txBox="1">
            <a:spLocks/>
          </p:cNvSpPr>
          <p:nvPr/>
        </p:nvSpPr>
        <p:spPr bwMode="auto">
          <a:xfrm>
            <a:off x="-914400" y="28194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Solution</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m = [</a:t>
            </a:r>
            <a:r>
              <a:rPr lang="en-US" altLang="ja-JP" sz="4000" b="1" kern="0" dirty="0">
                <a:solidFill>
                  <a:srgbClr val="FF0000"/>
                </a:solidFill>
                <a:effectLst>
                  <a:outerShdw blurRad="38100" dist="38100" dir="2700000" algn="tl">
                    <a:srgbClr val="000000"/>
                  </a:outerShdw>
                </a:effectLst>
                <a:latin typeface="Old English Text MT" pitchFamily="66" charset="0"/>
                <a:ea typeface="ＭＳ Ｐゴシック" pitchFamily="34" charset="-128"/>
                <a:cs typeface="+mj-cs"/>
              </a:rPr>
              <a:t>L</a:t>
            </a:r>
            <a:r>
              <a:rPr lang="en-US" altLang="ja-JP" sz="4000" b="1" kern="0" dirty="0">
                <a:solidFill>
                  <a:srgbClr val="FF0000"/>
                </a:solidFill>
                <a:effectLst>
                  <a:outerShdw blurRad="38100" dist="38100" dir="2700000" algn="tl">
                    <a:srgbClr val="000000"/>
                  </a:outerShdw>
                </a:effectLst>
                <a:latin typeface="+mj-lt"/>
                <a:ea typeface="ＭＳ Ｐゴシック" pitchFamily="34" charset="-128"/>
                <a:cs typeface="+mj-cs"/>
              </a:rPr>
              <a:t> </a:t>
            </a:r>
            <a:r>
              <a:rPr lang="en-US" altLang="ja-JP" sz="4000" b="1" kern="0" dirty="0" err="1">
                <a:solidFill>
                  <a:srgbClr val="FF0000"/>
                </a:solidFill>
                <a:effectLst>
                  <a:outerShdw blurRad="38100" dist="38100" dir="2700000" algn="tl">
                    <a:srgbClr val="000000"/>
                  </a:outerShdw>
                </a:effectLst>
                <a:latin typeface="Old English Text MT" pitchFamily="66" charset="0"/>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4000" b="1" kern="0" dirty="0">
                <a:solidFill>
                  <a:srgbClr val="FF0000"/>
                </a:solidFill>
                <a:effectLst>
                  <a:outerShdw blurRad="38100" dist="38100" dir="2700000" algn="tl">
                    <a:srgbClr val="000000"/>
                  </a:outerShdw>
                </a:effectLst>
                <a:latin typeface="Old English Text MT" pitchFamily="66" charset="0"/>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4000" b="1" kern="0" dirty="0">
                <a:solidFill>
                  <a:srgbClr val="FFFFFF"/>
                </a:solidFill>
                <a:effectLst>
                  <a:outerShdw blurRad="38100" dist="38100" dir="2700000" algn="tl">
                    <a:srgbClr val="000000"/>
                  </a:outerShdw>
                </a:effectLst>
                <a:latin typeface="Old English Text MT" pitchFamily="66" charset="0"/>
                <a:ea typeface="ＭＳ Ｐゴシック" pitchFamily="34" charset="-128"/>
                <a:cs typeface="+mj-cs"/>
              </a:rPr>
              <a:t>d</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a:t>
            </a:r>
          </a:p>
        </p:txBody>
      </p:sp>
      <p:grpSp>
        <p:nvGrpSpPr>
          <p:cNvPr id="11272" name="Group 11"/>
          <p:cNvGrpSpPr>
            <a:grpSpLocks/>
          </p:cNvGrpSpPr>
          <p:nvPr/>
        </p:nvGrpSpPr>
        <p:grpSpPr bwMode="auto">
          <a:xfrm>
            <a:off x="3529013" y="2938463"/>
            <a:ext cx="2109787" cy="490537"/>
            <a:chOff x="3376748" y="2937804"/>
            <a:chExt cx="2109652" cy="491196"/>
          </a:xfrm>
        </p:grpSpPr>
        <p:sp>
          <p:nvSpPr>
            <p:cNvPr id="9" name="タイトル 1"/>
            <p:cNvSpPr txBox="1">
              <a:spLocks/>
            </p:cNvSpPr>
            <p:nvPr/>
          </p:nvSpPr>
          <p:spPr bwMode="auto">
            <a:xfrm>
              <a:off x="3376748" y="2958469"/>
              <a:ext cx="914341" cy="457814"/>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0000"/>
                  </a:solidFill>
                  <a:effectLst>
                    <a:outerShdw blurRad="38100" dist="38100" dir="2700000" algn="tl">
                      <a:srgbClr val="000000"/>
                    </a:outerShdw>
                  </a:effectLst>
                  <a:latin typeface="+mj-lt"/>
                  <a:ea typeface="ＭＳ Ｐゴシック" pitchFamily="34" charset="-128"/>
                  <a:cs typeface="+mj-cs"/>
                </a:rPr>
                <a:t>T</a:t>
              </a:r>
            </a:p>
          </p:txBody>
        </p:sp>
        <p:sp>
          <p:nvSpPr>
            <p:cNvPr id="10" name="タイトル 1"/>
            <p:cNvSpPr txBox="1">
              <a:spLocks/>
            </p:cNvSpPr>
            <p:nvPr/>
          </p:nvSpPr>
          <p:spPr bwMode="auto">
            <a:xfrm>
              <a:off x="4572059" y="2971186"/>
              <a:ext cx="914341" cy="457814"/>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0000"/>
                  </a:solidFill>
                  <a:effectLst>
                    <a:outerShdw blurRad="38100" dist="38100" dir="2700000" algn="tl">
                      <a:srgbClr val="000000"/>
                    </a:outerShdw>
                  </a:effectLst>
                  <a:latin typeface="+mj-lt"/>
                  <a:ea typeface="ＭＳ Ｐゴシック" pitchFamily="34" charset="-128"/>
                  <a:cs typeface="+mj-cs"/>
                </a:rPr>
                <a:t>T</a:t>
              </a:r>
            </a:p>
          </p:txBody>
        </p:sp>
        <p:sp>
          <p:nvSpPr>
            <p:cNvPr id="11" name="タイトル 1"/>
            <p:cNvSpPr txBox="1">
              <a:spLocks/>
            </p:cNvSpPr>
            <p:nvPr/>
          </p:nvSpPr>
          <p:spPr bwMode="auto">
            <a:xfrm>
              <a:off x="4038693" y="2937804"/>
              <a:ext cx="914341" cy="457814"/>
            </a:xfrm>
            <a:prstGeom prst="rect">
              <a:avLst/>
            </a:prstGeom>
            <a:noFill/>
            <a:ln w="12700">
              <a:noFill/>
              <a:miter lim="800000"/>
              <a:headEnd/>
              <a:tailEnd/>
            </a:ln>
          </p:spPr>
          <p:txBody>
            <a:bodyPr anchor="ctr"/>
            <a:lstStyle/>
            <a:p>
              <a:pPr algn="ctr" eaLnBrk="0" hangingPunct="0">
                <a:defRPr/>
              </a:pPr>
              <a:r>
                <a:rPr lang="en-US" altLang="ja-JP" sz="2000" b="1" kern="0" dirty="0">
                  <a:solidFill>
                    <a:srgbClr val="FFFFFF"/>
                  </a:solidFill>
                  <a:effectLst>
                    <a:outerShdw blurRad="38100" dist="38100" dir="2700000" algn="tl">
                      <a:srgbClr val="000000"/>
                    </a:outerShdw>
                  </a:effectLst>
                  <a:latin typeface="+mj-lt"/>
                  <a:ea typeface="ＭＳ Ｐゴシック" pitchFamily="34" charset="-128"/>
                  <a:cs typeface="+mj-cs"/>
                </a:rPr>
                <a:t>-1</a:t>
              </a:r>
            </a:p>
          </p:txBody>
        </p:sp>
      </p:grpSp>
      <p:sp>
        <p:nvSpPr>
          <p:cNvPr id="13" name="タイトル 1"/>
          <p:cNvSpPr txBox="1">
            <a:spLocks/>
          </p:cNvSpPr>
          <p:nvPr/>
        </p:nvSpPr>
        <p:spPr bwMode="auto">
          <a:xfrm>
            <a:off x="228600" y="4191000"/>
            <a:ext cx="7772400" cy="1143000"/>
          </a:xfrm>
          <a:prstGeom prst="rect">
            <a:avLst/>
          </a:prstGeom>
          <a:noFill/>
          <a:ln w="12700">
            <a:noFill/>
            <a:miter lim="800000"/>
            <a:headEnd/>
            <a:tailEnd/>
          </a:ln>
        </p:spPr>
        <p:txBody>
          <a:bodyPr anchor="ctr"/>
          <a:lstStyle/>
          <a:p>
            <a:pPr algn="ctr" eaLnBrk="0" hangingPunct="0">
              <a:defRPr/>
            </a:pP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m   =   m  – </a:t>
            </a:r>
            <a:r>
              <a:rPr lang="en-US" altLang="ja-JP" b="1" kern="0">
                <a:solidFill>
                  <a:srgbClr val="FFFFFF"/>
                </a:solidFill>
                <a:effectLst>
                  <a:outerShdw blurRad="38100" dist="38100" dir="2700000" algn="tl">
                    <a:srgbClr val="000000"/>
                  </a:outerShdw>
                </a:effectLst>
                <a:latin typeface="Symbol" pitchFamily="18" charset="2"/>
                <a:ea typeface="ＭＳ Ｐゴシック" pitchFamily="34" charset="-128"/>
                <a:cs typeface="+mj-cs"/>
              </a:rPr>
              <a:t>a</a:t>
            </a:r>
            <a:r>
              <a:rPr lang="en-US" altLang="ja-JP" b="1" kern="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b="1" kern="0">
                <a:solidFill>
                  <a:srgbClr val="FF0000"/>
                </a:solidFill>
                <a:effectLst>
                  <a:outerShdw blurRad="38100" dist="38100" dir="2700000" algn="tl">
                    <a:srgbClr val="000000"/>
                  </a:outerShdw>
                </a:effectLst>
                <a:latin typeface="Old English Text MT" pitchFamily="66" charset="0"/>
                <a:ea typeface="ＭＳ Ｐゴシック" pitchFamily="34" charset="-128"/>
                <a:cs typeface="+mj-cs"/>
              </a:rPr>
              <a:t>L</a:t>
            </a:r>
            <a:r>
              <a:rPr lang="en-US" altLang="ja-JP" b="1" kern="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b="1" kern="0" dirty="0">
                <a:solidFill>
                  <a:srgbClr val="FF0000"/>
                </a:solidFill>
                <a:effectLst>
                  <a:outerShdw blurRad="38100" dist="38100" dir="2700000" algn="tl">
                    <a:srgbClr val="000000"/>
                  </a:outerShdw>
                </a:effectLst>
                <a:latin typeface="Old English Text MT" pitchFamily="66" charset="0"/>
                <a:ea typeface="ＭＳ Ｐゴシック" pitchFamily="34" charset="-128"/>
                <a:cs typeface="+mj-cs"/>
              </a:rPr>
              <a:t>L</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m   - </a:t>
            </a:r>
            <a:r>
              <a:rPr lang="en-US" altLang="ja-JP" b="1" kern="0" dirty="0">
                <a:solidFill>
                  <a:srgbClr val="FFFFFF"/>
                </a:solidFill>
                <a:effectLst>
                  <a:outerShdw blurRad="38100" dist="38100" dir="2700000" algn="tl">
                    <a:srgbClr val="000000"/>
                  </a:outerShdw>
                </a:effectLst>
                <a:latin typeface="Old English Text MT" pitchFamily="66" charset="0"/>
                <a:ea typeface="ＭＳ Ｐゴシック" pitchFamily="34" charset="-128"/>
                <a:cs typeface="+mj-cs"/>
              </a:rPr>
              <a:t>d</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a:t>
            </a:r>
          </a:p>
        </p:txBody>
      </p:sp>
      <p:sp>
        <p:nvSpPr>
          <p:cNvPr id="15" name="タイトル 1"/>
          <p:cNvSpPr txBox="1">
            <a:spLocks/>
          </p:cNvSpPr>
          <p:nvPr/>
        </p:nvSpPr>
        <p:spPr bwMode="auto">
          <a:xfrm>
            <a:off x="4343400" y="4267200"/>
            <a:ext cx="914400" cy="457200"/>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0000"/>
                </a:solidFill>
                <a:effectLst>
                  <a:outerShdw blurRad="38100" dist="38100" dir="2700000" algn="tl">
                    <a:srgbClr val="000000"/>
                  </a:outerShdw>
                </a:effectLst>
                <a:latin typeface="+mj-lt"/>
                <a:ea typeface="ＭＳ Ｐゴシック" pitchFamily="34" charset="-128"/>
                <a:cs typeface="+mj-cs"/>
              </a:rPr>
              <a:t>T</a:t>
            </a:r>
          </a:p>
        </p:txBody>
      </p:sp>
      <p:sp>
        <p:nvSpPr>
          <p:cNvPr id="19" name="タイトル 1"/>
          <p:cNvSpPr txBox="1">
            <a:spLocks/>
          </p:cNvSpPr>
          <p:nvPr/>
        </p:nvSpPr>
        <p:spPr bwMode="auto">
          <a:xfrm>
            <a:off x="12192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(k+1)</a:t>
            </a:r>
          </a:p>
        </p:txBody>
      </p:sp>
      <p:sp>
        <p:nvSpPr>
          <p:cNvPr id="20" name="タイトル 1"/>
          <p:cNvSpPr txBox="1">
            <a:spLocks/>
          </p:cNvSpPr>
          <p:nvPr/>
        </p:nvSpPr>
        <p:spPr bwMode="auto">
          <a:xfrm>
            <a:off x="25908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21" name="タイトル 1"/>
          <p:cNvSpPr txBox="1">
            <a:spLocks/>
          </p:cNvSpPr>
          <p:nvPr/>
        </p:nvSpPr>
        <p:spPr bwMode="auto">
          <a:xfrm>
            <a:off x="56388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23" name="タイトル 1"/>
          <p:cNvSpPr txBox="1">
            <a:spLocks/>
          </p:cNvSpPr>
          <p:nvPr/>
        </p:nvSpPr>
        <p:spPr bwMode="auto">
          <a:xfrm>
            <a:off x="36576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24" name="タイトル 1"/>
          <p:cNvSpPr txBox="1">
            <a:spLocks/>
          </p:cNvSpPr>
          <p:nvPr/>
        </p:nvSpPr>
        <p:spPr bwMode="auto">
          <a:xfrm>
            <a:off x="-76200" y="3429000"/>
            <a:ext cx="7772400" cy="1143000"/>
          </a:xfrm>
          <a:prstGeom prst="rect">
            <a:avLst/>
          </a:prstGeom>
          <a:noFill/>
          <a:ln w="12700">
            <a:noFill/>
            <a:miter lim="800000"/>
            <a:headEnd/>
            <a:tailEnd/>
          </a:ln>
        </p:spPr>
        <p:txBody>
          <a:bodyPr anchor="ctr"/>
          <a:lstStyle/>
          <a:p>
            <a:pPr algn="ctr" eaLnBrk="0" hangingPunct="0">
              <a:defRPr/>
            </a:pP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or if </a:t>
            </a:r>
            <a:r>
              <a:rPr lang="en-US" altLang="ja-JP" sz="2800" b="1" kern="0" dirty="0">
                <a:solidFill>
                  <a:srgbClr val="FF0000"/>
                </a:solidFill>
                <a:effectLst>
                  <a:outerShdw blurRad="38100" dist="38100" dir="2700000" algn="tl">
                    <a:srgbClr val="000000"/>
                  </a:outerShdw>
                </a:effectLst>
                <a:latin typeface="Old English Text MT" pitchFamily="66" charset="0"/>
                <a:ea typeface="ＭＳ Ｐゴシック" pitchFamily="34" charset="-128"/>
                <a:cs typeface="+mj-cs"/>
              </a:rPr>
              <a:t>L</a:t>
            </a: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 is too big</a:t>
            </a:r>
            <a:endParaRPr lang="ja-JP" altLang="en-US" sz="2800" b="1" kern="0">
              <a:solidFill>
                <a:srgbClr val="FFFFFF"/>
              </a:solidFill>
              <a:effectLst>
                <a:outerShdw blurRad="38100" dist="38100" dir="2700000" algn="tl">
                  <a:srgbClr val="000000"/>
                </a:outerShdw>
              </a:effectLst>
              <a:latin typeface="+mj-lt"/>
              <a:ea typeface="ＭＳ Ｐゴシック" pitchFamily="34" charset="-128"/>
              <a:cs typeface="+mj-cs"/>
            </a:endParaRPr>
          </a:p>
        </p:txBody>
      </p:sp>
      <p:sp>
        <p:nvSpPr>
          <p:cNvPr id="28" name="Rectangle 27"/>
          <p:cNvSpPr/>
          <p:nvPr/>
        </p:nvSpPr>
        <p:spPr>
          <a:xfrm>
            <a:off x="2971800" y="1131888"/>
            <a:ext cx="261938" cy="277812"/>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29" name="Rectangle 28"/>
          <p:cNvSpPr/>
          <p:nvPr/>
        </p:nvSpPr>
        <p:spPr>
          <a:xfrm>
            <a:off x="2743200" y="838200"/>
            <a:ext cx="1835150"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N </a:t>
            </a:r>
            <a:r>
              <a:rPr lang="en-US" altLang="ja-JP" sz="2800" b="1" kern="0" dirty="0">
                <a:solidFill>
                  <a:srgbClr val="FF0000"/>
                </a:solidFill>
                <a:effectLst>
                  <a:outerShdw blurRad="38100" dist="38100" dir="2700000" algn="tl">
                    <a:srgbClr val="000000"/>
                  </a:outerShdw>
                </a:effectLst>
                <a:latin typeface="+mn-lt"/>
                <a:ea typeface="ＭＳ Ｐゴシック" pitchFamily="34" charset="-128"/>
              </a:rPr>
              <a:t>L</a:t>
            </a:r>
            <a:r>
              <a:rPr lang="en-US" altLang="ja-JP" sz="2800" b="1" kern="0" dirty="0">
                <a:solidFill>
                  <a:srgbClr val="FF0000"/>
                </a:solidFill>
                <a:effectLst>
                  <a:outerShdw blurRad="38100" dist="38100" dir="2700000" algn="tl">
                    <a:srgbClr val="000000"/>
                  </a:outerShdw>
                </a:effectLst>
                <a:ea typeface="ＭＳ Ｐゴシック" pitchFamily="34" charset="-128"/>
              </a:rPr>
              <a:t>  + N L</a:t>
            </a:r>
            <a:endParaRPr lang="en-US" sz="2800" dirty="0"/>
          </a:p>
        </p:txBody>
      </p:sp>
      <p:sp>
        <p:nvSpPr>
          <p:cNvPr id="30" name="Rectangle 29"/>
          <p:cNvSpPr/>
          <p:nvPr/>
        </p:nvSpPr>
        <p:spPr>
          <a:xfrm>
            <a:off x="4038600" y="1143000"/>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37" name="Rectangle 36"/>
          <p:cNvSpPr/>
          <p:nvPr/>
        </p:nvSpPr>
        <p:spPr>
          <a:xfrm>
            <a:off x="5911850" y="1143000"/>
            <a:ext cx="261938" cy="276225"/>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40" name="タイトル 1"/>
          <p:cNvSpPr txBox="1">
            <a:spLocks/>
          </p:cNvSpPr>
          <p:nvPr/>
        </p:nvSpPr>
        <p:spPr bwMode="auto">
          <a:xfrm>
            <a:off x="0" y="4953000"/>
            <a:ext cx="7772400" cy="1143000"/>
          </a:xfrm>
          <a:prstGeom prst="rect">
            <a:avLst/>
          </a:prstGeom>
          <a:noFill/>
          <a:ln w="12700">
            <a:noFill/>
            <a:miter lim="800000"/>
            <a:headEnd/>
            <a:tailEnd/>
          </a:ln>
        </p:spPr>
        <p:txBody>
          <a:bodyPr anchor="ctr"/>
          <a:lstStyle/>
          <a:p>
            <a:pPr algn="ctr" eaLnBrk="0" hangingPunct="0">
              <a:defRPr/>
            </a:pP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   m  – </a:t>
            </a:r>
            <a:r>
              <a:rPr lang="en-US" altLang="ja-JP" b="1" kern="0" dirty="0">
                <a:solidFill>
                  <a:srgbClr val="FFFFFF"/>
                </a:solidFill>
                <a:effectLst>
                  <a:outerShdw blurRad="38100" dist="38100" dir="2700000" algn="tl">
                    <a:srgbClr val="000000"/>
                  </a:outerShdw>
                </a:effectLst>
                <a:latin typeface="Symbol" pitchFamily="18" charset="2"/>
                <a:ea typeface="ＭＳ Ｐゴシック" pitchFamily="34" charset="-128"/>
                <a:cs typeface="+mj-cs"/>
              </a:rPr>
              <a:t>a</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28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2800" b="1" kern="0" dirty="0">
                <a:solidFill>
                  <a:srgbClr val="FF0000"/>
                </a:solidFill>
                <a:effectLst>
                  <a:outerShdw blurRad="38100" dist="38100" dir="2700000" algn="tl">
                    <a:srgbClr val="000000"/>
                  </a:outerShdw>
                </a:effectLst>
                <a:latin typeface="+mj-lt"/>
                <a:ea typeface="ＭＳ Ｐゴシック" pitchFamily="34" charset="-128"/>
                <a:cs typeface="+mj-cs"/>
              </a:rPr>
              <a:t>L </a:t>
            </a: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m   - d )    </a:t>
            </a:r>
            <a:endPar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endParaRPr>
          </a:p>
        </p:txBody>
      </p:sp>
      <p:sp>
        <p:nvSpPr>
          <p:cNvPr id="41" name="タイトル 1"/>
          <p:cNvSpPr txBox="1">
            <a:spLocks/>
          </p:cNvSpPr>
          <p:nvPr/>
        </p:nvSpPr>
        <p:spPr bwMode="auto">
          <a:xfrm>
            <a:off x="3581400" y="5105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42" name="Rectangle 41"/>
          <p:cNvSpPr/>
          <p:nvPr/>
        </p:nvSpPr>
        <p:spPr>
          <a:xfrm>
            <a:off x="6400800" y="5334000"/>
            <a:ext cx="271621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 L</a:t>
            </a:r>
            <a:r>
              <a:rPr lang="en-US" altLang="ja-JP" sz="2800" b="1" kern="0" dirty="0">
                <a:solidFill>
                  <a:srgbClr val="FFFFFF"/>
                </a:solidFill>
                <a:effectLst>
                  <a:outerShdw blurRad="38100" dist="38100" dir="2700000" algn="tl">
                    <a:srgbClr val="000000"/>
                  </a:outerShdw>
                </a:effectLst>
                <a:ea typeface="ＭＳ Ｐゴシック" pitchFamily="34" charset="-128"/>
              </a:rPr>
              <a:t>  (</a:t>
            </a:r>
            <a:r>
              <a:rPr lang="en-US" altLang="ja-JP" sz="2800" b="1" kern="0" dirty="0">
                <a:solidFill>
                  <a:srgbClr val="FF0000"/>
                </a:solidFill>
                <a:effectLst>
                  <a:outerShdw blurRad="38100" dist="38100" dir="2700000" algn="tl">
                    <a:srgbClr val="000000"/>
                  </a:outerShdw>
                </a:effectLst>
                <a:ea typeface="ＭＳ Ｐゴシック" pitchFamily="34" charset="-128"/>
              </a:rPr>
              <a:t>L </a:t>
            </a:r>
            <a:r>
              <a:rPr lang="en-US" altLang="ja-JP" sz="2800" b="1" kern="0" dirty="0">
                <a:solidFill>
                  <a:srgbClr val="FFFFFF"/>
                </a:solidFill>
                <a:effectLst>
                  <a:outerShdw blurRad="38100" dist="38100" dir="2700000" algn="tl">
                    <a:srgbClr val="000000"/>
                  </a:outerShdw>
                </a:effectLst>
                <a:ea typeface="ＭＳ Ｐゴシック" pitchFamily="34" charset="-128"/>
              </a:rPr>
              <a:t>m   - d  ) </a:t>
            </a:r>
            <a:endParaRPr lang="en-US" sz="2800" dirty="0"/>
          </a:p>
        </p:txBody>
      </p:sp>
      <p:sp>
        <p:nvSpPr>
          <p:cNvPr id="43" name="Rectangle 42"/>
          <p:cNvSpPr/>
          <p:nvPr/>
        </p:nvSpPr>
        <p:spPr>
          <a:xfrm>
            <a:off x="4495800" y="5638800"/>
            <a:ext cx="255588" cy="261938"/>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1</a:t>
            </a:r>
            <a:endParaRPr lang="en-US" sz="1050" dirty="0"/>
          </a:p>
        </p:txBody>
      </p:sp>
      <p:sp>
        <p:nvSpPr>
          <p:cNvPr id="44" name="Rectangle 43"/>
          <p:cNvSpPr/>
          <p:nvPr/>
        </p:nvSpPr>
        <p:spPr>
          <a:xfrm>
            <a:off x="4953000" y="5651500"/>
            <a:ext cx="255588" cy="261938"/>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1</a:t>
            </a:r>
            <a:endParaRPr lang="en-US" sz="1050" dirty="0"/>
          </a:p>
        </p:txBody>
      </p:sp>
      <p:sp>
        <p:nvSpPr>
          <p:cNvPr id="45" name="Rectangle 44"/>
          <p:cNvSpPr/>
          <p:nvPr/>
        </p:nvSpPr>
        <p:spPr>
          <a:xfrm>
            <a:off x="6983413" y="5664200"/>
            <a:ext cx="255587" cy="261938"/>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2</a:t>
            </a:r>
            <a:endParaRPr lang="en-US" sz="1050" dirty="0"/>
          </a:p>
        </p:txBody>
      </p:sp>
      <p:sp>
        <p:nvSpPr>
          <p:cNvPr id="46" name="Rectangle 45"/>
          <p:cNvSpPr/>
          <p:nvPr/>
        </p:nvSpPr>
        <p:spPr>
          <a:xfrm>
            <a:off x="7467600" y="5678488"/>
            <a:ext cx="255588" cy="260350"/>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2</a:t>
            </a:r>
            <a:endParaRPr lang="en-US" sz="1050" dirty="0"/>
          </a:p>
        </p:txBody>
      </p:sp>
      <p:sp>
        <p:nvSpPr>
          <p:cNvPr id="47" name="Rectangle 46"/>
          <p:cNvSpPr/>
          <p:nvPr/>
        </p:nvSpPr>
        <p:spPr>
          <a:xfrm>
            <a:off x="8534400" y="5691188"/>
            <a:ext cx="255588" cy="261937"/>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2</a:t>
            </a:r>
            <a:endParaRPr lang="en-US" sz="1050" dirty="0">
              <a:solidFill>
                <a:srgbClr val="FFFFFF"/>
              </a:solidFill>
            </a:endParaRPr>
          </a:p>
        </p:txBody>
      </p:sp>
      <p:sp>
        <p:nvSpPr>
          <p:cNvPr id="48" name="Rectangle 47"/>
          <p:cNvSpPr/>
          <p:nvPr/>
        </p:nvSpPr>
        <p:spPr>
          <a:xfrm>
            <a:off x="5992813" y="5656263"/>
            <a:ext cx="255587" cy="261937"/>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1</a:t>
            </a:r>
            <a:endParaRPr lang="en-US" sz="1050" dirty="0">
              <a:solidFill>
                <a:srgbClr val="FFFFFF"/>
              </a:solidFill>
            </a:endParaRPr>
          </a:p>
        </p:txBody>
      </p:sp>
      <p:sp>
        <p:nvSpPr>
          <p:cNvPr id="49" name="Rectangle 48"/>
          <p:cNvSpPr/>
          <p:nvPr/>
        </p:nvSpPr>
        <p:spPr>
          <a:xfrm>
            <a:off x="6858000" y="5334000"/>
            <a:ext cx="274638" cy="254000"/>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T</a:t>
            </a:r>
            <a:endParaRPr lang="en-US" sz="1050" dirty="0"/>
          </a:p>
        </p:txBody>
      </p:sp>
      <p:sp>
        <p:nvSpPr>
          <p:cNvPr id="50" name="Rectangle 49"/>
          <p:cNvSpPr/>
          <p:nvPr/>
        </p:nvSpPr>
        <p:spPr>
          <a:xfrm>
            <a:off x="4343400" y="5334000"/>
            <a:ext cx="274638" cy="254000"/>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T</a:t>
            </a:r>
            <a:endParaRPr lang="en-US" sz="1050" dirty="0"/>
          </a:p>
        </p:txBody>
      </p:sp>
      <p:sp>
        <p:nvSpPr>
          <p:cNvPr id="11295" name="TextBox 50"/>
          <p:cNvSpPr txBox="1">
            <a:spLocks noChangeArrowheads="1"/>
          </p:cNvSpPr>
          <p:nvPr/>
        </p:nvSpPr>
        <p:spPr bwMode="auto">
          <a:xfrm>
            <a:off x="4038600" y="5257800"/>
            <a:ext cx="320675" cy="584200"/>
          </a:xfrm>
          <a:prstGeom prst="rect">
            <a:avLst/>
          </a:prstGeom>
          <a:noFill/>
          <a:ln w="9525">
            <a:noFill/>
            <a:miter lim="800000"/>
            <a:headEnd/>
            <a:tailEnd/>
          </a:ln>
        </p:spPr>
        <p:txBody>
          <a:bodyPr wrap="none">
            <a:spAutoFit/>
          </a:bodyPr>
          <a:lstStyle/>
          <a:p>
            <a:r>
              <a:rPr lang="en-US" sz="3200">
                <a:solidFill>
                  <a:srgbClr val="FFFFFF"/>
                </a:solidFill>
              </a:rPr>
              <a:t>[</a:t>
            </a:r>
          </a:p>
        </p:txBody>
      </p:sp>
      <p:sp>
        <p:nvSpPr>
          <p:cNvPr id="11296" name="TextBox 51"/>
          <p:cNvSpPr txBox="1">
            <a:spLocks noChangeArrowheads="1"/>
          </p:cNvSpPr>
          <p:nvPr/>
        </p:nvSpPr>
        <p:spPr bwMode="auto">
          <a:xfrm>
            <a:off x="8823325" y="5257800"/>
            <a:ext cx="320675" cy="584200"/>
          </a:xfrm>
          <a:prstGeom prst="rect">
            <a:avLst/>
          </a:prstGeom>
          <a:noFill/>
          <a:ln w="9525">
            <a:noFill/>
            <a:miter lim="800000"/>
            <a:headEnd/>
            <a:tailEnd/>
          </a:ln>
        </p:spPr>
        <p:txBody>
          <a:bodyPr wrap="none">
            <a:spAutoFit/>
          </a:bodyPr>
          <a:lstStyle/>
          <a:p>
            <a:r>
              <a:rPr lang="en-US" sz="3200">
                <a:solidFill>
                  <a:srgbClr val="FFFFFF"/>
                </a:solidFill>
              </a:rPr>
              <a:t>]</a:t>
            </a:r>
          </a:p>
        </p:txBody>
      </p:sp>
      <p:sp>
        <p:nvSpPr>
          <p:cNvPr id="54" name="Rectangle 53"/>
          <p:cNvSpPr/>
          <p:nvPr/>
        </p:nvSpPr>
        <p:spPr>
          <a:xfrm>
            <a:off x="3319463" y="1144588"/>
            <a:ext cx="261937" cy="277812"/>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5" name="Rectangle 54"/>
          <p:cNvSpPr/>
          <p:nvPr/>
        </p:nvSpPr>
        <p:spPr>
          <a:xfrm>
            <a:off x="4386263" y="1155700"/>
            <a:ext cx="261937"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56" name="Rectangle 55"/>
          <p:cNvSpPr/>
          <p:nvPr/>
        </p:nvSpPr>
        <p:spPr>
          <a:xfrm>
            <a:off x="6257925" y="1154113"/>
            <a:ext cx="261938" cy="276225"/>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57" name="Rectangle 56"/>
          <p:cNvSpPr/>
          <p:nvPr/>
        </p:nvSpPr>
        <p:spPr>
          <a:xfrm>
            <a:off x="6943725" y="1165225"/>
            <a:ext cx="261938" cy="276225"/>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sp>
        <p:nvSpPr>
          <p:cNvPr id="58" name="Rectangle 57"/>
          <p:cNvSpPr/>
          <p:nvPr/>
        </p:nvSpPr>
        <p:spPr>
          <a:xfrm>
            <a:off x="7281863" y="1171575"/>
            <a:ext cx="261937" cy="276225"/>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grpSp>
        <p:nvGrpSpPr>
          <p:cNvPr id="4" name="Group 58"/>
          <p:cNvGrpSpPr>
            <a:grpSpLocks/>
          </p:cNvGrpSpPr>
          <p:nvPr/>
        </p:nvGrpSpPr>
        <p:grpSpPr bwMode="auto">
          <a:xfrm>
            <a:off x="4518025" y="1433513"/>
            <a:ext cx="4578350" cy="1301750"/>
            <a:chOff x="4517396" y="1433063"/>
            <a:chExt cx="4579232" cy="1302934"/>
          </a:xfrm>
        </p:grpSpPr>
        <p:cxnSp>
          <p:nvCxnSpPr>
            <p:cNvPr id="11348" name="Straight Arrow Connector 59"/>
            <p:cNvCxnSpPr>
              <a:cxnSpLocks noChangeShapeType="1"/>
              <a:endCxn id="55" idx="2"/>
            </p:cNvCxnSpPr>
            <p:nvPr/>
          </p:nvCxnSpPr>
          <p:spPr bwMode="auto">
            <a:xfrm rot="10800000">
              <a:off x="4517396" y="1433063"/>
              <a:ext cx="1959605" cy="471938"/>
            </a:xfrm>
            <a:prstGeom prst="straightConnector1">
              <a:avLst/>
            </a:prstGeom>
            <a:noFill/>
            <a:ln w="12700" algn="ctr">
              <a:solidFill>
                <a:schemeClr val="tx1"/>
              </a:solidFill>
              <a:round/>
              <a:headEnd/>
              <a:tailEnd type="arrow" w="med" len="med"/>
            </a:ln>
          </p:spPr>
        </p:cxnSp>
        <p:sp>
          <p:nvSpPr>
            <p:cNvPr id="11349" name="TextBox 60"/>
            <p:cNvSpPr txBox="1">
              <a:spLocks noChangeArrowheads="1"/>
            </p:cNvSpPr>
            <p:nvPr/>
          </p:nvSpPr>
          <p:spPr bwMode="auto">
            <a:xfrm>
              <a:off x="6477000" y="1905000"/>
              <a:ext cx="2619628" cy="830997"/>
            </a:xfrm>
            <a:prstGeom prst="rect">
              <a:avLst/>
            </a:prstGeom>
            <a:solidFill>
              <a:srgbClr val="FF0000"/>
            </a:solidFill>
            <a:ln w="9525">
              <a:solidFill>
                <a:srgbClr val="FFFF00"/>
              </a:solidFill>
              <a:miter lim="800000"/>
              <a:headEnd/>
              <a:tailEnd/>
            </a:ln>
          </p:spPr>
          <p:txBody>
            <a:bodyPr wrap="none">
              <a:spAutoFit/>
            </a:bodyPr>
            <a:lstStyle/>
            <a:p>
              <a:r>
                <a:rPr lang="en-US" sz="2400"/>
                <a:t>In general, SMALL</a:t>
              </a:r>
            </a:p>
            <a:p>
              <a:r>
                <a:rPr lang="en-US" sz="2400"/>
                <a:t>dimension matrix</a:t>
              </a:r>
            </a:p>
          </p:txBody>
        </p:sp>
      </p:grpSp>
      <p:sp>
        <p:nvSpPr>
          <p:cNvPr id="11303" name="TextBox 63"/>
          <p:cNvSpPr txBox="1">
            <a:spLocks noChangeArrowheads="1"/>
          </p:cNvSpPr>
          <p:nvPr/>
        </p:nvSpPr>
        <p:spPr bwMode="auto">
          <a:xfrm>
            <a:off x="4270375" y="5943600"/>
            <a:ext cx="1597025" cy="461963"/>
          </a:xfrm>
          <a:prstGeom prst="rect">
            <a:avLst/>
          </a:prstGeom>
          <a:noFill/>
          <a:ln w="9525">
            <a:noFill/>
            <a:miter lim="800000"/>
            <a:headEnd/>
            <a:tailEnd/>
          </a:ln>
        </p:spPr>
        <p:txBody>
          <a:bodyPr wrap="none">
            <a:spAutoFit/>
          </a:bodyPr>
          <a:lstStyle/>
          <a:p>
            <a:r>
              <a:rPr lang="en-US" sz="2400"/>
              <a:t>+ Crosstalk</a:t>
            </a:r>
          </a:p>
        </p:txBody>
      </p:sp>
      <p:grpSp>
        <p:nvGrpSpPr>
          <p:cNvPr id="12" name="Group 64"/>
          <p:cNvGrpSpPr>
            <a:grpSpLocks/>
          </p:cNvGrpSpPr>
          <p:nvPr/>
        </p:nvGrpSpPr>
        <p:grpSpPr bwMode="auto">
          <a:xfrm>
            <a:off x="5562600" y="2743200"/>
            <a:ext cx="1752600" cy="1676400"/>
            <a:chOff x="5562600" y="2743200"/>
            <a:chExt cx="1752600" cy="1676400"/>
          </a:xfrm>
        </p:grpSpPr>
        <p:cxnSp>
          <p:nvCxnSpPr>
            <p:cNvPr id="11346" name="Straight Arrow Connector 62"/>
            <p:cNvCxnSpPr>
              <a:cxnSpLocks noChangeShapeType="1"/>
            </p:cNvCxnSpPr>
            <p:nvPr/>
          </p:nvCxnSpPr>
          <p:spPr bwMode="auto">
            <a:xfrm rot="10800000" flipV="1">
              <a:off x="5562600" y="2743200"/>
              <a:ext cx="1752600" cy="1676400"/>
            </a:xfrm>
            <a:prstGeom prst="straightConnector1">
              <a:avLst/>
            </a:prstGeom>
            <a:noFill/>
            <a:ln w="12700" algn="ctr">
              <a:solidFill>
                <a:schemeClr val="tx1"/>
              </a:solidFill>
              <a:round/>
              <a:headEnd/>
              <a:tailEnd type="arrow" w="med" len="med"/>
            </a:ln>
          </p:spPr>
        </p:cxnSp>
        <p:pic>
          <p:nvPicPr>
            <p:cNvPr id="11347" name="Picture 2"/>
            <p:cNvPicPr>
              <a:picLocks noChangeAspect="1" noChangeArrowheads="1"/>
            </p:cNvPicPr>
            <p:nvPr/>
          </p:nvPicPr>
          <p:blipFill>
            <a:blip r:embed="rId5" cstate="print"/>
            <a:srcRect/>
            <a:stretch>
              <a:fillRect/>
            </a:stretch>
          </p:blipFill>
          <p:spPr bwMode="auto">
            <a:xfrm>
              <a:off x="5943600" y="3733800"/>
              <a:ext cx="457200" cy="439738"/>
            </a:xfrm>
            <a:prstGeom prst="rect">
              <a:avLst/>
            </a:prstGeom>
            <a:noFill/>
            <a:ln w="9525">
              <a:noFill/>
              <a:miter lim="800000"/>
              <a:headEnd/>
              <a:tailEnd/>
            </a:ln>
          </p:spPr>
        </p:pic>
      </p:grpSp>
      <p:grpSp>
        <p:nvGrpSpPr>
          <p:cNvPr id="11305" name="Group 76"/>
          <p:cNvGrpSpPr>
            <a:grpSpLocks/>
          </p:cNvGrpSpPr>
          <p:nvPr/>
        </p:nvGrpSpPr>
        <p:grpSpPr bwMode="auto">
          <a:xfrm>
            <a:off x="3886200" y="6248400"/>
            <a:ext cx="5257800" cy="566738"/>
            <a:chOff x="3886200" y="6248400"/>
            <a:chExt cx="5257800" cy="566410"/>
          </a:xfrm>
        </p:grpSpPr>
        <p:sp>
          <p:nvSpPr>
            <p:cNvPr id="67" name="Rectangle 66"/>
            <p:cNvSpPr/>
            <p:nvPr/>
          </p:nvSpPr>
          <p:spPr>
            <a:xfrm>
              <a:off x="3886200" y="6248400"/>
              <a:ext cx="2716213" cy="523572"/>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 L</a:t>
              </a:r>
              <a:r>
                <a:rPr lang="en-US" altLang="ja-JP" sz="2800" b="1" kern="0" dirty="0">
                  <a:solidFill>
                    <a:srgbClr val="FFFFFF"/>
                  </a:solidFill>
                  <a:effectLst>
                    <a:outerShdw blurRad="38100" dist="38100" dir="2700000" algn="tl">
                      <a:srgbClr val="000000"/>
                    </a:outerShdw>
                  </a:effectLst>
                  <a:ea typeface="ＭＳ Ｐゴシック" pitchFamily="34" charset="-128"/>
                </a:rPr>
                <a:t>  (</a:t>
              </a:r>
              <a:r>
                <a:rPr lang="en-US" altLang="ja-JP" sz="2800" b="1" kern="0" dirty="0">
                  <a:solidFill>
                    <a:srgbClr val="FF0000"/>
                  </a:solidFill>
                  <a:effectLst>
                    <a:outerShdw blurRad="38100" dist="38100" dir="2700000" algn="tl">
                      <a:srgbClr val="000000"/>
                    </a:outerShdw>
                  </a:effectLst>
                  <a:ea typeface="ＭＳ Ｐゴシック" pitchFamily="34" charset="-128"/>
                </a:rPr>
                <a:t>L </a:t>
              </a:r>
              <a:r>
                <a:rPr lang="en-US" altLang="ja-JP" sz="2800" b="1" kern="0" dirty="0">
                  <a:solidFill>
                    <a:srgbClr val="FFFFFF"/>
                  </a:solidFill>
                  <a:effectLst>
                    <a:outerShdw blurRad="38100" dist="38100" dir="2700000" algn="tl">
                      <a:srgbClr val="000000"/>
                    </a:outerShdw>
                  </a:effectLst>
                  <a:ea typeface="ＭＳ Ｐゴシック" pitchFamily="34" charset="-128"/>
                </a:rPr>
                <a:t>m   - d  ) </a:t>
              </a:r>
              <a:endParaRPr lang="en-US" sz="2800" dirty="0"/>
            </a:p>
          </p:txBody>
        </p:sp>
        <p:sp>
          <p:nvSpPr>
            <p:cNvPr id="68" name="Rectangle 67"/>
            <p:cNvSpPr/>
            <p:nvPr/>
          </p:nvSpPr>
          <p:spPr>
            <a:xfrm>
              <a:off x="4419600" y="6519706"/>
              <a:ext cx="255588" cy="261785"/>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2</a:t>
              </a:r>
              <a:endParaRPr lang="en-US" sz="1050" dirty="0"/>
            </a:p>
          </p:txBody>
        </p:sp>
        <p:sp>
          <p:nvSpPr>
            <p:cNvPr id="69" name="Rectangle 68"/>
            <p:cNvSpPr/>
            <p:nvPr/>
          </p:nvSpPr>
          <p:spPr>
            <a:xfrm>
              <a:off x="4308475" y="6273785"/>
              <a:ext cx="274638" cy="253853"/>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T</a:t>
              </a:r>
              <a:endParaRPr lang="en-US" sz="1050" dirty="0"/>
            </a:p>
          </p:txBody>
        </p:sp>
        <p:sp>
          <p:nvSpPr>
            <p:cNvPr id="70" name="Rectangle 69"/>
            <p:cNvSpPr/>
            <p:nvPr/>
          </p:nvSpPr>
          <p:spPr>
            <a:xfrm>
              <a:off x="6019800" y="6519706"/>
              <a:ext cx="255588" cy="261785"/>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1</a:t>
              </a:r>
              <a:endParaRPr lang="en-US" sz="1050" dirty="0">
                <a:solidFill>
                  <a:srgbClr val="FFFFFF"/>
                </a:solidFill>
              </a:endParaRPr>
            </a:p>
          </p:txBody>
        </p:sp>
        <p:sp>
          <p:nvSpPr>
            <p:cNvPr id="71" name="Rectangle 70"/>
            <p:cNvSpPr/>
            <p:nvPr/>
          </p:nvSpPr>
          <p:spPr>
            <a:xfrm>
              <a:off x="4953000" y="6553024"/>
              <a:ext cx="255588" cy="261786"/>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1</a:t>
              </a:r>
              <a:endParaRPr lang="en-US" sz="1050" dirty="0">
                <a:solidFill>
                  <a:srgbClr val="FFFFFF"/>
                </a:solidFill>
              </a:endParaRPr>
            </a:p>
          </p:txBody>
        </p:sp>
        <p:sp>
          <p:nvSpPr>
            <p:cNvPr id="72" name="Rectangle 71"/>
            <p:cNvSpPr/>
            <p:nvPr/>
          </p:nvSpPr>
          <p:spPr>
            <a:xfrm>
              <a:off x="6427788" y="6248400"/>
              <a:ext cx="2716212" cy="523572"/>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 L</a:t>
              </a:r>
              <a:r>
                <a:rPr lang="en-US" altLang="ja-JP" sz="2800" b="1" kern="0" dirty="0">
                  <a:solidFill>
                    <a:srgbClr val="FFFFFF"/>
                  </a:solidFill>
                  <a:effectLst>
                    <a:outerShdw blurRad="38100" dist="38100" dir="2700000" algn="tl">
                      <a:srgbClr val="000000"/>
                    </a:outerShdw>
                  </a:effectLst>
                  <a:ea typeface="ＭＳ Ｐゴシック" pitchFamily="34" charset="-128"/>
                </a:rPr>
                <a:t>  (</a:t>
              </a:r>
              <a:r>
                <a:rPr lang="en-US" altLang="ja-JP" sz="2800" b="1" kern="0" dirty="0">
                  <a:solidFill>
                    <a:srgbClr val="FF0000"/>
                  </a:solidFill>
                  <a:effectLst>
                    <a:outerShdw blurRad="38100" dist="38100" dir="2700000" algn="tl">
                      <a:srgbClr val="000000"/>
                    </a:outerShdw>
                  </a:effectLst>
                  <a:ea typeface="ＭＳ Ｐゴシック" pitchFamily="34" charset="-128"/>
                </a:rPr>
                <a:t>L </a:t>
              </a:r>
              <a:r>
                <a:rPr lang="en-US" altLang="ja-JP" sz="2800" b="1" kern="0" dirty="0">
                  <a:solidFill>
                    <a:srgbClr val="FFFFFF"/>
                  </a:solidFill>
                  <a:effectLst>
                    <a:outerShdw blurRad="38100" dist="38100" dir="2700000" algn="tl">
                      <a:srgbClr val="000000"/>
                    </a:outerShdw>
                  </a:effectLst>
                  <a:ea typeface="ＭＳ Ｐゴシック" pitchFamily="34" charset="-128"/>
                </a:rPr>
                <a:t>m   - d  ) </a:t>
              </a:r>
              <a:endParaRPr lang="en-US" sz="2800" dirty="0"/>
            </a:p>
          </p:txBody>
        </p:sp>
        <p:sp>
          <p:nvSpPr>
            <p:cNvPr id="73" name="Rectangle 72"/>
            <p:cNvSpPr/>
            <p:nvPr/>
          </p:nvSpPr>
          <p:spPr>
            <a:xfrm>
              <a:off x="6961188" y="6519706"/>
              <a:ext cx="252412" cy="253853"/>
            </a:xfrm>
            <a:prstGeom prst="rect">
              <a:avLst/>
            </a:prstGeom>
          </p:spPr>
          <p:txBody>
            <a:bodyPr wrap="none">
              <a:spAutoFit/>
            </a:bodyPr>
            <a:lstStyle/>
            <a:p>
              <a:pPr>
                <a:defRPr/>
              </a:pPr>
              <a:r>
                <a:rPr lang="en-US" sz="1050" b="1" kern="0" dirty="0">
                  <a:solidFill>
                    <a:srgbClr val="FF0000"/>
                  </a:solidFill>
                  <a:effectLst>
                    <a:outerShdw blurRad="38100" dist="38100" dir="2700000" algn="tl">
                      <a:srgbClr val="000000"/>
                    </a:outerShdw>
                  </a:effectLst>
                  <a:ea typeface="ＭＳ Ｐゴシック" pitchFamily="34" charset="-128"/>
                </a:rPr>
                <a:t>1</a:t>
              </a:r>
              <a:endParaRPr lang="en-US" sz="1050" dirty="0"/>
            </a:p>
          </p:txBody>
        </p:sp>
        <p:sp>
          <p:nvSpPr>
            <p:cNvPr id="74" name="Rectangle 73"/>
            <p:cNvSpPr/>
            <p:nvPr/>
          </p:nvSpPr>
          <p:spPr>
            <a:xfrm>
              <a:off x="6850063" y="6273785"/>
              <a:ext cx="274637" cy="253853"/>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T</a:t>
              </a:r>
              <a:endParaRPr lang="en-US" sz="1050" dirty="0"/>
            </a:p>
          </p:txBody>
        </p:sp>
        <p:sp>
          <p:nvSpPr>
            <p:cNvPr id="75" name="Rectangle 74"/>
            <p:cNvSpPr/>
            <p:nvPr/>
          </p:nvSpPr>
          <p:spPr>
            <a:xfrm>
              <a:off x="8561388" y="6519706"/>
              <a:ext cx="252412" cy="253853"/>
            </a:xfrm>
            <a:prstGeom prst="rect">
              <a:avLst/>
            </a:prstGeom>
          </p:spPr>
          <p:txBody>
            <a:bodyPr wrap="none">
              <a:spAutoFit/>
            </a:bodyPr>
            <a:lstStyle/>
            <a:p>
              <a:pPr>
                <a:defRPr/>
              </a:pPr>
              <a:r>
                <a:rPr lang="en-US" sz="1050" b="1" kern="0" dirty="0">
                  <a:solidFill>
                    <a:srgbClr val="FFFFFF"/>
                  </a:solidFill>
                  <a:effectLst>
                    <a:outerShdw blurRad="38100" dist="38100" dir="2700000" algn="tl">
                      <a:srgbClr val="000000"/>
                    </a:outerShdw>
                  </a:effectLst>
                  <a:ea typeface="ＭＳ Ｐゴシック" pitchFamily="34" charset="-128"/>
                </a:rPr>
                <a:t>2</a:t>
              </a:r>
              <a:endParaRPr lang="en-US" sz="1050" dirty="0">
                <a:solidFill>
                  <a:srgbClr val="FFFFFF"/>
                </a:solidFill>
              </a:endParaRPr>
            </a:p>
          </p:txBody>
        </p:sp>
        <p:sp>
          <p:nvSpPr>
            <p:cNvPr id="76" name="Rectangle 75"/>
            <p:cNvSpPr/>
            <p:nvPr/>
          </p:nvSpPr>
          <p:spPr>
            <a:xfrm>
              <a:off x="7494588" y="6553024"/>
              <a:ext cx="252412" cy="253853"/>
            </a:xfrm>
            <a:prstGeom prst="rect">
              <a:avLst/>
            </a:prstGeom>
          </p:spPr>
          <p:txBody>
            <a:bodyPr wrap="none">
              <a:spAutoFit/>
            </a:bodyPr>
            <a:lstStyle/>
            <a:p>
              <a:pPr>
                <a:defRPr/>
              </a:pPr>
              <a:r>
                <a:rPr lang="en-US" sz="1050" b="1" kern="0" dirty="0">
                  <a:solidFill>
                    <a:srgbClr val="FFFFFF"/>
                  </a:solidFill>
                  <a:effectLst>
                    <a:outerShdw blurRad="38100" dist="38100" dir="2700000" algn="tl">
                      <a:srgbClr val="000000"/>
                    </a:outerShdw>
                  </a:effectLst>
                  <a:ea typeface="ＭＳ Ｐゴシック" pitchFamily="34" charset="-128"/>
                </a:rPr>
                <a:t>2</a:t>
              </a:r>
              <a:endParaRPr lang="en-US" sz="1050" dirty="0">
                <a:solidFill>
                  <a:srgbClr val="FFFFFF"/>
                </a:solidFill>
              </a:endParaRPr>
            </a:p>
          </p:txBody>
        </p:sp>
      </p:grpSp>
      <p:sp>
        <p:nvSpPr>
          <p:cNvPr id="78" name="Rectangle 77"/>
          <p:cNvSpPr>
            <a:spLocks noChangeArrowheads="1"/>
          </p:cNvSpPr>
          <p:nvPr/>
        </p:nvSpPr>
        <p:spPr bwMode="auto">
          <a:xfrm>
            <a:off x="3581400" y="6019800"/>
            <a:ext cx="5410200" cy="838200"/>
          </a:xfrm>
          <a:prstGeom prst="rect">
            <a:avLst/>
          </a:prstGeom>
          <a:solidFill>
            <a:srgbClr val="000082"/>
          </a:solidFill>
          <a:ln w="12700" algn="ctr">
            <a:noFill/>
            <a:round/>
            <a:headEnd/>
            <a:tailEnd/>
          </a:ln>
        </p:spPr>
        <p:txBody>
          <a:bodyPr/>
          <a:lstStyle/>
          <a:p>
            <a:pPr eaLnBrk="0" hangingPunct="0"/>
            <a:endParaRPr lang="en-US"/>
          </a:p>
        </p:txBody>
      </p:sp>
      <p:sp>
        <p:nvSpPr>
          <p:cNvPr id="59" name="TextBox 58"/>
          <p:cNvSpPr txBox="1">
            <a:spLocks noChangeArrowheads="1"/>
          </p:cNvSpPr>
          <p:nvPr/>
        </p:nvSpPr>
        <p:spPr bwMode="auto">
          <a:xfrm>
            <a:off x="4953000" y="5867400"/>
            <a:ext cx="2403475" cy="646113"/>
          </a:xfrm>
          <a:prstGeom prst="rect">
            <a:avLst/>
          </a:prstGeom>
          <a:noFill/>
          <a:ln w="9525">
            <a:noFill/>
            <a:miter lim="800000"/>
            <a:headEnd/>
            <a:tailEnd/>
          </a:ln>
        </p:spPr>
        <p:txBody>
          <a:bodyPr wrap="none">
            <a:spAutoFit/>
          </a:bodyPr>
          <a:lstStyle/>
          <a:p>
            <a:pPr algn="ctr"/>
            <a:r>
              <a:rPr lang="en-US" sz="1800"/>
              <a:t>Iterations are proxy</a:t>
            </a:r>
          </a:p>
          <a:p>
            <a:pPr algn="ctr"/>
            <a:r>
              <a:rPr lang="en-US" sz="1800"/>
              <a:t>For ensemble averaging</a:t>
            </a:r>
          </a:p>
        </p:txBody>
      </p:sp>
      <p:grpSp>
        <p:nvGrpSpPr>
          <p:cNvPr id="11308" name="Group 13"/>
          <p:cNvGrpSpPr>
            <a:grpSpLocks/>
          </p:cNvGrpSpPr>
          <p:nvPr/>
        </p:nvGrpSpPr>
        <p:grpSpPr bwMode="auto">
          <a:xfrm>
            <a:off x="7467600" y="3276600"/>
            <a:ext cx="1420813" cy="779463"/>
            <a:chOff x="1392" y="3264"/>
            <a:chExt cx="1872" cy="816"/>
          </a:xfrm>
        </p:grpSpPr>
        <p:grpSp>
          <p:nvGrpSpPr>
            <p:cNvPr id="11312" name="Group 14"/>
            <p:cNvGrpSpPr>
              <a:grpSpLocks/>
            </p:cNvGrpSpPr>
            <p:nvPr/>
          </p:nvGrpSpPr>
          <p:grpSpPr bwMode="auto">
            <a:xfrm>
              <a:off x="1392" y="3264"/>
              <a:ext cx="672" cy="816"/>
              <a:chOff x="1392" y="1392"/>
              <a:chExt cx="672" cy="816"/>
            </a:xfrm>
          </p:grpSpPr>
          <p:sp>
            <p:nvSpPr>
              <p:cNvPr id="11333" name="AutoShape 1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1334" name="Line 1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1335" name="Line 1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1313" name="Group 18"/>
            <p:cNvGrpSpPr>
              <a:grpSpLocks/>
            </p:cNvGrpSpPr>
            <p:nvPr/>
          </p:nvGrpSpPr>
          <p:grpSpPr bwMode="auto">
            <a:xfrm>
              <a:off x="1632" y="3264"/>
              <a:ext cx="672" cy="816"/>
              <a:chOff x="1392" y="1392"/>
              <a:chExt cx="672" cy="816"/>
            </a:xfrm>
          </p:grpSpPr>
          <p:sp>
            <p:nvSpPr>
              <p:cNvPr id="11330" name="AutoShape 19"/>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1331" name="Line 20"/>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1332" name="Line 21"/>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1314" name="Group 22"/>
            <p:cNvGrpSpPr>
              <a:grpSpLocks/>
            </p:cNvGrpSpPr>
            <p:nvPr/>
          </p:nvGrpSpPr>
          <p:grpSpPr bwMode="auto">
            <a:xfrm flipH="1">
              <a:off x="1872" y="3264"/>
              <a:ext cx="672" cy="816"/>
              <a:chOff x="1392" y="1392"/>
              <a:chExt cx="672" cy="816"/>
            </a:xfrm>
          </p:grpSpPr>
          <p:sp>
            <p:nvSpPr>
              <p:cNvPr id="11327" name="AutoShape 23"/>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1328" name="Line 24"/>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1329" name="Line 25"/>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1315" name="Group 26"/>
            <p:cNvGrpSpPr>
              <a:grpSpLocks/>
            </p:cNvGrpSpPr>
            <p:nvPr/>
          </p:nvGrpSpPr>
          <p:grpSpPr bwMode="auto">
            <a:xfrm flipH="1">
              <a:off x="2112" y="3264"/>
              <a:ext cx="672" cy="816"/>
              <a:chOff x="1392" y="1392"/>
              <a:chExt cx="672" cy="816"/>
            </a:xfrm>
          </p:grpSpPr>
          <p:sp>
            <p:nvSpPr>
              <p:cNvPr id="11324" name="AutoShape 27"/>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1325" name="Line 28"/>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1326" name="Line 29"/>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1316" name="Group 30"/>
            <p:cNvGrpSpPr>
              <a:grpSpLocks/>
            </p:cNvGrpSpPr>
            <p:nvPr/>
          </p:nvGrpSpPr>
          <p:grpSpPr bwMode="auto">
            <a:xfrm flipH="1">
              <a:off x="2352" y="3264"/>
              <a:ext cx="672" cy="816"/>
              <a:chOff x="1392" y="1392"/>
              <a:chExt cx="672" cy="816"/>
            </a:xfrm>
          </p:grpSpPr>
          <p:sp>
            <p:nvSpPr>
              <p:cNvPr id="11321" name="AutoShape 31"/>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1322" name="Line 32"/>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1323" name="Line 33"/>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1317" name="Group 34"/>
            <p:cNvGrpSpPr>
              <a:grpSpLocks/>
            </p:cNvGrpSpPr>
            <p:nvPr/>
          </p:nvGrpSpPr>
          <p:grpSpPr bwMode="auto">
            <a:xfrm flipH="1">
              <a:off x="2592" y="3264"/>
              <a:ext cx="672" cy="816"/>
              <a:chOff x="1392" y="1392"/>
              <a:chExt cx="672" cy="816"/>
            </a:xfrm>
          </p:grpSpPr>
          <p:sp>
            <p:nvSpPr>
              <p:cNvPr id="11318" name="AutoShape 3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1319" name="Line 3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1320" name="Line 3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sp>
        <p:nvSpPr>
          <p:cNvPr id="101" name="Rectangle 100"/>
          <p:cNvSpPr>
            <a:spLocks noChangeArrowheads="1"/>
          </p:cNvSpPr>
          <p:nvPr/>
        </p:nvSpPr>
        <p:spPr bwMode="auto">
          <a:xfrm>
            <a:off x="381000" y="1676400"/>
            <a:ext cx="5867400" cy="1295400"/>
          </a:xfrm>
          <a:prstGeom prst="rect">
            <a:avLst/>
          </a:prstGeom>
          <a:solidFill>
            <a:srgbClr val="000082"/>
          </a:solidFill>
          <a:ln w="12700" algn="ctr">
            <a:noFill/>
            <a:round/>
            <a:headEnd/>
            <a:tailEnd/>
          </a:ln>
        </p:spPr>
        <p:txBody>
          <a:bodyPr/>
          <a:lstStyle/>
          <a:p>
            <a:pPr eaLnBrk="0" hangingPunct="0"/>
            <a:endParaRPr lang="en-US"/>
          </a:p>
        </p:txBody>
      </p:sp>
      <p:sp>
        <p:nvSpPr>
          <p:cNvPr id="102" name="Rectangle 101"/>
          <p:cNvSpPr>
            <a:spLocks noChangeArrowheads="1"/>
          </p:cNvSpPr>
          <p:nvPr/>
        </p:nvSpPr>
        <p:spPr bwMode="auto">
          <a:xfrm>
            <a:off x="228600" y="2971800"/>
            <a:ext cx="7162800" cy="2286000"/>
          </a:xfrm>
          <a:prstGeom prst="rect">
            <a:avLst/>
          </a:prstGeom>
          <a:solidFill>
            <a:srgbClr val="000082"/>
          </a:solidFill>
          <a:ln w="12700" algn="ctr">
            <a:noFill/>
            <a:round/>
            <a:headEnd/>
            <a:tailEnd/>
          </a:ln>
        </p:spPr>
        <p:txBody>
          <a:bodyPr/>
          <a:lstStyle/>
          <a:p>
            <a:pPr eaLnBrk="0" hangingPunct="0"/>
            <a:endParaRPr lang="en-US"/>
          </a:p>
        </p:txBody>
      </p:sp>
      <p:sp>
        <p:nvSpPr>
          <p:cNvPr id="103" name="Rectangle 102"/>
          <p:cNvSpPr>
            <a:spLocks noChangeArrowheads="1"/>
          </p:cNvSpPr>
          <p:nvPr/>
        </p:nvSpPr>
        <p:spPr bwMode="auto">
          <a:xfrm>
            <a:off x="762000" y="4495800"/>
            <a:ext cx="8382000" cy="2286000"/>
          </a:xfrm>
          <a:prstGeom prst="rect">
            <a:avLst/>
          </a:prstGeom>
          <a:solidFill>
            <a:srgbClr val="000082"/>
          </a:solidFill>
          <a:ln w="12700" algn="ctr">
            <a:noFill/>
            <a:round/>
            <a:headEnd/>
            <a:tailEnd/>
          </a:ln>
        </p:spPr>
        <p:txBody>
          <a:bodyPr/>
          <a:lstStyle/>
          <a:p>
            <a:pPr eaLnBrk="0" hangingPunct="0"/>
            <a:endParaRPr lang="en-US"/>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01"/>
                                        </p:tgtEl>
                                      </p:cBhvr>
                                    </p:animEffect>
                                    <p:set>
                                      <p:cBhvr>
                                        <p:cTn id="7" dur="1" fill="hold">
                                          <p:stCondLst>
                                            <p:cond delay="499"/>
                                          </p:stCondLst>
                                        </p:cTn>
                                        <p:tgtEl>
                                          <p:spTgt spid="10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02"/>
                                        </p:tgtEl>
                                      </p:cBhvr>
                                    </p:animEffect>
                                    <p:set>
                                      <p:cBhvr>
                                        <p:cTn id="12" dur="1" fill="hold">
                                          <p:stCondLst>
                                            <p:cond delay="499"/>
                                          </p:stCondLst>
                                        </p:cTn>
                                        <p:tgtEl>
                                          <p:spTgt spid="10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03"/>
                                        </p:tgtEl>
                                      </p:cBhvr>
                                    </p:animEffect>
                                    <p:set>
                                      <p:cBhvr>
                                        <p:cTn id="17" dur="1" fill="hold">
                                          <p:stCondLst>
                                            <p:cond delay="499"/>
                                          </p:stCondLst>
                                        </p:cTn>
                                        <p:tgtEl>
                                          <p:spTgt spid="10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59" grpId="0"/>
      <p:bldP spid="101" grpId="0" animBg="1"/>
      <p:bldP spid="102" grpId="0" animBg="1"/>
      <p:bldP spid="1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1711325" y="-76200"/>
            <a:ext cx="5878513" cy="1995488"/>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4000" b="1" i="1" dirty="0">
                <a:solidFill>
                  <a:srgbClr val="FAFD00"/>
                </a:solidFill>
                <a:effectLst>
                  <a:outerShdw blurRad="38100" dist="38100" dir="2700000" algn="tl">
                    <a:srgbClr val="000000"/>
                  </a:outerShdw>
                </a:effectLst>
              </a:rPr>
              <a:t> </a:t>
            </a:r>
          </a:p>
          <a:p>
            <a:pPr algn="ctr" defTabSz="857250">
              <a:defRPr/>
            </a:pPr>
            <a:r>
              <a:rPr lang="en-US" sz="4000" b="1" i="1" dirty="0">
                <a:solidFill>
                  <a:srgbClr val="FAFD00"/>
                </a:solidFill>
                <a:effectLst>
                  <a:outerShdw blurRad="38100" dist="38100" dir="2700000" algn="tl">
                    <a:srgbClr val="000000"/>
                  </a:outerShdw>
                </a:effectLst>
              </a:rPr>
              <a:t>Brief History Multisource </a:t>
            </a:r>
          </a:p>
          <a:p>
            <a:pPr algn="ctr" defTabSz="857250">
              <a:defRPr/>
            </a:pPr>
            <a:r>
              <a:rPr lang="en-US" sz="4000" b="1" i="1" dirty="0">
                <a:solidFill>
                  <a:srgbClr val="FAFD00"/>
                </a:solidFill>
                <a:effectLst>
                  <a:outerShdw blurRad="38100" dist="38100" dir="2700000" algn="tl">
                    <a:srgbClr val="000000"/>
                  </a:outerShdw>
                </a:effectLst>
              </a:rPr>
              <a:t>Phase Encoded Imaging</a:t>
            </a:r>
          </a:p>
        </p:txBody>
      </p:sp>
      <p:sp>
        <p:nvSpPr>
          <p:cNvPr id="12291" name="TextBox 80"/>
          <p:cNvSpPr txBox="1">
            <a:spLocks noChangeArrowheads="1"/>
          </p:cNvSpPr>
          <p:nvPr/>
        </p:nvSpPr>
        <p:spPr bwMode="auto">
          <a:xfrm>
            <a:off x="742950" y="2514600"/>
            <a:ext cx="8096250" cy="523875"/>
          </a:xfrm>
          <a:prstGeom prst="rect">
            <a:avLst/>
          </a:prstGeom>
          <a:noFill/>
          <a:ln w="9525">
            <a:noFill/>
            <a:miter lim="800000"/>
            <a:headEnd/>
            <a:tailEnd/>
          </a:ln>
        </p:spPr>
        <p:txBody>
          <a:bodyPr wrap="none">
            <a:spAutoFit/>
          </a:bodyPr>
          <a:lstStyle/>
          <a:p>
            <a:r>
              <a:rPr lang="en-US" sz="2800"/>
              <a:t>Romero, Ghiglia, Ober, &amp; Morton, Geophysics, (2000)</a:t>
            </a:r>
          </a:p>
        </p:txBody>
      </p:sp>
      <p:sp>
        <p:nvSpPr>
          <p:cNvPr id="12292" name="TextBox 82"/>
          <p:cNvSpPr txBox="1">
            <a:spLocks noChangeArrowheads="1"/>
          </p:cNvSpPr>
          <p:nvPr/>
        </p:nvSpPr>
        <p:spPr bwMode="auto">
          <a:xfrm>
            <a:off x="741363" y="3962400"/>
            <a:ext cx="8250237" cy="954088"/>
          </a:xfrm>
          <a:prstGeom prst="rect">
            <a:avLst/>
          </a:prstGeom>
          <a:noFill/>
          <a:ln w="9525">
            <a:noFill/>
            <a:miter lim="800000"/>
            <a:headEnd/>
            <a:tailEnd/>
          </a:ln>
        </p:spPr>
        <p:txBody>
          <a:bodyPr wrap="none">
            <a:spAutoFit/>
          </a:bodyPr>
          <a:lstStyle/>
          <a:p>
            <a:r>
              <a:rPr lang="en-US" sz="2800"/>
              <a:t>Krebs, Anderson, Hinkley, Neelamani, Lee, Baumstein, </a:t>
            </a:r>
          </a:p>
          <a:p>
            <a:r>
              <a:rPr lang="en-US" sz="2800"/>
              <a:t>Lacasse, SEG, (2009)</a:t>
            </a:r>
          </a:p>
        </p:txBody>
      </p:sp>
      <p:sp>
        <p:nvSpPr>
          <p:cNvPr id="12293" name="TextBox 84"/>
          <p:cNvSpPr txBox="1">
            <a:spLocks noChangeArrowheads="1"/>
          </p:cNvSpPr>
          <p:nvPr/>
        </p:nvSpPr>
        <p:spPr bwMode="auto">
          <a:xfrm>
            <a:off x="685800" y="4953000"/>
            <a:ext cx="5230813" cy="523875"/>
          </a:xfrm>
          <a:prstGeom prst="rect">
            <a:avLst/>
          </a:prstGeom>
          <a:noFill/>
          <a:ln w="9525">
            <a:noFill/>
            <a:miter lim="800000"/>
            <a:headEnd/>
            <a:tailEnd/>
          </a:ln>
        </p:spPr>
        <p:txBody>
          <a:bodyPr wrap="none">
            <a:spAutoFit/>
          </a:bodyPr>
          <a:lstStyle/>
          <a:p>
            <a:r>
              <a:rPr lang="en-US" sz="2800"/>
              <a:t>Virieux and Operto, EAGE, (2009)</a:t>
            </a:r>
          </a:p>
        </p:txBody>
      </p:sp>
      <p:sp>
        <p:nvSpPr>
          <p:cNvPr id="12294" name="TextBox 85"/>
          <p:cNvSpPr txBox="1">
            <a:spLocks noChangeArrowheads="1"/>
          </p:cNvSpPr>
          <p:nvPr/>
        </p:nvSpPr>
        <p:spPr bwMode="auto">
          <a:xfrm>
            <a:off x="762000" y="5486400"/>
            <a:ext cx="4797425" cy="523875"/>
          </a:xfrm>
          <a:prstGeom prst="rect">
            <a:avLst/>
          </a:prstGeom>
          <a:noFill/>
          <a:ln w="9525">
            <a:noFill/>
            <a:miter lim="800000"/>
            <a:headEnd/>
            <a:tailEnd/>
          </a:ln>
        </p:spPr>
        <p:txBody>
          <a:bodyPr wrap="none">
            <a:spAutoFit/>
          </a:bodyPr>
          <a:lstStyle/>
          <a:p>
            <a:r>
              <a:rPr lang="en-US" sz="2800"/>
              <a:t>Dai, and  Schuster, SEG, (2009)</a:t>
            </a:r>
          </a:p>
        </p:txBody>
      </p:sp>
      <p:sp>
        <p:nvSpPr>
          <p:cNvPr id="12295" name="TextBox 88"/>
          <p:cNvSpPr txBox="1">
            <a:spLocks noChangeArrowheads="1"/>
          </p:cNvSpPr>
          <p:nvPr/>
        </p:nvSpPr>
        <p:spPr bwMode="auto">
          <a:xfrm>
            <a:off x="533400" y="1981200"/>
            <a:ext cx="1825625" cy="584200"/>
          </a:xfrm>
          <a:prstGeom prst="rect">
            <a:avLst/>
          </a:prstGeom>
          <a:noFill/>
          <a:ln w="9525">
            <a:noFill/>
            <a:miter lim="800000"/>
            <a:headEnd/>
            <a:tailEnd/>
          </a:ln>
        </p:spPr>
        <p:txBody>
          <a:bodyPr wrap="none">
            <a:spAutoFit/>
          </a:bodyPr>
          <a:lstStyle/>
          <a:p>
            <a:r>
              <a:rPr lang="en-US" sz="3200">
                <a:solidFill>
                  <a:srgbClr val="FFFFFF"/>
                </a:solidFill>
              </a:rPr>
              <a:t>Migration</a:t>
            </a:r>
          </a:p>
        </p:txBody>
      </p:sp>
      <p:sp>
        <p:nvSpPr>
          <p:cNvPr id="12296" name="TextBox 89"/>
          <p:cNvSpPr txBox="1">
            <a:spLocks noChangeArrowheads="1"/>
          </p:cNvSpPr>
          <p:nvPr/>
        </p:nvSpPr>
        <p:spPr bwMode="auto">
          <a:xfrm>
            <a:off x="609600" y="3352800"/>
            <a:ext cx="8394700" cy="584200"/>
          </a:xfrm>
          <a:prstGeom prst="rect">
            <a:avLst/>
          </a:prstGeom>
          <a:noFill/>
          <a:ln w="9525">
            <a:noFill/>
            <a:miter lim="800000"/>
            <a:headEnd/>
            <a:tailEnd/>
          </a:ln>
        </p:spPr>
        <p:txBody>
          <a:bodyPr wrap="none">
            <a:spAutoFit/>
          </a:bodyPr>
          <a:lstStyle/>
          <a:p>
            <a:r>
              <a:rPr lang="en-US" sz="3200">
                <a:solidFill>
                  <a:srgbClr val="FFFFFF"/>
                </a:solidFill>
              </a:rPr>
              <a:t>Waveform Inversion and Least Squares Migration</a:t>
            </a:r>
          </a:p>
        </p:txBody>
      </p:sp>
      <p:sp>
        <p:nvSpPr>
          <p:cNvPr id="12297" name="TextBox 90"/>
          <p:cNvSpPr txBox="1">
            <a:spLocks noChangeArrowheads="1"/>
          </p:cNvSpPr>
          <p:nvPr/>
        </p:nvSpPr>
        <p:spPr bwMode="auto">
          <a:xfrm>
            <a:off x="762000" y="5953125"/>
            <a:ext cx="3157538" cy="523875"/>
          </a:xfrm>
          <a:prstGeom prst="rect">
            <a:avLst/>
          </a:prstGeom>
          <a:noFill/>
          <a:ln w="9525">
            <a:noFill/>
            <a:miter lim="800000"/>
            <a:headEnd/>
            <a:tailEnd/>
          </a:ln>
        </p:spPr>
        <p:txBody>
          <a:bodyPr wrap="none">
            <a:spAutoFit/>
          </a:bodyPr>
          <a:lstStyle/>
          <a:p>
            <a:r>
              <a:rPr lang="en-US" sz="2800"/>
              <a:t>Biondi, SEG, (2009)</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381000" y="304800"/>
            <a:ext cx="8382000" cy="1016000"/>
          </a:xfrm>
          <a:prstGeom prst="rect">
            <a:avLst/>
          </a:prstGeom>
          <a:noFill/>
          <a:ln w="9525">
            <a:noFill/>
            <a:miter lim="800000"/>
            <a:headEnd/>
            <a:tailEnd/>
          </a:ln>
        </p:spPr>
        <p:txBody>
          <a:bodyPr>
            <a:spAutoFit/>
          </a:bodyPr>
          <a:lstStyle/>
          <a:p>
            <a:pPr algn="ctr" eaLnBrk="0" hangingPunct="0">
              <a:defRPr/>
            </a:pPr>
            <a:r>
              <a:rPr lang="en-US" sz="6000" b="1" dirty="0">
                <a:solidFill>
                  <a:srgbClr val="FFFFFF"/>
                </a:solidFill>
                <a:effectLst>
                  <a:outerShdw blurRad="38100" dist="38100" dir="2700000" algn="tl">
                    <a:srgbClr val="000000">
                      <a:alpha val="43137"/>
                    </a:srgbClr>
                  </a:outerShdw>
                </a:effectLst>
                <a:cs typeface="+mn-cs"/>
              </a:rPr>
              <a:t>Outline</a:t>
            </a:r>
          </a:p>
        </p:txBody>
      </p:sp>
      <p:sp>
        <p:nvSpPr>
          <p:cNvPr id="13" name="TextBox 12"/>
          <p:cNvSpPr txBox="1">
            <a:spLocks noChangeArrowheads="1"/>
          </p:cNvSpPr>
          <p:nvPr/>
        </p:nvSpPr>
        <p:spPr bwMode="auto">
          <a:xfrm>
            <a:off x="-533400" y="1524000"/>
            <a:ext cx="5105400" cy="523875"/>
          </a:xfrm>
          <a:prstGeom prst="rect">
            <a:avLst/>
          </a:prstGeom>
          <a:noFill/>
          <a:ln w="9525">
            <a:noFill/>
            <a:miter lim="800000"/>
            <a:headEnd/>
            <a:tailEnd/>
          </a:ln>
        </p:spPr>
        <p:txBody>
          <a:bodyPr>
            <a:spAutoFit/>
          </a:bodyPr>
          <a:lstStyle/>
          <a:p>
            <a:pPr marL="514350" indent="-514350" algn="ctr" eaLnBrk="0" hangingPunct="0">
              <a:buFont typeface="+mj-lt"/>
              <a:buAutoNum type="arabicPeriod"/>
              <a:defRPr/>
            </a:pPr>
            <a:r>
              <a:rPr lang="en-US" sz="2800" b="1" dirty="0">
                <a:solidFill>
                  <a:srgbClr val="FFFFFF"/>
                </a:solidFill>
                <a:effectLst>
                  <a:outerShdw blurRad="38100" dist="38100" dir="2700000" algn="tl">
                    <a:srgbClr val="000000">
                      <a:alpha val="43137"/>
                    </a:srgbClr>
                  </a:outerShdw>
                </a:effectLst>
                <a:cs typeface="+mn-cs"/>
              </a:rPr>
              <a:t> </a:t>
            </a:r>
            <a:r>
              <a:rPr lang="en-US" sz="2800" b="1" dirty="0">
                <a:effectLst>
                  <a:outerShdw blurRad="38100" dist="38100" dir="2700000" algn="tl">
                    <a:srgbClr val="000000">
                      <a:alpha val="43137"/>
                    </a:srgbClr>
                  </a:outerShdw>
                </a:effectLst>
                <a:cs typeface="+mn-cs"/>
              </a:rPr>
              <a:t>Seismic Experiment:</a:t>
            </a:r>
          </a:p>
        </p:txBody>
      </p:sp>
      <p:pic>
        <p:nvPicPr>
          <p:cNvPr id="13316" name="Picture 2"/>
          <p:cNvPicPr>
            <a:picLocks noChangeAspect="1" noChangeArrowheads="1"/>
          </p:cNvPicPr>
          <p:nvPr/>
        </p:nvPicPr>
        <p:blipFill>
          <a:blip r:embed="rId3" cstate="print"/>
          <a:srcRect/>
          <a:stretch>
            <a:fillRect/>
          </a:stretch>
        </p:blipFill>
        <p:spPr bwMode="auto">
          <a:xfrm>
            <a:off x="4191000" y="1371600"/>
            <a:ext cx="2676525" cy="2057400"/>
          </a:xfrm>
          <a:prstGeom prst="rect">
            <a:avLst/>
          </a:prstGeom>
          <a:noFill/>
          <a:ln w="9525">
            <a:noFill/>
            <a:miter lim="800000"/>
            <a:headEnd/>
            <a:tailEnd/>
          </a:ln>
        </p:spPr>
      </p:pic>
      <p:grpSp>
        <p:nvGrpSpPr>
          <p:cNvPr id="13317" name="Group 49"/>
          <p:cNvGrpSpPr>
            <a:grpSpLocks/>
          </p:cNvGrpSpPr>
          <p:nvPr/>
        </p:nvGrpSpPr>
        <p:grpSpPr bwMode="auto">
          <a:xfrm>
            <a:off x="7086600" y="1371600"/>
            <a:ext cx="1776413" cy="1981200"/>
            <a:chOff x="4191000" y="1676400"/>
            <a:chExt cx="1776413" cy="1981200"/>
          </a:xfrm>
        </p:grpSpPr>
        <p:sp>
          <p:nvSpPr>
            <p:cNvPr id="13348" name="TextBox 29"/>
            <p:cNvSpPr txBox="1">
              <a:spLocks noChangeArrowheads="1"/>
            </p:cNvSpPr>
            <p:nvPr/>
          </p:nvSpPr>
          <p:spPr bwMode="auto">
            <a:xfrm>
              <a:off x="4191000" y="3048000"/>
              <a:ext cx="1687513" cy="584200"/>
            </a:xfrm>
            <a:prstGeom prst="rect">
              <a:avLst/>
            </a:prstGeom>
            <a:noFill/>
            <a:ln w="9525">
              <a:noFill/>
              <a:miter lim="800000"/>
              <a:headEnd/>
              <a:tailEnd/>
            </a:ln>
          </p:spPr>
          <p:txBody>
            <a:bodyPr wrap="none">
              <a:spAutoFit/>
            </a:bodyPr>
            <a:lstStyle/>
            <a:p>
              <a:r>
                <a:rPr lang="en-US" sz="3200">
                  <a:solidFill>
                    <a:srgbClr val="FF0000"/>
                  </a:solidFill>
                </a:rPr>
                <a:t>L</a:t>
              </a:r>
              <a:r>
                <a:rPr lang="en-US" sz="3200"/>
                <a:t>   </a:t>
              </a:r>
              <a:r>
                <a:rPr lang="en-US" sz="3200">
                  <a:solidFill>
                    <a:srgbClr val="FFFFFF"/>
                  </a:solidFill>
                </a:rPr>
                <a:t>m</a:t>
              </a:r>
              <a:r>
                <a:rPr lang="en-US" sz="3200"/>
                <a:t> = </a:t>
              </a:r>
              <a:r>
                <a:rPr lang="en-US" sz="3200">
                  <a:solidFill>
                    <a:srgbClr val="FFFFFF"/>
                  </a:solidFill>
                </a:rPr>
                <a:t>d</a:t>
              </a:r>
            </a:p>
          </p:txBody>
        </p:sp>
        <p:grpSp>
          <p:nvGrpSpPr>
            <p:cNvPr id="13349" name="Group 48"/>
            <p:cNvGrpSpPr>
              <a:grpSpLocks/>
            </p:cNvGrpSpPr>
            <p:nvPr/>
          </p:nvGrpSpPr>
          <p:grpSpPr bwMode="auto">
            <a:xfrm>
              <a:off x="4191000" y="1676400"/>
              <a:ext cx="1776413" cy="1981200"/>
              <a:chOff x="4191000" y="1676400"/>
              <a:chExt cx="1776413" cy="1981200"/>
            </a:xfrm>
          </p:grpSpPr>
          <p:sp>
            <p:nvSpPr>
              <p:cNvPr id="13350" name="TextBox 14"/>
              <p:cNvSpPr txBox="1">
                <a:spLocks noChangeArrowheads="1"/>
              </p:cNvSpPr>
              <p:nvPr/>
            </p:nvSpPr>
            <p:spPr bwMode="auto">
              <a:xfrm>
                <a:off x="4191000" y="1676400"/>
                <a:ext cx="1584325" cy="584200"/>
              </a:xfrm>
              <a:prstGeom prst="rect">
                <a:avLst/>
              </a:prstGeom>
              <a:noFill/>
              <a:ln w="9525">
                <a:noFill/>
                <a:miter lim="800000"/>
                <a:headEnd/>
                <a:tailEnd/>
              </a:ln>
            </p:spPr>
            <p:txBody>
              <a:bodyPr wrap="none">
                <a:spAutoFit/>
              </a:bodyPr>
              <a:lstStyle/>
              <a:p>
                <a:r>
                  <a:rPr lang="en-US" sz="3200">
                    <a:solidFill>
                      <a:srgbClr val="FF0000"/>
                    </a:solidFill>
                  </a:rPr>
                  <a:t>L</a:t>
                </a:r>
                <a:r>
                  <a:rPr lang="en-US" sz="3200"/>
                  <a:t>  </a:t>
                </a:r>
                <a:r>
                  <a:rPr lang="en-US" sz="3200">
                    <a:solidFill>
                      <a:srgbClr val="FFFFFF"/>
                    </a:solidFill>
                  </a:rPr>
                  <a:t>m</a:t>
                </a:r>
                <a:r>
                  <a:rPr lang="en-US" sz="3200"/>
                  <a:t> = </a:t>
                </a:r>
                <a:r>
                  <a:rPr lang="en-US" sz="3200">
                    <a:solidFill>
                      <a:srgbClr val="FFFFFF"/>
                    </a:solidFill>
                  </a:rPr>
                  <a:t>d</a:t>
                </a:r>
              </a:p>
            </p:txBody>
          </p:sp>
          <p:sp>
            <p:nvSpPr>
              <p:cNvPr id="13351" name="TextBox 15"/>
              <p:cNvSpPr txBox="1">
                <a:spLocks noChangeArrowheads="1"/>
              </p:cNvSpPr>
              <p:nvPr/>
            </p:nvSpPr>
            <p:spPr bwMode="auto">
              <a:xfrm>
                <a:off x="4495800" y="1947863"/>
                <a:ext cx="287338" cy="338137"/>
              </a:xfrm>
              <a:prstGeom prst="rect">
                <a:avLst/>
              </a:prstGeom>
              <a:noFill/>
              <a:ln w="9525">
                <a:noFill/>
                <a:miter lim="800000"/>
                <a:headEnd/>
                <a:tailEnd/>
              </a:ln>
            </p:spPr>
            <p:txBody>
              <a:bodyPr wrap="none">
                <a:spAutoFit/>
              </a:bodyPr>
              <a:lstStyle/>
              <a:p>
                <a:r>
                  <a:rPr lang="en-US" sz="1600">
                    <a:solidFill>
                      <a:srgbClr val="FF0000"/>
                    </a:solidFill>
                  </a:rPr>
                  <a:t>1</a:t>
                </a:r>
              </a:p>
            </p:txBody>
          </p:sp>
          <p:sp>
            <p:nvSpPr>
              <p:cNvPr id="13352" name="TextBox 16"/>
              <p:cNvSpPr txBox="1">
                <a:spLocks noChangeArrowheads="1"/>
              </p:cNvSpPr>
              <p:nvPr/>
            </p:nvSpPr>
            <p:spPr bwMode="auto">
              <a:xfrm>
                <a:off x="5580063" y="1941513"/>
                <a:ext cx="287337" cy="338137"/>
              </a:xfrm>
              <a:prstGeom prst="rect">
                <a:avLst/>
              </a:prstGeom>
              <a:noFill/>
              <a:ln w="9525">
                <a:noFill/>
                <a:miter lim="800000"/>
                <a:headEnd/>
                <a:tailEnd/>
              </a:ln>
            </p:spPr>
            <p:txBody>
              <a:bodyPr wrap="none">
                <a:spAutoFit/>
              </a:bodyPr>
              <a:lstStyle/>
              <a:p>
                <a:r>
                  <a:rPr lang="en-US" sz="1600">
                    <a:solidFill>
                      <a:srgbClr val="FFFFFF"/>
                    </a:solidFill>
                  </a:rPr>
                  <a:t>1</a:t>
                </a:r>
              </a:p>
            </p:txBody>
          </p:sp>
          <p:sp>
            <p:nvSpPr>
              <p:cNvPr id="13353" name="TextBox 17"/>
              <p:cNvSpPr txBox="1">
                <a:spLocks noChangeArrowheads="1"/>
              </p:cNvSpPr>
              <p:nvPr/>
            </p:nvSpPr>
            <p:spPr bwMode="auto">
              <a:xfrm>
                <a:off x="4191000" y="2133600"/>
                <a:ext cx="1584325" cy="584200"/>
              </a:xfrm>
              <a:prstGeom prst="rect">
                <a:avLst/>
              </a:prstGeom>
              <a:noFill/>
              <a:ln w="9525">
                <a:noFill/>
                <a:miter lim="800000"/>
                <a:headEnd/>
                <a:tailEnd/>
              </a:ln>
            </p:spPr>
            <p:txBody>
              <a:bodyPr wrap="none">
                <a:spAutoFit/>
              </a:bodyPr>
              <a:lstStyle/>
              <a:p>
                <a:r>
                  <a:rPr lang="en-US" sz="3200">
                    <a:solidFill>
                      <a:srgbClr val="FF0000"/>
                    </a:solidFill>
                  </a:rPr>
                  <a:t>L</a:t>
                </a:r>
                <a:r>
                  <a:rPr lang="en-US" sz="3200"/>
                  <a:t>  </a:t>
                </a:r>
                <a:r>
                  <a:rPr lang="en-US" sz="3200">
                    <a:solidFill>
                      <a:srgbClr val="FFFFFF"/>
                    </a:solidFill>
                  </a:rPr>
                  <a:t>m</a:t>
                </a:r>
                <a:r>
                  <a:rPr lang="en-US" sz="3200"/>
                  <a:t> = </a:t>
                </a:r>
                <a:r>
                  <a:rPr lang="en-US" sz="3200">
                    <a:solidFill>
                      <a:srgbClr val="FFFFFF"/>
                    </a:solidFill>
                  </a:rPr>
                  <a:t>d</a:t>
                </a:r>
              </a:p>
            </p:txBody>
          </p:sp>
          <p:sp>
            <p:nvSpPr>
              <p:cNvPr id="13354" name="TextBox 18"/>
              <p:cNvSpPr txBox="1">
                <a:spLocks noChangeArrowheads="1"/>
              </p:cNvSpPr>
              <p:nvPr/>
            </p:nvSpPr>
            <p:spPr bwMode="auto">
              <a:xfrm>
                <a:off x="4495800" y="2405063"/>
                <a:ext cx="287338" cy="338137"/>
              </a:xfrm>
              <a:prstGeom prst="rect">
                <a:avLst/>
              </a:prstGeom>
              <a:noFill/>
              <a:ln w="9525">
                <a:noFill/>
                <a:miter lim="800000"/>
                <a:headEnd/>
                <a:tailEnd/>
              </a:ln>
            </p:spPr>
            <p:txBody>
              <a:bodyPr wrap="none">
                <a:spAutoFit/>
              </a:bodyPr>
              <a:lstStyle/>
              <a:p>
                <a:r>
                  <a:rPr lang="en-US" sz="1600">
                    <a:solidFill>
                      <a:srgbClr val="FF0000"/>
                    </a:solidFill>
                  </a:rPr>
                  <a:t>2</a:t>
                </a:r>
              </a:p>
            </p:txBody>
          </p:sp>
          <p:sp>
            <p:nvSpPr>
              <p:cNvPr id="13355" name="TextBox 19"/>
              <p:cNvSpPr txBox="1">
                <a:spLocks noChangeArrowheads="1"/>
              </p:cNvSpPr>
              <p:nvPr/>
            </p:nvSpPr>
            <p:spPr bwMode="auto">
              <a:xfrm>
                <a:off x="5580063" y="2398713"/>
                <a:ext cx="287337" cy="338137"/>
              </a:xfrm>
              <a:prstGeom prst="rect">
                <a:avLst/>
              </a:prstGeom>
              <a:noFill/>
              <a:ln w="9525">
                <a:noFill/>
                <a:miter lim="800000"/>
                <a:headEnd/>
                <a:tailEnd/>
              </a:ln>
            </p:spPr>
            <p:txBody>
              <a:bodyPr wrap="none">
                <a:spAutoFit/>
              </a:bodyPr>
              <a:lstStyle/>
              <a:p>
                <a:r>
                  <a:rPr lang="en-US" sz="1600">
                    <a:solidFill>
                      <a:srgbClr val="FFFFFF"/>
                    </a:solidFill>
                  </a:rPr>
                  <a:t>2</a:t>
                </a:r>
              </a:p>
            </p:txBody>
          </p:sp>
          <p:grpSp>
            <p:nvGrpSpPr>
              <p:cNvPr id="13356" name="Group 24"/>
              <p:cNvGrpSpPr>
                <a:grpSpLocks/>
              </p:cNvGrpSpPr>
              <p:nvPr/>
            </p:nvGrpSpPr>
            <p:grpSpPr bwMode="auto">
              <a:xfrm>
                <a:off x="4876800" y="2133600"/>
                <a:ext cx="325438" cy="1074738"/>
                <a:chOff x="4953000" y="3048000"/>
                <a:chExt cx="325730" cy="1074241"/>
              </a:xfrm>
            </p:grpSpPr>
            <p:sp>
              <p:nvSpPr>
                <p:cNvPr id="13359" name="TextBox 21"/>
                <p:cNvSpPr txBox="1">
                  <a:spLocks noChangeArrowheads="1"/>
                </p:cNvSpPr>
                <p:nvPr/>
              </p:nvSpPr>
              <p:spPr bwMode="auto">
                <a:xfrm>
                  <a:off x="4953000" y="3048000"/>
                  <a:ext cx="325730" cy="769441"/>
                </a:xfrm>
                <a:prstGeom prst="rect">
                  <a:avLst/>
                </a:prstGeom>
                <a:noFill/>
                <a:ln w="9525">
                  <a:noFill/>
                  <a:miter lim="800000"/>
                  <a:headEnd/>
                  <a:tailEnd/>
                </a:ln>
              </p:spPr>
              <p:txBody>
                <a:bodyPr wrap="none">
                  <a:spAutoFit/>
                </a:bodyPr>
                <a:lstStyle/>
                <a:p>
                  <a:r>
                    <a:rPr lang="en-US"/>
                    <a:t>.</a:t>
                  </a:r>
                </a:p>
              </p:txBody>
            </p:sp>
            <p:sp>
              <p:nvSpPr>
                <p:cNvPr id="13360" name="TextBox 22"/>
                <p:cNvSpPr txBox="1">
                  <a:spLocks noChangeArrowheads="1"/>
                </p:cNvSpPr>
                <p:nvPr/>
              </p:nvSpPr>
              <p:spPr bwMode="auto">
                <a:xfrm>
                  <a:off x="4953000" y="3200400"/>
                  <a:ext cx="325730" cy="769441"/>
                </a:xfrm>
                <a:prstGeom prst="rect">
                  <a:avLst/>
                </a:prstGeom>
                <a:noFill/>
                <a:ln w="9525">
                  <a:noFill/>
                  <a:miter lim="800000"/>
                  <a:headEnd/>
                  <a:tailEnd/>
                </a:ln>
              </p:spPr>
              <p:txBody>
                <a:bodyPr wrap="none">
                  <a:spAutoFit/>
                </a:bodyPr>
                <a:lstStyle/>
                <a:p>
                  <a:r>
                    <a:rPr lang="en-US"/>
                    <a:t>.</a:t>
                  </a:r>
                </a:p>
              </p:txBody>
            </p:sp>
            <p:sp>
              <p:nvSpPr>
                <p:cNvPr id="13361" name="TextBox 23"/>
                <p:cNvSpPr txBox="1">
                  <a:spLocks noChangeArrowheads="1"/>
                </p:cNvSpPr>
                <p:nvPr/>
              </p:nvSpPr>
              <p:spPr bwMode="auto">
                <a:xfrm>
                  <a:off x="4953000" y="3352800"/>
                  <a:ext cx="325730" cy="769441"/>
                </a:xfrm>
                <a:prstGeom prst="rect">
                  <a:avLst/>
                </a:prstGeom>
                <a:noFill/>
                <a:ln w="9525">
                  <a:noFill/>
                  <a:miter lim="800000"/>
                  <a:headEnd/>
                  <a:tailEnd/>
                </a:ln>
              </p:spPr>
              <p:txBody>
                <a:bodyPr wrap="none">
                  <a:spAutoFit/>
                </a:bodyPr>
                <a:lstStyle/>
                <a:p>
                  <a:r>
                    <a:rPr lang="en-US"/>
                    <a:t>.</a:t>
                  </a:r>
                </a:p>
              </p:txBody>
            </p:sp>
          </p:grpSp>
          <p:sp>
            <p:nvSpPr>
              <p:cNvPr id="13357" name="TextBox 30"/>
              <p:cNvSpPr txBox="1">
                <a:spLocks noChangeArrowheads="1"/>
              </p:cNvSpPr>
              <p:nvPr/>
            </p:nvSpPr>
            <p:spPr bwMode="auto">
              <a:xfrm>
                <a:off x="4495800" y="3319463"/>
                <a:ext cx="331788" cy="338137"/>
              </a:xfrm>
              <a:prstGeom prst="rect">
                <a:avLst/>
              </a:prstGeom>
              <a:noFill/>
              <a:ln w="9525">
                <a:noFill/>
                <a:miter lim="800000"/>
                <a:headEnd/>
                <a:tailEnd/>
              </a:ln>
            </p:spPr>
            <p:txBody>
              <a:bodyPr wrap="none">
                <a:spAutoFit/>
              </a:bodyPr>
              <a:lstStyle/>
              <a:p>
                <a:r>
                  <a:rPr lang="en-US" sz="1600">
                    <a:solidFill>
                      <a:srgbClr val="FF0000"/>
                    </a:solidFill>
                  </a:rPr>
                  <a:t>N</a:t>
                </a:r>
              </a:p>
            </p:txBody>
          </p:sp>
          <p:sp>
            <p:nvSpPr>
              <p:cNvPr id="13358" name="TextBox 31"/>
              <p:cNvSpPr txBox="1">
                <a:spLocks noChangeArrowheads="1"/>
              </p:cNvSpPr>
              <p:nvPr/>
            </p:nvSpPr>
            <p:spPr bwMode="auto">
              <a:xfrm>
                <a:off x="5635625" y="3313113"/>
                <a:ext cx="331788" cy="338137"/>
              </a:xfrm>
              <a:prstGeom prst="rect">
                <a:avLst/>
              </a:prstGeom>
              <a:noFill/>
              <a:ln w="9525">
                <a:noFill/>
                <a:miter lim="800000"/>
                <a:headEnd/>
                <a:tailEnd/>
              </a:ln>
            </p:spPr>
            <p:txBody>
              <a:bodyPr wrap="none">
                <a:spAutoFit/>
              </a:bodyPr>
              <a:lstStyle/>
              <a:p>
                <a:r>
                  <a:rPr lang="en-US" sz="1600">
                    <a:solidFill>
                      <a:srgbClr val="FFFFFF"/>
                    </a:solidFill>
                  </a:rPr>
                  <a:t>N</a:t>
                </a:r>
              </a:p>
            </p:txBody>
          </p:sp>
        </p:grpSp>
      </p:grpSp>
      <p:grpSp>
        <p:nvGrpSpPr>
          <p:cNvPr id="13318" name="Group 51"/>
          <p:cNvGrpSpPr>
            <a:grpSpLocks/>
          </p:cNvGrpSpPr>
          <p:nvPr/>
        </p:nvGrpSpPr>
        <p:grpSpPr bwMode="auto">
          <a:xfrm>
            <a:off x="63500" y="3200400"/>
            <a:ext cx="8758238" cy="1905000"/>
            <a:chOff x="63500" y="3886200"/>
            <a:chExt cx="8758238" cy="1905000"/>
          </a:xfrm>
        </p:grpSpPr>
        <p:sp>
          <p:nvSpPr>
            <p:cNvPr id="34" name="Rectangle 2"/>
            <p:cNvSpPr>
              <a:spLocks noChangeArrowheads="1"/>
            </p:cNvSpPr>
            <p:nvPr/>
          </p:nvSpPr>
          <p:spPr bwMode="auto">
            <a:xfrm>
              <a:off x="63500" y="3886200"/>
              <a:ext cx="8758238" cy="1071563"/>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2. Standard </a:t>
              </a:r>
              <a:r>
                <a:rPr lang="en-US" sz="3200" b="1" i="1" dirty="0" err="1">
                  <a:solidFill>
                    <a:srgbClr val="FAFD00"/>
                  </a:solidFill>
                  <a:effectLst>
                    <a:outerShdw blurRad="38100" dist="38100" dir="2700000" algn="tl">
                      <a:srgbClr val="000000"/>
                    </a:outerShdw>
                  </a:effectLst>
                </a:rPr>
                <a:t>vs</a:t>
              </a:r>
              <a:r>
                <a:rPr lang="en-US" sz="3200" b="1" i="1" dirty="0">
                  <a:solidFill>
                    <a:srgbClr val="FAFD00"/>
                  </a:solidFill>
                  <a:effectLst>
                    <a:outerShdw blurRad="38100" dist="38100" dir="2700000" algn="tl">
                      <a:srgbClr val="000000"/>
                    </a:outerShdw>
                  </a:effectLst>
                </a:rPr>
                <a:t> Phase Encoded Least Squares Soln.</a:t>
              </a:r>
            </a:p>
          </p:txBody>
        </p:sp>
        <p:sp>
          <p:nvSpPr>
            <p:cNvPr id="39" name="Rectangle 38"/>
            <p:cNvSpPr/>
            <p:nvPr/>
          </p:nvSpPr>
          <p:spPr>
            <a:xfrm>
              <a:off x="533400" y="4800600"/>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40" name="Rectangle 39"/>
            <p:cNvSpPr/>
            <p:nvPr/>
          </p:nvSpPr>
          <p:spPr>
            <a:xfrm>
              <a:off x="762000" y="50577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41" name="Rectangle 40"/>
            <p:cNvSpPr/>
            <p:nvPr/>
          </p:nvSpPr>
          <p:spPr>
            <a:xfrm>
              <a:off x="533400" y="5267325"/>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42" name="Rectangle 41"/>
            <p:cNvSpPr/>
            <p:nvPr/>
          </p:nvSpPr>
          <p:spPr>
            <a:xfrm>
              <a:off x="762000" y="55149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cxnSp>
          <p:nvCxnSpPr>
            <p:cNvPr id="13327" name="Straight Connector 54"/>
            <p:cNvCxnSpPr>
              <a:cxnSpLocks noChangeShapeType="1"/>
            </p:cNvCxnSpPr>
            <p:nvPr/>
          </p:nvCxnSpPr>
          <p:spPr bwMode="auto">
            <a:xfrm rot="5400000">
              <a:off x="114300" y="5295900"/>
              <a:ext cx="838200" cy="0"/>
            </a:xfrm>
            <a:prstGeom prst="line">
              <a:avLst/>
            </a:prstGeom>
            <a:noFill/>
            <a:ln w="12700" algn="ctr">
              <a:solidFill>
                <a:schemeClr val="tx1"/>
              </a:solidFill>
              <a:round/>
              <a:headEnd/>
              <a:tailEnd/>
            </a:ln>
          </p:spPr>
        </p:cxnSp>
        <p:cxnSp>
          <p:nvCxnSpPr>
            <p:cNvPr id="13328" name="Straight Connector 55"/>
            <p:cNvCxnSpPr>
              <a:cxnSpLocks noChangeShapeType="1"/>
            </p:cNvCxnSpPr>
            <p:nvPr/>
          </p:nvCxnSpPr>
          <p:spPr bwMode="auto">
            <a:xfrm rot="5400000">
              <a:off x="571500" y="5295900"/>
              <a:ext cx="838200" cy="0"/>
            </a:xfrm>
            <a:prstGeom prst="line">
              <a:avLst/>
            </a:prstGeom>
            <a:noFill/>
            <a:ln w="12700" algn="ctr">
              <a:solidFill>
                <a:schemeClr val="tx1"/>
              </a:solidFill>
              <a:round/>
              <a:headEnd/>
              <a:tailEnd/>
            </a:ln>
          </p:spPr>
        </p:cxnSp>
        <p:sp>
          <p:nvSpPr>
            <p:cNvPr id="45" name="Rectangle 44"/>
            <p:cNvSpPr/>
            <p:nvPr/>
          </p:nvSpPr>
          <p:spPr>
            <a:xfrm>
              <a:off x="1676400" y="4800600"/>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46" name="Rectangle 45"/>
            <p:cNvSpPr/>
            <p:nvPr/>
          </p:nvSpPr>
          <p:spPr>
            <a:xfrm>
              <a:off x="1905000" y="50577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47" name="Rectangle 46"/>
            <p:cNvSpPr/>
            <p:nvPr/>
          </p:nvSpPr>
          <p:spPr>
            <a:xfrm>
              <a:off x="1676400" y="5267325"/>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48" name="Rectangle 47"/>
            <p:cNvSpPr/>
            <p:nvPr/>
          </p:nvSpPr>
          <p:spPr>
            <a:xfrm>
              <a:off x="1905000" y="55149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cxnSp>
          <p:nvCxnSpPr>
            <p:cNvPr id="13333" name="Straight Connector 60"/>
            <p:cNvCxnSpPr>
              <a:cxnSpLocks noChangeShapeType="1"/>
            </p:cNvCxnSpPr>
            <p:nvPr/>
          </p:nvCxnSpPr>
          <p:spPr bwMode="auto">
            <a:xfrm rot="5400000">
              <a:off x="1257300" y="5295900"/>
              <a:ext cx="838200" cy="0"/>
            </a:xfrm>
            <a:prstGeom prst="line">
              <a:avLst/>
            </a:prstGeom>
            <a:noFill/>
            <a:ln w="12700" algn="ctr">
              <a:solidFill>
                <a:schemeClr val="tx1"/>
              </a:solidFill>
              <a:round/>
              <a:headEnd/>
              <a:tailEnd/>
            </a:ln>
          </p:spPr>
        </p:cxnSp>
        <p:cxnSp>
          <p:nvCxnSpPr>
            <p:cNvPr id="13334" name="Straight Connector 61"/>
            <p:cNvCxnSpPr>
              <a:cxnSpLocks noChangeShapeType="1"/>
            </p:cNvCxnSpPr>
            <p:nvPr/>
          </p:nvCxnSpPr>
          <p:spPr bwMode="auto">
            <a:xfrm rot="5400000">
              <a:off x="1714500" y="5295900"/>
              <a:ext cx="838200" cy="0"/>
            </a:xfrm>
            <a:prstGeom prst="line">
              <a:avLst/>
            </a:prstGeom>
            <a:noFill/>
            <a:ln w="12700" algn="ctr">
              <a:solidFill>
                <a:schemeClr val="tx1"/>
              </a:solidFill>
              <a:round/>
              <a:headEnd/>
              <a:tailEnd/>
            </a:ln>
          </p:spPr>
        </p:cxnSp>
        <p:sp>
          <p:nvSpPr>
            <p:cNvPr id="51" name="Rectangle 50"/>
            <p:cNvSpPr/>
            <p:nvPr/>
          </p:nvSpPr>
          <p:spPr>
            <a:xfrm>
              <a:off x="984250" y="5100638"/>
              <a:ext cx="7794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m =</a:t>
              </a:r>
              <a:endParaRPr lang="en-US" sz="2800" dirty="0">
                <a:solidFill>
                  <a:srgbClr val="FFFFFF"/>
                </a:solidFill>
              </a:endParaRPr>
            </a:p>
          </p:txBody>
        </p:sp>
        <p:sp>
          <p:nvSpPr>
            <p:cNvPr id="13336" name="TextBox 63"/>
            <p:cNvSpPr txBox="1">
              <a:spLocks noChangeArrowheads="1"/>
            </p:cNvSpPr>
            <p:nvPr/>
          </p:nvSpPr>
          <p:spPr bwMode="auto">
            <a:xfrm>
              <a:off x="2819400" y="5029200"/>
              <a:ext cx="593725" cy="523875"/>
            </a:xfrm>
            <a:prstGeom prst="rect">
              <a:avLst/>
            </a:prstGeom>
            <a:noFill/>
            <a:ln w="9525">
              <a:noFill/>
              <a:miter lim="800000"/>
              <a:headEnd/>
              <a:tailEnd/>
            </a:ln>
          </p:spPr>
          <p:txBody>
            <a:bodyPr wrap="none">
              <a:spAutoFit/>
            </a:bodyPr>
            <a:lstStyle/>
            <a:p>
              <a:r>
                <a:rPr lang="en-US" sz="2800">
                  <a:solidFill>
                    <a:srgbClr val="FFFFFF"/>
                  </a:solidFill>
                </a:rPr>
                <a:t> vs</a:t>
              </a:r>
            </a:p>
          </p:txBody>
        </p:sp>
        <p:sp>
          <p:nvSpPr>
            <p:cNvPr id="53" name="Rectangle 52"/>
            <p:cNvSpPr/>
            <p:nvPr/>
          </p:nvSpPr>
          <p:spPr>
            <a:xfrm>
              <a:off x="3962400" y="5029200"/>
              <a:ext cx="1835150"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N </a:t>
              </a:r>
              <a:r>
                <a:rPr lang="en-US" altLang="ja-JP" sz="2800" b="1" kern="0" dirty="0">
                  <a:solidFill>
                    <a:srgbClr val="FF0000"/>
                  </a:solidFill>
                  <a:effectLst>
                    <a:outerShdw blurRad="38100" dist="38100" dir="2700000" algn="tl">
                      <a:srgbClr val="000000"/>
                    </a:outerShdw>
                  </a:effectLst>
                  <a:latin typeface="+mn-lt"/>
                  <a:ea typeface="ＭＳ Ｐゴシック" pitchFamily="34" charset="-128"/>
                </a:rPr>
                <a:t>L</a:t>
              </a:r>
              <a:r>
                <a:rPr lang="en-US" altLang="ja-JP" sz="2800" b="1" kern="0" dirty="0">
                  <a:solidFill>
                    <a:srgbClr val="FF0000"/>
                  </a:solidFill>
                  <a:effectLst>
                    <a:outerShdw blurRad="38100" dist="38100" dir="2700000" algn="tl">
                      <a:srgbClr val="000000"/>
                    </a:outerShdw>
                  </a:effectLst>
                  <a:ea typeface="ＭＳ Ｐゴシック" pitchFamily="34" charset="-128"/>
                </a:rPr>
                <a:t>  + N L</a:t>
              </a:r>
              <a:endParaRPr lang="en-US" sz="2800" dirty="0"/>
            </a:p>
          </p:txBody>
        </p:sp>
        <p:sp>
          <p:nvSpPr>
            <p:cNvPr id="54" name="Rectangle 53"/>
            <p:cNvSpPr/>
            <p:nvPr/>
          </p:nvSpPr>
          <p:spPr>
            <a:xfrm>
              <a:off x="4210050" y="52863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5" name="Rectangle 54"/>
            <p:cNvSpPr/>
            <p:nvPr/>
          </p:nvSpPr>
          <p:spPr>
            <a:xfrm>
              <a:off x="5257800" y="52705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56" name="Rectangle 55"/>
            <p:cNvSpPr/>
            <p:nvPr/>
          </p:nvSpPr>
          <p:spPr>
            <a:xfrm>
              <a:off x="4538663" y="5294313"/>
              <a:ext cx="261937" cy="277812"/>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7" name="Rectangle 56"/>
            <p:cNvSpPr/>
            <p:nvPr/>
          </p:nvSpPr>
          <p:spPr>
            <a:xfrm>
              <a:off x="5605463" y="5270500"/>
              <a:ext cx="261937"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13342" name="TextBox 69"/>
            <p:cNvSpPr txBox="1">
              <a:spLocks noChangeArrowheads="1"/>
            </p:cNvSpPr>
            <p:nvPr/>
          </p:nvSpPr>
          <p:spPr bwMode="auto">
            <a:xfrm>
              <a:off x="3810000" y="5029200"/>
              <a:ext cx="304800" cy="523875"/>
            </a:xfrm>
            <a:prstGeom prst="rect">
              <a:avLst/>
            </a:prstGeom>
            <a:noFill/>
            <a:ln w="9525">
              <a:noFill/>
              <a:miter lim="800000"/>
              <a:headEnd/>
              <a:tailEnd/>
            </a:ln>
          </p:spPr>
          <p:txBody>
            <a:bodyPr wrap="none">
              <a:spAutoFit/>
            </a:bodyPr>
            <a:lstStyle/>
            <a:p>
              <a:r>
                <a:rPr lang="en-US" sz="2800">
                  <a:solidFill>
                    <a:srgbClr val="FF0000"/>
                  </a:solidFill>
                </a:rPr>
                <a:t>[</a:t>
              </a:r>
            </a:p>
          </p:txBody>
        </p:sp>
        <p:sp>
          <p:nvSpPr>
            <p:cNvPr id="59" name="TextBox 58"/>
            <p:cNvSpPr txBox="1"/>
            <p:nvPr/>
          </p:nvSpPr>
          <p:spPr>
            <a:xfrm>
              <a:off x="5751513" y="5013325"/>
              <a:ext cx="2894012" cy="523875"/>
            </a:xfrm>
            <a:prstGeom prst="rect">
              <a:avLst/>
            </a:prstGeom>
            <a:noFill/>
          </p:spPr>
          <p:txBody>
            <a:bodyPr wrap="none">
              <a:spAutoFit/>
            </a:bodyPr>
            <a:lstStyle/>
            <a:p>
              <a:pPr>
                <a:defRPr/>
              </a:pPr>
              <a:r>
                <a:rPr lang="en-US" sz="2800" dirty="0">
                  <a:solidFill>
                    <a:srgbClr val="FF0000"/>
                  </a:solidFill>
                </a:rPr>
                <a:t>]</a:t>
              </a:r>
              <a:r>
                <a:rPr lang="en-US" sz="2800" b="1" dirty="0">
                  <a:solidFill>
                    <a:srgbClr val="FFFFFF"/>
                  </a:solidFill>
                  <a:effectLst>
                    <a:outerShdw blurRad="38100" dist="38100" dir="2700000" algn="tl">
                      <a:srgbClr val="000000">
                        <a:alpha val="43137"/>
                      </a:srgbClr>
                    </a:outerShdw>
                  </a:effectLst>
                </a:rPr>
                <a:t>m</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a:t>
              </a:r>
            </a:p>
          </p:txBody>
        </p:sp>
        <p:sp>
          <p:nvSpPr>
            <p:cNvPr id="60" name="Rectangle 59"/>
            <p:cNvSpPr/>
            <p:nvPr/>
          </p:nvSpPr>
          <p:spPr>
            <a:xfrm>
              <a:off x="6877050" y="52863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61" name="Rectangle 60"/>
            <p:cNvSpPr/>
            <p:nvPr/>
          </p:nvSpPr>
          <p:spPr>
            <a:xfrm>
              <a:off x="7924800" y="52705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62" name="Rectangle 61"/>
            <p:cNvSpPr/>
            <p:nvPr/>
          </p:nvSpPr>
          <p:spPr>
            <a:xfrm>
              <a:off x="7205663" y="5294313"/>
              <a:ext cx="261937" cy="277812"/>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63" name="Rectangle 62"/>
            <p:cNvSpPr/>
            <p:nvPr/>
          </p:nvSpPr>
          <p:spPr>
            <a:xfrm>
              <a:off x="8229600" y="5270500"/>
              <a:ext cx="261938" cy="277813"/>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grpSp>
      <p:sp>
        <p:nvSpPr>
          <p:cNvPr id="44" name="Rectangle 2"/>
          <p:cNvSpPr>
            <a:spLocks noChangeArrowheads="1"/>
          </p:cNvSpPr>
          <p:nvPr/>
        </p:nvSpPr>
        <p:spPr bwMode="auto">
          <a:xfrm>
            <a:off x="152400" y="4953000"/>
            <a:ext cx="5368925" cy="1071563"/>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3. Theory + Numerical Results</a:t>
            </a:r>
          </a:p>
        </p:txBody>
      </p:sp>
      <p:sp>
        <p:nvSpPr>
          <p:cNvPr id="58" name="Rectangle 2"/>
          <p:cNvSpPr>
            <a:spLocks noChangeArrowheads="1"/>
          </p:cNvSpPr>
          <p:nvPr/>
        </p:nvSpPr>
        <p:spPr bwMode="auto">
          <a:xfrm>
            <a:off x="179388" y="5634038"/>
            <a:ext cx="5459412"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4. </a:t>
            </a:r>
            <a:r>
              <a:rPr lang="en-US" sz="3200" b="1" i="1" dirty="0" err="1">
                <a:solidFill>
                  <a:srgbClr val="FAFD00"/>
                </a:solidFill>
                <a:effectLst>
                  <a:outerShdw blurRad="38100" dist="38100" dir="2700000" algn="tl">
                    <a:srgbClr val="000000"/>
                  </a:outerShdw>
                </a:effectLst>
              </a:rPr>
              <a:t>Summmary</a:t>
            </a:r>
            <a:r>
              <a:rPr lang="en-US" sz="3200" b="1" i="1" dirty="0">
                <a:solidFill>
                  <a:srgbClr val="FAFD00"/>
                </a:solidFill>
                <a:effectLst>
                  <a:outerShdw blurRad="38100" dist="38100" dir="2700000" algn="tl">
                    <a:srgbClr val="000000"/>
                  </a:outerShdw>
                </a:effectLst>
              </a:rPr>
              <a:t> and Road Ahead</a:t>
            </a:r>
          </a:p>
        </p:txBody>
      </p:sp>
      <p:sp>
        <p:nvSpPr>
          <p:cNvPr id="49" name="Rounded Rectangle 48"/>
          <p:cNvSpPr>
            <a:spLocks noChangeArrowheads="1"/>
          </p:cNvSpPr>
          <p:nvPr/>
        </p:nvSpPr>
        <p:spPr bwMode="auto">
          <a:xfrm>
            <a:off x="2209800" y="5334000"/>
            <a:ext cx="3581400" cy="762000"/>
          </a:xfrm>
          <a:prstGeom prst="roundRect">
            <a:avLst>
              <a:gd name="adj" fmla="val 16667"/>
            </a:avLst>
          </a:prstGeom>
          <a:noFill/>
          <a:ln w="38100" algn="ctr">
            <a:solidFill>
              <a:srgbClr val="C00000"/>
            </a:solidFill>
            <a:round/>
            <a:headEnd/>
            <a:tailEnd/>
          </a:ln>
        </p:spPr>
        <p:txBody>
          <a:bodyPr/>
          <a:lstStyle/>
          <a:p>
            <a:pPr eaLnBrk="0" hangingPunct="0"/>
            <a:endParaRPr lang="en-US"/>
          </a:p>
        </p:txBody>
      </p:sp>
    </p:spTree>
    <p:custDataLst>
      <p:tags r:id="rId1"/>
    </p:custDataLst>
  </p:cSld>
  <p:clrMapOvr>
    <a:masterClrMapping/>
  </p:clrMapOvr>
  <p:transition spd="med" advTm="399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152400"/>
            <a:ext cx="9144000" cy="609600"/>
          </a:xfrm>
        </p:spPr>
        <p:txBody>
          <a:bodyPr rtlCol="0">
            <a:normAutofit fontScale="90000"/>
          </a:bodyPr>
          <a:lstStyle/>
          <a:p>
            <a:pPr fontAlgn="auto">
              <a:spcAft>
                <a:spcPts val="0"/>
              </a:spcAft>
              <a:defRPr/>
            </a:pPr>
            <a:r>
              <a:rPr lang="en-US" altLang="zh-CN" sz="4000" b="1" dirty="0" smtClean="0">
                <a:solidFill>
                  <a:srgbClr val="FFFF00"/>
                </a:solidFill>
                <a:cs typeface="Times New Roman" pitchFamily="18" charset="0"/>
              </a:rPr>
              <a:t>SEG/EAGE Salt Reflectivity Model</a:t>
            </a:r>
          </a:p>
        </p:txBody>
      </p:sp>
      <p:sp>
        <p:nvSpPr>
          <p:cNvPr id="14339" name="Subtitle 2"/>
          <p:cNvSpPr>
            <a:spLocks noGrp="1"/>
          </p:cNvSpPr>
          <p:nvPr>
            <p:ph type="subTitle" idx="1"/>
          </p:nvPr>
        </p:nvSpPr>
        <p:spPr>
          <a:xfrm>
            <a:off x="304800" y="4724400"/>
            <a:ext cx="8305800" cy="1295400"/>
          </a:xfrm>
        </p:spPr>
        <p:txBody>
          <a:bodyPr/>
          <a:lstStyle/>
          <a:p>
            <a:pPr lvl="1" algn="l">
              <a:buFont typeface="Arial" charset="0"/>
              <a:buChar char="•"/>
            </a:pPr>
            <a:r>
              <a:rPr lang="en-US" altLang="zh-CN" smtClean="0">
                <a:solidFill>
                  <a:srgbClr val="FFFFFF"/>
                </a:solidFill>
                <a:ea typeface="宋体" pitchFamily="2" charset="-122"/>
                <a:cs typeface="Times New Roman" pitchFamily="18" charset="0"/>
              </a:rPr>
              <a:t> Use constant velocity model with </a:t>
            </a:r>
            <a:r>
              <a:rPr lang="en-US" altLang="zh-CN" i="1" smtClean="0">
                <a:solidFill>
                  <a:srgbClr val="FFFFFF"/>
                </a:solidFill>
                <a:ea typeface="宋体" pitchFamily="2" charset="-122"/>
                <a:cs typeface="Times New Roman" pitchFamily="18" charset="0"/>
              </a:rPr>
              <a:t>c </a:t>
            </a:r>
            <a:r>
              <a:rPr lang="en-US" altLang="zh-CN" smtClean="0">
                <a:solidFill>
                  <a:srgbClr val="FFFFFF"/>
                </a:solidFill>
                <a:ea typeface="宋体" pitchFamily="2" charset="-122"/>
                <a:cs typeface="Times New Roman" pitchFamily="18" charset="0"/>
              </a:rPr>
              <a:t>= 2.67 km/s </a:t>
            </a:r>
          </a:p>
          <a:p>
            <a:pPr lvl="1" algn="l">
              <a:buFont typeface="Arial" charset="0"/>
              <a:buChar char="•"/>
            </a:pPr>
            <a:r>
              <a:rPr lang="en-US" altLang="zh-CN" smtClean="0">
                <a:solidFill>
                  <a:srgbClr val="FFFFFF"/>
                </a:solidFill>
                <a:ea typeface="宋体" pitchFamily="2" charset="-122"/>
                <a:cs typeface="Times New Roman" pitchFamily="18" charset="0"/>
              </a:rPr>
              <a:t> Center frequency of source wavelet </a:t>
            </a:r>
            <a:r>
              <a:rPr lang="en-US" altLang="zh-CN" i="1" smtClean="0">
                <a:solidFill>
                  <a:srgbClr val="FFFFFF"/>
                </a:solidFill>
                <a:ea typeface="宋体" pitchFamily="2" charset="-122"/>
                <a:cs typeface="Times New Roman" pitchFamily="18" charset="0"/>
              </a:rPr>
              <a:t>f </a:t>
            </a:r>
            <a:r>
              <a:rPr lang="en-US" altLang="zh-CN" smtClean="0">
                <a:solidFill>
                  <a:srgbClr val="FFFFFF"/>
                </a:solidFill>
                <a:ea typeface="宋体" pitchFamily="2" charset="-122"/>
                <a:cs typeface="Times New Roman" pitchFamily="18" charset="0"/>
              </a:rPr>
              <a:t>= 20 Hz</a:t>
            </a:r>
          </a:p>
          <a:p>
            <a:pPr lvl="1" algn="l">
              <a:buFont typeface="Arial" charset="0"/>
              <a:buChar char="•"/>
            </a:pPr>
            <a:r>
              <a:rPr lang="en-US" altLang="zh-CN" smtClean="0">
                <a:solidFill>
                  <a:srgbClr val="FFFFFF"/>
                </a:solidFill>
                <a:ea typeface="宋体" pitchFamily="2" charset="-122"/>
                <a:cs typeface="Times New Roman" pitchFamily="18" charset="0"/>
              </a:rPr>
              <a:t> 320 shot gathers, Born approximation</a:t>
            </a:r>
          </a:p>
          <a:p>
            <a:pPr lvl="1" algn="l">
              <a:buFont typeface="Arial" charset="0"/>
              <a:buChar char="•"/>
            </a:pPr>
            <a:endParaRPr lang="en-US" altLang="zh-CN" smtClean="0">
              <a:solidFill>
                <a:srgbClr val="FFFFFF"/>
              </a:solidFill>
              <a:ea typeface="宋体" pitchFamily="2" charset="-122"/>
              <a:cs typeface="Times New Roman" pitchFamily="18" charset="0"/>
            </a:endParaRPr>
          </a:p>
        </p:txBody>
      </p:sp>
      <p:pic>
        <p:nvPicPr>
          <p:cNvPr id="14340" name="Picture 5"/>
          <p:cNvPicPr>
            <a:picLocks noChangeAspect="1" noChangeArrowheads="1"/>
          </p:cNvPicPr>
          <p:nvPr/>
        </p:nvPicPr>
        <p:blipFill>
          <a:blip r:embed="rId3" cstate="print"/>
          <a:srcRect/>
          <a:stretch>
            <a:fillRect/>
          </a:stretch>
        </p:blipFill>
        <p:spPr bwMode="auto">
          <a:xfrm>
            <a:off x="1143000" y="990600"/>
            <a:ext cx="7162800" cy="3276600"/>
          </a:xfrm>
          <a:prstGeom prst="rect">
            <a:avLst/>
          </a:prstGeom>
          <a:noFill/>
          <a:ln w="9525">
            <a:noFill/>
            <a:miter lim="800000"/>
            <a:headEnd/>
            <a:tailEnd/>
          </a:ln>
        </p:spPr>
      </p:pic>
      <p:sp>
        <p:nvSpPr>
          <p:cNvPr id="14341" name="Rectangle 12"/>
          <p:cNvSpPr>
            <a:spLocks noChangeArrowheads="1"/>
          </p:cNvSpPr>
          <p:nvPr/>
        </p:nvSpPr>
        <p:spPr bwMode="auto">
          <a:xfrm rot="-5400000">
            <a:off x="-1102518" y="1712118"/>
            <a:ext cx="3886200" cy="461963"/>
          </a:xfrm>
          <a:prstGeom prst="rect">
            <a:avLst/>
          </a:prstGeom>
          <a:noFill/>
          <a:ln w="9525">
            <a:noFill/>
            <a:miter lim="800000"/>
            <a:headEnd/>
            <a:tailEnd/>
          </a:ln>
        </p:spPr>
        <p:txBody>
          <a:bodyPr>
            <a:spAutoFit/>
          </a:bodyPr>
          <a:lstStyle/>
          <a:p>
            <a:r>
              <a:rPr lang="en-US" altLang="zh-CN" sz="2400" b="1">
                <a:solidFill>
                  <a:srgbClr val="FFFFFF"/>
                </a:solidFill>
                <a:ea typeface="宋体" pitchFamily="2" charset="-122"/>
              </a:rPr>
              <a:t>         Z (km)              0</a:t>
            </a:r>
            <a:endParaRPr lang="zh-CN" altLang="en-US" sz="2400" b="1">
              <a:solidFill>
                <a:srgbClr val="FFFFFF"/>
              </a:solidFill>
              <a:ea typeface="宋体" pitchFamily="2" charset="-122"/>
            </a:endParaRPr>
          </a:p>
        </p:txBody>
      </p:sp>
      <p:sp>
        <p:nvSpPr>
          <p:cNvPr id="14342" name="Rectangle 13"/>
          <p:cNvSpPr>
            <a:spLocks noChangeArrowheads="1"/>
          </p:cNvSpPr>
          <p:nvPr/>
        </p:nvSpPr>
        <p:spPr bwMode="auto">
          <a:xfrm rot="-5400000">
            <a:off x="134938" y="3378200"/>
            <a:ext cx="1468437" cy="461963"/>
          </a:xfrm>
          <a:prstGeom prst="rect">
            <a:avLst/>
          </a:prstGeom>
          <a:noFill/>
          <a:ln w="9525">
            <a:noFill/>
            <a:miter lim="800000"/>
            <a:headEnd/>
            <a:tailEnd/>
          </a:ln>
        </p:spPr>
        <p:txBody>
          <a:bodyPr>
            <a:spAutoFit/>
          </a:bodyPr>
          <a:lstStyle/>
          <a:p>
            <a:r>
              <a:rPr lang="en-US" altLang="zh-CN" sz="2400" b="1">
                <a:solidFill>
                  <a:srgbClr val="FFFFFF"/>
                </a:solidFill>
                <a:ea typeface="宋体" pitchFamily="2" charset="-122"/>
              </a:rPr>
              <a:t>1.4</a:t>
            </a:r>
            <a:endParaRPr lang="zh-CN" altLang="en-US" sz="2400" b="1">
              <a:solidFill>
                <a:srgbClr val="FFFFFF"/>
              </a:solidFill>
              <a:ea typeface="宋体" pitchFamily="2" charset="-122"/>
            </a:endParaRPr>
          </a:p>
        </p:txBody>
      </p:sp>
      <p:sp>
        <p:nvSpPr>
          <p:cNvPr id="14343" name="Rectangle 41"/>
          <p:cNvSpPr>
            <a:spLocks noChangeArrowheads="1"/>
          </p:cNvSpPr>
          <p:nvPr/>
        </p:nvSpPr>
        <p:spPr bwMode="auto">
          <a:xfrm>
            <a:off x="1143000" y="4343400"/>
            <a:ext cx="284163" cy="461963"/>
          </a:xfrm>
          <a:prstGeom prst="rect">
            <a:avLst/>
          </a:prstGeom>
          <a:noFill/>
          <a:ln w="9525">
            <a:noFill/>
            <a:miter lim="800000"/>
            <a:headEnd/>
            <a:tailEnd/>
          </a:ln>
        </p:spPr>
        <p:txBody>
          <a:bodyPr>
            <a:spAutoFit/>
          </a:bodyPr>
          <a:lstStyle/>
          <a:p>
            <a:r>
              <a:rPr lang="en-US" altLang="zh-CN" sz="2400" b="1">
                <a:solidFill>
                  <a:srgbClr val="FFFFFF"/>
                </a:solidFill>
                <a:ea typeface="宋体" pitchFamily="2" charset="-122"/>
              </a:rPr>
              <a:t>0</a:t>
            </a:r>
            <a:endParaRPr lang="zh-CN" altLang="en-US" sz="2400" b="1">
              <a:solidFill>
                <a:srgbClr val="FFFFFF"/>
              </a:solidFill>
              <a:ea typeface="宋体" pitchFamily="2" charset="-122"/>
            </a:endParaRPr>
          </a:p>
        </p:txBody>
      </p:sp>
      <p:sp>
        <p:nvSpPr>
          <p:cNvPr id="14344" name="Rectangle 42"/>
          <p:cNvSpPr>
            <a:spLocks noChangeArrowheads="1"/>
          </p:cNvSpPr>
          <p:nvPr/>
        </p:nvSpPr>
        <p:spPr bwMode="auto">
          <a:xfrm>
            <a:off x="3962400" y="4419600"/>
            <a:ext cx="1117600" cy="461963"/>
          </a:xfrm>
          <a:prstGeom prst="rect">
            <a:avLst/>
          </a:prstGeom>
          <a:noFill/>
          <a:ln w="9525">
            <a:noFill/>
            <a:miter lim="800000"/>
            <a:headEnd/>
            <a:tailEnd/>
          </a:ln>
        </p:spPr>
        <p:txBody>
          <a:bodyPr wrap="none">
            <a:spAutoFit/>
          </a:bodyPr>
          <a:lstStyle/>
          <a:p>
            <a:r>
              <a:rPr lang="en-US" altLang="zh-CN" sz="2400" b="1">
                <a:solidFill>
                  <a:srgbClr val="FFFFFF"/>
                </a:solidFill>
                <a:ea typeface="宋体" pitchFamily="2" charset="-122"/>
              </a:rPr>
              <a:t>X (km)</a:t>
            </a:r>
            <a:endParaRPr lang="zh-CN" altLang="en-US" sz="2400" b="1">
              <a:solidFill>
                <a:srgbClr val="FFFFFF"/>
              </a:solidFill>
              <a:ea typeface="宋体" pitchFamily="2" charset="-122"/>
            </a:endParaRPr>
          </a:p>
        </p:txBody>
      </p:sp>
      <p:sp>
        <p:nvSpPr>
          <p:cNvPr id="14345" name="Rectangle 43"/>
          <p:cNvSpPr>
            <a:spLocks noChangeArrowheads="1"/>
          </p:cNvSpPr>
          <p:nvPr/>
        </p:nvSpPr>
        <p:spPr bwMode="auto">
          <a:xfrm>
            <a:off x="7967663" y="4343400"/>
            <a:ext cx="338137" cy="461963"/>
          </a:xfrm>
          <a:prstGeom prst="rect">
            <a:avLst/>
          </a:prstGeom>
          <a:noFill/>
          <a:ln w="9525">
            <a:noFill/>
            <a:miter lim="800000"/>
            <a:headEnd/>
            <a:tailEnd/>
          </a:ln>
        </p:spPr>
        <p:txBody>
          <a:bodyPr wrap="none">
            <a:spAutoFit/>
          </a:bodyPr>
          <a:lstStyle/>
          <a:p>
            <a:r>
              <a:rPr lang="en-US" altLang="zh-CN" sz="2400" b="1">
                <a:solidFill>
                  <a:srgbClr val="FFFFFF"/>
                </a:solidFill>
                <a:ea typeface="宋体" pitchFamily="2" charset="-122"/>
              </a:rPr>
              <a:t>6</a:t>
            </a:r>
            <a:endParaRPr lang="zh-CN" altLang="en-US" sz="2400" b="1">
              <a:solidFill>
                <a:srgbClr val="FFFFFF"/>
              </a:solidFill>
              <a:ea typeface="宋体" pitchFamily="2" charset="-122"/>
            </a:endParaRPr>
          </a:p>
        </p:txBody>
      </p:sp>
      <p:sp>
        <p:nvSpPr>
          <p:cNvPr id="11" name="Subtitle 2"/>
          <p:cNvSpPr txBox="1">
            <a:spLocks/>
          </p:cNvSpPr>
          <p:nvPr/>
        </p:nvSpPr>
        <p:spPr bwMode="auto">
          <a:xfrm>
            <a:off x="304800" y="6324600"/>
            <a:ext cx="8305800" cy="1295400"/>
          </a:xfrm>
          <a:prstGeom prst="rect">
            <a:avLst/>
          </a:prstGeom>
          <a:noFill/>
          <a:ln w="12700">
            <a:noFill/>
            <a:miter lim="800000"/>
            <a:headEnd/>
            <a:tailEnd/>
          </a:ln>
        </p:spPr>
        <p:txBody>
          <a:bodyPr lIns="90488" tIns="44450" rIns="90488" bIns="44450"/>
          <a:lstStyle/>
          <a:p>
            <a:pPr lvl="1" eaLnBrk="0" hangingPunct="0">
              <a:spcBef>
                <a:spcPct val="20000"/>
              </a:spcBef>
              <a:buSzPct val="100000"/>
              <a:buFont typeface="Arial" charset="0"/>
              <a:buChar char="•"/>
              <a:defRPr/>
            </a:pPr>
            <a:r>
              <a:rPr lang="en-US" altLang="zh-CN" sz="2800" kern="0" dirty="0">
                <a:solidFill>
                  <a:srgbClr val="FFFFFF"/>
                </a:solidFill>
                <a:latin typeface="+mn-lt"/>
                <a:ea typeface="宋体" pitchFamily="2" charset="-122"/>
                <a:cs typeface="Times New Roman" pitchFamily="18" charset="0"/>
              </a:rPr>
              <a:t> Encoding: Dynamic time, polarity statics + wavelet shaping</a:t>
            </a:r>
          </a:p>
          <a:p>
            <a:pPr lvl="1" eaLnBrk="0" hangingPunct="0">
              <a:spcBef>
                <a:spcPct val="20000"/>
              </a:spcBef>
              <a:buSzPct val="100000"/>
              <a:buFont typeface="Arial" charset="0"/>
              <a:buChar char="•"/>
              <a:defRPr/>
            </a:pPr>
            <a:r>
              <a:rPr lang="en-US" altLang="zh-CN" sz="2800" kern="0" dirty="0">
                <a:solidFill>
                  <a:srgbClr val="FFFFFF"/>
                </a:solidFill>
                <a:latin typeface="+mn-lt"/>
                <a:ea typeface="宋体" pitchFamily="2" charset="-122"/>
                <a:cs typeface="Times New Roman" pitchFamily="18" charset="0"/>
              </a:rPr>
              <a:t> Center frequency of source wavelet </a:t>
            </a:r>
            <a:r>
              <a:rPr lang="en-US" altLang="zh-CN" sz="2800" i="1" kern="0" dirty="0">
                <a:solidFill>
                  <a:srgbClr val="FFFFFF"/>
                </a:solidFill>
                <a:latin typeface="+mn-lt"/>
                <a:ea typeface="宋体" pitchFamily="2" charset="-122"/>
                <a:cs typeface="Times New Roman" pitchFamily="18" charset="0"/>
              </a:rPr>
              <a:t>f </a:t>
            </a:r>
            <a:r>
              <a:rPr lang="en-US" altLang="zh-CN" sz="2800" kern="0" dirty="0">
                <a:solidFill>
                  <a:srgbClr val="FFFFFF"/>
                </a:solidFill>
                <a:latin typeface="+mn-lt"/>
                <a:ea typeface="宋体" pitchFamily="2" charset="-122"/>
                <a:cs typeface="Times New Roman" pitchFamily="18" charset="0"/>
              </a:rPr>
              <a:t>= 20 Hz</a:t>
            </a:r>
          </a:p>
          <a:p>
            <a:pPr lvl="1" eaLnBrk="0" hangingPunct="0">
              <a:spcBef>
                <a:spcPct val="20000"/>
              </a:spcBef>
              <a:buSzPct val="100000"/>
              <a:buFont typeface="Arial" charset="0"/>
              <a:buChar char="•"/>
              <a:defRPr/>
            </a:pPr>
            <a:r>
              <a:rPr lang="en-US" altLang="zh-CN" sz="2800" kern="0" dirty="0">
                <a:solidFill>
                  <a:srgbClr val="FFFFFF"/>
                </a:solidFill>
                <a:latin typeface="+mn-lt"/>
                <a:ea typeface="宋体" pitchFamily="2" charset="-122"/>
                <a:cs typeface="Times New Roman" pitchFamily="18" charset="0"/>
              </a:rPr>
              <a:t> 320 shot gathers, Born approximation</a:t>
            </a:r>
          </a:p>
          <a:p>
            <a:pPr lvl="1" eaLnBrk="0" hangingPunct="0">
              <a:spcBef>
                <a:spcPct val="20000"/>
              </a:spcBef>
              <a:buSzPct val="100000"/>
              <a:buFont typeface="Arial" charset="0"/>
              <a:buChar char="•"/>
              <a:defRPr/>
            </a:pPr>
            <a:endParaRPr lang="en-US" altLang="zh-CN" sz="2800" kern="0" dirty="0">
              <a:solidFill>
                <a:srgbClr val="FFFFFF"/>
              </a:solidFill>
              <a:latin typeface="+mn-lt"/>
              <a:ea typeface="宋体" pitchFamily="2" charset="-122"/>
              <a:cs typeface="Times New Roman" pitchFamily="18" charset="0"/>
            </a:endParaRPr>
          </a:p>
        </p:txBody>
      </p:sp>
      <p:sp>
        <p:nvSpPr>
          <p:cNvPr id="14347" name="Oval 11"/>
          <p:cNvSpPr>
            <a:spLocks noChangeArrowheads="1"/>
          </p:cNvSpPr>
          <p:nvPr/>
        </p:nvSpPr>
        <p:spPr bwMode="auto">
          <a:xfrm>
            <a:off x="4419600" y="-914400"/>
            <a:ext cx="457200" cy="381000"/>
          </a:xfrm>
          <a:prstGeom prst="ellipse">
            <a:avLst/>
          </a:prstGeom>
          <a:noFill/>
          <a:ln w="12700" algn="ctr">
            <a:solidFill>
              <a:schemeClr val="tx1"/>
            </a:solidFill>
            <a:round/>
            <a:headEnd/>
            <a:tailEnd/>
          </a:ln>
        </p:spPr>
        <p:txBody>
          <a:bodyPr/>
          <a:lstStyle/>
          <a:p>
            <a:pPr eaLnBrk="0" hangingPunct="0"/>
            <a:endParaRPr lang="en-US"/>
          </a:p>
        </p:txBody>
      </p:sp>
      <p:grpSp>
        <p:nvGrpSpPr>
          <p:cNvPr id="2" name="Group 13"/>
          <p:cNvGrpSpPr>
            <a:grpSpLocks/>
          </p:cNvGrpSpPr>
          <p:nvPr/>
        </p:nvGrpSpPr>
        <p:grpSpPr bwMode="auto">
          <a:xfrm>
            <a:off x="1676400" y="838200"/>
            <a:ext cx="5334000" cy="1981200"/>
            <a:chOff x="1392" y="3264"/>
            <a:chExt cx="1872" cy="816"/>
          </a:xfrm>
        </p:grpSpPr>
        <p:grpSp>
          <p:nvGrpSpPr>
            <p:cNvPr id="14349" name="Group 14"/>
            <p:cNvGrpSpPr>
              <a:grpSpLocks/>
            </p:cNvGrpSpPr>
            <p:nvPr/>
          </p:nvGrpSpPr>
          <p:grpSpPr bwMode="auto">
            <a:xfrm>
              <a:off x="1392" y="3264"/>
              <a:ext cx="672" cy="816"/>
              <a:chOff x="1392" y="1392"/>
              <a:chExt cx="672" cy="816"/>
            </a:xfrm>
          </p:grpSpPr>
          <p:sp>
            <p:nvSpPr>
              <p:cNvPr id="14370" name="AutoShape 1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4371" name="Line 1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4372" name="Line 1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4350" name="Group 18"/>
            <p:cNvGrpSpPr>
              <a:grpSpLocks/>
            </p:cNvGrpSpPr>
            <p:nvPr/>
          </p:nvGrpSpPr>
          <p:grpSpPr bwMode="auto">
            <a:xfrm>
              <a:off x="1632" y="3264"/>
              <a:ext cx="672" cy="816"/>
              <a:chOff x="1392" y="1392"/>
              <a:chExt cx="672" cy="816"/>
            </a:xfrm>
          </p:grpSpPr>
          <p:sp>
            <p:nvSpPr>
              <p:cNvPr id="14367" name="AutoShape 19"/>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4368" name="Line 20"/>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4369" name="Line 21"/>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4351" name="Group 22"/>
            <p:cNvGrpSpPr>
              <a:grpSpLocks/>
            </p:cNvGrpSpPr>
            <p:nvPr/>
          </p:nvGrpSpPr>
          <p:grpSpPr bwMode="auto">
            <a:xfrm flipH="1">
              <a:off x="1872" y="3264"/>
              <a:ext cx="672" cy="816"/>
              <a:chOff x="1392" y="1392"/>
              <a:chExt cx="672" cy="816"/>
            </a:xfrm>
          </p:grpSpPr>
          <p:sp>
            <p:nvSpPr>
              <p:cNvPr id="14364" name="AutoShape 23"/>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4365" name="Line 24"/>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4366" name="Line 25"/>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4352" name="Group 26"/>
            <p:cNvGrpSpPr>
              <a:grpSpLocks/>
            </p:cNvGrpSpPr>
            <p:nvPr/>
          </p:nvGrpSpPr>
          <p:grpSpPr bwMode="auto">
            <a:xfrm flipH="1">
              <a:off x="2112" y="3264"/>
              <a:ext cx="672" cy="816"/>
              <a:chOff x="1392" y="1392"/>
              <a:chExt cx="672" cy="816"/>
            </a:xfrm>
          </p:grpSpPr>
          <p:sp>
            <p:nvSpPr>
              <p:cNvPr id="14361" name="AutoShape 27"/>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4362" name="Line 28"/>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4363" name="Line 29"/>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4353" name="Group 30"/>
            <p:cNvGrpSpPr>
              <a:grpSpLocks/>
            </p:cNvGrpSpPr>
            <p:nvPr/>
          </p:nvGrpSpPr>
          <p:grpSpPr bwMode="auto">
            <a:xfrm flipH="1">
              <a:off x="2352" y="3264"/>
              <a:ext cx="672" cy="816"/>
              <a:chOff x="1392" y="1392"/>
              <a:chExt cx="672" cy="816"/>
            </a:xfrm>
          </p:grpSpPr>
          <p:sp>
            <p:nvSpPr>
              <p:cNvPr id="14358" name="AutoShape 31"/>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4359" name="Line 32"/>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4360" name="Line 33"/>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4354" name="Group 34"/>
            <p:cNvGrpSpPr>
              <a:grpSpLocks/>
            </p:cNvGrpSpPr>
            <p:nvPr/>
          </p:nvGrpSpPr>
          <p:grpSpPr bwMode="auto">
            <a:xfrm flipH="1">
              <a:off x="2592" y="3264"/>
              <a:ext cx="672" cy="816"/>
              <a:chOff x="1392" y="1392"/>
              <a:chExt cx="672" cy="816"/>
            </a:xfrm>
          </p:grpSpPr>
          <p:sp>
            <p:nvSpPr>
              <p:cNvPr id="14355" name="AutoShape 3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4356" name="Line 3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4357" name="Line 3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nodeType="clickEffect">
                                  <p:stCondLst>
                                    <p:cond delay="0"/>
                                  </p:stCondLst>
                                  <p:childTnLst>
                                    <p:set>
                                      <p:cBhvr>
                                        <p:cTn id="10" dur="1000">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1803400" y="3560763"/>
            <a:ext cx="284163"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15363" name="Rectangle 9"/>
          <p:cNvSpPr>
            <a:spLocks noChangeArrowheads="1"/>
          </p:cNvSpPr>
          <p:nvPr/>
        </p:nvSpPr>
        <p:spPr bwMode="auto">
          <a:xfrm>
            <a:off x="4267200" y="3560763"/>
            <a:ext cx="7270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X (km)</a:t>
            </a:r>
            <a:endParaRPr lang="zh-CN" altLang="en-US" sz="1400" b="1">
              <a:solidFill>
                <a:srgbClr val="FFFFFF"/>
              </a:solidFill>
              <a:ea typeface="宋体" pitchFamily="2" charset="-122"/>
            </a:endParaRPr>
          </a:p>
        </p:txBody>
      </p:sp>
      <p:sp>
        <p:nvSpPr>
          <p:cNvPr id="15364" name="Rectangle 10"/>
          <p:cNvSpPr>
            <a:spLocks noChangeArrowheads="1"/>
          </p:cNvSpPr>
          <p:nvPr/>
        </p:nvSpPr>
        <p:spPr bwMode="auto">
          <a:xfrm>
            <a:off x="6964363" y="3560763"/>
            <a:ext cx="274637" cy="307975"/>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6</a:t>
            </a:r>
            <a:endParaRPr lang="zh-CN" altLang="en-US" sz="1400" b="1">
              <a:solidFill>
                <a:srgbClr val="FFFFFF"/>
              </a:solidFill>
              <a:ea typeface="宋体" pitchFamily="2" charset="-122"/>
            </a:endParaRPr>
          </a:p>
        </p:txBody>
      </p:sp>
      <p:sp>
        <p:nvSpPr>
          <p:cNvPr id="15365" name="Rectangle 11"/>
          <p:cNvSpPr>
            <a:spLocks noChangeArrowheads="1"/>
          </p:cNvSpPr>
          <p:nvPr/>
        </p:nvSpPr>
        <p:spPr bwMode="auto">
          <a:xfrm rot="-5400000">
            <a:off x="1488281" y="1513682"/>
            <a:ext cx="284163"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15366" name="Rectangle 12"/>
          <p:cNvSpPr>
            <a:spLocks noChangeArrowheads="1"/>
          </p:cNvSpPr>
          <p:nvPr/>
        </p:nvSpPr>
        <p:spPr bwMode="auto">
          <a:xfrm rot="-5400000">
            <a:off x="1190625" y="2312988"/>
            <a:ext cx="819150"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Z k(m)</a:t>
            </a:r>
            <a:endParaRPr lang="zh-CN" altLang="en-US" sz="1400" b="1">
              <a:solidFill>
                <a:srgbClr val="FFFFFF"/>
              </a:solidFill>
              <a:ea typeface="宋体" pitchFamily="2" charset="-122"/>
            </a:endParaRPr>
          </a:p>
        </p:txBody>
      </p:sp>
      <p:sp>
        <p:nvSpPr>
          <p:cNvPr id="15367" name="Rectangle 13"/>
          <p:cNvSpPr>
            <a:spLocks noChangeArrowheads="1"/>
          </p:cNvSpPr>
          <p:nvPr/>
        </p:nvSpPr>
        <p:spPr bwMode="auto">
          <a:xfrm rot="-5400000">
            <a:off x="1423988" y="3265488"/>
            <a:ext cx="409575" cy="307975"/>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1.4</a:t>
            </a:r>
            <a:endParaRPr lang="zh-CN" altLang="en-US" sz="1400" b="1">
              <a:solidFill>
                <a:srgbClr val="FFFFFF"/>
              </a:solidFill>
              <a:ea typeface="宋体" pitchFamily="2" charset="-122"/>
            </a:endParaRPr>
          </a:p>
        </p:txBody>
      </p:sp>
      <p:sp>
        <p:nvSpPr>
          <p:cNvPr id="15368" name="Rectangle 38"/>
          <p:cNvSpPr>
            <a:spLocks noChangeArrowheads="1"/>
          </p:cNvSpPr>
          <p:nvPr/>
        </p:nvSpPr>
        <p:spPr bwMode="auto">
          <a:xfrm rot="-5400000">
            <a:off x="1458118" y="4333082"/>
            <a:ext cx="284163"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15369" name="Rectangle 39"/>
          <p:cNvSpPr>
            <a:spLocks noChangeArrowheads="1"/>
          </p:cNvSpPr>
          <p:nvPr/>
        </p:nvSpPr>
        <p:spPr bwMode="auto">
          <a:xfrm rot="-5400000">
            <a:off x="1190625" y="5153025"/>
            <a:ext cx="819150"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Z (km)</a:t>
            </a:r>
            <a:endParaRPr lang="zh-CN" altLang="en-US" sz="1400" b="1">
              <a:solidFill>
                <a:srgbClr val="FFFFFF"/>
              </a:solidFill>
              <a:ea typeface="宋体" pitchFamily="2" charset="-122"/>
            </a:endParaRPr>
          </a:p>
        </p:txBody>
      </p:sp>
      <p:sp>
        <p:nvSpPr>
          <p:cNvPr id="15370" name="Rectangle 40"/>
          <p:cNvSpPr>
            <a:spLocks noChangeArrowheads="1"/>
          </p:cNvSpPr>
          <p:nvPr/>
        </p:nvSpPr>
        <p:spPr bwMode="auto">
          <a:xfrm rot="-5400000">
            <a:off x="1395413" y="6149975"/>
            <a:ext cx="409575" cy="307975"/>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1.4</a:t>
            </a:r>
            <a:endParaRPr lang="zh-CN" altLang="en-US" sz="1400" b="1">
              <a:solidFill>
                <a:srgbClr val="FFFFFF"/>
              </a:solidFill>
              <a:ea typeface="宋体" pitchFamily="2" charset="-122"/>
            </a:endParaRPr>
          </a:p>
        </p:txBody>
      </p:sp>
      <p:sp>
        <p:nvSpPr>
          <p:cNvPr id="15371" name="Rectangle 41"/>
          <p:cNvSpPr>
            <a:spLocks noChangeArrowheads="1"/>
          </p:cNvSpPr>
          <p:nvPr/>
        </p:nvSpPr>
        <p:spPr bwMode="auto">
          <a:xfrm>
            <a:off x="1727200" y="6400800"/>
            <a:ext cx="284163"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15372" name="Rectangle 42"/>
          <p:cNvSpPr>
            <a:spLocks noChangeArrowheads="1"/>
          </p:cNvSpPr>
          <p:nvPr/>
        </p:nvSpPr>
        <p:spPr bwMode="auto">
          <a:xfrm>
            <a:off x="4302125" y="6400800"/>
            <a:ext cx="7270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X (km)</a:t>
            </a:r>
            <a:endParaRPr lang="zh-CN" altLang="en-US" sz="1400" b="1">
              <a:solidFill>
                <a:srgbClr val="FFFFFF"/>
              </a:solidFill>
              <a:ea typeface="宋体" pitchFamily="2" charset="-122"/>
            </a:endParaRPr>
          </a:p>
        </p:txBody>
      </p:sp>
      <p:sp>
        <p:nvSpPr>
          <p:cNvPr id="15373" name="Rectangle 43"/>
          <p:cNvSpPr>
            <a:spLocks noChangeArrowheads="1"/>
          </p:cNvSpPr>
          <p:nvPr/>
        </p:nvSpPr>
        <p:spPr bwMode="auto">
          <a:xfrm>
            <a:off x="7019925" y="6400800"/>
            <a:ext cx="274638" cy="307975"/>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6</a:t>
            </a:r>
            <a:endParaRPr lang="zh-CN" altLang="en-US" sz="1400" b="1">
              <a:solidFill>
                <a:srgbClr val="FFFFFF"/>
              </a:solidFill>
              <a:ea typeface="宋体" pitchFamily="2" charset="-122"/>
            </a:endParaRPr>
          </a:p>
        </p:txBody>
      </p:sp>
      <p:sp>
        <p:nvSpPr>
          <p:cNvPr id="15374" name="Rectangle 47"/>
          <p:cNvSpPr>
            <a:spLocks noChangeArrowheads="1"/>
          </p:cNvSpPr>
          <p:nvPr/>
        </p:nvSpPr>
        <p:spPr bwMode="auto">
          <a:xfrm>
            <a:off x="1600200" y="1138238"/>
            <a:ext cx="5956300" cy="461962"/>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Standard Phase Shift Migration (320 CSGs)</a:t>
            </a:r>
          </a:p>
        </p:txBody>
      </p:sp>
      <p:sp>
        <p:nvSpPr>
          <p:cNvPr id="15375" name="Rectangle 17"/>
          <p:cNvSpPr>
            <a:spLocks noChangeArrowheads="1"/>
          </p:cNvSpPr>
          <p:nvPr/>
        </p:nvSpPr>
        <p:spPr bwMode="auto">
          <a:xfrm>
            <a:off x="838200" y="76200"/>
            <a:ext cx="7727950" cy="1077913"/>
          </a:xfrm>
          <a:prstGeom prst="rect">
            <a:avLst/>
          </a:prstGeom>
          <a:noFill/>
          <a:ln w="9525">
            <a:noFill/>
            <a:miter lim="800000"/>
            <a:headEnd/>
            <a:tailEnd/>
          </a:ln>
        </p:spPr>
        <p:txBody>
          <a:bodyPr wrap="none">
            <a:spAutoFit/>
          </a:bodyPr>
          <a:lstStyle/>
          <a:p>
            <a:pPr algn="ctr"/>
            <a:r>
              <a:rPr lang="en-US" altLang="zh-CN" sz="3200" b="1">
                <a:solidFill>
                  <a:srgbClr val="FFFF00"/>
                </a:solidFill>
                <a:ea typeface="宋体" pitchFamily="2" charset="-122"/>
              </a:rPr>
              <a:t>Standard Phase Shift Migration vs MLSM </a:t>
            </a:r>
          </a:p>
          <a:p>
            <a:pPr algn="ctr"/>
            <a:r>
              <a:rPr lang="en-US" altLang="zh-CN" sz="3200" b="1">
                <a:solidFill>
                  <a:srgbClr val="FFFF00"/>
                </a:solidFill>
                <a:ea typeface="宋体" pitchFamily="2" charset="-122"/>
              </a:rPr>
              <a:t>(Yunsong Huang)</a:t>
            </a:r>
          </a:p>
        </p:txBody>
      </p:sp>
      <p:sp>
        <p:nvSpPr>
          <p:cNvPr id="15376" name="Rectangle 47"/>
          <p:cNvSpPr>
            <a:spLocks noChangeArrowheads="1"/>
          </p:cNvSpPr>
          <p:nvPr/>
        </p:nvSpPr>
        <p:spPr bwMode="auto">
          <a:xfrm>
            <a:off x="1219200" y="3957638"/>
            <a:ext cx="7026275" cy="461962"/>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Multisource PLSM (320 blended CSGs, 7 iterations)</a:t>
            </a:r>
          </a:p>
        </p:txBody>
      </p:sp>
      <p:sp>
        <p:nvSpPr>
          <p:cNvPr id="15377" name="Rectangle 47"/>
          <p:cNvSpPr>
            <a:spLocks noChangeArrowheads="1"/>
          </p:cNvSpPr>
          <p:nvPr/>
        </p:nvSpPr>
        <p:spPr bwMode="auto">
          <a:xfrm>
            <a:off x="7640638" y="5176838"/>
            <a:ext cx="568325" cy="461962"/>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1 x</a:t>
            </a:r>
          </a:p>
        </p:txBody>
      </p:sp>
      <p:sp>
        <p:nvSpPr>
          <p:cNvPr id="15378" name="Rectangle 47"/>
          <p:cNvSpPr>
            <a:spLocks noChangeArrowheads="1"/>
          </p:cNvSpPr>
          <p:nvPr/>
        </p:nvSpPr>
        <p:spPr bwMode="auto">
          <a:xfrm>
            <a:off x="7772400" y="2133600"/>
            <a:ext cx="569913" cy="461963"/>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1 x</a:t>
            </a:r>
          </a:p>
        </p:txBody>
      </p:sp>
      <p:pic>
        <p:nvPicPr>
          <p:cNvPr id="15379" name="Picture 2"/>
          <p:cNvPicPr>
            <a:picLocks noChangeAspect="1" noChangeArrowheads="1"/>
          </p:cNvPicPr>
          <p:nvPr/>
        </p:nvPicPr>
        <p:blipFill>
          <a:blip r:embed="rId2" cstate="print"/>
          <a:srcRect/>
          <a:stretch>
            <a:fillRect/>
          </a:stretch>
        </p:blipFill>
        <p:spPr bwMode="auto">
          <a:xfrm>
            <a:off x="1752600" y="4421188"/>
            <a:ext cx="5638800" cy="1905000"/>
          </a:xfrm>
          <a:prstGeom prst="rect">
            <a:avLst/>
          </a:prstGeom>
          <a:noFill/>
          <a:ln w="9525">
            <a:noFill/>
            <a:miter lim="800000"/>
            <a:headEnd/>
            <a:tailEnd/>
          </a:ln>
        </p:spPr>
      </p:pic>
      <p:sp>
        <p:nvSpPr>
          <p:cNvPr id="15380" name="Rectangle 29"/>
          <p:cNvSpPr>
            <a:spLocks noChangeArrowheads="1"/>
          </p:cNvSpPr>
          <p:nvPr/>
        </p:nvSpPr>
        <p:spPr bwMode="auto">
          <a:xfrm>
            <a:off x="1771650" y="4400550"/>
            <a:ext cx="5562600" cy="1905000"/>
          </a:xfrm>
          <a:prstGeom prst="rect">
            <a:avLst/>
          </a:prstGeom>
          <a:noFill/>
          <a:ln w="57150" algn="ctr">
            <a:solidFill>
              <a:srgbClr val="FFFF00"/>
            </a:solidFill>
            <a:round/>
            <a:headEnd/>
            <a:tailEnd/>
          </a:ln>
        </p:spPr>
        <p:txBody>
          <a:bodyPr/>
          <a:lstStyle/>
          <a:p>
            <a:pPr eaLnBrk="0" hangingPunct="0"/>
            <a:endParaRPr lang="en-US"/>
          </a:p>
        </p:txBody>
      </p:sp>
      <p:pic>
        <p:nvPicPr>
          <p:cNvPr id="15381" name="Picture 3"/>
          <p:cNvPicPr>
            <a:picLocks noChangeAspect="1" noChangeArrowheads="1"/>
          </p:cNvPicPr>
          <p:nvPr/>
        </p:nvPicPr>
        <p:blipFill>
          <a:blip r:embed="rId3" cstate="print"/>
          <a:srcRect/>
          <a:stretch>
            <a:fillRect/>
          </a:stretch>
        </p:blipFill>
        <p:spPr bwMode="auto">
          <a:xfrm>
            <a:off x="1790700" y="1600200"/>
            <a:ext cx="5600700" cy="1924050"/>
          </a:xfrm>
          <a:prstGeom prst="rect">
            <a:avLst/>
          </a:prstGeom>
          <a:noFill/>
          <a:ln w="9525">
            <a:noFill/>
            <a:miter lim="800000"/>
            <a:headEnd/>
            <a:tailEnd/>
          </a:ln>
        </p:spPr>
      </p:pic>
      <p:sp>
        <p:nvSpPr>
          <p:cNvPr id="15382" name="Rectangle 30"/>
          <p:cNvSpPr>
            <a:spLocks noChangeArrowheads="1"/>
          </p:cNvSpPr>
          <p:nvPr/>
        </p:nvSpPr>
        <p:spPr bwMode="auto">
          <a:xfrm>
            <a:off x="1790700" y="1600200"/>
            <a:ext cx="5562600" cy="1905000"/>
          </a:xfrm>
          <a:prstGeom prst="rect">
            <a:avLst/>
          </a:prstGeom>
          <a:noFill/>
          <a:ln w="57150" algn="ctr">
            <a:solidFill>
              <a:srgbClr val="FFFF00"/>
            </a:solidFill>
            <a:round/>
            <a:headEnd/>
            <a:tailEnd/>
          </a:ln>
        </p:spPr>
        <p:txBody>
          <a:bodyPr/>
          <a:lstStyle/>
          <a:p>
            <a:pPr eaLnBrk="0" hangingPunct="0"/>
            <a:endParaRPr lang="en-US"/>
          </a:p>
        </p:txBody>
      </p:sp>
      <p:sp>
        <p:nvSpPr>
          <p:cNvPr id="15383" name="Rectangle 47"/>
          <p:cNvSpPr>
            <a:spLocks noChangeArrowheads="1"/>
          </p:cNvSpPr>
          <p:nvPr/>
        </p:nvSpPr>
        <p:spPr bwMode="auto">
          <a:xfrm>
            <a:off x="7620000" y="5557838"/>
            <a:ext cx="492125" cy="461962"/>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44</a:t>
            </a:r>
          </a:p>
        </p:txBody>
      </p:sp>
      <p:cxnSp>
        <p:nvCxnSpPr>
          <p:cNvPr id="15384" name="Straight Connector 33"/>
          <p:cNvCxnSpPr>
            <a:cxnSpLocks noChangeShapeType="1"/>
          </p:cNvCxnSpPr>
          <p:nvPr/>
        </p:nvCxnSpPr>
        <p:spPr bwMode="auto">
          <a:xfrm>
            <a:off x="7620000" y="5600700"/>
            <a:ext cx="457200" cy="0"/>
          </a:xfrm>
          <a:prstGeom prst="line">
            <a:avLst/>
          </a:prstGeom>
          <a:noFill/>
          <a:ln w="12700" algn="ctr">
            <a:solidFill>
              <a:schemeClr val="tx1"/>
            </a:solidFill>
            <a:round/>
            <a:headEnd/>
            <a:tailEnd/>
          </a:ln>
        </p:spPr>
      </p:cxnSp>
      <p:sp>
        <p:nvSpPr>
          <p:cNvPr id="15385" name="Oval 36"/>
          <p:cNvSpPr>
            <a:spLocks noChangeArrowheads="1"/>
          </p:cNvSpPr>
          <p:nvPr/>
        </p:nvSpPr>
        <p:spPr bwMode="auto">
          <a:xfrm>
            <a:off x="4038600" y="1676400"/>
            <a:ext cx="381000" cy="304800"/>
          </a:xfrm>
          <a:prstGeom prst="ellipse">
            <a:avLst/>
          </a:prstGeom>
          <a:noFill/>
          <a:ln w="12700" algn="ctr">
            <a:solidFill>
              <a:schemeClr val="tx1"/>
            </a:solidFill>
            <a:round/>
            <a:headEnd/>
            <a:tailEnd/>
          </a:ln>
        </p:spPr>
        <p:txBody>
          <a:bodyPr/>
          <a:lstStyle/>
          <a:p>
            <a:pPr eaLnBrk="0" hangingPunct="0"/>
            <a:endParaRPr lang="en-US"/>
          </a:p>
        </p:txBody>
      </p:sp>
      <p:sp>
        <p:nvSpPr>
          <p:cNvPr id="15386" name="Oval 37"/>
          <p:cNvSpPr>
            <a:spLocks noChangeArrowheads="1"/>
          </p:cNvSpPr>
          <p:nvPr/>
        </p:nvSpPr>
        <p:spPr bwMode="auto">
          <a:xfrm>
            <a:off x="4038600" y="4495800"/>
            <a:ext cx="381000" cy="304800"/>
          </a:xfrm>
          <a:prstGeom prst="ellipse">
            <a:avLst/>
          </a:prstGeom>
          <a:noFill/>
          <a:ln w="12700" algn="ctr">
            <a:solidFill>
              <a:schemeClr val="tx1"/>
            </a:solidFill>
            <a:round/>
            <a:headEnd/>
            <a:tailEnd/>
          </a:ln>
        </p:spPr>
        <p:txBody>
          <a:bodyPr/>
          <a:lstStyle/>
          <a:p>
            <a:pPr eaLnBrk="0" hangingPunct="0"/>
            <a:endParaRPr lang="en-US"/>
          </a:p>
        </p:txBody>
      </p:sp>
      <p:sp>
        <p:nvSpPr>
          <p:cNvPr id="39" name="Oval 38"/>
          <p:cNvSpPr/>
          <p:nvPr/>
        </p:nvSpPr>
        <p:spPr bwMode="auto">
          <a:xfrm>
            <a:off x="5791200" y="2057400"/>
            <a:ext cx="533400" cy="381000"/>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a:lstStyle/>
          <a:p>
            <a:pPr eaLnBrk="0" hangingPunct="0">
              <a:defRPr/>
            </a:pPr>
            <a:endParaRPr lang="en-US"/>
          </a:p>
        </p:txBody>
      </p:sp>
      <p:sp>
        <p:nvSpPr>
          <p:cNvPr id="40" name="Oval 39"/>
          <p:cNvSpPr/>
          <p:nvPr/>
        </p:nvSpPr>
        <p:spPr bwMode="auto">
          <a:xfrm>
            <a:off x="5791200" y="4876800"/>
            <a:ext cx="533400" cy="381000"/>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a:lstStyle/>
          <a:p>
            <a:pPr eaLnBrk="0" hangingPunct="0">
              <a:defRPr/>
            </a:pPr>
            <a:endParaRPr lang="en-US"/>
          </a:p>
        </p:txBody>
      </p:sp>
      <p:sp>
        <p:nvSpPr>
          <p:cNvPr id="15389" name="Oval 40"/>
          <p:cNvSpPr>
            <a:spLocks noChangeArrowheads="1"/>
          </p:cNvSpPr>
          <p:nvPr/>
        </p:nvSpPr>
        <p:spPr bwMode="auto">
          <a:xfrm>
            <a:off x="5791200" y="2971800"/>
            <a:ext cx="533400" cy="381000"/>
          </a:xfrm>
          <a:prstGeom prst="ellipse">
            <a:avLst/>
          </a:prstGeom>
          <a:noFill/>
          <a:ln w="12700" algn="ctr">
            <a:solidFill>
              <a:srgbClr val="FF0000"/>
            </a:solidFill>
            <a:round/>
            <a:headEnd/>
            <a:tailEnd/>
          </a:ln>
        </p:spPr>
        <p:txBody>
          <a:bodyPr/>
          <a:lstStyle/>
          <a:p>
            <a:pPr eaLnBrk="0" hangingPunct="0"/>
            <a:endParaRPr lang="en-US"/>
          </a:p>
        </p:txBody>
      </p:sp>
      <p:sp>
        <p:nvSpPr>
          <p:cNvPr id="15390" name="Oval 41"/>
          <p:cNvSpPr>
            <a:spLocks noChangeArrowheads="1"/>
          </p:cNvSpPr>
          <p:nvPr/>
        </p:nvSpPr>
        <p:spPr bwMode="auto">
          <a:xfrm>
            <a:off x="5791200" y="5791200"/>
            <a:ext cx="533400" cy="381000"/>
          </a:xfrm>
          <a:prstGeom prst="ellipse">
            <a:avLst/>
          </a:prstGeom>
          <a:noFill/>
          <a:ln w="12700" algn="ctr">
            <a:solidFill>
              <a:srgbClr val="FF0000"/>
            </a:solidFill>
            <a:round/>
            <a:headEnd/>
            <a:tailEnd/>
          </a:ln>
        </p:spPr>
        <p:txBody>
          <a:bodyPr/>
          <a:lstStyle/>
          <a:p>
            <a:pPr eaLnBrk="0" hangingPunct="0"/>
            <a:endParaRPr lang="en-US"/>
          </a:p>
        </p:txBody>
      </p:sp>
      <p:grpSp>
        <p:nvGrpSpPr>
          <p:cNvPr id="15391" name="Group 13"/>
          <p:cNvGrpSpPr>
            <a:grpSpLocks/>
          </p:cNvGrpSpPr>
          <p:nvPr/>
        </p:nvGrpSpPr>
        <p:grpSpPr bwMode="auto">
          <a:xfrm>
            <a:off x="2286000" y="4343400"/>
            <a:ext cx="1219200" cy="685800"/>
            <a:chOff x="1392" y="3264"/>
            <a:chExt cx="1872" cy="816"/>
          </a:xfrm>
        </p:grpSpPr>
        <p:grpSp>
          <p:nvGrpSpPr>
            <p:cNvPr id="15396" name="Group 14"/>
            <p:cNvGrpSpPr>
              <a:grpSpLocks/>
            </p:cNvGrpSpPr>
            <p:nvPr/>
          </p:nvGrpSpPr>
          <p:grpSpPr bwMode="auto">
            <a:xfrm>
              <a:off x="1392" y="3264"/>
              <a:ext cx="672" cy="816"/>
              <a:chOff x="1392" y="1392"/>
              <a:chExt cx="672" cy="816"/>
            </a:xfrm>
          </p:grpSpPr>
          <p:sp>
            <p:nvSpPr>
              <p:cNvPr id="15417" name="AutoShape 1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5418" name="Line 1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5419" name="Line 1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5397" name="Group 18"/>
            <p:cNvGrpSpPr>
              <a:grpSpLocks/>
            </p:cNvGrpSpPr>
            <p:nvPr/>
          </p:nvGrpSpPr>
          <p:grpSpPr bwMode="auto">
            <a:xfrm>
              <a:off x="1632" y="3264"/>
              <a:ext cx="672" cy="816"/>
              <a:chOff x="1392" y="1392"/>
              <a:chExt cx="672" cy="816"/>
            </a:xfrm>
          </p:grpSpPr>
          <p:sp>
            <p:nvSpPr>
              <p:cNvPr id="15414" name="AutoShape 19"/>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5415" name="Line 20"/>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5416" name="Line 21"/>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5398" name="Group 22"/>
            <p:cNvGrpSpPr>
              <a:grpSpLocks/>
            </p:cNvGrpSpPr>
            <p:nvPr/>
          </p:nvGrpSpPr>
          <p:grpSpPr bwMode="auto">
            <a:xfrm flipH="1">
              <a:off x="1872" y="3264"/>
              <a:ext cx="672" cy="816"/>
              <a:chOff x="1392" y="1392"/>
              <a:chExt cx="672" cy="816"/>
            </a:xfrm>
          </p:grpSpPr>
          <p:sp>
            <p:nvSpPr>
              <p:cNvPr id="15411" name="AutoShape 23"/>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5412" name="Line 24"/>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5413" name="Line 25"/>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5399" name="Group 26"/>
            <p:cNvGrpSpPr>
              <a:grpSpLocks/>
            </p:cNvGrpSpPr>
            <p:nvPr/>
          </p:nvGrpSpPr>
          <p:grpSpPr bwMode="auto">
            <a:xfrm flipH="1">
              <a:off x="2112" y="3264"/>
              <a:ext cx="672" cy="816"/>
              <a:chOff x="1392" y="1392"/>
              <a:chExt cx="672" cy="816"/>
            </a:xfrm>
          </p:grpSpPr>
          <p:sp>
            <p:nvSpPr>
              <p:cNvPr id="15408" name="AutoShape 27"/>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5409" name="Line 28"/>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5410" name="Line 29"/>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5400" name="Group 30"/>
            <p:cNvGrpSpPr>
              <a:grpSpLocks/>
            </p:cNvGrpSpPr>
            <p:nvPr/>
          </p:nvGrpSpPr>
          <p:grpSpPr bwMode="auto">
            <a:xfrm flipH="1">
              <a:off x="2352" y="3264"/>
              <a:ext cx="672" cy="816"/>
              <a:chOff x="1392" y="1392"/>
              <a:chExt cx="672" cy="816"/>
            </a:xfrm>
          </p:grpSpPr>
          <p:sp>
            <p:nvSpPr>
              <p:cNvPr id="15405" name="AutoShape 31"/>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5406" name="Line 32"/>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5407" name="Line 33"/>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5401" name="Group 34"/>
            <p:cNvGrpSpPr>
              <a:grpSpLocks/>
            </p:cNvGrpSpPr>
            <p:nvPr/>
          </p:nvGrpSpPr>
          <p:grpSpPr bwMode="auto">
            <a:xfrm flipH="1">
              <a:off x="2592" y="3264"/>
              <a:ext cx="672" cy="816"/>
              <a:chOff x="1392" y="1392"/>
              <a:chExt cx="672" cy="816"/>
            </a:xfrm>
          </p:grpSpPr>
          <p:sp>
            <p:nvSpPr>
              <p:cNvPr id="15402" name="AutoShape 3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5403" name="Line 3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5404" name="Line 3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grpSp>
        <p:nvGrpSpPr>
          <p:cNvPr id="15392" name="Group 34"/>
          <p:cNvGrpSpPr>
            <a:grpSpLocks/>
          </p:cNvGrpSpPr>
          <p:nvPr/>
        </p:nvGrpSpPr>
        <p:grpSpPr bwMode="auto">
          <a:xfrm flipH="1">
            <a:off x="2667000" y="1524000"/>
            <a:ext cx="268288" cy="685800"/>
            <a:chOff x="1392" y="1392"/>
            <a:chExt cx="672" cy="816"/>
          </a:xfrm>
        </p:grpSpPr>
        <p:sp>
          <p:nvSpPr>
            <p:cNvPr id="15393" name="AutoShape 3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5394" name="Line 3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5395" name="Line 3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609600"/>
          </a:xfrm>
          <a:prstGeom prst="rect">
            <a:avLst/>
          </a:prstGeom>
        </p:spPr>
        <p:txBody>
          <a:bodyPr/>
          <a:lstStyle/>
          <a:p>
            <a:pPr algn="ctr" fontAlgn="auto">
              <a:spcAft>
                <a:spcPts val="0"/>
              </a:spcAft>
              <a:defRPr/>
            </a:pPr>
            <a:r>
              <a:rPr lang="en-US" altLang="zh-CN" sz="4000" b="1" dirty="0">
                <a:solidFill>
                  <a:srgbClr val="FFFF00"/>
                </a:solidFill>
                <a:cs typeface="Times New Roman" pitchFamily="18" charset="0"/>
              </a:rPr>
              <a:t>Single-source </a:t>
            </a:r>
            <a:r>
              <a:rPr lang="en-US" altLang="zh-CN" sz="4000" b="1" dirty="0">
                <a:solidFill>
                  <a:srgbClr val="FFFF00"/>
                </a:solidFill>
                <a:ea typeface="+mj-ea"/>
                <a:cs typeface="Times New Roman" pitchFamily="18" charset="0"/>
              </a:rPr>
              <a:t>PSLSM</a:t>
            </a:r>
          </a:p>
          <a:p>
            <a:pPr algn="ctr" fontAlgn="auto">
              <a:spcAft>
                <a:spcPts val="0"/>
              </a:spcAft>
              <a:defRPr/>
            </a:pPr>
            <a:r>
              <a:rPr lang="en-US" altLang="zh-CN" sz="4000" b="1" dirty="0">
                <a:solidFill>
                  <a:srgbClr val="FFFF00"/>
                </a:solidFill>
                <a:ea typeface="+mj-ea"/>
                <a:cs typeface="Times New Roman" pitchFamily="18" charset="0"/>
              </a:rPr>
              <a:t>(</a:t>
            </a:r>
            <a:r>
              <a:rPr lang="en-US" altLang="zh-CN" sz="4000" b="1" dirty="0" err="1">
                <a:solidFill>
                  <a:srgbClr val="FFFF00"/>
                </a:solidFill>
                <a:ea typeface="+mj-ea"/>
                <a:cs typeface="Times New Roman" pitchFamily="18" charset="0"/>
              </a:rPr>
              <a:t>Yunsong</a:t>
            </a:r>
            <a:r>
              <a:rPr lang="en-US" altLang="zh-CN" sz="4000" b="1" dirty="0">
                <a:solidFill>
                  <a:srgbClr val="FFFF00"/>
                </a:solidFill>
                <a:ea typeface="+mj-ea"/>
                <a:cs typeface="Times New Roman" pitchFamily="18" charset="0"/>
              </a:rPr>
              <a:t> Huang)</a:t>
            </a:r>
          </a:p>
        </p:txBody>
      </p:sp>
      <p:pic>
        <p:nvPicPr>
          <p:cNvPr id="16387" name="Picture 2"/>
          <p:cNvPicPr>
            <a:picLocks noChangeAspect="1" noChangeArrowheads="1"/>
          </p:cNvPicPr>
          <p:nvPr/>
        </p:nvPicPr>
        <p:blipFill>
          <a:blip r:embed="rId3" cstate="print"/>
          <a:srcRect/>
          <a:stretch>
            <a:fillRect/>
          </a:stretch>
        </p:blipFill>
        <p:spPr bwMode="auto">
          <a:xfrm>
            <a:off x="1219200" y="1428750"/>
            <a:ext cx="6781800" cy="5005388"/>
          </a:xfrm>
          <a:prstGeom prst="rect">
            <a:avLst/>
          </a:prstGeom>
          <a:noFill/>
          <a:ln w="9525">
            <a:noFill/>
            <a:miter lim="800000"/>
            <a:headEnd/>
            <a:tailEnd/>
          </a:ln>
        </p:spPr>
      </p:pic>
      <p:sp>
        <p:nvSpPr>
          <p:cNvPr id="16388" name="TextBox 5"/>
          <p:cNvSpPr txBox="1">
            <a:spLocks noChangeArrowheads="1"/>
          </p:cNvSpPr>
          <p:nvPr/>
        </p:nvSpPr>
        <p:spPr bwMode="auto">
          <a:xfrm rot="-5400000">
            <a:off x="-804069" y="3604419"/>
            <a:ext cx="2987675" cy="769938"/>
          </a:xfrm>
          <a:prstGeom prst="rect">
            <a:avLst/>
          </a:prstGeom>
          <a:noFill/>
          <a:ln w="9525">
            <a:noFill/>
            <a:miter lim="800000"/>
            <a:headEnd/>
            <a:tailEnd/>
          </a:ln>
        </p:spPr>
        <p:txBody>
          <a:bodyPr wrap="none">
            <a:spAutoFit/>
          </a:bodyPr>
          <a:lstStyle/>
          <a:p>
            <a:r>
              <a:rPr lang="en-US"/>
              <a:t>Model Error</a:t>
            </a:r>
          </a:p>
        </p:txBody>
      </p:sp>
      <p:sp>
        <p:nvSpPr>
          <p:cNvPr id="16389" name="TextBox 6"/>
          <p:cNvSpPr txBox="1">
            <a:spLocks noChangeArrowheads="1"/>
          </p:cNvSpPr>
          <p:nvPr/>
        </p:nvSpPr>
        <p:spPr bwMode="auto">
          <a:xfrm>
            <a:off x="533400" y="1276350"/>
            <a:ext cx="569913" cy="461963"/>
          </a:xfrm>
          <a:prstGeom prst="rect">
            <a:avLst/>
          </a:prstGeom>
          <a:noFill/>
          <a:ln w="9525">
            <a:noFill/>
            <a:miter lim="800000"/>
            <a:headEnd/>
            <a:tailEnd/>
          </a:ln>
        </p:spPr>
        <p:txBody>
          <a:bodyPr wrap="none">
            <a:spAutoFit/>
          </a:bodyPr>
          <a:lstStyle/>
          <a:p>
            <a:r>
              <a:rPr lang="en-US" sz="2400"/>
              <a:t>1.0</a:t>
            </a:r>
          </a:p>
        </p:txBody>
      </p:sp>
      <p:sp>
        <p:nvSpPr>
          <p:cNvPr id="16390" name="TextBox 7"/>
          <p:cNvSpPr txBox="1">
            <a:spLocks noChangeArrowheads="1"/>
          </p:cNvSpPr>
          <p:nvPr/>
        </p:nvSpPr>
        <p:spPr bwMode="auto">
          <a:xfrm>
            <a:off x="533400" y="6076950"/>
            <a:ext cx="569913" cy="461963"/>
          </a:xfrm>
          <a:prstGeom prst="rect">
            <a:avLst/>
          </a:prstGeom>
          <a:noFill/>
          <a:ln w="9525">
            <a:noFill/>
            <a:miter lim="800000"/>
            <a:headEnd/>
            <a:tailEnd/>
          </a:ln>
        </p:spPr>
        <p:txBody>
          <a:bodyPr wrap="none">
            <a:spAutoFit/>
          </a:bodyPr>
          <a:lstStyle/>
          <a:p>
            <a:r>
              <a:rPr lang="en-US" sz="2400"/>
              <a:t>0.3</a:t>
            </a:r>
          </a:p>
        </p:txBody>
      </p:sp>
      <p:sp>
        <p:nvSpPr>
          <p:cNvPr id="16391" name="Rectangle 8"/>
          <p:cNvSpPr>
            <a:spLocks noChangeArrowheads="1"/>
          </p:cNvSpPr>
          <p:nvPr/>
        </p:nvSpPr>
        <p:spPr bwMode="auto">
          <a:xfrm>
            <a:off x="5943600" y="4705350"/>
            <a:ext cx="1828800" cy="1371600"/>
          </a:xfrm>
          <a:prstGeom prst="rect">
            <a:avLst/>
          </a:prstGeom>
          <a:solidFill>
            <a:srgbClr val="FFFFFF"/>
          </a:solidFill>
          <a:ln w="12700" algn="ctr">
            <a:noFill/>
            <a:round/>
            <a:headEnd/>
            <a:tailEnd/>
          </a:ln>
        </p:spPr>
        <p:txBody>
          <a:bodyPr/>
          <a:lstStyle/>
          <a:p>
            <a:pPr eaLnBrk="0" hangingPunct="0"/>
            <a:endParaRPr lang="en-US"/>
          </a:p>
        </p:txBody>
      </p:sp>
      <p:sp>
        <p:nvSpPr>
          <p:cNvPr id="16392" name="TextBox 9"/>
          <p:cNvSpPr txBox="1">
            <a:spLocks noChangeArrowheads="1"/>
          </p:cNvSpPr>
          <p:nvPr/>
        </p:nvSpPr>
        <p:spPr bwMode="auto">
          <a:xfrm>
            <a:off x="1143000" y="6457950"/>
            <a:ext cx="312738" cy="400050"/>
          </a:xfrm>
          <a:prstGeom prst="rect">
            <a:avLst/>
          </a:prstGeom>
          <a:noFill/>
          <a:ln w="9525">
            <a:noFill/>
            <a:miter lim="800000"/>
            <a:headEnd/>
            <a:tailEnd/>
          </a:ln>
        </p:spPr>
        <p:txBody>
          <a:bodyPr wrap="none">
            <a:spAutoFit/>
          </a:bodyPr>
          <a:lstStyle/>
          <a:p>
            <a:r>
              <a:rPr lang="en-US" sz="2000"/>
              <a:t>0</a:t>
            </a:r>
          </a:p>
        </p:txBody>
      </p:sp>
      <p:sp>
        <p:nvSpPr>
          <p:cNvPr id="16393" name="TextBox 10"/>
          <p:cNvSpPr txBox="1">
            <a:spLocks noChangeArrowheads="1"/>
          </p:cNvSpPr>
          <p:nvPr/>
        </p:nvSpPr>
        <p:spPr bwMode="auto">
          <a:xfrm>
            <a:off x="7764463" y="6457950"/>
            <a:ext cx="441325" cy="400050"/>
          </a:xfrm>
          <a:prstGeom prst="rect">
            <a:avLst/>
          </a:prstGeom>
          <a:noFill/>
          <a:ln w="9525">
            <a:noFill/>
            <a:miter lim="800000"/>
            <a:headEnd/>
            <a:tailEnd/>
          </a:ln>
        </p:spPr>
        <p:txBody>
          <a:bodyPr wrap="none">
            <a:spAutoFit/>
          </a:bodyPr>
          <a:lstStyle/>
          <a:p>
            <a:r>
              <a:rPr lang="en-US" sz="2000"/>
              <a:t>50</a:t>
            </a:r>
          </a:p>
        </p:txBody>
      </p:sp>
      <p:sp>
        <p:nvSpPr>
          <p:cNvPr id="16394" name="TextBox 11"/>
          <p:cNvSpPr txBox="1">
            <a:spLocks noChangeArrowheads="1"/>
          </p:cNvSpPr>
          <p:nvPr/>
        </p:nvSpPr>
        <p:spPr bwMode="auto">
          <a:xfrm>
            <a:off x="3657600" y="6457950"/>
            <a:ext cx="1954213" cy="400050"/>
          </a:xfrm>
          <a:prstGeom prst="rect">
            <a:avLst/>
          </a:prstGeom>
          <a:noFill/>
          <a:ln w="9525">
            <a:noFill/>
            <a:miter lim="800000"/>
            <a:headEnd/>
            <a:tailEnd/>
          </a:ln>
        </p:spPr>
        <p:txBody>
          <a:bodyPr wrap="none">
            <a:spAutoFit/>
          </a:bodyPr>
          <a:lstStyle/>
          <a:p>
            <a:r>
              <a:rPr lang="en-US" sz="2000"/>
              <a:t>Iteration Number</a:t>
            </a:r>
          </a:p>
        </p:txBody>
      </p:sp>
      <p:sp>
        <p:nvSpPr>
          <p:cNvPr id="13" name="TextBox 12"/>
          <p:cNvSpPr txBox="1"/>
          <p:nvPr/>
        </p:nvSpPr>
        <p:spPr>
          <a:xfrm>
            <a:off x="1600200" y="5919788"/>
            <a:ext cx="3352800" cy="461962"/>
          </a:xfrm>
          <a:prstGeom prst="rect">
            <a:avLst/>
          </a:prstGeom>
          <a:noFill/>
        </p:spPr>
        <p:txBody>
          <a:bodyPr wrap="none">
            <a:spAutoFit/>
          </a:bodyPr>
          <a:lstStyle/>
          <a:p>
            <a:pPr>
              <a:defRPr/>
            </a:pPr>
            <a:r>
              <a:rPr lang="en-US" sz="2400" dirty="0">
                <a:solidFill>
                  <a:srgbClr val="FF0000"/>
                </a:solidFill>
                <a:effectLst>
                  <a:outerShdw blurRad="38100" dist="38100" dir="2700000" algn="tl">
                    <a:srgbClr val="000000">
                      <a:alpha val="43137"/>
                    </a:srgbClr>
                  </a:outerShdw>
                </a:effectLst>
              </a:rPr>
              <a:t>Unconventional encoding</a:t>
            </a:r>
          </a:p>
        </p:txBody>
      </p:sp>
      <p:sp>
        <p:nvSpPr>
          <p:cNvPr id="14" name="TextBox 13"/>
          <p:cNvSpPr txBox="1"/>
          <p:nvPr/>
        </p:nvSpPr>
        <p:spPr>
          <a:xfrm>
            <a:off x="2209800" y="2967038"/>
            <a:ext cx="5784850" cy="461962"/>
          </a:xfrm>
          <a:prstGeom prst="rect">
            <a:avLst/>
          </a:prstGeom>
          <a:noFill/>
        </p:spPr>
        <p:txBody>
          <a:bodyPr wrap="none">
            <a:spAutoFit/>
          </a:bodyPr>
          <a:lstStyle/>
          <a:p>
            <a:pPr>
              <a:defRPr/>
            </a:pPr>
            <a:r>
              <a:rPr lang="en-US" sz="2400" dirty="0">
                <a:solidFill>
                  <a:srgbClr val="FF0000"/>
                </a:solidFill>
                <a:effectLst>
                  <a:outerShdw blurRad="38100" dist="38100" dir="2700000" algn="tl">
                    <a:srgbClr val="000000">
                      <a:alpha val="43137"/>
                    </a:srgbClr>
                  </a:outerShdw>
                </a:effectLst>
              </a:rPr>
              <a:t>Conventional encoding: </a:t>
            </a:r>
            <a:r>
              <a:rPr lang="en-US" sz="2400" dirty="0" err="1">
                <a:solidFill>
                  <a:srgbClr val="FF0000"/>
                </a:solidFill>
                <a:effectLst>
                  <a:outerShdw blurRad="38100" dist="38100" dir="2700000" algn="tl">
                    <a:srgbClr val="000000">
                      <a:alpha val="43137"/>
                    </a:srgbClr>
                  </a:outerShdw>
                </a:effectLst>
              </a:rPr>
              <a:t>Polarity+Time</a:t>
            </a:r>
            <a:r>
              <a:rPr lang="en-US" sz="2400" dirty="0">
                <a:solidFill>
                  <a:srgbClr val="FF0000"/>
                </a:solidFill>
                <a:effectLst>
                  <a:outerShdw blurRad="38100" dist="38100" dir="2700000" algn="tl">
                    <a:srgbClr val="000000">
                      <a:alpha val="43137"/>
                    </a:srgbClr>
                  </a:outerShdw>
                </a:effectLst>
              </a:rPr>
              <a:t> Shifts</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263"/>
            <a:ext cx="8305800" cy="1089026"/>
          </a:xfrm>
          <a:prstGeom prst="rect">
            <a:avLst/>
          </a:prstGeom>
        </p:spPr>
        <p:txBody>
          <a:bodyPr>
            <a:spAutoFit/>
          </a:bodyPr>
          <a:lstStyle/>
          <a:p>
            <a:pPr marL="342900" indent="-342900" algn="ctr" eaLnBrk="0" hangingPunct="0">
              <a:spcBef>
                <a:spcPct val="20000"/>
              </a:spcBef>
              <a:buSzPct val="100000"/>
              <a:defRPr/>
            </a:pPr>
            <a:r>
              <a:rPr lang="en-US" altLang="zh-CN" sz="3600" dirty="0">
                <a:effectLst>
                  <a:outerShdw blurRad="38100" dist="38100" dir="2700000" algn="tl">
                    <a:srgbClr val="000000"/>
                  </a:outerShdw>
                </a:effectLst>
                <a:latin typeface="Times New Roman" charset="0"/>
                <a:ea typeface="SimSun" pitchFamily="2" charset="-122"/>
                <a:cs typeface="+mn-cs"/>
              </a:rPr>
              <a:t>Multi-Source Waveform Inversion Strategy</a:t>
            </a:r>
          </a:p>
          <a:p>
            <a:pPr marL="342900" indent="-342900" algn="ctr" eaLnBrk="0" hangingPunct="0">
              <a:spcBef>
                <a:spcPct val="20000"/>
              </a:spcBef>
              <a:buSzPct val="100000"/>
              <a:defRPr/>
            </a:pPr>
            <a:r>
              <a:rPr lang="en-US" altLang="zh-CN" sz="2400" dirty="0">
                <a:effectLst>
                  <a:outerShdw blurRad="38100" dist="38100" dir="2700000" algn="tl">
                    <a:srgbClr val="000000"/>
                  </a:outerShdw>
                </a:effectLst>
                <a:latin typeface="Times New Roman" charset="0"/>
                <a:ea typeface="SimSun" pitchFamily="2" charset="-122"/>
                <a:cs typeface="+mn-cs"/>
              </a:rPr>
              <a:t>(</a:t>
            </a:r>
            <a:r>
              <a:rPr lang="en-US" altLang="zh-CN" sz="2400" dirty="0" err="1">
                <a:effectLst>
                  <a:outerShdw blurRad="38100" dist="38100" dir="2700000" algn="tl">
                    <a:srgbClr val="000000"/>
                  </a:outerShdw>
                </a:effectLst>
                <a:latin typeface="Times New Roman" charset="0"/>
                <a:ea typeface="SimSun" pitchFamily="2" charset="-122"/>
                <a:cs typeface="+mn-cs"/>
              </a:rPr>
              <a:t>Ge</a:t>
            </a:r>
            <a:r>
              <a:rPr lang="en-US" altLang="zh-CN" sz="2400" dirty="0">
                <a:effectLst>
                  <a:outerShdw blurRad="38100" dist="38100" dir="2700000" algn="tl">
                    <a:srgbClr val="000000"/>
                  </a:outerShdw>
                </a:effectLst>
                <a:latin typeface="Times New Roman" charset="0"/>
                <a:ea typeface="SimSun" pitchFamily="2" charset="-122"/>
                <a:cs typeface="+mn-cs"/>
              </a:rPr>
              <a:t> Zhan) </a:t>
            </a:r>
          </a:p>
        </p:txBody>
      </p:sp>
      <p:grpSp>
        <p:nvGrpSpPr>
          <p:cNvPr id="17411" name="Group 45"/>
          <p:cNvGrpSpPr>
            <a:grpSpLocks/>
          </p:cNvGrpSpPr>
          <p:nvPr/>
        </p:nvGrpSpPr>
        <p:grpSpPr bwMode="auto">
          <a:xfrm>
            <a:off x="2514600" y="1066800"/>
            <a:ext cx="5867400" cy="1366838"/>
            <a:chOff x="2514600" y="1066800"/>
            <a:chExt cx="5867400" cy="1366838"/>
          </a:xfrm>
        </p:grpSpPr>
        <p:sp>
          <p:nvSpPr>
            <p:cNvPr id="17429" name="TextBox 5"/>
            <p:cNvSpPr txBox="1">
              <a:spLocks noChangeArrowheads="1"/>
            </p:cNvSpPr>
            <p:nvPr/>
          </p:nvSpPr>
          <p:spPr bwMode="auto">
            <a:xfrm>
              <a:off x="2514600" y="1802249"/>
              <a:ext cx="3429000" cy="584619"/>
            </a:xfrm>
            <a:prstGeom prst="rect">
              <a:avLst/>
            </a:prstGeom>
            <a:noFill/>
            <a:ln w="9525">
              <a:solidFill>
                <a:schemeClr val="tx2"/>
              </a:solidFill>
              <a:miter lim="800000"/>
              <a:headEnd/>
              <a:tailEnd/>
            </a:ln>
          </p:spPr>
          <p:txBody>
            <a:bodyPr>
              <a:spAutoFit/>
            </a:bodyPr>
            <a:lstStyle/>
            <a:p>
              <a:pPr algn="ctr" eaLnBrk="0" hangingPunct="0"/>
              <a:r>
                <a:rPr lang="en-US" sz="1600"/>
                <a:t>Generate multisource field data with known time shift</a:t>
              </a:r>
            </a:p>
          </p:txBody>
        </p:sp>
        <p:pic>
          <p:nvPicPr>
            <p:cNvPr id="17430" name="Picture 9"/>
            <p:cNvPicPr>
              <a:picLocks/>
            </p:cNvPicPr>
            <p:nvPr/>
          </p:nvPicPr>
          <p:blipFill>
            <a:blip r:embed="rId3" cstate="print"/>
            <a:srcRect/>
            <a:stretch>
              <a:fillRect/>
            </a:stretch>
          </p:blipFill>
          <p:spPr bwMode="auto">
            <a:xfrm>
              <a:off x="6553200" y="1066800"/>
              <a:ext cx="1828800" cy="1366838"/>
            </a:xfrm>
            <a:prstGeom prst="rect">
              <a:avLst/>
            </a:prstGeom>
            <a:noFill/>
            <a:ln w="38100">
              <a:solidFill>
                <a:srgbClr val="FAFD00"/>
              </a:solidFill>
              <a:round/>
              <a:headEnd/>
              <a:tailEnd/>
            </a:ln>
          </p:spPr>
        </p:pic>
      </p:grpSp>
      <p:sp>
        <p:nvSpPr>
          <p:cNvPr id="17412" name="Curved Up Arrow 19"/>
          <p:cNvSpPr>
            <a:spLocks noChangeArrowheads="1"/>
          </p:cNvSpPr>
          <p:nvPr/>
        </p:nvSpPr>
        <p:spPr bwMode="auto">
          <a:xfrm rot="5400000" flipH="1">
            <a:off x="844550" y="4113213"/>
            <a:ext cx="1663700" cy="1676400"/>
          </a:xfrm>
          <a:prstGeom prst="curvedUpArrow">
            <a:avLst>
              <a:gd name="adj1" fmla="val 0"/>
              <a:gd name="adj2" fmla="val 19241"/>
              <a:gd name="adj3" fmla="val 7245"/>
            </a:avLst>
          </a:prstGeom>
          <a:solidFill>
            <a:srgbClr val="FFFF00"/>
          </a:solidFill>
          <a:ln w="12700">
            <a:solidFill>
              <a:schemeClr val="tx1"/>
            </a:solidFill>
            <a:round/>
            <a:headEnd/>
            <a:tailEnd/>
          </a:ln>
        </p:spPr>
        <p:txBody>
          <a:bodyPr/>
          <a:lstStyle/>
          <a:p>
            <a:pPr eaLnBrk="0" hangingPunct="0"/>
            <a:endParaRPr lang="en-US"/>
          </a:p>
        </p:txBody>
      </p:sp>
      <p:grpSp>
        <p:nvGrpSpPr>
          <p:cNvPr id="17413" name="Group 47"/>
          <p:cNvGrpSpPr>
            <a:grpSpLocks/>
          </p:cNvGrpSpPr>
          <p:nvPr/>
        </p:nvGrpSpPr>
        <p:grpSpPr bwMode="auto">
          <a:xfrm>
            <a:off x="2514600" y="3240088"/>
            <a:ext cx="3429000" cy="1423987"/>
            <a:chOff x="2514600" y="3240305"/>
            <a:chExt cx="3429000" cy="1423244"/>
          </a:xfrm>
        </p:grpSpPr>
        <p:sp>
          <p:nvSpPr>
            <p:cNvPr id="17427" name="Right Arrow 20"/>
            <p:cNvSpPr>
              <a:spLocks noChangeArrowheads="1"/>
            </p:cNvSpPr>
            <p:nvPr/>
          </p:nvSpPr>
          <p:spPr bwMode="auto">
            <a:xfrm rot="5400000">
              <a:off x="3899117" y="3441918"/>
              <a:ext cx="569695" cy="166470"/>
            </a:xfrm>
            <a:prstGeom prst="rightArrow">
              <a:avLst>
                <a:gd name="adj1" fmla="val 50000"/>
                <a:gd name="adj2" fmla="val 50002"/>
              </a:avLst>
            </a:prstGeom>
            <a:solidFill>
              <a:srgbClr val="FFFF00"/>
            </a:solidFill>
            <a:ln w="12700">
              <a:solidFill>
                <a:schemeClr val="tx1"/>
              </a:solidFill>
              <a:round/>
              <a:headEnd/>
              <a:tailEnd/>
            </a:ln>
          </p:spPr>
          <p:txBody>
            <a:bodyPr/>
            <a:lstStyle/>
            <a:p>
              <a:pPr eaLnBrk="0" hangingPunct="0"/>
              <a:endParaRPr lang="en-US"/>
            </a:p>
          </p:txBody>
        </p:sp>
        <p:sp>
          <p:nvSpPr>
            <p:cNvPr id="17428" name="TextBox 5"/>
            <p:cNvSpPr txBox="1">
              <a:spLocks noChangeArrowheads="1"/>
            </p:cNvSpPr>
            <p:nvPr/>
          </p:nvSpPr>
          <p:spPr bwMode="auto">
            <a:xfrm>
              <a:off x="2514600" y="3832552"/>
              <a:ext cx="3429000" cy="830997"/>
            </a:xfrm>
            <a:prstGeom prst="rect">
              <a:avLst/>
            </a:prstGeom>
            <a:noFill/>
            <a:ln w="9525">
              <a:solidFill>
                <a:schemeClr val="tx2"/>
              </a:solidFill>
              <a:miter lim="800000"/>
              <a:headEnd/>
              <a:tailEnd/>
            </a:ln>
          </p:spPr>
          <p:txBody>
            <a:bodyPr>
              <a:spAutoFit/>
            </a:bodyPr>
            <a:lstStyle/>
            <a:p>
              <a:pPr algn="ctr" eaLnBrk="0" hangingPunct="0"/>
              <a:r>
                <a:rPr lang="en-US" sz="1600"/>
                <a:t>Generate synthetic  multisource data with known time shift from estimated velocity model</a:t>
              </a:r>
            </a:p>
          </p:txBody>
        </p:sp>
      </p:grpSp>
      <p:grpSp>
        <p:nvGrpSpPr>
          <p:cNvPr id="17414" name="Group 50"/>
          <p:cNvGrpSpPr>
            <a:grpSpLocks/>
          </p:cNvGrpSpPr>
          <p:nvPr/>
        </p:nvGrpSpPr>
        <p:grpSpPr bwMode="auto">
          <a:xfrm>
            <a:off x="2743200" y="4686300"/>
            <a:ext cx="2941638" cy="647700"/>
            <a:chOff x="2743200" y="4686518"/>
            <a:chExt cx="2941637" cy="647482"/>
          </a:xfrm>
        </p:grpSpPr>
        <p:sp>
          <p:nvSpPr>
            <p:cNvPr id="17425" name="TextBox 37"/>
            <p:cNvSpPr txBox="1">
              <a:spLocks noChangeArrowheads="1"/>
            </p:cNvSpPr>
            <p:nvPr/>
          </p:nvSpPr>
          <p:spPr bwMode="auto">
            <a:xfrm>
              <a:off x="2743200" y="4995446"/>
              <a:ext cx="2941637" cy="338554"/>
            </a:xfrm>
            <a:prstGeom prst="rect">
              <a:avLst/>
            </a:prstGeom>
            <a:noFill/>
            <a:ln w="9525">
              <a:solidFill>
                <a:schemeClr val="tx2"/>
              </a:solidFill>
              <a:miter lim="800000"/>
              <a:headEnd/>
              <a:tailEnd/>
            </a:ln>
          </p:spPr>
          <p:txBody>
            <a:bodyPr>
              <a:spAutoFit/>
            </a:bodyPr>
            <a:lstStyle/>
            <a:p>
              <a:pPr algn="ctr" eaLnBrk="0" hangingPunct="0"/>
              <a:r>
                <a:rPr lang="en-US" sz="1600"/>
                <a:t>Multisource  deblurring filter </a:t>
              </a:r>
            </a:p>
          </p:txBody>
        </p:sp>
        <p:sp>
          <p:nvSpPr>
            <p:cNvPr id="17426" name="Right Arrow 40"/>
            <p:cNvSpPr>
              <a:spLocks noChangeArrowheads="1"/>
            </p:cNvSpPr>
            <p:nvPr/>
          </p:nvSpPr>
          <p:spPr bwMode="auto">
            <a:xfrm rot="5400000">
              <a:off x="4066490" y="4752290"/>
              <a:ext cx="266482" cy="134938"/>
            </a:xfrm>
            <a:prstGeom prst="rightArrow">
              <a:avLst>
                <a:gd name="adj1" fmla="val 50000"/>
                <a:gd name="adj2" fmla="val 50002"/>
              </a:avLst>
            </a:prstGeom>
            <a:solidFill>
              <a:srgbClr val="FFFF00"/>
            </a:solidFill>
            <a:ln w="12700">
              <a:solidFill>
                <a:schemeClr val="tx1"/>
              </a:solidFill>
              <a:round/>
              <a:headEnd/>
              <a:tailEnd/>
            </a:ln>
          </p:spPr>
          <p:txBody>
            <a:bodyPr/>
            <a:lstStyle/>
            <a:p>
              <a:pPr eaLnBrk="0" hangingPunct="0"/>
              <a:endParaRPr lang="en-US"/>
            </a:p>
          </p:txBody>
        </p:sp>
      </p:grpSp>
      <p:grpSp>
        <p:nvGrpSpPr>
          <p:cNvPr id="17415" name="Group 51"/>
          <p:cNvGrpSpPr>
            <a:grpSpLocks/>
          </p:cNvGrpSpPr>
          <p:nvPr/>
        </p:nvGrpSpPr>
        <p:grpSpPr bwMode="auto">
          <a:xfrm>
            <a:off x="2701925" y="4419600"/>
            <a:ext cx="5756275" cy="2073275"/>
            <a:chOff x="2701598" y="4419600"/>
            <a:chExt cx="5756601" cy="2074010"/>
          </a:xfrm>
        </p:grpSpPr>
        <p:grpSp>
          <p:nvGrpSpPr>
            <p:cNvPr id="17421" name="Group 49"/>
            <p:cNvGrpSpPr>
              <a:grpSpLocks/>
            </p:cNvGrpSpPr>
            <p:nvPr/>
          </p:nvGrpSpPr>
          <p:grpSpPr bwMode="auto">
            <a:xfrm>
              <a:off x="2701598" y="5334001"/>
              <a:ext cx="3060700" cy="1159609"/>
              <a:chOff x="2701598" y="5334001"/>
              <a:chExt cx="3060700" cy="1159609"/>
            </a:xfrm>
          </p:grpSpPr>
          <p:sp>
            <p:nvSpPr>
              <p:cNvPr id="17423" name="TextBox 17"/>
              <p:cNvSpPr txBox="1">
                <a:spLocks noChangeArrowheads="1"/>
              </p:cNvSpPr>
              <p:nvPr/>
            </p:nvSpPr>
            <p:spPr bwMode="auto">
              <a:xfrm>
                <a:off x="2701598" y="5662613"/>
                <a:ext cx="3060700" cy="830997"/>
              </a:xfrm>
              <a:prstGeom prst="rect">
                <a:avLst/>
              </a:prstGeom>
              <a:noFill/>
              <a:ln w="9525">
                <a:solidFill>
                  <a:schemeClr val="tx2"/>
                </a:solidFill>
                <a:miter lim="800000"/>
                <a:headEnd/>
                <a:tailEnd/>
              </a:ln>
            </p:spPr>
            <p:txBody>
              <a:bodyPr>
                <a:spAutoFit/>
              </a:bodyPr>
              <a:lstStyle/>
              <a:p>
                <a:pPr algn="ctr" eaLnBrk="0" hangingPunct="0"/>
                <a:r>
                  <a:rPr lang="en-US" sz="1600"/>
                  <a:t>Using </a:t>
                </a:r>
                <a:r>
                  <a:rPr lang="en-US" sz="1600">
                    <a:solidFill>
                      <a:srgbClr val="FFFFFF"/>
                    </a:solidFill>
                  </a:rPr>
                  <a:t>multiscale,  </a:t>
                </a:r>
                <a:r>
                  <a:rPr lang="en-US" sz="1600"/>
                  <a:t>multisource CG  to update the velocity model with </a:t>
                </a:r>
                <a:r>
                  <a:rPr lang="en-US" sz="1600">
                    <a:solidFill>
                      <a:srgbClr val="FFFFFF"/>
                    </a:solidFill>
                  </a:rPr>
                  <a:t>regularization</a:t>
                </a:r>
              </a:p>
            </p:txBody>
          </p:sp>
          <p:sp>
            <p:nvSpPr>
              <p:cNvPr id="17424" name="Right Arrow 25"/>
              <p:cNvSpPr>
                <a:spLocks noChangeArrowheads="1"/>
              </p:cNvSpPr>
              <p:nvPr/>
            </p:nvSpPr>
            <p:spPr bwMode="auto">
              <a:xfrm rot="5400000">
                <a:off x="4035261" y="5429306"/>
                <a:ext cx="327244" cy="136634"/>
              </a:xfrm>
              <a:prstGeom prst="rightArrow">
                <a:avLst>
                  <a:gd name="adj1" fmla="val 50000"/>
                  <a:gd name="adj2" fmla="val 49996"/>
                </a:avLst>
              </a:prstGeom>
              <a:solidFill>
                <a:srgbClr val="FFFF00"/>
              </a:solidFill>
              <a:ln w="12700">
                <a:solidFill>
                  <a:schemeClr val="tx1"/>
                </a:solidFill>
                <a:round/>
                <a:headEnd/>
                <a:tailEnd/>
              </a:ln>
            </p:spPr>
            <p:txBody>
              <a:bodyPr/>
              <a:lstStyle/>
              <a:p>
                <a:pPr eaLnBrk="0" hangingPunct="0"/>
                <a:endParaRPr lang="en-US"/>
              </a:p>
            </p:txBody>
          </p:sp>
        </p:grpSp>
        <p:pic>
          <p:nvPicPr>
            <p:cNvPr id="17422" name="Picture 3"/>
            <p:cNvPicPr>
              <a:picLocks noChangeAspect="1" noChangeArrowheads="1"/>
            </p:cNvPicPr>
            <p:nvPr/>
          </p:nvPicPr>
          <p:blipFill>
            <a:blip r:embed="rId4" cstate="print"/>
            <a:srcRect/>
            <a:stretch>
              <a:fillRect/>
            </a:stretch>
          </p:blipFill>
          <p:spPr bwMode="auto">
            <a:xfrm>
              <a:off x="6553200" y="4419600"/>
              <a:ext cx="1904999" cy="1371600"/>
            </a:xfrm>
            <a:prstGeom prst="rect">
              <a:avLst/>
            </a:prstGeom>
            <a:noFill/>
            <a:ln w="9525">
              <a:noFill/>
              <a:miter lim="800000"/>
              <a:headEnd/>
              <a:tailEnd/>
            </a:ln>
          </p:spPr>
        </p:pic>
      </p:grpSp>
      <p:grpSp>
        <p:nvGrpSpPr>
          <p:cNvPr id="17416" name="Group 46"/>
          <p:cNvGrpSpPr>
            <a:grpSpLocks/>
          </p:cNvGrpSpPr>
          <p:nvPr/>
        </p:nvGrpSpPr>
        <p:grpSpPr bwMode="auto">
          <a:xfrm>
            <a:off x="2514600" y="2438400"/>
            <a:ext cx="5943600" cy="1524000"/>
            <a:chOff x="2514600" y="2438401"/>
            <a:chExt cx="5943600" cy="1523999"/>
          </a:xfrm>
        </p:grpSpPr>
        <p:pic>
          <p:nvPicPr>
            <p:cNvPr id="17418" name="Picture 2"/>
            <p:cNvPicPr>
              <a:picLocks noChangeAspect="1" noChangeArrowheads="1"/>
            </p:cNvPicPr>
            <p:nvPr/>
          </p:nvPicPr>
          <p:blipFill>
            <a:blip r:embed="rId5" cstate="print"/>
            <a:srcRect/>
            <a:stretch>
              <a:fillRect/>
            </a:stretch>
          </p:blipFill>
          <p:spPr bwMode="auto">
            <a:xfrm>
              <a:off x="6553200" y="2590800"/>
              <a:ext cx="1905000" cy="1371600"/>
            </a:xfrm>
            <a:prstGeom prst="rect">
              <a:avLst/>
            </a:prstGeom>
            <a:noFill/>
            <a:ln w="9525">
              <a:noFill/>
              <a:miter lim="800000"/>
              <a:headEnd/>
              <a:tailEnd/>
            </a:ln>
          </p:spPr>
        </p:pic>
        <p:sp>
          <p:nvSpPr>
            <p:cNvPr id="17419" name="TextBox 5"/>
            <p:cNvSpPr txBox="1">
              <a:spLocks noChangeArrowheads="1"/>
            </p:cNvSpPr>
            <p:nvPr/>
          </p:nvSpPr>
          <p:spPr bwMode="auto">
            <a:xfrm>
              <a:off x="2514600" y="2861846"/>
              <a:ext cx="3429000" cy="338554"/>
            </a:xfrm>
            <a:prstGeom prst="rect">
              <a:avLst/>
            </a:prstGeom>
            <a:noFill/>
            <a:ln w="9525">
              <a:solidFill>
                <a:schemeClr val="tx2"/>
              </a:solidFill>
              <a:miter lim="800000"/>
              <a:headEnd/>
              <a:tailEnd/>
            </a:ln>
          </p:spPr>
          <p:txBody>
            <a:bodyPr>
              <a:spAutoFit/>
            </a:bodyPr>
            <a:lstStyle/>
            <a:p>
              <a:pPr algn="ctr" eaLnBrk="0" hangingPunct="0"/>
              <a:r>
                <a:rPr lang="en-US" sz="1600"/>
                <a:t>Initial velocity model</a:t>
              </a:r>
            </a:p>
          </p:txBody>
        </p:sp>
        <p:sp>
          <p:nvSpPr>
            <p:cNvPr id="17420" name="Right Arrow 42"/>
            <p:cNvSpPr>
              <a:spLocks noChangeArrowheads="1"/>
            </p:cNvSpPr>
            <p:nvPr/>
          </p:nvSpPr>
          <p:spPr bwMode="auto">
            <a:xfrm rot="5400000">
              <a:off x="3964195" y="2558842"/>
              <a:ext cx="423446" cy="182563"/>
            </a:xfrm>
            <a:prstGeom prst="rightArrow">
              <a:avLst>
                <a:gd name="adj1" fmla="val 50000"/>
                <a:gd name="adj2" fmla="val 49997"/>
              </a:avLst>
            </a:prstGeom>
            <a:solidFill>
              <a:srgbClr val="FFFF00"/>
            </a:solidFill>
            <a:ln w="12700">
              <a:solidFill>
                <a:schemeClr val="tx1"/>
              </a:solidFill>
              <a:round/>
              <a:headEnd/>
              <a:tailEnd/>
            </a:ln>
          </p:spPr>
          <p:txBody>
            <a:bodyPr/>
            <a:lstStyle/>
            <a:p>
              <a:pPr eaLnBrk="0" hangingPunct="0"/>
              <a:endParaRPr lang="en-US"/>
            </a:p>
          </p:txBody>
        </p:sp>
      </p:grpSp>
      <p:sp>
        <p:nvSpPr>
          <p:cNvPr id="22" name="TextBox 21"/>
          <p:cNvSpPr txBox="1"/>
          <p:nvPr/>
        </p:nvSpPr>
        <p:spPr>
          <a:xfrm>
            <a:off x="3352800" y="1447800"/>
            <a:ext cx="1963738" cy="400050"/>
          </a:xfrm>
          <a:prstGeom prst="rect">
            <a:avLst/>
          </a:prstGeom>
          <a:noFill/>
        </p:spPr>
        <p:txBody>
          <a:bodyPr wrap="none">
            <a:spAutoFit/>
          </a:bodyPr>
          <a:lstStyle/>
          <a:p>
            <a:pPr eaLnBrk="0" hangingPunct="0">
              <a:defRPr/>
            </a:pPr>
            <a:r>
              <a:rPr lang="en-US" sz="2000" b="1" dirty="0">
                <a:solidFill>
                  <a:srgbClr val="FFFFFF"/>
                </a:solidFill>
                <a:effectLst>
                  <a:outerShdw blurRad="38100" dist="38100" dir="2700000" algn="tl">
                    <a:srgbClr val="000000">
                      <a:alpha val="43137"/>
                    </a:srgbClr>
                  </a:outerShdw>
                </a:effectLst>
                <a:cs typeface="+mn-cs"/>
              </a:rPr>
              <a:t>144 shot gathers</a:t>
            </a:r>
          </a:p>
        </p:txBody>
      </p:sp>
    </p:spTree>
  </p:cSld>
  <p:clrMapOvr>
    <a:masterClrMapping/>
  </p:clrMapOvr>
  <p:transition spd="med" advTm="4323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0" y="457200"/>
            <a:ext cx="9144000" cy="609600"/>
          </a:xfrm>
        </p:spPr>
        <p:txBody>
          <a:bodyPr/>
          <a:lstStyle/>
          <a:p>
            <a:pPr eaLnBrk="1" hangingPunct="1"/>
            <a:r>
              <a:rPr lang="en-US" sz="4000" b="1" smtClean="0">
                <a:solidFill>
                  <a:srgbClr val="FFFF00"/>
                </a:solidFill>
                <a:cs typeface="Times New Roman" pitchFamily="18" charset="0"/>
              </a:rPr>
              <a:t>3D SEG Overthrust Model</a:t>
            </a:r>
            <a:br>
              <a:rPr lang="en-US" sz="4000" b="1" smtClean="0">
                <a:solidFill>
                  <a:srgbClr val="FFFF00"/>
                </a:solidFill>
                <a:cs typeface="Times New Roman" pitchFamily="18" charset="0"/>
              </a:rPr>
            </a:br>
            <a:r>
              <a:rPr lang="en-US" sz="4000" b="1" smtClean="0">
                <a:solidFill>
                  <a:srgbClr val="FFFF00"/>
                </a:solidFill>
                <a:cs typeface="Times New Roman" pitchFamily="18" charset="0"/>
              </a:rPr>
              <a:t>(1089 CSGs)</a:t>
            </a:r>
          </a:p>
        </p:txBody>
      </p:sp>
      <p:pic>
        <p:nvPicPr>
          <p:cNvPr id="50178" name="Picture 2"/>
          <p:cNvPicPr>
            <a:picLocks noChangeAspect="1" noChangeArrowheads="1"/>
          </p:cNvPicPr>
          <p:nvPr/>
        </p:nvPicPr>
        <p:blipFill>
          <a:blip r:embed="rId2" cstate="print"/>
          <a:srcRect/>
          <a:stretch>
            <a:fillRect/>
          </a:stretch>
        </p:blipFill>
        <p:spPr bwMode="auto">
          <a:xfrm>
            <a:off x="762000" y="2286000"/>
            <a:ext cx="6324600" cy="2971800"/>
          </a:xfrm>
          <a:prstGeom prst="rect">
            <a:avLst/>
          </a:prstGeom>
          <a:noFill/>
          <a:ln w="9525">
            <a:noFill/>
            <a:miter lim="800000"/>
            <a:headEnd/>
            <a:tailEnd/>
          </a:ln>
          <a:scene3d>
            <a:camera prst="isometricRightUp"/>
            <a:lightRig rig="threePt" dir="t"/>
          </a:scene3d>
        </p:spPr>
      </p:pic>
      <p:pic>
        <p:nvPicPr>
          <p:cNvPr id="50177" name="Picture 1"/>
          <p:cNvPicPr>
            <a:picLocks noChangeAspect="1" noChangeArrowheads="1"/>
          </p:cNvPicPr>
          <p:nvPr/>
        </p:nvPicPr>
        <p:blipFill>
          <a:blip r:embed="rId3" cstate="print"/>
          <a:srcRect/>
          <a:stretch>
            <a:fillRect/>
          </a:stretch>
        </p:blipFill>
        <p:spPr bwMode="auto">
          <a:xfrm>
            <a:off x="1905000" y="3048000"/>
            <a:ext cx="6429375" cy="3429000"/>
          </a:xfrm>
          <a:prstGeom prst="rect">
            <a:avLst/>
          </a:prstGeom>
          <a:noFill/>
          <a:ln w="9525">
            <a:noFill/>
            <a:miter lim="800000"/>
            <a:headEnd/>
            <a:tailEnd/>
          </a:ln>
          <a:scene3d>
            <a:camera prst="isometricTopUp"/>
            <a:lightRig rig="threePt" dir="t"/>
          </a:scene3d>
        </p:spPr>
      </p:pic>
      <p:cxnSp>
        <p:nvCxnSpPr>
          <p:cNvPr id="18437" name="Straight Arrow Connector 10"/>
          <p:cNvCxnSpPr>
            <a:cxnSpLocks noChangeShapeType="1"/>
          </p:cNvCxnSpPr>
          <p:nvPr/>
        </p:nvCxnSpPr>
        <p:spPr bwMode="auto">
          <a:xfrm>
            <a:off x="7848600" y="3505200"/>
            <a:ext cx="685800" cy="381000"/>
          </a:xfrm>
          <a:prstGeom prst="straightConnector1">
            <a:avLst/>
          </a:prstGeom>
          <a:noFill/>
          <a:ln w="12700" algn="ctr">
            <a:solidFill>
              <a:schemeClr val="tx1"/>
            </a:solidFill>
            <a:round/>
            <a:headEnd/>
            <a:tailEnd type="arrow" w="med" len="med"/>
          </a:ln>
        </p:spPr>
      </p:cxnSp>
      <p:sp>
        <p:nvSpPr>
          <p:cNvPr id="18438" name="TextBox 11"/>
          <p:cNvSpPr txBox="1">
            <a:spLocks noChangeArrowheads="1"/>
          </p:cNvSpPr>
          <p:nvPr/>
        </p:nvSpPr>
        <p:spPr bwMode="auto">
          <a:xfrm>
            <a:off x="7086600" y="3105150"/>
            <a:ext cx="831850" cy="400050"/>
          </a:xfrm>
          <a:prstGeom prst="rect">
            <a:avLst/>
          </a:prstGeom>
          <a:noFill/>
          <a:ln w="9525">
            <a:noFill/>
            <a:miter lim="800000"/>
            <a:headEnd/>
            <a:tailEnd/>
          </a:ln>
        </p:spPr>
        <p:txBody>
          <a:bodyPr wrap="none">
            <a:spAutoFit/>
          </a:bodyPr>
          <a:lstStyle/>
          <a:p>
            <a:r>
              <a:rPr lang="en-US" sz="2000"/>
              <a:t>15 km</a:t>
            </a:r>
          </a:p>
        </p:txBody>
      </p:sp>
      <p:cxnSp>
        <p:nvCxnSpPr>
          <p:cNvPr id="18439" name="Straight Arrow Connector 15"/>
          <p:cNvCxnSpPr>
            <a:cxnSpLocks noChangeShapeType="1"/>
          </p:cNvCxnSpPr>
          <p:nvPr/>
        </p:nvCxnSpPr>
        <p:spPr bwMode="auto">
          <a:xfrm rot="10800000">
            <a:off x="6477000" y="2819400"/>
            <a:ext cx="685800" cy="381000"/>
          </a:xfrm>
          <a:prstGeom prst="straightConnector1">
            <a:avLst/>
          </a:prstGeom>
          <a:noFill/>
          <a:ln w="12700" algn="ctr">
            <a:solidFill>
              <a:schemeClr val="tx1"/>
            </a:solidFill>
            <a:round/>
            <a:headEnd/>
            <a:tailEnd type="arrow" w="med" len="med"/>
          </a:ln>
        </p:spPr>
      </p:cxnSp>
      <p:sp>
        <p:nvSpPr>
          <p:cNvPr id="18440" name="TextBox 16"/>
          <p:cNvSpPr txBox="1">
            <a:spLocks noChangeArrowheads="1"/>
          </p:cNvSpPr>
          <p:nvPr/>
        </p:nvSpPr>
        <p:spPr bwMode="auto">
          <a:xfrm>
            <a:off x="692150" y="5010150"/>
            <a:ext cx="895350" cy="400050"/>
          </a:xfrm>
          <a:prstGeom prst="rect">
            <a:avLst/>
          </a:prstGeom>
          <a:noFill/>
          <a:ln w="9525">
            <a:noFill/>
            <a:miter lim="800000"/>
            <a:headEnd/>
            <a:tailEnd/>
          </a:ln>
        </p:spPr>
        <p:txBody>
          <a:bodyPr wrap="none">
            <a:spAutoFit/>
          </a:bodyPr>
          <a:lstStyle/>
          <a:p>
            <a:r>
              <a:rPr lang="en-US" sz="2000"/>
              <a:t>3.5 km</a:t>
            </a:r>
          </a:p>
        </p:txBody>
      </p:sp>
      <p:cxnSp>
        <p:nvCxnSpPr>
          <p:cNvPr id="18441" name="Straight Arrow Connector 18"/>
          <p:cNvCxnSpPr>
            <a:cxnSpLocks noChangeShapeType="1"/>
          </p:cNvCxnSpPr>
          <p:nvPr/>
        </p:nvCxnSpPr>
        <p:spPr bwMode="auto">
          <a:xfrm rot="5400000" flipH="1" flipV="1">
            <a:off x="723901" y="4457700"/>
            <a:ext cx="838200" cy="3175"/>
          </a:xfrm>
          <a:prstGeom prst="straightConnector1">
            <a:avLst/>
          </a:prstGeom>
          <a:noFill/>
          <a:ln w="12700" algn="ctr">
            <a:solidFill>
              <a:schemeClr val="tx1"/>
            </a:solidFill>
            <a:round/>
            <a:headEnd/>
            <a:tailEnd type="arrow" w="med" len="med"/>
          </a:ln>
        </p:spPr>
      </p:cxnSp>
      <p:cxnSp>
        <p:nvCxnSpPr>
          <p:cNvPr id="18442" name="Straight Arrow Connector 20"/>
          <p:cNvCxnSpPr>
            <a:cxnSpLocks noChangeShapeType="1"/>
            <a:stCxn id="18440" idx="2"/>
          </p:cNvCxnSpPr>
          <p:nvPr/>
        </p:nvCxnSpPr>
        <p:spPr bwMode="auto">
          <a:xfrm rot="16200000" flipH="1">
            <a:off x="684213" y="5865812"/>
            <a:ext cx="914400" cy="3175"/>
          </a:xfrm>
          <a:prstGeom prst="straightConnector1">
            <a:avLst/>
          </a:prstGeom>
          <a:noFill/>
          <a:ln w="12700" algn="ctr">
            <a:solidFill>
              <a:schemeClr val="tx1"/>
            </a:solidFill>
            <a:round/>
            <a:headEnd/>
            <a:tailEnd type="arrow" w="med" len="med"/>
          </a:ln>
        </p:spPr>
      </p:cxnSp>
      <p:sp>
        <p:nvSpPr>
          <p:cNvPr id="18443" name="TextBox 21"/>
          <p:cNvSpPr txBox="1">
            <a:spLocks noChangeArrowheads="1"/>
          </p:cNvSpPr>
          <p:nvPr/>
        </p:nvSpPr>
        <p:spPr bwMode="auto">
          <a:xfrm>
            <a:off x="6629400" y="5715000"/>
            <a:ext cx="831850" cy="400050"/>
          </a:xfrm>
          <a:prstGeom prst="rect">
            <a:avLst/>
          </a:prstGeom>
          <a:noFill/>
          <a:ln w="9525">
            <a:noFill/>
            <a:miter lim="800000"/>
            <a:headEnd/>
            <a:tailEnd/>
          </a:ln>
        </p:spPr>
        <p:txBody>
          <a:bodyPr wrap="none">
            <a:spAutoFit/>
          </a:bodyPr>
          <a:lstStyle/>
          <a:p>
            <a:r>
              <a:rPr lang="en-US" sz="2000"/>
              <a:t>15 km</a:t>
            </a:r>
          </a:p>
        </p:txBody>
      </p:sp>
      <p:cxnSp>
        <p:nvCxnSpPr>
          <p:cNvPr id="18444" name="Straight Arrow Connector 23"/>
          <p:cNvCxnSpPr>
            <a:cxnSpLocks noChangeShapeType="1"/>
          </p:cNvCxnSpPr>
          <p:nvPr/>
        </p:nvCxnSpPr>
        <p:spPr bwMode="auto">
          <a:xfrm flipV="1">
            <a:off x="7467600" y="4648200"/>
            <a:ext cx="1371600" cy="914400"/>
          </a:xfrm>
          <a:prstGeom prst="straightConnector1">
            <a:avLst/>
          </a:prstGeom>
          <a:noFill/>
          <a:ln w="12700" algn="ctr">
            <a:solidFill>
              <a:schemeClr val="tx1"/>
            </a:solidFill>
            <a:round/>
            <a:headEnd/>
            <a:tailEnd type="arrow" w="med" len="med"/>
          </a:ln>
        </p:spPr>
      </p:cxnSp>
      <p:cxnSp>
        <p:nvCxnSpPr>
          <p:cNvPr id="18445" name="Straight Arrow Connector 25"/>
          <p:cNvCxnSpPr>
            <a:cxnSpLocks noChangeShapeType="1"/>
          </p:cNvCxnSpPr>
          <p:nvPr/>
        </p:nvCxnSpPr>
        <p:spPr bwMode="auto">
          <a:xfrm rot="10800000" flipV="1">
            <a:off x="5257800" y="6096000"/>
            <a:ext cx="1295400" cy="762000"/>
          </a:xfrm>
          <a:prstGeom prst="straightConnector1">
            <a:avLst/>
          </a:prstGeom>
          <a:noFill/>
          <a:ln w="12700" algn="ctr">
            <a:solidFill>
              <a:schemeClr val="tx1"/>
            </a:solidFill>
            <a:round/>
            <a:headEnd/>
            <a:tailEnd type="arrow" w="med" len="med"/>
          </a:ln>
        </p:spPr>
      </p:cxn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458" name="Group 36"/>
          <p:cNvGrpSpPr>
            <a:grpSpLocks/>
          </p:cNvGrpSpPr>
          <p:nvPr/>
        </p:nvGrpSpPr>
        <p:grpSpPr bwMode="auto">
          <a:xfrm>
            <a:off x="-2667000" y="533400"/>
            <a:ext cx="9144000" cy="3581400"/>
            <a:chOff x="-2667000" y="533400"/>
            <a:chExt cx="9144000" cy="3581400"/>
          </a:xfrm>
        </p:grpSpPr>
        <p:grpSp>
          <p:nvGrpSpPr>
            <p:cNvPr id="19479" name="Group 34"/>
            <p:cNvGrpSpPr>
              <a:grpSpLocks/>
            </p:cNvGrpSpPr>
            <p:nvPr/>
          </p:nvGrpSpPr>
          <p:grpSpPr bwMode="auto">
            <a:xfrm>
              <a:off x="82865" y="1752600"/>
              <a:ext cx="755335" cy="2362200"/>
              <a:chOff x="-69535" y="1905000"/>
              <a:chExt cx="755335" cy="2362200"/>
            </a:xfrm>
          </p:grpSpPr>
          <p:sp>
            <p:nvSpPr>
              <p:cNvPr id="19484" name="TextBox 15"/>
              <p:cNvSpPr txBox="1">
                <a:spLocks noChangeArrowheads="1"/>
              </p:cNvSpPr>
              <p:nvPr/>
            </p:nvSpPr>
            <p:spPr bwMode="auto">
              <a:xfrm>
                <a:off x="-69535" y="3048000"/>
                <a:ext cx="755335" cy="338554"/>
              </a:xfrm>
              <a:prstGeom prst="rect">
                <a:avLst/>
              </a:prstGeom>
              <a:noFill/>
              <a:ln w="9525">
                <a:noFill/>
                <a:miter lim="800000"/>
                <a:headEnd/>
                <a:tailEnd/>
              </a:ln>
            </p:spPr>
            <p:txBody>
              <a:bodyPr wrap="none">
                <a:spAutoFit/>
              </a:bodyPr>
              <a:lstStyle/>
              <a:p>
                <a:r>
                  <a:rPr lang="en-US" sz="1600"/>
                  <a:t>3.5 km</a:t>
                </a:r>
              </a:p>
            </p:txBody>
          </p:sp>
          <p:cxnSp>
            <p:nvCxnSpPr>
              <p:cNvPr id="19485" name="Straight Arrow Connector 16"/>
              <p:cNvCxnSpPr>
                <a:cxnSpLocks noChangeShapeType="1"/>
              </p:cNvCxnSpPr>
              <p:nvPr/>
            </p:nvCxnSpPr>
            <p:spPr bwMode="auto">
              <a:xfrm rot="5400000" flipH="1" flipV="1">
                <a:off x="-189706" y="2323306"/>
                <a:ext cx="838200" cy="1588"/>
              </a:xfrm>
              <a:prstGeom prst="straightConnector1">
                <a:avLst/>
              </a:prstGeom>
              <a:noFill/>
              <a:ln w="12700" algn="ctr">
                <a:solidFill>
                  <a:schemeClr val="tx1"/>
                </a:solidFill>
                <a:round/>
                <a:headEnd/>
                <a:tailEnd type="arrow" w="med" len="med"/>
              </a:ln>
            </p:spPr>
          </p:cxnSp>
          <p:cxnSp>
            <p:nvCxnSpPr>
              <p:cNvPr id="19486" name="Straight Arrow Connector 22"/>
              <p:cNvCxnSpPr>
                <a:cxnSpLocks noChangeShapeType="1"/>
              </p:cNvCxnSpPr>
              <p:nvPr/>
            </p:nvCxnSpPr>
            <p:spPr bwMode="auto">
              <a:xfrm rot="5400000" flipH="1" flipV="1">
                <a:off x="-189706" y="3847306"/>
                <a:ext cx="838200" cy="1588"/>
              </a:xfrm>
              <a:prstGeom prst="straightConnector1">
                <a:avLst/>
              </a:prstGeom>
              <a:noFill/>
              <a:ln w="12700" algn="ctr">
                <a:solidFill>
                  <a:schemeClr val="tx1"/>
                </a:solidFill>
                <a:round/>
                <a:headEnd type="arrow" w="med" len="med"/>
                <a:tailEnd/>
              </a:ln>
            </p:spPr>
          </p:cxnSp>
        </p:grpSp>
        <p:grpSp>
          <p:nvGrpSpPr>
            <p:cNvPr id="19480" name="Group 11"/>
            <p:cNvGrpSpPr>
              <a:grpSpLocks/>
            </p:cNvGrpSpPr>
            <p:nvPr/>
          </p:nvGrpSpPr>
          <p:grpSpPr bwMode="auto">
            <a:xfrm>
              <a:off x="42335" y="685800"/>
              <a:ext cx="4529665" cy="2819400"/>
              <a:chOff x="-76200" y="2514600"/>
              <a:chExt cx="4529665" cy="2819400"/>
            </a:xfrm>
          </p:grpSpPr>
          <p:pic>
            <p:nvPicPr>
              <p:cNvPr id="118787" name="Picture 3"/>
              <p:cNvPicPr>
                <a:picLocks noChangeAspect="1" noChangeArrowheads="1"/>
              </p:cNvPicPr>
              <p:nvPr/>
            </p:nvPicPr>
            <p:blipFill>
              <a:blip r:embed="rId2" cstate="print"/>
              <a:srcRect/>
              <a:stretch>
                <a:fillRect/>
              </a:stretch>
            </p:blipFill>
            <p:spPr bwMode="auto">
              <a:xfrm>
                <a:off x="-76200" y="2514600"/>
                <a:ext cx="3962400" cy="2819400"/>
              </a:xfrm>
              <a:prstGeom prst="rect">
                <a:avLst/>
              </a:prstGeom>
              <a:noFill/>
              <a:ln w="9525">
                <a:noFill/>
                <a:miter lim="800000"/>
                <a:headEnd/>
                <a:tailEnd/>
              </a:ln>
              <a:scene3d>
                <a:camera prst="isometricRightUp"/>
                <a:lightRig rig="threePt" dir="t"/>
              </a:scene3d>
            </p:spPr>
          </p:pic>
          <p:pic>
            <p:nvPicPr>
              <p:cNvPr id="118786" name="Picture 2"/>
              <p:cNvPicPr>
                <a:picLocks noChangeAspect="1" noChangeArrowheads="1"/>
              </p:cNvPicPr>
              <p:nvPr/>
            </p:nvPicPr>
            <p:blipFill>
              <a:blip r:embed="rId3" cstate="print"/>
              <a:srcRect/>
              <a:stretch>
                <a:fillRect/>
              </a:stretch>
            </p:blipFill>
            <p:spPr bwMode="auto">
              <a:xfrm>
                <a:off x="567265" y="3572933"/>
                <a:ext cx="3886200" cy="1752600"/>
              </a:xfrm>
              <a:prstGeom prst="rect">
                <a:avLst/>
              </a:prstGeom>
              <a:noFill/>
              <a:ln w="9525">
                <a:noFill/>
                <a:miter lim="800000"/>
                <a:headEnd/>
                <a:tailEnd/>
              </a:ln>
              <a:scene3d>
                <a:camera prst="isometricTopUp"/>
                <a:lightRig rig="threePt" dir="t"/>
              </a:scene3d>
            </p:spPr>
          </p:pic>
        </p:grpSp>
        <p:sp>
          <p:nvSpPr>
            <p:cNvPr id="8" name="Rectangle 2"/>
            <p:cNvSpPr txBox="1">
              <a:spLocks noChangeArrowheads="1"/>
            </p:cNvSpPr>
            <p:nvPr/>
          </p:nvSpPr>
          <p:spPr bwMode="auto">
            <a:xfrm>
              <a:off x="-2667000" y="533400"/>
              <a:ext cx="9144000" cy="762000"/>
            </a:xfrm>
            <a:prstGeom prst="rect">
              <a:avLst/>
            </a:prstGeom>
            <a:noFill/>
            <a:ln w="12700">
              <a:noFill/>
              <a:miter lim="800000"/>
              <a:headEnd/>
              <a:tailEnd/>
            </a:ln>
          </p:spPr>
          <p:txBody>
            <a:bodyPr lIns="90488" tIns="44450" rIns="90488" bIns="44450" anchor="ctr"/>
            <a:lstStyle/>
            <a:p>
              <a:pPr algn="ctr" eaLnBrk="0" hangingPunct="0">
                <a:defRPr/>
              </a:pP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Dynamic QMC Tomogram</a:t>
              </a:r>
            </a:p>
            <a:p>
              <a:pPr algn="ctr" eaLnBrk="0" hangingPunct="0">
                <a:defRPr/>
              </a:pP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 (99 CSGs/</a:t>
              </a:r>
              <a:r>
                <a:rPr lang="en-US" altLang="zh-CN" sz="1400" b="1" kern="0" dirty="0" err="1">
                  <a:solidFill>
                    <a:schemeClr val="tx1">
                      <a:lumMod val="20000"/>
                      <a:lumOff val="80000"/>
                    </a:schemeClr>
                  </a:solidFill>
                  <a:effectLst>
                    <a:outerShdw blurRad="38100" dist="38100" dir="2700000" algn="tl">
                      <a:srgbClr val="000000"/>
                    </a:outerShdw>
                  </a:effectLst>
                  <a:latin typeface="+mj-lt"/>
                  <a:ea typeface="SimSun" pitchFamily="2" charset="-122"/>
                  <a:cs typeface="+mj-cs"/>
                </a:rPr>
                <a:t>supergather</a:t>
              </a: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a:t>
              </a:r>
              <a:endParaRPr lang="en-US" altLang="zh-CN" sz="1400" b="1" kern="0" dirty="0">
                <a:solidFill>
                  <a:schemeClr val="tx1">
                    <a:lumMod val="20000"/>
                    <a:lumOff val="80000"/>
                  </a:schemeClr>
                </a:solidFill>
                <a:latin typeface="+mj-lt"/>
                <a:ea typeface="SimSun" pitchFamily="2" charset="-122"/>
                <a:cs typeface="+mj-cs"/>
              </a:endParaRPr>
            </a:p>
          </p:txBody>
        </p:sp>
      </p:grpSp>
      <p:grpSp>
        <p:nvGrpSpPr>
          <p:cNvPr id="5" name="Group 37"/>
          <p:cNvGrpSpPr>
            <a:grpSpLocks/>
          </p:cNvGrpSpPr>
          <p:nvPr/>
        </p:nvGrpSpPr>
        <p:grpSpPr bwMode="auto">
          <a:xfrm>
            <a:off x="1600200" y="1295400"/>
            <a:ext cx="9144000" cy="4038600"/>
            <a:chOff x="1600200" y="1295400"/>
            <a:chExt cx="9144000" cy="4038600"/>
          </a:xfrm>
        </p:grpSpPr>
        <p:grpSp>
          <p:nvGrpSpPr>
            <p:cNvPr id="19470" name="Group 8"/>
            <p:cNvGrpSpPr>
              <a:grpSpLocks/>
            </p:cNvGrpSpPr>
            <p:nvPr/>
          </p:nvGrpSpPr>
          <p:grpSpPr bwMode="auto">
            <a:xfrm>
              <a:off x="4343400" y="1371600"/>
              <a:ext cx="4572000" cy="2971800"/>
              <a:chOff x="1828800" y="2590800"/>
              <a:chExt cx="4572000" cy="2971800"/>
            </a:xfrm>
          </p:grpSpPr>
          <p:pic>
            <p:nvPicPr>
              <p:cNvPr id="10" name="Picture 2"/>
              <p:cNvPicPr>
                <a:picLocks noChangeAspect="1" noChangeArrowheads="1"/>
              </p:cNvPicPr>
              <p:nvPr/>
            </p:nvPicPr>
            <p:blipFill>
              <a:blip r:embed="rId4" cstate="print"/>
              <a:srcRect/>
              <a:stretch>
                <a:fillRect/>
              </a:stretch>
            </p:blipFill>
            <p:spPr bwMode="auto">
              <a:xfrm>
                <a:off x="1828800" y="2590800"/>
                <a:ext cx="3886200" cy="2857500"/>
              </a:xfrm>
              <a:prstGeom prst="rect">
                <a:avLst/>
              </a:prstGeom>
              <a:noFill/>
              <a:ln w="9525">
                <a:noFill/>
                <a:miter lim="800000"/>
                <a:headEnd/>
                <a:tailEnd/>
              </a:ln>
              <a:scene3d>
                <a:camera prst="isometricRightUp"/>
                <a:lightRig rig="threePt" dir="t"/>
              </a:scene3d>
            </p:spPr>
          </p:pic>
          <p:pic>
            <p:nvPicPr>
              <p:cNvPr id="11" name="Picture 1"/>
              <p:cNvPicPr>
                <a:picLocks noChangeAspect="1" noChangeArrowheads="1"/>
              </p:cNvPicPr>
              <p:nvPr/>
            </p:nvPicPr>
            <p:blipFill>
              <a:blip r:embed="rId5" cstate="print"/>
              <a:srcRect/>
              <a:stretch>
                <a:fillRect/>
              </a:stretch>
            </p:blipFill>
            <p:spPr bwMode="auto">
              <a:xfrm>
                <a:off x="2514600" y="3650604"/>
                <a:ext cx="3886200" cy="1911996"/>
              </a:xfrm>
              <a:prstGeom prst="rect">
                <a:avLst/>
              </a:prstGeom>
              <a:noFill/>
              <a:ln w="9525">
                <a:noFill/>
                <a:miter lim="800000"/>
                <a:headEnd/>
                <a:tailEnd/>
              </a:ln>
              <a:scene3d>
                <a:camera prst="isometricTopUp"/>
                <a:lightRig rig="threePt" dir="t"/>
              </a:scene3d>
            </p:spPr>
          </p:pic>
        </p:grpSp>
        <p:sp>
          <p:nvSpPr>
            <p:cNvPr id="13" name="Rectangle 2"/>
            <p:cNvSpPr txBox="1">
              <a:spLocks noChangeArrowheads="1"/>
            </p:cNvSpPr>
            <p:nvPr/>
          </p:nvSpPr>
          <p:spPr bwMode="auto">
            <a:xfrm>
              <a:off x="1600200" y="1295400"/>
              <a:ext cx="9144000" cy="762000"/>
            </a:xfrm>
            <a:prstGeom prst="rect">
              <a:avLst/>
            </a:prstGeom>
            <a:noFill/>
            <a:ln w="12700">
              <a:noFill/>
              <a:miter lim="800000"/>
              <a:headEnd/>
              <a:tailEnd/>
            </a:ln>
          </p:spPr>
          <p:txBody>
            <a:bodyPr lIns="90488" tIns="44450" rIns="90488" bIns="44450" anchor="ctr"/>
            <a:lstStyle/>
            <a:p>
              <a:pPr algn="ctr" eaLnBrk="0" hangingPunct="0">
                <a:defRPr/>
              </a:pP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Static QMC Tomogram</a:t>
              </a:r>
            </a:p>
            <a:p>
              <a:pPr algn="ctr" eaLnBrk="0" hangingPunct="0">
                <a:defRPr/>
              </a:pP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(99 CSGs/</a:t>
              </a:r>
              <a:r>
                <a:rPr lang="en-US" altLang="zh-CN" sz="1400" b="1" kern="0" dirty="0" err="1">
                  <a:solidFill>
                    <a:schemeClr val="tx1">
                      <a:lumMod val="20000"/>
                      <a:lumOff val="80000"/>
                    </a:schemeClr>
                  </a:solidFill>
                  <a:effectLst>
                    <a:outerShdw blurRad="38100" dist="38100" dir="2700000" algn="tl">
                      <a:srgbClr val="000000"/>
                    </a:outerShdw>
                  </a:effectLst>
                  <a:latin typeface="+mj-lt"/>
                  <a:ea typeface="SimSun" pitchFamily="2" charset="-122"/>
                  <a:cs typeface="+mj-cs"/>
                </a:rPr>
                <a:t>supergather</a:t>
              </a: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a:t>
              </a:r>
              <a:endParaRPr lang="en-US" altLang="zh-CN" sz="1400" b="1" kern="0" dirty="0">
                <a:solidFill>
                  <a:schemeClr val="tx1">
                    <a:lumMod val="20000"/>
                    <a:lumOff val="80000"/>
                  </a:schemeClr>
                </a:solidFill>
                <a:latin typeface="+mj-lt"/>
                <a:ea typeface="SimSun" pitchFamily="2" charset="-122"/>
                <a:cs typeface="+mj-cs"/>
              </a:endParaRPr>
            </a:p>
          </p:txBody>
        </p:sp>
        <p:grpSp>
          <p:nvGrpSpPr>
            <p:cNvPr id="19472" name="Group 33"/>
            <p:cNvGrpSpPr>
              <a:grpSpLocks/>
            </p:cNvGrpSpPr>
            <p:nvPr/>
          </p:nvGrpSpPr>
          <p:grpSpPr bwMode="auto">
            <a:xfrm>
              <a:off x="6019800" y="3810000"/>
              <a:ext cx="2590800" cy="1524000"/>
              <a:chOff x="3048000" y="1066800"/>
              <a:chExt cx="3581400" cy="2209800"/>
            </a:xfrm>
          </p:grpSpPr>
          <p:cxnSp>
            <p:nvCxnSpPr>
              <p:cNvPr id="19473" name="Straight Arrow Connector 25"/>
              <p:cNvCxnSpPr>
                <a:cxnSpLocks noChangeShapeType="1"/>
              </p:cNvCxnSpPr>
              <p:nvPr/>
            </p:nvCxnSpPr>
            <p:spPr bwMode="auto">
              <a:xfrm rot="10800000" flipV="1">
                <a:off x="3048000" y="2514600"/>
                <a:ext cx="1295400" cy="762000"/>
              </a:xfrm>
              <a:prstGeom prst="straightConnector1">
                <a:avLst/>
              </a:prstGeom>
              <a:noFill/>
              <a:ln w="12700" algn="ctr">
                <a:solidFill>
                  <a:schemeClr val="tx1"/>
                </a:solidFill>
                <a:round/>
                <a:headEnd/>
                <a:tailEnd type="arrow" w="med" len="med"/>
              </a:ln>
            </p:spPr>
          </p:cxnSp>
          <p:grpSp>
            <p:nvGrpSpPr>
              <p:cNvPr id="19474" name="Group 32"/>
              <p:cNvGrpSpPr>
                <a:grpSpLocks/>
              </p:cNvGrpSpPr>
              <p:nvPr/>
            </p:nvGrpSpPr>
            <p:grpSpPr bwMode="auto">
              <a:xfrm>
                <a:off x="4419600" y="1066800"/>
                <a:ext cx="2209800" cy="1466910"/>
                <a:chOff x="2362200" y="3962400"/>
                <a:chExt cx="2209800" cy="1466910"/>
              </a:xfrm>
            </p:grpSpPr>
            <p:sp>
              <p:nvSpPr>
                <p:cNvPr id="19475" name="TextBox 23"/>
                <p:cNvSpPr txBox="1">
                  <a:spLocks noChangeArrowheads="1"/>
                </p:cNvSpPr>
                <p:nvPr/>
              </p:nvSpPr>
              <p:spPr bwMode="auto">
                <a:xfrm>
                  <a:off x="2362200" y="5029200"/>
                  <a:ext cx="832279" cy="400110"/>
                </a:xfrm>
                <a:prstGeom prst="rect">
                  <a:avLst/>
                </a:prstGeom>
                <a:noFill/>
                <a:ln w="9525">
                  <a:noFill/>
                  <a:miter lim="800000"/>
                  <a:headEnd/>
                  <a:tailEnd/>
                </a:ln>
              </p:spPr>
              <p:txBody>
                <a:bodyPr wrap="none">
                  <a:spAutoFit/>
                </a:bodyPr>
                <a:lstStyle/>
                <a:p>
                  <a:r>
                    <a:rPr lang="en-US" sz="2000"/>
                    <a:t>15 km</a:t>
                  </a:r>
                </a:p>
              </p:txBody>
            </p:sp>
            <p:cxnSp>
              <p:nvCxnSpPr>
                <p:cNvPr id="19476" name="Straight Arrow Connector 24"/>
                <p:cNvCxnSpPr>
                  <a:cxnSpLocks noChangeShapeType="1"/>
                </p:cNvCxnSpPr>
                <p:nvPr/>
              </p:nvCxnSpPr>
              <p:spPr bwMode="auto">
                <a:xfrm flipV="1">
                  <a:off x="3200400" y="3962400"/>
                  <a:ext cx="1371600" cy="914400"/>
                </a:xfrm>
                <a:prstGeom prst="straightConnector1">
                  <a:avLst/>
                </a:prstGeom>
                <a:noFill/>
                <a:ln w="12700" algn="ctr">
                  <a:solidFill>
                    <a:schemeClr val="tx1"/>
                  </a:solidFill>
                  <a:round/>
                  <a:headEnd/>
                  <a:tailEnd type="arrow" w="med" len="med"/>
                </a:ln>
              </p:spPr>
            </p:cxnSp>
          </p:grpSp>
        </p:grpSp>
      </p:grpSp>
      <p:grpSp>
        <p:nvGrpSpPr>
          <p:cNvPr id="12" name="Group 38"/>
          <p:cNvGrpSpPr>
            <a:grpSpLocks/>
          </p:cNvGrpSpPr>
          <p:nvPr/>
        </p:nvGrpSpPr>
        <p:grpSpPr bwMode="auto">
          <a:xfrm>
            <a:off x="-1447800" y="3733800"/>
            <a:ext cx="9144000" cy="2922588"/>
            <a:chOff x="-1447800" y="3733800"/>
            <a:chExt cx="9144000" cy="2922105"/>
          </a:xfrm>
        </p:grpSpPr>
        <p:grpSp>
          <p:nvGrpSpPr>
            <p:cNvPr id="19466" name="Group 31"/>
            <p:cNvGrpSpPr>
              <a:grpSpLocks/>
            </p:cNvGrpSpPr>
            <p:nvPr/>
          </p:nvGrpSpPr>
          <p:grpSpPr bwMode="auto">
            <a:xfrm>
              <a:off x="1143000" y="3733800"/>
              <a:ext cx="4598504" cy="2922105"/>
              <a:chOff x="2895600" y="381000"/>
              <a:chExt cx="4598504" cy="2922105"/>
            </a:xfrm>
          </p:grpSpPr>
          <p:pic>
            <p:nvPicPr>
              <p:cNvPr id="31" name="Picture 3"/>
              <p:cNvPicPr>
                <a:picLocks noChangeAspect="1" noChangeArrowheads="1"/>
              </p:cNvPicPr>
              <p:nvPr/>
            </p:nvPicPr>
            <p:blipFill>
              <a:blip r:embed="rId6" cstate="print"/>
              <a:srcRect/>
              <a:stretch>
                <a:fillRect/>
              </a:stretch>
            </p:blipFill>
            <p:spPr bwMode="auto">
              <a:xfrm>
                <a:off x="2895600" y="381000"/>
                <a:ext cx="3962400" cy="2819400"/>
              </a:xfrm>
              <a:prstGeom prst="rect">
                <a:avLst/>
              </a:prstGeom>
              <a:noFill/>
              <a:ln w="9525">
                <a:noFill/>
                <a:miter lim="800000"/>
                <a:headEnd/>
                <a:tailEnd/>
              </a:ln>
              <a:scene3d>
                <a:camera prst="isometricRightUp"/>
                <a:lightRig rig="threePt" dir="t"/>
              </a:scene3d>
            </p:spPr>
          </p:pic>
          <p:pic>
            <p:nvPicPr>
              <p:cNvPr id="30" name="Picture 2"/>
              <p:cNvPicPr>
                <a:picLocks noChangeAspect="1" noChangeArrowheads="1"/>
              </p:cNvPicPr>
              <p:nvPr/>
            </p:nvPicPr>
            <p:blipFill>
              <a:blip r:embed="rId7" cstate="print"/>
              <a:srcRect/>
              <a:stretch>
                <a:fillRect/>
              </a:stretch>
            </p:blipFill>
            <p:spPr bwMode="auto">
              <a:xfrm>
                <a:off x="3521765" y="1474305"/>
                <a:ext cx="3972339" cy="1828800"/>
              </a:xfrm>
              <a:prstGeom prst="rect">
                <a:avLst/>
              </a:prstGeom>
              <a:noFill/>
              <a:ln w="9525">
                <a:noFill/>
                <a:miter lim="800000"/>
                <a:headEnd/>
                <a:tailEnd/>
              </a:ln>
              <a:scene3d>
                <a:camera prst="isometricTopUp"/>
                <a:lightRig rig="threePt" dir="t"/>
              </a:scene3d>
            </p:spPr>
          </p:pic>
        </p:grpSp>
        <p:sp>
          <p:nvSpPr>
            <p:cNvPr id="36" name="Rectangle 2"/>
            <p:cNvSpPr txBox="1">
              <a:spLocks noChangeArrowheads="1"/>
            </p:cNvSpPr>
            <p:nvPr/>
          </p:nvSpPr>
          <p:spPr bwMode="auto">
            <a:xfrm>
              <a:off x="-1447800" y="3733800"/>
              <a:ext cx="9144000" cy="761874"/>
            </a:xfrm>
            <a:prstGeom prst="rect">
              <a:avLst/>
            </a:prstGeom>
            <a:noFill/>
            <a:ln w="12700">
              <a:noFill/>
              <a:miter lim="800000"/>
              <a:headEnd/>
              <a:tailEnd/>
            </a:ln>
          </p:spPr>
          <p:txBody>
            <a:bodyPr lIns="90488" tIns="44450" rIns="90488" bIns="44450" anchor="ctr"/>
            <a:lstStyle/>
            <a:p>
              <a:pPr algn="ctr" eaLnBrk="0" hangingPunct="0">
                <a:defRPr/>
              </a:pP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Dynamic Polarity Tomogram</a:t>
              </a:r>
            </a:p>
            <a:p>
              <a:pPr algn="ctr" eaLnBrk="0" hangingPunct="0">
                <a:defRPr/>
              </a:pP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(1089 CSGs/</a:t>
              </a:r>
              <a:r>
                <a:rPr lang="en-US" altLang="zh-CN" sz="1400" b="1" kern="0" dirty="0" err="1">
                  <a:solidFill>
                    <a:schemeClr val="tx1">
                      <a:lumMod val="20000"/>
                      <a:lumOff val="80000"/>
                    </a:schemeClr>
                  </a:solidFill>
                  <a:effectLst>
                    <a:outerShdw blurRad="38100" dist="38100" dir="2700000" algn="tl">
                      <a:srgbClr val="000000"/>
                    </a:outerShdw>
                  </a:effectLst>
                  <a:latin typeface="+mj-lt"/>
                  <a:ea typeface="SimSun" pitchFamily="2" charset="-122"/>
                  <a:cs typeface="+mj-cs"/>
                </a:rPr>
                <a:t>supergather</a:t>
              </a: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a:t>
              </a:r>
              <a:endParaRPr lang="en-US" altLang="zh-CN" sz="1400" b="1" kern="0" dirty="0">
                <a:solidFill>
                  <a:schemeClr val="tx1">
                    <a:lumMod val="20000"/>
                    <a:lumOff val="80000"/>
                  </a:schemeClr>
                </a:solidFill>
                <a:latin typeface="+mj-lt"/>
                <a:ea typeface="SimSun" pitchFamily="2" charset="-122"/>
                <a:cs typeface="+mj-cs"/>
              </a:endParaRPr>
            </a:p>
          </p:txBody>
        </p:sp>
      </p:grpSp>
      <p:sp>
        <p:nvSpPr>
          <p:cNvPr id="40" name="Rectangle 2"/>
          <p:cNvSpPr txBox="1">
            <a:spLocks noChangeArrowheads="1"/>
          </p:cNvSpPr>
          <p:nvPr/>
        </p:nvSpPr>
        <p:spPr bwMode="auto">
          <a:xfrm>
            <a:off x="1524000" y="-76200"/>
            <a:ext cx="9144000" cy="762000"/>
          </a:xfrm>
          <a:prstGeom prst="rect">
            <a:avLst/>
          </a:prstGeom>
          <a:noFill/>
          <a:ln w="12700">
            <a:noFill/>
            <a:miter lim="800000"/>
            <a:headEnd/>
            <a:tailEnd/>
          </a:ln>
        </p:spPr>
        <p:txBody>
          <a:bodyPr lIns="90488" tIns="44450" rIns="90488" bIns="44450" anchor="ctr"/>
          <a:lstStyle/>
          <a:p>
            <a:pPr algn="ctr" eaLnBrk="0" hangingPunct="0">
              <a:defRPr/>
            </a:pPr>
            <a:r>
              <a:rPr lang="en-US" altLang="zh-CN" sz="4800" b="1" kern="0" dirty="0">
                <a:solidFill>
                  <a:schemeClr val="tx2"/>
                </a:solidFill>
                <a:effectLst>
                  <a:outerShdw blurRad="38100" dist="38100" dir="2700000" algn="tl">
                    <a:srgbClr val="000000"/>
                  </a:outerShdw>
                </a:effectLst>
                <a:latin typeface="+mj-lt"/>
                <a:ea typeface="SimSun" pitchFamily="2" charset="-122"/>
                <a:cs typeface="+mj-cs"/>
              </a:rPr>
              <a:t>Numerical Results</a:t>
            </a:r>
            <a:endParaRPr lang="en-US" altLang="zh-CN" sz="4800" b="1" kern="0" dirty="0">
              <a:solidFill>
                <a:schemeClr val="tx2"/>
              </a:solidFill>
              <a:latin typeface="+mj-lt"/>
              <a:ea typeface="SimSun" pitchFamily="2" charset="-122"/>
              <a:cs typeface="+mj-cs"/>
            </a:endParaRPr>
          </a:p>
        </p:txBody>
      </p:sp>
      <p:grpSp>
        <p:nvGrpSpPr>
          <p:cNvPr id="15" name="Group 31"/>
          <p:cNvGrpSpPr>
            <a:grpSpLocks/>
          </p:cNvGrpSpPr>
          <p:nvPr/>
        </p:nvGrpSpPr>
        <p:grpSpPr bwMode="auto">
          <a:xfrm>
            <a:off x="1066800" y="228600"/>
            <a:ext cx="7581900" cy="6405563"/>
            <a:chOff x="1066800" y="228600"/>
            <a:chExt cx="7582019" cy="6405265"/>
          </a:xfrm>
        </p:grpSpPr>
        <p:sp>
          <p:nvSpPr>
            <p:cNvPr id="19463" name="TextBox 26"/>
            <p:cNvSpPr txBox="1">
              <a:spLocks noChangeArrowheads="1"/>
            </p:cNvSpPr>
            <p:nvPr/>
          </p:nvSpPr>
          <p:spPr bwMode="auto">
            <a:xfrm>
              <a:off x="5715000" y="6172200"/>
              <a:ext cx="954107" cy="461665"/>
            </a:xfrm>
            <a:prstGeom prst="rect">
              <a:avLst/>
            </a:prstGeom>
            <a:noFill/>
            <a:ln w="9525">
              <a:noFill/>
              <a:miter lim="800000"/>
              <a:headEnd/>
              <a:tailEnd/>
            </a:ln>
          </p:spPr>
          <p:txBody>
            <a:bodyPr wrap="none">
              <a:spAutoFit/>
            </a:bodyPr>
            <a:lstStyle/>
            <a:p>
              <a:r>
                <a:rPr lang="en-US" sz="2400"/>
                <a:t>1000x</a:t>
              </a:r>
            </a:p>
          </p:txBody>
        </p:sp>
        <p:sp>
          <p:nvSpPr>
            <p:cNvPr id="19464" name="TextBox 27"/>
            <p:cNvSpPr txBox="1">
              <a:spLocks noChangeArrowheads="1"/>
            </p:cNvSpPr>
            <p:nvPr/>
          </p:nvSpPr>
          <p:spPr bwMode="auto">
            <a:xfrm>
              <a:off x="7848600" y="1143000"/>
              <a:ext cx="800219" cy="461665"/>
            </a:xfrm>
            <a:prstGeom prst="rect">
              <a:avLst/>
            </a:prstGeom>
            <a:noFill/>
            <a:ln w="9525">
              <a:noFill/>
              <a:miter lim="800000"/>
              <a:headEnd/>
              <a:tailEnd/>
            </a:ln>
          </p:spPr>
          <p:txBody>
            <a:bodyPr wrap="none">
              <a:spAutoFit/>
            </a:bodyPr>
            <a:lstStyle/>
            <a:p>
              <a:r>
                <a:rPr lang="en-US" sz="2400"/>
                <a:t>300x</a:t>
              </a:r>
            </a:p>
          </p:txBody>
        </p:sp>
        <p:sp>
          <p:nvSpPr>
            <p:cNvPr id="19465" name="TextBox 28"/>
            <p:cNvSpPr txBox="1">
              <a:spLocks noChangeArrowheads="1"/>
            </p:cNvSpPr>
            <p:nvPr/>
          </p:nvSpPr>
          <p:spPr bwMode="auto">
            <a:xfrm>
              <a:off x="1066800" y="228600"/>
              <a:ext cx="800219" cy="461665"/>
            </a:xfrm>
            <a:prstGeom prst="rect">
              <a:avLst/>
            </a:prstGeom>
            <a:noFill/>
            <a:ln w="9525">
              <a:noFill/>
              <a:miter lim="800000"/>
              <a:headEnd/>
              <a:tailEnd/>
            </a:ln>
          </p:spPr>
          <p:txBody>
            <a:bodyPr wrap="none">
              <a:spAutoFit/>
            </a:bodyPr>
            <a:lstStyle/>
            <a:p>
              <a:r>
                <a:rPr lang="en-US" sz="2400"/>
                <a:t>300x</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381000" y="304800"/>
            <a:ext cx="8382000" cy="1016000"/>
          </a:xfrm>
          <a:prstGeom prst="rect">
            <a:avLst/>
          </a:prstGeom>
          <a:noFill/>
          <a:ln w="9525">
            <a:noFill/>
            <a:miter lim="800000"/>
            <a:headEnd/>
            <a:tailEnd/>
          </a:ln>
        </p:spPr>
        <p:txBody>
          <a:bodyPr>
            <a:spAutoFit/>
          </a:bodyPr>
          <a:lstStyle/>
          <a:p>
            <a:pPr algn="ctr" eaLnBrk="0" hangingPunct="0">
              <a:defRPr/>
            </a:pPr>
            <a:r>
              <a:rPr lang="en-US" sz="6000" b="1" dirty="0">
                <a:solidFill>
                  <a:srgbClr val="FFFFFF"/>
                </a:solidFill>
                <a:effectLst>
                  <a:outerShdw blurRad="38100" dist="38100" dir="2700000" algn="tl">
                    <a:srgbClr val="000000">
                      <a:alpha val="43137"/>
                    </a:srgbClr>
                  </a:outerShdw>
                </a:effectLst>
                <a:cs typeface="+mn-cs"/>
              </a:rPr>
              <a:t>Outline</a:t>
            </a:r>
          </a:p>
        </p:txBody>
      </p:sp>
      <p:sp>
        <p:nvSpPr>
          <p:cNvPr id="13" name="TextBox 12"/>
          <p:cNvSpPr txBox="1">
            <a:spLocks noChangeArrowheads="1"/>
          </p:cNvSpPr>
          <p:nvPr/>
        </p:nvSpPr>
        <p:spPr bwMode="auto">
          <a:xfrm>
            <a:off x="-533400" y="1524000"/>
            <a:ext cx="5105400" cy="523875"/>
          </a:xfrm>
          <a:prstGeom prst="rect">
            <a:avLst/>
          </a:prstGeom>
          <a:noFill/>
          <a:ln w="9525">
            <a:noFill/>
            <a:miter lim="800000"/>
            <a:headEnd/>
            <a:tailEnd/>
          </a:ln>
        </p:spPr>
        <p:txBody>
          <a:bodyPr>
            <a:spAutoFit/>
          </a:bodyPr>
          <a:lstStyle/>
          <a:p>
            <a:pPr marL="514350" indent="-514350" algn="ctr" eaLnBrk="0" hangingPunct="0">
              <a:buFont typeface="+mj-lt"/>
              <a:buAutoNum type="arabicPeriod"/>
              <a:defRPr/>
            </a:pPr>
            <a:r>
              <a:rPr lang="en-US" sz="2800" b="1" dirty="0">
                <a:solidFill>
                  <a:srgbClr val="FFFFFF"/>
                </a:solidFill>
                <a:effectLst>
                  <a:outerShdw blurRad="38100" dist="38100" dir="2700000" algn="tl">
                    <a:srgbClr val="000000">
                      <a:alpha val="43137"/>
                    </a:srgbClr>
                  </a:outerShdw>
                </a:effectLst>
                <a:cs typeface="+mn-cs"/>
              </a:rPr>
              <a:t> </a:t>
            </a:r>
            <a:r>
              <a:rPr lang="en-US" sz="2800" b="1" dirty="0">
                <a:effectLst>
                  <a:outerShdw blurRad="38100" dist="38100" dir="2700000" algn="tl">
                    <a:srgbClr val="000000">
                      <a:alpha val="43137"/>
                    </a:srgbClr>
                  </a:outerShdw>
                </a:effectLst>
                <a:cs typeface="+mn-cs"/>
              </a:rPr>
              <a:t>Seismic Experiment:</a:t>
            </a:r>
          </a:p>
        </p:txBody>
      </p:sp>
      <p:pic>
        <p:nvPicPr>
          <p:cNvPr id="20484" name="Picture 2"/>
          <p:cNvPicPr>
            <a:picLocks noChangeAspect="1" noChangeArrowheads="1"/>
          </p:cNvPicPr>
          <p:nvPr/>
        </p:nvPicPr>
        <p:blipFill>
          <a:blip r:embed="rId3" cstate="print"/>
          <a:srcRect/>
          <a:stretch>
            <a:fillRect/>
          </a:stretch>
        </p:blipFill>
        <p:spPr bwMode="auto">
          <a:xfrm>
            <a:off x="4191000" y="1371600"/>
            <a:ext cx="2676525" cy="2057400"/>
          </a:xfrm>
          <a:prstGeom prst="rect">
            <a:avLst/>
          </a:prstGeom>
          <a:noFill/>
          <a:ln w="9525">
            <a:noFill/>
            <a:miter lim="800000"/>
            <a:headEnd/>
            <a:tailEnd/>
          </a:ln>
        </p:spPr>
      </p:pic>
      <p:grpSp>
        <p:nvGrpSpPr>
          <p:cNvPr id="20485" name="Group 49"/>
          <p:cNvGrpSpPr>
            <a:grpSpLocks/>
          </p:cNvGrpSpPr>
          <p:nvPr/>
        </p:nvGrpSpPr>
        <p:grpSpPr bwMode="auto">
          <a:xfrm>
            <a:off x="7086600" y="1371600"/>
            <a:ext cx="1776413" cy="1981200"/>
            <a:chOff x="4191000" y="1676400"/>
            <a:chExt cx="1776413" cy="1981200"/>
          </a:xfrm>
        </p:grpSpPr>
        <p:sp>
          <p:nvSpPr>
            <p:cNvPr id="20516" name="TextBox 29"/>
            <p:cNvSpPr txBox="1">
              <a:spLocks noChangeArrowheads="1"/>
            </p:cNvSpPr>
            <p:nvPr/>
          </p:nvSpPr>
          <p:spPr bwMode="auto">
            <a:xfrm>
              <a:off x="4191000" y="3048000"/>
              <a:ext cx="1687513" cy="584200"/>
            </a:xfrm>
            <a:prstGeom prst="rect">
              <a:avLst/>
            </a:prstGeom>
            <a:noFill/>
            <a:ln w="9525">
              <a:noFill/>
              <a:miter lim="800000"/>
              <a:headEnd/>
              <a:tailEnd/>
            </a:ln>
          </p:spPr>
          <p:txBody>
            <a:bodyPr wrap="none">
              <a:spAutoFit/>
            </a:bodyPr>
            <a:lstStyle/>
            <a:p>
              <a:r>
                <a:rPr lang="en-US" sz="3200">
                  <a:solidFill>
                    <a:srgbClr val="FF0000"/>
                  </a:solidFill>
                </a:rPr>
                <a:t>L</a:t>
              </a:r>
              <a:r>
                <a:rPr lang="en-US" sz="3200"/>
                <a:t>   </a:t>
              </a:r>
              <a:r>
                <a:rPr lang="en-US" sz="3200">
                  <a:solidFill>
                    <a:srgbClr val="FFFFFF"/>
                  </a:solidFill>
                </a:rPr>
                <a:t>m</a:t>
              </a:r>
              <a:r>
                <a:rPr lang="en-US" sz="3200"/>
                <a:t> = </a:t>
              </a:r>
              <a:r>
                <a:rPr lang="en-US" sz="3200">
                  <a:solidFill>
                    <a:srgbClr val="FFFFFF"/>
                  </a:solidFill>
                </a:rPr>
                <a:t>d</a:t>
              </a:r>
            </a:p>
          </p:txBody>
        </p:sp>
        <p:grpSp>
          <p:nvGrpSpPr>
            <p:cNvPr id="20517" name="Group 48"/>
            <p:cNvGrpSpPr>
              <a:grpSpLocks/>
            </p:cNvGrpSpPr>
            <p:nvPr/>
          </p:nvGrpSpPr>
          <p:grpSpPr bwMode="auto">
            <a:xfrm>
              <a:off x="4191000" y="1676400"/>
              <a:ext cx="1776413" cy="1981200"/>
              <a:chOff x="4191000" y="1676400"/>
              <a:chExt cx="1776413" cy="1981200"/>
            </a:xfrm>
          </p:grpSpPr>
          <p:sp>
            <p:nvSpPr>
              <p:cNvPr id="20518" name="TextBox 14"/>
              <p:cNvSpPr txBox="1">
                <a:spLocks noChangeArrowheads="1"/>
              </p:cNvSpPr>
              <p:nvPr/>
            </p:nvSpPr>
            <p:spPr bwMode="auto">
              <a:xfrm>
                <a:off x="4191000" y="1676400"/>
                <a:ext cx="1584325" cy="584200"/>
              </a:xfrm>
              <a:prstGeom prst="rect">
                <a:avLst/>
              </a:prstGeom>
              <a:noFill/>
              <a:ln w="9525">
                <a:noFill/>
                <a:miter lim="800000"/>
                <a:headEnd/>
                <a:tailEnd/>
              </a:ln>
            </p:spPr>
            <p:txBody>
              <a:bodyPr wrap="none">
                <a:spAutoFit/>
              </a:bodyPr>
              <a:lstStyle/>
              <a:p>
                <a:r>
                  <a:rPr lang="en-US" sz="3200">
                    <a:solidFill>
                      <a:srgbClr val="FF0000"/>
                    </a:solidFill>
                  </a:rPr>
                  <a:t>L</a:t>
                </a:r>
                <a:r>
                  <a:rPr lang="en-US" sz="3200"/>
                  <a:t>  </a:t>
                </a:r>
                <a:r>
                  <a:rPr lang="en-US" sz="3200">
                    <a:solidFill>
                      <a:srgbClr val="FFFFFF"/>
                    </a:solidFill>
                  </a:rPr>
                  <a:t>m</a:t>
                </a:r>
                <a:r>
                  <a:rPr lang="en-US" sz="3200"/>
                  <a:t> = </a:t>
                </a:r>
                <a:r>
                  <a:rPr lang="en-US" sz="3200">
                    <a:solidFill>
                      <a:srgbClr val="FFFFFF"/>
                    </a:solidFill>
                  </a:rPr>
                  <a:t>d</a:t>
                </a:r>
              </a:p>
            </p:txBody>
          </p:sp>
          <p:sp>
            <p:nvSpPr>
              <p:cNvPr id="20519" name="TextBox 15"/>
              <p:cNvSpPr txBox="1">
                <a:spLocks noChangeArrowheads="1"/>
              </p:cNvSpPr>
              <p:nvPr/>
            </p:nvSpPr>
            <p:spPr bwMode="auto">
              <a:xfrm>
                <a:off x="4495800" y="1947863"/>
                <a:ext cx="287338" cy="338137"/>
              </a:xfrm>
              <a:prstGeom prst="rect">
                <a:avLst/>
              </a:prstGeom>
              <a:noFill/>
              <a:ln w="9525">
                <a:noFill/>
                <a:miter lim="800000"/>
                <a:headEnd/>
                <a:tailEnd/>
              </a:ln>
            </p:spPr>
            <p:txBody>
              <a:bodyPr wrap="none">
                <a:spAutoFit/>
              </a:bodyPr>
              <a:lstStyle/>
              <a:p>
                <a:r>
                  <a:rPr lang="en-US" sz="1600">
                    <a:solidFill>
                      <a:srgbClr val="FF0000"/>
                    </a:solidFill>
                  </a:rPr>
                  <a:t>1</a:t>
                </a:r>
              </a:p>
            </p:txBody>
          </p:sp>
          <p:sp>
            <p:nvSpPr>
              <p:cNvPr id="20520" name="TextBox 16"/>
              <p:cNvSpPr txBox="1">
                <a:spLocks noChangeArrowheads="1"/>
              </p:cNvSpPr>
              <p:nvPr/>
            </p:nvSpPr>
            <p:spPr bwMode="auto">
              <a:xfrm>
                <a:off x="5580063" y="1941513"/>
                <a:ext cx="287337" cy="338137"/>
              </a:xfrm>
              <a:prstGeom prst="rect">
                <a:avLst/>
              </a:prstGeom>
              <a:noFill/>
              <a:ln w="9525">
                <a:noFill/>
                <a:miter lim="800000"/>
                <a:headEnd/>
                <a:tailEnd/>
              </a:ln>
            </p:spPr>
            <p:txBody>
              <a:bodyPr wrap="none">
                <a:spAutoFit/>
              </a:bodyPr>
              <a:lstStyle/>
              <a:p>
                <a:r>
                  <a:rPr lang="en-US" sz="1600">
                    <a:solidFill>
                      <a:srgbClr val="FFFFFF"/>
                    </a:solidFill>
                  </a:rPr>
                  <a:t>1</a:t>
                </a:r>
              </a:p>
            </p:txBody>
          </p:sp>
          <p:sp>
            <p:nvSpPr>
              <p:cNvPr id="20521" name="TextBox 17"/>
              <p:cNvSpPr txBox="1">
                <a:spLocks noChangeArrowheads="1"/>
              </p:cNvSpPr>
              <p:nvPr/>
            </p:nvSpPr>
            <p:spPr bwMode="auto">
              <a:xfrm>
                <a:off x="4191000" y="2133600"/>
                <a:ext cx="1584325" cy="584200"/>
              </a:xfrm>
              <a:prstGeom prst="rect">
                <a:avLst/>
              </a:prstGeom>
              <a:noFill/>
              <a:ln w="9525">
                <a:noFill/>
                <a:miter lim="800000"/>
                <a:headEnd/>
                <a:tailEnd/>
              </a:ln>
            </p:spPr>
            <p:txBody>
              <a:bodyPr wrap="none">
                <a:spAutoFit/>
              </a:bodyPr>
              <a:lstStyle/>
              <a:p>
                <a:r>
                  <a:rPr lang="en-US" sz="3200">
                    <a:solidFill>
                      <a:srgbClr val="FF0000"/>
                    </a:solidFill>
                  </a:rPr>
                  <a:t>L</a:t>
                </a:r>
                <a:r>
                  <a:rPr lang="en-US" sz="3200"/>
                  <a:t>  </a:t>
                </a:r>
                <a:r>
                  <a:rPr lang="en-US" sz="3200">
                    <a:solidFill>
                      <a:srgbClr val="FFFFFF"/>
                    </a:solidFill>
                  </a:rPr>
                  <a:t>m</a:t>
                </a:r>
                <a:r>
                  <a:rPr lang="en-US" sz="3200"/>
                  <a:t> = </a:t>
                </a:r>
                <a:r>
                  <a:rPr lang="en-US" sz="3200">
                    <a:solidFill>
                      <a:srgbClr val="FFFFFF"/>
                    </a:solidFill>
                  </a:rPr>
                  <a:t>d</a:t>
                </a:r>
              </a:p>
            </p:txBody>
          </p:sp>
          <p:sp>
            <p:nvSpPr>
              <p:cNvPr id="20522" name="TextBox 18"/>
              <p:cNvSpPr txBox="1">
                <a:spLocks noChangeArrowheads="1"/>
              </p:cNvSpPr>
              <p:nvPr/>
            </p:nvSpPr>
            <p:spPr bwMode="auto">
              <a:xfrm>
                <a:off x="4495800" y="2405063"/>
                <a:ext cx="287338" cy="338137"/>
              </a:xfrm>
              <a:prstGeom prst="rect">
                <a:avLst/>
              </a:prstGeom>
              <a:noFill/>
              <a:ln w="9525">
                <a:noFill/>
                <a:miter lim="800000"/>
                <a:headEnd/>
                <a:tailEnd/>
              </a:ln>
            </p:spPr>
            <p:txBody>
              <a:bodyPr wrap="none">
                <a:spAutoFit/>
              </a:bodyPr>
              <a:lstStyle/>
              <a:p>
                <a:r>
                  <a:rPr lang="en-US" sz="1600">
                    <a:solidFill>
                      <a:srgbClr val="FF0000"/>
                    </a:solidFill>
                  </a:rPr>
                  <a:t>2</a:t>
                </a:r>
              </a:p>
            </p:txBody>
          </p:sp>
          <p:sp>
            <p:nvSpPr>
              <p:cNvPr id="20523" name="TextBox 19"/>
              <p:cNvSpPr txBox="1">
                <a:spLocks noChangeArrowheads="1"/>
              </p:cNvSpPr>
              <p:nvPr/>
            </p:nvSpPr>
            <p:spPr bwMode="auto">
              <a:xfrm>
                <a:off x="5580063" y="2398713"/>
                <a:ext cx="287337" cy="338137"/>
              </a:xfrm>
              <a:prstGeom prst="rect">
                <a:avLst/>
              </a:prstGeom>
              <a:noFill/>
              <a:ln w="9525">
                <a:noFill/>
                <a:miter lim="800000"/>
                <a:headEnd/>
                <a:tailEnd/>
              </a:ln>
            </p:spPr>
            <p:txBody>
              <a:bodyPr wrap="none">
                <a:spAutoFit/>
              </a:bodyPr>
              <a:lstStyle/>
              <a:p>
                <a:r>
                  <a:rPr lang="en-US" sz="1600">
                    <a:solidFill>
                      <a:srgbClr val="FFFFFF"/>
                    </a:solidFill>
                  </a:rPr>
                  <a:t>2</a:t>
                </a:r>
              </a:p>
            </p:txBody>
          </p:sp>
          <p:grpSp>
            <p:nvGrpSpPr>
              <p:cNvPr id="20524" name="Group 24"/>
              <p:cNvGrpSpPr>
                <a:grpSpLocks/>
              </p:cNvGrpSpPr>
              <p:nvPr/>
            </p:nvGrpSpPr>
            <p:grpSpPr bwMode="auto">
              <a:xfrm>
                <a:off x="4876800" y="2133600"/>
                <a:ext cx="325438" cy="1074738"/>
                <a:chOff x="4953000" y="3048000"/>
                <a:chExt cx="325730" cy="1074241"/>
              </a:xfrm>
            </p:grpSpPr>
            <p:sp>
              <p:nvSpPr>
                <p:cNvPr id="20527" name="TextBox 21"/>
                <p:cNvSpPr txBox="1">
                  <a:spLocks noChangeArrowheads="1"/>
                </p:cNvSpPr>
                <p:nvPr/>
              </p:nvSpPr>
              <p:spPr bwMode="auto">
                <a:xfrm>
                  <a:off x="4953000" y="3048000"/>
                  <a:ext cx="325730" cy="769441"/>
                </a:xfrm>
                <a:prstGeom prst="rect">
                  <a:avLst/>
                </a:prstGeom>
                <a:noFill/>
                <a:ln w="9525">
                  <a:noFill/>
                  <a:miter lim="800000"/>
                  <a:headEnd/>
                  <a:tailEnd/>
                </a:ln>
              </p:spPr>
              <p:txBody>
                <a:bodyPr wrap="none">
                  <a:spAutoFit/>
                </a:bodyPr>
                <a:lstStyle/>
                <a:p>
                  <a:r>
                    <a:rPr lang="en-US"/>
                    <a:t>.</a:t>
                  </a:r>
                </a:p>
              </p:txBody>
            </p:sp>
            <p:sp>
              <p:nvSpPr>
                <p:cNvPr id="20528" name="TextBox 22"/>
                <p:cNvSpPr txBox="1">
                  <a:spLocks noChangeArrowheads="1"/>
                </p:cNvSpPr>
                <p:nvPr/>
              </p:nvSpPr>
              <p:spPr bwMode="auto">
                <a:xfrm>
                  <a:off x="4953000" y="3200400"/>
                  <a:ext cx="325730" cy="769441"/>
                </a:xfrm>
                <a:prstGeom prst="rect">
                  <a:avLst/>
                </a:prstGeom>
                <a:noFill/>
                <a:ln w="9525">
                  <a:noFill/>
                  <a:miter lim="800000"/>
                  <a:headEnd/>
                  <a:tailEnd/>
                </a:ln>
              </p:spPr>
              <p:txBody>
                <a:bodyPr wrap="none">
                  <a:spAutoFit/>
                </a:bodyPr>
                <a:lstStyle/>
                <a:p>
                  <a:r>
                    <a:rPr lang="en-US"/>
                    <a:t>.</a:t>
                  </a:r>
                </a:p>
              </p:txBody>
            </p:sp>
            <p:sp>
              <p:nvSpPr>
                <p:cNvPr id="20529" name="TextBox 23"/>
                <p:cNvSpPr txBox="1">
                  <a:spLocks noChangeArrowheads="1"/>
                </p:cNvSpPr>
                <p:nvPr/>
              </p:nvSpPr>
              <p:spPr bwMode="auto">
                <a:xfrm>
                  <a:off x="4953000" y="3352800"/>
                  <a:ext cx="325730" cy="769441"/>
                </a:xfrm>
                <a:prstGeom prst="rect">
                  <a:avLst/>
                </a:prstGeom>
                <a:noFill/>
                <a:ln w="9525">
                  <a:noFill/>
                  <a:miter lim="800000"/>
                  <a:headEnd/>
                  <a:tailEnd/>
                </a:ln>
              </p:spPr>
              <p:txBody>
                <a:bodyPr wrap="none">
                  <a:spAutoFit/>
                </a:bodyPr>
                <a:lstStyle/>
                <a:p>
                  <a:r>
                    <a:rPr lang="en-US"/>
                    <a:t>.</a:t>
                  </a:r>
                </a:p>
              </p:txBody>
            </p:sp>
          </p:grpSp>
          <p:sp>
            <p:nvSpPr>
              <p:cNvPr id="20525" name="TextBox 30"/>
              <p:cNvSpPr txBox="1">
                <a:spLocks noChangeArrowheads="1"/>
              </p:cNvSpPr>
              <p:nvPr/>
            </p:nvSpPr>
            <p:spPr bwMode="auto">
              <a:xfrm>
                <a:off x="4495800" y="3319463"/>
                <a:ext cx="331788" cy="338137"/>
              </a:xfrm>
              <a:prstGeom prst="rect">
                <a:avLst/>
              </a:prstGeom>
              <a:noFill/>
              <a:ln w="9525">
                <a:noFill/>
                <a:miter lim="800000"/>
                <a:headEnd/>
                <a:tailEnd/>
              </a:ln>
            </p:spPr>
            <p:txBody>
              <a:bodyPr wrap="none">
                <a:spAutoFit/>
              </a:bodyPr>
              <a:lstStyle/>
              <a:p>
                <a:r>
                  <a:rPr lang="en-US" sz="1600">
                    <a:solidFill>
                      <a:srgbClr val="FF0000"/>
                    </a:solidFill>
                  </a:rPr>
                  <a:t>N</a:t>
                </a:r>
              </a:p>
            </p:txBody>
          </p:sp>
          <p:sp>
            <p:nvSpPr>
              <p:cNvPr id="20526" name="TextBox 31"/>
              <p:cNvSpPr txBox="1">
                <a:spLocks noChangeArrowheads="1"/>
              </p:cNvSpPr>
              <p:nvPr/>
            </p:nvSpPr>
            <p:spPr bwMode="auto">
              <a:xfrm>
                <a:off x="5635625" y="3313113"/>
                <a:ext cx="331788" cy="338137"/>
              </a:xfrm>
              <a:prstGeom prst="rect">
                <a:avLst/>
              </a:prstGeom>
              <a:noFill/>
              <a:ln w="9525">
                <a:noFill/>
                <a:miter lim="800000"/>
                <a:headEnd/>
                <a:tailEnd/>
              </a:ln>
            </p:spPr>
            <p:txBody>
              <a:bodyPr wrap="none">
                <a:spAutoFit/>
              </a:bodyPr>
              <a:lstStyle/>
              <a:p>
                <a:r>
                  <a:rPr lang="en-US" sz="1600">
                    <a:solidFill>
                      <a:srgbClr val="FFFFFF"/>
                    </a:solidFill>
                  </a:rPr>
                  <a:t>N</a:t>
                </a:r>
              </a:p>
            </p:txBody>
          </p:sp>
        </p:grpSp>
      </p:grpSp>
      <p:grpSp>
        <p:nvGrpSpPr>
          <p:cNvPr id="20486" name="Group 51"/>
          <p:cNvGrpSpPr>
            <a:grpSpLocks/>
          </p:cNvGrpSpPr>
          <p:nvPr/>
        </p:nvGrpSpPr>
        <p:grpSpPr bwMode="auto">
          <a:xfrm>
            <a:off x="63500" y="3200400"/>
            <a:ext cx="8758238" cy="1905000"/>
            <a:chOff x="63500" y="3886200"/>
            <a:chExt cx="8758238" cy="1905000"/>
          </a:xfrm>
        </p:grpSpPr>
        <p:sp>
          <p:nvSpPr>
            <p:cNvPr id="34" name="Rectangle 2"/>
            <p:cNvSpPr>
              <a:spLocks noChangeArrowheads="1"/>
            </p:cNvSpPr>
            <p:nvPr/>
          </p:nvSpPr>
          <p:spPr bwMode="auto">
            <a:xfrm>
              <a:off x="63500" y="3886200"/>
              <a:ext cx="8758238" cy="1071563"/>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2. Standard </a:t>
              </a:r>
              <a:r>
                <a:rPr lang="en-US" sz="3200" b="1" i="1" dirty="0" err="1">
                  <a:solidFill>
                    <a:srgbClr val="FAFD00"/>
                  </a:solidFill>
                  <a:effectLst>
                    <a:outerShdw blurRad="38100" dist="38100" dir="2700000" algn="tl">
                      <a:srgbClr val="000000"/>
                    </a:outerShdw>
                  </a:effectLst>
                </a:rPr>
                <a:t>vs</a:t>
              </a:r>
              <a:r>
                <a:rPr lang="en-US" sz="3200" b="1" i="1" dirty="0">
                  <a:solidFill>
                    <a:srgbClr val="FAFD00"/>
                  </a:solidFill>
                  <a:effectLst>
                    <a:outerShdw blurRad="38100" dist="38100" dir="2700000" algn="tl">
                      <a:srgbClr val="000000"/>
                    </a:outerShdw>
                  </a:effectLst>
                </a:rPr>
                <a:t> Phase Encoded Least Squares Soln.</a:t>
              </a:r>
            </a:p>
          </p:txBody>
        </p:sp>
        <p:sp>
          <p:nvSpPr>
            <p:cNvPr id="39" name="Rectangle 38"/>
            <p:cNvSpPr/>
            <p:nvPr/>
          </p:nvSpPr>
          <p:spPr>
            <a:xfrm>
              <a:off x="533400" y="4800600"/>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40" name="Rectangle 39"/>
            <p:cNvSpPr/>
            <p:nvPr/>
          </p:nvSpPr>
          <p:spPr>
            <a:xfrm>
              <a:off x="762000" y="50577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41" name="Rectangle 40"/>
            <p:cNvSpPr/>
            <p:nvPr/>
          </p:nvSpPr>
          <p:spPr>
            <a:xfrm>
              <a:off x="533400" y="5267325"/>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42" name="Rectangle 41"/>
            <p:cNvSpPr/>
            <p:nvPr/>
          </p:nvSpPr>
          <p:spPr>
            <a:xfrm>
              <a:off x="762000" y="55149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cxnSp>
          <p:nvCxnSpPr>
            <p:cNvPr id="20495" name="Straight Connector 54"/>
            <p:cNvCxnSpPr>
              <a:cxnSpLocks noChangeShapeType="1"/>
            </p:cNvCxnSpPr>
            <p:nvPr/>
          </p:nvCxnSpPr>
          <p:spPr bwMode="auto">
            <a:xfrm rot="5400000">
              <a:off x="114300" y="5295900"/>
              <a:ext cx="838200" cy="0"/>
            </a:xfrm>
            <a:prstGeom prst="line">
              <a:avLst/>
            </a:prstGeom>
            <a:noFill/>
            <a:ln w="12700" algn="ctr">
              <a:solidFill>
                <a:schemeClr val="tx1"/>
              </a:solidFill>
              <a:round/>
              <a:headEnd/>
              <a:tailEnd/>
            </a:ln>
          </p:spPr>
        </p:cxnSp>
        <p:cxnSp>
          <p:nvCxnSpPr>
            <p:cNvPr id="20496" name="Straight Connector 55"/>
            <p:cNvCxnSpPr>
              <a:cxnSpLocks noChangeShapeType="1"/>
            </p:cNvCxnSpPr>
            <p:nvPr/>
          </p:nvCxnSpPr>
          <p:spPr bwMode="auto">
            <a:xfrm rot="5400000">
              <a:off x="571500" y="5295900"/>
              <a:ext cx="838200" cy="0"/>
            </a:xfrm>
            <a:prstGeom prst="line">
              <a:avLst/>
            </a:prstGeom>
            <a:noFill/>
            <a:ln w="12700" algn="ctr">
              <a:solidFill>
                <a:schemeClr val="tx1"/>
              </a:solidFill>
              <a:round/>
              <a:headEnd/>
              <a:tailEnd/>
            </a:ln>
          </p:spPr>
        </p:cxnSp>
        <p:sp>
          <p:nvSpPr>
            <p:cNvPr id="45" name="Rectangle 44"/>
            <p:cNvSpPr/>
            <p:nvPr/>
          </p:nvSpPr>
          <p:spPr>
            <a:xfrm>
              <a:off x="1676400" y="4800600"/>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46" name="Rectangle 45"/>
            <p:cNvSpPr/>
            <p:nvPr/>
          </p:nvSpPr>
          <p:spPr>
            <a:xfrm>
              <a:off x="1905000" y="50577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47" name="Rectangle 46"/>
            <p:cNvSpPr/>
            <p:nvPr/>
          </p:nvSpPr>
          <p:spPr>
            <a:xfrm>
              <a:off x="1676400" y="5267325"/>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48" name="Rectangle 47"/>
            <p:cNvSpPr/>
            <p:nvPr/>
          </p:nvSpPr>
          <p:spPr>
            <a:xfrm>
              <a:off x="1905000" y="55149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cxnSp>
          <p:nvCxnSpPr>
            <p:cNvPr id="20501" name="Straight Connector 60"/>
            <p:cNvCxnSpPr>
              <a:cxnSpLocks noChangeShapeType="1"/>
            </p:cNvCxnSpPr>
            <p:nvPr/>
          </p:nvCxnSpPr>
          <p:spPr bwMode="auto">
            <a:xfrm rot="5400000">
              <a:off x="1257300" y="5295900"/>
              <a:ext cx="838200" cy="0"/>
            </a:xfrm>
            <a:prstGeom prst="line">
              <a:avLst/>
            </a:prstGeom>
            <a:noFill/>
            <a:ln w="12700" algn="ctr">
              <a:solidFill>
                <a:schemeClr val="tx1"/>
              </a:solidFill>
              <a:round/>
              <a:headEnd/>
              <a:tailEnd/>
            </a:ln>
          </p:spPr>
        </p:cxnSp>
        <p:cxnSp>
          <p:nvCxnSpPr>
            <p:cNvPr id="20502" name="Straight Connector 61"/>
            <p:cNvCxnSpPr>
              <a:cxnSpLocks noChangeShapeType="1"/>
            </p:cNvCxnSpPr>
            <p:nvPr/>
          </p:nvCxnSpPr>
          <p:spPr bwMode="auto">
            <a:xfrm rot="5400000">
              <a:off x="1714500" y="5295900"/>
              <a:ext cx="838200" cy="0"/>
            </a:xfrm>
            <a:prstGeom prst="line">
              <a:avLst/>
            </a:prstGeom>
            <a:noFill/>
            <a:ln w="12700" algn="ctr">
              <a:solidFill>
                <a:schemeClr val="tx1"/>
              </a:solidFill>
              <a:round/>
              <a:headEnd/>
              <a:tailEnd/>
            </a:ln>
          </p:spPr>
        </p:cxnSp>
        <p:sp>
          <p:nvSpPr>
            <p:cNvPr id="51" name="Rectangle 50"/>
            <p:cNvSpPr/>
            <p:nvPr/>
          </p:nvSpPr>
          <p:spPr>
            <a:xfrm>
              <a:off x="984250" y="5100638"/>
              <a:ext cx="7794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m =</a:t>
              </a:r>
              <a:endParaRPr lang="en-US" sz="2800" dirty="0">
                <a:solidFill>
                  <a:srgbClr val="FFFFFF"/>
                </a:solidFill>
              </a:endParaRPr>
            </a:p>
          </p:txBody>
        </p:sp>
        <p:sp>
          <p:nvSpPr>
            <p:cNvPr id="20504" name="TextBox 63"/>
            <p:cNvSpPr txBox="1">
              <a:spLocks noChangeArrowheads="1"/>
            </p:cNvSpPr>
            <p:nvPr/>
          </p:nvSpPr>
          <p:spPr bwMode="auto">
            <a:xfrm>
              <a:off x="2819400" y="5029200"/>
              <a:ext cx="593725" cy="523875"/>
            </a:xfrm>
            <a:prstGeom prst="rect">
              <a:avLst/>
            </a:prstGeom>
            <a:noFill/>
            <a:ln w="9525">
              <a:noFill/>
              <a:miter lim="800000"/>
              <a:headEnd/>
              <a:tailEnd/>
            </a:ln>
          </p:spPr>
          <p:txBody>
            <a:bodyPr wrap="none">
              <a:spAutoFit/>
            </a:bodyPr>
            <a:lstStyle/>
            <a:p>
              <a:r>
                <a:rPr lang="en-US" sz="2800">
                  <a:solidFill>
                    <a:srgbClr val="FFFFFF"/>
                  </a:solidFill>
                </a:rPr>
                <a:t> vs</a:t>
              </a:r>
            </a:p>
          </p:txBody>
        </p:sp>
        <p:sp>
          <p:nvSpPr>
            <p:cNvPr id="53" name="Rectangle 52"/>
            <p:cNvSpPr/>
            <p:nvPr/>
          </p:nvSpPr>
          <p:spPr>
            <a:xfrm>
              <a:off x="3962400" y="5029200"/>
              <a:ext cx="1835150"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N </a:t>
              </a:r>
              <a:r>
                <a:rPr lang="en-US" altLang="ja-JP" sz="2800" b="1" kern="0" dirty="0">
                  <a:solidFill>
                    <a:srgbClr val="FF0000"/>
                  </a:solidFill>
                  <a:effectLst>
                    <a:outerShdw blurRad="38100" dist="38100" dir="2700000" algn="tl">
                      <a:srgbClr val="000000"/>
                    </a:outerShdw>
                  </a:effectLst>
                  <a:latin typeface="+mn-lt"/>
                  <a:ea typeface="ＭＳ Ｐゴシック" pitchFamily="34" charset="-128"/>
                </a:rPr>
                <a:t>L</a:t>
              </a:r>
              <a:r>
                <a:rPr lang="en-US" altLang="ja-JP" sz="2800" b="1" kern="0" dirty="0">
                  <a:solidFill>
                    <a:srgbClr val="FF0000"/>
                  </a:solidFill>
                  <a:effectLst>
                    <a:outerShdw blurRad="38100" dist="38100" dir="2700000" algn="tl">
                      <a:srgbClr val="000000"/>
                    </a:outerShdw>
                  </a:effectLst>
                  <a:ea typeface="ＭＳ Ｐゴシック" pitchFamily="34" charset="-128"/>
                </a:rPr>
                <a:t>  + N L</a:t>
              </a:r>
              <a:endParaRPr lang="en-US" sz="2800" dirty="0"/>
            </a:p>
          </p:txBody>
        </p:sp>
        <p:sp>
          <p:nvSpPr>
            <p:cNvPr id="54" name="Rectangle 53"/>
            <p:cNvSpPr/>
            <p:nvPr/>
          </p:nvSpPr>
          <p:spPr>
            <a:xfrm>
              <a:off x="4210050" y="52863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5" name="Rectangle 54"/>
            <p:cNvSpPr/>
            <p:nvPr/>
          </p:nvSpPr>
          <p:spPr>
            <a:xfrm>
              <a:off x="5257800" y="52705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56" name="Rectangle 55"/>
            <p:cNvSpPr/>
            <p:nvPr/>
          </p:nvSpPr>
          <p:spPr>
            <a:xfrm>
              <a:off x="4538663" y="5294313"/>
              <a:ext cx="261937" cy="277812"/>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7" name="Rectangle 56"/>
            <p:cNvSpPr/>
            <p:nvPr/>
          </p:nvSpPr>
          <p:spPr>
            <a:xfrm>
              <a:off x="5605463" y="5270500"/>
              <a:ext cx="261937"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20510" name="TextBox 69"/>
            <p:cNvSpPr txBox="1">
              <a:spLocks noChangeArrowheads="1"/>
            </p:cNvSpPr>
            <p:nvPr/>
          </p:nvSpPr>
          <p:spPr bwMode="auto">
            <a:xfrm>
              <a:off x="3810000" y="5029200"/>
              <a:ext cx="304800" cy="523875"/>
            </a:xfrm>
            <a:prstGeom prst="rect">
              <a:avLst/>
            </a:prstGeom>
            <a:noFill/>
            <a:ln w="9525">
              <a:noFill/>
              <a:miter lim="800000"/>
              <a:headEnd/>
              <a:tailEnd/>
            </a:ln>
          </p:spPr>
          <p:txBody>
            <a:bodyPr wrap="none">
              <a:spAutoFit/>
            </a:bodyPr>
            <a:lstStyle/>
            <a:p>
              <a:r>
                <a:rPr lang="en-US" sz="2800">
                  <a:solidFill>
                    <a:srgbClr val="FF0000"/>
                  </a:solidFill>
                </a:rPr>
                <a:t>[</a:t>
              </a:r>
            </a:p>
          </p:txBody>
        </p:sp>
        <p:sp>
          <p:nvSpPr>
            <p:cNvPr id="59" name="TextBox 58"/>
            <p:cNvSpPr txBox="1"/>
            <p:nvPr/>
          </p:nvSpPr>
          <p:spPr>
            <a:xfrm>
              <a:off x="5751513" y="5013325"/>
              <a:ext cx="2894012" cy="523875"/>
            </a:xfrm>
            <a:prstGeom prst="rect">
              <a:avLst/>
            </a:prstGeom>
            <a:noFill/>
          </p:spPr>
          <p:txBody>
            <a:bodyPr wrap="none">
              <a:spAutoFit/>
            </a:bodyPr>
            <a:lstStyle/>
            <a:p>
              <a:pPr>
                <a:defRPr/>
              </a:pPr>
              <a:r>
                <a:rPr lang="en-US" sz="2800" dirty="0">
                  <a:solidFill>
                    <a:srgbClr val="FF0000"/>
                  </a:solidFill>
                </a:rPr>
                <a:t>]</a:t>
              </a:r>
              <a:r>
                <a:rPr lang="en-US" sz="2800" b="1" dirty="0">
                  <a:solidFill>
                    <a:srgbClr val="FFFFFF"/>
                  </a:solidFill>
                  <a:effectLst>
                    <a:outerShdw blurRad="38100" dist="38100" dir="2700000" algn="tl">
                      <a:srgbClr val="000000">
                        <a:alpha val="43137"/>
                      </a:srgbClr>
                    </a:outerShdw>
                  </a:effectLst>
                </a:rPr>
                <a:t>m</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a:t>
              </a:r>
            </a:p>
          </p:txBody>
        </p:sp>
        <p:sp>
          <p:nvSpPr>
            <p:cNvPr id="60" name="Rectangle 59"/>
            <p:cNvSpPr/>
            <p:nvPr/>
          </p:nvSpPr>
          <p:spPr>
            <a:xfrm>
              <a:off x="6877050" y="52863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61" name="Rectangle 60"/>
            <p:cNvSpPr/>
            <p:nvPr/>
          </p:nvSpPr>
          <p:spPr>
            <a:xfrm>
              <a:off x="7924800" y="52705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62" name="Rectangle 61"/>
            <p:cNvSpPr/>
            <p:nvPr/>
          </p:nvSpPr>
          <p:spPr>
            <a:xfrm>
              <a:off x="7205663" y="5294313"/>
              <a:ext cx="261937" cy="277812"/>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63" name="Rectangle 62"/>
            <p:cNvSpPr/>
            <p:nvPr/>
          </p:nvSpPr>
          <p:spPr>
            <a:xfrm>
              <a:off x="8229600" y="5270500"/>
              <a:ext cx="261938" cy="277813"/>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grpSp>
      <p:sp>
        <p:nvSpPr>
          <p:cNvPr id="44" name="Rectangle 2"/>
          <p:cNvSpPr>
            <a:spLocks noChangeArrowheads="1"/>
          </p:cNvSpPr>
          <p:nvPr/>
        </p:nvSpPr>
        <p:spPr bwMode="auto">
          <a:xfrm>
            <a:off x="152400" y="4953000"/>
            <a:ext cx="5368925" cy="1071563"/>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3. Theory + Numerical Results</a:t>
            </a:r>
          </a:p>
        </p:txBody>
      </p:sp>
      <p:sp>
        <p:nvSpPr>
          <p:cNvPr id="58" name="Rectangle 2"/>
          <p:cNvSpPr>
            <a:spLocks noChangeArrowheads="1"/>
          </p:cNvSpPr>
          <p:nvPr/>
        </p:nvSpPr>
        <p:spPr bwMode="auto">
          <a:xfrm>
            <a:off x="179388" y="5634038"/>
            <a:ext cx="5459412"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4. </a:t>
            </a:r>
            <a:r>
              <a:rPr lang="en-US" sz="3200" b="1" i="1" dirty="0" err="1">
                <a:solidFill>
                  <a:srgbClr val="FAFD00"/>
                </a:solidFill>
                <a:effectLst>
                  <a:outerShdw blurRad="38100" dist="38100" dir="2700000" algn="tl">
                    <a:srgbClr val="000000"/>
                  </a:outerShdw>
                </a:effectLst>
              </a:rPr>
              <a:t>Summmary</a:t>
            </a:r>
            <a:r>
              <a:rPr lang="en-US" sz="3200" b="1" i="1" dirty="0">
                <a:solidFill>
                  <a:srgbClr val="FAFD00"/>
                </a:solidFill>
                <a:effectLst>
                  <a:outerShdw blurRad="38100" dist="38100" dir="2700000" algn="tl">
                    <a:srgbClr val="000000"/>
                  </a:outerShdw>
                </a:effectLst>
              </a:rPr>
              <a:t> and Road Ahead</a:t>
            </a:r>
          </a:p>
        </p:txBody>
      </p:sp>
      <p:sp>
        <p:nvSpPr>
          <p:cNvPr id="49" name="Rounded Rectangle 48"/>
          <p:cNvSpPr>
            <a:spLocks noChangeArrowheads="1"/>
          </p:cNvSpPr>
          <p:nvPr/>
        </p:nvSpPr>
        <p:spPr bwMode="auto">
          <a:xfrm>
            <a:off x="152400" y="5486400"/>
            <a:ext cx="1828800" cy="533400"/>
          </a:xfrm>
          <a:prstGeom prst="roundRect">
            <a:avLst>
              <a:gd name="adj" fmla="val 16667"/>
            </a:avLst>
          </a:prstGeom>
          <a:noFill/>
          <a:ln w="38100" algn="ctr">
            <a:solidFill>
              <a:srgbClr val="C00000"/>
            </a:solidFill>
            <a:round/>
            <a:headEnd/>
            <a:tailEnd/>
          </a:ln>
        </p:spPr>
        <p:txBody>
          <a:bodyPr/>
          <a:lstStyle/>
          <a:p>
            <a:pPr eaLnBrk="0" hangingPunct="0"/>
            <a:endParaRPr lang="en-US"/>
          </a:p>
        </p:txBody>
      </p:sp>
    </p:spTree>
    <p:custDataLst>
      <p:tags r:id="rId1"/>
    </p:custDataLst>
  </p:cSld>
  <p:clrMapOvr>
    <a:masterClrMapping/>
  </p:clrMapOvr>
  <p:transition spd="med" advTm="399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381000" y="304800"/>
            <a:ext cx="8382000" cy="1016000"/>
          </a:xfrm>
          <a:prstGeom prst="rect">
            <a:avLst/>
          </a:prstGeom>
          <a:noFill/>
          <a:ln w="9525">
            <a:noFill/>
            <a:miter lim="800000"/>
            <a:headEnd/>
            <a:tailEnd/>
          </a:ln>
        </p:spPr>
        <p:txBody>
          <a:bodyPr>
            <a:spAutoFit/>
          </a:bodyPr>
          <a:lstStyle/>
          <a:p>
            <a:pPr algn="ctr" eaLnBrk="0" hangingPunct="0">
              <a:defRPr/>
            </a:pPr>
            <a:r>
              <a:rPr lang="en-US" sz="6000" b="1" dirty="0">
                <a:solidFill>
                  <a:srgbClr val="FFFFFF"/>
                </a:solidFill>
                <a:effectLst>
                  <a:outerShdw blurRad="38100" dist="38100" dir="2700000" algn="tl">
                    <a:srgbClr val="000000">
                      <a:alpha val="43137"/>
                    </a:srgbClr>
                  </a:outerShdw>
                </a:effectLst>
                <a:cs typeface="+mn-cs"/>
              </a:rPr>
              <a:t>Outline</a:t>
            </a:r>
          </a:p>
        </p:txBody>
      </p:sp>
      <p:sp>
        <p:nvSpPr>
          <p:cNvPr id="13" name="TextBox 12"/>
          <p:cNvSpPr txBox="1">
            <a:spLocks noChangeArrowheads="1"/>
          </p:cNvSpPr>
          <p:nvPr/>
        </p:nvSpPr>
        <p:spPr bwMode="auto">
          <a:xfrm>
            <a:off x="-533400" y="1524000"/>
            <a:ext cx="5105400" cy="523875"/>
          </a:xfrm>
          <a:prstGeom prst="rect">
            <a:avLst/>
          </a:prstGeom>
          <a:noFill/>
          <a:ln w="9525">
            <a:noFill/>
            <a:miter lim="800000"/>
            <a:headEnd/>
            <a:tailEnd/>
          </a:ln>
        </p:spPr>
        <p:txBody>
          <a:bodyPr>
            <a:spAutoFit/>
          </a:bodyPr>
          <a:lstStyle/>
          <a:p>
            <a:pPr marL="514350" indent="-514350" algn="ctr" eaLnBrk="0" hangingPunct="0">
              <a:buFont typeface="+mj-lt"/>
              <a:buAutoNum type="arabicPeriod"/>
              <a:defRPr/>
            </a:pPr>
            <a:r>
              <a:rPr lang="en-US" sz="2800" b="1" dirty="0">
                <a:solidFill>
                  <a:srgbClr val="FFFFFF"/>
                </a:solidFill>
                <a:effectLst>
                  <a:outerShdw blurRad="38100" dist="38100" dir="2700000" algn="tl">
                    <a:srgbClr val="000000">
                      <a:alpha val="43137"/>
                    </a:srgbClr>
                  </a:outerShdw>
                </a:effectLst>
                <a:cs typeface="+mn-cs"/>
              </a:rPr>
              <a:t> </a:t>
            </a:r>
            <a:r>
              <a:rPr lang="en-US" sz="2800" b="1" dirty="0">
                <a:effectLst>
                  <a:outerShdw blurRad="38100" dist="38100" dir="2700000" algn="tl">
                    <a:srgbClr val="000000">
                      <a:alpha val="43137"/>
                    </a:srgbClr>
                  </a:outerShdw>
                </a:effectLst>
                <a:cs typeface="+mn-cs"/>
              </a:rPr>
              <a:t>Seismic Experiment:</a:t>
            </a:r>
          </a:p>
        </p:txBody>
      </p:sp>
      <p:pic>
        <p:nvPicPr>
          <p:cNvPr id="3076" name="Picture 2"/>
          <p:cNvPicPr>
            <a:picLocks noChangeAspect="1" noChangeArrowheads="1"/>
          </p:cNvPicPr>
          <p:nvPr/>
        </p:nvPicPr>
        <p:blipFill>
          <a:blip r:embed="rId3" cstate="print"/>
          <a:srcRect/>
          <a:stretch>
            <a:fillRect/>
          </a:stretch>
        </p:blipFill>
        <p:spPr bwMode="auto">
          <a:xfrm>
            <a:off x="4191000" y="1371600"/>
            <a:ext cx="2676525" cy="2057400"/>
          </a:xfrm>
          <a:prstGeom prst="rect">
            <a:avLst/>
          </a:prstGeom>
          <a:noFill/>
          <a:ln w="9525">
            <a:noFill/>
            <a:miter lim="800000"/>
            <a:headEnd/>
            <a:tailEnd/>
          </a:ln>
        </p:spPr>
      </p:pic>
      <p:grpSp>
        <p:nvGrpSpPr>
          <p:cNvPr id="2" name="Group 49"/>
          <p:cNvGrpSpPr>
            <a:grpSpLocks/>
          </p:cNvGrpSpPr>
          <p:nvPr/>
        </p:nvGrpSpPr>
        <p:grpSpPr bwMode="auto">
          <a:xfrm>
            <a:off x="7086600" y="1371600"/>
            <a:ext cx="1776413" cy="1981200"/>
            <a:chOff x="4191000" y="1676400"/>
            <a:chExt cx="1776413" cy="1981200"/>
          </a:xfrm>
        </p:grpSpPr>
        <p:sp>
          <p:nvSpPr>
            <p:cNvPr id="3107" name="TextBox 29"/>
            <p:cNvSpPr txBox="1">
              <a:spLocks noChangeArrowheads="1"/>
            </p:cNvSpPr>
            <p:nvPr/>
          </p:nvSpPr>
          <p:spPr bwMode="auto">
            <a:xfrm>
              <a:off x="4191000" y="3048000"/>
              <a:ext cx="1687513" cy="584200"/>
            </a:xfrm>
            <a:prstGeom prst="rect">
              <a:avLst/>
            </a:prstGeom>
            <a:noFill/>
            <a:ln w="9525">
              <a:noFill/>
              <a:miter lim="800000"/>
              <a:headEnd/>
              <a:tailEnd/>
            </a:ln>
          </p:spPr>
          <p:txBody>
            <a:bodyPr wrap="none">
              <a:spAutoFit/>
            </a:bodyPr>
            <a:lstStyle/>
            <a:p>
              <a:r>
                <a:rPr lang="en-US" sz="3200">
                  <a:solidFill>
                    <a:srgbClr val="FF0000"/>
                  </a:solidFill>
                </a:rPr>
                <a:t>L</a:t>
              </a:r>
              <a:r>
                <a:rPr lang="en-US" sz="3200"/>
                <a:t>   </a:t>
              </a:r>
              <a:r>
                <a:rPr lang="en-US" sz="3200">
                  <a:solidFill>
                    <a:srgbClr val="FFFFFF"/>
                  </a:solidFill>
                </a:rPr>
                <a:t>m</a:t>
              </a:r>
              <a:r>
                <a:rPr lang="en-US" sz="3200"/>
                <a:t> = </a:t>
              </a:r>
              <a:r>
                <a:rPr lang="en-US" sz="3200">
                  <a:solidFill>
                    <a:srgbClr val="FFFFFF"/>
                  </a:solidFill>
                </a:rPr>
                <a:t>d</a:t>
              </a:r>
            </a:p>
          </p:txBody>
        </p:sp>
        <p:grpSp>
          <p:nvGrpSpPr>
            <p:cNvPr id="3108" name="Group 48"/>
            <p:cNvGrpSpPr>
              <a:grpSpLocks/>
            </p:cNvGrpSpPr>
            <p:nvPr/>
          </p:nvGrpSpPr>
          <p:grpSpPr bwMode="auto">
            <a:xfrm>
              <a:off x="4191000" y="1676400"/>
              <a:ext cx="1776413" cy="1981200"/>
              <a:chOff x="4191000" y="1676400"/>
              <a:chExt cx="1776413" cy="1981200"/>
            </a:xfrm>
          </p:grpSpPr>
          <p:sp>
            <p:nvSpPr>
              <p:cNvPr id="3109" name="TextBox 14"/>
              <p:cNvSpPr txBox="1">
                <a:spLocks noChangeArrowheads="1"/>
              </p:cNvSpPr>
              <p:nvPr/>
            </p:nvSpPr>
            <p:spPr bwMode="auto">
              <a:xfrm>
                <a:off x="4191000" y="1676400"/>
                <a:ext cx="1584325" cy="584200"/>
              </a:xfrm>
              <a:prstGeom prst="rect">
                <a:avLst/>
              </a:prstGeom>
              <a:noFill/>
              <a:ln w="9525">
                <a:noFill/>
                <a:miter lim="800000"/>
                <a:headEnd/>
                <a:tailEnd/>
              </a:ln>
            </p:spPr>
            <p:txBody>
              <a:bodyPr wrap="none">
                <a:spAutoFit/>
              </a:bodyPr>
              <a:lstStyle/>
              <a:p>
                <a:r>
                  <a:rPr lang="en-US" sz="3200">
                    <a:solidFill>
                      <a:srgbClr val="FF0000"/>
                    </a:solidFill>
                  </a:rPr>
                  <a:t>L</a:t>
                </a:r>
                <a:r>
                  <a:rPr lang="en-US" sz="3200"/>
                  <a:t>  </a:t>
                </a:r>
                <a:r>
                  <a:rPr lang="en-US" sz="3200">
                    <a:solidFill>
                      <a:srgbClr val="FFFFFF"/>
                    </a:solidFill>
                  </a:rPr>
                  <a:t>m</a:t>
                </a:r>
                <a:r>
                  <a:rPr lang="en-US" sz="3200"/>
                  <a:t> = </a:t>
                </a:r>
                <a:r>
                  <a:rPr lang="en-US" sz="3200">
                    <a:solidFill>
                      <a:srgbClr val="FFFFFF"/>
                    </a:solidFill>
                  </a:rPr>
                  <a:t>d</a:t>
                </a:r>
              </a:p>
            </p:txBody>
          </p:sp>
          <p:sp>
            <p:nvSpPr>
              <p:cNvPr id="3110" name="TextBox 15"/>
              <p:cNvSpPr txBox="1">
                <a:spLocks noChangeArrowheads="1"/>
              </p:cNvSpPr>
              <p:nvPr/>
            </p:nvSpPr>
            <p:spPr bwMode="auto">
              <a:xfrm>
                <a:off x="4495800" y="1947863"/>
                <a:ext cx="287338" cy="338137"/>
              </a:xfrm>
              <a:prstGeom prst="rect">
                <a:avLst/>
              </a:prstGeom>
              <a:noFill/>
              <a:ln w="9525">
                <a:noFill/>
                <a:miter lim="800000"/>
                <a:headEnd/>
                <a:tailEnd/>
              </a:ln>
            </p:spPr>
            <p:txBody>
              <a:bodyPr wrap="none">
                <a:spAutoFit/>
              </a:bodyPr>
              <a:lstStyle/>
              <a:p>
                <a:r>
                  <a:rPr lang="en-US" sz="1600">
                    <a:solidFill>
                      <a:srgbClr val="FF0000"/>
                    </a:solidFill>
                  </a:rPr>
                  <a:t>1</a:t>
                </a:r>
              </a:p>
            </p:txBody>
          </p:sp>
          <p:sp>
            <p:nvSpPr>
              <p:cNvPr id="3111" name="TextBox 16"/>
              <p:cNvSpPr txBox="1">
                <a:spLocks noChangeArrowheads="1"/>
              </p:cNvSpPr>
              <p:nvPr/>
            </p:nvSpPr>
            <p:spPr bwMode="auto">
              <a:xfrm>
                <a:off x="5580063" y="1941513"/>
                <a:ext cx="287337" cy="338137"/>
              </a:xfrm>
              <a:prstGeom prst="rect">
                <a:avLst/>
              </a:prstGeom>
              <a:noFill/>
              <a:ln w="9525">
                <a:noFill/>
                <a:miter lim="800000"/>
                <a:headEnd/>
                <a:tailEnd/>
              </a:ln>
            </p:spPr>
            <p:txBody>
              <a:bodyPr wrap="none">
                <a:spAutoFit/>
              </a:bodyPr>
              <a:lstStyle/>
              <a:p>
                <a:r>
                  <a:rPr lang="en-US" sz="1600">
                    <a:solidFill>
                      <a:srgbClr val="FFFFFF"/>
                    </a:solidFill>
                  </a:rPr>
                  <a:t>1</a:t>
                </a:r>
              </a:p>
            </p:txBody>
          </p:sp>
          <p:sp>
            <p:nvSpPr>
              <p:cNvPr id="3112" name="TextBox 17"/>
              <p:cNvSpPr txBox="1">
                <a:spLocks noChangeArrowheads="1"/>
              </p:cNvSpPr>
              <p:nvPr/>
            </p:nvSpPr>
            <p:spPr bwMode="auto">
              <a:xfrm>
                <a:off x="4191000" y="2133600"/>
                <a:ext cx="1584325" cy="584200"/>
              </a:xfrm>
              <a:prstGeom prst="rect">
                <a:avLst/>
              </a:prstGeom>
              <a:noFill/>
              <a:ln w="9525">
                <a:noFill/>
                <a:miter lim="800000"/>
                <a:headEnd/>
                <a:tailEnd/>
              </a:ln>
            </p:spPr>
            <p:txBody>
              <a:bodyPr wrap="none">
                <a:spAutoFit/>
              </a:bodyPr>
              <a:lstStyle/>
              <a:p>
                <a:r>
                  <a:rPr lang="en-US" sz="3200">
                    <a:solidFill>
                      <a:srgbClr val="FF0000"/>
                    </a:solidFill>
                  </a:rPr>
                  <a:t>L</a:t>
                </a:r>
                <a:r>
                  <a:rPr lang="en-US" sz="3200"/>
                  <a:t>  </a:t>
                </a:r>
                <a:r>
                  <a:rPr lang="en-US" sz="3200">
                    <a:solidFill>
                      <a:srgbClr val="FFFFFF"/>
                    </a:solidFill>
                  </a:rPr>
                  <a:t>m</a:t>
                </a:r>
                <a:r>
                  <a:rPr lang="en-US" sz="3200"/>
                  <a:t> = </a:t>
                </a:r>
                <a:r>
                  <a:rPr lang="en-US" sz="3200">
                    <a:solidFill>
                      <a:srgbClr val="FFFFFF"/>
                    </a:solidFill>
                  </a:rPr>
                  <a:t>d</a:t>
                </a:r>
              </a:p>
            </p:txBody>
          </p:sp>
          <p:sp>
            <p:nvSpPr>
              <p:cNvPr id="3113" name="TextBox 18"/>
              <p:cNvSpPr txBox="1">
                <a:spLocks noChangeArrowheads="1"/>
              </p:cNvSpPr>
              <p:nvPr/>
            </p:nvSpPr>
            <p:spPr bwMode="auto">
              <a:xfrm>
                <a:off x="4495800" y="2405063"/>
                <a:ext cx="287338" cy="338137"/>
              </a:xfrm>
              <a:prstGeom prst="rect">
                <a:avLst/>
              </a:prstGeom>
              <a:noFill/>
              <a:ln w="9525">
                <a:noFill/>
                <a:miter lim="800000"/>
                <a:headEnd/>
                <a:tailEnd/>
              </a:ln>
            </p:spPr>
            <p:txBody>
              <a:bodyPr wrap="none">
                <a:spAutoFit/>
              </a:bodyPr>
              <a:lstStyle/>
              <a:p>
                <a:r>
                  <a:rPr lang="en-US" sz="1600">
                    <a:solidFill>
                      <a:srgbClr val="FF0000"/>
                    </a:solidFill>
                  </a:rPr>
                  <a:t>2</a:t>
                </a:r>
              </a:p>
            </p:txBody>
          </p:sp>
          <p:sp>
            <p:nvSpPr>
              <p:cNvPr id="3114" name="TextBox 19"/>
              <p:cNvSpPr txBox="1">
                <a:spLocks noChangeArrowheads="1"/>
              </p:cNvSpPr>
              <p:nvPr/>
            </p:nvSpPr>
            <p:spPr bwMode="auto">
              <a:xfrm>
                <a:off x="5580063" y="2398713"/>
                <a:ext cx="287337" cy="338137"/>
              </a:xfrm>
              <a:prstGeom prst="rect">
                <a:avLst/>
              </a:prstGeom>
              <a:noFill/>
              <a:ln w="9525">
                <a:noFill/>
                <a:miter lim="800000"/>
                <a:headEnd/>
                <a:tailEnd/>
              </a:ln>
            </p:spPr>
            <p:txBody>
              <a:bodyPr wrap="none">
                <a:spAutoFit/>
              </a:bodyPr>
              <a:lstStyle/>
              <a:p>
                <a:r>
                  <a:rPr lang="en-US" sz="1600">
                    <a:solidFill>
                      <a:srgbClr val="FFFFFF"/>
                    </a:solidFill>
                  </a:rPr>
                  <a:t>2</a:t>
                </a:r>
              </a:p>
            </p:txBody>
          </p:sp>
          <p:grpSp>
            <p:nvGrpSpPr>
              <p:cNvPr id="3115" name="Group 24"/>
              <p:cNvGrpSpPr>
                <a:grpSpLocks/>
              </p:cNvGrpSpPr>
              <p:nvPr/>
            </p:nvGrpSpPr>
            <p:grpSpPr bwMode="auto">
              <a:xfrm>
                <a:off x="4876800" y="2133600"/>
                <a:ext cx="325438" cy="1074738"/>
                <a:chOff x="4953000" y="3048000"/>
                <a:chExt cx="325730" cy="1074241"/>
              </a:xfrm>
            </p:grpSpPr>
            <p:sp>
              <p:nvSpPr>
                <p:cNvPr id="3118" name="TextBox 21"/>
                <p:cNvSpPr txBox="1">
                  <a:spLocks noChangeArrowheads="1"/>
                </p:cNvSpPr>
                <p:nvPr/>
              </p:nvSpPr>
              <p:spPr bwMode="auto">
                <a:xfrm>
                  <a:off x="4953000" y="3048000"/>
                  <a:ext cx="325730" cy="769441"/>
                </a:xfrm>
                <a:prstGeom prst="rect">
                  <a:avLst/>
                </a:prstGeom>
                <a:noFill/>
                <a:ln w="9525">
                  <a:noFill/>
                  <a:miter lim="800000"/>
                  <a:headEnd/>
                  <a:tailEnd/>
                </a:ln>
              </p:spPr>
              <p:txBody>
                <a:bodyPr wrap="none">
                  <a:spAutoFit/>
                </a:bodyPr>
                <a:lstStyle/>
                <a:p>
                  <a:r>
                    <a:rPr lang="en-US"/>
                    <a:t>.</a:t>
                  </a:r>
                </a:p>
              </p:txBody>
            </p:sp>
            <p:sp>
              <p:nvSpPr>
                <p:cNvPr id="3119" name="TextBox 22"/>
                <p:cNvSpPr txBox="1">
                  <a:spLocks noChangeArrowheads="1"/>
                </p:cNvSpPr>
                <p:nvPr/>
              </p:nvSpPr>
              <p:spPr bwMode="auto">
                <a:xfrm>
                  <a:off x="4953000" y="3200400"/>
                  <a:ext cx="325730" cy="769441"/>
                </a:xfrm>
                <a:prstGeom prst="rect">
                  <a:avLst/>
                </a:prstGeom>
                <a:noFill/>
                <a:ln w="9525">
                  <a:noFill/>
                  <a:miter lim="800000"/>
                  <a:headEnd/>
                  <a:tailEnd/>
                </a:ln>
              </p:spPr>
              <p:txBody>
                <a:bodyPr wrap="none">
                  <a:spAutoFit/>
                </a:bodyPr>
                <a:lstStyle/>
                <a:p>
                  <a:r>
                    <a:rPr lang="en-US"/>
                    <a:t>.</a:t>
                  </a:r>
                </a:p>
              </p:txBody>
            </p:sp>
            <p:sp>
              <p:nvSpPr>
                <p:cNvPr id="3120" name="TextBox 23"/>
                <p:cNvSpPr txBox="1">
                  <a:spLocks noChangeArrowheads="1"/>
                </p:cNvSpPr>
                <p:nvPr/>
              </p:nvSpPr>
              <p:spPr bwMode="auto">
                <a:xfrm>
                  <a:off x="4953000" y="3352800"/>
                  <a:ext cx="325730" cy="769441"/>
                </a:xfrm>
                <a:prstGeom prst="rect">
                  <a:avLst/>
                </a:prstGeom>
                <a:noFill/>
                <a:ln w="9525">
                  <a:noFill/>
                  <a:miter lim="800000"/>
                  <a:headEnd/>
                  <a:tailEnd/>
                </a:ln>
              </p:spPr>
              <p:txBody>
                <a:bodyPr wrap="none">
                  <a:spAutoFit/>
                </a:bodyPr>
                <a:lstStyle/>
                <a:p>
                  <a:r>
                    <a:rPr lang="en-US"/>
                    <a:t>.</a:t>
                  </a:r>
                </a:p>
              </p:txBody>
            </p:sp>
          </p:grpSp>
          <p:sp>
            <p:nvSpPr>
              <p:cNvPr id="3116" name="TextBox 30"/>
              <p:cNvSpPr txBox="1">
                <a:spLocks noChangeArrowheads="1"/>
              </p:cNvSpPr>
              <p:nvPr/>
            </p:nvSpPr>
            <p:spPr bwMode="auto">
              <a:xfrm>
                <a:off x="4495800" y="3319463"/>
                <a:ext cx="331788" cy="338137"/>
              </a:xfrm>
              <a:prstGeom prst="rect">
                <a:avLst/>
              </a:prstGeom>
              <a:noFill/>
              <a:ln w="9525">
                <a:noFill/>
                <a:miter lim="800000"/>
                <a:headEnd/>
                <a:tailEnd/>
              </a:ln>
            </p:spPr>
            <p:txBody>
              <a:bodyPr wrap="none">
                <a:spAutoFit/>
              </a:bodyPr>
              <a:lstStyle/>
              <a:p>
                <a:r>
                  <a:rPr lang="en-US" sz="1600">
                    <a:solidFill>
                      <a:srgbClr val="FF0000"/>
                    </a:solidFill>
                  </a:rPr>
                  <a:t>N</a:t>
                </a:r>
              </a:p>
            </p:txBody>
          </p:sp>
          <p:sp>
            <p:nvSpPr>
              <p:cNvPr id="3117" name="TextBox 31"/>
              <p:cNvSpPr txBox="1">
                <a:spLocks noChangeArrowheads="1"/>
              </p:cNvSpPr>
              <p:nvPr/>
            </p:nvSpPr>
            <p:spPr bwMode="auto">
              <a:xfrm>
                <a:off x="5635625" y="3313113"/>
                <a:ext cx="331788" cy="338137"/>
              </a:xfrm>
              <a:prstGeom prst="rect">
                <a:avLst/>
              </a:prstGeom>
              <a:noFill/>
              <a:ln w="9525">
                <a:noFill/>
                <a:miter lim="800000"/>
                <a:headEnd/>
                <a:tailEnd/>
              </a:ln>
            </p:spPr>
            <p:txBody>
              <a:bodyPr wrap="none">
                <a:spAutoFit/>
              </a:bodyPr>
              <a:lstStyle/>
              <a:p>
                <a:r>
                  <a:rPr lang="en-US" sz="1600">
                    <a:solidFill>
                      <a:srgbClr val="FFFFFF"/>
                    </a:solidFill>
                  </a:rPr>
                  <a:t>N</a:t>
                </a:r>
              </a:p>
            </p:txBody>
          </p:sp>
        </p:grpSp>
      </p:grpSp>
      <p:grpSp>
        <p:nvGrpSpPr>
          <p:cNvPr id="5" name="Group 51"/>
          <p:cNvGrpSpPr>
            <a:grpSpLocks/>
          </p:cNvGrpSpPr>
          <p:nvPr/>
        </p:nvGrpSpPr>
        <p:grpSpPr bwMode="auto">
          <a:xfrm>
            <a:off x="63500" y="3200400"/>
            <a:ext cx="8758238" cy="1905000"/>
            <a:chOff x="63500" y="3886200"/>
            <a:chExt cx="8758238" cy="1905000"/>
          </a:xfrm>
        </p:grpSpPr>
        <p:sp>
          <p:nvSpPr>
            <p:cNvPr id="34" name="Rectangle 2"/>
            <p:cNvSpPr>
              <a:spLocks noChangeArrowheads="1"/>
            </p:cNvSpPr>
            <p:nvPr/>
          </p:nvSpPr>
          <p:spPr bwMode="auto">
            <a:xfrm>
              <a:off x="63500" y="3886200"/>
              <a:ext cx="8758238" cy="1071563"/>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2. Standard </a:t>
              </a:r>
              <a:r>
                <a:rPr lang="en-US" sz="3200" b="1" i="1" dirty="0" err="1">
                  <a:solidFill>
                    <a:srgbClr val="FAFD00"/>
                  </a:solidFill>
                  <a:effectLst>
                    <a:outerShdw blurRad="38100" dist="38100" dir="2700000" algn="tl">
                      <a:srgbClr val="000000"/>
                    </a:outerShdw>
                  </a:effectLst>
                </a:rPr>
                <a:t>vs</a:t>
              </a:r>
              <a:r>
                <a:rPr lang="en-US" sz="3200" b="1" i="1" dirty="0">
                  <a:solidFill>
                    <a:srgbClr val="FAFD00"/>
                  </a:solidFill>
                  <a:effectLst>
                    <a:outerShdw blurRad="38100" dist="38100" dir="2700000" algn="tl">
                      <a:srgbClr val="000000"/>
                    </a:outerShdw>
                  </a:effectLst>
                </a:rPr>
                <a:t> Phase Encoded Least Squares Soln.</a:t>
              </a:r>
            </a:p>
          </p:txBody>
        </p:sp>
        <p:sp>
          <p:nvSpPr>
            <p:cNvPr id="39" name="Rectangle 38"/>
            <p:cNvSpPr/>
            <p:nvPr/>
          </p:nvSpPr>
          <p:spPr>
            <a:xfrm>
              <a:off x="533400" y="4800600"/>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40" name="Rectangle 39"/>
            <p:cNvSpPr/>
            <p:nvPr/>
          </p:nvSpPr>
          <p:spPr>
            <a:xfrm>
              <a:off x="762000" y="50577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41" name="Rectangle 40"/>
            <p:cNvSpPr/>
            <p:nvPr/>
          </p:nvSpPr>
          <p:spPr>
            <a:xfrm>
              <a:off x="533400" y="5267325"/>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42" name="Rectangle 41"/>
            <p:cNvSpPr/>
            <p:nvPr/>
          </p:nvSpPr>
          <p:spPr>
            <a:xfrm>
              <a:off x="762000" y="55149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cxnSp>
          <p:nvCxnSpPr>
            <p:cNvPr id="3086" name="Straight Connector 54"/>
            <p:cNvCxnSpPr>
              <a:cxnSpLocks noChangeShapeType="1"/>
            </p:cNvCxnSpPr>
            <p:nvPr/>
          </p:nvCxnSpPr>
          <p:spPr bwMode="auto">
            <a:xfrm rot="5400000">
              <a:off x="114300" y="5295900"/>
              <a:ext cx="838200" cy="0"/>
            </a:xfrm>
            <a:prstGeom prst="line">
              <a:avLst/>
            </a:prstGeom>
            <a:noFill/>
            <a:ln w="12700" algn="ctr">
              <a:solidFill>
                <a:schemeClr val="tx1"/>
              </a:solidFill>
              <a:round/>
              <a:headEnd/>
              <a:tailEnd/>
            </a:ln>
          </p:spPr>
        </p:cxnSp>
        <p:cxnSp>
          <p:nvCxnSpPr>
            <p:cNvPr id="3087" name="Straight Connector 55"/>
            <p:cNvCxnSpPr>
              <a:cxnSpLocks noChangeShapeType="1"/>
            </p:cNvCxnSpPr>
            <p:nvPr/>
          </p:nvCxnSpPr>
          <p:spPr bwMode="auto">
            <a:xfrm rot="5400000">
              <a:off x="571500" y="5295900"/>
              <a:ext cx="838200" cy="0"/>
            </a:xfrm>
            <a:prstGeom prst="line">
              <a:avLst/>
            </a:prstGeom>
            <a:noFill/>
            <a:ln w="12700" algn="ctr">
              <a:solidFill>
                <a:schemeClr val="tx1"/>
              </a:solidFill>
              <a:round/>
              <a:headEnd/>
              <a:tailEnd/>
            </a:ln>
          </p:spPr>
        </p:cxnSp>
        <p:sp>
          <p:nvSpPr>
            <p:cNvPr id="45" name="Rectangle 44"/>
            <p:cNvSpPr/>
            <p:nvPr/>
          </p:nvSpPr>
          <p:spPr>
            <a:xfrm>
              <a:off x="1676400" y="4800600"/>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46" name="Rectangle 45"/>
            <p:cNvSpPr/>
            <p:nvPr/>
          </p:nvSpPr>
          <p:spPr>
            <a:xfrm>
              <a:off x="1905000" y="50577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47" name="Rectangle 46"/>
            <p:cNvSpPr/>
            <p:nvPr/>
          </p:nvSpPr>
          <p:spPr>
            <a:xfrm>
              <a:off x="1676400" y="5267325"/>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48" name="Rectangle 47"/>
            <p:cNvSpPr/>
            <p:nvPr/>
          </p:nvSpPr>
          <p:spPr>
            <a:xfrm>
              <a:off x="1905000" y="55149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cxnSp>
          <p:nvCxnSpPr>
            <p:cNvPr id="3092" name="Straight Connector 60"/>
            <p:cNvCxnSpPr>
              <a:cxnSpLocks noChangeShapeType="1"/>
            </p:cNvCxnSpPr>
            <p:nvPr/>
          </p:nvCxnSpPr>
          <p:spPr bwMode="auto">
            <a:xfrm rot="5400000">
              <a:off x="1257300" y="5295900"/>
              <a:ext cx="838200" cy="0"/>
            </a:xfrm>
            <a:prstGeom prst="line">
              <a:avLst/>
            </a:prstGeom>
            <a:noFill/>
            <a:ln w="12700" algn="ctr">
              <a:solidFill>
                <a:schemeClr val="tx1"/>
              </a:solidFill>
              <a:round/>
              <a:headEnd/>
              <a:tailEnd/>
            </a:ln>
          </p:spPr>
        </p:cxnSp>
        <p:cxnSp>
          <p:nvCxnSpPr>
            <p:cNvPr id="3093" name="Straight Connector 61"/>
            <p:cNvCxnSpPr>
              <a:cxnSpLocks noChangeShapeType="1"/>
            </p:cNvCxnSpPr>
            <p:nvPr/>
          </p:nvCxnSpPr>
          <p:spPr bwMode="auto">
            <a:xfrm rot="5400000">
              <a:off x="1714500" y="5295900"/>
              <a:ext cx="838200" cy="0"/>
            </a:xfrm>
            <a:prstGeom prst="line">
              <a:avLst/>
            </a:prstGeom>
            <a:noFill/>
            <a:ln w="12700" algn="ctr">
              <a:solidFill>
                <a:schemeClr val="tx1"/>
              </a:solidFill>
              <a:round/>
              <a:headEnd/>
              <a:tailEnd/>
            </a:ln>
          </p:spPr>
        </p:cxnSp>
        <p:sp>
          <p:nvSpPr>
            <p:cNvPr id="51" name="Rectangle 50"/>
            <p:cNvSpPr/>
            <p:nvPr/>
          </p:nvSpPr>
          <p:spPr>
            <a:xfrm>
              <a:off x="984250" y="5100638"/>
              <a:ext cx="7794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m =</a:t>
              </a:r>
              <a:endParaRPr lang="en-US" sz="2800" dirty="0">
                <a:solidFill>
                  <a:srgbClr val="FFFFFF"/>
                </a:solidFill>
              </a:endParaRPr>
            </a:p>
          </p:txBody>
        </p:sp>
        <p:sp>
          <p:nvSpPr>
            <p:cNvPr id="3095" name="TextBox 63"/>
            <p:cNvSpPr txBox="1">
              <a:spLocks noChangeArrowheads="1"/>
            </p:cNvSpPr>
            <p:nvPr/>
          </p:nvSpPr>
          <p:spPr bwMode="auto">
            <a:xfrm>
              <a:off x="2819400" y="5029200"/>
              <a:ext cx="593725" cy="523875"/>
            </a:xfrm>
            <a:prstGeom prst="rect">
              <a:avLst/>
            </a:prstGeom>
            <a:noFill/>
            <a:ln w="9525">
              <a:noFill/>
              <a:miter lim="800000"/>
              <a:headEnd/>
              <a:tailEnd/>
            </a:ln>
          </p:spPr>
          <p:txBody>
            <a:bodyPr wrap="none">
              <a:spAutoFit/>
            </a:bodyPr>
            <a:lstStyle/>
            <a:p>
              <a:r>
                <a:rPr lang="en-US" sz="2800">
                  <a:solidFill>
                    <a:srgbClr val="FFFFFF"/>
                  </a:solidFill>
                </a:rPr>
                <a:t> vs</a:t>
              </a:r>
            </a:p>
          </p:txBody>
        </p:sp>
        <p:sp>
          <p:nvSpPr>
            <p:cNvPr id="53" name="Rectangle 52"/>
            <p:cNvSpPr/>
            <p:nvPr/>
          </p:nvSpPr>
          <p:spPr>
            <a:xfrm>
              <a:off x="3962400" y="5029200"/>
              <a:ext cx="1835150"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N </a:t>
              </a:r>
              <a:r>
                <a:rPr lang="en-US" altLang="ja-JP" sz="2800" b="1" kern="0" dirty="0">
                  <a:solidFill>
                    <a:srgbClr val="FF0000"/>
                  </a:solidFill>
                  <a:effectLst>
                    <a:outerShdw blurRad="38100" dist="38100" dir="2700000" algn="tl">
                      <a:srgbClr val="000000"/>
                    </a:outerShdw>
                  </a:effectLst>
                  <a:latin typeface="+mn-lt"/>
                  <a:ea typeface="ＭＳ Ｐゴシック" pitchFamily="34" charset="-128"/>
                </a:rPr>
                <a:t>L</a:t>
              </a:r>
              <a:r>
                <a:rPr lang="en-US" altLang="ja-JP" sz="2800" b="1" kern="0" dirty="0">
                  <a:solidFill>
                    <a:srgbClr val="FF0000"/>
                  </a:solidFill>
                  <a:effectLst>
                    <a:outerShdw blurRad="38100" dist="38100" dir="2700000" algn="tl">
                      <a:srgbClr val="000000"/>
                    </a:outerShdw>
                  </a:effectLst>
                  <a:ea typeface="ＭＳ Ｐゴシック" pitchFamily="34" charset="-128"/>
                </a:rPr>
                <a:t>  + N L</a:t>
              </a:r>
              <a:endParaRPr lang="en-US" sz="2800" dirty="0"/>
            </a:p>
          </p:txBody>
        </p:sp>
        <p:sp>
          <p:nvSpPr>
            <p:cNvPr id="54" name="Rectangle 53"/>
            <p:cNvSpPr/>
            <p:nvPr/>
          </p:nvSpPr>
          <p:spPr>
            <a:xfrm>
              <a:off x="4210050" y="52863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5" name="Rectangle 54"/>
            <p:cNvSpPr/>
            <p:nvPr/>
          </p:nvSpPr>
          <p:spPr>
            <a:xfrm>
              <a:off x="5257800" y="52705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56" name="Rectangle 55"/>
            <p:cNvSpPr/>
            <p:nvPr/>
          </p:nvSpPr>
          <p:spPr>
            <a:xfrm>
              <a:off x="4538663" y="5294313"/>
              <a:ext cx="261937" cy="277812"/>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7" name="Rectangle 56"/>
            <p:cNvSpPr/>
            <p:nvPr/>
          </p:nvSpPr>
          <p:spPr>
            <a:xfrm>
              <a:off x="5605463" y="5270500"/>
              <a:ext cx="261937"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3101" name="TextBox 69"/>
            <p:cNvSpPr txBox="1">
              <a:spLocks noChangeArrowheads="1"/>
            </p:cNvSpPr>
            <p:nvPr/>
          </p:nvSpPr>
          <p:spPr bwMode="auto">
            <a:xfrm>
              <a:off x="3810000" y="5029200"/>
              <a:ext cx="304800" cy="523875"/>
            </a:xfrm>
            <a:prstGeom prst="rect">
              <a:avLst/>
            </a:prstGeom>
            <a:noFill/>
            <a:ln w="9525">
              <a:noFill/>
              <a:miter lim="800000"/>
              <a:headEnd/>
              <a:tailEnd/>
            </a:ln>
          </p:spPr>
          <p:txBody>
            <a:bodyPr wrap="none">
              <a:spAutoFit/>
            </a:bodyPr>
            <a:lstStyle/>
            <a:p>
              <a:r>
                <a:rPr lang="en-US" sz="2800">
                  <a:solidFill>
                    <a:srgbClr val="FF0000"/>
                  </a:solidFill>
                </a:rPr>
                <a:t>[</a:t>
              </a:r>
            </a:p>
          </p:txBody>
        </p:sp>
        <p:sp>
          <p:nvSpPr>
            <p:cNvPr id="59" name="TextBox 58"/>
            <p:cNvSpPr txBox="1"/>
            <p:nvPr/>
          </p:nvSpPr>
          <p:spPr>
            <a:xfrm>
              <a:off x="5751513" y="5013325"/>
              <a:ext cx="2894012" cy="523875"/>
            </a:xfrm>
            <a:prstGeom prst="rect">
              <a:avLst/>
            </a:prstGeom>
            <a:noFill/>
          </p:spPr>
          <p:txBody>
            <a:bodyPr wrap="none">
              <a:spAutoFit/>
            </a:bodyPr>
            <a:lstStyle/>
            <a:p>
              <a:pPr>
                <a:defRPr/>
              </a:pPr>
              <a:r>
                <a:rPr lang="en-US" sz="2800" dirty="0">
                  <a:solidFill>
                    <a:srgbClr val="FF0000"/>
                  </a:solidFill>
                </a:rPr>
                <a:t>]</a:t>
              </a:r>
              <a:r>
                <a:rPr lang="en-US" sz="2800" b="1" dirty="0">
                  <a:solidFill>
                    <a:srgbClr val="FFFFFF"/>
                  </a:solidFill>
                  <a:effectLst>
                    <a:outerShdw blurRad="38100" dist="38100" dir="2700000" algn="tl">
                      <a:srgbClr val="000000">
                        <a:alpha val="43137"/>
                      </a:srgbClr>
                    </a:outerShdw>
                  </a:effectLst>
                </a:rPr>
                <a:t>m</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a:t>
              </a:r>
            </a:p>
          </p:txBody>
        </p:sp>
        <p:sp>
          <p:nvSpPr>
            <p:cNvPr id="60" name="Rectangle 59"/>
            <p:cNvSpPr/>
            <p:nvPr/>
          </p:nvSpPr>
          <p:spPr>
            <a:xfrm>
              <a:off x="6877050" y="52863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61" name="Rectangle 60"/>
            <p:cNvSpPr/>
            <p:nvPr/>
          </p:nvSpPr>
          <p:spPr>
            <a:xfrm>
              <a:off x="7924800" y="52705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62" name="Rectangle 61"/>
            <p:cNvSpPr/>
            <p:nvPr/>
          </p:nvSpPr>
          <p:spPr>
            <a:xfrm>
              <a:off x="7205663" y="5294313"/>
              <a:ext cx="261937" cy="277812"/>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63" name="Rectangle 62"/>
            <p:cNvSpPr/>
            <p:nvPr/>
          </p:nvSpPr>
          <p:spPr>
            <a:xfrm>
              <a:off x="8229600" y="5270500"/>
              <a:ext cx="261938" cy="277813"/>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grpSp>
      <p:sp>
        <p:nvSpPr>
          <p:cNvPr id="44" name="Rectangle 2"/>
          <p:cNvSpPr>
            <a:spLocks noChangeArrowheads="1"/>
          </p:cNvSpPr>
          <p:nvPr/>
        </p:nvSpPr>
        <p:spPr bwMode="auto">
          <a:xfrm>
            <a:off x="187325" y="4953000"/>
            <a:ext cx="4689475" cy="1071563"/>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3. Theory Noise Reduction</a:t>
            </a:r>
          </a:p>
        </p:txBody>
      </p:sp>
      <p:sp>
        <p:nvSpPr>
          <p:cNvPr id="58" name="Rectangle 2"/>
          <p:cNvSpPr>
            <a:spLocks noChangeArrowheads="1"/>
          </p:cNvSpPr>
          <p:nvPr/>
        </p:nvSpPr>
        <p:spPr bwMode="auto">
          <a:xfrm>
            <a:off x="179388" y="5634038"/>
            <a:ext cx="5459412"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4. </a:t>
            </a:r>
            <a:r>
              <a:rPr lang="en-US" sz="3200" b="1" i="1" dirty="0" err="1">
                <a:solidFill>
                  <a:srgbClr val="FAFD00"/>
                </a:solidFill>
                <a:effectLst>
                  <a:outerShdw blurRad="38100" dist="38100" dir="2700000" algn="tl">
                    <a:srgbClr val="000000"/>
                  </a:outerShdw>
                </a:effectLst>
              </a:rPr>
              <a:t>Summmary</a:t>
            </a:r>
            <a:r>
              <a:rPr lang="en-US" sz="3200" b="1" i="1" dirty="0">
                <a:solidFill>
                  <a:srgbClr val="FAFD00"/>
                </a:solidFill>
                <a:effectLst>
                  <a:outerShdw blurRad="38100" dist="38100" dir="2700000" algn="tl">
                    <a:srgbClr val="000000"/>
                  </a:outerShdw>
                </a:effectLst>
              </a:rPr>
              <a:t> and Road Ahead</a:t>
            </a:r>
          </a:p>
        </p:txBody>
      </p:sp>
    </p:spTree>
    <p:custDataLst>
      <p:tags r:id="rId1"/>
    </p:custDataLst>
  </p:cSld>
  <p:clrMapOvr>
    <a:masterClrMapping/>
  </p:clrMapOvr>
  <p:transition spd="med" advTm="399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511175" y="1585913"/>
            <a:ext cx="6678613" cy="1295400"/>
            <a:chOff x="177" y="864"/>
            <a:chExt cx="4207" cy="816"/>
          </a:xfrm>
        </p:grpSpPr>
        <p:sp>
          <p:nvSpPr>
            <p:cNvPr id="21539" name="Line 3"/>
            <p:cNvSpPr>
              <a:spLocks noChangeShapeType="1"/>
            </p:cNvSpPr>
            <p:nvPr/>
          </p:nvSpPr>
          <p:spPr bwMode="auto">
            <a:xfrm>
              <a:off x="3648" y="864"/>
              <a:ext cx="0" cy="384"/>
            </a:xfrm>
            <a:prstGeom prst="line">
              <a:avLst/>
            </a:prstGeom>
            <a:noFill/>
            <a:ln w="76200">
              <a:solidFill>
                <a:srgbClr val="FFCC00"/>
              </a:solidFill>
              <a:round/>
              <a:headEnd/>
              <a:tailEnd type="triangle" w="med" len="med"/>
            </a:ln>
          </p:spPr>
          <p:txBody>
            <a:bodyPr/>
            <a:lstStyle/>
            <a:p>
              <a:endParaRPr lang="en-US"/>
            </a:p>
          </p:txBody>
        </p:sp>
        <p:grpSp>
          <p:nvGrpSpPr>
            <p:cNvPr id="21540" name="Group 4"/>
            <p:cNvGrpSpPr>
              <a:grpSpLocks/>
            </p:cNvGrpSpPr>
            <p:nvPr/>
          </p:nvGrpSpPr>
          <p:grpSpPr bwMode="auto">
            <a:xfrm>
              <a:off x="177" y="1247"/>
              <a:ext cx="4207" cy="433"/>
              <a:chOff x="177" y="1247"/>
              <a:chExt cx="4207" cy="433"/>
            </a:xfrm>
          </p:grpSpPr>
          <p:sp>
            <p:nvSpPr>
              <p:cNvPr id="199685" name="Rectangle 5"/>
              <p:cNvSpPr>
                <a:spLocks noChangeArrowheads="1"/>
              </p:cNvSpPr>
              <p:nvPr/>
            </p:nvSpPr>
            <p:spPr bwMode="auto">
              <a:xfrm>
                <a:off x="177" y="1343"/>
                <a:ext cx="2253" cy="292"/>
              </a:xfrm>
              <a:prstGeom prst="rect">
                <a:avLst/>
              </a:prstGeom>
              <a:noFill/>
              <a:ln w="12700">
                <a:noFill/>
                <a:miter lim="800000"/>
                <a:headEnd/>
                <a:tailEnd/>
              </a:ln>
              <a:effectLst/>
            </p:spPr>
            <p:txBody>
              <a:bodyPr wrap="none" lIns="84833" tIns="41672" rIns="84833" bIns="41672">
                <a:spAutoFit/>
              </a:bodyPr>
              <a:lstStyle/>
              <a:p>
                <a:pPr algn="ctr" defTabSz="857250" eaLnBrk="0" hangingPunct="0">
                  <a:defRPr/>
                </a:pPr>
                <a:r>
                  <a:rPr lang="en-US" sz="2500" b="1" i="1">
                    <a:solidFill>
                      <a:srgbClr val="FFFF00"/>
                    </a:solidFill>
                    <a:effectLst>
                      <a:outerShdw blurRad="38100" dist="38100" dir="2700000" algn="tl">
                        <a:srgbClr val="000000"/>
                      </a:outerShdw>
                    </a:effectLst>
                    <a:latin typeface="Arial" charset="0"/>
                    <a:ea typeface="ＭＳ Ｐゴシック" pitchFamily="34" charset="-128"/>
                    <a:cs typeface="+mn-cs"/>
                  </a:rPr>
                  <a:t>Multisource Migration:</a:t>
                </a:r>
                <a:endParaRPr lang="en-US" sz="2500" b="1">
                  <a:solidFill>
                    <a:srgbClr val="FFFF00"/>
                  </a:solidFill>
                  <a:effectLst>
                    <a:outerShdw blurRad="38100" dist="38100" dir="2700000" algn="tl">
                      <a:srgbClr val="000000"/>
                    </a:outerShdw>
                  </a:effectLst>
                  <a:latin typeface="Arial" charset="0"/>
                  <a:ea typeface="ＭＳ Ｐゴシック" pitchFamily="34" charset="-128"/>
                  <a:cs typeface="+mn-cs"/>
                </a:endParaRPr>
              </a:p>
            </p:txBody>
          </p:sp>
          <p:sp>
            <p:nvSpPr>
              <p:cNvPr id="199686" name="Text Box 6"/>
              <p:cNvSpPr txBox="1">
                <a:spLocks noChangeArrowheads="1"/>
              </p:cNvSpPr>
              <p:nvPr/>
            </p:nvSpPr>
            <p:spPr bwMode="auto">
              <a:xfrm>
                <a:off x="2784" y="1247"/>
                <a:ext cx="1600" cy="433"/>
              </a:xfrm>
              <a:prstGeom prst="rect">
                <a:avLst/>
              </a:prstGeom>
              <a:solidFill>
                <a:srgbClr val="0066FF"/>
              </a:solidFill>
              <a:ln w="9525">
                <a:solidFill>
                  <a:schemeClr val="tx1"/>
                </a:solidFill>
                <a:miter lim="800000"/>
                <a:headEnd/>
                <a:tailEnd/>
              </a:ln>
              <a:effectLst/>
            </p:spPr>
            <p:txBody>
              <a:bodyPr lIns="97967" tIns="48983" rIns="97967" bIns="48983">
                <a:spAutoFit/>
              </a:bodyPr>
              <a:lstStyle/>
              <a:p>
                <a:pPr algn="ctr" defTabSz="979488" eaLnBrk="0" hangingPunct="0">
                  <a:defRPr/>
                </a:pPr>
                <a:r>
                  <a:rPr lang="en-US" sz="3800" b="1">
                    <a:solidFill>
                      <a:srgbClr val="FFFF00"/>
                    </a:solidFill>
                    <a:effectLst>
                      <a:outerShdw blurRad="38100" dist="38100" dir="2700000" algn="tl">
                        <a:srgbClr val="000000"/>
                      </a:outerShdw>
                    </a:effectLst>
                    <a:ea typeface="ＭＳ Ｐゴシック" pitchFamily="34" charset="-128"/>
                    <a:cs typeface="+mn-cs"/>
                  </a:rPr>
                  <a:t>m</a:t>
                </a:r>
                <a:r>
                  <a:rPr lang="en-US" sz="3800" b="1" baseline="-25000">
                    <a:solidFill>
                      <a:srgbClr val="FFFF00"/>
                    </a:solidFill>
                    <a:effectLst>
                      <a:outerShdw blurRad="38100" dist="38100" dir="2700000" algn="tl">
                        <a:srgbClr val="000000"/>
                      </a:outerShdw>
                    </a:effectLst>
                    <a:ea typeface="ＭＳ Ｐゴシック" pitchFamily="34" charset="-128"/>
                    <a:cs typeface="+mn-cs"/>
                  </a:rPr>
                  <a:t>mig</a:t>
                </a:r>
                <a:r>
                  <a:rPr lang="en-US" sz="3800" b="1">
                    <a:solidFill>
                      <a:srgbClr val="FFFF00"/>
                    </a:solidFill>
                    <a:effectLst>
                      <a:outerShdw blurRad="38100" dist="38100" dir="2700000" algn="tl">
                        <a:srgbClr val="000000"/>
                      </a:outerShdw>
                    </a:effectLst>
                    <a:ea typeface="ＭＳ Ｐゴシック" pitchFamily="34" charset="-128"/>
                    <a:cs typeface="+mn-cs"/>
                  </a:rPr>
                  <a:t>=L</a:t>
                </a:r>
                <a:r>
                  <a:rPr lang="en-US" sz="3800" b="1" baseline="30000">
                    <a:solidFill>
                      <a:srgbClr val="FFFF00"/>
                    </a:solidFill>
                    <a:effectLst>
                      <a:outerShdw blurRad="38100" dist="38100" dir="2700000" algn="tl">
                        <a:srgbClr val="000000"/>
                      </a:outerShdw>
                    </a:effectLst>
                    <a:ea typeface="ＭＳ Ｐゴシック" pitchFamily="34" charset="-128"/>
                    <a:cs typeface="+mn-cs"/>
                  </a:rPr>
                  <a:t>T</a:t>
                </a:r>
                <a:r>
                  <a:rPr lang="en-US" sz="3800" b="1">
                    <a:solidFill>
                      <a:srgbClr val="FFFF00"/>
                    </a:solidFill>
                    <a:effectLst>
                      <a:outerShdw blurRad="38100" dist="38100" dir="2700000" algn="tl">
                        <a:srgbClr val="000000"/>
                      </a:outerShdw>
                    </a:effectLst>
                    <a:ea typeface="ＭＳ Ｐゴシック" pitchFamily="34" charset="-128"/>
                    <a:cs typeface="+mn-cs"/>
                  </a:rPr>
                  <a:t>d</a:t>
                </a:r>
              </a:p>
            </p:txBody>
          </p:sp>
        </p:grpSp>
      </p:grpSp>
      <p:sp>
        <p:nvSpPr>
          <p:cNvPr id="199687" name="Rectangle 7"/>
          <p:cNvSpPr>
            <a:spLocks noChangeArrowheads="1"/>
          </p:cNvSpPr>
          <p:nvPr/>
        </p:nvSpPr>
        <p:spPr bwMode="auto">
          <a:xfrm>
            <a:off x="1395413" y="1138238"/>
            <a:ext cx="2533650" cy="463550"/>
          </a:xfrm>
          <a:prstGeom prst="rect">
            <a:avLst/>
          </a:prstGeom>
          <a:noFill/>
          <a:ln w="12700">
            <a:noFill/>
            <a:miter lim="800000"/>
            <a:headEnd/>
            <a:tailEnd/>
          </a:ln>
          <a:effectLst/>
        </p:spPr>
        <p:txBody>
          <a:bodyPr wrap="none" lIns="84833" tIns="41672" rIns="84833" bIns="41672">
            <a:spAutoFit/>
          </a:bodyPr>
          <a:lstStyle/>
          <a:p>
            <a:pPr algn="ctr" defTabSz="857250" eaLnBrk="0" hangingPunct="0">
              <a:defRPr/>
            </a:pPr>
            <a:r>
              <a:rPr lang="en-US" sz="2500" b="1" i="1">
                <a:solidFill>
                  <a:srgbClr val="FFFF00"/>
                </a:solidFill>
                <a:effectLst>
                  <a:outerShdw blurRad="38100" dist="38100" dir="2700000" algn="tl">
                    <a:srgbClr val="000000"/>
                  </a:outerShdw>
                </a:effectLst>
                <a:latin typeface="Arial" charset="0"/>
                <a:ea typeface="ＭＳ Ｐゴシック" pitchFamily="34" charset="-128"/>
                <a:cs typeface="+mn-cs"/>
              </a:rPr>
              <a:t>Forward Model:</a:t>
            </a:r>
            <a:endParaRPr lang="en-US" sz="2500" b="1">
              <a:solidFill>
                <a:srgbClr val="FFFF00"/>
              </a:solidFill>
              <a:effectLst>
                <a:outerShdw blurRad="38100" dist="38100" dir="2700000" algn="tl">
                  <a:srgbClr val="000000"/>
                </a:outerShdw>
              </a:effectLst>
              <a:latin typeface="Arial" charset="0"/>
              <a:ea typeface="ＭＳ Ｐゴシック" pitchFamily="34" charset="-128"/>
              <a:cs typeface="+mn-cs"/>
            </a:endParaRPr>
          </a:p>
        </p:txBody>
      </p:sp>
      <p:sp>
        <p:nvSpPr>
          <p:cNvPr id="199695" name="Text Box 15"/>
          <p:cNvSpPr txBox="1">
            <a:spLocks noChangeArrowheads="1"/>
          </p:cNvSpPr>
          <p:nvPr/>
        </p:nvSpPr>
        <p:spPr bwMode="auto">
          <a:xfrm>
            <a:off x="660400" y="188913"/>
            <a:ext cx="8483600" cy="641350"/>
          </a:xfrm>
          <a:prstGeom prst="rect">
            <a:avLst/>
          </a:prstGeom>
          <a:noFill/>
          <a:ln w="9525">
            <a:noFill/>
            <a:miter lim="800000"/>
            <a:headEnd/>
            <a:tailEnd/>
          </a:ln>
          <a:effectLst/>
        </p:spPr>
        <p:txBody>
          <a:bodyPr>
            <a:spAutoFit/>
          </a:bodyPr>
          <a:lstStyle/>
          <a:p>
            <a:pPr eaLnBrk="0" hangingPunct="0">
              <a:spcBef>
                <a:spcPct val="50000"/>
              </a:spcBef>
              <a:defRPr/>
            </a:pPr>
            <a:r>
              <a:rPr lang="en-US" sz="3600" b="1" dirty="0">
                <a:solidFill>
                  <a:srgbClr val="FFFFFF"/>
                </a:solidFill>
                <a:effectLst>
                  <a:outerShdw blurRad="38100" dist="38100" dir="2700000" algn="tl">
                    <a:srgbClr val="000000"/>
                  </a:outerShdw>
                </a:effectLst>
                <a:ea typeface="ＭＳ Ｐゴシック" pitchFamily="34" charset="-128"/>
                <a:cs typeface="+mn-cs"/>
              </a:rPr>
              <a:t>Multisource Least Squares Migration </a:t>
            </a:r>
          </a:p>
        </p:txBody>
      </p:sp>
      <p:grpSp>
        <p:nvGrpSpPr>
          <p:cNvPr id="21509" name="Group 46"/>
          <p:cNvGrpSpPr>
            <a:grpSpLocks/>
          </p:cNvGrpSpPr>
          <p:nvPr/>
        </p:nvGrpSpPr>
        <p:grpSpPr bwMode="auto">
          <a:xfrm>
            <a:off x="4111625" y="1065213"/>
            <a:ext cx="3355975" cy="687387"/>
            <a:chOff x="1872" y="-768"/>
            <a:chExt cx="2114" cy="433"/>
          </a:xfrm>
        </p:grpSpPr>
        <p:sp>
          <p:nvSpPr>
            <p:cNvPr id="199727" name="Text Box 47"/>
            <p:cNvSpPr txBox="1">
              <a:spLocks noChangeArrowheads="1"/>
            </p:cNvSpPr>
            <p:nvPr/>
          </p:nvSpPr>
          <p:spPr bwMode="auto">
            <a:xfrm>
              <a:off x="1872" y="-768"/>
              <a:ext cx="2114" cy="433"/>
            </a:xfrm>
            <a:prstGeom prst="rect">
              <a:avLst/>
            </a:prstGeom>
            <a:solidFill>
              <a:srgbClr val="0066FF"/>
            </a:solidFill>
            <a:ln w="9525">
              <a:solidFill>
                <a:schemeClr val="tx1"/>
              </a:solidFill>
              <a:miter lim="800000"/>
              <a:headEnd/>
              <a:tailEnd/>
            </a:ln>
            <a:effectLst/>
          </p:spPr>
          <p:txBody>
            <a:bodyPr wrap="none" lIns="97967" tIns="48983" rIns="97967" bIns="48983">
              <a:spAutoFit/>
            </a:bodyPr>
            <a:lstStyle/>
            <a:p>
              <a:pPr algn="ctr" defTabSz="979488" eaLnBrk="0" hangingPunct="0">
                <a:defRPr/>
              </a:pPr>
              <a:r>
                <a:rPr lang="en-US" sz="3800" b="1">
                  <a:solidFill>
                    <a:srgbClr val="FFFF00"/>
                  </a:solidFill>
                  <a:ea typeface="ＭＳ Ｐゴシック" pitchFamily="34" charset="-128"/>
                  <a:cs typeface="+mn-cs"/>
                </a:rPr>
                <a:t> </a:t>
              </a:r>
              <a:r>
                <a:rPr lang="en-US" sz="3800" b="1">
                  <a:solidFill>
                    <a:srgbClr val="FFFF00"/>
                  </a:solidFill>
                  <a:effectLst>
                    <a:outerShdw blurRad="38100" dist="38100" dir="2700000" algn="tl">
                      <a:srgbClr val="000000"/>
                    </a:outerShdw>
                  </a:effectLst>
                  <a:ea typeface="ＭＳ Ｐゴシック" pitchFamily="34" charset="-128"/>
                  <a:cs typeface="+mn-cs"/>
                </a:rPr>
                <a:t>d +d =[</a:t>
              </a:r>
              <a:r>
                <a:rPr lang="en-US" sz="3400" b="1">
                  <a:solidFill>
                    <a:srgbClr val="FFFF00"/>
                  </a:solidFill>
                  <a:effectLst>
                    <a:outerShdw blurRad="38100" dist="38100" dir="2700000" algn="tl">
                      <a:srgbClr val="000000"/>
                    </a:outerShdw>
                  </a:effectLst>
                  <a:ea typeface="ＭＳ Ｐゴシック" pitchFamily="34" charset="-128"/>
                  <a:cs typeface="+mn-cs"/>
                </a:rPr>
                <a:t>L +L ]m</a:t>
              </a:r>
            </a:p>
          </p:txBody>
        </p:sp>
        <p:sp>
          <p:nvSpPr>
            <p:cNvPr id="199728" name="Text Box 48"/>
            <p:cNvSpPr txBox="1">
              <a:spLocks noChangeArrowheads="1"/>
            </p:cNvSpPr>
            <p:nvPr/>
          </p:nvSpPr>
          <p:spPr bwMode="auto">
            <a:xfrm>
              <a:off x="3072" y="-528"/>
              <a:ext cx="172" cy="192"/>
            </a:xfrm>
            <a:prstGeom prst="rect">
              <a:avLst/>
            </a:prstGeom>
            <a:noFill/>
            <a:ln w="9525">
              <a:noFill/>
              <a:miter lim="800000"/>
              <a:headEnd/>
              <a:tailEnd/>
            </a:ln>
            <a:effectLst/>
          </p:spPr>
          <p:txBody>
            <a:bodyPr wrap="none">
              <a:spAutoFit/>
            </a:bodyPr>
            <a:lstStyle/>
            <a:p>
              <a:pPr algn="r">
                <a:defRPr/>
              </a:pPr>
              <a:r>
                <a:rPr lang="en-US" sz="2100" b="1" baseline="-25000">
                  <a:solidFill>
                    <a:srgbClr val="FFFFFF"/>
                  </a:solidFill>
                  <a:effectLst>
                    <a:outerShdw blurRad="38100" dist="38100" dir="2700000" algn="tl">
                      <a:srgbClr val="000000"/>
                    </a:outerShdw>
                  </a:effectLst>
                  <a:cs typeface="+mn-cs"/>
                </a:rPr>
                <a:t>1</a:t>
              </a:r>
            </a:p>
          </p:txBody>
        </p:sp>
        <p:sp>
          <p:nvSpPr>
            <p:cNvPr id="199729" name="Text Box 49"/>
            <p:cNvSpPr txBox="1">
              <a:spLocks noChangeArrowheads="1"/>
            </p:cNvSpPr>
            <p:nvPr/>
          </p:nvSpPr>
          <p:spPr bwMode="auto">
            <a:xfrm>
              <a:off x="3456" y="-528"/>
              <a:ext cx="172" cy="192"/>
            </a:xfrm>
            <a:prstGeom prst="rect">
              <a:avLst/>
            </a:prstGeom>
            <a:noFill/>
            <a:ln w="9525">
              <a:noFill/>
              <a:miter lim="800000"/>
              <a:headEnd/>
              <a:tailEnd/>
            </a:ln>
            <a:effectLst/>
          </p:spPr>
          <p:txBody>
            <a:bodyPr wrap="none">
              <a:spAutoFit/>
            </a:bodyPr>
            <a:lstStyle/>
            <a:p>
              <a:pPr algn="r">
                <a:defRPr/>
              </a:pPr>
              <a:r>
                <a:rPr lang="en-US" sz="2100" b="1" baseline="-25000">
                  <a:solidFill>
                    <a:srgbClr val="FFFFFF"/>
                  </a:solidFill>
                  <a:effectLst>
                    <a:outerShdw blurRad="38100" dist="38100" dir="2700000" algn="tl">
                      <a:srgbClr val="000000"/>
                    </a:outerShdw>
                  </a:effectLst>
                  <a:cs typeface="+mn-cs"/>
                </a:rPr>
                <a:t>2</a:t>
              </a:r>
            </a:p>
          </p:txBody>
        </p:sp>
        <p:sp>
          <p:nvSpPr>
            <p:cNvPr id="199730" name="Text Box 50"/>
            <p:cNvSpPr txBox="1">
              <a:spLocks noChangeArrowheads="1"/>
            </p:cNvSpPr>
            <p:nvPr/>
          </p:nvSpPr>
          <p:spPr bwMode="auto">
            <a:xfrm>
              <a:off x="2544" y="-528"/>
              <a:ext cx="172" cy="192"/>
            </a:xfrm>
            <a:prstGeom prst="rect">
              <a:avLst/>
            </a:prstGeom>
            <a:noFill/>
            <a:ln w="9525">
              <a:noFill/>
              <a:miter lim="800000"/>
              <a:headEnd/>
              <a:tailEnd/>
            </a:ln>
            <a:effectLst/>
          </p:spPr>
          <p:txBody>
            <a:bodyPr wrap="none">
              <a:spAutoFit/>
            </a:bodyPr>
            <a:lstStyle/>
            <a:p>
              <a:pPr algn="r">
                <a:defRPr/>
              </a:pPr>
              <a:r>
                <a:rPr lang="en-US" sz="2100" b="1" baseline="-25000">
                  <a:solidFill>
                    <a:srgbClr val="FFFFFF"/>
                  </a:solidFill>
                  <a:effectLst>
                    <a:outerShdw blurRad="38100" dist="38100" dir="2700000" algn="tl">
                      <a:srgbClr val="000000"/>
                    </a:outerShdw>
                  </a:effectLst>
                  <a:cs typeface="+mn-cs"/>
                </a:rPr>
                <a:t>2</a:t>
              </a:r>
            </a:p>
          </p:txBody>
        </p:sp>
        <p:sp>
          <p:nvSpPr>
            <p:cNvPr id="199731" name="Text Box 51"/>
            <p:cNvSpPr txBox="1">
              <a:spLocks noChangeArrowheads="1"/>
            </p:cNvSpPr>
            <p:nvPr/>
          </p:nvSpPr>
          <p:spPr bwMode="auto">
            <a:xfrm>
              <a:off x="2132" y="-528"/>
              <a:ext cx="172" cy="192"/>
            </a:xfrm>
            <a:prstGeom prst="rect">
              <a:avLst/>
            </a:prstGeom>
            <a:noFill/>
            <a:ln w="9525">
              <a:noFill/>
              <a:miter lim="800000"/>
              <a:headEnd/>
              <a:tailEnd/>
            </a:ln>
            <a:effectLst/>
          </p:spPr>
          <p:txBody>
            <a:bodyPr wrap="none">
              <a:spAutoFit/>
            </a:bodyPr>
            <a:lstStyle/>
            <a:p>
              <a:pPr algn="r">
                <a:defRPr/>
              </a:pPr>
              <a:r>
                <a:rPr lang="en-US" sz="2100" b="1" baseline="-25000">
                  <a:solidFill>
                    <a:srgbClr val="FFFFFF"/>
                  </a:solidFill>
                  <a:effectLst>
                    <a:outerShdw blurRad="38100" dist="38100" dir="2700000" algn="tl">
                      <a:srgbClr val="000000"/>
                    </a:outerShdw>
                  </a:effectLst>
                  <a:cs typeface="+mn-cs"/>
                </a:rPr>
                <a:t>1</a:t>
              </a:r>
            </a:p>
          </p:txBody>
        </p:sp>
      </p:grpSp>
      <p:grpSp>
        <p:nvGrpSpPr>
          <p:cNvPr id="21510" name="Group 82"/>
          <p:cNvGrpSpPr>
            <a:grpSpLocks/>
          </p:cNvGrpSpPr>
          <p:nvPr/>
        </p:nvGrpSpPr>
        <p:grpSpPr bwMode="auto">
          <a:xfrm>
            <a:off x="5857875" y="681038"/>
            <a:ext cx="923925" cy="690562"/>
            <a:chOff x="5858470" y="681335"/>
            <a:chExt cx="923330" cy="690265"/>
          </a:xfrm>
        </p:grpSpPr>
        <p:sp>
          <p:nvSpPr>
            <p:cNvPr id="79" name="Text Box 52"/>
            <p:cNvSpPr txBox="1">
              <a:spLocks noChangeArrowheads="1"/>
            </p:cNvSpPr>
            <p:nvPr/>
          </p:nvSpPr>
          <p:spPr bwMode="auto">
            <a:xfrm>
              <a:off x="6020291" y="681335"/>
              <a:ext cx="388688" cy="461763"/>
            </a:xfrm>
            <a:prstGeom prst="rect">
              <a:avLst/>
            </a:prstGeom>
            <a:noFill/>
            <a:ln w="12700">
              <a:noFill/>
              <a:miter lim="800000"/>
              <a:headEnd/>
              <a:tailEnd/>
            </a:ln>
            <a:effectLst/>
          </p:spPr>
          <p:txBody>
            <a:bodyPr wrap="none">
              <a:spAutoFit/>
            </a:bodyPr>
            <a:lstStyle/>
            <a:p>
              <a:pPr eaLnBrk="0" hangingPunct="0">
                <a:defRPr/>
              </a:pPr>
              <a:r>
                <a:rPr lang="en-US" sz="2400" b="1" dirty="0">
                  <a:effectLst>
                    <a:outerShdw blurRad="38100" dist="38100" dir="2700000" algn="tl">
                      <a:srgbClr val="000000"/>
                    </a:outerShdw>
                  </a:effectLst>
                  <a:cs typeface="+mn-cs"/>
                </a:rPr>
                <a:t>L</a:t>
              </a:r>
            </a:p>
          </p:txBody>
        </p:sp>
        <p:sp>
          <p:nvSpPr>
            <p:cNvPr id="21533" name="TextBox 81"/>
            <p:cNvSpPr txBox="1">
              <a:spLocks noChangeArrowheads="1"/>
            </p:cNvSpPr>
            <p:nvPr/>
          </p:nvSpPr>
          <p:spPr bwMode="auto">
            <a:xfrm rot="16200000" flipV="1">
              <a:off x="6061891" y="651691"/>
              <a:ext cx="516488" cy="923330"/>
            </a:xfrm>
            <a:prstGeom prst="rect">
              <a:avLst/>
            </a:prstGeom>
            <a:noFill/>
            <a:ln w="9525">
              <a:noFill/>
              <a:miter lim="800000"/>
              <a:headEnd/>
              <a:tailEnd/>
            </a:ln>
          </p:spPr>
          <p:txBody>
            <a:bodyPr wrap="none">
              <a:spAutoFit/>
            </a:bodyPr>
            <a:lstStyle/>
            <a:p>
              <a:pPr eaLnBrk="0" hangingPunct="0"/>
              <a:r>
                <a:rPr lang="en-US" sz="5400"/>
                <a:t>{</a:t>
              </a:r>
            </a:p>
          </p:txBody>
        </p:sp>
      </p:grpSp>
      <p:grpSp>
        <p:nvGrpSpPr>
          <p:cNvPr id="21511" name="Group 83"/>
          <p:cNvGrpSpPr>
            <a:grpSpLocks/>
          </p:cNvGrpSpPr>
          <p:nvPr/>
        </p:nvGrpSpPr>
        <p:grpSpPr bwMode="auto">
          <a:xfrm>
            <a:off x="4486275" y="681038"/>
            <a:ext cx="923925" cy="690562"/>
            <a:chOff x="5858470" y="681335"/>
            <a:chExt cx="923330" cy="690265"/>
          </a:xfrm>
        </p:grpSpPr>
        <p:sp>
          <p:nvSpPr>
            <p:cNvPr id="85" name="Text Box 52"/>
            <p:cNvSpPr txBox="1">
              <a:spLocks noChangeArrowheads="1"/>
            </p:cNvSpPr>
            <p:nvPr/>
          </p:nvSpPr>
          <p:spPr bwMode="auto">
            <a:xfrm>
              <a:off x="6020291" y="681335"/>
              <a:ext cx="355371" cy="461763"/>
            </a:xfrm>
            <a:prstGeom prst="rect">
              <a:avLst/>
            </a:prstGeom>
            <a:noFill/>
            <a:ln w="12700">
              <a:noFill/>
              <a:miter lim="800000"/>
              <a:headEnd/>
              <a:tailEnd/>
            </a:ln>
            <a:effectLst/>
          </p:spPr>
          <p:txBody>
            <a:bodyPr wrap="none">
              <a:spAutoFit/>
            </a:bodyPr>
            <a:lstStyle/>
            <a:p>
              <a:pPr eaLnBrk="0" hangingPunct="0">
                <a:defRPr/>
              </a:pPr>
              <a:r>
                <a:rPr lang="en-US" sz="2400" b="1" dirty="0">
                  <a:effectLst>
                    <a:outerShdw blurRad="38100" dist="38100" dir="2700000" algn="tl">
                      <a:srgbClr val="000000"/>
                    </a:outerShdw>
                  </a:effectLst>
                  <a:cs typeface="+mn-cs"/>
                </a:rPr>
                <a:t>d</a:t>
              </a:r>
            </a:p>
          </p:txBody>
        </p:sp>
        <p:sp>
          <p:nvSpPr>
            <p:cNvPr id="21531" name="TextBox 85"/>
            <p:cNvSpPr txBox="1">
              <a:spLocks noChangeArrowheads="1"/>
            </p:cNvSpPr>
            <p:nvPr/>
          </p:nvSpPr>
          <p:spPr bwMode="auto">
            <a:xfrm rot="16200000" flipV="1">
              <a:off x="6061891" y="651691"/>
              <a:ext cx="516488" cy="923330"/>
            </a:xfrm>
            <a:prstGeom prst="rect">
              <a:avLst/>
            </a:prstGeom>
            <a:noFill/>
            <a:ln w="9525">
              <a:noFill/>
              <a:miter lim="800000"/>
              <a:headEnd/>
              <a:tailEnd/>
            </a:ln>
          </p:spPr>
          <p:txBody>
            <a:bodyPr wrap="none">
              <a:spAutoFit/>
            </a:bodyPr>
            <a:lstStyle/>
            <a:p>
              <a:pPr eaLnBrk="0" hangingPunct="0"/>
              <a:r>
                <a:rPr lang="en-US" sz="5400"/>
                <a:t>{</a:t>
              </a:r>
            </a:p>
          </p:txBody>
        </p:sp>
      </p:grpSp>
      <p:pic>
        <p:nvPicPr>
          <p:cNvPr id="43010" name="Picture 2"/>
          <p:cNvPicPr>
            <a:picLocks noChangeAspect="1" noChangeArrowheads="1"/>
          </p:cNvPicPr>
          <p:nvPr/>
        </p:nvPicPr>
        <p:blipFill>
          <a:blip r:embed="rId3" cstate="print"/>
          <a:srcRect/>
          <a:stretch>
            <a:fillRect/>
          </a:stretch>
        </p:blipFill>
        <p:spPr bwMode="auto">
          <a:xfrm>
            <a:off x="0" y="990600"/>
            <a:ext cx="4083050" cy="914400"/>
          </a:xfrm>
          <a:prstGeom prst="rect">
            <a:avLst/>
          </a:prstGeom>
          <a:noFill/>
          <a:ln w="12700">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0" y="3352800"/>
            <a:ext cx="4143375" cy="990600"/>
          </a:xfrm>
          <a:prstGeom prst="rect">
            <a:avLst/>
          </a:prstGeom>
          <a:noFill/>
          <a:ln w="12700">
            <a:noFill/>
            <a:miter lim="800000"/>
            <a:headEnd/>
            <a:tailEnd/>
          </a:ln>
        </p:spPr>
      </p:pic>
      <p:pic>
        <p:nvPicPr>
          <p:cNvPr id="43013" name="Picture 5"/>
          <p:cNvPicPr>
            <a:picLocks noChangeAspect="1" noChangeArrowheads="1"/>
          </p:cNvPicPr>
          <p:nvPr/>
        </p:nvPicPr>
        <p:blipFill>
          <a:blip r:embed="rId5" cstate="print"/>
          <a:srcRect/>
          <a:stretch>
            <a:fillRect/>
          </a:stretch>
        </p:blipFill>
        <p:spPr bwMode="auto">
          <a:xfrm>
            <a:off x="4191000" y="3352800"/>
            <a:ext cx="3352800" cy="990600"/>
          </a:xfrm>
          <a:prstGeom prst="rect">
            <a:avLst/>
          </a:prstGeom>
          <a:noFill/>
          <a:ln w="12700">
            <a:noFill/>
            <a:miter lim="800000"/>
            <a:headEnd/>
            <a:tailEnd/>
          </a:ln>
        </p:spPr>
      </p:pic>
      <p:pic>
        <p:nvPicPr>
          <p:cNvPr id="43014" name="Picture 6"/>
          <p:cNvPicPr>
            <a:picLocks noChangeAspect="1" noChangeArrowheads="1"/>
          </p:cNvPicPr>
          <p:nvPr/>
        </p:nvPicPr>
        <p:blipFill>
          <a:blip r:embed="rId6" cstate="print"/>
          <a:srcRect/>
          <a:stretch>
            <a:fillRect/>
          </a:stretch>
        </p:blipFill>
        <p:spPr bwMode="auto">
          <a:xfrm>
            <a:off x="4191000" y="4419600"/>
            <a:ext cx="4162425" cy="1371600"/>
          </a:xfrm>
          <a:prstGeom prst="rect">
            <a:avLst/>
          </a:prstGeom>
          <a:noFill/>
          <a:ln w="12700">
            <a:noFill/>
            <a:miter lim="800000"/>
            <a:headEnd/>
            <a:tailEnd/>
          </a:ln>
        </p:spPr>
      </p:pic>
      <p:grpSp>
        <p:nvGrpSpPr>
          <p:cNvPr id="7" name="Group 70"/>
          <p:cNvGrpSpPr>
            <a:grpSpLocks/>
          </p:cNvGrpSpPr>
          <p:nvPr/>
        </p:nvGrpSpPr>
        <p:grpSpPr bwMode="auto">
          <a:xfrm>
            <a:off x="0" y="2133600"/>
            <a:ext cx="4114800" cy="990600"/>
            <a:chOff x="0" y="2133600"/>
            <a:chExt cx="4114800" cy="990600"/>
          </a:xfrm>
        </p:grpSpPr>
        <p:pic>
          <p:nvPicPr>
            <p:cNvPr id="21527" name="Picture 3"/>
            <p:cNvPicPr>
              <a:picLocks noChangeAspect="1" noChangeArrowheads="1"/>
            </p:cNvPicPr>
            <p:nvPr/>
          </p:nvPicPr>
          <p:blipFill>
            <a:blip r:embed="rId7" cstate="print"/>
            <a:srcRect/>
            <a:stretch>
              <a:fillRect/>
            </a:stretch>
          </p:blipFill>
          <p:spPr bwMode="auto">
            <a:xfrm>
              <a:off x="0" y="2133600"/>
              <a:ext cx="4114800" cy="990600"/>
            </a:xfrm>
            <a:prstGeom prst="rect">
              <a:avLst/>
            </a:prstGeom>
            <a:noFill/>
            <a:ln w="12700">
              <a:noFill/>
              <a:miter lim="800000"/>
              <a:headEnd/>
              <a:tailEnd/>
            </a:ln>
          </p:spPr>
        </p:pic>
        <p:sp>
          <p:nvSpPr>
            <p:cNvPr id="21528" name="Rectangle 68"/>
            <p:cNvSpPr>
              <a:spLocks noChangeArrowheads="1"/>
            </p:cNvSpPr>
            <p:nvPr/>
          </p:nvSpPr>
          <p:spPr bwMode="auto">
            <a:xfrm>
              <a:off x="3810000" y="2438400"/>
              <a:ext cx="228600" cy="304800"/>
            </a:xfrm>
            <a:prstGeom prst="rect">
              <a:avLst/>
            </a:prstGeom>
            <a:solidFill>
              <a:srgbClr val="FFFFFF"/>
            </a:solidFill>
            <a:ln w="12700" algn="ctr">
              <a:solidFill>
                <a:srgbClr val="FFFFFF"/>
              </a:solidFill>
              <a:round/>
              <a:headEnd/>
              <a:tailEnd/>
            </a:ln>
          </p:spPr>
          <p:txBody>
            <a:bodyPr/>
            <a:lstStyle/>
            <a:p>
              <a:pPr eaLnBrk="0" hangingPunct="0"/>
              <a:endParaRPr lang="en-US"/>
            </a:p>
          </p:txBody>
        </p:sp>
        <p:sp>
          <p:nvSpPr>
            <p:cNvPr id="21529" name="Rectangle 69"/>
            <p:cNvSpPr>
              <a:spLocks noChangeArrowheads="1"/>
            </p:cNvSpPr>
            <p:nvPr/>
          </p:nvSpPr>
          <p:spPr bwMode="auto">
            <a:xfrm>
              <a:off x="990600" y="2438400"/>
              <a:ext cx="228600" cy="304800"/>
            </a:xfrm>
            <a:prstGeom prst="rect">
              <a:avLst/>
            </a:prstGeom>
            <a:solidFill>
              <a:srgbClr val="FFFFFF"/>
            </a:solidFill>
            <a:ln w="12700" algn="ctr">
              <a:solidFill>
                <a:srgbClr val="FFFFFF"/>
              </a:solidFill>
              <a:round/>
              <a:headEnd/>
              <a:tailEnd/>
            </a:ln>
          </p:spPr>
          <p:txBody>
            <a:bodyPr/>
            <a:lstStyle/>
            <a:p>
              <a:pPr eaLnBrk="0" hangingPunct="0"/>
              <a:endParaRPr lang="en-US"/>
            </a:p>
          </p:txBody>
        </p:sp>
      </p:grpSp>
      <p:pic>
        <p:nvPicPr>
          <p:cNvPr id="74" name="Picture 3"/>
          <p:cNvPicPr>
            <a:picLocks noChangeAspect="1" noChangeArrowheads="1"/>
          </p:cNvPicPr>
          <p:nvPr/>
        </p:nvPicPr>
        <p:blipFill>
          <a:blip r:embed="rId7" cstate="print"/>
          <a:srcRect/>
          <a:stretch>
            <a:fillRect/>
          </a:stretch>
        </p:blipFill>
        <p:spPr bwMode="auto">
          <a:xfrm>
            <a:off x="0" y="2133600"/>
            <a:ext cx="4114800" cy="990600"/>
          </a:xfrm>
          <a:prstGeom prst="rect">
            <a:avLst/>
          </a:prstGeom>
          <a:noFill/>
          <a:ln w="12700">
            <a:noFill/>
            <a:miter lim="800000"/>
            <a:headEnd/>
            <a:tailEnd/>
          </a:ln>
        </p:spPr>
      </p:pic>
      <p:sp>
        <p:nvSpPr>
          <p:cNvPr id="75" name="TextBox 74"/>
          <p:cNvSpPr txBox="1">
            <a:spLocks noChangeArrowheads="1"/>
          </p:cNvSpPr>
          <p:nvPr/>
        </p:nvSpPr>
        <p:spPr bwMode="auto">
          <a:xfrm>
            <a:off x="5165725" y="3395663"/>
            <a:ext cx="1768475" cy="338137"/>
          </a:xfrm>
          <a:prstGeom prst="rect">
            <a:avLst/>
          </a:prstGeom>
          <a:solidFill>
            <a:srgbClr val="FFFFFF"/>
          </a:solidFill>
          <a:ln w="9525">
            <a:noFill/>
            <a:miter lim="800000"/>
            <a:headEnd/>
            <a:tailEnd/>
          </a:ln>
        </p:spPr>
        <p:txBody>
          <a:bodyPr wrap="none">
            <a:spAutoFit/>
          </a:bodyPr>
          <a:lstStyle/>
          <a:p>
            <a:pPr eaLnBrk="0" hangingPunct="0"/>
            <a:r>
              <a:rPr lang="en-US" sz="1600">
                <a:solidFill>
                  <a:srgbClr val="FF0000"/>
                </a:solidFill>
              </a:rPr>
              <a:t>Standard migration</a:t>
            </a:r>
          </a:p>
        </p:txBody>
      </p:sp>
      <p:sp>
        <p:nvSpPr>
          <p:cNvPr id="76" name="TextBox 75"/>
          <p:cNvSpPr txBox="1">
            <a:spLocks noChangeArrowheads="1"/>
          </p:cNvSpPr>
          <p:nvPr/>
        </p:nvSpPr>
        <p:spPr bwMode="auto">
          <a:xfrm>
            <a:off x="5546725" y="4495800"/>
            <a:ext cx="1493838" cy="338138"/>
          </a:xfrm>
          <a:prstGeom prst="rect">
            <a:avLst/>
          </a:prstGeom>
          <a:solidFill>
            <a:srgbClr val="FFFFFF"/>
          </a:solidFill>
          <a:ln w="9525">
            <a:noFill/>
            <a:miter lim="800000"/>
            <a:headEnd/>
            <a:tailEnd/>
          </a:ln>
        </p:spPr>
        <p:txBody>
          <a:bodyPr wrap="none">
            <a:spAutoFit/>
          </a:bodyPr>
          <a:lstStyle/>
          <a:p>
            <a:pPr eaLnBrk="0" hangingPunct="0"/>
            <a:r>
              <a:rPr lang="en-US" sz="1600">
                <a:solidFill>
                  <a:srgbClr val="FF0000"/>
                </a:solidFill>
              </a:rPr>
              <a:t>Crosstalk term  </a:t>
            </a:r>
          </a:p>
        </p:txBody>
      </p:sp>
      <p:grpSp>
        <p:nvGrpSpPr>
          <p:cNvPr id="8" name="Group 83"/>
          <p:cNvGrpSpPr>
            <a:grpSpLocks/>
          </p:cNvGrpSpPr>
          <p:nvPr/>
        </p:nvGrpSpPr>
        <p:grpSpPr bwMode="auto">
          <a:xfrm>
            <a:off x="5486400" y="5334000"/>
            <a:ext cx="2587625" cy="1371600"/>
            <a:chOff x="5486400" y="5334000"/>
            <a:chExt cx="2587083" cy="1371600"/>
          </a:xfrm>
        </p:grpSpPr>
        <p:pic>
          <p:nvPicPr>
            <p:cNvPr id="21525" name="Picture 7"/>
            <p:cNvPicPr>
              <a:picLocks noChangeAspect="1" noChangeArrowheads="1"/>
            </p:cNvPicPr>
            <p:nvPr/>
          </p:nvPicPr>
          <p:blipFill>
            <a:blip r:embed="rId8" cstate="print"/>
            <a:srcRect/>
            <a:stretch>
              <a:fillRect/>
            </a:stretch>
          </p:blipFill>
          <p:spPr bwMode="auto">
            <a:xfrm>
              <a:off x="5486400" y="5791200"/>
              <a:ext cx="2587083" cy="914400"/>
            </a:xfrm>
            <a:prstGeom prst="rect">
              <a:avLst/>
            </a:prstGeom>
            <a:noFill/>
            <a:ln w="12700">
              <a:noFill/>
              <a:miter lim="800000"/>
              <a:headEnd/>
              <a:tailEnd/>
            </a:ln>
          </p:spPr>
        </p:pic>
        <p:cxnSp>
          <p:nvCxnSpPr>
            <p:cNvPr id="21526" name="Straight Arrow Connector 77"/>
            <p:cNvCxnSpPr>
              <a:cxnSpLocks noChangeShapeType="1"/>
            </p:cNvCxnSpPr>
            <p:nvPr/>
          </p:nvCxnSpPr>
          <p:spPr bwMode="auto">
            <a:xfrm rot="16200000" flipV="1">
              <a:off x="6781800" y="5638800"/>
              <a:ext cx="838200" cy="228600"/>
            </a:xfrm>
            <a:prstGeom prst="straightConnector1">
              <a:avLst/>
            </a:prstGeom>
            <a:noFill/>
            <a:ln w="12700" algn="ctr">
              <a:solidFill>
                <a:srgbClr val="FF0000"/>
              </a:solidFill>
              <a:round/>
              <a:headEnd/>
              <a:tailEnd type="arrow" w="med" len="med"/>
            </a:ln>
          </p:spPr>
        </p:cxnSp>
      </p:grpSp>
      <p:sp>
        <p:nvSpPr>
          <p:cNvPr id="21521" name="TextBox 85"/>
          <p:cNvSpPr txBox="1">
            <a:spLocks noChangeArrowheads="1"/>
          </p:cNvSpPr>
          <p:nvPr/>
        </p:nvSpPr>
        <p:spPr bwMode="auto">
          <a:xfrm>
            <a:off x="5943600" y="-990600"/>
            <a:ext cx="184150" cy="769937"/>
          </a:xfrm>
          <a:prstGeom prst="rect">
            <a:avLst/>
          </a:prstGeom>
          <a:noFill/>
          <a:ln w="9525">
            <a:noFill/>
            <a:miter lim="800000"/>
            <a:headEnd/>
            <a:tailEnd/>
          </a:ln>
        </p:spPr>
        <p:txBody>
          <a:bodyPr wrap="none">
            <a:spAutoFit/>
          </a:bodyPr>
          <a:lstStyle/>
          <a:p>
            <a:pPr eaLnBrk="0" hangingPunct="0"/>
            <a:endParaRPr lang="en-US"/>
          </a:p>
        </p:txBody>
      </p:sp>
      <p:sp>
        <p:nvSpPr>
          <p:cNvPr id="87" name="Text Box 15"/>
          <p:cNvSpPr txBox="1">
            <a:spLocks noChangeArrowheads="1"/>
          </p:cNvSpPr>
          <p:nvPr/>
        </p:nvSpPr>
        <p:spPr bwMode="auto">
          <a:xfrm>
            <a:off x="2489200" y="1447800"/>
            <a:ext cx="8483600" cy="338138"/>
          </a:xfrm>
          <a:prstGeom prst="rect">
            <a:avLst/>
          </a:prstGeom>
          <a:noFill/>
          <a:ln w="9525">
            <a:noFill/>
            <a:miter lim="800000"/>
            <a:headEnd/>
            <a:tailEnd/>
          </a:ln>
          <a:effectLst/>
        </p:spPr>
        <p:txBody>
          <a:bodyPr>
            <a:spAutoFit/>
          </a:bodyPr>
          <a:lstStyle/>
          <a:p>
            <a:pPr eaLnBrk="0" hangingPunct="0">
              <a:spcBef>
                <a:spcPct val="50000"/>
              </a:spcBef>
              <a:defRPr/>
            </a:pPr>
            <a:r>
              <a:rPr lang="en-US" sz="1600" b="1" dirty="0">
                <a:solidFill>
                  <a:srgbClr val="FF0000"/>
                </a:solidFill>
                <a:effectLst>
                  <a:outerShdw blurRad="38100" dist="38100" dir="2700000" algn="tl">
                    <a:srgbClr val="000000"/>
                  </a:outerShdw>
                </a:effectLst>
                <a:ea typeface="ＭＳ Ｐゴシック" pitchFamily="34" charset="-128"/>
                <a:cs typeface="+mn-cs"/>
              </a:rPr>
              <a:t>Phase encoding</a:t>
            </a:r>
          </a:p>
        </p:txBody>
      </p:sp>
      <p:sp>
        <p:nvSpPr>
          <p:cNvPr id="88" name="Text Box 15"/>
          <p:cNvSpPr txBox="1">
            <a:spLocks noChangeArrowheads="1"/>
          </p:cNvSpPr>
          <p:nvPr/>
        </p:nvSpPr>
        <p:spPr bwMode="auto">
          <a:xfrm>
            <a:off x="1371600" y="2743200"/>
            <a:ext cx="8483600" cy="338138"/>
          </a:xfrm>
          <a:prstGeom prst="rect">
            <a:avLst/>
          </a:prstGeom>
          <a:noFill/>
          <a:ln w="9525">
            <a:noFill/>
            <a:miter lim="800000"/>
            <a:headEnd/>
            <a:tailEnd/>
          </a:ln>
          <a:effectLst/>
        </p:spPr>
        <p:txBody>
          <a:bodyPr>
            <a:spAutoFit/>
          </a:bodyPr>
          <a:lstStyle/>
          <a:p>
            <a:pPr eaLnBrk="0" hangingPunct="0">
              <a:spcBef>
                <a:spcPct val="50000"/>
              </a:spcBef>
              <a:defRPr/>
            </a:pPr>
            <a:r>
              <a:rPr lang="en-US" sz="1600" b="1" dirty="0">
                <a:solidFill>
                  <a:srgbClr val="FF0000"/>
                </a:solidFill>
                <a:effectLst>
                  <a:outerShdw blurRad="38100" dist="38100" dir="2700000" algn="tl">
                    <a:srgbClr val="000000"/>
                  </a:outerShdw>
                </a:effectLst>
                <a:ea typeface="ＭＳ Ｐゴシック" pitchFamily="34" charset="-128"/>
                <a:cs typeface="+mn-cs"/>
              </a:rPr>
              <a:t>Kirchhoff kernel</a:t>
            </a:r>
          </a:p>
        </p:txBody>
      </p:sp>
      <p:sp>
        <p:nvSpPr>
          <p:cNvPr id="21524" name="TextBox 37"/>
          <p:cNvSpPr txBox="1">
            <a:spLocks noChangeArrowheads="1"/>
          </p:cNvSpPr>
          <p:nvPr/>
        </p:nvSpPr>
        <p:spPr bwMode="auto">
          <a:xfrm>
            <a:off x="8382000" y="6088063"/>
            <a:ext cx="646113" cy="646112"/>
          </a:xfrm>
          <a:prstGeom prst="rect">
            <a:avLst/>
          </a:prstGeom>
          <a:solidFill>
            <a:srgbClr val="FF0000"/>
          </a:solidFill>
          <a:ln w="9525">
            <a:solidFill>
              <a:schemeClr val="tx1"/>
            </a:solidFill>
            <a:miter lim="800000"/>
            <a:headEnd/>
            <a:tailEnd/>
          </a:ln>
        </p:spPr>
        <p:txBody>
          <a:bodyPr wrap="none">
            <a:spAutoFit/>
          </a:bodyPr>
          <a:lstStyle/>
          <a:p>
            <a:pPr eaLnBrk="0" hangingPunct="0"/>
            <a:r>
              <a:rPr lang="en-US" sz="3600"/>
              <a:t>34</a:t>
            </a:r>
          </a:p>
        </p:txBody>
      </p:sp>
    </p:spTree>
    <p:custDataLst>
      <p:tags r:id="rId1"/>
    </p:custDataLst>
  </p:cSld>
  <p:clrMapOvr>
    <a:masterClrMapping/>
  </p:clrMapOvr>
  <p:transition spd="med" advTm="150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left)">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0" nodeType="clickEffect">
                                  <p:stCondLst>
                                    <p:cond delay="0"/>
                                  </p:stCondLst>
                                  <p:childTnLst>
                                    <p:set>
                                      <p:cBhvr>
                                        <p:cTn id="11" dur="1000">
                                          <p:stCondLst>
                                            <p:cond delay="0"/>
                                          </p:stCondLst>
                                        </p:cTn>
                                        <p:tgtEl>
                                          <p:spTgt spid="8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1" presetClass="entr" presetSubtype="0" fill="hold" grpId="0" nodeType="clickEffect">
                                  <p:stCondLst>
                                    <p:cond delay="0"/>
                                  </p:stCondLst>
                                  <p:childTnLst>
                                    <p:set>
                                      <p:cBhvr>
                                        <p:cTn id="20" dur="1000">
                                          <p:stCondLst>
                                            <p:cond delay="0"/>
                                          </p:stCondLst>
                                        </p:cTn>
                                        <p:tgtEl>
                                          <p:spTgt spid="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3012"/>
                                        </p:tgtEl>
                                        <p:attrNameLst>
                                          <p:attrName>style.visibility</p:attrName>
                                        </p:attrNameLst>
                                      </p:cBhvr>
                                      <p:to>
                                        <p:strVal val="visible"/>
                                      </p:to>
                                    </p:set>
                                    <p:animEffect transition="in" filter="wipe(left)">
                                      <p:cBhvr>
                                        <p:cTn id="33" dur="500"/>
                                        <p:tgtEl>
                                          <p:spTgt spid="430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3013"/>
                                        </p:tgtEl>
                                        <p:attrNameLst>
                                          <p:attrName>style.visibility</p:attrName>
                                        </p:attrNameLst>
                                      </p:cBhvr>
                                      <p:to>
                                        <p:strVal val="visible"/>
                                      </p:to>
                                    </p:set>
                                    <p:animEffect transition="in" filter="wipe(left)">
                                      <p:cBhvr>
                                        <p:cTn id="38" dur="500"/>
                                        <p:tgtEl>
                                          <p:spTgt spid="430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3014"/>
                                        </p:tgtEl>
                                        <p:attrNameLst>
                                          <p:attrName>style.visibility</p:attrName>
                                        </p:attrNameLst>
                                      </p:cBhvr>
                                      <p:to>
                                        <p:strVal val="visible"/>
                                      </p:to>
                                    </p:set>
                                    <p:animEffect transition="in" filter="wipe(left)">
                                      <p:cBhvr>
                                        <p:cTn id="43" dur="500"/>
                                        <p:tgtEl>
                                          <p:spTgt spid="430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wipe(down)">
                                      <p:cBhvr>
                                        <p:cTn id="48" dur="50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500"/>
                                        <p:tgtEl>
                                          <p:spTgt spid="7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87" grpId="0"/>
      <p:bldP spid="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95" name="Text Box 15"/>
          <p:cNvSpPr txBox="1">
            <a:spLocks noChangeArrowheads="1"/>
          </p:cNvSpPr>
          <p:nvPr/>
        </p:nvSpPr>
        <p:spPr bwMode="auto">
          <a:xfrm>
            <a:off x="660400" y="188913"/>
            <a:ext cx="8483600" cy="641350"/>
          </a:xfrm>
          <a:prstGeom prst="rect">
            <a:avLst/>
          </a:prstGeom>
          <a:noFill/>
          <a:ln w="9525">
            <a:noFill/>
            <a:miter lim="800000"/>
            <a:headEnd/>
            <a:tailEnd/>
          </a:ln>
          <a:effectLst/>
        </p:spPr>
        <p:txBody>
          <a:bodyPr>
            <a:spAutoFit/>
          </a:bodyPr>
          <a:lstStyle/>
          <a:p>
            <a:pPr eaLnBrk="0" hangingPunct="0">
              <a:spcBef>
                <a:spcPct val="50000"/>
              </a:spcBef>
              <a:defRPr/>
            </a:pPr>
            <a:r>
              <a:rPr lang="en-US" sz="3600" b="1">
                <a:solidFill>
                  <a:srgbClr val="FFFFFF"/>
                </a:solidFill>
                <a:effectLst>
                  <a:outerShdw blurRad="38100" dist="38100" dir="2700000" algn="tl">
                    <a:srgbClr val="000000"/>
                  </a:outerShdw>
                </a:effectLst>
                <a:ea typeface="ＭＳ Ｐゴシック" pitchFamily="34" charset="-128"/>
                <a:cs typeface="+mn-cs"/>
              </a:rPr>
              <a:t>Multisource Least Squares Migration </a:t>
            </a:r>
          </a:p>
        </p:txBody>
      </p:sp>
      <p:grpSp>
        <p:nvGrpSpPr>
          <p:cNvPr id="22531" name="Group 35"/>
          <p:cNvGrpSpPr>
            <a:grpSpLocks/>
          </p:cNvGrpSpPr>
          <p:nvPr/>
        </p:nvGrpSpPr>
        <p:grpSpPr bwMode="auto">
          <a:xfrm>
            <a:off x="2009775" y="762000"/>
            <a:ext cx="4162425" cy="2286000"/>
            <a:chOff x="2009775" y="762000"/>
            <a:chExt cx="4162425" cy="2286000"/>
          </a:xfrm>
        </p:grpSpPr>
        <p:pic>
          <p:nvPicPr>
            <p:cNvPr id="22535" name="Picture 6"/>
            <p:cNvPicPr>
              <a:picLocks noChangeAspect="1" noChangeArrowheads="1"/>
            </p:cNvPicPr>
            <p:nvPr/>
          </p:nvPicPr>
          <p:blipFill>
            <a:blip r:embed="rId3" cstate="print"/>
            <a:srcRect/>
            <a:stretch>
              <a:fillRect/>
            </a:stretch>
          </p:blipFill>
          <p:spPr bwMode="auto">
            <a:xfrm>
              <a:off x="2009775" y="762000"/>
              <a:ext cx="4162425" cy="1371600"/>
            </a:xfrm>
            <a:prstGeom prst="rect">
              <a:avLst/>
            </a:prstGeom>
            <a:noFill/>
            <a:ln w="12700">
              <a:noFill/>
              <a:miter lim="800000"/>
              <a:headEnd/>
              <a:tailEnd/>
            </a:ln>
          </p:spPr>
        </p:pic>
        <p:sp>
          <p:nvSpPr>
            <p:cNvPr id="22536" name="TextBox 75"/>
            <p:cNvSpPr txBox="1">
              <a:spLocks noChangeArrowheads="1"/>
            </p:cNvSpPr>
            <p:nvPr/>
          </p:nvSpPr>
          <p:spPr bwMode="auto">
            <a:xfrm>
              <a:off x="3365542" y="838200"/>
              <a:ext cx="1494320" cy="338554"/>
            </a:xfrm>
            <a:prstGeom prst="rect">
              <a:avLst/>
            </a:prstGeom>
            <a:solidFill>
              <a:srgbClr val="FFFFFF"/>
            </a:solidFill>
            <a:ln w="9525">
              <a:noFill/>
              <a:miter lim="800000"/>
              <a:headEnd/>
              <a:tailEnd/>
            </a:ln>
          </p:spPr>
          <p:txBody>
            <a:bodyPr wrap="none">
              <a:spAutoFit/>
            </a:bodyPr>
            <a:lstStyle/>
            <a:p>
              <a:pPr eaLnBrk="0" hangingPunct="0"/>
              <a:r>
                <a:rPr lang="en-US" sz="1600">
                  <a:solidFill>
                    <a:srgbClr val="FF0000"/>
                  </a:solidFill>
                </a:rPr>
                <a:t>Crosstalk term  </a:t>
              </a:r>
            </a:p>
          </p:txBody>
        </p:sp>
        <p:grpSp>
          <p:nvGrpSpPr>
            <p:cNvPr id="22537" name="Group 83"/>
            <p:cNvGrpSpPr>
              <a:grpSpLocks/>
            </p:cNvGrpSpPr>
            <p:nvPr/>
          </p:nvGrpSpPr>
          <p:grpSpPr bwMode="auto">
            <a:xfrm>
              <a:off x="3305175" y="1676400"/>
              <a:ext cx="2587083" cy="1371600"/>
              <a:chOff x="5486400" y="5334000"/>
              <a:chExt cx="2587083" cy="1371600"/>
            </a:xfrm>
          </p:grpSpPr>
          <p:pic>
            <p:nvPicPr>
              <p:cNvPr id="22538" name="Picture 7"/>
              <p:cNvPicPr>
                <a:picLocks noChangeAspect="1" noChangeArrowheads="1"/>
              </p:cNvPicPr>
              <p:nvPr/>
            </p:nvPicPr>
            <p:blipFill>
              <a:blip r:embed="rId4" cstate="print"/>
              <a:srcRect/>
              <a:stretch>
                <a:fillRect/>
              </a:stretch>
            </p:blipFill>
            <p:spPr bwMode="auto">
              <a:xfrm>
                <a:off x="5486400" y="5791200"/>
                <a:ext cx="2587083" cy="914400"/>
              </a:xfrm>
              <a:prstGeom prst="rect">
                <a:avLst/>
              </a:prstGeom>
              <a:noFill/>
              <a:ln w="12700">
                <a:noFill/>
                <a:miter lim="800000"/>
                <a:headEnd/>
                <a:tailEnd/>
              </a:ln>
            </p:spPr>
          </p:pic>
          <p:cxnSp>
            <p:nvCxnSpPr>
              <p:cNvPr id="22539" name="Straight Arrow Connector 77"/>
              <p:cNvCxnSpPr>
                <a:cxnSpLocks noChangeShapeType="1"/>
              </p:cNvCxnSpPr>
              <p:nvPr/>
            </p:nvCxnSpPr>
            <p:spPr bwMode="auto">
              <a:xfrm rot="16200000" flipV="1">
                <a:off x="6781800" y="5638800"/>
                <a:ext cx="838200" cy="228600"/>
              </a:xfrm>
              <a:prstGeom prst="straightConnector1">
                <a:avLst/>
              </a:prstGeom>
              <a:noFill/>
              <a:ln w="12700" algn="ctr">
                <a:solidFill>
                  <a:srgbClr val="FF0000"/>
                </a:solidFill>
                <a:round/>
                <a:headEnd/>
                <a:tailEnd type="arrow" w="med" len="med"/>
              </a:ln>
            </p:spPr>
          </p:cxnSp>
        </p:grpSp>
      </p:grpSp>
      <p:pic>
        <p:nvPicPr>
          <p:cNvPr id="44034" name="Picture 2"/>
          <p:cNvPicPr>
            <a:picLocks noChangeAspect="1" noChangeArrowheads="1"/>
          </p:cNvPicPr>
          <p:nvPr/>
        </p:nvPicPr>
        <p:blipFill>
          <a:blip r:embed="rId5" cstate="print"/>
          <a:srcRect/>
          <a:stretch>
            <a:fillRect/>
          </a:stretch>
        </p:blipFill>
        <p:spPr bwMode="auto">
          <a:xfrm>
            <a:off x="1600200" y="3124200"/>
            <a:ext cx="6705600" cy="3700463"/>
          </a:xfrm>
          <a:prstGeom prst="rect">
            <a:avLst/>
          </a:prstGeom>
          <a:noFill/>
          <a:ln w="12700">
            <a:noFill/>
            <a:miter lim="800000"/>
            <a:headEnd/>
            <a:tailEnd/>
          </a:ln>
        </p:spPr>
      </p:pic>
      <p:sp>
        <p:nvSpPr>
          <p:cNvPr id="37" name="Rectangle 36"/>
          <p:cNvSpPr>
            <a:spLocks noChangeArrowheads="1"/>
          </p:cNvSpPr>
          <p:nvPr/>
        </p:nvSpPr>
        <p:spPr bwMode="auto">
          <a:xfrm>
            <a:off x="1371600" y="3962400"/>
            <a:ext cx="7162800" cy="1371600"/>
          </a:xfrm>
          <a:prstGeom prst="rect">
            <a:avLst/>
          </a:prstGeom>
          <a:solidFill>
            <a:srgbClr val="000082"/>
          </a:solidFill>
          <a:ln w="12700" algn="ctr">
            <a:solidFill>
              <a:srgbClr val="000082"/>
            </a:solidFill>
            <a:round/>
            <a:headEnd/>
            <a:tailEnd/>
          </a:ln>
        </p:spPr>
        <p:txBody>
          <a:bodyPr/>
          <a:lstStyle/>
          <a:p>
            <a:pPr eaLnBrk="0" hangingPunct="0"/>
            <a:endParaRPr lang="en-US"/>
          </a:p>
        </p:txBody>
      </p:sp>
      <p:sp>
        <p:nvSpPr>
          <p:cNvPr id="38" name="Rectangle 37"/>
          <p:cNvSpPr>
            <a:spLocks noChangeArrowheads="1"/>
          </p:cNvSpPr>
          <p:nvPr/>
        </p:nvSpPr>
        <p:spPr bwMode="auto">
          <a:xfrm>
            <a:off x="990600" y="5181600"/>
            <a:ext cx="7848600" cy="1676400"/>
          </a:xfrm>
          <a:prstGeom prst="rect">
            <a:avLst/>
          </a:prstGeom>
          <a:solidFill>
            <a:srgbClr val="000082"/>
          </a:solidFill>
          <a:ln w="12700" algn="ctr">
            <a:solidFill>
              <a:srgbClr val="000082"/>
            </a:solidFill>
            <a:round/>
            <a:headEnd/>
            <a:tailEnd/>
          </a:ln>
        </p:spPr>
        <p:txBody>
          <a:bodyPr/>
          <a:lstStyle/>
          <a:p>
            <a:pPr eaLnBrk="0" hangingPunct="0"/>
            <a:endParaRPr lang="en-US"/>
          </a:p>
        </p:txBody>
      </p:sp>
    </p:spTree>
    <p:custDataLst>
      <p:tags r:id="rId1"/>
    </p:custDataLst>
  </p:cSld>
  <p:clrMapOvr>
    <a:masterClrMapping/>
  </p:clrMapOvr>
  <p:transition spd="med" advTm="940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left)">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381000" y="304800"/>
            <a:ext cx="8382000" cy="708025"/>
          </a:xfrm>
          <a:prstGeom prst="rect">
            <a:avLst/>
          </a:prstGeom>
          <a:noFill/>
          <a:ln w="9525">
            <a:noFill/>
            <a:miter lim="800000"/>
            <a:headEnd/>
            <a:tailEnd/>
          </a:ln>
        </p:spPr>
        <p:txBody>
          <a:bodyPr>
            <a:spAutoFit/>
          </a:bodyPr>
          <a:lstStyle/>
          <a:p>
            <a:pPr algn="ctr" eaLnBrk="0" hangingPunct="0">
              <a:defRPr/>
            </a:pPr>
            <a:r>
              <a:rPr lang="en-US" sz="4000" b="1" dirty="0">
                <a:solidFill>
                  <a:srgbClr val="FFFFFF"/>
                </a:solidFill>
                <a:cs typeface="+mn-cs"/>
              </a:rPr>
              <a:t>Crosstalk Prediction Formula</a:t>
            </a:r>
          </a:p>
        </p:txBody>
      </p:sp>
      <p:pic>
        <p:nvPicPr>
          <p:cNvPr id="23555" name="Picture 2"/>
          <p:cNvPicPr>
            <a:picLocks noChangeAspect="1" noChangeArrowheads="1"/>
          </p:cNvPicPr>
          <p:nvPr/>
        </p:nvPicPr>
        <p:blipFill>
          <a:blip r:embed="rId3" cstate="print"/>
          <a:srcRect/>
          <a:stretch>
            <a:fillRect/>
          </a:stretch>
        </p:blipFill>
        <p:spPr bwMode="auto">
          <a:xfrm>
            <a:off x="4953000" y="2362200"/>
            <a:ext cx="4191000" cy="3890963"/>
          </a:xfrm>
          <a:prstGeom prst="rect">
            <a:avLst/>
          </a:prstGeom>
          <a:noFill/>
          <a:ln w="9525">
            <a:noFill/>
            <a:miter lim="800000"/>
            <a:headEnd/>
            <a:tailEnd/>
          </a:ln>
        </p:spPr>
      </p:pic>
      <p:grpSp>
        <p:nvGrpSpPr>
          <p:cNvPr id="23556" name="Group 76"/>
          <p:cNvGrpSpPr>
            <a:grpSpLocks/>
          </p:cNvGrpSpPr>
          <p:nvPr/>
        </p:nvGrpSpPr>
        <p:grpSpPr bwMode="auto">
          <a:xfrm>
            <a:off x="1447800" y="1143000"/>
            <a:ext cx="5029200" cy="566738"/>
            <a:chOff x="4114800" y="6248405"/>
            <a:chExt cx="5029200" cy="566405"/>
          </a:xfrm>
        </p:grpSpPr>
        <p:sp>
          <p:nvSpPr>
            <p:cNvPr id="75" name="Rectangle 74"/>
            <p:cNvSpPr/>
            <p:nvPr/>
          </p:nvSpPr>
          <p:spPr>
            <a:xfrm>
              <a:off x="4114800" y="6248405"/>
              <a:ext cx="2420938" cy="523567"/>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r>
                <a:rPr lang="en-US" altLang="ja-JP" sz="2800" b="1" kern="0" dirty="0">
                  <a:solidFill>
                    <a:srgbClr val="FFFFFF"/>
                  </a:solidFill>
                  <a:effectLst>
                    <a:outerShdw blurRad="38100" dist="38100" dir="2700000" algn="tl">
                      <a:srgbClr val="000000"/>
                    </a:outerShdw>
                  </a:effectLst>
                  <a:ea typeface="ＭＳ Ｐゴシック" pitchFamily="34" charset="-128"/>
                </a:rPr>
                <a:t>  (</a:t>
              </a:r>
              <a:r>
                <a:rPr lang="en-US" altLang="ja-JP" sz="2800" b="1" kern="0" dirty="0">
                  <a:solidFill>
                    <a:srgbClr val="FF0000"/>
                  </a:solidFill>
                  <a:effectLst>
                    <a:outerShdw blurRad="38100" dist="38100" dir="2700000" algn="tl">
                      <a:srgbClr val="000000"/>
                    </a:outerShdw>
                  </a:effectLst>
                  <a:ea typeface="ＭＳ Ｐゴシック" pitchFamily="34" charset="-128"/>
                </a:rPr>
                <a:t>L </a:t>
              </a:r>
              <a:r>
                <a:rPr lang="en-US" altLang="ja-JP" sz="2800" b="1" kern="0" dirty="0">
                  <a:solidFill>
                    <a:srgbClr val="FFFFFF"/>
                  </a:solidFill>
                  <a:effectLst>
                    <a:outerShdw blurRad="38100" dist="38100" dir="2700000" algn="tl">
                      <a:srgbClr val="000000"/>
                    </a:outerShdw>
                  </a:effectLst>
                  <a:ea typeface="ＭＳ Ｐゴシック" pitchFamily="34" charset="-128"/>
                </a:rPr>
                <a:t>m   - d  ) </a:t>
              </a:r>
              <a:endParaRPr lang="en-US" sz="2800" dirty="0"/>
            </a:p>
          </p:txBody>
        </p:sp>
        <p:sp>
          <p:nvSpPr>
            <p:cNvPr id="76" name="Rectangle 75"/>
            <p:cNvSpPr/>
            <p:nvPr/>
          </p:nvSpPr>
          <p:spPr>
            <a:xfrm>
              <a:off x="4419600" y="6519708"/>
              <a:ext cx="255588" cy="261783"/>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2</a:t>
              </a:r>
              <a:endParaRPr lang="en-US" sz="1050" dirty="0"/>
            </a:p>
          </p:txBody>
        </p:sp>
        <p:sp>
          <p:nvSpPr>
            <p:cNvPr id="77" name="Rectangle 76"/>
            <p:cNvSpPr/>
            <p:nvPr/>
          </p:nvSpPr>
          <p:spPr>
            <a:xfrm>
              <a:off x="4308475" y="6273790"/>
              <a:ext cx="274638" cy="253851"/>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T</a:t>
              </a:r>
              <a:endParaRPr lang="en-US" sz="1050" dirty="0"/>
            </a:p>
          </p:txBody>
        </p:sp>
        <p:sp>
          <p:nvSpPr>
            <p:cNvPr id="78" name="Rectangle 77"/>
            <p:cNvSpPr/>
            <p:nvPr/>
          </p:nvSpPr>
          <p:spPr>
            <a:xfrm>
              <a:off x="6019800" y="6519708"/>
              <a:ext cx="255588" cy="261783"/>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1</a:t>
              </a:r>
              <a:endParaRPr lang="en-US" sz="1050" dirty="0">
                <a:solidFill>
                  <a:srgbClr val="FFFFFF"/>
                </a:solidFill>
              </a:endParaRPr>
            </a:p>
          </p:txBody>
        </p:sp>
        <p:sp>
          <p:nvSpPr>
            <p:cNvPr id="79" name="Rectangle 78"/>
            <p:cNvSpPr/>
            <p:nvPr/>
          </p:nvSpPr>
          <p:spPr>
            <a:xfrm>
              <a:off x="4953000" y="6553026"/>
              <a:ext cx="255588" cy="261784"/>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1</a:t>
              </a:r>
              <a:endParaRPr lang="en-US" sz="1050" dirty="0">
                <a:solidFill>
                  <a:srgbClr val="FFFFFF"/>
                </a:solidFill>
              </a:endParaRPr>
            </a:p>
          </p:txBody>
        </p:sp>
        <p:sp>
          <p:nvSpPr>
            <p:cNvPr id="80" name="Rectangle 79"/>
            <p:cNvSpPr/>
            <p:nvPr/>
          </p:nvSpPr>
          <p:spPr>
            <a:xfrm>
              <a:off x="6427788" y="6248405"/>
              <a:ext cx="2716212" cy="523567"/>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 L</a:t>
              </a:r>
              <a:r>
                <a:rPr lang="en-US" altLang="ja-JP" sz="2800" b="1" kern="0" dirty="0">
                  <a:solidFill>
                    <a:srgbClr val="FFFFFF"/>
                  </a:solidFill>
                  <a:effectLst>
                    <a:outerShdw blurRad="38100" dist="38100" dir="2700000" algn="tl">
                      <a:srgbClr val="000000"/>
                    </a:outerShdw>
                  </a:effectLst>
                  <a:ea typeface="ＭＳ Ｐゴシック" pitchFamily="34" charset="-128"/>
                </a:rPr>
                <a:t>  (</a:t>
              </a:r>
              <a:r>
                <a:rPr lang="en-US" altLang="ja-JP" sz="2800" b="1" kern="0" dirty="0">
                  <a:solidFill>
                    <a:srgbClr val="FF0000"/>
                  </a:solidFill>
                  <a:effectLst>
                    <a:outerShdw blurRad="38100" dist="38100" dir="2700000" algn="tl">
                      <a:srgbClr val="000000"/>
                    </a:outerShdw>
                  </a:effectLst>
                  <a:ea typeface="ＭＳ Ｐゴシック" pitchFamily="34" charset="-128"/>
                </a:rPr>
                <a:t>L </a:t>
              </a:r>
              <a:r>
                <a:rPr lang="en-US" altLang="ja-JP" sz="2800" b="1" kern="0" dirty="0">
                  <a:solidFill>
                    <a:srgbClr val="FFFFFF"/>
                  </a:solidFill>
                  <a:effectLst>
                    <a:outerShdw blurRad="38100" dist="38100" dir="2700000" algn="tl">
                      <a:srgbClr val="000000"/>
                    </a:outerShdw>
                  </a:effectLst>
                  <a:ea typeface="ＭＳ Ｐゴシック" pitchFamily="34" charset="-128"/>
                </a:rPr>
                <a:t>m   - d  ) </a:t>
              </a:r>
              <a:endParaRPr lang="en-US" sz="2800" dirty="0"/>
            </a:p>
          </p:txBody>
        </p:sp>
        <p:sp>
          <p:nvSpPr>
            <p:cNvPr id="81" name="Rectangle 80"/>
            <p:cNvSpPr/>
            <p:nvPr/>
          </p:nvSpPr>
          <p:spPr>
            <a:xfrm>
              <a:off x="6961188" y="6519708"/>
              <a:ext cx="252412" cy="253851"/>
            </a:xfrm>
            <a:prstGeom prst="rect">
              <a:avLst/>
            </a:prstGeom>
          </p:spPr>
          <p:txBody>
            <a:bodyPr wrap="none">
              <a:spAutoFit/>
            </a:bodyPr>
            <a:lstStyle/>
            <a:p>
              <a:pPr>
                <a:defRPr/>
              </a:pPr>
              <a:r>
                <a:rPr lang="en-US" sz="1050" b="1" kern="0" dirty="0">
                  <a:solidFill>
                    <a:srgbClr val="FF0000"/>
                  </a:solidFill>
                  <a:effectLst>
                    <a:outerShdw blurRad="38100" dist="38100" dir="2700000" algn="tl">
                      <a:srgbClr val="000000"/>
                    </a:outerShdw>
                  </a:effectLst>
                  <a:ea typeface="ＭＳ Ｐゴシック" pitchFamily="34" charset="-128"/>
                </a:rPr>
                <a:t>1</a:t>
              </a:r>
              <a:endParaRPr lang="en-US" sz="1050" dirty="0"/>
            </a:p>
          </p:txBody>
        </p:sp>
        <p:sp>
          <p:nvSpPr>
            <p:cNvPr id="82" name="Rectangle 81"/>
            <p:cNvSpPr/>
            <p:nvPr/>
          </p:nvSpPr>
          <p:spPr>
            <a:xfrm>
              <a:off x="6850063" y="6273790"/>
              <a:ext cx="274637" cy="253851"/>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T</a:t>
              </a:r>
              <a:endParaRPr lang="en-US" sz="1050" dirty="0"/>
            </a:p>
          </p:txBody>
        </p:sp>
        <p:sp>
          <p:nvSpPr>
            <p:cNvPr id="83" name="Rectangle 82"/>
            <p:cNvSpPr/>
            <p:nvPr/>
          </p:nvSpPr>
          <p:spPr>
            <a:xfrm>
              <a:off x="8561388" y="6519708"/>
              <a:ext cx="252412" cy="253851"/>
            </a:xfrm>
            <a:prstGeom prst="rect">
              <a:avLst/>
            </a:prstGeom>
          </p:spPr>
          <p:txBody>
            <a:bodyPr wrap="none">
              <a:spAutoFit/>
            </a:bodyPr>
            <a:lstStyle/>
            <a:p>
              <a:pPr>
                <a:defRPr/>
              </a:pPr>
              <a:r>
                <a:rPr lang="en-US" sz="1050" b="1" kern="0" dirty="0">
                  <a:solidFill>
                    <a:srgbClr val="FFFFFF"/>
                  </a:solidFill>
                  <a:effectLst>
                    <a:outerShdw blurRad="38100" dist="38100" dir="2700000" algn="tl">
                      <a:srgbClr val="000000"/>
                    </a:outerShdw>
                  </a:effectLst>
                  <a:ea typeface="ＭＳ Ｐゴシック" pitchFamily="34" charset="-128"/>
                </a:rPr>
                <a:t>2</a:t>
              </a:r>
              <a:endParaRPr lang="en-US" sz="1050" dirty="0">
                <a:solidFill>
                  <a:srgbClr val="FFFFFF"/>
                </a:solidFill>
              </a:endParaRPr>
            </a:p>
          </p:txBody>
        </p:sp>
        <p:sp>
          <p:nvSpPr>
            <p:cNvPr id="84" name="Rectangle 83"/>
            <p:cNvSpPr/>
            <p:nvPr/>
          </p:nvSpPr>
          <p:spPr>
            <a:xfrm>
              <a:off x="7494588" y="6553026"/>
              <a:ext cx="252412" cy="253851"/>
            </a:xfrm>
            <a:prstGeom prst="rect">
              <a:avLst/>
            </a:prstGeom>
          </p:spPr>
          <p:txBody>
            <a:bodyPr wrap="none">
              <a:spAutoFit/>
            </a:bodyPr>
            <a:lstStyle/>
            <a:p>
              <a:pPr>
                <a:defRPr/>
              </a:pPr>
              <a:r>
                <a:rPr lang="en-US" sz="1050" b="1" kern="0" dirty="0">
                  <a:solidFill>
                    <a:srgbClr val="FFFFFF"/>
                  </a:solidFill>
                  <a:effectLst>
                    <a:outerShdw blurRad="38100" dist="38100" dir="2700000" algn="tl">
                      <a:srgbClr val="000000"/>
                    </a:outerShdw>
                  </a:effectLst>
                  <a:ea typeface="ＭＳ Ｐゴシック" pitchFamily="34" charset="-128"/>
                </a:rPr>
                <a:t>2</a:t>
              </a:r>
              <a:endParaRPr lang="en-US" sz="1050" dirty="0">
                <a:solidFill>
                  <a:srgbClr val="FFFFFF"/>
                </a:solidFill>
              </a:endParaRPr>
            </a:p>
          </p:txBody>
        </p:sp>
      </p:grpSp>
      <p:pic>
        <p:nvPicPr>
          <p:cNvPr id="23557" name="Picture 3"/>
          <p:cNvPicPr>
            <a:picLocks noChangeAspect="1" noChangeArrowheads="1"/>
          </p:cNvPicPr>
          <p:nvPr/>
        </p:nvPicPr>
        <p:blipFill>
          <a:blip r:embed="rId4" cstate="print"/>
          <a:srcRect/>
          <a:stretch>
            <a:fillRect/>
          </a:stretch>
        </p:blipFill>
        <p:spPr bwMode="auto">
          <a:xfrm>
            <a:off x="228600" y="2362200"/>
            <a:ext cx="4114800" cy="3810000"/>
          </a:xfrm>
          <a:prstGeom prst="rect">
            <a:avLst/>
          </a:prstGeom>
          <a:noFill/>
          <a:ln w="9525">
            <a:noFill/>
            <a:miter lim="800000"/>
            <a:headEnd/>
            <a:tailEnd/>
          </a:ln>
        </p:spPr>
      </p:pic>
      <p:grpSp>
        <p:nvGrpSpPr>
          <p:cNvPr id="23558" name="Group 91"/>
          <p:cNvGrpSpPr>
            <a:grpSpLocks/>
          </p:cNvGrpSpPr>
          <p:nvPr/>
        </p:nvGrpSpPr>
        <p:grpSpPr bwMode="auto">
          <a:xfrm>
            <a:off x="6781800" y="990600"/>
            <a:ext cx="1671638" cy="846138"/>
            <a:chOff x="7166947" y="1524000"/>
            <a:chExt cx="1672253" cy="845641"/>
          </a:xfrm>
        </p:grpSpPr>
        <p:grpSp>
          <p:nvGrpSpPr>
            <p:cNvPr id="23570" name="Group 89"/>
            <p:cNvGrpSpPr>
              <a:grpSpLocks/>
            </p:cNvGrpSpPr>
            <p:nvPr/>
          </p:nvGrpSpPr>
          <p:grpSpPr bwMode="auto">
            <a:xfrm>
              <a:off x="7794236" y="1524000"/>
              <a:ext cx="816364" cy="817840"/>
              <a:chOff x="8153400" y="2009001"/>
              <a:chExt cx="816364" cy="817840"/>
            </a:xfrm>
          </p:grpSpPr>
          <p:sp>
            <p:nvSpPr>
              <p:cNvPr id="23572" name="TextBox 86"/>
              <p:cNvSpPr txBox="1">
                <a:spLocks noChangeArrowheads="1"/>
              </p:cNvSpPr>
              <p:nvPr/>
            </p:nvSpPr>
            <p:spPr bwMode="auto">
              <a:xfrm>
                <a:off x="8153400" y="2057400"/>
                <a:ext cx="434734" cy="769441"/>
              </a:xfrm>
              <a:prstGeom prst="rect">
                <a:avLst/>
              </a:prstGeom>
              <a:noFill/>
              <a:ln w="9525">
                <a:noFill/>
                <a:miter lim="800000"/>
                <a:headEnd/>
                <a:tailEnd/>
              </a:ln>
            </p:spPr>
            <p:txBody>
              <a:bodyPr wrap="none">
                <a:spAutoFit/>
              </a:bodyPr>
              <a:lstStyle/>
              <a:p>
                <a:r>
                  <a:rPr lang="en-US"/>
                  <a:t>e</a:t>
                </a:r>
              </a:p>
            </p:txBody>
          </p:sp>
          <p:sp>
            <p:nvSpPr>
              <p:cNvPr id="23573" name="TextBox 87"/>
              <p:cNvSpPr txBox="1">
                <a:spLocks noChangeArrowheads="1"/>
              </p:cNvSpPr>
              <p:nvPr/>
            </p:nvSpPr>
            <p:spPr bwMode="auto">
              <a:xfrm>
                <a:off x="8305800" y="2057400"/>
                <a:ext cx="663964" cy="400110"/>
              </a:xfrm>
              <a:prstGeom prst="rect">
                <a:avLst/>
              </a:prstGeom>
              <a:noFill/>
              <a:ln w="9525">
                <a:noFill/>
                <a:miter lim="800000"/>
                <a:headEnd/>
                <a:tailEnd/>
              </a:ln>
            </p:spPr>
            <p:txBody>
              <a:bodyPr wrap="none">
                <a:spAutoFit/>
              </a:bodyPr>
              <a:lstStyle/>
              <a:p>
                <a:r>
                  <a:rPr lang="en-US" sz="2000"/>
                  <a:t>-</a:t>
                </a:r>
                <a:r>
                  <a:rPr lang="en-US" sz="2000">
                    <a:latin typeface="Symbol" pitchFamily="18" charset="2"/>
                  </a:rPr>
                  <a:t>s w</a:t>
                </a:r>
              </a:p>
            </p:txBody>
          </p:sp>
          <p:sp>
            <p:nvSpPr>
              <p:cNvPr id="23574" name="TextBox 88"/>
              <p:cNvSpPr txBox="1">
                <a:spLocks noChangeArrowheads="1"/>
              </p:cNvSpPr>
              <p:nvPr/>
            </p:nvSpPr>
            <p:spPr bwMode="auto">
              <a:xfrm>
                <a:off x="8534400" y="2009001"/>
                <a:ext cx="415498" cy="276999"/>
              </a:xfrm>
              <a:prstGeom prst="rect">
                <a:avLst/>
              </a:prstGeom>
              <a:noFill/>
              <a:ln w="9525">
                <a:noFill/>
                <a:miter lim="800000"/>
                <a:headEnd/>
                <a:tailEnd/>
              </a:ln>
            </p:spPr>
            <p:txBody>
              <a:bodyPr wrap="none">
                <a:spAutoFit/>
              </a:bodyPr>
              <a:lstStyle/>
              <a:p>
                <a:r>
                  <a:rPr lang="en-US" sz="1200"/>
                  <a:t>2  2</a:t>
                </a:r>
                <a:endParaRPr lang="en-US" sz="1200">
                  <a:latin typeface="Symbol" pitchFamily="18" charset="2"/>
                </a:endParaRPr>
              </a:p>
            </p:txBody>
          </p:sp>
        </p:grpSp>
        <p:sp>
          <p:nvSpPr>
            <p:cNvPr id="23571" name="TextBox 90"/>
            <p:cNvSpPr txBox="1">
              <a:spLocks noChangeArrowheads="1"/>
            </p:cNvSpPr>
            <p:nvPr/>
          </p:nvSpPr>
          <p:spPr bwMode="auto">
            <a:xfrm>
              <a:off x="7166947" y="1600200"/>
              <a:ext cx="1672253" cy="769441"/>
            </a:xfrm>
            <a:prstGeom prst="rect">
              <a:avLst/>
            </a:prstGeom>
            <a:noFill/>
            <a:ln w="9525">
              <a:noFill/>
              <a:miter lim="800000"/>
              <a:headEnd/>
              <a:tailEnd/>
            </a:ln>
          </p:spPr>
          <p:txBody>
            <a:bodyPr wrap="none">
              <a:spAutoFit/>
            </a:bodyPr>
            <a:lstStyle/>
            <a:p>
              <a:r>
                <a:rPr lang="en-US"/>
                <a:t>O(     )</a:t>
              </a:r>
            </a:p>
          </p:txBody>
        </p:sp>
      </p:grpSp>
      <p:sp>
        <p:nvSpPr>
          <p:cNvPr id="23559" name="TextBox 92"/>
          <p:cNvSpPr txBox="1">
            <a:spLocks noChangeArrowheads="1"/>
          </p:cNvSpPr>
          <p:nvPr/>
        </p:nvSpPr>
        <p:spPr bwMode="auto">
          <a:xfrm>
            <a:off x="6324600" y="1066800"/>
            <a:ext cx="488950" cy="769938"/>
          </a:xfrm>
          <a:prstGeom prst="rect">
            <a:avLst/>
          </a:prstGeom>
          <a:noFill/>
          <a:ln w="9525">
            <a:noFill/>
            <a:miter lim="800000"/>
            <a:headEnd/>
            <a:tailEnd/>
          </a:ln>
        </p:spPr>
        <p:txBody>
          <a:bodyPr wrap="none">
            <a:spAutoFit/>
          </a:bodyPr>
          <a:lstStyle/>
          <a:p>
            <a:r>
              <a:rPr lang="en-US"/>
              <a:t>~</a:t>
            </a:r>
          </a:p>
        </p:txBody>
      </p:sp>
      <p:sp>
        <p:nvSpPr>
          <p:cNvPr id="23560" name="TextBox 93"/>
          <p:cNvSpPr txBox="1">
            <a:spLocks noChangeArrowheads="1"/>
          </p:cNvSpPr>
          <p:nvPr/>
        </p:nvSpPr>
        <p:spPr bwMode="auto">
          <a:xfrm>
            <a:off x="481013" y="1143000"/>
            <a:ext cx="814387" cy="584200"/>
          </a:xfrm>
          <a:prstGeom prst="rect">
            <a:avLst/>
          </a:prstGeom>
          <a:noFill/>
          <a:ln w="9525">
            <a:noFill/>
            <a:miter lim="800000"/>
            <a:headEnd/>
            <a:tailEnd/>
          </a:ln>
        </p:spPr>
        <p:txBody>
          <a:bodyPr wrap="none">
            <a:spAutoFit/>
          </a:bodyPr>
          <a:lstStyle/>
          <a:p>
            <a:r>
              <a:rPr lang="en-US" sz="3200"/>
              <a:t>X =</a:t>
            </a:r>
          </a:p>
        </p:txBody>
      </p:sp>
      <p:cxnSp>
        <p:nvCxnSpPr>
          <p:cNvPr id="23561" name="Straight Connector 95"/>
          <p:cNvCxnSpPr>
            <a:cxnSpLocks noChangeShapeType="1"/>
          </p:cNvCxnSpPr>
          <p:nvPr/>
        </p:nvCxnSpPr>
        <p:spPr bwMode="auto">
          <a:xfrm rot="5400000">
            <a:off x="1333500" y="1409700"/>
            <a:ext cx="381000" cy="0"/>
          </a:xfrm>
          <a:prstGeom prst="line">
            <a:avLst/>
          </a:prstGeom>
          <a:noFill/>
          <a:ln w="12700" algn="ctr">
            <a:solidFill>
              <a:schemeClr val="tx1"/>
            </a:solidFill>
            <a:round/>
            <a:headEnd/>
            <a:tailEnd/>
          </a:ln>
        </p:spPr>
      </p:cxnSp>
      <p:cxnSp>
        <p:nvCxnSpPr>
          <p:cNvPr id="23562" name="Straight Connector 96"/>
          <p:cNvCxnSpPr>
            <a:cxnSpLocks noChangeShapeType="1"/>
          </p:cNvCxnSpPr>
          <p:nvPr/>
        </p:nvCxnSpPr>
        <p:spPr bwMode="auto">
          <a:xfrm rot="5400000">
            <a:off x="1257300" y="1409700"/>
            <a:ext cx="381000" cy="0"/>
          </a:xfrm>
          <a:prstGeom prst="line">
            <a:avLst/>
          </a:prstGeom>
          <a:noFill/>
          <a:ln w="12700" algn="ctr">
            <a:solidFill>
              <a:schemeClr val="tx1"/>
            </a:solidFill>
            <a:round/>
            <a:headEnd/>
            <a:tailEnd/>
          </a:ln>
        </p:spPr>
      </p:cxnSp>
      <p:cxnSp>
        <p:nvCxnSpPr>
          <p:cNvPr id="23563" name="Straight Connector 97"/>
          <p:cNvCxnSpPr>
            <a:cxnSpLocks noChangeShapeType="1"/>
          </p:cNvCxnSpPr>
          <p:nvPr/>
        </p:nvCxnSpPr>
        <p:spPr bwMode="auto">
          <a:xfrm rot="5400000">
            <a:off x="6081713" y="1409700"/>
            <a:ext cx="381000" cy="0"/>
          </a:xfrm>
          <a:prstGeom prst="line">
            <a:avLst/>
          </a:prstGeom>
          <a:noFill/>
          <a:ln w="12700" algn="ctr">
            <a:solidFill>
              <a:schemeClr val="tx1"/>
            </a:solidFill>
            <a:round/>
            <a:headEnd/>
            <a:tailEnd/>
          </a:ln>
        </p:spPr>
      </p:cxnSp>
      <p:cxnSp>
        <p:nvCxnSpPr>
          <p:cNvPr id="23564" name="Straight Connector 98"/>
          <p:cNvCxnSpPr>
            <a:cxnSpLocks noChangeShapeType="1"/>
          </p:cNvCxnSpPr>
          <p:nvPr/>
        </p:nvCxnSpPr>
        <p:spPr bwMode="auto">
          <a:xfrm rot="5400000">
            <a:off x="12382500" y="-266700"/>
            <a:ext cx="381000" cy="0"/>
          </a:xfrm>
          <a:prstGeom prst="line">
            <a:avLst/>
          </a:prstGeom>
          <a:noFill/>
          <a:ln w="12700" algn="ctr">
            <a:solidFill>
              <a:schemeClr val="tx1"/>
            </a:solidFill>
            <a:round/>
            <a:headEnd/>
            <a:tailEnd/>
          </a:ln>
        </p:spPr>
      </p:cxnSp>
      <p:cxnSp>
        <p:nvCxnSpPr>
          <p:cNvPr id="23565" name="Straight Connector 99"/>
          <p:cNvCxnSpPr>
            <a:cxnSpLocks noChangeShapeType="1"/>
          </p:cNvCxnSpPr>
          <p:nvPr/>
        </p:nvCxnSpPr>
        <p:spPr bwMode="auto">
          <a:xfrm rot="5400000">
            <a:off x="6161088" y="1436688"/>
            <a:ext cx="381000" cy="0"/>
          </a:xfrm>
          <a:prstGeom prst="line">
            <a:avLst/>
          </a:prstGeom>
          <a:noFill/>
          <a:ln w="12700" algn="ctr">
            <a:solidFill>
              <a:schemeClr val="tx1"/>
            </a:solidFill>
            <a:round/>
            <a:headEnd/>
            <a:tailEnd/>
          </a:ln>
        </p:spPr>
      </p:cxnSp>
      <p:sp>
        <p:nvSpPr>
          <p:cNvPr id="23566" name="TextBox 100"/>
          <p:cNvSpPr txBox="1">
            <a:spLocks noChangeArrowheads="1"/>
          </p:cNvSpPr>
          <p:nvPr/>
        </p:nvSpPr>
        <p:spPr bwMode="auto">
          <a:xfrm>
            <a:off x="4545013" y="3810000"/>
            <a:ext cx="484187" cy="461963"/>
          </a:xfrm>
          <a:prstGeom prst="rect">
            <a:avLst/>
          </a:prstGeom>
          <a:noFill/>
          <a:ln w="9525">
            <a:noFill/>
            <a:miter lim="800000"/>
            <a:headEnd/>
            <a:tailEnd/>
          </a:ln>
        </p:spPr>
        <p:txBody>
          <a:bodyPr wrap="none">
            <a:spAutoFit/>
          </a:bodyPr>
          <a:lstStyle/>
          <a:p>
            <a:r>
              <a:rPr lang="en-US" sz="2400"/>
              <a:t>X </a:t>
            </a:r>
          </a:p>
        </p:txBody>
      </p:sp>
      <p:sp>
        <p:nvSpPr>
          <p:cNvPr id="23567" name="Rectangle 101"/>
          <p:cNvSpPr>
            <a:spLocks noChangeArrowheads="1"/>
          </p:cNvSpPr>
          <p:nvPr/>
        </p:nvSpPr>
        <p:spPr bwMode="auto">
          <a:xfrm>
            <a:off x="4876800" y="5867400"/>
            <a:ext cx="4267200" cy="457200"/>
          </a:xfrm>
          <a:prstGeom prst="rect">
            <a:avLst/>
          </a:prstGeom>
          <a:solidFill>
            <a:srgbClr val="000082"/>
          </a:solidFill>
          <a:ln w="12700" algn="ctr">
            <a:noFill/>
            <a:round/>
            <a:headEnd/>
            <a:tailEnd/>
          </a:ln>
        </p:spPr>
        <p:txBody>
          <a:bodyPr/>
          <a:lstStyle/>
          <a:p>
            <a:pPr eaLnBrk="0" hangingPunct="0"/>
            <a:endParaRPr lang="en-US"/>
          </a:p>
        </p:txBody>
      </p:sp>
      <p:sp>
        <p:nvSpPr>
          <p:cNvPr id="23568" name="TextBox 102"/>
          <p:cNvSpPr txBox="1">
            <a:spLocks noChangeArrowheads="1"/>
          </p:cNvSpPr>
          <p:nvPr/>
        </p:nvSpPr>
        <p:spPr bwMode="auto">
          <a:xfrm>
            <a:off x="6858000" y="5867400"/>
            <a:ext cx="447675" cy="461963"/>
          </a:xfrm>
          <a:prstGeom prst="rect">
            <a:avLst/>
          </a:prstGeom>
          <a:noFill/>
          <a:ln w="9525">
            <a:noFill/>
            <a:miter lim="800000"/>
            <a:headEnd/>
            <a:tailEnd/>
          </a:ln>
        </p:spPr>
        <p:txBody>
          <a:bodyPr wrap="none">
            <a:spAutoFit/>
          </a:bodyPr>
          <a:lstStyle/>
          <a:p>
            <a:r>
              <a:rPr lang="en-US" sz="2400">
                <a:latin typeface="Symbol" pitchFamily="18" charset="2"/>
              </a:rPr>
              <a:t>s </a:t>
            </a:r>
          </a:p>
        </p:txBody>
      </p:sp>
      <p:sp>
        <p:nvSpPr>
          <p:cNvPr id="23569" name="TextBox 103"/>
          <p:cNvSpPr txBox="1">
            <a:spLocks noChangeArrowheads="1"/>
          </p:cNvSpPr>
          <p:nvPr/>
        </p:nvSpPr>
        <p:spPr bwMode="auto">
          <a:xfrm>
            <a:off x="4800600" y="5791200"/>
            <a:ext cx="4648200" cy="461963"/>
          </a:xfrm>
          <a:prstGeom prst="rect">
            <a:avLst/>
          </a:prstGeom>
          <a:noFill/>
          <a:ln w="9525">
            <a:noFill/>
            <a:miter lim="800000"/>
            <a:headEnd/>
            <a:tailEnd/>
          </a:ln>
        </p:spPr>
        <p:txBody>
          <a:bodyPr wrap="none">
            <a:spAutoFit/>
          </a:bodyPr>
          <a:lstStyle/>
          <a:p>
            <a:r>
              <a:rPr lang="en-US" sz="2400">
                <a:latin typeface="Symbol" pitchFamily="18" charset="2"/>
              </a:rPr>
              <a:t>.01                                              1.0 </a:t>
            </a:r>
          </a:p>
        </p:txBody>
      </p:sp>
    </p:spTree>
    <p:custDataLst>
      <p:tags r:id="rId1"/>
    </p:custDataLst>
  </p:cSld>
  <p:clrMapOvr>
    <a:masterClrMapping/>
  </p:clrMapOvr>
  <p:transition spd="med" advTm="3996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5"/>
          <p:cNvSpPr txBox="1">
            <a:spLocks noChangeArrowheads="1"/>
          </p:cNvSpPr>
          <p:nvPr/>
        </p:nvSpPr>
        <p:spPr bwMode="auto">
          <a:xfrm>
            <a:off x="222250" y="1333500"/>
            <a:ext cx="4287838" cy="584200"/>
          </a:xfrm>
          <a:prstGeom prst="rect">
            <a:avLst/>
          </a:prstGeom>
          <a:noFill/>
          <a:ln w="9525">
            <a:noFill/>
            <a:miter lim="800000"/>
            <a:headEnd/>
            <a:tailEnd/>
          </a:ln>
        </p:spPr>
        <p:txBody>
          <a:bodyPr wrap="none">
            <a:spAutoFit/>
          </a:bodyPr>
          <a:lstStyle/>
          <a:p>
            <a:r>
              <a:rPr lang="en-US" sz="3200"/>
              <a:t>Standard Migration </a:t>
            </a:r>
            <a:r>
              <a:rPr lang="en-US" sz="3200">
                <a:solidFill>
                  <a:srgbClr val="FFFFFF"/>
                </a:solidFill>
              </a:rPr>
              <a:t>SNR</a:t>
            </a:r>
          </a:p>
        </p:txBody>
      </p:sp>
      <p:grpSp>
        <p:nvGrpSpPr>
          <p:cNvPr id="24579" name="Group 86"/>
          <p:cNvGrpSpPr>
            <a:grpSpLocks/>
          </p:cNvGrpSpPr>
          <p:nvPr/>
        </p:nvGrpSpPr>
        <p:grpSpPr bwMode="auto">
          <a:xfrm>
            <a:off x="304800" y="1697038"/>
            <a:ext cx="8694738" cy="3484562"/>
            <a:chOff x="228600" y="4821238"/>
            <a:chExt cx="8694447" cy="3484562"/>
          </a:xfrm>
        </p:grpSpPr>
        <p:sp>
          <p:nvSpPr>
            <p:cNvPr id="24668" name="Rectangle 87"/>
            <p:cNvSpPr>
              <a:spLocks noChangeArrowheads="1"/>
            </p:cNvSpPr>
            <p:nvPr/>
          </p:nvSpPr>
          <p:spPr bwMode="auto">
            <a:xfrm>
              <a:off x="533400" y="5791200"/>
              <a:ext cx="4800600" cy="1066800"/>
            </a:xfrm>
            <a:prstGeom prst="rect">
              <a:avLst/>
            </a:prstGeom>
            <a:solidFill>
              <a:srgbClr val="000082"/>
            </a:solidFill>
            <a:ln w="12700" algn="ctr">
              <a:noFill/>
              <a:round/>
              <a:headEnd/>
              <a:tailEnd/>
            </a:ln>
          </p:spPr>
          <p:txBody>
            <a:bodyPr/>
            <a:lstStyle/>
            <a:p>
              <a:pPr eaLnBrk="0" hangingPunct="0"/>
              <a:endParaRPr lang="en-US"/>
            </a:p>
          </p:txBody>
        </p:sp>
        <p:sp>
          <p:nvSpPr>
            <p:cNvPr id="24669" name="Rectangle 42"/>
            <p:cNvSpPr>
              <a:spLocks noChangeArrowheads="1"/>
            </p:cNvSpPr>
            <p:nvPr/>
          </p:nvSpPr>
          <p:spPr bwMode="auto">
            <a:xfrm>
              <a:off x="5126038" y="5049838"/>
              <a:ext cx="609600" cy="1447800"/>
            </a:xfrm>
            <a:prstGeom prst="rect">
              <a:avLst/>
            </a:prstGeom>
            <a:solidFill>
              <a:srgbClr val="FFFFFF"/>
            </a:solidFill>
            <a:ln w="12700" algn="ctr">
              <a:noFill/>
              <a:round/>
              <a:headEnd/>
              <a:tailEnd/>
            </a:ln>
          </p:spPr>
          <p:txBody>
            <a:bodyPr/>
            <a:lstStyle/>
            <a:p>
              <a:pPr eaLnBrk="0" hangingPunct="0"/>
              <a:endParaRPr lang="en-US"/>
            </a:p>
          </p:txBody>
        </p:sp>
        <p:sp>
          <p:nvSpPr>
            <p:cNvPr id="24670" name="Rectangle 43"/>
            <p:cNvSpPr>
              <a:spLocks noChangeArrowheads="1"/>
            </p:cNvSpPr>
            <p:nvPr/>
          </p:nvSpPr>
          <p:spPr bwMode="auto">
            <a:xfrm>
              <a:off x="4973638" y="4821238"/>
              <a:ext cx="838200" cy="2133600"/>
            </a:xfrm>
            <a:prstGeom prst="rect">
              <a:avLst/>
            </a:prstGeom>
            <a:solidFill>
              <a:srgbClr val="000082"/>
            </a:solidFill>
            <a:ln w="12700" algn="ctr">
              <a:noFill/>
              <a:round/>
              <a:headEnd/>
              <a:tailEnd/>
            </a:ln>
          </p:spPr>
          <p:txBody>
            <a:bodyPr/>
            <a:lstStyle/>
            <a:p>
              <a:pPr eaLnBrk="0" hangingPunct="0"/>
              <a:endParaRPr lang="en-US"/>
            </a:p>
          </p:txBody>
        </p:sp>
        <p:grpSp>
          <p:nvGrpSpPr>
            <p:cNvPr id="24671" name="Group 68"/>
            <p:cNvGrpSpPr>
              <a:grpSpLocks/>
            </p:cNvGrpSpPr>
            <p:nvPr/>
          </p:nvGrpSpPr>
          <p:grpSpPr bwMode="auto">
            <a:xfrm>
              <a:off x="6269038" y="5651501"/>
              <a:ext cx="1122362" cy="769937"/>
              <a:chOff x="6019800" y="1955799"/>
              <a:chExt cx="1122269" cy="768945"/>
            </a:xfrm>
          </p:grpSpPr>
          <p:grpSp>
            <p:nvGrpSpPr>
              <p:cNvPr id="24689" name="Group 42"/>
              <p:cNvGrpSpPr>
                <a:grpSpLocks/>
              </p:cNvGrpSpPr>
              <p:nvPr/>
            </p:nvGrpSpPr>
            <p:grpSpPr bwMode="auto">
              <a:xfrm>
                <a:off x="6019800" y="2057400"/>
                <a:ext cx="990600" cy="457200"/>
                <a:chOff x="5943600" y="2057400"/>
                <a:chExt cx="990600" cy="457200"/>
              </a:xfrm>
            </p:grpSpPr>
            <p:cxnSp>
              <p:nvCxnSpPr>
                <p:cNvPr id="24691" name="Straight Connector 36"/>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24692" name="Straight Connector 37"/>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24693" name="Straight Connector 4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24690" name="TextBox 43"/>
              <p:cNvSpPr txBox="1">
                <a:spLocks noChangeArrowheads="1"/>
              </p:cNvSpPr>
              <p:nvPr/>
            </p:nvSpPr>
            <p:spPr bwMode="auto">
              <a:xfrm>
                <a:off x="6235702" y="1955799"/>
                <a:ext cx="906367" cy="768945"/>
              </a:xfrm>
              <a:prstGeom prst="rect">
                <a:avLst/>
              </a:prstGeom>
              <a:noFill/>
              <a:ln w="9525">
                <a:noFill/>
                <a:miter lim="800000"/>
                <a:headEnd/>
                <a:tailEnd/>
              </a:ln>
            </p:spPr>
            <p:txBody>
              <a:bodyPr wrap="none">
                <a:spAutoFit/>
              </a:bodyPr>
              <a:lstStyle/>
              <a:p>
                <a:r>
                  <a:rPr lang="en-US">
                    <a:solidFill>
                      <a:srgbClr val="FFFFFF"/>
                    </a:solidFill>
                  </a:rPr>
                  <a:t>GS</a:t>
                </a:r>
              </a:p>
            </p:txBody>
          </p:sp>
        </p:grpSp>
        <p:pic>
          <p:nvPicPr>
            <p:cNvPr id="24672" name="Picture 19"/>
            <p:cNvPicPr>
              <a:picLocks noChangeArrowheads="1"/>
            </p:cNvPicPr>
            <p:nvPr/>
          </p:nvPicPr>
          <p:blipFill>
            <a:blip r:embed="rId3" cstate="print"/>
            <a:srcRect/>
            <a:stretch>
              <a:fillRect/>
            </a:stretch>
          </p:blipFill>
          <p:spPr bwMode="auto">
            <a:xfrm>
              <a:off x="2057400" y="5638800"/>
              <a:ext cx="1600200" cy="762000"/>
            </a:xfrm>
            <a:prstGeom prst="rect">
              <a:avLst/>
            </a:prstGeom>
            <a:noFill/>
            <a:ln w="38100">
              <a:solidFill>
                <a:srgbClr val="FFFF00"/>
              </a:solidFill>
              <a:miter lim="800000"/>
              <a:headEnd/>
              <a:tailEnd/>
            </a:ln>
          </p:spPr>
        </p:pic>
        <p:grpSp>
          <p:nvGrpSpPr>
            <p:cNvPr id="24673" name="Group 73"/>
            <p:cNvGrpSpPr>
              <a:grpSpLocks/>
            </p:cNvGrpSpPr>
            <p:nvPr/>
          </p:nvGrpSpPr>
          <p:grpSpPr bwMode="auto">
            <a:xfrm>
              <a:off x="6781801" y="5430834"/>
              <a:ext cx="2141246" cy="1492253"/>
              <a:chOff x="6553201" y="2133596"/>
              <a:chExt cx="2141246" cy="1492253"/>
            </a:xfrm>
          </p:grpSpPr>
          <p:grpSp>
            <p:nvGrpSpPr>
              <p:cNvPr id="24683" name="Group 81"/>
              <p:cNvGrpSpPr>
                <a:grpSpLocks/>
              </p:cNvGrpSpPr>
              <p:nvPr/>
            </p:nvGrpSpPr>
            <p:grpSpPr bwMode="auto">
              <a:xfrm>
                <a:off x="6553201" y="2133596"/>
                <a:ext cx="2141246" cy="1492253"/>
                <a:chOff x="523876" y="1774043"/>
                <a:chExt cx="2141246" cy="1494121"/>
              </a:xfrm>
            </p:grpSpPr>
            <p:sp>
              <p:nvSpPr>
                <p:cNvPr id="104" name="TextBox 103"/>
                <p:cNvSpPr txBox="1"/>
                <p:nvPr/>
              </p:nvSpPr>
              <p:spPr>
                <a:xfrm>
                  <a:off x="599853" y="2897814"/>
                  <a:ext cx="1922398" cy="370351"/>
                </a:xfrm>
                <a:prstGeom prst="rect">
                  <a:avLst/>
                </a:prstGeom>
                <a:noFill/>
              </p:spPr>
              <p:txBody>
                <a:bodyPr wrap="none">
                  <a:spAutoFit/>
                </a:bodyPr>
                <a:lstStyle/>
                <a:p>
                  <a:pPr>
                    <a:defRPr/>
                  </a:pPr>
                  <a:r>
                    <a:rPr lang="en-US" sz="1800" b="1" dirty="0">
                      <a:solidFill>
                        <a:srgbClr val="FFFFFF"/>
                      </a:solidFill>
                      <a:effectLst>
                        <a:outerShdw blurRad="38100" dist="38100" dir="2700000" algn="tl">
                          <a:srgbClr val="000000">
                            <a:alpha val="43137"/>
                          </a:srgbClr>
                        </a:outerShdw>
                      </a:effectLst>
                    </a:rPr>
                    <a:t># geophones/CSG</a:t>
                  </a:r>
                </a:p>
              </p:txBody>
            </p:sp>
            <p:grpSp>
              <p:nvGrpSpPr>
                <p:cNvPr id="24686" name="Group 18"/>
                <p:cNvGrpSpPr>
                  <a:grpSpLocks/>
                </p:cNvGrpSpPr>
                <p:nvPr/>
              </p:nvGrpSpPr>
              <p:grpSpPr bwMode="auto">
                <a:xfrm>
                  <a:off x="523876" y="1774043"/>
                  <a:ext cx="2141246" cy="1200068"/>
                  <a:chOff x="905025" y="2121526"/>
                  <a:chExt cx="2140986" cy="1292382"/>
                </a:xfrm>
              </p:grpSpPr>
              <p:sp>
                <p:nvSpPr>
                  <p:cNvPr id="106" name="TextBox 105"/>
                  <p:cNvSpPr txBox="1"/>
                  <p:nvPr/>
                </p:nvSpPr>
                <p:spPr>
                  <a:xfrm>
                    <a:off x="2123816" y="2121530"/>
                    <a:ext cx="922195" cy="398839"/>
                  </a:xfrm>
                  <a:prstGeom prst="rect">
                    <a:avLst/>
                  </a:prstGeom>
                  <a:noFill/>
                </p:spPr>
                <p:txBody>
                  <a:bodyPr wrap="none">
                    <a:spAutoFit/>
                  </a:bodyPr>
                  <a:lstStyle/>
                  <a:p>
                    <a:pPr>
                      <a:defRPr/>
                    </a:pPr>
                    <a:r>
                      <a:rPr lang="en-US" sz="1800" b="1" dirty="0">
                        <a:solidFill>
                          <a:srgbClr val="FFFFFF"/>
                        </a:solidFill>
                        <a:effectLst>
                          <a:outerShdw blurRad="38100" dist="38100" dir="2700000" algn="tl">
                            <a:srgbClr val="000000">
                              <a:alpha val="43137"/>
                            </a:srgbClr>
                          </a:outerShdw>
                        </a:effectLst>
                      </a:rPr>
                      <a:t># CSGs</a:t>
                    </a:r>
                  </a:p>
                </p:txBody>
              </p:sp>
              <p:cxnSp>
                <p:nvCxnSpPr>
                  <p:cNvPr id="24688" name="Straight Arrow Connector 13"/>
                  <p:cNvCxnSpPr>
                    <a:cxnSpLocks noChangeShapeType="1"/>
                  </p:cNvCxnSpPr>
                  <p:nvPr/>
                </p:nvCxnSpPr>
                <p:spPr bwMode="auto">
                  <a:xfrm rot="16200000" flipV="1">
                    <a:off x="890091" y="3018019"/>
                    <a:ext cx="410823" cy="380955"/>
                  </a:xfrm>
                  <a:prstGeom prst="straightConnector1">
                    <a:avLst/>
                  </a:prstGeom>
                  <a:noFill/>
                  <a:ln w="12700" algn="ctr">
                    <a:solidFill>
                      <a:srgbClr val="FFFFFF"/>
                    </a:solidFill>
                    <a:round/>
                    <a:headEnd/>
                    <a:tailEnd type="arrow" w="med" len="med"/>
                  </a:ln>
                </p:spPr>
              </p:cxnSp>
            </p:grpSp>
          </p:grpSp>
          <p:cxnSp>
            <p:nvCxnSpPr>
              <p:cNvPr id="24684" name="Straight Arrow Connector 102"/>
              <p:cNvCxnSpPr>
                <a:cxnSpLocks noChangeShapeType="1"/>
              </p:cNvCxnSpPr>
              <p:nvPr/>
            </p:nvCxnSpPr>
            <p:spPr bwMode="auto">
              <a:xfrm rot="10800000" flipV="1">
                <a:off x="7086600" y="2438400"/>
                <a:ext cx="685800" cy="152400"/>
              </a:xfrm>
              <a:prstGeom prst="straightConnector1">
                <a:avLst/>
              </a:prstGeom>
              <a:noFill/>
              <a:ln w="12700" algn="ctr">
                <a:solidFill>
                  <a:srgbClr val="FFFFFF"/>
                </a:solidFill>
                <a:round/>
                <a:headEnd/>
                <a:tailEnd type="arrow" w="med" len="med"/>
              </a:ln>
            </p:spPr>
          </p:cxnSp>
        </p:grpSp>
        <p:sp>
          <p:nvSpPr>
            <p:cNvPr id="24674" name="TextBox 25"/>
            <p:cNvSpPr txBox="1">
              <a:spLocks noChangeArrowheads="1"/>
            </p:cNvSpPr>
            <p:nvPr/>
          </p:nvSpPr>
          <p:spPr bwMode="auto">
            <a:xfrm>
              <a:off x="4876800" y="5698907"/>
              <a:ext cx="1457450" cy="646331"/>
            </a:xfrm>
            <a:prstGeom prst="rect">
              <a:avLst/>
            </a:prstGeom>
            <a:noFill/>
            <a:ln w="9525">
              <a:noFill/>
              <a:miter lim="800000"/>
              <a:headEnd/>
              <a:tailEnd/>
            </a:ln>
          </p:spPr>
          <p:txBody>
            <a:bodyPr wrap="none">
              <a:spAutoFit/>
            </a:bodyPr>
            <a:lstStyle/>
            <a:p>
              <a:r>
                <a:rPr lang="en-US" sz="3600">
                  <a:solidFill>
                    <a:srgbClr val="FFFFFF"/>
                  </a:solidFill>
                </a:rPr>
                <a:t>SNR= </a:t>
              </a:r>
            </a:p>
          </p:txBody>
        </p:sp>
        <p:pic>
          <p:nvPicPr>
            <p:cNvPr id="24675" name="Picture 2"/>
            <p:cNvPicPr>
              <a:picLocks noChangeAspect="1" noChangeArrowheads="1"/>
            </p:cNvPicPr>
            <p:nvPr/>
          </p:nvPicPr>
          <p:blipFill>
            <a:blip r:embed="rId4" cstate="print"/>
            <a:srcRect/>
            <a:stretch>
              <a:fillRect/>
            </a:stretch>
          </p:blipFill>
          <p:spPr bwMode="auto">
            <a:xfrm>
              <a:off x="228600" y="6324600"/>
              <a:ext cx="533400" cy="533400"/>
            </a:xfrm>
            <a:prstGeom prst="rect">
              <a:avLst/>
            </a:prstGeom>
            <a:noFill/>
            <a:ln w="9525">
              <a:noFill/>
              <a:miter lim="800000"/>
              <a:headEnd/>
              <a:tailEnd/>
            </a:ln>
          </p:spPr>
        </p:pic>
        <p:pic>
          <p:nvPicPr>
            <p:cNvPr id="24676" name="Picture 3"/>
            <p:cNvPicPr>
              <a:picLocks noChangeAspect="1" noChangeArrowheads="1"/>
            </p:cNvPicPr>
            <p:nvPr/>
          </p:nvPicPr>
          <p:blipFill>
            <a:blip r:embed="rId5" cstate="print"/>
            <a:srcRect/>
            <a:stretch>
              <a:fillRect/>
            </a:stretch>
          </p:blipFill>
          <p:spPr bwMode="auto">
            <a:xfrm>
              <a:off x="228600" y="5181600"/>
              <a:ext cx="533400" cy="533400"/>
            </a:xfrm>
            <a:prstGeom prst="rect">
              <a:avLst/>
            </a:prstGeom>
            <a:noFill/>
            <a:ln w="9525">
              <a:noFill/>
              <a:miter lim="800000"/>
              <a:headEnd/>
              <a:tailEnd/>
            </a:ln>
          </p:spPr>
        </p:pic>
        <p:sp>
          <p:nvSpPr>
            <p:cNvPr id="24677" name="TextBox 96"/>
            <p:cNvSpPr txBox="1">
              <a:spLocks noChangeArrowheads="1"/>
            </p:cNvSpPr>
            <p:nvPr/>
          </p:nvSpPr>
          <p:spPr bwMode="auto">
            <a:xfrm>
              <a:off x="381000" y="5621695"/>
              <a:ext cx="248786" cy="400110"/>
            </a:xfrm>
            <a:prstGeom prst="rect">
              <a:avLst/>
            </a:prstGeom>
            <a:noFill/>
            <a:ln w="9525">
              <a:noFill/>
              <a:miter lim="800000"/>
              <a:headEnd/>
              <a:tailEnd/>
            </a:ln>
          </p:spPr>
          <p:txBody>
            <a:bodyPr wrap="none">
              <a:spAutoFit/>
            </a:bodyPr>
            <a:lstStyle/>
            <a:p>
              <a:r>
                <a:rPr lang="en-US" sz="2000" b="1"/>
                <a:t>.</a:t>
              </a:r>
            </a:p>
          </p:txBody>
        </p:sp>
        <p:sp>
          <p:nvSpPr>
            <p:cNvPr id="24678" name="TextBox 97"/>
            <p:cNvSpPr txBox="1">
              <a:spLocks noChangeArrowheads="1"/>
            </p:cNvSpPr>
            <p:nvPr/>
          </p:nvSpPr>
          <p:spPr bwMode="auto">
            <a:xfrm>
              <a:off x="381000" y="5774095"/>
              <a:ext cx="248786" cy="400110"/>
            </a:xfrm>
            <a:prstGeom prst="rect">
              <a:avLst/>
            </a:prstGeom>
            <a:noFill/>
            <a:ln w="9525">
              <a:noFill/>
              <a:miter lim="800000"/>
              <a:headEnd/>
              <a:tailEnd/>
            </a:ln>
          </p:spPr>
          <p:txBody>
            <a:bodyPr wrap="none">
              <a:spAutoFit/>
            </a:bodyPr>
            <a:lstStyle/>
            <a:p>
              <a:r>
                <a:rPr lang="en-US" sz="2000" b="1"/>
                <a:t>.</a:t>
              </a:r>
            </a:p>
          </p:txBody>
        </p:sp>
        <p:sp>
          <p:nvSpPr>
            <p:cNvPr id="24679" name="TextBox 98"/>
            <p:cNvSpPr txBox="1">
              <a:spLocks noChangeArrowheads="1"/>
            </p:cNvSpPr>
            <p:nvPr/>
          </p:nvSpPr>
          <p:spPr bwMode="auto">
            <a:xfrm>
              <a:off x="381000" y="5907385"/>
              <a:ext cx="248786" cy="400110"/>
            </a:xfrm>
            <a:prstGeom prst="rect">
              <a:avLst/>
            </a:prstGeom>
            <a:noFill/>
            <a:ln w="9525">
              <a:noFill/>
              <a:miter lim="800000"/>
              <a:headEnd/>
              <a:tailEnd/>
            </a:ln>
          </p:spPr>
          <p:txBody>
            <a:bodyPr wrap="none">
              <a:spAutoFit/>
            </a:bodyPr>
            <a:lstStyle/>
            <a:p>
              <a:r>
                <a:rPr lang="en-US" sz="2000" b="1"/>
                <a:t>.</a:t>
              </a:r>
            </a:p>
          </p:txBody>
        </p:sp>
        <p:cxnSp>
          <p:nvCxnSpPr>
            <p:cNvPr id="24680" name="Straight Arrow Connector 99"/>
            <p:cNvCxnSpPr>
              <a:cxnSpLocks noChangeShapeType="1"/>
            </p:cNvCxnSpPr>
            <p:nvPr/>
          </p:nvCxnSpPr>
          <p:spPr bwMode="auto">
            <a:xfrm>
              <a:off x="914400" y="6019800"/>
              <a:ext cx="914400" cy="1588"/>
            </a:xfrm>
            <a:prstGeom prst="straightConnector1">
              <a:avLst/>
            </a:prstGeom>
            <a:noFill/>
            <a:ln w="12700" algn="ctr">
              <a:solidFill>
                <a:schemeClr val="tx1"/>
              </a:solidFill>
              <a:round/>
              <a:headEnd/>
              <a:tailEnd type="arrow" w="med" len="med"/>
            </a:ln>
          </p:spPr>
        </p:cxnSp>
        <p:sp>
          <p:nvSpPr>
            <p:cNvPr id="24681" name="TextBox 32"/>
            <p:cNvSpPr txBox="1">
              <a:spLocks noChangeArrowheads="1"/>
            </p:cNvSpPr>
            <p:nvPr/>
          </p:nvSpPr>
          <p:spPr bwMode="auto">
            <a:xfrm>
              <a:off x="914400" y="5562600"/>
              <a:ext cx="965329" cy="400110"/>
            </a:xfrm>
            <a:prstGeom prst="rect">
              <a:avLst/>
            </a:prstGeom>
            <a:noFill/>
            <a:ln w="9525">
              <a:noFill/>
              <a:miter lim="800000"/>
              <a:headEnd/>
              <a:tailEnd/>
            </a:ln>
          </p:spPr>
          <p:txBody>
            <a:bodyPr wrap="none">
              <a:spAutoFit/>
            </a:bodyPr>
            <a:lstStyle/>
            <a:p>
              <a:r>
                <a:rPr lang="en-US" sz="2000"/>
                <a:t>migrate</a:t>
              </a:r>
            </a:p>
          </p:txBody>
        </p:sp>
        <p:sp>
          <p:nvSpPr>
            <p:cNvPr id="24682" name="TextBox 25"/>
            <p:cNvSpPr txBox="1">
              <a:spLocks noChangeArrowheads="1"/>
            </p:cNvSpPr>
            <p:nvPr/>
          </p:nvSpPr>
          <p:spPr bwMode="auto">
            <a:xfrm>
              <a:off x="6803007" y="7905690"/>
              <a:ext cx="893193" cy="400110"/>
            </a:xfrm>
            <a:prstGeom prst="rect">
              <a:avLst/>
            </a:prstGeom>
            <a:noFill/>
            <a:ln w="9525">
              <a:noFill/>
              <a:miter lim="800000"/>
              <a:headEnd/>
              <a:tailEnd/>
            </a:ln>
          </p:spPr>
          <p:txBody>
            <a:bodyPr wrap="none">
              <a:spAutoFit/>
            </a:bodyPr>
            <a:lstStyle/>
            <a:p>
              <a:r>
                <a:rPr lang="en-US" sz="2000">
                  <a:solidFill>
                    <a:srgbClr val="FFFFFF"/>
                  </a:solidFill>
                </a:rPr>
                <a:t>SNR= </a:t>
              </a:r>
            </a:p>
          </p:txBody>
        </p:sp>
      </p:grpSp>
      <p:sp>
        <p:nvSpPr>
          <p:cNvPr id="24580" name="Rectangle 112"/>
          <p:cNvSpPr>
            <a:spLocks noChangeArrowheads="1"/>
          </p:cNvSpPr>
          <p:nvPr/>
        </p:nvSpPr>
        <p:spPr bwMode="auto">
          <a:xfrm>
            <a:off x="76200" y="1143000"/>
            <a:ext cx="4419600" cy="838200"/>
          </a:xfrm>
          <a:prstGeom prst="rect">
            <a:avLst/>
          </a:prstGeom>
          <a:solidFill>
            <a:srgbClr val="000082"/>
          </a:solidFill>
          <a:ln w="12700" algn="ctr">
            <a:noFill/>
            <a:round/>
            <a:headEnd/>
            <a:tailEnd/>
          </a:ln>
        </p:spPr>
        <p:txBody>
          <a:bodyPr/>
          <a:lstStyle/>
          <a:p>
            <a:pPr eaLnBrk="0" hangingPunct="0"/>
            <a:endParaRPr lang="en-US"/>
          </a:p>
        </p:txBody>
      </p:sp>
      <p:sp>
        <p:nvSpPr>
          <p:cNvPr id="11" name="TextBox 10"/>
          <p:cNvSpPr txBox="1"/>
          <p:nvPr/>
        </p:nvSpPr>
        <p:spPr bwMode="auto">
          <a:xfrm>
            <a:off x="2362200" y="1258888"/>
            <a:ext cx="1041400" cy="523875"/>
          </a:xfrm>
          <a:prstGeom prst="rect">
            <a:avLst/>
          </a:prstGeom>
          <a:noFill/>
        </p:spPr>
        <p:txBody>
          <a:bodyPr wrap="none">
            <a:spAutoFit/>
          </a:bodyPr>
          <a:lstStyle/>
          <a:p>
            <a:pPr>
              <a:defRPr/>
            </a:pPr>
            <a:r>
              <a:rPr lang="en-US" sz="2800" b="1" dirty="0">
                <a:solidFill>
                  <a:srgbClr val="FFFFFF"/>
                </a:solidFill>
                <a:effectLst>
                  <a:outerShdw blurRad="38100" dist="38100" dir="2700000" algn="tl">
                    <a:srgbClr val="000000">
                      <a:alpha val="43137"/>
                    </a:srgbClr>
                  </a:outerShdw>
                </a:effectLst>
                <a:cs typeface="Arial" pitchFamily="34" charset="0"/>
              </a:rPr>
              <a:t>d(t) =</a:t>
            </a:r>
          </a:p>
        </p:txBody>
      </p:sp>
      <p:sp>
        <p:nvSpPr>
          <p:cNvPr id="24582" name="TextBox 32"/>
          <p:cNvSpPr txBox="1">
            <a:spLocks noChangeArrowheads="1"/>
          </p:cNvSpPr>
          <p:nvPr/>
        </p:nvSpPr>
        <p:spPr bwMode="auto">
          <a:xfrm>
            <a:off x="5765800" y="1143000"/>
            <a:ext cx="2616200" cy="400050"/>
          </a:xfrm>
          <a:prstGeom prst="rect">
            <a:avLst/>
          </a:prstGeom>
          <a:noFill/>
          <a:ln w="9525">
            <a:noFill/>
            <a:miter lim="800000"/>
            <a:headEnd/>
            <a:tailEnd/>
          </a:ln>
        </p:spPr>
        <p:txBody>
          <a:bodyPr wrap="none">
            <a:spAutoFit/>
          </a:bodyPr>
          <a:lstStyle/>
          <a:p>
            <a:r>
              <a:rPr lang="en-US" sz="2000"/>
              <a:t>Zero-mean white noise</a:t>
            </a:r>
          </a:p>
        </p:txBody>
      </p:sp>
      <p:sp>
        <p:nvSpPr>
          <p:cNvPr id="24583" name="TextBox 33"/>
          <p:cNvSpPr txBox="1">
            <a:spLocks noChangeArrowheads="1"/>
          </p:cNvSpPr>
          <p:nvPr/>
        </p:nvSpPr>
        <p:spPr bwMode="auto">
          <a:xfrm>
            <a:off x="10845800" y="1447800"/>
            <a:ext cx="409575" cy="307975"/>
          </a:xfrm>
          <a:prstGeom prst="rect">
            <a:avLst/>
          </a:prstGeom>
          <a:noFill/>
          <a:ln w="9525">
            <a:noFill/>
            <a:miter lim="800000"/>
            <a:headEnd/>
            <a:tailEnd/>
          </a:ln>
        </p:spPr>
        <p:txBody>
          <a:bodyPr wrap="none">
            <a:spAutoFit/>
          </a:bodyPr>
          <a:lstStyle/>
          <a:p>
            <a:r>
              <a:rPr lang="en-US" sz="1400"/>
              <a:t>     </a:t>
            </a:r>
          </a:p>
        </p:txBody>
      </p:sp>
      <p:grpSp>
        <p:nvGrpSpPr>
          <p:cNvPr id="24584" name="Group 65"/>
          <p:cNvGrpSpPr>
            <a:grpSpLocks/>
          </p:cNvGrpSpPr>
          <p:nvPr/>
        </p:nvGrpSpPr>
        <p:grpSpPr bwMode="auto">
          <a:xfrm>
            <a:off x="2819400" y="1219200"/>
            <a:ext cx="2798763" cy="534988"/>
            <a:chOff x="4459848" y="-535632"/>
            <a:chExt cx="2799164" cy="534977"/>
          </a:xfrm>
        </p:grpSpPr>
        <p:sp>
          <p:nvSpPr>
            <p:cNvPr id="230" name="TextBox 229"/>
            <p:cNvSpPr txBox="1"/>
            <p:nvPr/>
          </p:nvSpPr>
          <p:spPr bwMode="auto">
            <a:xfrm>
              <a:off x="4459848" y="-524519"/>
              <a:ext cx="2799164" cy="523864"/>
            </a:xfrm>
            <a:prstGeom prst="rect">
              <a:avLst/>
            </a:prstGeom>
            <a:noFill/>
          </p:spPr>
          <p:txBody>
            <a:bodyPr wrap="none">
              <a:spAutoFit/>
            </a:bodyPr>
            <a:lstStyle/>
            <a:p>
              <a:pPr>
                <a:defRPr/>
              </a:pPr>
              <a:r>
                <a:rPr lang="en-US" sz="2800" b="1" dirty="0">
                  <a:solidFill>
                    <a:srgbClr val="FFFFFF"/>
                  </a:solidFill>
                  <a:effectLst>
                    <a:outerShdw blurRad="38100" dist="38100" dir="2700000" algn="tl">
                      <a:srgbClr val="000000">
                        <a:alpha val="43137"/>
                      </a:srgbClr>
                    </a:outerShdw>
                  </a:effectLst>
                  <a:cs typeface="Arial" pitchFamily="34" charset="0"/>
                </a:rPr>
                <a:t>       [S(t)  +N(t)  ]</a:t>
              </a:r>
            </a:p>
          </p:txBody>
        </p:sp>
        <p:sp>
          <p:nvSpPr>
            <p:cNvPr id="231" name="TextBox 230"/>
            <p:cNvSpPr txBox="1"/>
            <p:nvPr/>
          </p:nvSpPr>
          <p:spPr bwMode="auto">
            <a:xfrm>
              <a:off x="6060277" y="-535632"/>
              <a:ext cx="184176" cy="230183"/>
            </a:xfrm>
            <a:prstGeom prst="rect">
              <a:avLst/>
            </a:prstGeom>
            <a:noFill/>
          </p:spPr>
          <p:txBody>
            <a:bodyPr wrap="none">
              <a:spAutoFit/>
            </a:bodyPr>
            <a:lstStyle/>
            <a:p>
              <a:pPr>
                <a:defRPr/>
              </a:pPr>
              <a:endParaRPr lang="en-US" sz="900" b="1" dirty="0">
                <a:solidFill>
                  <a:srgbClr val="FFFFFF"/>
                </a:solidFill>
                <a:effectLst>
                  <a:outerShdw blurRad="38100" dist="38100" dir="2700000" algn="tl">
                    <a:srgbClr val="000000">
                      <a:alpha val="43137"/>
                    </a:srgbClr>
                  </a:outerShdw>
                </a:effectLst>
                <a:cs typeface="Arial" pitchFamily="34" charset="0"/>
              </a:endParaRPr>
            </a:p>
          </p:txBody>
        </p:sp>
      </p:grpSp>
      <p:sp>
        <p:nvSpPr>
          <p:cNvPr id="24585" name="Rectangle 238"/>
          <p:cNvSpPr>
            <a:spLocks noChangeArrowheads="1"/>
          </p:cNvSpPr>
          <p:nvPr/>
        </p:nvSpPr>
        <p:spPr bwMode="auto">
          <a:xfrm>
            <a:off x="533400" y="5791200"/>
            <a:ext cx="4800600" cy="1066800"/>
          </a:xfrm>
          <a:prstGeom prst="rect">
            <a:avLst/>
          </a:prstGeom>
          <a:solidFill>
            <a:srgbClr val="000082"/>
          </a:solidFill>
          <a:ln w="12700" algn="ctr">
            <a:noFill/>
            <a:round/>
            <a:headEnd/>
            <a:tailEnd/>
          </a:ln>
        </p:spPr>
        <p:txBody>
          <a:bodyPr/>
          <a:lstStyle/>
          <a:p>
            <a:pPr eaLnBrk="0" hangingPunct="0"/>
            <a:endParaRPr lang="en-US"/>
          </a:p>
        </p:txBody>
      </p:sp>
      <p:sp>
        <p:nvSpPr>
          <p:cNvPr id="24586" name="TextBox 32"/>
          <p:cNvSpPr txBox="1">
            <a:spLocks noChangeArrowheads="1"/>
          </p:cNvSpPr>
          <p:nvPr/>
        </p:nvSpPr>
        <p:spPr bwMode="auto">
          <a:xfrm>
            <a:off x="5635625" y="1447800"/>
            <a:ext cx="3127375" cy="400050"/>
          </a:xfrm>
          <a:prstGeom prst="rect">
            <a:avLst/>
          </a:prstGeom>
          <a:noFill/>
          <a:ln w="9525">
            <a:noFill/>
            <a:miter lim="800000"/>
            <a:headEnd/>
            <a:tailEnd/>
          </a:ln>
        </p:spPr>
        <p:txBody>
          <a:bodyPr wrap="none">
            <a:spAutoFit/>
          </a:bodyPr>
          <a:lstStyle/>
          <a:p>
            <a:r>
              <a:rPr lang="en-US" sz="2000"/>
              <a:t>Neglect geometric spreading</a:t>
            </a:r>
          </a:p>
        </p:txBody>
      </p:sp>
      <p:sp>
        <p:nvSpPr>
          <p:cNvPr id="24587" name="TextBox 25"/>
          <p:cNvSpPr txBox="1">
            <a:spLocks noChangeArrowheads="1"/>
          </p:cNvSpPr>
          <p:nvPr/>
        </p:nvSpPr>
        <p:spPr bwMode="auto">
          <a:xfrm>
            <a:off x="146050" y="4457700"/>
            <a:ext cx="4287838" cy="584200"/>
          </a:xfrm>
          <a:prstGeom prst="rect">
            <a:avLst/>
          </a:prstGeom>
          <a:noFill/>
          <a:ln w="9525">
            <a:noFill/>
            <a:miter lim="800000"/>
            <a:headEnd/>
            <a:tailEnd/>
          </a:ln>
        </p:spPr>
        <p:txBody>
          <a:bodyPr wrap="none">
            <a:spAutoFit/>
          </a:bodyPr>
          <a:lstStyle/>
          <a:p>
            <a:r>
              <a:rPr lang="en-US" sz="3200"/>
              <a:t>Standard Migration </a:t>
            </a:r>
            <a:r>
              <a:rPr lang="en-US" sz="3200">
                <a:solidFill>
                  <a:srgbClr val="FFFFFF"/>
                </a:solidFill>
              </a:rPr>
              <a:t>SNR</a:t>
            </a:r>
          </a:p>
        </p:txBody>
      </p:sp>
      <p:pic>
        <p:nvPicPr>
          <p:cNvPr id="24588" name="Picture 19"/>
          <p:cNvPicPr>
            <a:picLocks noChangeArrowheads="1"/>
          </p:cNvPicPr>
          <p:nvPr/>
        </p:nvPicPr>
        <p:blipFill>
          <a:blip r:embed="rId3" cstate="print"/>
          <a:srcRect/>
          <a:stretch>
            <a:fillRect/>
          </a:stretch>
        </p:blipFill>
        <p:spPr bwMode="auto">
          <a:xfrm>
            <a:off x="7010400" y="5562600"/>
            <a:ext cx="1600200" cy="762000"/>
          </a:xfrm>
          <a:prstGeom prst="rect">
            <a:avLst/>
          </a:prstGeom>
          <a:noFill/>
          <a:ln w="38100">
            <a:solidFill>
              <a:srgbClr val="FFFF00"/>
            </a:solidFill>
            <a:miter lim="800000"/>
            <a:headEnd/>
            <a:tailEnd/>
          </a:ln>
        </p:spPr>
      </p:pic>
      <p:pic>
        <p:nvPicPr>
          <p:cNvPr id="24589" name="Picture 2"/>
          <p:cNvPicPr>
            <a:picLocks noChangeAspect="1" noChangeArrowheads="1"/>
          </p:cNvPicPr>
          <p:nvPr/>
        </p:nvPicPr>
        <p:blipFill>
          <a:blip r:embed="rId4" cstate="print"/>
          <a:srcRect/>
          <a:stretch>
            <a:fillRect/>
          </a:stretch>
        </p:blipFill>
        <p:spPr bwMode="auto">
          <a:xfrm>
            <a:off x="228600" y="6324600"/>
            <a:ext cx="533400" cy="533400"/>
          </a:xfrm>
          <a:prstGeom prst="rect">
            <a:avLst/>
          </a:prstGeom>
          <a:noFill/>
          <a:ln w="9525">
            <a:noFill/>
            <a:miter lim="800000"/>
            <a:headEnd/>
            <a:tailEnd/>
          </a:ln>
        </p:spPr>
      </p:pic>
      <p:pic>
        <p:nvPicPr>
          <p:cNvPr id="24590" name="Picture 3"/>
          <p:cNvPicPr>
            <a:picLocks noChangeAspect="1" noChangeArrowheads="1"/>
          </p:cNvPicPr>
          <p:nvPr/>
        </p:nvPicPr>
        <p:blipFill>
          <a:blip r:embed="rId5" cstate="print"/>
          <a:srcRect/>
          <a:stretch>
            <a:fillRect/>
          </a:stretch>
        </p:blipFill>
        <p:spPr bwMode="auto">
          <a:xfrm>
            <a:off x="228600" y="5181600"/>
            <a:ext cx="533400" cy="533400"/>
          </a:xfrm>
          <a:prstGeom prst="rect">
            <a:avLst/>
          </a:prstGeom>
          <a:noFill/>
          <a:ln w="9525">
            <a:noFill/>
            <a:miter lim="800000"/>
            <a:headEnd/>
            <a:tailEnd/>
          </a:ln>
        </p:spPr>
      </p:pic>
      <p:cxnSp>
        <p:nvCxnSpPr>
          <p:cNvPr id="24591" name="Straight Arrow Connector 213"/>
          <p:cNvCxnSpPr>
            <a:cxnSpLocks noChangeShapeType="1"/>
          </p:cNvCxnSpPr>
          <p:nvPr/>
        </p:nvCxnSpPr>
        <p:spPr bwMode="auto">
          <a:xfrm>
            <a:off x="2819400" y="6019800"/>
            <a:ext cx="914400" cy="1588"/>
          </a:xfrm>
          <a:prstGeom prst="straightConnector1">
            <a:avLst/>
          </a:prstGeom>
          <a:noFill/>
          <a:ln w="12700" algn="ctr">
            <a:solidFill>
              <a:schemeClr val="tx1"/>
            </a:solidFill>
            <a:round/>
            <a:headEnd/>
            <a:tailEnd type="arrow" w="med" len="med"/>
          </a:ln>
        </p:spPr>
      </p:cxnSp>
      <p:sp>
        <p:nvSpPr>
          <p:cNvPr id="24592" name="TextBox 25"/>
          <p:cNvSpPr txBox="1">
            <a:spLocks noChangeArrowheads="1"/>
          </p:cNvSpPr>
          <p:nvPr/>
        </p:nvSpPr>
        <p:spPr bwMode="auto">
          <a:xfrm>
            <a:off x="2057400" y="228600"/>
            <a:ext cx="4800600" cy="646113"/>
          </a:xfrm>
          <a:prstGeom prst="rect">
            <a:avLst/>
          </a:prstGeom>
          <a:noFill/>
          <a:ln w="9525">
            <a:noFill/>
            <a:miter lim="800000"/>
            <a:headEnd/>
            <a:tailEnd/>
          </a:ln>
        </p:spPr>
        <p:txBody>
          <a:bodyPr wrap="none">
            <a:spAutoFit/>
          </a:bodyPr>
          <a:lstStyle/>
          <a:p>
            <a:r>
              <a:rPr lang="en-US" sz="3600"/>
              <a:t>Standard Migration </a:t>
            </a:r>
            <a:r>
              <a:rPr lang="en-US" sz="3600">
                <a:solidFill>
                  <a:srgbClr val="FFFFFF"/>
                </a:solidFill>
              </a:rPr>
              <a:t>SNR</a:t>
            </a:r>
          </a:p>
        </p:txBody>
      </p:sp>
      <p:sp>
        <p:nvSpPr>
          <p:cNvPr id="24593" name="TextBox 25"/>
          <p:cNvSpPr txBox="1">
            <a:spLocks noChangeArrowheads="1"/>
          </p:cNvSpPr>
          <p:nvPr/>
        </p:nvSpPr>
        <p:spPr bwMode="auto">
          <a:xfrm>
            <a:off x="457200" y="1219200"/>
            <a:ext cx="1725613" cy="584200"/>
          </a:xfrm>
          <a:prstGeom prst="rect">
            <a:avLst/>
          </a:prstGeom>
          <a:noFill/>
          <a:ln w="9525">
            <a:noFill/>
            <a:miter lim="800000"/>
            <a:headEnd/>
            <a:tailEnd/>
          </a:ln>
        </p:spPr>
        <p:txBody>
          <a:bodyPr wrap="none">
            <a:spAutoFit/>
          </a:bodyPr>
          <a:lstStyle/>
          <a:p>
            <a:r>
              <a:rPr lang="en-US" sz="3200"/>
              <a:t>Assume: </a:t>
            </a:r>
            <a:endParaRPr lang="en-US" sz="3200">
              <a:solidFill>
                <a:srgbClr val="FFFFFF"/>
              </a:solidFill>
            </a:endParaRPr>
          </a:p>
        </p:txBody>
      </p:sp>
      <p:sp>
        <p:nvSpPr>
          <p:cNvPr id="24594" name="TextBox 32"/>
          <p:cNvSpPr txBox="1">
            <a:spLocks noChangeArrowheads="1"/>
          </p:cNvSpPr>
          <p:nvPr/>
        </p:nvSpPr>
        <p:spPr bwMode="auto">
          <a:xfrm>
            <a:off x="2819400" y="5562600"/>
            <a:ext cx="965200" cy="400050"/>
          </a:xfrm>
          <a:prstGeom prst="rect">
            <a:avLst/>
          </a:prstGeom>
          <a:noFill/>
          <a:ln w="9525">
            <a:noFill/>
            <a:miter lim="800000"/>
            <a:headEnd/>
            <a:tailEnd/>
          </a:ln>
        </p:spPr>
        <p:txBody>
          <a:bodyPr wrap="none">
            <a:spAutoFit/>
          </a:bodyPr>
          <a:lstStyle/>
          <a:p>
            <a:r>
              <a:rPr lang="en-US" sz="2000"/>
              <a:t>migrate</a:t>
            </a:r>
          </a:p>
        </p:txBody>
      </p:sp>
      <p:sp>
        <p:nvSpPr>
          <p:cNvPr id="24595" name="Rectangle 239"/>
          <p:cNvSpPr>
            <a:spLocks noChangeArrowheads="1"/>
          </p:cNvSpPr>
          <p:nvPr/>
        </p:nvSpPr>
        <p:spPr bwMode="auto">
          <a:xfrm>
            <a:off x="0" y="4267200"/>
            <a:ext cx="4419600" cy="838200"/>
          </a:xfrm>
          <a:prstGeom prst="rect">
            <a:avLst/>
          </a:prstGeom>
          <a:solidFill>
            <a:srgbClr val="000082"/>
          </a:solidFill>
          <a:ln w="12700" algn="ctr">
            <a:noFill/>
            <a:round/>
            <a:headEnd/>
            <a:tailEnd/>
          </a:ln>
        </p:spPr>
        <p:txBody>
          <a:bodyPr/>
          <a:lstStyle/>
          <a:p>
            <a:pPr eaLnBrk="0" hangingPunct="0"/>
            <a:endParaRPr lang="en-US"/>
          </a:p>
        </p:txBody>
      </p:sp>
      <p:sp>
        <p:nvSpPr>
          <p:cNvPr id="218" name="Rectangle 217"/>
          <p:cNvSpPr>
            <a:spLocks noChangeArrowheads="1"/>
          </p:cNvSpPr>
          <p:nvPr/>
        </p:nvSpPr>
        <p:spPr bwMode="auto">
          <a:xfrm>
            <a:off x="0" y="1905000"/>
            <a:ext cx="914400" cy="1998663"/>
          </a:xfrm>
          <a:prstGeom prst="rect">
            <a:avLst/>
          </a:prstGeom>
          <a:solidFill>
            <a:srgbClr val="000082"/>
          </a:solidFill>
          <a:ln w="12700" algn="ctr">
            <a:noFill/>
            <a:round/>
            <a:headEnd/>
            <a:tailEnd/>
          </a:ln>
        </p:spPr>
        <p:txBody>
          <a:bodyPr/>
          <a:lstStyle/>
          <a:p>
            <a:pPr eaLnBrk="0" hangingPunct="0"/>
            <a:endParaRPr lang="en-US"/>
          </a:p>
        </p:txBody>
      </p:sp>
      <p:sp>
        <p:nvSpPr>
          <p:cNvPr id="223" name="Rectangle 222"/>
          <p:cNvSpPr>
            <a:spLocks noChangeArrowheads="1"/>
          </p:cNvSpPr>
          <p:nvPr/>
        </p:nvSpPr>
        <p:spPr bwMode="auto">
          <a:xfrm>
            <a:off x="990600" y="2057400"/>
            <a:ext cx="3048000" cy="1998663"/>
          </a:xfrm>
          <a:prstGeom prst="rect">
            <a:avLst/>
          </a:prstGeom>
          <a:solidFill>
            <a:srgbClr val="000082"/>
          </a:solidFill>
          <a:ln w="12700" algn="ctr">
            <a:noFill/>
            <a:round/>
            <a:headEnd/>
            <a:tailEnd/>
          </a:ln>
        </p:spPr>
        <p:txBody>
          <a:bodyPr/>
          <a:lstStyle/>
          <a:p>
            <a:pPr eaLnBrk="0" hangingPunct="0"/>
            <a:endParaRPr lang="en-US"/>
          </a:p>
        </p:txBody>
      </p:sp>
      <p:grpSp>
        <p:nvGrpSpPr>
          <p:cNvPr id="24598" name="Group 62"/>
          <p:cNvGrpSpPr>
            <a:grpSpLocks/>
          </p:cNvGrpSpPr>
          <p:nvPr/>
        </p:nvGrpSpPr>
        <p:grpSpPr bwMode="auto">
          <a:xfrm>
            <a:off x="279400" y="5581650"/>
            <a:ext cx="330200" cy="819150"/>
            <a:chOff x="-1371600" y="3352800"/>
            <a:chExt cx="330540" cy="819090"/>
          </a:xfrm>
        </p:grpSpPr>
        <p:sp>
          <p:nvSpPr>
            <p:cNvPr id="24663" name="TextBox 209"/>
            <p:cNvSpPr txBox="1">
              <a:spLocks noChangeArrowheads="1"/>
            </p:cNvSpPr>
            <p:nvPr/>
          </p:nvSpPr>
          <p:spPr bwMode="auto">
            <a:xfrm>
              <a:off x="-1371600" y="3352800"/>
              <a:ext cx="330540" cy="400110"/>
            </a:xfrm>
            <a:prstGeom prst="rect">
              <a:avLst/>
            </a:prstGeom>
            <a:noFill/>
            <a:ln w="9525">
              <a:noFill/>
              <a:miter lim="800000"/>
              <a:headEnd/>
              <a:tailEnd/>
            </a:ln>
          </p:spPr>
          <p:txBody>
            <a:bodyPr wrap="none">
              <a:spAutoFit/>
            </a:bodyPr>
            <a:lstStyle/>
            <a:p>
              <a:r>
                <a:rPr lang="en-US" sz="2000" b="1"/>
                <a:t>+</a:t>
              </a:r>
            </a:p>
          </p:txBody>
        </p:sp>
        <p:sp>
          <p:nvSpPr>
            <p:cNvPr id="24664" name="TextBox 59"/>
            <p:cNvSpPr txBox="1">
              <a:spLocks noChangeArrowheads="1"/>
            </p:cNvSpPr>
            <p:nvPr/>
          </p:nvSpPr>
          <p:spPr bwMode="auto">
            <a:xfrm>
              <a:off x="-1371600" y="3562290"/>
              <a:ext cx="330540" cy="400110"/>
            </a:xfrm>
            <a:prstGeom prst="rect">
              <a:avLst/>
            </a:prstGeom>
            <a:noFill/>
            <a:ln w="9525">
              <a:noFill/>
              <a:miter lim="800000"/>
              <a:headEnd/>
              <a:tailEnd/>
            </a:ln>
          </p:spPr>
          <p:txBody>
            <a:bodyPr wrap="none">
              <a:spAutoFit/>
            </a:bodyPr>
            <a:lstStyle/>
            <a:p>
              <a:r>
                <a:rPr lang="en-US" sz="2000" b="1"/>
                <a:t>+</a:t>
              </a:r>
            </a:p>
          </p:txBody>
        </p:sp>
        <p:sp>
          <p:nvSpPr>
            <p:cNvPr id="24665" name="TextBox 61"/>
            <p:cNvSpPr txBox="1">
              <a:spLocks noChangeArrowheads="1"/>
            </p:cNvSpPr>
            <p:nvPr/>
          </p:nvSpPr>
          <p:spPr bwMode="auto">
            <a:xfrm>
              <a:off x="-1371600" y="3771780"/>
              <a:ext cx="330540" cy="400110"/>
            </a:xfrm>
            <a:prstGeom prst="rect">
              <a:avLst/>
            </a:prstGeom>
            <a:noFill/>
            <a:ln w="9525">
              <a:noFill/>
              <a:miter lim="800000"/>
              <a:headEnd/>
              <a:tailEnd/>
            </a:ln>
          </p:spPr>
          <p:txBody>
            <a:bodyPr wrap="none">
              <a:spAutoFit/>
            </a:bodyPr>
            <a:lstStyle/>
            <a:p>
              <a:r>
                <a:rPr lang="en-US" sz="2000" b="1"/>
                <a:t>+</a:t>
              </a:r>
            </a:p>
          </p:txBody>
        </p:sp>
      </p:grpSp>
      <p:cxnSp>
        <p:nvCxnSpPr>
          <p:cNvPr id="24599" name="Straight Arrow Connector 63"/>
          <p:cNvCxnSpPr>
            <a:cxnSpLocks noChangeShapeType="1"/>
          </p:cNvCxnSpPr>
          <p:nvPr/>
        </p:nvCxnSpPr>
        <p:spPr bwMode="auto">
          <a:xfrm>
            <a:off x="914400" y="6019800"/>
            <a:ext cx="762000" cy="1588"/>
          </a:xfrm>
          <a:prstGeom prst="straightConnector1">
            <a:avLst/>
          </a:prstGeom>
          <a:noFill/>
          <a:ln w="12700" algn="ctr">
            <a:solidFill>
              <a:schemeClr val="tx1"/>
            </a:solidFill>
            <a:round/>
            <a:headEnd/>
            <a:tailEnd type="arrow" w="med" len="med"/>
          </a:ln>
        </p:spPr>
      </p:cxnSp>
      <p:sp>
        <p:nvSpPr>
          <p:cNvPr id="24600" name="TextBox 32"/>
          <p:cNvSpPr txBox="1">
            <a:spLocks noChangeArrowheads="1"/>
          </p:cNvSpPr>
          <p:nvPr/>
        </p:nvSpPr>
        <p:spPr bwMode="auto">
          <a:xfrm>
            <a:off x="914400" y="5562600"/>
            <a:ext cx="711200" cy="400050"/>
          </a:xfrm>
          <a:prstGeom prst="rect">
            <a:avLst/>
          </a:prstGeom>
          <a:noFill/>
          <a:ln w="9525">
            <a:noFill/>
            <a:miter lim="800000"/>
            <a:headEnd/>
            <a:tailEnd/>
          </a:ln>
        </p:spPr>
        <p:txBody>
          <a:bodyPr wrap="none">
            <a:spAutoFit/>
          </a:bodyPr>
          <a:lstStyle/>
          <a:p>
            <a:r>
              <a:rPr lang="en-US" sz="2000"/>
              <a:t>stack</a:t>
            </a:r>
          </a:p>
        </p:txBody>
      </p:sp>
      <p:pic>
        <p:nvPicPr>
          <p:cNvPr id="24601" name="Picture 18"/>
          <p:cNvPicPr>
            <a:picLocks noChangeArrowheads="1"/>
          </p:cNvPicPr>
          <p:nvPr/>
        </p:nvPicPr>
        <p:blipFill>
          <a:blip r:embed="rId6" cstate="print"/>
          <a:srcRect/>
          <a:stretch>
            <a:fillRect/>
          </a:stretch>
        </p:blipFill>
        <p:spPr bwMode="auto">
          <a:xfrm>
            <a:off x="4038600" y="5562600"/>
            <a:ext cx="1676400" cy="762000"/>
          </a:xfrm>
          <a:prstGeom prst="rect">
            <a:avLst/>
          </a:prstGeom>
          <a:noFill/>
          <a:ln w="38100">
            <a:solidFill>
              <a:srgbClr val="FFFF00"/>
            </a:solidFill>
            <a:miter lim="800000"/>
            <a:headEnd/>
            <a:tailEnd/>
          </a:ln>
        </p:spPr>
      </p:pic>
      <p:pic>
        <p:nvPicPr>
          <p:cNvPr id="24602" name="Picture 4"/>
          <p:cNvPicPr>
            <a:picLocks noChangeAspect="1" noChangeArrowheads="1"/>
          </p:cNvPicPr>
          <p:nvPr/>
        </p:nvPicPr>
        <p:blipFill>
          <a:blip r:embed="rId7" cstate="print"/>
          <a:srcRect/>
          <a:stretch>
            <a:fillRect/>
          </a:stretch>
        </p:blipFill>
        <p:spPr bwMode="auto">
          <a:xfrm>
            <a:off x="1905000" y="5410200"/>
            <a:ext cx="762000" cy="1143000"/>
          </a:xfrm>
          <a:prstGeom prst="rect">
            <a:avLst/>
          </a:prstGeom>
          <a:noFill/>
          <a:ln w="9525">
            <a:noFill/>
            <a:miter lim="800000"/>
            <a:headEnd/>
            <a:tailEnd/>
          </a:ln>
        </p:spPr>
      </p:pic>
      <p:grpSp>
        <p:nvGrpSpPr>
          <p:cNvPr id="24603" name="Group 78"/>
          <p:cNvGrpSpPr>
            <a:grpSpLocks/>
          </p:cNvGrpSpPr>
          <p:nvPr/>
        </p:nvGrpSpPr>
        <p:grpSpPr bwMode="auto">
          <a:xfrm>
            <a:off x="1905000" y="4495800"/>
            <a:ext cx="609600" cy="990600"/>
            <a:chOff x="4953000" y="-990600"/>
            <a:chExt cx="609600" cy="990600"/>
          </a:xfrm>
        </p:grpSpPr>
        <p:grpSp>
          <p:nvGrpSpPr>
            <p:cNvPr id="24656" name="Group 42"/>
            <p:cNvGrpSpPr>
              <a:grpSpLocks/>
            </p:cNvGrpSpPr>
            <p:nvPr/>
          </p:nvGrpSpPr>
          <p:grpSpPr bwMode="auto">
            <a:xfrm>
              <a:off x="4953000" y="-457200"/>
              <a:ext cx="533406" cy="246785"/>
              <a:chOff x="5943600" y="2057398"/>
              <a:chExt cx="990605" cy="457202"/>
            </a:xfrm>
          </p:grpSpPr>
          <p:cxnSp>
            <p:nvCxnSpPr>
              <p:cNvPr id="24660" name="Straight Connector 36"/>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24661" name="Straight Connector 37"/>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24662" name="Straight Connector 4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24657" name="TextBox 43"/>
            <p:cNvSpPr txBox="1">
              <a:spLocks noChangeArrowheads="1"/>
            </p:cNvSpPr>
            <p:nvPr/>
          </p:nvSpPr>
          <p:spPr bwMode="auto">
            <a:xfrm>
              <a:off x="5103844" y="-523220"/>
              <a:ext cx="385042" cy="523220"/>
            </a:xfrm>
            <a:prstGeom prst="rect">
              <a:avLst/>
            </a:prstGeom>
            <a:noFill/>
            <a:ln w="9525">
              <a:noFill/>
              <a:miter lim="800000"/>
              <a:headEnd/>
              <a:tailEnd/>
            </a:ln>
          </p:spPr>
          <p:txBody>
            <a:bodyPr wrap="none">
              <a:spAutoFit/>
            </a:bodyPr>
            <a:lstStyle/>
            <a:p>
              <a:r>
                <a:rPr lang="en-US" sz="2800">
                  <a:solidFill>
                    <a:srgbClr val="FFFFFF"/>
                  </a:solidFill>
                </a:rPr>
                <a:t>S</a:t>
              </a:r>
            </a:p>
          </p:txBody>
        </p:sp>
        <p:sp>
          <p:nvSpPr>
            <p:cNvPr id="24658" name="TextBox 75"/>
            <p:cNvSpPr txBox="1">
              <a:spLocks noChangeArrowheads="1"/>
            </p:cNvSpPr>
            <p:nvPr/>
          </p:nvSpPr>
          <p:spPr bwMode="auto">
            <a:xfrm>
              <a:off x="5181600" y="-990600"/>
              <a:ext cx="364202" cy="523220"/>
            </a:xfrm>
            <a:prstGeom prst="rect">
              <a:avLst/>
            </a:prstGeom>
            <a:noFill/>
            <a:ln w="9525">
              <a:noFill/>
              <a:miter lim="800000"/>
              <a:headEnd/>
              <a:tailEnd/>
            </a:ln>
          </p:spPr>
          <p:txBody>
            <a:bodyPr wrap="none">
              <a:spAutoFit/>
            </a:bodyPr>
            <a:lstStyle/>
            <a:p>
              <a:r>
                <a:rPr lang="en-US" sz="2800">
                  <a:solidFill>
                    <a:srgbClr val="FFFFFF"/>
                  </a:solidFill>
                </a:rPr>
                <a:t>1</a:t>
              </a:r>
            </a:p>
          </p:txBody>
        </p:sp>
        <p:cxnSp>
          <p:nvCxnSpPr>
            <p:cNvPr id="24659" name="Straight Connector 77"/>
            <p:cNvCxnSpPr>
              <a:cxnSpLocks noChangeShapeType="1"/>
            </p:cNvCxnSpPr>
            <p:nvPr/>
          </p:nvCxnSpPr>
          <p:spPr bwMode="auto">
            <a:xfrm>
              <a:off x="5105400" y="-533400"/>
              <a:ext cx="457200" cy="0"/>
            </a:xfrm>
            <a:prstGeom prst="line">
              <a:avLst/>
            </a:prstGeom>
            <a:noFill/>
            <a:ln w="12700" algn="ctr">
              <a:solidFill>
                <a:srgbClr val="FF0000"/>
              </a:solidFill>
              <a:round/>
              <a:headEnd/>
              <a:tailEnd/>
            </a:ln>
          </p:spPr>
        </p:cxnSp>
      </p:grpSp>
      <p:grpSp>
        <p:nvGrpSpPr>
          <p:cNvPr id="24604" name="Group 115"/>
          <p:cNvGrpSpPr>
            <a:grpSpLocks/>
          </p:cNvGrpSpPr>
          <p:nvPr/>
        </p:nvGrpSpPr>
        <p:grpSpPr bwMode="auto">
          <a:xfrm>
            <a:off x="4116388" y="5105400"/>
            <a:ext cx="609600" cy="533400"/>
            <a:chOff x="4952998" y="-533400"/>
            <a:chExt cx="609602" cy="533400"/>
          </a:xfrm>
        </p:grpSpPr>
        <p:grpSp>
          <p:nvGrpSpPr>
            <p:cNvPr id="24650" name="Group 42"/>
            <p:cNvGrpSpPr>
              <a:grpSpLocks/>
            </p:cNvGrpSpPr>
            <p:nvPr/>
          </p:nvGrpSpPr>
          <p:grpSpPr bwMode="auto">
            <a:xfrm>
              <a:off x="4952998" y="-457199"/>
              <a:ext cx="533403" cy="246784"/>
              <a:chOff x="5943600" y="2057400"/>
              <a:chExt cx="990600" cy="457200"/>
            </a:xfrm>
          </p:grpSpPr>
          <p:cxnSp>
            <p:nvCxnSpPr>
              <p:cNvPr id="24653" name="Straight Connector 36"/>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24654" name="Straight Connector 37"/>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24655" name="Straight Connector 4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24651" name="TextBox 43"/>
            <p:cNvSpPr txBox="1">
              <a:spLocks noChangeArrowheads="1"/>
            </p:cNvSpPr>
            <p:nvPr/>
          </p:nvSpPr>
          <p:spPr bwMode="auto">
            <a:xfrm>
              <a:off x="5103844" y="-523220"/>
              <a:ext cx="385042" cy="523220"/>
            </a:xfrm>
            <a:prstGeom prst="rect">
              <a:avLst/>
            </a:prstGeom>
            <a:noFill/>
            <a:ln w="9525">
              <a:noFill/>
              <a:miter lim="800000"/>
              <a:headEnd/>
              <a:tailEnd/>
            </a:ln>
          </p:spPr>
          <p:txBody>
            <a:bodyPr wrap="none">
              <a:spAutoFit/>
            </a:bodyPr>
            <a:lstStyle/>
            <a:p>
              <a:r>
                <a:rPr lang="en-US" sz="2800">
                  <a:solidFill>
                    <a:srgbClr val="FFFFFF"/>
                  </a:solidFill>
                </a:rPr>
                <a:t>S</a:t>
              </a:r>
            </a:p>
          </p:txBody>
        </p:sp>
        <p:cxnSp>
          <p:nvCxnSpPr>
            <p:cNvPr id="24652" name="Straight Connector 119"/>
            <p:cNvCxnSpPr>
              <a:cxnSpLocks noChangeShapeType="1"/>
            </p:cNvCxnSpPr>
            <p:nvPr/>
          </p:nvCxnSpPr>
          <p:spPr bwMode="auto">
            <a:xfrm>
              <a:off x="5105400" y="-533400"/>
              <a:ext cx="457200" cy="0"/>
            </a:xfrm>
            <a:prstGeom prst="line">
              <a:avLst/>
            </a:prstGeom>
            <a:noFill/>
            <a:ln w="12700" algn="ctr">
              <a:solidFill>
                <a:srgbClr val="FF0000"/>
              </a:solidFill>
              <a:round/>
              <a:headEnd/>
              <a:tailEnd/>
            </a:ln>
          </p:spPr>
        </p:cxnSp>
      </p:grpSp>
      <p:grpSp>
        <p:nvGrpSpPr>
          <p:cNvPr id="24605" name="Group 123"/>
          <p:cNvGrpSpPr>
            <a:grpSpLocks/>
          </p:cNvGrpSpPr>
          <p:nvPr/>
        </p:nvGrpSpPr>
        <p:grpSpPr bwMode="auto">
          <a:xfrm>
            <a:off x="4192588" y="4657725"/>
            <a:ext cx="684212" cy="523875"/>
            <a:chOff x="4952998" y="-541881"/>
            <a:chExt cx="683606" cy="523220"/>
          </a:xfrm>
        </p:grpSpPr>
        <p:grpSp>
          <p:nvGrpSpPr>
            <p:cNvPr id="24645" name="Group 42"/>
            <p:cNvGrpSpPr>
              <a:grpSpLocks/>
            </p:cNvGrpSpPr>
            <p:nvPr/>
          </p:nvGrpSpPr>
          <p:grpSpPr bwMode="auto">
            <a:xfrm>
              <a:off x="4952998" y="-457199"/>
              <a:ext cx="533403" cy="246784"/>
              <a:chOff x="5943600" y="2057400"/>
              <a:chExt cx="990600" cy="457200"/>
            </a:xfrm>
          </p:grpSpPr>
          <p:cxnSp>
            <p:nvCxnSpPr>
              <p:cNvPr id="24647" name="Straight Connector 36"/>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24648" name="Straight Connector 37"/>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24649" name="Straight Connector 4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24646" name="TextBox 43"/>
            <p:cNvSpPr txBox="1">
              <a:spLocks noChangeArrowheads="1"/>
            </p:cNvSpPr>
            <p:nvPr/>
          </p:nvSpPr>
          <p:spPr bwMode="auto">
            <a:xfrm>
              <a:off x="4991876" y="-541881"/>
              <a:ext cx="644728" cy="523220"/>
            </a:xfrm>
            <a:prstGeom prst="rect">
              <a:avLst/>
            </a:prstGeom>
            <a:noFill/>
            <a:ln w="9525">
              <a:noFill/>
              <a:miter lim="800000"/>
              <a:headEnd/>
              <a:tailEnd/>
            </a:ln>
          </p:spPr>
          <p:txBody>
            <a:bodyPr wrap="none">
              <a:spAutoFit/>
            </a:bodyPr>
            <a:lstStyle/>
            <a:p>
              <a:r>
                <a:rPr lang="en-US" sz="2800">
                  <a:solidFill>
                    <a:srgbClr val="FFFFFF"/>
                  </a:solidFill>
                </a:rPr>
                <a:t>GS</a:t>
              </a:r>
            </a:p>
          </p:txBody>
        </p:sp>
      </p:grpSp>
      <p:grpSp>
        <p:nvGrpSpPr>
          <p:cNvPr id="24606" name="Group 131"/>
          <p:cNvGrpSpPr>
            <a:grpSpLocks/>
          </p:cNvGrpSpPr>
          <p:nvPr/>
        </p:nvGrpSpPr>
        <p:grpSpPr bwMode="auto">
          <a:xfrm>
            <a:off x="5105400" y="4733925"/>
            <a:ext cx="533400" cy="523875"/>
            <a:chOff x="4952998" y="-541881"/>
            <a:chExt cx="533403" cy="523220"/>
          </a:xfrm>
        </p:grpSpPr>
        <p:grpSp>
          <p:nvGrpSpPr>
            <p:cNvPr id="24640" name="Group 42"/>
            <p:cNvGrpSpPr>
              <a:grpSpLocks/>
            </p:cNvGrpSpPr>
            <p:nvPr/>
          </p:nvGrpSpPr>
          <p:grpSpPr bwMode="auto">
            <a:xfrm>
              <a:off x="4952998" y="-457199"/>
              <a:ext cx="533403" cy="246784"/>
              <a:chOff x="5943600" y="2057400"/>
              <a:chExt cx="990600" cy="457200"/>
            </a:xfrm>
          </p:grpSpPr>
          <p:cxnSp>
            <p:nvCxnSpPr>
              <p:cNvPr id="24642" name="Straight Connector 36"/>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24643" name="Straight Connector 37"/>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24644" name="Straight Connector 4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24641" name="TextBox 43"/>
            <p:cNvSpPr txBox="1">
              <a:spLocks noChangeArrowheads="1"/>
            </p:cNvSpPr>
            <p:nvPr/>
          </p:nvSpPr>
          <p:spPr bwMode="auto">
            <a:xfrm>
              <a:off x="4991876" y="-541881"/>
              <a:ext cx="444352" cy="523220"/>
            </a:xfrm>
            <a:prstGeom prst="rect">
              <a:avLst/>
            </a:prstGeom>
            <a:noFill/>
            <a:ln w="9525">
              <a:noFill/>
              <a:miter lim="800000"/>
              <a:headEnd/>
              <a:tailEnd/>
            </a:ln>
          </p:spPr>
          <p:txBody>
            <a:bodyPr wrap="none">
              <a:spAutoFit/>
            </a:bodyPr>
            <a:lstStyle/>
            <a:p>
              <a:r>
                <a:rPr lang="en-US" sz="2800">
                  <a:solidFill>
                    <a:srgbClr val="FFFFFF"/>
                  </a:solidFill>
                </a:rPr>
                <a:t>G</a:t>
              </a:r>
            </a:p>
          </p:txBody>
        </p:sp>
      </p:grpSp>
      <p:grpSp>
        <p:nvGrpSpPr>
          <p:cNvPr id="24607" name="Group 142"/>
          <p:cNvGrpSpPr>
            <a:grpSpLocks/>
          </p:cNvGrpSpPr>
          <p:nvPr/>
        </p:nvGrpSpPr>
        <p:grpSpPr bwMode="auto">
          <a:xfrm>
            <a:off x="4781550" y="4800600"/>
            <a:ext cx="323850" cy="477838"/>
            <a:chOff x="3124200" y="-1068805"/>
            <a:chExt cx="324128" cy="478315"/>
          </a:xfrm>
        </p:grpSpPr>
        <p:sp>
          <p:nvSpPr>
            <p:cNvPr id="24638" name="TextBox 32"/>
            <p:cNvSpPr txBox="1">
              <a:spLocks noChangeArrowheads="1"/>
            </p:cNvSpPr>
            <p:nvPr/>
          </p:nvSpPr>
          <p:spPr bwMode="auto">
            <a:xfrm>
              <a:off x="3124200" y="-990600"/>
              <a:ext cx="324128" cy="400110"/>
            </a:xfrm>
            <a:prstGeom prst="rect">
              <a:avLst/>
            </a:prstGeom>
            <a:noFill/>
            <a:ln w="9525">
              <a:noFill/>
              <a:miter lim="800000"/>
              <a:headEnd/>
              <a:tailEnd/>
            </a:ln>
          </p:spPr>
          <p:txBody>
            <a:bodyPr wrap="none">
              <a:spAutoFit/>
            </a:bodyPr>
            <a:lstStyle/>
            <a:p>
              <a:r>
                <a:rPr lang="en-US" sz="2000"/>
                <a:t>~</a:t>
              </a:r>
            </a:p>
          </p:txBody>
        </p:sp>
        <p:sp>
          <p:nvSpPr>
            <p:cNvPr id="24639" name="TextBox 32"/>
            <p:cNvSpPr txBox="1">
              <a:spLocks noChangeArrowheads="1"/>
            </p:cNvSpPr>
            <p:nvPr/>
          </p:nvSpPr>
          <p:spPr bwMode="auto">
            <a:xfrm>
              <a:off x="3124200" y="-1068805"/>
              <a:ext cx="324128" cy="400110"/>
            </a:xfrm>
            <a:prstGeom prst="rect">
              <a:avLst/>
            </a:prstGeom>
            <a:noFill/>
            <a:ln w="9525">
              <a:noFill/>
              <a:miter lim="800000"/>
              <a:headEnd/>
              <a:tailEnd/>
            </a:ln>
          </p:spPr>
          <p:txBody>
            <a:bodyPr wrap="none">
              <a:spAutoFit/>
            </a:bodyPr>
            <a:lstStyle/>
            <a:p>
              <a:r>
                <a:rPr lang="en-US" sz="2000"/>
                <a:t>~</a:t>
              </a:r>
            </a:p>
          </p:txBody>
        </p:sp>
      </p:grpSp>
      <p:cxnSp>
        <p:nvCxnSpPr>
          <p:cNvPr id="24608" name="Straight Arrow Connector 143"/>
          <p:cNvCxnSpPr>
            <a:cxnSpLocks noChangeShapeType="1"/>
          </p:cNvCxnSpPr>
          <p:nvPr/>
        </p:nvCxnSpPr>
        <p:spPr bwMode="auto">
          <a:xfrm>
            <a:off x="5816600" y="6019800"/>
            <a:ext cx="914400" cy="1588"/>
          </a:xfrm>
          <a:prstGeom prst="straightConnector1">
            <a:avLst/>
          </a:prstGeom>
          <a:noFill/>
          <a:ln w="12700" algn="ctr">
            <a:solidFill>
              <a:schemeClr val="tx1"/>
            </a:solidFill>
            <a:round/>
            <a:headEnd/>
            <a:tailEnd type="arrow" w="med" len="med"/>
          </a:ln>
        </p:spPr>
      </p:cxnSp>
      <p:sp>
        <p:nvSpPr>
          <p:cNvPr id="24609" name="TextBox 32"/>
          <p:cNvSpPr txBox="1">
            <a:spLocks noChangeArrowheads="1"/>
          </p:cNvSpPr>
          <p:nvPr/>
        </p:nvSpPr>
        <p:spPr bwMode="auto">
          <a:xfrm>
            <a:off x="5816600" y="5562600"/>
            <a:ext cx="822325" cy="400050"/>
          </a:xfrm>
          <a:prstGeom prst="rect">
            <a:avLst/>
          </a:prstGeom>
          <a:noFill/>
          <a:ln w="9525">
            <a:noFill/>
            <a:miter lim="800000"/>
            <a:headEnd/>
            <a:tailEnd/>
          </a:ln>
        </p:spPr>
        <p:txBody>
          <a:bodyPr wrap="none">
            <a:spAutoFit/>
          </a:bodyPr>
          <a:lstStyle/>
          <a:p>
            <a:r>
              <a:rPr lang="en-US" sz="2000"/>
              <a:t>iterate</a:t>
            </a:r>
          </a:p>
        </p:txBody>
      </p:sp>
      <p:grpSp>
        <p:nvGrpSpPr>
          <p:cNvPr id="24610" name="Group 145"/>
          <p:cNvGrpSpPr>
            <a:grpSpLocks/>
          </p:cNvGrpSpPr>
          <p:nvPr/>
        </p:nvGrpSpPr>
        <p:grpSpPr bwMode="auto">
          <a:xfrm>
            <a:off x="7702550" y="4724400"/>
            <a:ext cx="603250" cy="523875"/>
            <a:chOff x="4952998" y="-541881"/>
            <a:chExt cx="603456" cy="523220"/>
          </a:xfrm>
        </p:grpSpPr>
        <p:grpSp>
          <p:nvGrpSpPr>
            <p:cNvPr id="24633" name="Group 42"/>
            <p:cNvGrpSpPr>
              <a:grpSpLocks/>
            </p:cNvGrpSpPr>
            <p:nvPr/>
          </p:nvGrpSpPr>
          <p:grpSpPr bwMode="auto">
            <a:xfrm>
              <a:off x="4952998" y="-457199"/>
              <a:ext cx="533403" cy="246784"/>
              <a:chOff x="5943600" y="2057400"/>
              <a:chExt cx="990600" cy="457200"/>
            </a:xfrm>
          </p:grpSpPr>
          <p:cxnSp>
            <p:nvCxnSpPr>
              <p:cNvPr id="24635" name="Straight Connector 36"/>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24636" name="Straight Connector 37"/>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24637" name="Straight Connector 4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24634" name="TextBox 43"/>
            <p:cNvSpPr txBox="1">
              <a:spLocks noChangeArrowheads="1"/>
            </p:cNvSpPr>
            <p:nvPr/>
          </p:nvSpPr>
          <p:spPr bwMode="auto">
            <a:xfrm>
              <a:off x="4991876" y="-541881"/>
              <a:ext cx="564578" cy="523220"/>
            </a:xfrm>
            <a:prstGeom prst="rect">
              <a:avLst/>
            </a:prstGeom>
            <a:noFill/>
            <a:ln w="9525">
              <a:noFill/>
              <a:miter lim="800000"/>
              <a:headEnd/>
              <a:tailEnd/>
            </a:ln>
          </p:spPr>
          <p:txBody>
            <a:bodyPr wrap="none">
              <a:spAutoFit/>
            </a:bodyPr>
            <a:lstStyle/>
            <a:p>
              <a:r>
                <a:rPr lang="en-US" sz="2800">
                  <a:solidFill>
                    <a:srgbClr val="FFFFFF"/>
                  </a:solidFill>
                </a:rPr>
                <a:t>GI</a:t>
              </a:r>
            </a:p>
          </p:txBody>
        </p:sp>
      </p:grpSp>
      <p:sp>
        <p:nvSpPr>
          <p:cNvPr id="24611" name="TextBox 25"/>
          <p:cNvSpPr txBox="1">
            <a:spLocks noChangeArrowheads="1"/>
          </p:cNvSpPr>
          <p:nvPr/>
        </p:nvSpPr>
        <p:spPr bwMode="auto">
          <a:xfrm>
            <a:off x="1630363" y="3878263"/>
            <a:ext cx="5532437" cy="646112"/>
          </a:xfrm>
          <a:prstGeom prst="rect">
            <a:avLst/>
          </a:prstGeom>
          <a:noFill/>
          <a:ln w="9525">
            <a:noFill/>
            <a:miter lim="800000"/>
            <a:headEnd/>
            <a:tailEnd/>
          </a:ln>
        </p:spPr>
        <p:txBody>
          <a:bodyPr wrap="none">
            <a:spAutoFit/>
          </a:bodyPr>
          <a:lstStyle/>
          <a:p>
            <a:r>
              <a:rPr lang="en-US" sz="3600"/>
              <a:t>Iterative Multisrc. Mig. </a:t>
            </a:r>
            <a:r>
              <a:rPr lang="en-US" sz="3600">
                <a:solidFill>
                  <a:srgbClr val="FFFFFF"/>
                </a:solidFill>
              </a:rPr>
              <a:t>SNR</a:t>
            </a:r>
          </a:p>
        </p:txBody>
      </p:sp>
      <p:sp>
        <p:nvSpPr>
          <p:cNvPr id="155" name="TextBox 154"/>
          <p:cNvSpPr txBox="1"/>
          <p:nvPr/>
        </p:nvSpPr>
        <p:spPr bwMode="auto">
          <a:xfrm>
            <a:off x="8096250" y="5257800"/>
            <a:ext cx="1047750" cy="307975"/>
          </a:xfrm>
          <a:prstGeom prst="rect">
            <a:avLst/>
          </a:prstGeom>
          <a:noFill/>
        </p:spPr>
        <p:txBody>
          <a:bodyPr wrap="none">
            <a:spAutoFit/>
          </a:bodyPr>
          <a:lstStyle/>
          <a:p>
            <a:pPr>
              <a:defRPr/>
            </a:pPr>
            <a:r>
              <a:rPr lang="en-US" sz="1400" b="1" dirty="0">
                <a:solidFill>
                  <a:srgbClr val="FFFFFF"/>
                </a:solidFill>
                <a:effectLst>
                  <a:outerShdw blurRad="38100" dist="38100" dir="2700000" algn="tl">
                    <a:srgbClr val="000000">
                      <a:alpha val="43137"/>
                    </a:srgbClr>
                  </a:outerShdw>
                </a:effectLst>
              </a:rPr>
              <a:t># iterations</a:t>
            </a:r>
          </a:p>
        </p:txBody>
      </p:sp>
      <p:cxnSp>
        <p:nvCxnSpPr>
          <p:cNvPr id="24613" name="Straight Arrow Connector 158"/>
          <p:cNvCxnSpPr>
            <a:cxnSpLocks noChangeShapeType="1"/>
            <a:endCxn id="24634" idx="3"/>
          </p:cNvCxnSpPr>
          <p:nvPr/>
        </p:nvCxnSpPr>
        <p:spPr bwMode="auto">
          <a:xfrm rot="16200000" flipV="1">
            <a:off x="8246269" y="5045869"/>
            <a:ext cx="347662" cy="228600"/>
          </a:xfrm>
          <a:prstGeom prst="straightConnector1">
            <a:avLst/>
          </a:prstGeom>
          <a:noFill/>
          <a:ln w="12700" algn="ctr">
            <a:solidFill>
              <a:srgbClr val="FFFFFF"/>
            </a:solidFill>
            <a:round/>
            <a:headEnd/>
            <a:tailEnd type="arrow" w="med" len="med"/>
          </a:ln>
        </p:spPr>
      </p:cxnSp>
      <p:sp>
        <p:nvSpPr>
          <p:cNvPr id="24614" name="TextBox 25"/>
          <p:cNvSpPr txBox="1">
            <a:spLocks noChangeArrowheads="1"/>
          </p:cNvSpPr>
          <p:nvPr/>
        </p:nvSpPr>
        <p:spPr bwMode="auto">
          <a:xfrm>
            <a:off x="1087438" y="4781550"/>
            <a:ext cx="893762" cy="400050"/>
          </a:xfrm>
          <a:prstGeom prst="rect">
            <a:avLst/>
          </a:prstGeom>
          <a:noFill/>
          <a:ln w="9525">
            <a:noFill/>
            <a:miter lim="800000"/>
            <a:headEnd/>
            <a:tailEnd/>
          </a:ln>
        </p:spPr>
        <p:txBody>
          <a:bodyPr wrap="none">
            <a:spAutoFit/>
          </a:bodyPr>
          <a:lstStyle/>
          <a:p>
            <a:r>
              <a:rPr lang="en-US" sz="2000">
                <a:solidFill>
                  <a:srgbClr val="FFFFFF"/>
                </a:solidFill>
              </a:rPr>
              <a:t>SNR= </a:t>
            </a:r>
          </a:p>
        </p:txBody>
      </p:sp>
      <p:sp>
        <p:nvSpPr>
          <p:cNvPr id="162" name="Rectangle 161"/>
          <p:cNvSpPr>
            <a:spLocks noChangeArrowheads="1"/>
          </p:cNvSpPr>
          <p:nvPr/>
        </p:nvSpPr>
        <p:spPr bwMode="auto">
          <a:xfrm>
            <a:off x="4953000" y="1752600"/>
            <a:ext cx="4495800" cy="1998663"/>
          </a:xfrm>
          <a:prstGeom prst="rect">
            <a:avLst/>
          </a:prstGeom>
          <a:solidFill>
            <a:srgbClr val="000082"/>
          </a:solidFill>
          <a:ln w="12700" algn="ctr">
            <a:noFill/>
            <a:round/>
            <a:headEnd/>
            <a:tailEnd/>
          </a:ln>
        </p:spPr>
        <p:txBody>
          <a:bodyPr/>
          <a:lstStyle/>
          <a:p>
            <a:pPr eaLnBrk="0" hangingPunct="0"/>
            <a:endParaRPr lang="en-US"/>
          </a:p>
        </p:txBody>
      </p:sp>
      <p:sp>
        <p:nvSpPr>
          <p:cNvPr id="163" name="Rectangle 162"/>
          <p:cNvSpPr>
            <a:spLocks noChangeArrowheads="1"/>
          </p:cNvSpPr>
          <p:nvPr/>
        </p:nvSpPr>
        <p:spPr bwMode="auto">
          <a:xfrm>
            <a:off x="1447800" y="3886200"/>
            <a:ext cx="5943600" cy="931863"/>
          </a:xfrm>
          <a:prstGeom prst="rect">
            <a:avLst/>
          </a:prstGeom>
          <a:solidFill>
            <a:srgbClr val="000082"/>
          </a:solidFill>
          <a:ln w="12700" algn="ctr">
            <a:noFill/>
            <a:round/>
            <a:headEnd/>
            <a:tailEnd/>
          </a:ln>
        </p:spPr>
        <p:txBody>
          <a:bodyPr/>
          <a:lstStyle/>
          <a:p>
            <a:pPr eaLnBrk="0" hangingPunct="0"/>
            <a:endParaRPr lang="en-US"/>
          </a:p>
        </p:txBody>
      </p:sp>
      <p:sp>
        <p:nvSpPr>
          <p:cNvPr id="164" name="Rectangle 163"/>
          <p:cNvSpPr>
            <a:spLocks noChangeArrowheads="1"/>
          </p:cNvSpPr>
          <p:nvPr/>
        </p:nvSpPr>
        <p:spPr bwMode="auto">
          <a:xfrm>
            <a:off x="76200" y="4953000"/>
            <a:ext cx="838200" cy="1905000"/>
          </a:xfrm>
          <a:prstGeom prst="rect">
            <a:avLst/>
          </a:prstGeom>
          <a:solidFill>
            <a:srgbClr val="000082"/>
          </a:solidFill>
          <a:ln w="12700" algn="ctr">
            <a:noFill/>
            <a:round/>
            <a:headEnd/>
            <a:tailEnd/>
          </a:ln>
        </p:spPr>
        <p:txBody>
          <a:bodyPr/>
          <a:lstStyle/>
          <a:p>
            <a:pPr eaLnBrk="0" hangingPunct="0"/>
            <a:endParaRPr lang="en-US"/>
          </a:p>
        </p:txBody>
      </p:sp>
      <p:sp>
        <p:nvSpPr>
          <p:cNvPr id="165" name="Rectangle 164"/>
          <p:cNvSpPr>
            <a:spLocks noChangeArrowheads="1"/>
          </p:cNvSpPr>
          <p:nvPr/>
        </p:nvSpPr>
        <p:spPr bwMode="auto">
          <a:xfrm>
            <a:off x="914400" y="4572000"/>
            <a:ext cx="1828800" cy="2286000"/>
          </a:xfrm>
          <a:prstGeom prst="rect">
            <a:avLst/>
          </a:prstGeom>
          <a:solidFill>
            <a:srgbClr val="000082"/>
          </a:solidFill>
          <a:ln w="12700" algn="ctr">
            <a:noFill/>
            <a:round/>
            <a:headEnd/>
            <a:tailEnd/>
          </a:ln>
        </p:spPr>
        <p:txBody>
          <a:bodyPr/>
          <a:lstStyle/>
          <a:p>
            <a:pPr eaLnBrk="0" hangingPunct="0"/>
            <a:endParaRPr lang="en-US"/>
          </a:p>
        </p:txBody>
      </p:sp>
      <p:sp>
        <p:nvSpPr>
          <p:cNvPr id="166" name="Rectangle 165"/>
          <p:cNvSpPr>
            <a:spLocks noChangeArrowheads="1"/>
          </p:cNvSpPr>
          <p:nvPr/>
        </p:nvSpPr>
        <p:spPr bwMode="auto">
          <a:xfrm>
            <a:off x="2819400" y="4572000"/>
            <a:ext cx="914400" cy="2286000"/>
          </a:xfrm>
          <a:prstGeom prst="rect">
            <a:avLst/>
          </a:prstGeom>
          <a:solidFill>
            <a:srgbClr val="000082"/>
          </a:solidFill>
          <a:ln w="12700" algn="ctr">
            <a:noFill/>
            <a:round/>
            <a:headEnd/>
            <a:tailEnd/>
          </a:ln>
        </p:spPr>
        <p:txBody>
          <a:bodyPr/>
          <a:lstStyle/>
          <a:p>
            <a:pPr eaLnBrk="0" hangingPunct="0"/>
            <a:endParaRPr lang="en-US"/>
          </a:p>
        </p:txBody>
      </p:sp>
      <p:sp>
        <p:nvSpPr>
          <p:cNvPr id="167" name="Rectangle 166"/>
          <p:cNvSpPr>
            <a:spLocks noChangeArrowheads="1"/>
          </p:cNvSpPr>
          <p:nvPr/>
        </p:nvSpPr>
        <p:spPr bwMode="auto">
          <a:xfrm>
            <a:off x="3886200" y="4572000"/>
            <a:ext cx="1943100" cy="2286000"/>
          </a:xfrm>
          <a:prstGeom prst="rect">
            <a:avLst/>
          </a:prstGeom>
          <a:solidFill>
            <a:srgbClr val="000082"/>
          </a:solidFill>
          <a:ln w="12700" algn="ctr">
            <a:noFill/>
            <a:round/>
            <a:headEnd/>
            <a:tailEnd/>
          </a:ln>
        </p:spPr>
        <p:txBody>
          <a:bodyPr/>
          <a:lstStyle/>
          <a:p>
            <a:pPr eaLnBrk="0" hangingPunct="0"/>
            <a:endParaRPr lang="en-US"/>
          </a:p>
        </p:txBody>
      </p:sp>
      <p:sp>
        <p:nvSpPr>
          <p:cNvPr id="168" name="Rectangle 167"/>
          <p:cNvSpPr>
            <a:spLocks noChangeArrowheads="1"/>
          </p:cNvSpPr>
          <p:nvPr/>
        </p:nvSpPr>
        <p:spPr bwMode="auto">
          <a:xfrm>
            <a:off x="5829300" y="4572000"/>
            <a:ext cx="1028700" cy="2286000"/>
          </a:xfrm>
          <a:prstGeom prst="rect">
            <a:avLst/>
          </a:prstGeom>
          <a:solidFill>
            <a:srgbClr val="000082"/>
          </a:solidFill>
          <a:ln w="12700" algn="ctr">
            <a:noFill/>
            <a:round/>
            <a:headEnd/>
            <a:tailEnd/>
          </a:ln>
        </p:spPr>
        <p:txBody>
          <a:bodyPr/>
          <a:lstStyle/>
          <a:p>
            <a:pPr eaLnBrk="0" hangingPunct="0"/>
            <a:endParaRPr lang="en-US"/>
          </a:p>
        </p:txBody>
      </p:sp>
      <p:sp>
        <p:nvSpPr>
          <p:cNvPr id="169" name="Rectangle 168"/>
          <p:cNvSpPr>
            <a:spLocks noChangeArrowheads="1"/>
          </p:cNvSpPr>
          <p:nvPr/>
        </p:nvSpPr>
        <p:spPr bwMode="auto">
          <a:xfrm>
            <a:off x="6934200" y="4572000"/>
            <a:ext cx="2209800" cy="2286000"/>
          </a:xfrm>
          <a:prstGeom prst="rect">
            <a:avLst/>
          </a:prstGeom>
          <a:solidFill>
            <a:srgbClr val="000082"/>
          </a:solidFill>
          <a:ln w="12700" algn="ctr">
            <a:noFill/>
            <a:round/>
            <a:headEnd/>
            <a:tailEnd/>
          </a:ln>
        </p:spPr>
        <p:txBody>
          <a:bodyPr/>
          <a:lstStyle/>
          <a:p>
            <a:pPr eaLnBrk="0" hangingPunct="0"/>
            <a:endParaRPr lang="en-US"/>
          </a:p>
        </p:txBody>
      </p:sp>
      <p:sp>
        <p:nvSpPr>
          <p:cNvPr id="170" name="TextBox 169"/>
          <p:cNvSpPr txBox="1">
            <a:spLocks noChangeArrowheads="1"/>
          </p:cNvSpPr>
          <p:nvPr/>
        </p:nvSpPr>
        <p:spPr bwMode="auto">
          <a:xfrm>
            <a:off x="6858000" y="2057400"/>
            <a:ext cx="1668463" cy="461963"/>
          </a:xfrm>
          <a:prstGeom prst="rect">
            <a:avLst/>
          </a:prstGeom>
          <a:noFill/>
          <a:ln w="9525">
            <a:noFill/>
            <a:miter lim="800000"/>
            <a:headEnd/>
            <a:tailEnd/>
          </a:ln>
        </p:spPr>
        <p:txBody>
          <a:bodyPr wrap="none">
            <a:spAutoFit/>
          </a:bodyPr>
          <a:lstStyle/>
          <a:p>
            <a:r>
              <a:rPr lang="en-US" sz="2400"/>
              <a:t>Cost ~ O(S)</a:t>
            </a:r>
          </a:p>
        </p:txBody>
      </p:sp>
      <p:sp>
        <p:nvSpPr>
          <p:cNvPr id="171" name="TextBox 170"/>
          <p:cNvSpPr txBox="1">
            <a:spLocks noChangeArrowheads="1"/>
          </p:cNvSpPr>
          <p:nvPr/>
        </p:nvSpPr>
        <p:spPr bwMode="auto">
          <a:xfrm>
            <a:off x="7010400" y="4114800"/>
            <a:ext cx="1600200" cy="461963"/>
          </a:xfrm>
          <a:prstGeom prst="rect">
            <a:avLst/>
          </a:prstGeom>
          <a:noFill/>
          <a:ln w="9525">
            <a:noFill/>
            <a:miter lim="800000"/>
            <a:headEnd/>
            <a:tailEnd/>
          </a:ln>
        </p:spPr>
        <p:txBody>
          <a:bodyPr wrap="none">
            <a:spAutoFit/>
          </a:bodyPr>
          <a:lstStyle/>
          <a:p>
            <a:r>
              <a:rPr lang="en-US" sz="2400"/>
              <a:t>Cost ~ O(I)</a:t>
            </a:r>
          </a:p>
        </p:txBody>
      </p:sp>
      <p:grpSp>
        <p:nvGrpSpPr>
          <p:cNvPr id="22" name="Group 123"/>
          <p:cNvGrpSpPr>
            <a:grpSpLocks/>
          </p:cNvGrpSpPr>
          <p:nvPr/>
        </p:nvGrpSpPr>
        <p:grpSpPr bwMode="auto">
          <a:xfrm>
            <a:off x="3276600" y="2501900"/>
            <a:ext cx="1524000" cy="469900"/>
            <a:chOff x="3276600" y="2501462"/>
            <a:chExt cx="1524000" cy="470339"/>
          </a:xfrm>
        </p:grpSpPr>
        <p:sp>
          <p:nvSpPr>
            <p:cNvPr id="24626" name="Rectangle 109"/>
            <p:cNvSpPr>
              <a:spLocks noChangeArrowheads="1"/>
            </p:cNvSpPr>
            <p:nvPr/>
          </p:nvSpPr>
          <p:spPr bwMode="auto">
            <a:xfrm>
              <a:off x="3276600" y="2819400"/>
              <a:ext cx="76200" cy="45719"/>
            </a:xfrm>
            <a:prstGeom prst="rect">
              <a:avLst/>
            </a:prstGeom>
            <a:solidFill>
              <a:schemeClr val="accent1"/>
            </a:solidFill>
            <a:ln w="12700" algn="ctr">
              <a:solidFill>
                <a:schemeClr val="tx1"/>
              </a:solidFill>
              <a:round/>
              <a:headEnd/>
              <a:tailEnd/>
            </a:ln>
          </p:spPr>
          <p:txBody>
            <a:bodyPr/>
            <a:lstStyle/>
            <a:p>
              <a:pPr eaLnBrk="0" hangingPunct="0"/>
              <a:endParaRPr lang="en-US"/>
            </a:p>
          </p:txBody>
        </p:sp>
        <p:cxnSp>
          <p:nvCxnSpPr>
            <p:cNvPr id="24627" name="Straight Connector 111"/>
            <p:cNvCxnSpPr>
              <a:cxnSpLocks noChangeShapeType="1"/>
              <a:stCxn id="24626" idx="0"/>
            </p:cNvCxnSpPr>
            <p:nvPr/>
          </p:nvCxnSpPr>
          <p:spPr bwMode="auto">
            <a:xfrm rot="5400000" flipH="1" flipV="1">
              <a:off x="3638550" y="2190750"/>
              <a:ext cx="304800" cy="952500"/>
            </a:xfrm>
            <a:prstGeom prst="line">
              <a:avLst/>
            </a:prstGeom>
            <a:noFill/>
            <a:ln w="12700" algn="ctr">
              <a:solidFill>
                <a:schemeClr val="tx1"/>
              </a:solidFill>
              <a:round/>
              <a:headEnd/>
              <a:tailEnd/>
            </a:ln>
          </p:spPr>
        </p:cxnSp>
        <p:cxnSp>
          <p:nvCxnSpPr>
            <p:cNvPr id="24628" name="Straight Connector 113"/>
            <p:cNvCxnSpPr>
              <a:cxnSpLocks noChangeShapeType="1"/>
              <a:stCxn id="24626" idx="2"/>
            </p:cNvCxnSpPr>
            <p:nvPr/>
          </p:nvCxnSpPr>
          <p:spPr bwMode="auto">
            <a:xfrm rot="16200000" flipH="1">
              <a:off x="3737609" y="2442210"/>
              <a:ext cx="106683" cy="952500"/>
            </a:xfrm>
            <a:prstGeom prst="line">
              <a:avLst/>
            </a:prstGeom>
            <a:noFill/>
            <a:ln w="12700" algn="ctr">
              <a:solidFill>
                <a:schemeClr val="tx1"/>
              </a:solidFill>
              <a:round/>
              <a:headEnd/>
              <a:tailEnd/>
            </a:ln>
          </p:spPr>
        </p:cxnSp>
        <p:sp>
          <p:nvSpPr>
            <p:cNvPr id="24629" name="Rectangle 116"/>
            <p:cNvSpPr>
              <a:spLocks noChangeArrowheads="1"/>
            </p:cNvSpPr>
            <p:nvPr/>
          </p:nvSpPr>
          <p:spPr bwMode="auto">
            <a:xfrm>
              <a:off x="4267200" y="2514600"/>
              <a:ext cx="533400" cy="457200"/>
            </a:xfrm>
            <a:prstGeom prst="rect">
              <a:avLst/>
            </a:prstGeom>
            <a:solidFill>
              <a:schemeClr val="accent1"/>
            </a:solidFill>
            <a:ln w="12700" algn="ctr">
              <a:solidFill>
                <a:schemeClr val="tx1"/>
              </a:solidFill>
              <a:round/>
              <a:headEnd/>
              <a:tailEnd/>
            </a:ln>
          </p:spPr>
          <p:txBody>
            <a:bodyPr/>
            <a:lstStyle/>
            <a:p>
              <a:pPr eaLnBrk="0" hangingPunct="0"/>
              <a:endParaRPr lang="en-US"/>
            </a:p>
          </p:txBody>
        </p:sp>
        <p:cxnSp>
          <p:nvCxnSpPr>
            <p:cNvPr id="24630" name="Straight Connector 120"/>
            <p:cNvCxnSpPr>
              <a:cxnSpLocks noChangeShapeType="1"/>
              <a:stCxn id="24629" idx="0"/>
              <a:endCxn id="24629" idx="2"/>
            </p:cNvCxnSpPr>
            <p:nvPr/>
          </p:nvCxnSpPr>
          <p:spPr bwMode="auto">
            <a:xfrm rot="16200000" flipH="1">
              <a:off x="4305300" y="2743200"/>
              <a:ext cx="457200" cy="0"/>
            </a:xfrm>
            <a:prstGeom prst="line">
              <a:avLst/>
            </a:prstGeom>
            <a:noFill/>
            <a:ln w="12700" algn="ctr">
              <a:solidFill>
                <a:schemeClr val="tx1"/>
              </a:solidFill>
              <a:round/>
              <a:headEnd/>
              <a:tailEnd/>
            </a:ln>
          </p:spPr>
        </p:cxnSp>
        <p:sp>
          <p:nvSpPr>
            <p:cNvPr id="24631" name="Freeform 121"/>
            <p:cNvSpPr>
              <a:spLocks/>
            </p:cNvSpPr>
            <p:nvPr/>
          </p:nvSpPr>
          <p:spPr bwMode="auto">
            <a:xfrm>
              <a:off x="4519448" y="2501462"/>
              <a:ext cx="246994" cy="220717"/>
            </a:xfrm>
            <a:custGeom>
              <a:avLst/>
              <a:gdLst>
                <a:gd name="T0" fmla="*/ 0 w 246994"/>
                <a:gd name="T1" fmla="*/ 0 h 220717"/>
                <a:gd name="T2" fmla="*/ 157655 w 246994"/>
                <a:gd name="T3" fmla="*/ 84083 h 220717"/>
                <a:gd name="T4" fmla="*/ 220718 w 246994"/>
                <a:gd name="T5" fmla="*/ 136635 h 220717"/>
                <a:gd name="T6" fmla="*/ 0 w 246994"/>
                <a:gd name="T7" fmla="*/ 220717 h 220717"/>
                <a:gd name="T8" fmla="*/ 0 60000 65536"/>
                <a:gd name="T9" fmla="*/ 0 60000 65536"/>
                <a:gd name="T10" fmla="*/ 0 60000 65536"/>
                <a:gd name="T11" fmla="*/ 0 60000 65536"/>
                <a:gd name="T12" fmla="*/ 0 w 246994"/>
                <a:gd name="T13" fmla="*/ 0 h 220717"/>
                <a:gd name="T14" fmla="*/ 246994 w 246994"/>
                <a:gd name="T15" fmla="*/ 220717 h 220717"/>
              </a:gdLst>
              <a:ahLst/>
              <a:cxnLst>
                <a:cxn ang="T8">
                  <a:pos x="T0" y="T1"/>
                </a:cxn>
                <a:cxn ang="T9">
                  <a:pos x="T2" y="T3"/>
                </a:cxn>
                <a:cxn ang="T10">
                  <a:pos x="T4" y="T5"/>
                </a:cxn>
                <a:cxn ang="T11">
                  <a:pos x="T6" y="T7"/>
                </a:cxn>
              </a:cxnLst>
              <a:rect l="T12" t="T13" r="T14" b="T15"/>
              <a:pathLst>
                <a:path w="246994" h="220717">
                  <a:moveTo>
                    <a:pt x="0" y="0"/>
                  </a:moveTo>
                  <a:cubicBezTo>
                    <a:pt x="60434" y="30655"/>
                    <a:pt x="120869" y="61311"/>
                    <a:pt x="157655" y="84083"/>
                  </a:cubicBezTo>
                  <a:cubicBezTo>
                    <a:pt x="194441" y="106856"/>
                    <a:pt x="246994" y="113863"/>
                    <a:pt x="220718" y="136635"/>
                  </a:cubicBezTo>
                  <a:cubicBezTo>
                    <a:pt x="194442" y="159407"/>
                    <a:pt x="97221" y="190062"/>
                    <a:pt x="0" y="220717"/>
                  </a:cubicBezTo>
                </a:path>
              </a:pathLst>
            </a:custGeom>
            <a:solidFill>
              <a:srgbClr val="000000"/>
            </a:solidFill>
            <a:ln w="12700" cap="flat" cmpd="sng" algn="ctr">
              <a:solidFill>
                <a:schemeClr val="tx1"/>
              </a:solidFill>
              <a:prstDash val="solid"/>
              <a:round/>
              <a:headEnd type="none" w="med" len="med"/>
              <a:tailEnd type="none" w="med" len="med"/>
            </a:ln>
          </p:spPr>
          <p:txBody>
            <a:bodyPr/>
            <a:lstStyle/>
            <a:p>
              <a:endParaRPr lang="en-US"/>
            </a:p>
          </p:txBody>
        </p:sp>
        <p:sp>
          <p:nvSpPr>
            <p:cNvPr id="24632" name="Freeform 122"/>
            <p:cNvSpPr>
              <a:spLocks/>
            </p:cNvSpPr>
            <p:nvPr/>
          </p:nvSpPr>
          <p:spPr bwMode="auto">
            <a:xfrm flipH="1">
              <a:off x="4353910" y="2716923"/>
              <a:ext cx="176048" cy="165538"/>
            </a:xfrm>
            <a:custGeom>
              <a:avLst/>
              <a:gdLst>
                <a:gd name="T0" fmla="*/ 0 w 246994"/>
                <a:gd name="T1" fmla="*/ 0 h 220717"/>
                <a:gd name="T2" fmla="*/ 5335 w 246994"/>
                <a:gd name="T3" fmla="*/ 4736 h 220717"/>
                <a:gd name="T4" fmla="*/ 7469 w 246994"/>
                <a:gd name="T5" fmla="*/ 7694 h 220717"/>
                <a:gd name="T6" fmla="*/ 0 w 246994"/>
                <a:gd name="T7" fmla="*/ 12430 h 220717"/>
                <a:gd name="T8" fmla="*/ 0 60000 65536"/>
                <a:gd name="T9" fmla="*/ 0 60000 65536"/>
                <a:gd name="T10" fmla="*/ 0 60000 65536"/>
                <a:gd name="T11" fmla="*/ 0 60000 65536"/>
                <a:gd name="T12" fmla="*/ 0 w 246994"/>
                <a:gd name="T13" fmla="*/ 0 h 220717"/>
                <a:gd name="T14" fmla="*/ 246994 w 246994"/>
                <a:gd name="T15" fmla="*/ 220717 h 220717"/>
              </a:gdLst>
              <a:ahLst/>
              <a:cxnLst>
                <a:cxn ang="T8">
                  <a:pos x="T0" y="T1"/>
                </a:cxn>
                <a:cxn ang="T9">
                  <a:pos x="T2" y="T3"/>
                </a:cxn>
                <a:cxn ang="T10">
                  <a:pos x="T4" y="T5"/>
                </a:cxn>
                <a:cxn ang="T11">
                  <a:pos x="T6" y="T7"/>
                </a:cxn>
              </a:cxnLst>
              <a:rect l="T12" t="T13" r="T14" b="T15"/>
              <a:pathLst>
                <a:path w="246994" h="220717">
                  <a:moveTo>
                    <a:pt x="0" y="0"/>
                  </a:moveTo>
                  <a:cubicBezTo>
                    <a:pt x="60434" y="30655"/>
                    <a:pt x="120869" y="61311"/>
                    <a:pt x="157655" y="84083"/>
                  </a:cubicBezTo>
                  <a:cubicBezTo>
                    <a:pt x="194441" y="106856"/>
                    <a:pt x="246994" y="113863"/>
                    <a:pt x="220718" y="136635"/>
                  </a:cubicBezTo>
                  <a:cubicBezTo>
                    <a:pt x="194442" y="159407"/>
                    <a:pt x="97221" y="190062"/>
                    <a:pt x="0" y="220717"/>
                  </a:cubicBezTo>
                </a:path>
              </a:pathLst>
            </a:custGeom>
            <a:solidFill>
              <a:srgbClr val="FFFFFF"/>
            </a:solidFill>
            <a:ln w="12700" cap="flat" cmpd="sng" algn="ctr">
              <a:solidFill>
                <a:schemeClr val="tx1"/>
              </a:solidFill>
              <a:prstDash val="solid"/>
              <a:round/>
              <a:headEnd type="none" w="med" len="med"/>
              <a:tailEnd type="none" w="med" len="med"/>
            </a:ln>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18"/>
                                        </p:tgtEl>
                                      </p:cBhvr>
                                    </p:animEffect>
                                    <p:set>
                                      <p:cBhvr>
                                        <p:cTn id="7" dur="1" fill="hold">
                                          <p:stCondLst>
                                            <p:cond delay="499"/>
                                          </p:stCondLst>
                                        </p:cTn>
                                        <p:tgtEl>
                                          <p:spTgt spid="2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23"/>
                                        </p:tgtEl>
                                      </p:cBhvr>
                                    </p:animEffect>
                                    <p:set>
                                      <p:cBhvr>
                                        <p:cTn id="12" dur="1" fill="hold">
                                          <p:stCondLst>
                                            <p:cond delay="499"/>
                                          </p:stCondLst>
                                        </p:cTn>
                                        <p:tgtEl>
                                          <p:spTgt spid="2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62"/>
                                        </p:tgtEl>
                                      </p:cBhvr>
                                    </p:animEffect>
                                    <p:set>
                                      <p:cBhvr>
                                        <p:cTn id="22" dur="1" fill="hold">
                                          <p:stCondLst>
                                            <p:cond delay="499"/>
                                          </p:stCondLst>
                                        </p:cTn>
                                        <p:tgtEl>
                                          <p:spTgt spid="16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63"/>
                                        </p:tgtEl>
                                      </p:cBhvr>
                                    </p:animEffect>
                                    <p:set>
                                      <p:cBhvr>
                                        <p:cTn id="27" dur="1" fill="hold">
                                          <p:stCondLst>
                                            <p:cond delay="499"/>
                                          </p:stCondLst>
                                        </p:cTn>
                                        <p:tgtEl>
                                          <p:spTgt spid="16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64"/>
                                        </p:tgtEl>
                                      </p:cBhvr>
                                    </p:animEffect>
                                    <p:set>
                                      <p:cBhvr>
                                        <p:cTn id="32" dur="1" fill="hold">
                                          <p:stCondLst>
                                            <p:cond delay="499"/>
                                          </p:stCondLst>
                                        </p:cTn>
                                        <p:tgtEl>
                                          <p:spTgt spid="16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65"/>
                                        </p:tgtEl>
                                      </p:cBhvr>
                                    </p:animEffect>
                                    <p:set>
                                      <p:cBhvr>
                                        <p:cTn id="37" dur="1" fill="hold">
                                          <p:stCondLst>
                                            <p:cond delay="499"/>
                                          </p:stCondLst>
                                        </p:cTn>
                                        <p:tgtEl>
                                          <p:spTgt spid="16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66"/>
                                        </p:tgtEl>
                                      </p:cBhvr>
                                    </p:animEffect>
                                    <p:set>
                                      <p:cBhvr>
                                        <p:cTn id="42" dur="1" fill="hold">
                                          <p:stCondLst>
                                            <p:cond delay="499"/>
                                          </p:stCondLst>
                                        </p:cTn>
                                        <p:tgtEl>
                                          <p:spTgt spid="16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167"/>
                                        </p:tgtEl>
                                      </p:cBhvr>
                                    </p:animEffect>
                                    <p:set>
                                      <p:cBhvr>
                                        <p:cTn id="47" dur="1" fill="hold">
                                          <p:stCondLst>
                                            <p:cond delay="499"/>
                                          </p:stCondLst>
                                        </p:cTn>
                                        <p:tgtEl>
                                          <p:spTgt spid="16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68"/>
                                        </p:tgtEl>
                                      </p:cBhvr>
                                    </p:animEffect>
                                    <p:set>
                                      <p:cBhvr>
                                        <p:cTn id="52" dur="1" fill="hold">
                                          <p:stCondLst>
                                            <p:cond delay="499"/>
                                          </p:stCondLst>
                                        </p:cTn>
                                        <p:tgtEl>
                                          <p:spTgt spid="16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grpId="0" nodeType="clickEffect">
                                  <p:stCondLst>
                                    <p:cond delay="0"/>
                                  </p:stCondLst>
                                  <p:childTnLst>
                                    <p:animEffect transition="out" filter="wipe(left)">
                                      <p:cBhvr>
                                        <p:cTn id="56" dur="500"/>
                                        <p:tgtEl>
                                          <p:spTgt spid="169"/>
                                        </p:tgtEl>
                                      </p:cBhvr>
                                    </p:animEffect>
                                    <p:set>
                                      <p:cBhvr>
                                        <p:cTn id="57" dur="1" fill="hold">
                                          <p:stCondLst>
                                            <p:cond delay="499"/>
                                          </p:stCondLst>
                                        </p:cTn>
                                        <p:tgtEl>
                                          <p:spTgt spid="16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p:bldP spid="223" grpId="0" animBg="1"/>
      <p:bldP spid="162" grpId="0" animBg="1"/>
      <p:bldP spid="163" grpId="0" animBg="1"/>
      <p:bldP spid="164" grpId="0" animBg="1"/>
      <p:bldP spid="165" grpId="0" animBg="1"/>
      <p:bldP spid="166" grpId="0" animBg="1"/>
      <p:bldP spid="167" grpId="0" animBg="1"/>
      <p:bldP spid="168" grpId="0" animBg="1"/>
      <p:bldP spid="169" grpId="0" animBg="1"/>
      <p:bldP spid="170" grpId="0"/>
      <p:bldP spid="1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8"/>
          <p:cNvPicPr>
            <a:picLocks noChangeAspect="1" noChangeArrowheads="1"/>
          </p:cNvPicPr>
          <p:nvPr/>
        </p:nvPicPr>
        <p:blipFill>
          <a:blip r:embed="rId2" cstate="print"/>
          <a:srcRect/>
          <a:stretch>
            <a:fillRect/>
          </a:stretch>
        </p:blipFill>
        <p:spPr bwMode="auto">
          <a:xfrm>
            <a:off x="1219200" y="1752600"/>
            <a:ext cx="6553200" cy="3201988"/>
          </a:xfrm>
          <a:prstGeom prst="rect">
            <a:avLst/>
          </a:prstGeom>
          <a:noFill/>
          <a:ln w="38100">
            <a:solidFill>
              <a:srgbClr val="FFFF00"/>
            </a:solidFill>
            <a:miter lim="800000"/>
            <a:headEnd/>
            <a:tailEnd/>
          </a:ln>
        </p:spPr>
      </p:pic>
      <p:sp>
        <p:nvSpPr>
          <p:cNvPr id="25603" name="Rectangle 19"/>
          <p:cNvSpPr>
            <a:spLocks noChangeArrowheads="1"/>
          </p:cNvSpPr>
          <p:nvPr/>
        </p:nvSpPr>
        <p:spPr bwMode="auto">
          <a:xfrm>
            <a:off x="1676400" y="1905000"/>
            <a:ext cx="2438400" cy="838200"/>
          </a:xfrm>
          <a:prstGeom prst="rect">
            <a:avLst/>
          </a:prstGeom>
          <a:solidFill>
            <a:srgbClr val="FF0000"/>
          </a:solidFill>
          <a:ln w="12700" algn="ctr">
            <a:solidFill>
              <a:srgbClr val="FFFF00"/>
            </a:solidFill>
            <a:round/>
            <a:headEnd/>
            <a:tailEnd/>
          </a:ln>
        </p:spPr>
        <p:txBody>
          <a:bodyPr/>
          <a:lstStyle/>
          <a:p>
            <a:pPr eaLnBrk="0" hangingPunct="0"/>
            <a:endParaRPr lang="en-US"/>
          </a:p>
        </p:txBody>
      </p:sp>
      <p:sp>
        <p:nvSpPr>
          <p:cNvPr id="25604" name="Rectangle 10"/>
          <p:cNvSpPr>
            <a:spLocks noChangeArrowheads="1"/>
          </p:cNvSpPr>
          <p:nvPr/>
        </p:nvSpPr>
        <p:spPr bwMode="auto">
          <a:xfrm rot="-5400000">
            <a:off x="550069" y="3093244"/>
            <a:ext cx="819150" cy="461962"/>
          </a:xfrm>
          <a:prstGeom prst="rect">
            <a:avLst/>
          </a:prstGeom>
          <a:noFill/>
          <a:ln w="9525">
            <a:noFill/>
            <a:miter lim="800000"/>
            <a:headEnd/>
            <a:tailEnd/>
          </a:ln>
        </p:spPr>
        <p:txBody>
          <a:bodyPr>
            <a:spAutoFit/>
          </a:bodyPr>
          <a:lstStyle/>
          <a:p>
            <a:r>
              <a:rPr lang="en-US" altLang="zh-CN" sz="2400" b="1">
                <a:solidFill>
                  <a:srgbClr val="FFFFFF"/>
                </a:solidFill>
                <a:ea typeface="宋体" pitchFamily="2" charset="-122"/>
              </a:rPr>
              <a:t>SNR</a:t>
            </a:r>
            <a:endParaRPr lang="zh-CN" altLang="en-US" sz="2400" b="1">
              <a:solidFill>
                <a:srgbClr val="FFFFFF"/>
              </a:solidFill>
              <a:ea typeface="宋体" pitchFamily="2" charset="-122"/>
            </a:endParaRPr>
          </a:p>
        </p:txBody>
      </p:sp>
      <p:sp>
        <p:nvSpPr>
          <p:cNvPr id="25605" name="Rectangle 11"/>
          <p:cNvSpPr>
            <a:spLocks noChangeArrowheads="1"/>
          </p:cNvSpPr>
          <p:nvPr/>
        </p:nvSpPr>
        <p:spPr bwMode="auto">
          <a:xfrm rot="-5400000">
            <a:off x="812006" y="4726782"/>
            <a:ext cx="314325" cy="401638"/>
          </a:xfrm>
          <a:prstGeom prst="rect">
            <a:avLst/>
          </a:prstGeom>
          <a:noFill/>
          <a:ln w="9525">
            <a:noFill/>
            <a:miter lim="800000"/>
            <a:headEnd/>
            <a:tailEnd/>
          </a:ln>
        </p:spPr>
        <p:txBody>
          <a:bodyPr wrap="none">
            <a:spAutoFit/>
          </a:bodyPr>
          <a:lstStyle/>
          <a:p>
            <a:r>
              <a:rPr lang="en-US" altLang="zh-CN" sz="2000" b="1">
                <a:solidFill>
                  <a:srgbClr val="FFFFFF"/>
                </a:solidFill>
                <a:ea typeface="宋体" pitchFamily="2" charset="-122"/>
              </a:rPr>
              <a:t>0</a:t>
            </a:r>
            <a:endParaRPr lang="zh-CN" altLang="en-US" sz="2000" b="1">
              <a:solidFill>
                <a:srgbClr val="FFFFFF"/>
              </a:solidFill>
              <a:ea typeface="宋体" pitchFamily="2" charset="-122"/>
            </a:endParaRPr>
          </a:p>
        </p:txBody>
      </p:sp>
      <p:sp>
        <p:nvSpPr>
          <p:cNvPr id="25606" name="Rectangle 12"/>
          <p:cNvSpPr>
            <a:spLocks noChangeArrowheads="1"/>
          </p:cNvSpPr>
          <p:nvPr/>
        </p:nvSpPr>
        <p:spPr bwMode="auto">
          <a:xfrm>
            <a:off x="1143000" y="5029200"/>
            <a:ext cx="284163" cy="400050"/>
          </a:xfrm>
          <a:prstGeom prst="rect">
            <a:avLst/>
          </a:prstGeom>
          <a:noFill/>
          <a:ln w="9525">
            <a:noFill/>
            <a:miter lim="800000"/>
            <a:headEnd/>
            <a:tailEnd/>
          </a:ln>
        </p:spPr>
        <p:txBody>
          <a:bodyPr>
            <a:spAutoFit/>
          </a:bodyPr>
          <a:lstStyle/>
          <a:p>
            <a:r>
              <a:rPr lang="en-US" altLang="zh-CN" sz="2000" b="1">
                <a:solidFill>
                  <a:srgbClr val="FFFFFF"/>
                </a:solidFill>
                <a:ea typeface="宋体" pitchFamily="2" charset="-122"/>
              </a:rPr>
              <a:t>1</a:t>
            </a:r>
            <a:endParaRPr lang="zh-CN" altLang="en-US" sz="2000" b="1">
              <a:solidFill>
                <a:srgbClr val="FFFFFF"/>
              </a:solidFill>
              <a:ea typeface="宋体" pitchFamily="2" charset="-122"/>
            </a:endParaRPr>
          </a:p>
        </p:txBody>
      </p:sp>
      <p:sp>
        <p:nvSpPr>
          <p:cNvPr id="25607" name="Rectangle 13"/>
          <p:cNvSpPr>
            <a:spLocks noChangeArrowheads="1"/>
          </p:cNvSpPr>
          <p:nvPr/>
        </p:nvSpPr>
        <p:spPr bwMode="auto">
          <a:xfrm>
            <a:off x="2895600" y="5029200"/>
            <a:ext cx="2967038" cy="461963"/>
          </a:xfrm>
          <a:prstGeom prst="rect">
            <a:avLst/>
          </a:prstGeom>
          <a:noFill/>
          <a:ln w="9525">
            <a:noFill/>
            <a:miter lim="800000"/>
            <a:headEnd/>
            <a:tailEnd/>
          </a:ln>
        </p:spPr>
        <p:txBody>
          <a:bodyPr wrap="none">
            <a:spAutoFit/>
          </a:bodyPr>
          <a:lstStyle/>
          <a:p>
            <a:r>
              <a:rPr lang="en-US" altLang="zh-CN" sz="2400" b="1">
                <a:solidFill>
                  <a:srgbClr val="FFFFFF"/>
                </a:solidFill>
                <a:ea typeface="宋体" pitchFamily="2" charset="-122"/>
              </a:rPr>
              <a:t>Number of Iterations</a:t>
            </a:r>
          </a:p>
        </p:txBody>
      </p:sp>
      <p:sp>
        <p:nvSpPr>
          <p:cNvPr id="25608" name="Rectangle 14"/>
          <p:cNvSpPr>
            <a:spLocks noChangeArrowheads="1"/>
          </p:cNvSpPr>
          <p:nvPr/>
        </p:nvSpPr>
        <p:spPr bwMode="auto">
          <a:xfrm>
            <a:off x="7391400" y="4978400"/>
            <a:ext cx="569913" cy="400050"/>
          </a:xfrm>
          <a:prstGeom prst="rect">
            <a:avLst/>
          </a:prstGeom>
          <a:noFill/>
          <a:ln w="9525">
            <a:noFill/>
            <a:miter lim="800000"/>
            <a:headEnd/>
            <a:tailEnd/>
          </a:ln>
        </p:spPr>
        <p:txBody>
          <a:bodyPr wrap="none">
            <a:spAutoFit/>
          </a:bodyPr>
          <a:lstStyle/>
          <a:p>
            <a:r>
              <a:rPr lang="en-US" altLang="zh-CN" sz="2000" b="1">
                <a:solidFill>
                  <a:srgbClr val="FFFFFF"/>
                </a:solidFill>
                <a:ea typeface="宋体" pitchFamily="2" charset="-122"/>
              </a:rPr>
              <a:t>300</a:t>
            </a:r>
            <a:endParaRPr lang="zh-CN" altLang="en-US" sz="2000" b="1">
              <a:solidFill>
                <a:srgbClr val="FFFFFF"/>
              </a:solidFill>
              <a:ea typeface="宋体" pitchFamily="2" charset="-122"/>
            </a:endParaRPr>
          </a:p>
        </p:txBody>
      </p:sp>
      <p:sp>
        <p:nvSpPr>
          <p:cNvPr id="25609" name="Rectangle 19"/>
          <p:cNvSpPr>
            <a:spLocks noChangeArrowheads="1"/>
          </p:cNvSpPr>
          <p:nvPr/>
        </p:nvSpPr>
        <p:spPr bwMode="auto">
          <a:xfrm rot="-5400000">
            <a:off x="878681" y="1554957"/>
            <a:ext cx="314325" cy="401638"/>
          </a:xfrm>
          <a:prstGeom prst="rect">
            <a:avLst/>
          </a:prstGeom>
          <a:noFill/>
          <a:ln w="9525">
            <a:noFill/>
            <a:miter lim="800000"/>
            <a:headEnd/>
            <a:tailEnd/>
          </a:ln>
        </p:spPr>
        <p:txBody>
          <a:bodyPr wrap="none">
            <a:spAutoFit/>
          </a:bodyPr>
          <a:lstStyle/>
          <a:p>
            <a:r>
              <a:rPr lang="en-US" altLang="zh-CN" sz="2000" b="1">
                <a:solidFill>
                  <a:srgbClr val="FFFFFF"/>
                </a:solidFill>
                <a:ea typeface="宋体" pitchFamily="2" charset="-122"/>
              </a:rPr>
              <a:t>7</a:t>
            </a:r>
            <a:endParaRPr lang="zh-CN" altLang="en-US" sz="2000" b="1">
              <a:solidFill>
                <a:srgbClr val="FFFFFF"/>
              </a:solidFill>
              <a:ea typeface="宋体" pitchFamily="2" charset="-122"/>
            </a:endParaRPr>
          </a:p>
        </p:txBody>
      </p:sp>
      <p:sp>
        <p:nvSpPr>
          <p:cNvPr id="25610" name="Rectangle 20"/>
          <p:cNvSpPr>
            <a:spLocks noChangeArrowheads="1"/>
          </p:cNvSpPr>
          <p:nvPr/>
        </p:nvSpPr>
        <p:spPr bwMode="auto">
          <a:xfrm>
            <a:off x="1219200" y="457200"/>
            <a:ext cx="6248400" cy="954088"/>
          </a:xfrm>
          <a:prstGeom prst="rect">
            <a:avLst/>
          </a:prstGeom>
          <a:noFill/>
          <a:ln w="9525">
            <a:noFill/>
            <a:miter lim="800000"/>
            <a:headEnd/>
            <a:tailEnd/>
          </a:ln>
        </p:spPr>
        <p:txBody>
          <a:bodyPr>
            <a:spAutoFit/>
          </a:bodyPr>
          <a:lstStyle/>
          <a:p>
            <a:pPr algn="ctr"/>
            <a:r>
              <a:rPr lang="en-US" altLang="zh-CN" sz="2800" b="1">
                <a:solidFill>
                  <a:srgbClr val="FFFFFF"/>
                </a:solidFill>
                <a:ea typeface="宋体" pitchFamily="2" charset="-122"/>
              </a:rPr>
              <a:t>The SNR of MLSM image grows as the square root of the number of iterations.</a:t>
            </a:r>
          </a:p>
        </p:txBody>
      </p:sp>
      <p:pic>
        <p:nvPicPr>
          <p:cNvPr id="25611" name="Picture 19"/>
          <p:cNvPicPr>
            <a:picLocks noChangeArrowheads="1"/>
          </p:cNvPicPr>
          <p:nvPr/>
        </p:nvPicPr>
        <p:blipFill>
          <a:blip r:embed="rId3" cstate="print"/>
          <a:srcRect/>
          <a:stretch>
            <a:fillRect/>
          </a:stretch>
        </p:blipFill>
        <p:spPr bwMode="auto">
          <a:xfrm>
            <a:off x="6934200" y="1447800"/>
            <a:ext cx="1338263" cy="554038"/>
          </a:xfrm>
          <a:prstGeom prst="rect">
            <a:avLst/>
          </a:prstGeom>
          <a:noFill/>
          <a:ln w="38100">
            <a:solidFill>
              <a:srgbClr val="FFFF00"/>
            </a:solidFill>
            <a:miter lim="800000"/>
            <a:headEnd/>
            <a:tailEnd/>
          </a:ln>
        </p:spPr>
      </p:pic>
      <p:pic>
        <p:nvPicPr>
          <p:cNvPr id="25612" name="Picture 18"/>
          <p:cNvPicPr>
            <a:picLocks noChangeArrowheads="1"/>
          </p:cNvPicPr>
          <p:nvPr/>
        </p:nvPicPr>
        <p:blipFill>
          <a:blip r:embed="rId4" cstate="print"/>
          <a:srcRect/>
          <a:stretch>
            <a:fillRect/>
          </a:stretch>
        </p:blipFill>
        <p:spPr bwMode="auto">
          <a:xfrm>
            <a:off x="0" y="3886200"/>
            <a:ext cx="1371600" cy="554038"/>
          </a:xfrm>
          <a:prstGeom prst="rect">
            <a:avLst/>
          </a:prstGeom>
          <a:noFill/>
          <a:ln w="38100">
            <a:solidFill>
              <a:srgbClr val="FFFF00"/>
            </a:solidFill>
            <a:miter lim="800000"/>
            <a:headEnd/>
            <a:tailEnd/>
          </a:ln>
        </p:spPr>
      </p:pic>
      <p:sp>
        <p:nvSpPr>
          <p:cNvPr id="25613" name="Rectangle 15"/>
          <p:cNvSpPr>
            <a:spLocks noChangeArrowheads="1"/>
          </p:cNvSpPr>
          <p:nvPr/>
        </p:nvSpPr>
        <p:spPr bwMode="auto">
          <a:xfrm>
            <a:off x="1647825" y="1981200"/>
            <a:ext cx="1752600" cy="646113"/>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SNR =</a:t>
            </a:r>
          </a:p>
        </p:txBody>
      </p:sp>
      <p:grpSp>
        <p:nvGrpSpPr>
          <p:cNvPr id="25614" name="Group 75"/>
          <p:cNvGrpSpPr>
            <a:grpSpLocks/>
          </p:cNvGrpSpPr>
          <p:nvPr/>
        </p:nvGrpSpPr>
        <p:grpSpPr bwMode="auto">
          <a:xfrm>
            <a:off x="3044825" y="1981200"/>
            <a:ext cx="1011238" cy="769938"/>
            <a:chOff x="6019800" y="1955800"/>
            <a:chExt cx="1011871" cy="768945"/>
          </a:xfrm>
        </p:grpSpPr>
        <p:grpSp>
          <p:nvGrpSpPr>
            <p:cNvPr id="25615" name="Group 76"/>
            <p:cNvGrpSpPr>
              <a:grpSpLocks/>
            </p:cNvGrpSpPr>
            <p:nvPr/>
          </p:nvGrpSpPr>
          <p:grpSpPr bwMode="auto">
            <a:xfrm>
              <a:off x="6019800" y="2057400"/>
              <a:ext cx="990600" cy="457200"/>
              <a:chOff x="5943600" y="2057400"/>
              <a:chExt cx="990600" cy="457200"/>
            </a:xfrm>
          </p:grpSpPr>
          <p:cxnSp>
            <p:nvCxnSpPr>
              <p:cNvPr id="25617" name="Straight Connector 78"/>
              <p:cNvCxnSpPr>
                <a:cxnSpLocks noChangeShapeType="1"/>
              </p:cNvCxnSpPr>
              <p:nvPr/>
            </p:nvCxnSpPr>
            <p:spPr bwMode="auto">
              <a:xfrm rot="5400000" flipH="1" flipV="1">
                <a:off x="5905500" y="2171700"/>
                <a:ext cx="457200" cy="228600"/>
              </a:xfrm>
              <a:prstGeom prst="line">
                <a:avLst/>
              </a:prstGeom>
              <a:noFill/>
              <a:ln w="38100" algn="ctr">
                <a:solidFill>
                  <a:srgbClr val="FFFF00"/>
                </a:solidFill>
                <a:round/>
                <a:headEnd/>
                <a:tailEnd/>
              </a:ln>
            </p:spPr>
          </p:cxnSp>
          <p:cxnSp>
            <p:nvCxnSpPr>
              <p:cNvPr id="25618" name="Straight Connector 79"/>
              <p:cNvCxnSpPr>
                <a:cxnSpLocks noChangeShapeType="1"/>
              </p:cNvCxnSpPr>
              <p:nvPr/>
            </p:nvCxnSpPr>
            <p:spPr bwMode="auto">
              <a:xfrm rot="10800000">
                <a:off x="6248400" y="2057400"/>
                <a:ext cx="685800" cy="0"/>
              </a:xfrm>
              <a:prstGeom prst="line">
                <a:avLst/>
              </a:prstGeom>
              <a:noFill/>
              <a:ln w="38100" algn="ctr">
                <a:solidFill>
                  <a:srgbClr val="FFFF00"/>
                </a:solidFill>
                <a:round/>
                <a:headEnd/>
                <a:tailEnd/>
              </a:ln>
            </p:spPr>
          </p:cxnSp>
          <p:cxnSp>
            <p:nvCxnSpPr>
              <p:cNvPr id="25619" name="Straight Connector 80"/>
              <p:cNvCxnSpPr>
                <a:cxnSpLocks noChangeShapeType="1"/>
              </p:cNvCxnSpPr>
              <p:nvPr/>
            </p:nvCxnSpPr>
            <p:spPr bwMode="auto">
              <a:xfrm rot="16200000" flipV="1">
                <a:off x="5867400" y="2362200"/>
                <a:ext cx="228600" cy="76200"/>
              </a:xfrm>
              <a:prstGeom prst="line">
                <a:avLst/>
              </a:prstGeom>
              <a:noFill/>
              <a:ln w="38100" algn="ctr">
                <a:solidFill>
                  <a:srgbClr val="FFFF00"/>
                </a:solidFill>
                <a:round/>
                <a:headEnd/>
                <a:tailEnd/>
              </a:ln>
            </p:spPr>
          </p:cxnSp>
        </p:grpSp>
        <p:sp>
          <p:nvSpPr>
            <p:cNvPr id="25616" name="TextBox 77"/>
            <p:cNvSpPr txBox="1">
              <a:spLocks noChangeArrowheads="1"/>
            </p:cNvSpPr>
            <p:nvPr/>
          </p:nvSpPr>
          <p:spPr bwMode="auto">
            <a:xfrm>
              <a:off x="6251695" y="1955800"/>
              <a:ext cx="779976" cy="768945"/>
            </a:xfrm>
            <a:prstGeom prst="rect">
              <a:avLst/>
            </a:prstGeom>
            <a:noFill/>
            <a:ln w="9525">
              <a:noFill/>
              <a:miter lim="800000"/>
              <a:headEnd/>
              <a:tailEnd/>
            </a:ln>
          </p:spPr>
          <p:txBody>
            <a:bodyPr wrap="none">
              <a:spAutoFit/>
            </a:bodyPr>
            <a:lstStyle/>
            <a:p>
              <a:r>
                <a:rPr lang="en-US">
                  <a:solidFill>
                    <a:schemeClr val="tx2"/>
                  </a:solidFill>
                </a:rPr>
                <a:t>GI</a:t>
              </a:r>
            </a:p>
          </p:txBody>
        </p:sp>
      </p:gr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cstate="print"/>
          <a:srcRect/>
          <a:stretch>
            <a:fillRect/>
          </a:stretch>
        </p:blipFill>
        <p:spPr bwMode="auto">
          <a:xfrm>
            <a:off x="6934200" y="5181600"/>
            <a:ext cx="1219200" cy="865188"/>
          </a:xfrm>
          <a:prstGeom prst="rect">
            <a:avLst/>
          </a:prstGeom>
          <a:noFill/>
          <a:ln w="9525">
            <a:noFill/>
            <a:miter lim="800000"/>
            <a:headEnd/>
            <a:tailEnd/>
          </a:ln>
        </p:spPr>
      </p:pic>
      <p:pic>
        <p:nvPicPr>
          <p:cNvPr id="19459" name="Picture 2"/>
          <p:cNvPicPr>
            <a:picLocks noChangeAspect="1" noChangeArrowheads="1"/>
          </p:cNvPicPr>
          <p:nvPr/>
        </p:nvPicPr>
        <p:blipFill>
          <a:blip r:embed="rId4" cstate="print"/>
          <a:srcRect/>
          <a:stretch>
            <a:fillRect/>
          </a:stretch>
        </p:blipFill>
        <p:spPr bwMode="auto">
          <a:xfrm>
            <a:off x="6858000" y="3200400"/>
            <a:ext cx="1301750" cy="874713"/>
          </a:xfrm>
          <a:prstGeom prst="rect">
            <a:avLst/>
          </a:prstGeom>
          <a:noFill/>
          <a:ln w="9525">
            <a:noFill/>
            <a:miter lim="800000"/>
            <a:headEnd/>
            <a:tailEnd/>
          </a:ln>
        </p:spPr>
      </p:pic>
      <p:sp>
        <p:nvSpPr>
          <p:cNvPr id="26628" name="Rectangle 15"/>
          <p:cNvSpPr>
            <a:spLocks noChangeArrowheads="1"/>
          </p:cNvSpPr>
          <p:nvPr/>
        </p:nvSpPr>
        <p:spPr bwMode="auto">
          <a:xfrm>
            <a:off x="1222375" y="2152650"/>
            <a:ext cx="6854825" cy="646113"/>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IO               </a:t>
            </a:r>
            <a:r>
              <a:rPr lang="en-US" altLang="zh-CN" sz="3600" b="1">
                <a:solidFill>
                  <a:srgbClr val="FFFFFF"/>
                </a:solidFill>
                <a:ea typeface="宋体" pitchFamily="2" charset="-122"/>
              </a:rPr>
              <a:t>1          1/320</a:t>
            </a:r>
          </a:p>
        </p:txBody>
      </p:sp>
      <p:sp>
        <p:nvSpPr>
          <p:cNvPr id="26629" name="Rectangle 15"/>
          <p:cNvSpPr>
            <a:spLocks noChangeArrowheads="1"/>
          </p:cNvSpPr>
          <p:nvPr/>
        </p:nvSpPr>
        <p:spPr bwMode="auto">
          <a:xfrm>
            <a:off x="914400" y="3371850"/>
            <a:ext cx="8001000" cy="646113"/>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Cost ~</a:t>
            </a:r>
          </a:p>
        </p:txBody>
      </p:sp>
      <p:sp>
        <p:nvSpPr>
          <p:cNvPr id="26630" name="Rectangle 15"/>
          <p:cNvSpPr>
            <a:spLocks noChangeArrowheads="1"/>
          </p:cNvSpPr>
          <p:nvPr/>
        </p:nvSpPr>
        <p:spPr bwMode="auto">
          <a:xfrm>
            <a:off x="0" y="5257800"/>
            <a:ext cx="6854825" cy="646113"/>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Resolution dx       </a:t>
            </a:r>
            <a:r>
              <a:rPr lang="en-US" altLang="zh-CN" sz="3600" b="1">
                <a:solidFill>
                  <a:srgbClr val="FFFFFF"/>
                </a:solidFill>
                <a:ea typeface="宋体" pitchFamily="2" charset="-122"/>
              </a:rPr>
              <a:t>1             1</a:t>
            </a:r>
          </a:p>
        </p:txBody>
      </p:sp>
      <p:sp>
        <p:nvSpPr>
          <p:cNvPr id="26631" name="Rectangle 15"/>
          <p:cNvSpPr>
            <a:spLocks noChangeArrowheads="1"/>
          </p:cNvSpPr>
          <p:nvPr/>
        </p:nvSpPr>
        <p:spPr bwMode="auto">
          <a:xfrm>
            <a:off x="1069975" y="4343400"/>
            <a:ext cx="6854825" cy="646113"/>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SNR~</a:t>
            </a:r>
          </a:p>
        </p:txBody>
      </p:sp>
      <p:sp>
        <p:nvSpPr>
          <p:cNvPr id="21" name="TextBox 20"/>
          <p:cNvSpPr txBox="1">
            <a:spLocks noChangeArrowheads="1"/>
          </p:cNvSpPr>
          <p:nvPr/>
        </p:nvSpPr>
        <p:spPr bwMode="auto">
          <a:xfrm>
            <a:off x="2590800" y="1676400"/>
            <a:ext cx="6477000" cy="400050"/>
          </a:xfrm>
          <a:prstGeom prst="rect">
            <a:avLst/>
          </a:prstGeom>
          <a:noFill/>
          <a:ln w="9525">
            <a:noFill/>
            <a:miter lim="800000"/>
            <a:headEnd/>
            <a:tailEnd/>
          </a:ln>
        </p:spPr>
        <p:txBody>
          <a:bodyPr>
            <a:spAutoFit/>
          </a:bodyPr>
          <a:lstStyle/>
          <a:p>
            <a:pPr eaLnBrk="0" hangingPunct="0">
              <a:defRPr/>
            </a:pPr>
            <a:r>
              <a:rPr lang="en-US" sz="2000" b="1" dirty="0">
                <a:solidFill>
                  <a:srgbClr val="FFFFFF"/>
                </a:solidFill>
                <a:effectLst>
                  <a:outerShdw blurRad="38100" dist="38100" dir="2700000" algn="tl">
                    <a:srgbClr val="000000">
                      <a:alpha val="43137"/>
                    </a:srgbClr>
                  </a:outerShdw>
                </a:effectLst>
                <a:cs typeface="+mn-cs"/>
              </a:rPr>
              <a:t>     </a:t>
            </a:r>
            <a:r>
              <a:rPr lang="en-US" sz="2000" b="1" dirty="0" err="1">
                <a:solidFill>
                  <a:srgbClr val="FFFFFF"/>
                </a:solidFill>
                <a:effectLst>
                  <a:outerShdw blurRad="38100" dist="38100" dir="2700000" algn="tl">
                    <a:srgbClr val="000000">
                      <a:alpha val="43137"/>
                    </a:srgbClr>
                  </a:outerShdw>
                </a:effectLst>
                <a:cs typeface="+mn-cs"/>
              </a:rPr>
              <a:t>Stnd</a:t>
            </a:r>
            <a:r>
              <a:rPr lang="en-US" sz="2000" b="1" dirty="0">
                <a:solidFill>
                  <a:srgbClr val="FFFFFF"/>
                </a:solidFill>
                <a:effectLst>
                  <a:outerShdw blurRad="38100" dist="38100" dir="2700000" algn="tl">
                    <a:srgbClr val="000000">
                      <a:alpha val="43137"/>
                    </a:srgbClr>
                  </a:outerShdw>
                </a:effectLst>
                <a:cs typeface="+mn-cs"/>
              </a:rPr>
              <a:t>. </a:t>
            </a:r>
            <a:r>
              <a:rPr lang="en-US" sz="2000" b="1" dirty="0" err="1">
                <a:solidFill>
                  <a:srgbClr val="FFFFFF"/>
                </a:solidFill>
                <a:effectLst>
                  <a:outerShdw blurRad="38100" dist="38100" dir="2700000" algn="tl">
                    <a:srgbClr val="000000">
                      <a:alpha val="43137"/>
                    </a:srgbClr>
                  </a:outerShdw>
                </a:effectLst>
                <a:cs typeface="+mn-cs"/>
              </a:rPr>
              <a:t>Mig</a:t>
            </a:r>
            <a:r>
              <a:rPr lang="en-US" sz="2000" b="1" dirty="0">
                <a:solidFill>
                  <a:srgbClr val="FFFFFF"/>
                </a:solidFill>
                <a:effectLst>
                  <a:outerShdw blurRad="38100" dist="38100" dir="2700000" algn="tl">
                    <a:srgbClr val="000000">
                      <a:alpha val="43137"/>
                    </a:srgbClr>
                  </a:outerShdw>
                </a:effectLst>
                <a:cs typeface="+mn-cs"/>
              </a:rPr>
              <a:t>           </a:t>
            </a:r>
            <a:r>
              <a:rPr lang="en-US" sz="2000" b="1" dirty="0" err="1">
                <a:solidFill>
                  <a:srgbClr val="FFFFFF"/>
                </a:solidFill>
                <a:effectLst>
                  <a:outerShdw blurRad="38100" dist="38100" dir="2700000" algn="tl">
                    <a:srgbClr val="000000">
                      <a:alpha val="43137"/>
                    </a:srgbClr>
                  </a:outerShdw>
                </a:effectLst>
                <a:cs typeface="+mn-cs"/>
              </a:rPr>
              <a:t>Multsrc</a:t>
            </a:r>
            <a:r>
              <a:rPr lang="en-US" sz="2000" b="1" dirty="0">
                <a:solidFill>
                  <a:srgbClr val="FFFFFF"/>
                </a:solidFill>
                <a:effectLst>
                  <a:outerShdw blurRad="38100" dist="38100" dir="2700000" algn="tl">
                    <a:srgbClr val="000000">
                      <a:alpha val="43137"/>
                    </a:srgbClr>
                  </a:outerShdw>
                </a:effectLst>
                <a:cs typeface="+mn-cs"/>
              </a:rPr>
              <a:t>. LSM</a:t>
            </a:r>
          </a:p>
        </p:txBody>
      </p:sp>
      <p:pic>
        <p:nvPicPr>
          <p:cNvPr id="19465" name="Picture 2"/>
          <p:cNvPicPr>
            <a:picLocks noChangeAspect="1" noChangeArrowheads="1"/>
          </p:cNvPicPr>
          <p:nvPr/>
        </p:nvPicPr>
        <p:blipFill>
          <a:blip r:embed="rId5" cstate="print"/>
          <a:srcRect/>
          <a:stretch>
            <a:fillRect/>
          </a:stretch>
        </p:blipFill>
        <p:spPr bwMode="auto">
          <a:xfrm>
            <a:off x="6858000" y="2057400"/>
            <a:ext cx="1028700" cy="990600"/>
          </a:xfrm>
          <a:prstGeom prst="rect">
            <a:avLst/>
          </a:prstGeom>
          <a:noFill/>
          <a:ln w="9525">
            <a:noFill/>
            <a:miter lim="800000"/>
            <a:headEnd/>
            <a:tailEnd/>
          </a:ln>
        </p:spPr>
      </p:pic>
      <p:sp>
        <p:nvSpPr>
          <p:cNvPr id="26634" name="TextBox 77"/>
          <p:cNvSpPr txBox="1">
            <a:spLocks noChangeArrowheads="1"/>
          </p:cNvSpPr>
          <p:nvPr/>
        </p:nvSpPr>
        <p:spPr bwMode="auto">
          <a:xfrm>
            <a:off x="4876800" y="4259263"/>
            <a:ext cx="1641475" cy="769937"/>
          </a:xfrm>
          <a:prstGeom prst="rect">
            <a:avLst/>
          </a:prstGeom>
          <a:noFill/>
          <a:ln w="9525">
            <a:noFill/>
            <a:miter lim="800000"/>
            <a:headEnd/>
            <a:tailEnd/>
          </a:ln>
        </p:spPr>
        <p:txBody>
          <a:bodyPr wrap="none">
            <a:spAutoFit/>
          </a:bodyPr>
          <a:lstStyle/>
          <a:p>
            <a:r>
              <a:rPr lang="en-US">
                <a:solidFill>
                  <a:srgbClr val="FFFFFF"/>
                </a:solidFill>
              </a:rPr>
              <a:t>Less 1</a:t>
            </a:r>
          </a:p>
        </p:txBody>
      </p:sp>
      <p:sp>
        <p:nvSpPr>
          <p:cNvPr id="26635" name="TextBox 77"/>
          <p:cNvSpPr txBox="1">
            <a:spLocks noChangeArrowheads="1"/>
          </p:cNvSpPr>
          <p:nvPr/>
        </p:nvSpPr>
        <p:spPr bwMode="auto">
          <a:xfrm>
            <a:off x="3429000" y="3276600"/>
            <a:ext cx="2917825" cy="769938"/>
          </a:xfrm>
          <a:prstGeom prst="rect">
            <a:avLst/>
          </a:prstGeom>
          <a:noFill/>
          <a:ln w="9525">
            <a:noFill/>
            <a:miter lim="800000"/>
            <a:headEnd/>
            <a:tailEnd/>
          </a:ln>
        </p:spPr>
        <p:txBody>
          <a:bodyPr wrap="none">
            <a:spAutoFit/>
          </a:bodyPr>
          <a:lstStyle/>
          <a:p>
            <a:r>
              <a:rPr lang="en-US">
                <a:solidFill>
                  <a:srgbClr val="FFFFFF"/>
                </a:solidFill>
              </a:rPr>
              <a:t>1        &lt;1/44</a:t>
            </a:r>
          </a:p>
        </p:txBody>
      </p:sp>
      <p:sp>
        <p:nvSpPr>
          <p:cNvPr id="26636" name="Rectangle 32"/>
          <p:cNvSpPr>
            <a:spLocks noChangeArrowheads="1"/>
          </p:cNvSpPr>
          <p:nvPr/>
        </p:nvSpPr>
        <p:spPr bwMode="auto">
          <a:xfrm>
            <a:off x="2895600" y="2133600"/>
            <a:ext cx="3505200" cy="3962400"/>
          </a:xfrm>
          <a:prstGeom prst="rect">
            <a:avLst/>
          </a:prstGeom>
          <a:noFill/>
          <a:ln w="28575" algn="ctr">
            <a:solidFill>
              <a:schemeClr val="tx1"/>
            </a:solidFill>
            <a:round/>
            <a:headEnd/>
            <a:tailEnd/>
          </a:ln>
        </p:spPr>
        <p:txBody>
          <a:bodyPr/>
          <a:lstStyle/>
          <a:p>
            <a:pPr eaLnBrk="0" hangingPunct="0"/>
            <a:endParaRPr lang="en-US"/>
          </a:p>
        </p:txBody>
      </p:sp>
      <p:cxnSp>
        <p:nvCxnSpPr>
          <p:cNvPr id="26637" name="Straight Connector 37"/>
          <p:cNvCxnSpPr>
            <a:cxnSpLocks noChangeShapeType="1"/>
            <a:stCxn id="26636" idx="0"/>
            <a:endCxn id="26641" idx="2"/>
          </p:cNvCxnSpPr>
          <p:nvPr/>
        </p:nvCxnSpPr>
        <p:spPr bwMode="auto">
          <a:xfrm rot="16200000" flipH="1">
            <a:off x="2667000" y="4114800"/>
            <a:ext cx="3962400" cy="0"/>
          </a:xfrm>
          <a:prstGeom prst="line">
            <a:avLst/>
          </a:prstGeom>
          <a:noFill/>
          <a:ln w="38100" algn="ctr">
            <a:solidFill>
              <a:schemeClr val="tx1"/>
            </a:solidFill>
            <a:round/>
            <a:headEnd/>
            <a:tailEnd/>
          </a:ln>
        </p:spPr>
      </p:cxnSp>
      <p:sp>
        <p:nvSpPr>
          <p:cNvPr id="26638" name="Rectangle 38"/>
          <p:cNvSpPr>
            <a:spLocks noChangeArrowheads="1"/>
          </p:cNvSpPr>
          <p:nvPr/>
        </p:nvSpPr>
        <p:spPr bwMode="auto">
          <a:xfrm>
            <a:off x="2895600" y="2133600"/>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26639" name="Rectangle 39"/>
          <p:cNvSpPr>
            <a:spLocks noChangeArrowheads="1"/>
          </p:cNvSpPr>
          <p:nvPr/>
        </p:nvSpPr>
        <p:spPr bwMode="auto">
          <a:xfrm>
            <a:off x="2895600" y="3124200"/>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26640" name="Rectangle 40"/>
          <p:cNvSpPr>
            <a:spLocks noChangeArrowheads="1"/>
          </p:cNvSpPr>
          <p:nvPr/>
        </p:nvSpPr>
        <p:spPr bwMode="auto">
          <a:xfrm>
            <a:off x="2895600" y="4114800"/>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26641" name="Rectangle 41"/>
          <p:cNvSpPr>
            <a:spLocks noChangeArrowheads="1"/>
          </p:cNvSpPr>
          <p:nvPr/>
        </p:nvSpPr>
        <p:spPr bwMode="auto">
          <a:xfrm>
            <a:off x="2895600" y="5105400"/>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34" name="TextBox 33"/>
          <p:cNvSpPr txBox="1">
            <a:spLocks noChangeArrowheads="1"/>
          </p:cNvSpPr>
          <p:nvPr/>
        </p:nvSpPr>
        <p:spPr bwMode="auto">
          <a:xfrm>
            <a:off x="304800" y="6248400"/>
            <a:ext cx="9067800" cy="646113"/>
          </a:xfrm>
          <a:prstGeom prst="rect">
            <a:avLst/>
          </a:prstGeom>
          <a:noFill/>
          <a:ln w="9525">
            <a:noFill/>
            <a:miter lim="800000"/>
            <a:headEnd/>
            <a:tailEnd/>
          </a:ln>
        </p:spPr>
        <p:txBody>
          <a:bodyPr>
            <a:spAutoFit/>
          </a:bodyPr>
          <a:lstStyle/>
          <a:p>
            <a:pPr algn="ctr" eaLnBrk="0" hangingPunct="0">
              <a:defRPr/>
            </a:pPr>
            <a:r>
              <a:rPr lang="en-US" sz="3600" b="1" dirty="0">
                <a:solidFill>
                  <a:srgbClr val="FFFFFF"/>
                </a:solidFill>
                <a:effectLst>
                  <a:outerShdw blurRad="38100" dist="38100" dir="2700000" algn="tl">
                    <a:srgbClr val="000000">
                      <a:alpha val="43137"/>
                    </a:srgbClr>
                  </a:outerShdw>
                </a:effectLst>
                <a:cs typeface="+mn-cs"/>
              </a:rPr>
              <a:t>Cost </a:t>
            </a:r>
            <a:r>
              <a:rPr lang="en-US" sz="3600" b="1" dirty="0" err="1">
                <a:solidFill>
                  <a:srgbClr val="FFFFFF"/>
                </a:solidFill>
                <a:effectLst>
                  <a:outerShdw blurRad="38100" dist="38100" dir="2700000" algn="tl">
                    <a:srgbClr val="000000">
                      <a:alpha val="43137"/>
                    </a:srgbClr>
                  </a:outerShdw>
                </a:effectLst>
                <a:cs typeface="+mn-cs"/>
              </a:rPr>
              <a:t>vs</a:t>
            </a:r>
            <a:r>
              <a:rPr lang="en-US" sz="3600" b="1" dirty="0">
                <a:solidFill>
                  <a:srgbClr val="FFFFFF"/>
                </a:solidFill>
                <a:effectLst>
                  <a:outerShdw blurRad="38100" dist="38100" dir="2700000" algn="tl">
                    <a:srgbClr val="000000">
                      <a:alpha val="43137"/>
                    </a:srgbClr>
                  </a:outerShdw>
                </a:effectLst>
                <a:cs typeface="+mn-cs"/>
              </a:rPr>
              <a:t> Quality</a:t>
            </a:r>
          </a:p>
        </p:txBody>
      </p:sp>
      <p:sp>
        <p:nvSpPr>
          <p:cNvPr id="26643" name="Rectangle 17"/>
          <p:cNvSpPr>
            <a:spLocks noChangeArrowheads="1"/>
          </p:cNvSpPr>
          <p:nvPr/>
        </p:nvSpPr>
        <p:spPr bwMode="auto">
          <a:xfrm>
            <a:off x="3124200" y="-152400"/>
            <a:ext cx="2566988" cy="769938"/>
          </a:xfrm>
          <a:prstGeom prst="rect">
            <a:avLst/>
          </a:prstGeom>
          <a:noFill/>
          <a:ln w="9525">
            <a:noFill/>
            <a:miter lim="800000"/>
            <a:headEnd/>
            <a:tailEnd/>
          </a:ln>
        </p:spPr>
        <p:txBody>
          <a:bodyPr wrap="none">
            <a:spAutoFit/>
          </a:bodyPr>
          <a:lstStyle/>
          <a:p>
            <a:r>
              <a:rPr lang="en-US" altLang="zh-CN" b="1">
                <a:solidFill>
                  <a:srgbClr val="FFFF00"/>
                </a:solidFill>
                <a:ea typeface="宋体" pitchFamily="2" charset="-122"/>
              </a:rPr>
              <a:t>Summary</a:t>
            </a:r>
          </a:p>
        </p:txBody>
      </p:sp>
      <p:sp>
        <p:nvSpPr>
          <p:cNvPr id="26644" name="TextBox 31"/>
          <p:cNvSpPr txBox="1">
            <a:spLocks noChangeArrowheads="1"/>
          </p:cNvSpPr>
          <p:nvPr/>
        </p:nvSpPr>
        <p:spPr bwMode="auto">
          <a:xfrm>
            <a:off x="3419475" y="4267200"/>
            <a:ext cx="466725" cy="769938"/>
          </a:xfrm>
          <a:prstGeom prst="rect">
            <a:avLst/>
          </a:prstGeom>
          <a:noFill/>
          <a:ln w="9525">
            <a:noFill/>
            <a:miter lim="800000"/>
            <a:headEnd/>
            <a:tailEnd/>
          </a:ln>
        </p:spPr>
        <p:txBody>
          <a:bodyPr wrap="none">
            <a:spAutoFit/>
          </a:bodyPr>
          <a:lstStyle/>
          <a:p>
            <a:r>
              <a:rPr lang="en-US">
                <a:solidFill>
                  <a:srgbClr val="FFFFFF"/>
                </a:solidFill>
              </a:rPr>
              <a:t>1</a:t>
            </a:r>
          </a:p>
        </p:txBody>
      </p:sp>
      <p:sp>
        <p:nvSpPr>
          <p:cNvPr id="22" name="Rectangle 21"/>
          <p:cNvSpPr>
            <a:spLocks noChangeArrowheads="1"/>
          </p:cNvSpPr>
          <p:nvPr/>
        </p:nvSpPr>
        <p:spPr bwMode="auto">
          <a:xfrm>
            <a:off x="7924800" y="6324600"/>
            <a:ext cx="1219200" cy="685800"/>
          </a:xfrm>
          <a:prstGeom prst="rect">
            <a:avLst/>
          </a:prstGeom>
          <a:solidFill>
            <a:srgbClr val="000082"/>
          </a:solidFill>
          <a:ln w="12700" algn="ctr">
            <a:noFill/>
            <a:round/>
            <a:headEnd/>
            <a:tailEnd/>
          </a:ln>
        </p:spPr>
        <p:txBody>
          <a:bodyPr/>
          <a:lstStyle/>
          <a:p>
            <a:pPr eaLnBrk="0" hangingPunct="0"/>
            <a:endParaRPr lang="en-US"/>
          </a:p>
        </p:txBody>
      </p:sp>
      <p:sp>
        <p:nvSpPr>
          <p:cNvPr id="23" name="Rectangle 22"/>
          <p:cNvSpPr/>
          <p:nvPr/>
        </p:nvSpPr>
        <p:spPr>
          <a:xfrm>
            <a:off x="2938463" y="685800"/>
            <a:ext cx="423862"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24" name="Rectangle 23"/>
          <p:cNvSpPr/>
          <p:nvPr/>
        </p:nvSpPr>
        <p:spPr>
          <a:xfrm>
            <a:off x="3167063" y="942975"/>
            <a:ext cx="261937"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25" name="Rectangle 24"/>
          <p:cNvSpPr/>
          <p:nvPr/>
        </p:nvSpPr>
        <p:spPr>
          <a:xfrm>
            <a:off x="2938463" y="1152525"/>
            <a:ext cx="423862"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26" name="Rectangle 25"/>
          <p:cNvSpPr/>
          <p:nvPr/>
        </p:nvSpPr>
        <p:spPr>
          <a:xfrm>
            <a:off x="3167063" y="1400175"/>
            <a:ext cx="261937"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cxnSp>
        <p:nvCxnSpPr>
          <p:cNvPr id="26650" name="Straight Connector 36"/>
          <p:cNvCxnSpPr>
            <a:cxnSpLocks noChangeShapeType="1"/>
          </p:cNvCxnSpPr>
          <p:nvPr/>
        </p:nvCxnSpPr>
        <p:spPr bwMode="auto">
          <a:xfrm rot="5400000">
            <a:off x="2519363" y="1181100"/>
            <a:ext cx="838200" cy="0"/>
          </a:xfrm>
          <a:prstGeom prst="line">
            <a:avLst/>
          </a:prstGeom>
          <a:noFill/>
          <a:ln w="12700" algn="ctr">
            <a:solidFill>
              <a:schemeClr val="tx1"/>
            </a:solidFill>
            <a:round/>
            <a:headEnd/>
            <a:tailEnd/>
          </a:ln>
        </p:spPr>
      </p:cxnSp>
      <p:cxnSp>
        <p:nvCxnSpPr>
          <p:cNvPr id="26651" name="Straight Connector 37"/>
          <p:cNvCxnSpPr>
            <a:cxnSpLocks noChangeShapeType="1"/>
          </p:cNvCxnSpPr>
          <p:nvPr/>
        </p:nvCxnSpPr>
        <p:spPr bwMode="auto">
          <a:xfrm rot="5400000">
            <a:off x="2976563" y="1181100"/>
            <a:ext cx="838200" cy="0"/>
          </a:xfrm>
          <a:prstGeom prst="line">
            <a:avLst/>
          </a:prstGeom>
          <a:noFill/>
          <a:ln w="12700" algn="ctr">
            <a:solidFill>
              <a:schemeClr val="tx1"/>
            </a:solidFill>
            <a:round/>
            <a:headEnd/>
            <a:tailEnd/>
          </a:ln>
        </p:spPr>
      </p:cxnSp>
      <p:sp>
        <p:nvSpPr>
          <p:cNvPr id="29" name="Rectangle 28"/>
          <p:cNvSpPr/>
          <p:nvPr/>
        </p:nvSpPr>
        <p:spPr>
          <a:xfrm>
            <a:off x="4081463" y="685800"/>
            <a:ext cx="385762"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30" name="Rectangle 29"/>
          <p:cNvSpPr/>
          <p:nvPr/>
        </p:nvSpPr>
        <p:spPr>
          <a:xfrm>
            <a:off x="4310063" y="942975"/>
            <a:ext cx="261937"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31" name="Rectangle 30"/>
          <p:cNvSpPr/>
          <p:nvPr/>
        </p:nvSpPr>
        <p:spPr>
          <a:xfrm>
            <a:off x="4081463" y="1152525"/>
            <a:ext cx="385762"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32" name="Rectangle 31"/>
          <p:cNvSpPr/>
          <p:nvPr/>
        </p:nvSpPr>
        <p:spPr>
          <a:xfrm>
            <a:off x="4310063" y="1400175"/>
            <a:ext cx="261937"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cxnSp>
        <p:nvCxnSpPr>
          <p:cNvPr id="26656" name="Straight Connector 42"/>
          <p:cNvCxnSpPr>
            <a:cxnSpLocks noChangeShapeType="1"/>
          </p:cNvCxnSpPr>
          <p:nvPr/>
        </p:nvCxnSpPr>
        <p:spPr bwMode="auto">
          <a:xfrm rot="5400000">
            <a:off x="3662363" y="1181100"/>
            <a:ext cx="838200" cy="0"/>
          </a:xfrm>
          <a:prstGeom prst="line">
            <a:avLst/>
          </a:prstGeom>
          <a:noFill/>
          <a:ln w="12700" algn="ctr">
            <a:solidFill>
              <a:schemeClr val="tx1"/>
            </a:solidFill>
            <a:round/>
            <a:headEnd/>
            <a:tailEnd/>
          </a:ln>
        </p:spPr>
      </p:cxnSp>
      <p:cxnSp>
        <p:nvCxnSpPr>
          <p:cNvPr id="26657" name="Straight Connector 43"/>
          <p:cNvCxnSpPr>
            <a:cxnSpLocks noChangeShapeType="1"/>
          </p:cNvCxnSpPr>
          <p:nvPr/>
        </p:nvCxnSpPr>
        <p:spPr bwMode="auto">
          <a:xfrm rot="5400000">
            <a:off x="4119563" y="1181100"/>
            <a:ext cx="838200" cy="0"/>
          </a:xfrm>
          <a:prstGeom prst="line">
            <a:avLst/>
          </a:prstGeom>
          <a:noFill/>
          <a:ln w="12700" algn="ctr">
            <a:solidFill>
              <a:schemeClr val="tx1"/>
            </a:solidFill>
            <a:round/>
            <a:headEnd/>
            <a:tailEnd/>
          </a:ln>
        </p:spPr>
      </p:cxnSp>
      <p:sp>
        <p:nvSpPr>
          <p:cNvPr id="36" name="Rectangle 35"/>
          <p:cNvSpPr/>
          <p:nvPr/>
        </p:nvSpPr>
        <p:spPr>
          <a:xfrm>
            <a:off x="3389313" y="985838"/>
            <a:ext cx="779462"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m =</a:t>
            </a:r>
            <a:endParaRPr lang="en-US" sz="2800" dirty="0">
              <a:solidFill>
                <a:srgbClr val="FFFFFF"/>
              </a:solidFill>
            </a:endParaRPr>
          </a:p>
        </p:txBody>
      </p:sp>
      <p:grpSp>
        <p:nvGrpSpPr>
          <p:cNvPr id="26659" name="Group 48"/>
          <p:cNvGrpSpPr>
            <a:grpSpLocks/>
          </p:cNvGrpSpPr>
          <p:nvPr/>
        </p:nvGrpSpPr>
        <p:grpSpPr bwMode="auto">
          <a:xfrm>
            <a:off x="4953000" y="1143000"/>
            <a:ext cx="3522663" cy="514350"/>
            <a:chOff x="5087806" y="990600"/>
            <a:chExt cx="3522794" cy="514023"/>
          </a:xfrm>
        </p:grpSpPr>
        <p:sp>
          <p:nvSpPr>
            <p:cNvPr id="38" name="Rectangle 37"/>
            <p:cNvSpPr/>
            <p:nvPr/>
          </p:nvSpPr>
          <p:spPr>
            <a:xfrm>
              <a:off x="5240212" y="1006465"/>
              <a:ext cx="1365301" cy="399796"/>
            </a:xfrm>
            <a:prstGeom prst="rect">
              <a:avLst/>
            </a:prstGeom>
          </p:spPr>
          <p:txBody>
            <a:bodyPr wrap="none">
              <a:spAutoFit/>
            </a:bodyPr>
            <a:lstStyle/>
            <a:p>
              <a:pPr>
                <a:defRPr/>
              </a:pPr>
              <a:r>
                <a:rPr lang="en-US" altLang="ja-JP" sz="2000" b="1" kern="0" dirty="0">
                  <a:solidFill>
                    <a:srgbClr val="FF0000"/>
                  </a:solidFill>
                  <a:effectLst>
                    <a:outerShdw blurRad="38100" dist="38100" dir="2700000" algn="tl">
                      <a:srgbClr val="000000"/>
                    </a:outerShdw>
                  </a:effectLst>
                  <a:ea typeface="ＭＳ Ｐゴシック" pitchFamily="34" charset="-128"/>
                </a:rPr>
                <a:t>N </a:t>
              </a:r>
              <a:r>
                <a:rPr lang="en-US" altLang="ja-JP" sz="2000" b="1" kern="0" dirty="0">
                  <a:solidFill>
                    <a:srgbClr val="FF0000"/>
                  </a:solidFill>
                  <a:effectLst>
                    <a:outerShdw blurRad="38100" dist="38100" dir="2700000" algn="tl">
                      <a:srgbClr val="000000"/>
                    </a:outerShdw>
                  </a:effectLst>
                  <a:latin typeface="+mn-lt"/>
                  <a:ea typeface="ＭＳ Ｐゴシック" pitchFamily="34" charset="-128"/>
                </a:rPr>
                <a:t>L</a:t>
              </a:r>
              <a:r>
                <a:rPr lang="en-US" altLang="ja-JP" sz="2000" b="1" kern="0" dirty="0">
                  <a:solidFill>
                    <a:srgbClr val="FF0000"/>
                  </a:solidFill>
                  <a:effectLst>
                    <a:outerShdw blurRad="38100" dist="38100" dir="2700000" algn="tl">
                      <a:srgbClr val="000000"/>
                    </a:outerShdw>
                  </a:effectLst>
                  <a:ea typeface="ＭＳ Ｐゴシック" pitchFamily="34" charset="-128"/>
                </a:rPr>
                <a:t>  + N L</a:t>
              </a:r>
              <a:endParaRPr lang="en-US" sz="2000" dirty="0"/>
            </a:p>
          </p:txBody>
        </p:sp>
        <p:sp>
          <p:nvSpPr>
            <p:cNvPr id="39" name="Rectangle 38"/>
            <p:cNvSpPr/>
            <p:nvPr/>
          </p:nvSpPr>
          <p:spPr>
            <a:xfrm>
              <a:off x="5410081" y="1234920"/>
              <a:ext cx="255597" cy="261771"/>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1</a:t>
              </a:r>
              <a:endParaRPr lang="en-US" sz="1050" dirty="0"/>
            </a:p>
          </p:txBody>
        </p:sp>
        <p:sp>
          <p:nvSpPr>
            <p:cNvPr id="40" name="Rectangle 39"/>
            <p:cNvSpPr/>
            <p:nvPr/>
          </p:nvSpPr>
          <p:spPr>
            <a:xfrm>
              <a:off x="6145120" y="1219055"/>
              <a:ext cx="255598" cy="261771"/>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2</a:t>
              </a:r>
              <a:endParaRPr lang="en-US" sz="1050" dirty="0"/>
            </a:p>
          </p:txBody>
        </p:sp>
        <p:sp>
          <p:nvSpPr>
            <p:cNvPr id="41" name="Rectangle 40"/>
            <p:cNvSpPr/>
            <p:nvPr/>
          </p:nvSpPr>
          <p:spPr>
            <a:xfrm>
              <a:off x="5638689" y="1242853"/>
              <a:ext cx="255597" cy="261770"/>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1</a:t>
              </a:r>
              <a:endParaRPr lang="en-US" sz="1050" dirty="0"/>
            </a:p>
          </p:txBody>
        </p:sp>
        <p:sp>
          <p:nvSpPr>
            <p:cNvPr id="42" name="Rectangle 41"/>
            <p:cNvSpPr/>
            <p:nvPr/>
          </p:nvSpPr>
          <p:spPr>
            <a:xfrm>
              <a:off x="6400718" y="1219055"/>
              <a:ext cx="255597" cy="261771"/>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2</a:t>
              </a:r>
              <a:endParaRPr lang="en-US" sz="1050" dirty="0"/>
            </a:p>
          </p:txBody>
        </p:sp>
        <p:sp>
          <p:nvSpPr>
            <p:cNvPr id="26670" name="TextBox 51"/>
            <p:cNvSpPr txBox="1">
              <a:spLocks noChangeArrowheads="1"/>
            </p:cNvSpPr>
            <p:nvPr/>
          </p:nvSpPr>
          <p:spPr bwMode="auto">
            <a:xfrm>
              <a:off x="5087806" y="1006475"/>
              <a:ext cx="269626" cy="400110"/>
            </a:xfrm>
            <a:prstGeom prst="rect">
              <a:avLst/>
            </a:prstGeom>
            <a:noFill/>
            <a:ln w="9525">
              <a:noFill/>
              <a:miter lim="800000"/>
              <a:headEnd/>
              <a:tailEnd/>
            </a:ln>
          </p:spPr>
          <p:txBody>
            <a:bodyPr wrap="none">
              <a:spAutoFit/>
            </a:bodyPr>
            <a:lstStyle/>
            <a:p>
              <a:r>
                <a:rPr lang="en-US" sz="2000">
                  <a:solidFill>
                    <a:srgbClr val="FF0000"/>
                  </a:solidFill>
                </a:rPr>
                <a:t>[</a:t>
              </a:r>
            </a:p>
          </p:txBody>
        </p:sp>
        <p:sp>
          <p:nvSpPr>
            <p:cNvPr id="44" name="TextBox 43"/>
            <p:cNvSpPr txBox="1"/>
            <p:nvPr/>
          </p:nvSpPr>
          <p:spPr>
            <a:xfrm>
              <a:off x="6495971" y="990600"/>
              <a:ext cx="2114629" cy="399796"/>
            </a:xfrm>
            <a:prstGeom prst="rect">
              <a:avLst/>
            </a:prstGeom>
            <a:noFill/>
          </p:spPr>
          <p:txBody>
            <a:bodyPr wrap="none">
              <a:spAutoFit/>
            </a:bodyPr>
            <a:lstStyle/>
            <a:p>
              <a:pPr>
                <a:defRPr/>
              </a:pPr>
              <a:r>
                <a:rPr lang="en-US" sz="2000" dirty="0">
                  <a:solidFill>
                    <a:srgbClr val="FF0000"/>
                  </a:solidFill>
                </a:rPr>
                <a:t>]</a:t>
              </a:r>
              <a:r>
                <a:rPr lang="en-US" sz="2000" b="1" dirty="0">
                  <a:solidFill>
                    <a:srgbClr val="FFFFFF"/>
                  </a:solidFill>
                  <a:effectLst>
                    <a:outerShdw blurRad="38100" dist="38100" dir="2700000" algn="tl">
                      <a:srgbClr val="000000">
                        <a:alpha val="43137"/>
                      </a:srgbClr>
                    </a:outerShdw>
                  </a:effectLst>
                </a:rPr>
                <a:t>m</a:t>
              </a:r>
              <a:r>
                <a:rPr lang="en-US" sz="2000" b="1" dirty="0">
                  <a:solidFill>
                    <a:srgbClr val="FF0000"/>
                  </a:solidFill>
                  <a:effectLst>
                    <a:outerShdw blurRad="38100" dist="38100" dir="2700000" algn="tl">
                      <a:srgbClr val="000000">
                        <a:alpha val="43137"/>
                      </a:srgbClr>
                    </a:outerShdw>
                  </a:effectLst>
                </a:rPr>
                <a:t> = [N </a:t>
              </a:r>
              <a:r>
                <a:rPr lang="en-US" sz="2000" b="1" dirty="0">
                  <a:solidFill>
                    <a:srgbClr val="FFFFFF"/>
                  </a:solidFill>
                  <a:effectLst>
                    <a:outerShdw blurRad="38100" dist="38100" dir="2700000" algn="tl">
                      <a:srgbClr val="000000">
                        <a:alpha val="43137"/>
                      </a:srgbClr>
                    </a:outerShdw>
                  </a:effectLst>
                </a:rPr>
                <a:t>d</a:t>
              </a:r>
              <a:r>
                <a:rPr lang="en-US" sz="2000" b="1" dirty="0">
                  <a:solidFill>
                    <a:srgbClr val="FF0000"/>
                  </a:solidFill>
                  <a:effectLst>
                    <a:outerShdw blurRad="38100" dist="38100" dir="2700000" algn="tl">
                      <a:srgbClr val="000000">
                        <a:alpha val="43137"/>
                      </a:srgbClr>
                    </a:outerShdw>
                  </a:effectLst>
                </a:rPr>
                <a:t>  + N </a:t>
              </a:r>
              <a:r>
                <a:rPr lang="en-US" sz="2000" b="1" dirty="0">
                  <a:solidFill>
                    <a:srgbClr val="FFFFFF"/>
                  </a:solidFill>
                  <a:effectLst>
                    <a:outerShdw blurRad="38100" dist="38100" dir="2700000" algn="tl">
                      <a:srgbClr val="000000">
                        <a:alpha val="43137"/>
                      </a:srgbClr>
                    </a:outerShdw>
                  </a:effectLst>
                </a:rPr>
                <a:t>d</a:t>
              </a:r>
              <a:r>
                <a:rPr lang="en-US" sz="2000" b="1" dirty="0">
                  <a:solidFill>
                    <a:srgbClr val="FF0000"/>
                  </a:solidFill>
                  <a:effectLst>
                    <a:outerShdw blurRad="38100" dist="38100" dir="2700000" algn="tl">
                      <a:srgbClr val="000000">
                        <a:alpha val="43137"/>
                      </a:srgbClr>
                    </a:outerShdw>
                  </a:effectLst>
                </a:rPr>
                <a:t> ]</a:t>
              </a:r>
            </a:p>
          </p:txBody>
        </p:sp>
        <p:sp>
          <p:nvSpPr>
            <p:cNvPr id="45" name="Rectangle 44"/>
            <p:cNvSpPr/>
            <p:nvPr/>
          </p:nvSpPr>
          <p:spPr>
            <a:xfrm>
              <a:off x="7288163" y="1234920"/>
              <a:ext cx="255598" cy="261771"/>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1</a:t>
              </a:r>
              <a:endParaRPr lang="en-US" sz="1050" dirty="0"/>
            </a:p>
          </p:txBody>
        </p:sp>
        <p:sp>
          <p:nvSpPr>
            <p:cNvPr id="46" name="Rectangle 45"/>
            <p:cNvSpPr/>
            <p:nvPr/>
          </p:nvSpPr>
          <p:spPr>
            <a:xfrm>
              <a:off x="8000977" y="1219055"/>
              <a:ext cx="255597" cy="261771"/>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2</a:t>
              </a:r>
              <a:endParaRPr lang="en-US" sz="1050" dirty="0"/>
            </a:p>
          </p:txBody>
        </p:sp>
        <p:sp>
          <p:nvSpPr>
            <p:cNvPr id="47" name="Rectangle 46"/>
            <p:cNvSpPr/>
            <p:nvPr/>
          </p:nvSpPr>
          <p:spPr>
            <a:xfrm>
              <a:off x="7543760" y="1242853"/>
              <a:ext cx="255597" cy="261770"/>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1</a:t>
              </a:r>
              <a:endParaRPr lang="en-US" sz="1050" dirty="0">
                <a:solidFill>
                  <a:srgbClr val="FFFFFF"/>
                </a:solidFill>
              </a:endParaRPr>
            </a:p>
          </p:txBody>
        </p:sp>
        <p:sp>
          <p:nvSpPr>
            <p:cNvPr id="48" name="Rectangle 47"/>
            <p:cNvSpPr/>
            <p:nvPr/>
          </p:nvSpPr>
          <p:spPr>
            <a:xfrm>
              <a:off x="8229586" y="1219055"/>
              <a:ext cx="255597" cy="261771"/>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2</a:t>
              </a:r>
              <a:endParaRPr lang="en-US" sz="1050" dirty="0">
                <a:solidFill>
                  <a:srgbClr val="FFFFFF"/>
                </a:solidFill>
              </a:endParaRPr>
            </a:p>
          </p:txBody>
        </p:sp>
      </p:grpSp>
      <p:sp>
        <p:nvSpPr>
          <p:cNvPr id="50" name="Rectangle 49"/>
          <p:cNvSpPr>
            <a:spLocks noChangeArrowheads="1"/>
          </p:cNvSpPr>
          <p:nvPr/>
        </p:nvSpPr>
        <p:spPr bwMode="auto">
          <a:xfrm>
            <a:off x="-228600" y="2057400"/>
            <a:ext cx="9677400" cy="1219200"/>
          </a:xfrm>
          <a:prstGeom prst="rect">
            <a:avLst/>
          </a:prstGeom>
          <a:solidFill>
            <a:srgbClr val="000082"/>
          </a:solidFill>
          <a:ln w="12700" algn="ctr">
            <a:noFill/>
            <a:round/>
            <a:headEnd/>
            <a:tailEnd/>
          </a:ln>
        </p:spPr>
        <p:txBody>
          <a:bodyPr/>
          <a:lstStyle/>
          <a:p>
            <a:pPr eaLnBrk="0" hangingPunct="0"/>
            <a:endParaRPr lang="en-US"/>
          </a:p>
        </p:txBody>
      </p:sp>
      <p:sp>
        <p:nvSpPr>
          <p:cNvPr id="51" name="Rectangle 50"/>
          <p:cNvSpPr>
            <a:spLocks noChangeArrowheads="1"/>
          </p:cNvSpPr>
          <p:nvPr/>
        </p:nvSpPr>
        <p:spPr bwMode="auto">
          <a:xfrm>
            <a:off x="-76200" y="2971800"/>
            <a:ext cx="9677400" cy="1219200"/>
          </a:xfrm>
          <a:prstGeom prst="rect">
            <a:avLst/>
          </a:prstGeom>
          <a:solidFill>
            <a:srgbClr val="000082"/>
          </a:solidFill>
          <a:ln w="12700" algn="ctr">
            <a:noFill/>
            <a:round/>
            <a:headEnd/>
            <a:tailEnd/>
          </a:ln>
        </p:spPr>
        <p:txBody>
          <a:bodyPr/>
          <a:lstStyle/>
          <a:p>
            <a:pPr eaLnBrk="0" hangingPunct="0"/>
            <a:endParaRPr lang="en-US"/>
          </a:p>
        </p:txBody>
      </p:sp>
      <p:sp>
        <p:nvSpPr>
          <p:cNvPr id="52" name="Rectangle 51"/>
          <p:cNvSpPr>
            <a:spLocks noChangeArrowheads="1"/>
          </p:cNvSpPr>
          <p:nvPr/>
        </p:nvSpPr>
        <p:spPr bwMode="auto">
          <a:xfrm>
            <a:off x="76200" y="3886200"/>
            <a:ext cx="9677400" cy="1219200"/>
          </a:xfrm>
          <a:prstGeom prst="rect">
            <a:avLst/>
          </a:prstGeom>
          <a:solidFill>
            <a:srgbClr val="000082"/>
          </a:solidFill>
          <a:ln w="12700" algn="ctr">
            <a:noFill/>
            <a:round/>
            <a:headEnd/>
            <a:tailEnd/>
          </a:ln>
        </p:spPr>
        <p:txBody>
          <a:bodyPr/>
          <a:lstStyle/>
          <a:p>
            <a:pPr eaLnBrk="0" hangingPunct="0"/>
            <a:endParaRPr lang="en-US"/>
          </a:p>
        </p:txBody>
      </p:sp>
      <p:sp>
        <p:nvSpPr>
          <p:cNvPr id="53" name="Rectangle 52"/>
          <p:cNvSpPr>
            <a:spLocks noChangeArrowheads="1"/>
          </p:cNvSpPr>
          <p:nvPr/>
        </p:nvSpPr>
        <p:spPr bwMode="auto">
          <a:xfrm>
            <a:off x="0" y="4953000"/>
            <a:ext cx="9677400" cy="1219200"/>
          </a:xfrm>
          <a:prstGeom prst="rect">
            <a:avLst/>
          </a:prstGeom>
          <a:solidFill>
            <a:srgbClr val="000082"/>
          </a:solidFill>
          <a:ln w="12700" algn="ctr">
            <a:noFill/>
            <a:round/>
            <a:headEnd/>
            <a:tailEnd/>
          </a:ln>
        </p:spPr>
        <p:txBody>
          <a:bodyPr/>
          <a:lstStyle/>
          <a:p>
            <a:pPr eaLnBrk="0" hangingPunct="0"/>
            <a:endParaRPr lang="en-US"/>
          </a:p>
        </p:txBody>
      </p:sp>
      <p:sp>
        <p:nvSpPr>
          <p:cNvPr id="54" name="Rectangle 53"/>
          <p:cNvSpPr>
            <a:spLocks noChangeArrowheads="1"/>
          </p:cNvSpPr>
          <p:nvPr/>
        </p:nvSpPr>
        <p:spPr bwMode="auto">
          <a:xfrm>
            <a:off x="-76200" y="6324600"/>
            <a:ext cx="9677400" cy="1219200"/>
          </a:xfrm>
          <a:prstGeom prst="rect">
            <a:avLst/>
          </a:prstGeom>
          <a:solidFill>
            <a:srgbClr val="000082"/>
          </a:solidFill>
          <a:ln w="12700" algn="ctr">
            <a:noFill/>
            <a:round/>
            <a:headEnd/>
            <a:tailEnd/>
          </a:ln>
        </p:spPr>
        <p:txBody>
          <a:bodyPr/>
          <a:lstStyle/>
          <a:p>
            <a:pPr eaLnBrk="0" hangingPunct="0"/>
            <a:endParaRPr lang="en-US"/>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1" fill="hold" grpId="0" nodeType="clickEffect">
                                  <p:stCondLst>
                                    <p:cond delay="0"/>
                                  </p:stCondLst>
                                  <p:childTnLst>
                                    <p:animEffect transition="out" filter="wipe(up)">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1" fill="hold" grpId="0" nodeType="clickEffect">
                                  <p:stCondLst>
                                    <p:cond delay="0"/>
                                  </p:stCondLst>
                                  <p:childTnLst>
                                    <p:animEffect transition="out" filter="wipe(up)">
                                      <p:cBhvr>
                                        <p:cTn id="28" dur="500"/>
                                        <p:tgtEl>
                                          <p:spTgt spid="51"/>
                                        </p:tgtEl>
                                      </p:cBhvr>
                                    </p:animEffect>
                                    <p:set>
                                      <p:cBhvr>
                                        <p:cTn id="29" dur="1" fill="hold">
                                          <p:stCondLst>
                                            <p:cond delay="499"/>
                                          </p:stCondLst>
                                        </p:cTn>
                                        <p:tgtEl>
                                          <p:spTgt spid="5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1" fill="hold" grpId="0" nodeType="clickEffect">
                                  <p:stCondLst>
                                    <p:cond delay="0"/>
                                  </p:stCondLst>
                                  <p:childTnLst>
                                    <p:animEffect transition="out" filter="wipe(up)">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1" fill="hold" grpId="0" nodeType="clickEffect">
                                  <p:stCondLst>
                                    <p:cond delay="0"/>
                                  </p:stCondLst>
                                  <p:childTnLst>
                                    <p:animEffect transition="out" filter="wipe(up)">
                                      <p:cBhvr>
                                        <p:cTn id="38" dur="500"/>
                                        <p:tgtEl>
                                          <p:spTgt spid="53"/>
                                        </p:tgtEl>
                                      </p:cBhvr>
                                    </p:animEffect>
                                    <p:set>
                                      <p:cBhvr>
                                        <p:cTn id="39" dur="1" fill="hold">
                                          <p:stCondLst>
                                            <p:cond delay="499"/>
                                          </p:stCondLst>
                                        </p:cTn>
                                        <p:tgtEl>
                                          <p:spTgt spid="5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1" fill="hold" grpId="0" nodeType="clickEffect">
                                  <p:stCondLst>
                                    <p:cond delay="0"/>
                                  </p:stCondLst>
                                  <p:childTnLst>
                                    <p:animEffect transition="out" filter="wipe(up)">
                                      <p:cBhvr>
                                        <p:cTn id="43" dur="500"/>
                                        <p:tgtEl>
                                          <p:spTgt spid="54"/>
                                        </p:tgtEl>
                                      </p:cBhvr>
                                    </p:animEffect>
                                    <p:set>
                                      <p:cBhvr>
                                        <p:cTn id="44"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533400" y="0"/>
            <a:ext cx="8382000" cy="1138238"/>
          </a:xfrm>
          <a:prstGeom prst="rect">
            <a:avLst/>
          </a:prstGeom>
          <a:noFill/>
          <a:ln w="9525">
            <a:noFill/>
            <a:miter lim="800000"/>
            <a:headEnd/>
            <a:tailEnd/>
          </a:ln>
        </p:spPr>
        <p:txBody>
          <a:bodyPr>
            <a:spAutoFit/>
          </a:bodyPr>
          <a:lstStyle/>
          <a:p>
            <a:pPr algn="ctr" eaLnBrk="0" hangingPunct="0">
              <a:defRPr/>
            </a:pPr>
            <a:r>
              <a:rPr lang="en-US" sz="4800" b="1" dirty="0">
                <a:solidFill>
                  <a:srgbClr val="FFFFFF"/>
                </a:solidFill>
                <a:effectLst>
                  <a:outerShdw blurRad="38100" dist="38100" dir="2700000" algn="tl">
                    <a:srgbClr val="000000">
                      <a:alpha val="43137"/>
                    </a:srgbClr>
                  </a:outerShdw>
                </a:effectLst>
                <a:cs typeface="+mn-cs"/>
              </a:rPr>
              <a:t>Multisource FWI Summary</a:t>
            </a:r>
          </a:p>
          <a:p>
            <a:pPr algn="ctr" eaLnBrk="0" hangingPunct="0">
              <a:defRPr/>
            </a:pPr>
            <a:r>
              <a:rPr lang="en-US" sz="2000" b="1" dirty="0">
                <a:solidFill>
                  <a:srgbClr val="FFFFFF"/>
                </a:solidFill>
                <a:effectLst>
                  <a:outerShdw blurRad="38100" dist="38100" dir="2700000" algn="tl">
                    <a:srgbClr val="000000">
                      <a:alpha val="43137"/>
                    </a:srgbClr>
                  </a:outerShdw>
                </a:effectLst>
                <a:cs typeface="+mn-cs"/>
              </a:rPr>
              <a:t>(We need faster migration algorithms &amp; better velocity models)</a:t>
            </a:r>
          </a:p>
        </p:txBody>
      </p:sp>
      <p:sp>
        <p:nvSpPr>
          <p:cNvPr id="14" name="TextBox 13"/>
          <p:cNvSpPr txBox="1">
            <a:spLocks noChangeArrowheads="1"/>
          </p:cNvSpPr>
          <p:nvPr/>
        </p:nvSpPr>
        <p:spPr bwMode="auto">
          <a:xfrm>
            <a:off x="-76200" y="1752600"/>
            <a:ext cx="8839200" cy="1200150"/>
          </a:xfrm>
          <a:prstGeom prst="rect">
            <a:avLst/>
          </a:prstGeom>
          <a:noFill/>
          <a:ln w="9525">
            <a:noFill/>
            <a:miter lim="800000"/>
            <a:headEnd/>
            <a:tailEnd/>
          </a:ln>
        </p:spPr>
        <p:txBody>
          <a:bodyPr>
            <a:spAutoFit/>
          </a:bodyPr>
          <a:lstStyle/>
          <a:p>
            <a:pPr algn="ctr" eaLnBrk="0" hangingPunct="0">
              <a:defRPr/>
            </a:pPr>
            <a:r>
              <a:rPr lang="en-US" sz="3600" b="1" dirty="0">
                <a:effectLst>
                  <a:outerShdw blurRad="38100" dist="38100" dir="2700000" algn="tl">
                    <a:srgbClr val="000000">
                      <a:alpha val="43137"/>
                    </a:srgbClr>
                  </a:outerShdw>
                </a:effectLst>
                <a:cs typeface="+mn-cs"/>
              </a:rPr>
              <a:t>Future: Multisource MVA, Interpolation, Field Data, Migration Filtering, LSM  </a:t>
            </a:r>
            <a:endParaRPr lang="en-US" sz="1400" b="1" dirty="0">
              <a:effectLst>
                <a:outerShdw blurRad="38100" dist="38100" dir="2700000" algn="tl">
                  <a:srgbClr val="000000">
                    <a:alpha val="43137"/>
                  </a:srgbClr>
                </a:outerShdw>
              </a:effectLst>
              <a:cs typeface="+mn-cs"/>
            </a:endParaRPr>
          </a:p>
        </p:txBody>
      </p:sp>
      <p:sp>
        <p:nvSpPr>
          <p:cNvPr id="4" name="TextBox 3"/>
          <p:cNvSpPr txBox="1">
            <a:spLocks noChangeArrowheads="1"/>
          </p:cNvSpPr>
          <p:nvPr/>
        </p:nvSpPr>
        <p:spPr bwMode="auto">
          <a:xfrm>
            <a:off x="0" y="3352800"/>
            <a:ext cx="8839200" cy="1200150"/>
          </a:xfrm>
          <a:prstGeom prst="rect">
            <a:avLst/>
          </a:prstGeom>
          <a:noFill/>
          <a:ln w="9525">
            <a:noFill/>
            <a:miter lim="800000"/>
            <a:headEnd/>
            <a:tailEnd/>
          </a:ln>
        </p:spPr>
        <p:txBody>
          <a:bodyPr>
            <a:spAutoFit/>
          </a:bodyPr>
          <a:lstStyle/>
          <a:p>
            <a:pPr algn="ctr" eaLnBrk="0" hangingPunct="0">
              <a:defRPr/>
            </a:pPr>
            <a:r>
              <a:rPr lang="en-US" sz="3600" b="1" dirty="0">
                <a:effectLst>
                  <a:outerShdw blurRad="38100" dist="38100" dir="2700000" algn="tl">
                    <a:srgbClr val="000000">
                      <a:alpha val="43137"/>
                    </a:srgbClr>
                  </a:outerShdw>
                </a:effectLst>
                <a:cs typeface="+mn-cs"/>
              </a:rPr>
              <a:t>Issues: Optimal encoding strategies, data</a:t>
            </a:r>
          </a:p>
          <a:p>
            <a:pPr algn="ctr" eaLnBrk="0" hangingPunct="0">
              <a:defRPr/>
            </a:pPr>
            <a:r>
              <a:rPr lang="en-US" sz="3600" b="1" dirty="0">
                <a:effectLst>
                  <a:outerShdw blurRad="38100" dist="38100" dir="2700000" algn="tl">
                    <a:srgbClr val="000000">
                      <a:alpha val="43137"/>
                    </a:srgbClr>
                  </a:outerShdw>
                </a:effectLst>
                <a:cs typeface="+mn-cs"/>
              </a:rPr>
              <a:t>compression, loss of information. </a:t>
            </a:r>
            <a:endParaRPr lang="en-US" sz="1400" b="1" dirty="0">
              <a:effectLst>
                <a:outerShdw blurRad="38100" dist="38100" dir="2700000" algn="tl">
                  <a:srgbClr val="000000">
                    <a:alpha val="43137"/>
                  </a:srgbClr>
                </a:outerShdw>
              </a:effectLst>
              <a:cs typeface="+mn-cs"/>
            </a:endParaRPr>
          </a:p>
        </p:txBody>
      </p:sp>
    </p:spTree>
    <p:custDataLst>
      <p:tags r:id="rId1"/>
    </p:custDataLst>
  </p:cSld>
  <p:clrMapOvr>
    <a:masterClrMapping/>
  </p:clrMapOvr>
  <p:transition spd="med" advTm="3996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cstate="print"/>
          <a:srcRect/>
          <a:stretch>
            <a:fillRect/>
          </a:stretch>
        </p:blipFill>
        <p:spPr bwMode="auto">
          <a:xfrm>
            <a:off x="7162800" y="5276850"/>
            <a:ext cx="1395413" cy="990600"/>
          </a:xfrm>
          <a:prstGeom prst="rect">
            <a:avLst/>
          </a:prstGeom>
          <a:noFill/>
          <a:ln w="9525">
            <a:noFill/>
            <a:miter lim="800000"/>
            <a:headEnd/>
            <a:tailEnd/>
          </a:ln>
        </p:spPr>
      </p:pic>
      <p:pic>
        <p:nvPicPr>
          <p:cNvPr id="28675" name="Picture 2"/>
          <p:cNvPicPr>
            <a:picLocks noChangeAspect="1" noChangeArrowheads="1"/>
          </p:cNvPicPr>
          <p:nvPr/>
        </p:nvPicPr>
        <p:blipFill>
          <a:blip r:embed="rId4" cstate="print"/>
          <a:srcRect/>
          <a:stretch>
            <a:fillRect/>
          </a:stretch>
        </p:blipFill>
        <p:spPr bwMode="auto">
          <a:xfrm>
            <a:off x="7010400" y="1543050"/>
            <a:ext cx="1454150" cy="976313"/>
          </a:xfrm>
          <a:prstGeom prst="rect">
            <a:avLst/>
          </a:prstGeom>
          <a:noFill/>
          <a:ln w="9525">
            <a:noFill/>
            <a:miter lim="800000"/>
            <a:headEnd/>
            <a:tailEnd/>
          </a:ln>
        </p:spPr>
      </p:pic>
      <p:sp>
        <p:nvSpPr>
          <p:cNvPr id="11" name="TextBox 10"/>
          <p:cNvSpPr txBox="1">
            <a:spLocks noChangeArrowheads="1"/>
          </p:cNvSpPr>
          <p:nvPr/>
        </p:nvSpPr>
        <p:spPr bwMode="auto">
          <a:xfrm>
            <a:off x="533400" y="0"/>
            <a:ext cx="8382000" cy="1138238"/>
          </a:xfrm>
          <a:prstGeom prst="rect">
            <a:avLst/>
          </a:prstGeom>
          <a:noFill/>
          <a:ln w="9525">
            <a:noFill/>
            <a:miter lim="800000"/>
            <a:headEnd/>
            <a:tailEnd/>
          </a:ln>
        </p:spPr>
        <p:txBody>
          <a:bodyPr>
            <a:spAutoFit/>
          </a:bodyPr>
          <a:lstStyle/>
          <a:p>
            <a:pPr algn="ctr" eaLnBrk="0" hangingPunct="0">
              <a:defRPr/>
            </a:pPr>
            <a:r>
              <a:rPr lang="en-US" sz="4800" b="1" dirty="0">
                <a:solidFill>
                  <a:srgbClr val="FFFFFF"/>
                </a:solidFill>
                <a:effectLst>
                  <a:outerShdw blurRad="38100" dist="38100" dir="2700000" algn="tl">
                    <a:srgbClr val="000000">
                      <a:alpha val="43137"/>
                    </a:srgbClr>
                  </a:outerShdw>
                </a:effectLst>
                <a:cs typeface="+mn-cs"/>
              </a:rPr>
              <a:t>Summary</a:t>
            </a:r>
          </a:p>
          <a:p>
            <a:pPr algn="ctr" eaLnBrk="0" hangingPunct="0">
              <a:defRPr/>
            </a:pPr>
            <a:r>
              <a:rPr lang="en-US" sz="2000" b="1" dirty="0">
                <a:solidFill>
                  <a:srgbClr val="FFFFFF"/>
                </a:solidFill>
                <a:effectLst>
                  <a:outerShdw blurRad="38100" dist="38100" dir="2700000" algn="tl">
                    <a:srgbClr val="000000">
                      <a:alpha val="43137"/>
                    </a:srgbClr>
                  </a:outerShdw>
                </a:effectLst>
                <a:cs typeface="+mn-cs"/>
              </a:rPr>
              <a:t>(We need faster migration algorithms &amp; better velocity models)</a:t>
            </a:r>
          </a:p>
        </p:txBody>
      </p:sp>
      <p:sp>
        <p:nvSpPr>
          <p:cNvPr id="28677" name="Rectangle 15"/>
          <p:cNvSpPr>
            <a:spLocks noChangeArrowheads="1"/>
          </p:cNvSpPr>
          <p:nvPr/>
        </p:nvSpPr>
        <p:spPr bwMode="auto">
          <a:xfrm>
            <a:off x="1222375" y="1619250"/>
            <a:ext cx="6854825" cy="646113"/>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IO               1    vs    1/20 </a:t>
            </a:r>
            <a:r>
              <a:rPr lang="en-US" altLang="zh-CN" sz="1800" b="1">
                <a:solidFill>
                  <a:srgbClr val="FFFF00"/>
                </a:solidFill>
                <a:ea typeface="宋体" pitchFamily="2" charset="-122"/>
              </a:rPr>
              <a:t>or better</a:t>
            </a:r>
          </a:p>
        </p:txBody>
      </p:sp>
      <p:sp>
        <p:nvSpPr>
          <p:cNvPr id="28678" name="Rectangle 15"/>
          <p:cNvSpPr>
            <a:spLocks noChangeArrowheads="1"/>
          </p:cNvSpPr>
          <p:nvPr/>
        </p:nvSpPr>
        <p:spPr bwMode="auto">
          <a:xfrm>
            <a:off x="914400" y="2838450"/>
            <a:ext cx="8001000" cy="646113"/>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Cost               1    vs       1/20  </a:t>
            </a:r>
            <a:r>
              <a:rPr lang="en-US" altLang="zh-CN" sz="1800" b="1">
                <a:solidFill>
                  <a:srgbClr val="FFFF00"/>
                </a:solidFill>
                <a:ea typeface="宋体" pitchFamily="2" charset="-122"/>
              </a:rPr>
              <a:t>or better</a:t>
            </a:r>
            <a:endParaRPr lang="en-US" altLang="zh-CN" sz="3600" b="1">
              <a:solidFill>
                <a:srgbClr val="FFFF00"/>
              </a:solidFill>
              <a:ea typeface="宋体" pitchFamily="2" charset="-122"/>
            </a:endParaRPr>
          </a:p>
        </p:txBody>
      </p:sp>
      <p:sp>
        <p:nvSpPr>
          <p:cNvPr id="28679" name="Rectangle 15"/>
          <p:cNvSpPr>
            <a:spLocks noChangeArrowheads="1"/>
          </p:cNvSpPr>
          <p:nvPr/>
        </p:nvSpPr>
        <p:spPr bwMode="auto">
          <a:xfrm>
            <a:off x="152400" y="5468938"/>
            <a:ext cx="6854825" cy="646112"/>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Resolution dx       1    vs    1</a:t>
            </a:r>
          </a:p>
        </p:txBody>
      </p:sp>
      <p:sp>
        <p:nvSpPr>
          <p:cNvPr id="28680" name="Rectangle 15"/>
          <p:cNvSpPr>
            <a:spLocks noChangeArrowheads="1"/>
          </p:cNvSpPr>
          <p:nvPr/>
        </p:nvSpPr>
        <p:spPr bwMode="auto">
          <a:xfrm>
            <a:off x="228600" y="4514850"/>
            <a:ext cx="6854825" cy="646113"/>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Sig/MultsSig               ?</a:t>
            </a:r>
          </a:p>
        </p:txBody>
      </p:sp>
      <p:sp>
        <p:nvSpPr>
          <p:cNvPr id="35" name="Rectangle 34"/>
          <p:cNvSpPr>
            <a:spLocks noChangeArrowheads="1"/>
          </p:cNvSpPr>
          <p:nvPr/>
        </p:nvSpPr>
        <p:spPr bwMode="auto">
          <a:xfrm>
            <a:off x="-228600" y="2743200"/>
            <a:ext cx="8915400" cy="1676400"/>
          </a:xfrm>
          <a:prstGeom prst="rect">
            <a:avLst/>
          </a:prstGeom>
          <a:solidFill>
            <a:srgbClr val="000082"/>
          </a:solidFill>
          <a:ln w="12700" algn="ctr">
            <a:noFill/>
            <a:round/>
            <a:headEnd/>
            <a:tailEnd/>
          </a:ln>
        </p:spPr>
        <p:txBody>
          <a:bodyPr/>
          <a:lstStyle/>
          <a:p>
            <a:pPr eaLnBrk="0" hangingPunct="0"/>
            <a:endParaRPr lang="en-US"/>
          </a:p>
        </p:txBody>
      </p:sp>
      <p:sp>
        <p:nvSpPr>
          <p:cNvPr id="36" name="Rectangle 35"/>
          <p:cNvSpPr>
            <a:spLocks noChangeArrowheads="1"/>
          </p:cNvSpPr>
          <p:nvPr/>
        </p:nvSpPr>
        <p:spPr bwMode="auto">
          <a:xfrm>
            <a:off x="228600" y="4286250"/>
            <a:ext cx="6019800" cy="990600"/>
          </a:xfrm>
          <a:prstGeom prst="rect">
            <a:avLst/>
          </a:prstGeom>
          <a:solidFill>
            <a:srgbClr val="000082"/>
          </a:solidFill>
          <a:ln w="12700" algn="ctr">
            <a:noFill/>
            <a:round/>
            <a:headEnd/>
            <a:tailEnd/>
          </a:ln>
        </p:spPr>
        <p:txBody>
          <a:bodyPr/>
          <a:lstStyle/>
          <a:p>
            <a:pPr eaLnBrk="0" hangingPunct="0"/>
            <a:endParaRPr lang="en-US"/>
          </a:p>
        </p:txBody>
      </p:sp>
      <p:sp>
        <p:nvSpPr>
          <p:cNvPr id="37" name="Rectangle 36"/>
          <p:cNvSpPr>
            <a:spLocks noChangeArrowheads="1"/>
          </p:cNvSpPr>
          <p:nvPr/>
        </p:nvSpPr>
        <p:spPr bwMode="auto">
          <a:xfrm>
            <a:off x="0" y="5257800"/>
            <a:ext cx="8763000" cy="1143000"/>
          </a:xfrm>
          <a:prstGeom prst="rect">
            <a:avLst/>
          </a:prstGeom>
          <a:solidFill>
            <a:srgbClr val="000082"/>
          </a:solidFill>
          <a:ln w="12700" algn="ctr">
            <a:noFill/>
            <a:round/>
            <a:headEnd/>
            <a:tailEnd/>
          </a:ln>
        </p:spPr>
        <p:txBody>
          <a:bodyPr/>
          <a:lstStyle/>
          <a:p>
            <a:pPr eaLnBrk="0" hangingPunct="0"/>
            <a:endParaRPr lang="en-US"/>
          </a:p>
        </p:txBody>
      </p:sp>
      <p:sp>
        <p:nvSpPr>
          <p:cNvPr id="21" name="TextBox 20"/>
          <p:cNvSpPr txBox="1">
            <a:spLocks noChangeArrowheads="1"/>
          </p:cNvSpPr>
          <p:nvPr/>
        </p:nvSpPr>
        <p:spPr bwMode="auto">
          <a:xfrm>
            <a:off x="2590800" y="1143000"/>
            <a:ext cx="6477000" cy="400050"/>
          </a:xfrm>
          <a:prstGeom prst="rect">
            <a:avLst/>
          </a:prstGeom>
          <a:noFill/>
          <a:ln w="9525">
            <a:noFill/>
            <a:miter lim="800000"/>
            <a:headEnd/>
            <a:tailEnd/>
          </a:ln>
        </p:spPr>
        <p:txBody>
          <a:bodyPr>
            <a:spAutoFit/>
          </a:bodyPr>
          <a:lstStyle/>
          <a:p>
            <a:pPr eaLnBrk="0" hangingPunct="0">
              <a:defRPr/>
            </a:pPr>
            <a:r>
              <a:rPr lang="en-US" sz="2000" b="1" dirty="0">
                <a:solidFill>
                  <a:srgbClr val="FFFFFF"/>
                </a:solidFill>
                <a:effectLst>
                  <a:outerShdw blurRad="38100" dist="38100" dir="2700000" algn="tl">
                    <a:srgbClr val="000000">
                      <a:alpha val="43137"/>
                    </a:srgbClr>
                  </a:outerShdw>
                </a:effectLst>
                <a:cs typeface="+mn-cs"/>
              </a:rPr>
              <a:t>     </a:t>
            </a:r>
            <a:r>
              <a:rPr lang="en-US" sz="2000" b="1" dirty="0" err="1">
                <a:solidFill>
                  <a:srgbClr val="FFFFFF"/>
                </a:solidFill>
                <a:effectLst>
                  <a:outerShdw blurRad="38100" dist="38100" dir="2700000" algn="tl">
                    <a:srgbClr val="000000">
                      <a:alpha val="43137"/>
                    </a:srgbClr>
                  </a:outerShdw>
                </a:effectLst>
                <a:cs typeface="+mn-cs"/>
              </a:rPr>
              <a:t>Stnd</a:t>
            </a:r>
            <a:r>
              <a:rPr lang="en-US" sz="2000" b="1" dirty="0">
                <a:solidFill>
                  <a:srgbClr val="FFFFFF"/>
                </a:solidFill>
                <a:effectLst>
                  <a:outerShdw blurRad="38100" dist="38100" dir="2700000" algn="tl">
                    <a:srgbClr val="000000">
                      <a:alpha val="43137"/>
                    </a:srgbClr>
                  </a:outerShdw>
                </a:effectLst>
                <a:cs typeface="+mn-cs"/>
              </a:rPr>
              <a:t>. FWI           </a:t>
            </a:r>
            <a:r>
              <a:rPr lang="en-US" sz="2000" b="1" dirty="0" err="1">
                <a:solidFill>
                  <a:srgbClr val="FFFFFF"/>
                </a:solidFill>
                <a:effectLst>
                  <a:outerShdw blurRad="38100" dist="38100" dir="2700000" algn="tl">
                    <a:srgbClr val="000000">
                      <a:alpha val="43137"/>
                    </a:srgbClr>
                  </a:outerShdw>
                </a:effectLst>
                <a:cs typeface="+mn-cs"/>
              </a:rPr>
              <a:t>Multsrc</a:t>
            </a:r>
            <a:r>
              <a:rPr lang="en-US" sz="2000" b="1" dirty="0">
                <a:solidFill>
                  <a:srgbClr val="FFFFFF"/>
                </a:solidFill>
                <a:effectLst>
                  <a:outerShdw blurRad="38100" dist="38100" dir="2700000" algn="tl">
                    <a:srgbClr val="000000">
                      <a:alpha val="43137"/>
                    </a:srgbClr>
                  </a:outerShdw>
                </a:effectLst>
                <a:cs typeface="+mn-cs"/>
              </a:rPr>
              <a:t>. FWI</a:t>
            </a:r>
          </a:p>
        </p:txBody>
      </p:sp>
    </p:spTree>
    <p:custDataLst>
      <p:tags r:id="rId1"/>
    </p:custDataLst>
  </p:cSld>
  <p:clrMapOvr>
    <a:masterClrMapping/>
  </p:clrMapOvr>
  <p:transition spd="med" advTm="399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511175" y="1585913"/>
            <a:ext cx="6678613" cy="1295400"/>
            <a:chOff x="177" y="864"/>
            <a:chExt cx="4207" cy="816"/>
          </a:xfrm>
        </p:grpSpPr>
        <p:sp>
          <p:nvSpPr>
            <p:cNvPr id="29731" name="Line 3"/>
            <p:cNvSpPr>
              <a:spLocks noChangeShapeType="1"/>
            </p:cNvSpPr>
            <p:nvPr/>
          </p:nvSpPr>
          <p:spPr bwMode="auto">
            <a:xfrm>
              <a:off x="3648" y="864"/>
              <a:ext cx="0" cy="384"/>
            </a:xfrm>
            <a:prstGeom prst="line">
              <a:avLst/>
            </a:prstGeom>
            <a:noFill/>
            <a:ln w="76200">
              <a:solidFill>
                <a:srgbClr val="FFCC00"/>
              </a:solidFill>
              <a:round/>
              <a:headEnd/>
              <a:tailEnd type="triangle" w="med" len="med"/>
            </a:ln>
          </p:spPr>
          <p:txBody>
            <a:bodyPr/>
            <a:lstStyle/>
            <a:p>
              <a:endParaRPr lang="en-US"/>
            </a:p>
          </p:txBody>
        </p:sp>
        <p:grpSp>
          <p:nvGrpSpPr>
            <p:cNvPr id="29732" name="Group 4"/>
            <p:cNvGrpSpPr>
              <a:grpSpLocks/>
            </p:cNvGrpSpPr>
            <p:nvPr/>
          </p:nvGrpSpPr>
          <p:grpSpPr bwMode="auto">
            <a:xfrm>
              <a:off x="177" y="1247"/>
              <a:ext cx="4207" cy="433"/>
              <a:chOff x="177" y="1247"/>
              <a:chExt cx="4207" cy="433"/>
            </a:xfrm>
          </p:grpSpPr>
          <p:sp>
            <p:nvSpPr>
              <p:cNvPr id="199685" name="Rectangle 5"/>
              <p:cNvSpPr>
                <a:spLocks noChangeArrowheads="1"/>
              </p:cNvSpPr>
              <p:nvPr/>
            </p:nvSpPr>
            <p:spPr bwMode="auto">
              <a:xfrm>
                <a:off x="177" y="1343"/>
                <a:ext cx="2253" cy="292"/>
              </a:xfrm>
              <a:prstGeom prst="rect">
                <a:avLst/>
              </a:prstGeom>
              <a:noFill/>
              <a:ln w="12700">
                <a:noFill/>
                <a:miter lim="800000"/>
                <a:headEnd/>
                <a:tailEnd/>
              </a:ln>
              <a:effectLst/>
            </p:spPr>
            <p:txBody>
              <a:bodyPr wrap="none" lIns="84833" tIns="41672" rIns="84833" bIns="41672">
                <a:spAutoFit/>
              </a:bodyPr>
              <a:lstStyle/>
              <a:p>
                <a:pPr algn="ctr" defTabSz="857250" eaLnBrk="0" hangingPunct="0">
                  <a:defRPr/>
                </a:pPr>
                <a:r>
                  <a:rPr lang="en-US" sz="2500" b="1" i="1">
                    <a:solidFill>
                      <a:srgbClr val="FFFF00"/>
                    </a:solidFill>
                    <a:effectLst>
                      <a:outerShdw blurRad="38100" dist="38100" dir="2700000" algn="tl">
                        <a:srgbClr val="000000"/>
                      </a:outerShdw>
                    </a:effectLst>
                    <a:latin typeface="Arial" charset="0"/>
                    <a:ea typeface="ＭＳ Ｐゴシック" pitchFamily="34" charset="-128"/>
                    <a:cs typeface="+mn-cs"/>
                  </a:rPr>
                  <a:t>Multisource Migration:</a:t>
                </a:r>
                <a:endParaRPr lang="en-US" sz="2500" b="1">
                  <a:solidFill>
                    <a:srgbClr val="FFFF00"/>
                  </a:solidFill>
                  <a:effectLst>
                    <a:outerShdw blurRad="38100" dist="38100" dir="2700000" algn="tl">
                      <a:srgbClr val="000000"/>
                    </a:outerShdw>
                  </a:effectLst>
                  <a:latin typeface="Arial" charset="0"/>
                  <a:ea typeface="ＭＳ Ｐゴシック" pitchFamily="34" charset="-128"/>
                  <a:cs typeface="+mn-cs"/>
                </a:endParaRPr>
              </a:p>
            </p:txBody>
          </p:sp>
          <p:sp>
            <p:nvSpPr>
              <p:cNvPr id="199686" name="Text Box 6"/>
              <p:cNvSpPr txBox="1">
                <a:spLocks noChangeArrowheads="1"/>
              </p:cNvSpPr>
              <p:nvPr/>
            </p:nvSpPr>
            <p:spPr bwMode="auto">
              <a:xfrm>
                <a:off x="2784" y="1247"/>
                <a:ext cx="1600" cy="433"/>
              </a:xfrm>
              <a:prstGeom prst="rect">
                <a:avLst/>
              </a:prstGeom>
              <a:solidFill>
                <a:srgbClr val="0066FF"/>
              </a:solidFill>
              <a:ln w="9525">
                <a:solidFill>
                  <a:schemeClr val="tx1"/>
                </a:solidFill>
                <a:miter lim="800000"/>
                <a:headEnd/>
                <a:tailEnd/>
              </a:ln>
              <a:effectLst/>
            </p:spPr>
            <p:txBody>
              <a:bodyPr lIns="97967" tIns="48983" rIns="97967" bIns="48983">
                <a:spAutoFit/>
              </a:bodyPr>
              <a:lstStyle/>
              <a:p>
                <a:pPr algn="ctr" defTabSz="979488" eaLnBrk="0" hangingPunct="0">
                  <a:defRPr/>
                </a:pPr>
                <a:r>
                  <a:rPr lang="en-US" sz="3800" b="1">
                    <a:solidFill>
                      <a:srgbClr val="FFFF00"/>
                    </a:solidFill>
                    <a:effectLst>
                      <a:outerShdw blurRad="38100" dist="38100" dir="2700000" algn="tl">
                        <a:srgbClr val="000000"/>
                      </a:outerShdw>
                    </a:effectLst>
                    <a:ea typeface="ＭＳ Ｐゴシック" pitchFamily="34" charset="-128"/>
                    <a:cs typeface="+mn-cs"/>
                  </a:rPr>
                  <a:t>m</a:t>
                </a:r>
                <a:r>
                  <a:rPr lang="en-US" sz="3800" b="1" baseline="-25000">
                    <a:solidFill>
                      <a:srgbClr val="FFFF00"/>
                    </a:solidFill>
                    <a:effectLst>
                      <a:outerShdw blurRad="38100" dist="38100" dir="2700000" algn="tl">
                        <a:srgbClr val="000000"/>
                      </a:outerShdw>
                    </a:effectLst>
                    <a:ea typeface="ＭＳ Ｐゴシック" pitchFamily="34" charset="-128"/>
                    <a:cs typeface="+mn-cs"/>
                  </a:rPr>
                  <a:t>mig</a:t>
                </a:r>
                <a:r>
                  <a:rPr lang="en-US" sz="3800" b="1">
                    <a:solidFill>
                      <a:srgbClr val="FFFF00"/>
                    </a:solidFill>
                    <a:effectLst>
                      <a:outerShdw blurRad="38100" dist="38100" dir="2700000" algn="tl">
                        <a:srgbClr val="000000"/>
                      </a:outerShdw>
                    </a:effectLst>
                    <a:ea typeface="ＭＳ Ｐゴシック" pitchFamily="34" charset="-128"/>
                    <a:cs typeface="+mn-cs"/>
                  </a:rPr>
                  <a:t>=L</a:t>
                </a:r>
                <a:r>
                  <a:rPr lang="en-US" sz="3800" b="1" baseline="30000">
                    <a:solidFill>
                      <a:srgbClr val="FFFF00"/>
                    </a:solidFill>
                    <a:effectLst>
                      <a:outerShdw blurRad="38100" dist="38100" dir="2700000" algn="tl">
                        <a:srgbClr val="000000"/>
                      </a:outerShdw>
                    </a:effectLst>
                    <a:ea typeface="ＭＳ Ｐゴシック" pitchFamily="34" charset="-128"/>
                    <a:cs typeface="+mn-cs"/>
                  </a:rPr>
                  <a:t>T</a:t>
                </a:r>
                <a:r>
                  <a:rPr lang="en-US" sz="3800" b="1">
                    <a:solidFill>
                      <a:srgbClr val="FFFF00"/>
                    </a:solidFill>
                    <a:effectLst>
                      <a:outerShdw blurRad="38100" dist="38100" dir="2700000" algn="tl">
                        <a:srgbClr val="000000"/>
                      </a:outerShdw>
                    </a:effectLst>
                    <a:ea typeface="ＭＳ Ｐゴシック" pitchFamily="34" charset="-128"/>
                    <a:cs typeface="+mn-cs"/>
                  </a:rPr>
                  <a:t>d</a:t>
                </a:r>
              </a:p>
            </p:txBody>
          </p:sp>
        </p:grpSp>
      </p:grpSp>
      <p:sp>
        <p:nvSpPr>
          <p:cNvPr id="199687" name="Rectangle 7"/>
          <p:cNvSpPr>
            <a:spLocks noChangeArrowheads="1"/>
          </p:cNvSpPr>
          <p:nvPr/>
        </p:nvSpPr>
        <p:spPr bwMode="auto">
          <a:xfrm>
            <a:off x="1395413" y="1138238"/>
            <a:ext cx="2533650" cy="463550"/>
          </a:xfrm>
          <a:prstGeom prst="rect">
            <a:avLst/>
          </a:prstGeom>
          <a:noFill/>
          <a:ln w="12700">
            <a:noFill/>
            <a:miter lim="800000"/>
            <a:headEnd/>
            <a:tailEnd/>
          </a:ln>
          <a:effectLst/>
        </p:spPr>
        <p:txBody>
          <a:bodyPr wrap="none" lIns="84833" tIns="41672" rIns="84833" bIns="41672">
            <a:spAutoFit/>
          </a:bodyPr>
          <a:lstStyle/>
          <a:p>
            <a:pPr algn="ctr" defTabSz="857250" eaLnBrk="0" hangingPunct="0">
              <a:defRPr/>
            </a:pPr>
            <a:r>
              <a:rPr lang="en-US" sz="2500" b="1" i="1">
                <a:solidFill>
                  <a:srgbClr val="FFFF00"/>
                </a:solidFill>
                <a:effectLst>
                  <a:outerShdw blurRad="38100" dist="38100" dir="2700000" algn="tl">
                    <a:srgbClr val="000000"/>
                  </a:outerShdw>
                </a:effectLst>
                <a:latin typeface="Arial" charset="0"/>
                <a:ea typeface="ＭＳ Ｐゴシック" pitchFamily="34" charset="-128"/>
                <a:cs typeface="+mn-cs"/>
              </a:rPr>
              <a:t>Forward Model:</a:t>
            </a:r>
            <a:endParaRPr lang="en-US" sz="2500" b="1">
              <a:solidFill>
                <a:srgbClr val="FFFF00"/>
              </a:solidFill>
              <a:effectLst>
                <a:outerShdw blurRad="38100" dist="38100" dir="2700000" algn="tl">
                  <a:srgbClr val="000000"/>
                </a:outerShdw>
              </a:effectLst>
              <a:latin typeface="Arial" charset="0"/>
              <a:ea typeface="ＭＳ Ｐゴシック" pitchFamily="34" charset="-128"/>
              <a:cs typeface="+mn-cs"/>
            </a:endParaRPr>
          </a:p>
        </p:txBody>
      </p:sp>
      <p:sp>
        <p:nvSpPr>
          <p:cNvPr id="199695" name="Text Box 15"/>
          <p:cNvSpPr txBox="1">
            <a:spLocks noChangeArrowheads="1"/>
          </p:cNvSpPr>
          <p:nvPr/>
        </p:nvSpPr>
        <p:spPr bwMode="auto">
          <a:xfrm>
            <a:off x="660400" y="188913"/>
            <a:ext cx="8483600" cy="641350"/>
          </a:xfrm>
          <a:prstGeom prst="rect">
            <a:avLst/>
          </a:prstGeom>
          <a:noFill/>
          <a:ln w="9525">
            <a:noFill/>
            <a:miter lim="800000"/>
            <a:headEnd/>
            <a:tailEnd/>
          </a:ln>
          <a:effectLst/>
        </p:spPr>
        <p:txBody>
          <a:bodyPr>
            <a:spAutoFit/>
          </a:bodyPr>
          <a:lstStyle/>
          <a:p>
            <a:pPr eaLnBrk="0" hangingPunct="0">
              <a:spcBef>
                <a:spcPct val="50000"/>
              </a:spcBef>
              <a:defRPr/>
            </a:pPr>
            <a:r>
              <a:rPr lang="en-US" sz="3600" b="1" dirty="0">
                <a:solidFill>
                  <a:srgbClr val="FFFFFF"/>
                </a:solidFill>
                <a:effectLst>
                  <a:outerShdw blurRad="38100" dist="38100" dir="2700000" algn="tl">
                    <a:srgbClr val="000000"/>
                  </a:outerShdw>
                </a:effectLst>
                <a:ea typeface="ＭＳ Ｐゴシック" pitchFamily="34" charset="-128"/>
                <a:cs typeface="+mn-cs"/>
              </a:rPr>
              <a:t>Multisource Least Squares Migration </a:t>
            </a:r>
          </a:p>
        </p:txBody>
      </p:sp>
      <p:grpSp>
        <p:nvGrpSpPr>
          <p:cNvPr id="29701" name="Group 46"/>
          <p:cNvGrpSpPr>
            <a:grpSpLocks/>
          </p:cNvGrpSpPr>
          <p:nvPr/>
        </p:nvGrpSpPr>
        <p:grpSpPr bwMode="auto">
          <a:xfrm>
            <a:off x="4111625" y="1065213"/>
            <a:ext cx="3355975" cy="687387"/>
            <a:chOff x="1872" y="-768"/>
            <a:chExt cx="2114" cy="433"/>
          </a:xfrm>
        </p:grpSpPr>
        <p:sp>
          <p:nvSpPr>
            <p:cNvPr id="199727" name="Text Box 47"/>
            <p:cNvSpPr txBox="1">
              <a:spLocks noChangeArrowheads="1"/>
            </p:cNvSpPr>
            <p:nvPr/>
          </p:nvSpPr>
          <p:spPr bwMode="auto">
            <a:xfrm>
              <a:off x="1872" y="-768"/>
              <a:ext cx="2114" cy="433"/>
            </a:xfrm>
            <a:prstGeom prst="rect">
              <a:avLst/>
            </a:prstGeom>
            <a:solidFill>
              <a:srgbClr val="0066FF"/>
            </a:solidFill>
            <a:ln w="9525">
              <a:solidFill>
                <a:schemeClr val="tx1"/>
              </a:solidFill>
              <a:miter lim="800000"/>
              <a:headEnd/>
              <a:tailEnd/>
            </a:ln>
            <a:effectLst/>
          </p:spPr>
          <p:txBody>
            <a:bodyPr wrap="none" lIns="97967" tIns="48983" rIns="97967" bIns="48983">
              <a:spAutoFit/>
            </a:bodyPr>
            <a:lstStyle/>
            <a:p>
              <a:pPr algn="ctr" defTabSz="979488" eaLnBrk="0" hangingPunct="0">
                <a:defRPr/>
              </a:pPr>
              <a:r>
                <a:rPr lang="en-US" sz="3800" b="1">
                  <a:solidFill>
                    <a:srgbClr val="FFFF00"/>
                  </a:solidFill>
                  <a:ea typeface="ＭＳ Ｐゴシック" pitchFamily="34" charset="-128"/>
                  <a:cs typeface="+mn-cs"/>
                </a:rPr>
                <a:t> </a:t>
              </a:r>
              <a:r>
                <a:rPr lang="en-US" sz="3800" b="1">
                  <a:solidFill>
                    <a:srgbClr val="FFFF00"/>
                  </a:solidFill>
                  <a:effectLst>
                    <a:outerShdw blurRad="38100" dist="38100" dir="2700000" algn="tl">
                      <a:srgbClr val="000000"/>
                    </a:outerShdw>
                  </a:effectLst>
                  <a:ea typeface="ＭＳ Ｐゴシック" pitchFamily="34" charset="-128"/>
                  <a:cs typeface="+mn-cs"/>
                </a:rPr>
                <a:t>d +d =[</a:t>
              </a:r>
              <a:r>
                <a:rPr lang="en-US" sz="3400" b="1">
                  <a:solidFill>
                    <a:srgbClr val="FFFF00"/>
                  </a:solidFill>
                  <a:effectLst>
                    <a:outerShdw blurRad="38100" dist="38100" dir="2700000" algn="tl">
                      <a:srgbClr val="000000"/>
                    </a:outerShdw>
                  </a:effectLst>
                  <a:ea typeface="ＭＳ Ｐゴシック" pitchFamily="34" charset="-128"/>
                  <a:cs typeface="+mn-cs"/>
                </a:rPr>
                <a:t>L +L ]m</a:t>
              </a:r>
            </a:p>
          </p:txBody>
        </p:sp>
        <p:sp>
          <p:nvSpPr>
            <p:cNvPr id="199728" name="Text Box 48"/>
            <p:cNvSpPr txBox="1">
              <a:spLocks noChangeArrowheads="1"/>
            </p:cNvSpPr>
            <p:nvPr/>
          </p:nvSpPr>
          <p:spPr bwMode="auto">
            <a:xfrm>
              <a:off x="3072" y="-528"/>
              <a:ext cx="172" cy="192"/>
            </a:xfrm>
            <a:prstGeom prst="rect">
              <a:avLst/>
            </a:prstGeom>
            <a:noFill/>
            <a:ln w="9525">
              <a:noFill/>
              <a:miter lim="800000"/>
              <a:headEnd/>
              <a:tailEnd/>
            </a:ln>
            <a:effectLst/>
          </p:spPr>
          <p:txBody>
            <a:bodyPr wrap="none">
              <a:spAutoFit/>
            </a:bodyPr>
            <a:lstStyle/>
            <a:p>
              <a:pPr algn="r">
                <a:defRPr/>
              </a:pPr>
              <a:r>
                <a:rPr lang="en-US" sz="2100" b="1" baseline="-25000">
                  <a:solidFill>
                    <a:srgbClr val="FFFFFF"/>
                  </a:solidFill>
                  <a:effectLst>
                    <a:outerShdw blurRad="38100" dist="38100" dir="2700000" algn="tl">
                      <a:srgbClr val="000000"/>
                    </a:outerShdw>
                  </a:effectLst>
                  <a:cs typeface="+mn-cs"/>
                </a:rPr>
                <a:t>1</a:t>
              </a:r>
            </a:p>
          </p:txBody>
        </p:sp>
        <p:sp>
          <p:nvSpPr>
            <p:cNvPr id="199729" name="Text Box 49"/>
            <p:cNvSpPr txBox="1">
              <a:spLocks noChangeArrowheads="1"/>
            </p:cNvSpPr>
            <p:nvPr/>
          </p:nvSpPr>
          <p:spPr bwMode="auto">
            <a:xfrm>
              <a:off x="3456" y="-528"/>
              <a:ext cx="172" cy="192"/>
            </a:xfrm>
            <a:prstGeom prst="rect">
              <a:avLst/>
            </a:prstGeom>
            <a:noFill/>
            <a:ln w="9525">
              <a:noFill/>
              <a:miter lim="800000"/>
              <a:headEnd/>
              <a:tailEnd/>
            </a:ln>
            <a:effectLst/>
          </p:spPr>
          <p:txBody>
            <a:bodyPr wrap="none">
              <a:spAutoFit/>
            </a:bodyPr>
            <a:lstStyle/>
            <a:p>
              <a:pPr algn="r">
                <a:defRPr/>
              </a:pPr>
              <a:r>
                <a:rPr lang="en-US" sz="2100" b="1" baseline="-25000">
                  <a:solidFill>
                    <a:srgbClr val="FFFFFF"/>
                  </a:solidFill>
                  <a:effectLst>
                    <a:outerShdw blurRad="38100" dist="38100" dir="2700000" algn="tl">
                      <a:srgbClr val="000000"/>
                    </a:outerShdw>
                  </a:effectLst>
                  <a:cs typeface="+mn-cs"/>
                </a:rPr>
                <a:t>2</a:t>
              </a:r>
            </a:p>
          </p:txBody>
        </p:sp>
        <p:sp>
          <p:nvSpPr>
            <p:cNvPr id="199730" name="Text Box 50"/>
            <p:cNvSpPr txBox="1">
              <a:spLocks noChangeArrowheads="1"/>
            </p:cNvSpPr>
            <p:nvPr/>
          </p:nvSpPr>
          <p:spPr bwMode="auto">
            <a:xfrm>
              <a:off x="2544" y="-528"/>
              <a:ext cx="172" cy="192"/>
            </a:xfrm>
            <a:prstGeom prst="rect">
              <a:avLst/>
            </a:prstGeom>
            <a:noFill/>
            <a:ln w="9525">
              <a:noFill/>
              <a:miter lim="800000"/>
              <a:headEnd/>
              <a:tailEnd/>
            </a:ln>
            <a:effectLst/>
          </p:spPr>
          <p:txBody>
            <a:bodyPr wrap="none">
              <a:spAutoFit/>
            </a:bodyPr>
            <a:lstStyle/>
            <a:p>
              <a:pPr algn="r">
                <a:defRPr/>
              </a:pPr>
              <a:r>
                <a:rPr lang="en-US" sz="2100" b="1" baseline="-25000">
                  <a:solidFill>
                    <a:srgbClr val="FFFFFF"/>
                  </a:solidFill>
                  <a:effectLst>
                    <a:outerShdw blurRad="38100" dist="38100" dir="2700000" algn="tl">
                      <a:srgbClr val="000000"/>
                    </a:outerShdw>
                  </a:effectLst>
                  <a:cs typeface="+mn-cs"/>
                </a:rPr>
                <a:t>2</a:t>
              </a:r>
            </a:p>
          </p:txBody>
        </p:sp>
        <p:sp>
          <p:nvSpPr>
            <p:cNvPr id="199731" name="Text Box 51"/>
            <p:cNvSpPr txBox="1">
              <a:spLocks noChangeArrowheads="1"/>
            </p:cNvSpPr>
            <p:nvPr/>
          </p:nvSpPr>
          <p:spPr bwMode="auto">
            <a:xfrm>
              <a:off x="2132" y="-528"/>
              <a:ext cx="172" cy="192"/>
            </a:xfrm>
            <a:prstGeom prst="rect">
              <a:avLst/>
            </a:prstGeom>
            <a:noFill/>
            <a:ln w="9525">
              <a:noFill/>
              <a:miter lim="800000"/>
              <a:headEnd/>
              <a:tailEnd/>
            </a:ln>
            <a:effectLst/>
          </p:spPr>
          <p:txBody>
            <a:bodyPr wrap="none">
              <a:spAutoFit/>
            </a:bodyPr>
            <a:lstStyle/>
            <a:p>
              <a:pPr algn="r">
                <a:defRPr/>
              </a:pPr>
              <a:r>
                <a:rPr lang="en-US" sz="2100" b="1" baseline="-25000">
                  <a:solidFill>
                    <a:srgbClr val="FFFFFF"/>
                  </a:solidFill>
                  <a:effectLst>
                    <a:outerShdw blurRad="38100" dist="38100" dir="2700000" algn="tl">
                      <a:srgbClr val="000000"/>
                    </a:outerShdw>
                  </a:effectLst>
                  <a:cs typeface="+mn-cs"/>
                </a:rPr>
                <a:t>1</a:t>
              </a:r>
            </a:p>
          </p:txBody>
        </p:sp>
      </p:grpSp>
      <p:grpSp>
        <p:nvGrpSpPr>
          <p:cNvPr id="29702" name="Group 82"/>
          <p:cNvGrpSpPr>
            <a:grpSpLocks/>
          </p:cNvGrpSpPr>
          <p:nvPr/>
        </p:nvGrpSpPr>
        <p:grpSpPr bwMode="auto">
          <a:xfrm>
            <a:off x="5857875" y="681038"/>
            <a:ext cx="923925" cy="690562"/>
            <a:chOff x="5858470" y="681335"/>
            <a:chExt cx="923330" cy="690265"/>
          </a:xfrm>
        </p:grpSpPr>
        <p:sp>
          <p:nvSpPr>
            <p:cNvPr id="79" name="Text Box 52"/>
            <p:cNvSpPr txBox="1">
              <a:spLocks noChangeArrowheads="1"/>
            </p:cNvSpPr>
            <p:nvPr/>
          </p:nvSpPr>
          <p:spPr bwMode="auto">
            <a:xfrm>
              <a:off x="6020291" y="681335"/>
              <a:ext cx="388688" cy="461763"/>
            </a:xfrm>
            <a:prstGeom prst="rect">
              <a:avLst/>
            </a:prstGeom>
            <a:noFill/>
            <a:ln w="12700">
              <a:noFill/>
              <a:miter lim="800000"/>
              <a:headEnd/>
              <a:tailEnd/>
            </a:ln>
            <a:effectLst/>
          </p:spPr>
          <p:txBody>
            <a:bodyPr wrap="none">
              <a:spAutoFit/>
            </a:bodyPr>
            <a:lstStyle/>
            <a:p>
              <a:pPr eaLnBrk="0" hangingPunct="0">
                <a:defRPr/>
              </a:pPr>
              <a:r>
                <a:rPr lang="en-US" sz="2400" b="1" dirty="0">
                  <a:effectLst>
                    <a:outerShdw blurRad="38100" dist="38100" dir="2700000" algn="tl">
                      <a:srgbClr val="000000"/>
                    </a:outerShdw>
                  </a:effectLst>
                  <a:cs typeface="+mn-cs"/>
                </a:rPr>
                <a:t>L</a:t>
              </a:r>
            </a:p>
          </p:txBody>
        </p:sp>
        <p:sp>
          <p:nvSpPr>
            <p:cNvPr id="29725" name="TextBox 81"/>
            <p:cNvSpPr txBox="1">
              <a:spLocks noChangeArrowheads="1"/>
            </p:cNvSpPr>
            <p:nvPr/>
          </p:nvSpPr>
          <p:spPr bwMode="auto">
            <a:xfrm rot="16200000" flipV="1">
              <a:off x="6061891" y="651691"/>
              <a:ext cx="516488" cy="923330"/>
            </a:xfrm>
            <a:prstGeom prst="rect">
              <a:avLst/>
            </a:prstGeom>
            <a:noFill/>
            <a:ln w="9525">
              <a:noFill/>
              <a:miter lim="800000"/>
              <a:headEnd/>
              <a:tailEnd/>
            </a:ln>
          </p:spPr>
          <p:txBody>
            <a:bodyPr wrap="none">
              <a:spAutoFit/>
            </a:bodyPr>
            <a:lstStyle/>
            <a:p>
              <a:pPr eaLnBrk="0" hangingPunct="0"/>
              <a:r>
                <a:rPr lang="en-US" sz="5400"/>
                <a:t>{</a:t>
              </a:r>
            </a:p>
          </p:txBody>
        </p:sp>
      </p:grpSp>
      <p:grpSp>
        <p:nvGrpSpPr>
          <p:cNvPr id="29703" name="Group 83"/>
          <p:cNvGrpSpPr>
            <a:grpSpLocks/>
          </p:cNvGrpSpPr>
          <p:nvPr/>
        </p:nvGrpSpPr>
        <p:grpSpPr bwMode="auto">
          <a:xfrm>
            <a:off x="4486275" y="681038"/>
            <a:ext cx="923925" cy="690562"/>
            <a:chOff x="5858470" y="681335"/>
            <a:chExt cx="923330" cy="690265"/>
          </a:xfrm>
        </p:grpSpPr>
        <p:sp>
          <p:nvSpPr>
            <p:cNvPr id="85" name="Text Box 52"/>
            <p:cNvSpPr txBox="1">
              <a:spLocks noChangeArrowheads="1"/>
            </p:cNvSpPr>
            <p:nvPr/>
          </p:nvSpPr>
          <p:spPr bwMode="auto">
            <a:xfrm>
              <a:off x="6020291" y="681335"/>
              <a:ext cx="355371" cy="461763"/>
            </a:xfrm>
            <a:prstGeom prst="rect">
              <a:avLst/>
            </a:prstGeom>
            <a:noFill/>
            <a:ln w="12700">
              <a:noFill/>
              <a:miter lim="800000"/>
              <a:headEnd/>
              <a:tailEnd/>
            </a:ln>
            <a:effectLst/>
          </p:spPr>
          <p:txBody>
            <a:bodyPr wrap="none">
              <a:spAutoFit/>
            </a:bodyPr>
            <a:lstStyle/>
            <a:p>
              <a:pPr eaLnBrk="0" hangingPunct="0">
                <a:defRPr/>
              </a:pPr>
              <a:r>
                <a:rPr lang="en-US" sz="2400" b="1" dirty="0">
                  <a:effectLst>
                    <a:outerShdw blurRad="38100" dist="38100" dir="2700000" algn="tl">
                      <a:srgbClr val="000000"/>
                    </a:outerShdw>
                  </a:effectLst>
                  <a:cs typeface="+mn-cs"/>
                </a:rPr>
                <a:t>d</a:t>
              </a:r>
            </a:p>
          </p:txBody>
        </p:sp>
        <p:sp>
          <p:nvSpPr>
            <p:cNvPr id="29723" name="TextBox 85"/>
            <p:cNvSpPr txBox="1">
              <a:spLocks noChangeArrowheads="1"/>
            </p:cNvSpPr>
            <p:nvPr/>
          </p:nvSpPr>
          <p:spPr bwMode="auto">
            <a:xfrm rot="16200000" flipV="1">
              <a:off x="6061891" y="651691"/>
              <a:ext cx="516488" cy="923330"/>
            </a:xfrm>
            <a:prstGeom prst="rect">
              <a:avLst/>
            </a:prstGeom>
            <a:noFill/>
            <a:ln w="9525">
              <a:noFill/>
              <a:miter lim="800000"/>
              <a:headEnd/>
              <a:tailEnd/>
            </a:ln>
          </p:spPr>
          <p:txBody>
            <a:bodyPr wrap="none">
              <a:spAutoFit/>
            </a:bodyPr>
            <a:lstStyle/>
            <a:p>
              <a:pPr eaLnBrk="0" hangingPunct="0"/>
              <a:r>
                <a:rPr lang="en-US" sz="5400"/>
                <a:t>{</a:t>
              </a:r>
            </a:p>
          </p:txBody>
        </p:sp>
      </p:grpSp>
      <p:pic>
        <p:nvPicPr>
          <p:cNvPr id="43010" name="Picture 2"/>
          <p:cNvPicPr>
            <a:picLocks noChangeAspect="1" noChangeArrowheads="1"/>
          </p:cNvPicPr>
          <p:nvPr/>
        </p:nvPicPr>
        <p:blipFill>
          <a:blip r:embed="rId3" cstate="print"/>
          <a:srcRect/>
          <a:stretch>
            <a:fillRect/>
          </a:stretch>
        </p:blipFill>
        <p:spPr bwMode="auto">
          <a:xfrm>
            <a:off x="0" y="990600"/>
            <a:ext cx="4083050" cy="914400"/>
          </a:xfrm>
          <a:prstGeom prst="rect">
            <a:avLst/>
          </a:prstGeom>
          <a:noFill/>
          <a:ln w="12700">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0" y="3352800"/>
            <a:ext cx="4143375" cy="990600"/>
          </a:xfrm>
          <a:prstGeom prst="rect">
            <a:avLst/>
          </a:prstGeom>
          <a:noFill/>
          <a:ln w="12700">
            <a:noFill/>
            <a:miter lim="800000"/>
            <a:headEnd/>
            <a:tailEnd/>
          </a:ln>
        </p:spPr>
      </p:pic>
      <p:pic>
        <p:nvPicPr>
          <p:cNvPr id="43013" name="Picture 5"/>
          <p:cNvPicPr>
            <a:picLocks noChangeAspect="1" noChangeArrowheads="1"/>
          </p:cNvPicPr>
          <p:nvPr/>
        </p:nvPicPr>
        <p:blipFill>
          <a:blip r:embed="rId5" cstate="print"/>
          <a:srcRect/>
          <a:stretch>
            <a:fillRect/>
          </a:stretch>
        </p:blipFill>
        <p:spPr bwMode="auto">
          <a:xfrm>
            <a:off x="4191000" y="3352800"/>
            <a:ext cx="3352800" cy="990600"/>
          </a:xfrm>
          <a:prstGeom prst="rect">
            <a:avLst/>
          </a:prstGeom>
          <a:noFill/>
          <a:ln w="12700">
            <a:noFill/>
            <a:miter lim="800000"/>
            <a:headEnd/>
            <a:tailEnd/>
          </a:ln>
        </p:spPr>
      </p:pic>
      <p:pic>
        <p:nvPicPr>
          <p:cNvPr id="43014" name="Picture 6"/>
          <p:cNvPicPr>
            <a:picLocks noChangeAspect="1" noChangeArrowheads="1"/>
          </p:cNvPicPr>
          <p:nvPr/>
        </p:nvPicPr>
        <p:blipFill>
          <a:blip r:embed="rId6" cstate="print"/>
          <a:srcRect/>
          <a:stretch>
            <a:fillRect/>
          </a:stretch>
        </p:blipFill>
        <p:spPr bwMode="auto">
          <a:xfrm>
            <a:off x="4191000" y="4419600"/>
            <a:ext cx="4162425" cy="1371600"/>
          </a:xfrm>
          <a:prstGeom prst="rect">
            <a:avLst/>
          </a:prstGeom>
          <a:noFill/>
          <a:ln w="12700">
            <a:noFill/>
            <a:miter lim="800000"/>
            <a:headEnd/>
            <a:tailEnd/>
          </a:ln>
        </p:spPr>
      </p:pic>
      <p:grpSp>
        <p:nvGrpSpPr>
          <p:cNvPr id="7" name="Group 70"/>
          <p:cNvGrpSpPr>
            <a:grpSpLocks/>
          </p:cNvGrpSpPr>
          <p:nvPr/>
        </p:nvGrpSpPr>
        <p:grpSpPr bwMode="auto">
          <a:xfrm>
            <a:off x="0" y="2133600"/>
            <a:ext cx="4114800" cy="990600"/>
            <a:chOff x="0" y="2133600"/>
            <a:chExt cx="4114800" cy="990600"/>
          </a:xfrm>
        </p:grpSpPr>
        <p:pic>
          <p:nvPicPr>
            <p:cNvPr id="29719" name="Picture 3"/>
            <p:cNvPicPr>
              <a:picLocks noChangeAspect="1" noChangeArrowheads="1"/>
            </p:cNvPicPr>
            <p:nvPr/>
          </p:nvPicPr>
          <p:blipFill>
            <a:blip r:embed="rId7" cstate="print"/>
            <a:srcRect/>
            <a:stretch>
              <a:fillRect/>
            </a:stretch>
          </p:blipFill>
          <p:spPr bwMode="auto">
            <a:xfrm>
              <a:off x="0" y="2133600"/>
              <a:ext cx="4114800" cy="990600"/>
            </a:xfrm>
            <a:prstGeom prst="rect">
              <a:avLst/>
            </a:prstGeom>
            <a:noFill/>
            <a:ln w="12700">
              <a:noFill/>
              <a:miter lim="800000"/>
              <a:headEnd/>
              <a:tailEnd/>
            </a:ln>
          </p:spPr>
        </p:pic>
        <p:sp>
          <p:nvSpPr>
            <p:cNvPr id="29720" name="Rectangle 68"/>
            <p:cNvSpPr>
              <a:spLocks noChangeArrowheads="1"/>
            </p:cNvSpPr>
            <p:nvPr/>
          </p:nvSpPr>
          <p:spPr bwMode="auto">
            <a:xfrm>
              <a:off x="3810000" y="2438400"/>
              <a:ext cx="228600" cy="304800"/>
            </a:xfrm>
            <a:prstGeom prst="rect">
              <a:avLst/>
            </a:prstGeom>
            <a:solidFill>
              <a:srgbClr val="FFFFFF"/>
            </a:solidFill>
            <a:ln w="12700" algn="ctr">
              <a:solidFill>
                <a:srgbClr val="FFFFFF"/>
              </a:solidFill>
              <a:round/>
              <a:headEnd/>
              <a:tailEnd/>
            </a:ln>
          </p:spPr>
          <p:txBody>
            <a:bodyPr/>
            <a:lstStyle/>
            <a:p>
              <a:pPr eaLnBrk="0" hangingPunct="0"/>
              <a:endParaRPr lang="en-US"/>
            </a:p>
          </p:txBody>
        </p:sp>
        <p:sp>
          <p:nvSpPr>
            <p:cNvPr id="29721" name="Rectangle 69"/>
            <p:cNvSpPr>
              <a:spLocks noChangeArrowheads="1"/>
            </p:cNvSpPr>
            <p:nvPr/>
          </p:nvSpPr>
          <p:spPr bwMode="auto">
            <a:xfrm>
              <a:off x="990600" y="2438400"/>
              <a:ext cx="228600" cy="304800"/>
            </a:xfrm>
            <a:prstGeom prst="rect">
              <a:avLst/>
            </a:prstGeom>
            <a:solidFill>
              <a:srgbClr val="FFFFFF"/>
            </a:solidFill>
            <a:ln w="12700" algn="ctr">
              <a:solidFill>
                <a:srgbClr val="FFFFFF"/>
              </a:solidFill>
              <a:round/>
              <a:headEnd/>
              <a:tailEnd/>
            </a:ln>
          </p:spPr>
          <p:txBody>
            <a:bodyPr/>
            <a:lstStyle/>
            <a:p>
              <a:pPr eaLnBrk="0" hangingPunct="0"/>
              <a:endParaRPr lang="en-US"/>
            </a:p>
          </p:txBody>
        </p:sp>
      </p:grpSp>
      <p:pic>
        <p:nvPicPr>
          <p:cNvPr id="74" name="Picture 3"/>
          <p:cNvPicPr>
            <a:picLocks noChangeAspect="1" noChangeArrowheads="1"/>
          </p:cNvPicPr>
          <p:nvPr/>
        </p:nvPicPr>
        <p:blipFill>
          <a:blip r:embed="rId7" cstate="print"/>
          <a:srcRect/>
          <a:stretch>
            <a:fillRect/>
          </a:stretch>
        </p:blipFill>
        <p:spPr bwMode="auto">
          <a:xfrm>
            <a:off x="0" y="2133600"/>
            <a:ext cx="4114800" cy="990600"/>
          </a:xfrm>
          <a:prstGeom prst="rect">
            <a:avLst/>
          </a:prstGeom>
          <a:noFill/>
          <a:ln w="12700">
            <a:noFill/>
            <a:miter lim="800000"/>
            <a:headEnd/>
            <a:tailEnd/>
          </a:ln>
        </p:spPr>
      </p:pic>
      <p:sp>
        <p:nvSpPr>
          <p:cNvPr id="75" name="TextBox 74"/>
          <p:cNvSpPr txBox="1">
            <a:spLocks noChangeArrowheads="1"/>
          </p:cNvSpPr>
          <p:nvPr/>
        </p:nvSpPr>
        <p:spPr bwMode="auto">
          <a:xfrm>
            <a:off x="5165725" y="3395663"/>
            <a:ext cx="1768475" cy="338137"/>
          </a:xfrm>
          <a:prstGeom prst="rect">
            <a:avLst/>
          </a:prstGeom>
          <a:solidFill>
            <a:srgbClr val="FFFFFF"/>
          </a:solidFill>
          <a:ln w="9525">
            <a:noFill/>
            <a:miter lim="800000"/>
            <a:headEnd/>
            <a:tailEnd/>
          </a:ln>
        </p:spPr>
        <p:txBody>
          <a:bodyPr wrap="none">
            <a:spAutoFit/>
          </a:bodyPr>
          <a:lstStyle/>
          <a:p>
            <a:pPr eaLnBrk="0" hangingPunct="0"/>
            <a:r>
              <a:rPr lang="en-US" sz="1600">
                <a:solidFill>
                  <a:srgbClr val="FF0000"/>
                </a:solidFill>
              </a:rPr>
              <a:t>Standard migration</a:t>
            </a:r>
          </a:p>
        </p:txBody>
      </p:sp>
      <p:sp>
        <p:nvSpPr>
          <p:cNvPr id="76" name="TextBox 75"/>
          <p:cNvSpPr txBox="1">
            <a:spLocks noChangeArrowheads="1"/>
          </p:cNvSpPr>
          <p:nvPr/>
        </p:nvSpPr>
        <p:spPr bwMode="auto">
          <a:xfrm>
            <a:off x="5546725" y="4495800"/>
            <a:ext cx="1493838" cy="338138"/>
          </a:xfrm>
          <a:prstGeom prst="rect">
            <a:avLst/>
          </a:prstGeom>
          <a:solidFill>
            <a:srgbClr val="FFFFFF"/>
          </a:solidFill>
          <a:ln w="9525">
            <a:noFill/>
            <a:miter lim="800000"/>
            <a:headEnd/>
            <a:tailEnd/>
          </a:ln>
        </p:spPr>
        <p:txBody>
          <a:bodyPr wrap="none">
            <a:spAutoFit/>
          </a:bodyPr>
          <a:lstStyle/>
          <a:p>
            <a:pPr eaLnBrk="0" hangingPunct="0"/>
            <a:r>
              <a:rPr lang="en-US" sz="1600">
                <a:solidFill>
                  <a:srgbClr val="FF0000"/>
                </a:solidFill>
              </a:rPr>
              <a:t>Crosstalk term  </a:t>
            </a:r>
          </a:p>
        </p:txBody>
      </p:sp>
      <p:grpSp>
        <p:nvGrpSpPr>
          <p:cNvPr id="8" name="Group 83"/>
          <p:cNvGrpSpPr>
            <a:grpSpLocks/>
          </p:cNvGrpSpPr>
          <p:nvPr/>
        </p:nvGrpSpPr>
        <p:grpSpPr bwMode="auto">
          <a:xfrm>
            <a:off x="5486400" y="5334000"/>
            <a:ext cx="2587625" cy="1371600"/>
            <a:chOff x="5486400" y="5334000"/>
            <a:chExt cx="2587083" cy="1371600"/>
          </a:xfrm>
        </p:grpSpPr>
        <p:pic>
          <p:nvPicPr>
            <p:cNvPr id="29717" name="Picture 7"/>
            <p:cNvPicPr>
              <a:picLocks noChangeAspect="1" noChangeArrowheads="1"/>
            </p:cNvPicPr>
            <p:nvPr/>
          </p:nvPicPr>
          <p:blipFill>
            <a:blip r:embed="rId8" cstate="print"/>
            <a:srcRect/>
            <a:stretch>
              <a:fillRect/>
            </a:stretch>
          </p:blipFill>
          <p:spPr bwMode="auto">
            <a:xfrm>
              <a:off x="5486400" y="5791200"/>
              <a:ext cx="2587083" cy="914400"/>
            </a:xfrm>
            <a:prstGeom prst="rect">
              <a:avLst/>
            </a:prstGeom>
            <a:noFill/>
            <a:ln w="12700">
              <a:noFill/>
              <a:miter lim="800000"/>
              <a:headEnd/>
              <a:tailEnd/>
            </a:ln>
          </p:spPr>
        </p:pic>
        <p:cxnSp>
          <p:nvCxnSpPr>
            <p:cNvPr id="29718" name="Straight Arrow Connector 77"/>
            <p:cNvCxnSpPr>
              <a:cxnSpLocks noChangeShapeType="1"/>
            </p:cNvCxnSpPr>
            <p:nvPr/>
          </p:nvCxnSpPr>
          <p:spPr bwMode="auto">
            <a:xfrm rot="16200000" flipV="1">
              <a:off x="6781800" y="5638800"/>
              <a:ext cx="838200" cy="228600"/>
            </a:xfrm>
            <a:prstGeom prst="straightConnector1">
              <a:avLst/>
            </a:prstGeom>
            <a:noFill/>
            <a:ln w="12700" algn="ctr">
              <a:solidFill>
                <a:srgbClr val="FF0000"/>
              </a:solidFill>
              <a:round/>
              <a:headEnd/>
              <a:tailEnd type="arrow" w="med" len="med"/>
            </a:ln>
          </p:spPr>
        </p:cxnSp>
      </p:grpSp>
      <p:sp>
        <p:nvSpPr>
          <p:cNvPr id="29713" name="TextBox 85"/>
          <p:cNvSpPr txBox="1">
            <a:spLocks noChangeArrowheads="1"/>
          </p:cNvSpPr>
          <p:nvPr/>
        </p:nvSpPr>
        <p:spPr bwMode="auto">
          <a:xfrm>
            <a:off x="5943600" y="-990600"/>
            <a:ext cx="184150" cy="769937"/>
          </a:xfrm>
          <a:prstGeom prst="rect">
            <a:avLst/>
          </a:prstGeom>
          <a:noFill/>
          <a:ln w="9525">
            <a:noFill/>
            <a:miter lim="800000"/>
            <a:headEnd/>
            <a:tailEnd/>
          </a:ln>
        </p:spPr>
        <p:txBody>
          <a:bodyPr wrap="none">
            <a:spAutoFit/>
          </a:bodyPr>
          <a:lstStyle/>
          <a:p>
            <a:pPr eaLnBrk="0" hangingPunct="0"/>
            <a:endParaRPr lang="en-US"/>
          </a:p>
        </p:txBody>
      </p:sp>
      <p:sp>
        <p:nvSpPr>
          <p:cNvPr id="87" name="Text Box 15"/>
          <p:cNvSpPr txBox="1">
            <a:spLocks noChangeArrowheads="1"/>
          </p:cNvSpPr>
          <p:nvPr/>
        </p:nvSpPr>
        <p:spPr bwMode="auto">
          <a:xfrm>
            <a:off x="2489200" y="1447800"/>
            <a:ext cx="8483600" cy="338138"/>
          </a:xfrm>
          <a:prstGeom prst="rect">
            <a:avLst/>
          </a:prstGeom>
          <a:noFill/>
          <a:ln w="9525">
            <a:noFill/>
            <a:miter lim="800000"/>
            <a:headEnd/>
            <a:tailEnd/>
          </a:ln>
          <a:effectLst/>
        </p:spPr>
        <p:txBody>
          <a:bodyPr>
            <a:spAutoFit/>
          </a:bodyPr>
          <a:lstStyle/>
          <a:p>
            <a:pPr eaLnBrk="0" hangingPunct="0">
              <a:spcBef>
                <a:spcPct val="50000"/>
              </a:spcBef>
              <a:defRPr/>
            </a:pPr>
            <a:r>
              <a:rPr lang="en-US" sz="1600" b="1" dirty="0">
                <a:solidFill>
                  <a:srgbClr val="FF0000"/>
                </a:solidFill>
                <a:effectLst>
                  <a:outerShdw blurRad="38100" dist="38100" dir="2700000" algn="tl">
                    <a:srgbClr val="000000"/>
                  </a:outerShdw>
                </a:effectLst>
                <a:ea typeface="ＭＳ Ｐゴシック" pitchFamily="34" charset="-128"/>
                <a:cs typeface="+mn-cs"/>
              </a:rPr>
              <a:t>Phase encoding</a:t>
            </a:r>
          </a:p>
        </p:txBody>
      </p:sp>
      <p:sp>
        <p:nvSpPr>
          <p:cNvPr id="88" name="Text Box 15"/>
          <p:cNvSpPr txBox="1">
            <a:spLocks noChangeArrowheads="1"/>
          </p:cNvSpPr>
          <p:nvPr/>
        </p:nvSpPr>
        <p:spPr bwMode="auto">
          <a:xfrm>
            <a:off x="1371600" y="2743200"/>
            <a:ext cx="8483600" cy="338138"/>
          </a:xfrm>
          <a:prstGeom prst="rect">
            <a:avLst/>
          </a:prstGeom>
          <a:noFill/>
          <a:ln w="9525">
            <a:noFill/>
            <a:miter lim="800000"/>
            <a:headEnd/>
            <a:tailEnd/>
          </a:ln>
          <a:effectLst/>
        </p:spPr>
        <p:txBody>
          <a:bodyPr>
            <a:spAutoFit/>
          </a:bodyPr>
          <a:lstStyle/>
          <a:p>
            <a:pPr eaLnBrk="0" hangingPunct="0">
              <a:spcBef>
                <a:spcPct val="50000"/>
              </a:spcBef>
              <a:defRPr/>
            </a:pPr>
            <a:r>
              <a:rPr lang="en-US" sz="1600" b="1" dirty="0">
                <a:solidFill>
                  <a:srgbClr val="FF0000"/>
                </a:solidFill>
                <a:effectLst>
                  <a:outerShdw blurRad="38100" dist="38100" dir="2700000" algn="tl">
                    <a:srgbClr val="000000"/>
                  </a:outerShdw>
                </a:effectLst>
                <a:ea typeface="ＭＳ Ｐゴシック" pitchFamily="34" charset="-128"/>
                <a:cs typeface="+mn-cs"/>
              </a:rPr>
              <a:t>Kirchhoff kernel</a:t>
            </a:r>
          </a:p>
        </p:txBody>
      </p:sp>
      <p:sp>
        <p:nvSpPr>
          <p:cNvPr id="29716" name="TextBox 37"/>
          <p:cNvSpPr txBox="1">
            <a:spLocks noChangeArrowheads="1"/>
          </p:cNvSpPr>
          <p:nvPr/>
        </p:nvSpPr>
        <p:spPr bwMode="auto">
          <a:xfrm>
            <a:off x="8382000" y="6088063"/>
            <a:ext cx="646113" cy="646112"/>
          </a:xfrm>
          <a:prstGeom prst="rect">
            <a:avLst/>
          </a:prstGeom>
          <a:solidFill>
            <a:srgbClr val="FF0000"/>
          </a:solidFill>
          <a:ln w="9525">
            <a:solidFill>
              <a:schemeClr val="tx1"/>
            </a:solidFill>
            <a:miter lim="800000"/>
            <a:headEnd/>
            <a:tailEnd/>
          </a:ln>
        </p:spPr>
        <p:txBody>
          <a:bodyPr wrap="none">
            <a:spAutoFit/>
          </a:bodyPr>
          <a:lstStyle/>
          <a:p>
            <a:pPr eaLnBrk="0" hangingPunct="0"/>
            <a:r>
              <a:rPr lang="en-US" sz="3600"/>
              <a:t>34</a:t>
            </a:r>
          </a:p>
        </p:txBody>
      </p:sp>
    </p:spTree>
    <p:custDataLst>
      <p:tags r:id="rId1"/>
    </p:custDataLst>
  </p:cSld>
  <p:clrMapOvr>
    <a:masterClrMapping/>
  </p:clrMapOvr>
  <p:transition spd="med" advTm="150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left)">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0" nodeType="clickEffect">
                                  <p:stCondLst>
                                    <p:cond delay="0"/>
                                  </p:stCondLst>
                                  <p:childTnLst>
                                    <p:set>
                                      <p:cBhvr>
                                        <p:cTn id="11" dur="1000">
                                          <p:stCondLst>
                                            <p:cond delay="0"/>
                                          </p:stCondLst>
                                        </p:cTn>
                                        <p:tgtEl>
                                          <p:spTgt spid="8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1" presetClass="entr" presetSubtype="0" fill="hold" grpId="0" nodeType="clickEffect">
                                  <p:stCondLst>
                                    <p:cond delay="0"/>
                                  </p:stCondLst>
                                  <p:childTnLst>
                                    <p:set>
                                      <p:cBhvr>
                                        <p:cTn id="20" dur="1000">
                                          <p:stCondLst>
                                            <p:cond delay="0"/>
                                          </p:stCondLst>
                                        </p:cTn>
                                        <p:tgtEl>
                                          <p:spTgt spid="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3012"/>
                                        </p:tgtEl>
                                        <p:attrNameLst>
                                          <p:attrName>style.visibility</p:attrName>
                                        </p:attrNameLst>
                                      </p:cBhvr>
                                      <p:to>
                                        <p:strVal val="visible"/>
                                      </p:to>
                                    </p:set>
                                    <p:animEffect transition="in" filter="wipe(left)">
                                      <p:cBhvr>
                                        <p:cTn id="33" dur="500"/>
                                        <p:tgtEl>
                                          <p:spTgt spid="430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3013"/>
                                        </p:tgtEl>
                                        <p:attrNameLst>
                                          <p:attrName>style.visibility</p:attrName>
                                        </p:attrNameLst>
                                      </p:cBhvr>
                                      <p:to>
                                        <p:strVal val="visible"/>
                                      </p:to>
                                    </p:set>
                                    <p:animEffect transition="in" filter="wipe(left)">
                                      <p:cBhvr>
                                        <p:cTn id="38" dur="500"/>
                                        <p:tgtEl>
                                          <p:spTgt spid="430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3014"/>
                                        </p:tgtEl>
                                        <p:attrNameLst>
                                          <p:attrName>style.visibility</p:attrName>
                                        </p:attrNameLst>
                                      </p:cBhvr>
                                      <p:to>
                                        <p:strVal val="visible"/>
                                      </p:to>
                                    </p:set>
                                    <p:animEffect transition="in" filter="wipe(left)">
                                      <p:cBhvr>
                                        <p:cTn id="43" dur="500"/>
                                        <p:tgtEl>
                                          <p:spTgt spid="430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wipe(down)">
                                      <p:cBhvr>
                                        <p:cTn id="48" dur="50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500"/>
                                        <p:tgtEl>
                                          <p:spTgt spid="7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87" grpId="0"/>
      <p:bldP spid="8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95" name="Text Box 15"/>
          <p:cNvSpPr txBox="1">
            <a:spLocks noChangeArrowheads="1"/>
          </p:cNvSpPr>
          <p:nvPr/>
        </p:nvSpPr>
        <p:spPr bwMode="auto">
          <a:xfrm>
            <a:off x="660400" y="188913"/>
            <a:ext cx="8483600" cy="641350"/>
          </a:xfrm>
          <a:prstGeom prst="rect">
            <a:avLst/>
          </a:prstGeom>
          <a:noFill/>
          <a:ln w="9525">
            <a:noFill/>
            <a:miter lim="800000"/>
            <a:headEnd/>
            <a:tailEnd/>
          </a:ln>
          <a:effectLst/>
        </p:spPr>
        <p:txBody>
          <a:bodyPr>
            <a:spAutoFit/>
          </a:bodyPr>
          <a:lstStyle/>
          <a:p>
            <a:pPr eaLnBrk="0" hangingPunct="0">
              <a:spcBef>
                <a:spcPct val="50000"/>
              </a:spcBef>
              <a:defRPr/>
            </a:pPr>
            <a:r>
              <a:rPr lang="en-US" sz="3600" b="1">
                <a:solidFill>
                  <a:srgbClr val="FFFFFF"/>
                </a:solidFill>
                <a:effectLst>
                  <a:outerShdw blurRad="38100" dist="38100" dir="2700000" algn="tl">
                    <a:srgbClr val="000000"/>
                  </a:outerShdw>
                </a:effectLst>
                <a:ea typeface="ＭＳ Ｐゴシック" pitchFamily="34" charset="-128"/>
                <a:cs typeface="+mn-cs"/>
              </a:rPr>
              <a:t>Multisource Least Squares Migration </a:t>
            </a:r>
          </a:p>
        </p:txBody>
      </p:sp>
      <p:grpSp>
        <p:nvGrpSpPr>
          <p:cNvPr id="30723" name="Group 35"/>
          <p:cNvGrpSpPr>
            <a:grpSpLocks/>
          </p:cNvGrpSpPr>
          <p:nvPr/>
        </p:nvGrpSpPr>
        <p:grpSpPr bwMode="auto">
          <a:xfrm>
            <a:off x="2009775" y="762000"/>
            <a:ext cx="4162425" cy="2286000"/>
            <a:chOff x="2009775" y="762000"/>
            <a:chExt cx="4162425" cy="2286000"/>
          </a:xfrm>
        </p:grpSpPr>
        <p:pic>
          <p:nvPicPr>
            <p:cNvPr id="30727" name="Picture 6"/>
            <p:cNvPicPr>
              <a:picLocks noChangeAspect="1" noChangeArrowheads="1"/>
            </p:cNvPicPr>
            <p:nvPr/>
          </p:nvPicPr>
          <p:blipFill>
            <a:blip r:embed="rId3" cstate="print"/>
            <a:srcRect/>
            <a:stretch>
              <a:fillRect/>
            </a:stretch>
          </p:blipFill>
          <p:spPr bwMode="auto">
            <a:xfrm>
              <a:off x="2009775" y="762000"/>
              <a:ext cx="4162425" cy="1371600"/>
            </a:xfrm>
            <a:prstGeom prst="rect">
              <a:avLst/>
            </a:prstGeom>
            <a:noFill/>
            <a:ln w="12700">
              <a:noFill/>
              <a:miter lim="800000"/>
              <a:headEnd/>
              <a:tailEnd/>
            </a:ln>
          </p:spPr>
        </p:pic>
        <p:sp>
          <p:nvSpPr>
            <p:cNvPr id="30728" name="TextBox 75"/>
            <p:cNvSpPr txBox="1">
              <a:spLocks noChangeArrowheads="1"/>
            </p:cNvSpPr>
            <p:nvPr/>
          </p:nvSpPr>
          <p:spPr bwMode="auto">
            <a:xfrm>
              <a:off x="3365542" y="838200"/>
              <a:ext cx="1494320" cy="338554"/>
            </a:xfrm>
            <a:prstGeom prst="rect">
              <a:avLst/>
            </a:prstGeom>
            <a:solidFill>
              <a:srgbClr val="FFFFFF"/>
            </a:solidFill>
            <a:ln w="9525">
              <a:noFill/>
              <a:miter lim="800000"/>
              <a:headEnd/>
              <a:tailEnd/>
            </a:ln>
          </p:spPr>
          <p:txBody>
            <a:bodyPr wrap="none">
              <a:spAutoFit/>
            </a:bodyPr>
            <a:lstStyle/>
            <a:p>
              <a:pPr eaLnBrk="0" hangingPunct="0"/>
              <a:r>
                <a:rPr lang="en-US" sz="1600">
                  <a:solidFill>
                    <a:srgbClr val="FF0000"/>
                  </a:solidFill>
                </a:rPr>
                <a:t>Crosstalk term  </a:t>
              </a:r>
            </a:p>
          </p:txBody>
        </p:sp>
        <p:grpSp>
          <p:nvGrpSpPr>
            <p:cNvPr id="30729" name="Group 83"/>
            <p:cNvGrpSpPr>
              <a:grpSpLocks/>
            </p:cNvGrpSpPr>
            <p:nvPr/>
          </p:nvGrpSpPr>
          <p:grpSpPr bwMode="auto">
            <a:xfrm>
              <a:off x="3305175" y="1676400"/>
              <a:ext cx="2587083" cy="1371600"/>
              <a:chOff x="5486400" y="5334000"/>
              <a:chExt cx="2587083" cy="1371600"/>
            </a:xfrm>
          </p:grpSpPr>
          <p:pic>
            <p:nvPicPr>
              <p:cNvPr id="30730" name="Picture 7"/>
              <p:cNvPicPr>
                <a:picLocks noChangeAspect="1" noChangeArrowheads="1"/>
              </p:cNvPicPr>
              <p:nvPr/>
            </p:nvPicPr>
            <p:blipFill>
              <a:blip r:embed="rId4" cstate="print"/>
              <a:srcRect/>
              <a:stretch>
                <a:fillRect/>
              </a:stretch>
            </p:blipFill>
            <p:spPr bwMode="auto">
              <a:xfrm>
                <a:off x="5486400" y="5791200"/>
                <a:ext cx="2587083" cy="914400"/>
              </a:xfrm>
              <a:prstGeom prst="rect">
                <a:avLst/>
              </a:prstGeom>
              <a:noFill/>
              <a:ln w="12700">
                <a:noFill/>
                <a:miter lim="800000"/>
                <a:headEnd/>
                <a:tailEnd/>
              </a:ln>
            </p:spPr>
          </p:pic>
          <p:cxnSp>
            <p:nvCxnSpPr>
              <p:cNvPr id="30731" name="Straight Arrow Connector 77"/>
              <p:cNvCxnSpPr>
                <a:cxnSpLocks noChangeShapeType="1"/>
              </p:cNvCxnSpPr>
              <p:nvPr/>
            </p:nvCxnSpPr>
            <p:spPr bwMode="auto">
              <a:xfrm rot="16200000" flipV="1">
                <a:off x="6781800" y="5638800"/>
                <a:ext cx="838200" cy="228600"/>
              </a:xfrm>
              <a:prstGeom prst="straightConnector1">
                <a:avLst/>
              </a:prstGeom>
              <a:noFill/>
              <a:ln w="12700" algn="ctr">
                <a:solidFill>
                  <a:srgbClr val="FF0000"/>
                </a:solidFill>
                <a:round/>
                <a:headEnd/>
                <a:tailEnd type="arrow" w="med" len="med"/>
              </a:ln>
            </p:spPr>
          </p:cxnSp>
        </p:grpSp>
      </p:grpSp>
      <p:pic>
        <p:nvPicPr>
          <p:cNvPr id="44034" name="Picture 2"/>
          <p:cNvPicPr>
            <a:picLocks noChangeAspect="1" noChangeArrowheads="1"/>
          </p:cNvPicPr>
          <p:nvPr/>
        </p:nvPicPr>
        <p:blipFill>
          <a:blip r:embed="rId5" cstate="print"/>
          <a:srcRect/>
          <a:stretch>
            <a:fillRect/>
          </a:stretch>
        </p:blipFill>
        <p:spPr bwMode="auto">
          <a:xfrm>
            <a:off x="1600200" y="3124200"/>
            <a:ext cx="6705600" cy="3700463"/>
          </a:xfrm>
          <a:prstGeom prst="rect">
            <a:avLst/>
          </a:prstGeom>
          <a:noFill/>
          <a:ln w="12700">
            <a:noFill/>
            <a:miter lim="800000"/>
            <a:headEnd/>
            <a:tailEnd/>
          </a:ln>
        </p:spPr>
      </p:pic>
      <p:sp>
        <p:nvSpPr>
          <p:cNvPr id="37" name="Rectangle 36"/>
          <p:cNvSpPr>
            <a:spLocks noChangeArrowheads="1"/>
          </p:cNvSpPr>
          <p:nvPr/>
        </p:nvSpPr>
        <p:spPr bwMode="auto">
          <a:xfrm>
            <a:off x="1371600" y="3962400"/>
            <a:ext cx="7162800" cy="1371600"/>
          </a:xfrm>
          <a:prstGeom prst="rect">
            <a:avLst/>
          </a:prstGeom>
          <a:solidFill>
            <a:srgbClr val="000082"/>
          </a:solidFill>
          <a:ln w="12700" algn="ctr">
            <a:solidFill>
              <a:srgbClr val="000082"/>
            </a:solidFill>
            <a:round/>
            <a:headEnd/>
            <a:tailEnd/>
          </a:ln>
        </p:spPr>
        <p:txBody>
          <a:bodyPr/>
          <a:lstStyle/>
          <a:p>
            <a:pPr eaLnBrk="0" hangingPunct="0"/>
            <a:endParaRPr lang="en-US"/>
          </a:p>
        </p:txBody>
      </p:sp>
      <p:sp>
        <p:nvSpPr>
          <p:cNvPr id="38" name="Rectangle 37"/>
          <p:cNvSpPr>
            <a:spLocks noChangeArrowheads="1"/>
          </p:cNvSpPr>
          <p:nvPr/>
        </p:nvSpPr>
        <p:spPr bwMode="auto">
          <a:xfrm>
            <a:off x="990600" y="5181600"/>
            <a:ext cx="7848600" cy="1676400"/>
          </a:xfrm>
          <a:prstGeom prst="rect">
            <a:avLst/>
          </a:prstGeom>
          <a:solidFill>
            <a:srgbClr val="000082"/>
          </a:solidFill>
          <a:ln w="12700" algn="ctr">
            <a:solidFill>
              <a:srgbClr val="000082"/>
            </a:solidFill>
            <a:round/>
            <a:headEnd/>
            <a:tailEnd/>
          </a:ln>
        </p:spPr>
        <p:txBody>
          <a:bodyPr/>
          <a:lstStyle/>
          <a:p>
            <a:pPr eaLnBrk="0" hangingPunct="0"/>
            <a:endParaRPr lang="en-US"/>
          </a:p>
        </p:txBody>
      </p:sp>
    </p:spTree>
    <p:custDataLst>
      <p:tags r:id="rId1"/>
    </p:custDataLst>
  </p:cSld>
  <p:clrMapOvr>
    <a:masterClrMapping/>
  </p:clrMapOvr>
  <p:transition spd="med" advTm="940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left)">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24000" y="2590800"/>
            <a:ext cx="5334000" cy="3856038"/>
          </a:xfrm>
          <a:prstGeom prst="rect">
            <a:avLst/>
          </a:prstGeom>
          <a:noFill/>
          <a:ln w="9525">
            <a:noFill/>
            <a:miter lim="800000"/>
            <a:headEnd/>
            <a:tailEnd/>
          </a:ln>
        </p:spPr>
      </p:pic>
      <p:sp>
        <p:nvSpPr>
          <p:cNvPr id="4099" name="Freeform 66"/>
          <p:cNvSpPr>
            <a:spLocks/>
          </p:cNvSpPr>
          <p:nvPr/>
        </p:nvSpPr>
        <p:spPr bwMode="auto">
          <a:xfrm>
            <a:off x="1112838" y="2339975"/>
            <a:ext cx="3817937" cy="1320800"/>
          </a:xfrm>
          <a:custGeom>
            <a:avLst/>
            <a:gdLst>
              <a:gd name="T0" fmla="*/ 496389 w 3817609"/>
              <a:gd name="T1" fmla="*/ 1269009 h 1321154"/>
              <a:gd name="T2" fmla="*/ 667092 w 3817609"/>
              <a:gd name="T3" fmla="*/ 1232443 h 1321154"/>
              <a:gd name="T4" fmla="*/ 813408 w 3817609"/>
              <a:gd name="T5" fmla="*/ 1159310 h 1321154"/>
              <a:gd name="T6" fmla="*/ 935339 w 3817609"/>
              <a:gd name="T7" fmla="*/ 1122744 h 1321154"/>
              <a:gd name="T8" fmla="*/ 1020690 w 3817609"/>
              <a:gd name="T9" fmla="*/ 1098367 h 1321154"/>
              <a:gd name="T10" fmla="*/ 1167007 w 3817609"/>
              <a:gd name="T11" fmla="*/ 1049612 h 1321154"/>
              <a:gd name="T12" fmla="*/ 1301130 w 3817609"/>
              <a:gd name="T13" fmla="*/ 1013045 h 1321154"/>
              <a:gd name="T14" fmla="*/ 1410868 w 3817609"/>
              <a:gd name="T15" fmla="*/ 964290 h 1321154"/>
              <a:gd name="T16" fmla="*/ 1557184 w 3817609"/>
              <a:gd name="T17" fmla="*/ 915536 h 1321154"/>
              <a:gd name="T18" fmla="*/ 1788852 w 3817609"/>
              <a:gd name="T19" fmla="*/ 854592 h 1321154"/>
              <a:gd name="T20" fmla="*/ 1971748 w 3817609"/>
              <a:gd name="T21" fmla="*/ 818026 h 1321154"/>
              <a:gd name="T22" fmla="*/ 2081485 w 3817609"/>
              <a:gd name="T23" fmla="*/ 781460 h 1321154"/>
              <a:gd name="T24" fmla="*/ 2252188 w 3817609"/>
              <a:gd name="T25" fmla="*/ 720516 h 1321154"/>
              <a:gd name="T26" fmla="*/ 2349733 w 3817609"/>
              <a:gd name="T27" fmla="*/ 696138 h 1321154"/>
              <a:gd name="T28" fmla="*/ 2435084 w 3817609"/>
              <a:gd name="T29" fmla="*/ 671761 h 1321154"/>
              <a:gd name="T30" fmla="*/ 2581401 w 3817609"/>
              <a:gd name="T31" fmla="*/ 635195 h 1321154"/>
              <a:gd name="T32" fmla="*/ 2776490 w 3817609"/>
              <a:gd name="T33" fmla="*/ 598629 h 1321154"/>
              <a:gd name="T34" fmla="*/ 3069123 w 3817609"/>
              <a:gd name="T35" fmla="*/ 525496 h 1321154"/>
              <a:gd name="T36" fmla="*/ 3325177 w 3817609"/>
              <a:gd name="T37" fmla="*/ 440175 h 1321154"/>
              <a:gd name="T38" fmla="*/ 3434914 w 3817609"/>
              <a:gd name="T39" fmla="*/ 403609 h 1321154"/>
              <a:gd name="T40" fmla="*/ 3556845 w 3817609"/>
              <a:gd name="T41" fmla="*/ 367043 h 1321154"/>
              <a:gd name="T42" fmla="*/ 3666582 w 3817609"/>
              <a:gd name="T43" fmla="*/ 330476 h 1321154"/>
              <a:gd name="T44" fmla="*/ 3776319 w 3817609"/>
              <a:gd name="T45" fmla="*/ 281722 h 1321154"/>
              <a:gd name="T46" fmla="*/ 3764126 w 3817609"/>
              <a:gd name="T47" fmla="*/ 147645 h 1321154"/>
              <a:gd name="T48" fmla="*/ 3654389 w 3817609"/>
              <a:gd name="T49" fmla="*/ 86702 h 1321154"/>
              <a:gd name="T50" fmla="*/ 3532458 w 3817609"/>
              <a:gd name="T51" fmla="*/ 50136 h 1321154"/>
              <a:gd name="T52" fmla="*/ 3020350 w 3817609"/>
              <a:gd name="T53" fmla="*/ 25758 h 1321154"/>
              <a:gd name="T54" fmla="*/ 2800876 w 3817609"/>
              <a:gd name="T55" fmla="*/ 98890 h 1321154"/>
              <a:gd name="T56" fmla="*/ 2715524 w 3817609"/>
              <a:gd name="T57" fmla="*/ 123268 h 1321154"/>
              <a:gd name="T58" fmla="*/ 2605787 w 3817609"/>
              <a:gd name="T59" fmla="*/ 147645 h 1321154"/>
              <a:gd name="T60" fmla="*/ 2325347 w 3817609"/>
              <a:gd name="T61" fmla="*/ 147645 h 1321154"/>
              <a:gd name="T62" fmla="*/ 2239995 w 3817609"/>
              <a:gd name="T63" fmla="*/ 123268 h 1321154"/>
              <a:gd name="T64" fmla="*/ 2118065 w 3817609"/>
              <a:gd name="T65" fmla="*/ 98890 h 1321154"/>
              <a:gd name="T66" fmla="*/ 1313323 w 3817609"/>
              <a:gd name="T67" fmla="*/ 98890 h 1321154"/>
              <a:gd name="T68" fmla="*/ 1130428 w 3817609"/>
              <a:gd name="T69" fmla="*/ 123268 h 1321154"/>
              <a:gd name="T70" fmla="*/ 837794 w 3817609"/>
              <a:gd name="T71" fmla="*/ 159834 h 1321154"/>
              <a:gd name="T72" fmla="*/ 532968 w 3817609"/>
              <a:gd name="T73" fmla="*/ 196400 h 1321154"/>
              <a:gd name="T74" fmla="*/ 264721 w 3817609"/>
              <a:gd name="T75" fmla="*/ 269533 h 1321154"/>
              <a:gd name="T76" fmla="*/ 215949 w 3817609"/>
              <a:gd name="T77" fmla="*/ 354854 h 1321154"/>
              <a:gd name="T78" fmla="*/ 130597 w 3817609"/>
              <a:gd name="T79" fmla="*/ 501119 h 1321154"/>
              <a:gd name="T80" fmla="*/ 69632 w 3817609"/>
              <a:gd name="T81" fmla="*/ 610817 h 1321154"/>
              <a:gd name="T82" fmla="*/ 20860 w 3817609"/>
              <a:gd name="T83" fmla="*/ 818026 h 1321154"/>
              <a:gd name="T84" fmla="*/ 33053 w 3817609"/>
              <a:gd name="T85" fmla="*/ 1256820 h 1321154"/>
              <a:gd name="T86" fmla="*/ 252528 w 3817609"/>
              <a:gd name="T87" fmla="*/ 1305575 h 1321154"/>
              <a:gd name="T88" fmla="*/ 423230 w 3817609"/>
              <a:gd name="T89" fmla="*/ 1293386 h 13211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17609"/>
              <a:gd name="T136" fmla="*/ 0 h 1321154"/>
              <a:gd name="T137" fmla="*/ 3817609 w 3817609"/>
              <a:gd name="T138" fmla="*/ 1321154 h 13211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17609" h="1321154">
                <a:moveTo>
                  <a:pt x="423194" y="1293733"/>
                </a:moveTo>
                <a:cubicBezTo>
                  <a:pt x="457738" y="1285605"/>
                  <a:pt x="470901" y="1272984"/>
                  <a:pt x="496346" y="1269349"/>
                </a:cubicBezTo>
                <a:cubicBezTo>
                  <a:pt x="565416" y="1259482"/>
                  <a:pt x="572973" y="1261389"/>
                  <a:pt x="630458" y="1244965"/>
                </a:cubicBezTo>
                <a:cubicBezTo>
                  <a:pt x="642815" y="1241434"/>
                  <a:pt x="655800" y="1239014"/>
                  <a:pt x="667034" y="1232773"/>
                </a:cubicBezTo>
                <a:cubicBezTo>
                  <a:pt x="692652" y="1218541"/>
                  <a:pt x="712384" y="1193272"/>
                  <a:pt x="740186" y="1184005"/>
                </a:cubicBezTo>
                <a:cubicBezTo>
                  <a:pt x="764570" y="1175877"/>
                  <a:pt x="788402" y="1165855"/>
                  <a:pt x="813338" y="1159621"/>
                </a:cubicBezTo>
                <a:cubicBezTo>
                  <a:pt x="829594" y="1155557"/>
                  <a:pt x="846056" y="1152244"/>
                  <a:pt x="862106" y="1147429"/>
                </a:cubicBezTo>
                <a:cubicBezTo>
                  <a:pt x="886725" y="1140043"/>
                  <a:pt x="910874" y="1131173"/>
                  <a:pt x="935258" y="1123045"/>
                </a:cubicBezTo>
                <a:cubicBezTo>
                  <a:pt x="947450" y="1118981"/>
                  <a:pt x="959366" y="1113970"/>
                  <a:pt x="971834" y="1110853"/>
                </a:cubicBezTo>
                <a:cubicBezTo>
                  <a:pt x="988090" y="1106789"/>
                  <a:pt x="1004552" y="1103476"/>
                  <a:pt x="1020602" y="1098661"/>
                </a:cubicBezTo>
                <a:cubicBezTo>
                  <a:pt x="1045221" y="1091275"/>
                  <a:pt x="1069370" y="1082405"/>
                  <a:pt x="1093754" y="1074277"/>
                </a:cubicBezTo>
                <a:lnTo>
                  <a:pt x="1166906" y="1049893"/>
                </a:lnTo>
                <a:cubicBezTo>
                  <a:pt x="1179098" y="1045829"/>
                  <a:pt x="1191014" y="1040818"/>
                  <a:pt x="1203482" y="1037701"/>
                </a:cubicBezTo>
                <a:cubicBezTo>
                  <a:pt x="1235994" y="1029573"/>
                  <a:pt x="1269225" y="1023915"/>
                  <a:pt x="1301018" y="1013317"/>
                </a:cubicBezTo>
                <a:cubicBezTo>
                  <a:pt x="1325402" y="1005189"/>
                  <a:pt x="1352784" y="1003190"/>
                  <a:pt x="1374170" y="988933"/>
                </a:cubicBezTo>
                <a:cubicBezTo>
                  <a:pt x="1386362" y="980805"/>
                  <a:pt x="1397356" y="970500"/>
                  <a:pt x="1410746" y="964549"/>
                </a:cubicBezTo>
                <a:lnTo>
                  <a:pt x="1520474" y="927973"/>
                </a:lnTo>
                <a:cubicBezTo>
                  <a:pt x="1532666" y="923909"/>
                  <a:pt x="1545555" y="921528"/>
                  <a:pt x="1557050" y="915781"/>
                </a:cubicBezTo>
                <a:cubicBezTo>
                  <a:pt x="1583486" y="902563"/>
                  <a:pt x="1612495" y="885185"/>
                  <a:pt x="1642394" y="879205"/>
                </a:cubicBezTo>
                <a:cubicBezTo>
                  <a:pt x="1690875" y="869509"/>
                  <a:pt x="1740217" y="864517"/>
                  <a:pt x="1788698" y="854821"/>
                </a:cubicBezTo>
                <a:lnTo>
                  <a:pt x="1849658" y="842629"/>
                </a:lnTo>
                <a:cubicBezTo>
                  <a:pt x="1905428" y="832489"/>
                  <a:pt x="1921813" y="833174"/>
                  <a:pt x="1971578" y="818245"/>
                </a:cubicBezTo>
                <a:cubicBezTo>
                  <a:pt x="1996197" y="810859"/>
                  <a:pt x="2020346" y="801989"/>
                  <a:pt x="2044730" y="793861"/>
                </a:cubicBezTo>
                <a:cubicBezTo>
                  <a:pt x="2056922" y="789797"/>
                  <a:pt x="2068838" y="784786"/>
                  <a:pt x="2081306" y="781669"/>
                </a:cubicBezTo>
                <a:cubicBezTo>
                  <a:pt x="2097562" y="777605"/>
                  <a:pt x="2114385" y="775361"/>
                  <a:pt x="2130074" y="769477"/>
                </a:cubicBezTo>
                <a:cubicBezTo>
                  <a:pt x="2204387" y="741610"/>
                  <a:pt x="2157986" y="739511"/>
                  <a:pt x="2251994" y="720709"/>
                </a:cubicBezTo>
                <a:cubicBezTo>
                  <a:pt x="2272314" y="716645"/>
                  <a:pt x="2292850" y="713543"/>
                  <a:pt x="2312954" y="708517"/>
                </a:cubicBezTo>
                <a:cubicBezTo>
                  <a:pt x="2325422" y="705400"/>
                  <a:pt x="2337173" y="699856"/>
                  <a:pt x="2349530" y="696325"/>
                </a:cubicBezTo>
                <a:cubicBezTo>
                  <a:pt x="2365642" y="691722"/>
                  <a:pt x="2382186" y="688736"/>
                  <a:pt x="2398298" y="684133"/>
                </a:cubicBezTo>
                <a:cubicBezTo>
                  <a:pt x="2410655" y="680602"/>
                  <a:pt x="2422517" y="675472"/>
                  <a:pt x="2434874" y="671941"/>
                </a:cubicBezTo>
                <a:cubicBezTo>
                  <a:pt x="2522484" y="646909"/>
                  <a:pt x="2444037" y="672698"/>
                  <a:pt x="2544602" y="647557"/>
                </a:cubicBezTo>
                <a:cubicBezTo>
                  <a:pt x="2557070" y="644440"/>
                  <a:pt x="2568576" y="637885"/>
                  <a:pt x="2581178" y="635365"/>
                </a:cubicBezTo>
                <a:cubicBezTo>
                  <a:pt x="2629659" y="625669"/>
                  <a:pt x="2679517" y="622972"/>
                  <a:pt x="2727482" y="610981"/>
                </a:cubicBezTo>
                <a:cubicBezTo>
                  <a:pt x="2743738" y="606917"/>
                  <a:pt x="2760200" y="603604"/>
                  <a:pt x="2776250" y="598789"/>
                </a:cubicBezTo>
                <a:cubicBezTo>
                  <a:pt x="2852822" y="575818"/>
                  <a:pt x="2832600" y="576264"/>
                  <a:pt x="2898170" y="562213"/>
                </a:cubicBezTo>
                <a:cubicBezTo>
                  <a:pt x="2931205" y="555134"/>
                  <a:pt x="3022462" y="539556"/>
                  <a:pt x="3068858" y="525637"/>
                </a:cubicBezTo>
                <a:cubicBezTo>
                  <a:pt x="3093477" y="518251"/>
                  <a:pt x="3117626" y="509381"/>
                  <a:pt x="3142010" y="501253"/>
                </a:cubicBezTo>
                <a:lnTo>
                  <a:pt x="3324890" y="440293"/>
                </a:lnTo>
                <a:lnTo>
                  <a:pt x="3398042" y="415909"/>
                </a:lnTo>
                <a:cubicBezTo>
                  <a:pt x="3410234" y="411845"/>
                  <a:pt x="3422150" y="406834"/>
                  <a:pt x="3434618" y="403717"/>
                </a:cubicBezTo>
                <a:cubicBezTo>
                  <a:pt x="3450874" y="399653"/>
                  <a:pt x="3467336" y="396340"/>
                  <a:pt x="3483386" y="391525"/>
                </a:cubicBezTo>
                <a:cubicBezTo>
                  <a:pt x="3508005" y="384139"/>
                  <a:pt x="3532154" y="375269"/>
                  <a:pt x="3556538" y="367141"/>
                </a:cubicBezTo>
                <a:lnTo>
                  <a:pt x="3629690" y="342757"/>
                </a:lnTo>
                <a:lnTo>
                  <a:pt x="3666266" y="330565"/>
                </a:lnTo>
                <a:cubicBezTo>
                  <a:pt x="3678458" y="326501"/>
                  <a:pt x="3692149" y="325502"/>
                  <a:pt x="3702842" y="318373"/>
                </a:cubicBezTo>
                <a:cubicBezTo>
                  <a:pt x="3750111" y="286860"/>
                  <a:pt x="3725517" y="298623"/>
                  <a:pt x="3775994" y="281797"/>
                </a:cubicBezTo>
                <a:cubicBezTo>
                  <a:pt x="3817609" y="219374"/>
                  <a:pt x="3799403" y="271068"/>
                  <a:pt x="3775994" y="208645"/>
                </a:cubicBezTo>
                <a:cubicBezTo>
                  <a:pt x="3768718" y="189242"/>
                  <a:pt x="3774083" y="165677"/>
                  <a:pt x="3763802" y="147685"/>
                </a:cubicBezTo>
                <a:cubicBezTo>
                  <a:pt x="3749826" y="123227"/>
                  <a:pt x="3711927" y="121748"/>
                  <a:pt x="3690650" y="111109"/>
                </a:cubicBezTo>
                <a:cubicBezTo>
                  <a:pt x="3677544" y="104556"/>
                  <a:pt x="3667180" y="93278"/>
                  <a:pt x="3654074" y="86725"/>
                </a:cubicBezTo>
                <a:cubicBezTo>
                  <a:pt x="3634586" y="76981"/>
                  <a:pt x="3586960" y="67549"/>
                  <a:pt x="3568730" y="62341"/>
                </a:cubicBezTo>
                <a:cubicBezTo>
                  <a:pt x="3556373" y="58810"/>
                  <a:pt x="3544927" y="51568"/>
                  <a:pt x="3532154" y="50149"/>
                </a:cubicBezTo>
                <a:cubicBezTo>
                  <a:pt x="3471432" y="43402"/>
                  <a:pt x="3410234" y="42021"/>
                  <a:pt x="3349274" y="37957"/>
                </a:cubicBezTo>
                <a:cubicBezTo>
                  <a:pt x="3159491" y="0"/>
                  <a:pt x="3268727" y="11139"/>
                  <a:pt x="3020090" y="25765"/>
                </a:cubicBezTo>
                <a:lnTo>
                  <a:pt x="2837210" y="86725"/>
                </a:lnTo>
                <a:lnTo>
                  <a:pt x="2800634" y="98917"/>
                </a:lnTo>
                <a:cubicBezTo>
                  <a:pt x="2788442" y="102981"/>
                  <a:pt x="2776526" y="107992"/>
                  <a:pt x="2764058" y="111109"/>
                </a:cubicBezTo>
                <a:cubicBezTo>
                  <a:pt x="2747802" y="115173"/>
                  <a:pt x="2731721" y="120015"/>
                  <a:pt x="2715290" y="123301"/>
                </a:cubicBezTo>
                <a:cubicBezTo>
                  <a:pt x="2691050" y="128149"/>
                  <a:pt x="2666270" y="130130"/>
                  <a:pt x="2642138" y="135493"/>
                </a:cubicBezTo>
                <a:cubicBezTo>
                  <a:pt x="2629593" y="138281"/>
                  <a:pt x="2618030" y="144568"/>
                  <a:pt x="2605562" y="147685"/>
                </a:cubicBezTo>
                <a:cubicBezTo>
                  <a:pt x="2585458" y="152711"/>
                  <a:pt x="2564922" y="155813"/>
                  <a:pt x="2544602" y="159877"/>
                </a:cubicBezTo>
                <a:cubicBezTo>
                  <a:pt x="2471450" y="155813"/>
                  <a:pt x="2398081" y="154631"/>
                  <a:pt x="2325146" y="147685"/>
                </a:cubicBezTo>
                <a:cubicBezTo>
                  <a:pt x="2312352" y="146467"/>
                  <a:pt x="2300927" y="139024"/>
                  <a:pt x="2288570" y="135493"/>
                </a:cubicBezTo>
                <a:cubicBezTo>
                  <a:pt x="2272458" y="130890"/>
                  <a:pt x="2255914" y="127904"/>
                  <a:pt x="2239802" y="123301"/>
                </a:cubicBezTo>
                <a:cubicBezTo>
                  <a:pt x="2227445" y="119770"/>
                  <a:pt x="2215828" y="113629"/>
                  <a:pt x="2203226" y="111109"/>
                </a:cubicBezTo>
                <a:cubicBezTo>
                  <a:pt x="2175047" y="105473"/>
                  <a:pt x="2146228" y="103641"/>
                  <a:pt x="2117882" y="98917"/>
                </a:cubicBezTo>
                <a:cubicBezTo>
                  <a:pt x="1962608" y="73038"/>
                  <a:pt x="2180925" y="100503"/>
                  <a:pt x="1947194" y="74533"/>
                </a:cubicBezTo>
                <a:cubicBezTo>
                  <a:pt x="1759875" y="79736"/>
                  <a:pt x="1513373" y="81512"/>
                  <a:pt x="1313210" y="98917"/>
                </a:cubicBezTo>
                <a:cubicBezTo>
                  <a:pt x="1284581" y="101406"/>
                  <a:pt x="1256351" y="107311"/>
                  <a:pt x="1227866" y="111109"/>
                </a:cubicBezTo>
                <a:lnTo>
                  <a:pt x="1130330" y="123301"/>
                </a:lnTo>
                <a:cubicBezTo>
                  <a:pt x="1008737" y="137606"/>
                  <a:pt x="1038690" y="132269"/>
                  <a:pt x="923066" y="147685"/>
                </a:cubicBezTo>
                <a:cubicBezTo>
                  <a:pt x="894581" y="151483"/>
                  <a:pt x="866254" y="156453"/>
                  <a:pt x="837722" y="159877"/>
                </a:cubicBezTo>
                <a:cubicBezTo>
                  <a:pt x="764644" y="168646"/>
                  <a:pt x="691128" y="173852"/>
                  <a:pt x="618266" y="184261"/>
                </a:cubicBezTo>
                <a:cubicBezTo>
                  <a:pt x="589818" y="188325"/>
                  <a:pt x="561516" y="193594"/>
                  <a:pt x="532922" y="196453"/>
                </a:cubicBezTo>
                <a:cubicBezTo>
                  <a:pt x="480197" y="201726"/>
                  <a:pt x="427258" y="204581"/>
                  <a:pt x="374426" y="208645"/>
                </a:cubicBezTo>
                <a:cubicBezTo>
                  <a:pt x="290581" y="264542"/>
                  <a:pt x="329076" y="248146"/>
                  <a:pt x="264698" y="269605"/>
                </a:cubicBezTo>
                <a:cubicBezTo>
                  <a:pt x="256570" y="281797"/>
                  <a:pt x="247584" y="293459"/>
                  <a:pt x="240314" y="306181"/>
                </a:cubicBezTo>
                <a:cubicBezTo>
                  <a:pt x="231297" y="321961"/>
                  <a:pt x="227565" y="340987"/>
                  <a:pt x="215930" y="354949"/>
                </a:cubicBezTo>
                <a:cubicBezTo>
                  <a:pt x="206549" y="366206"/>
                  <a:pt x="191546" y="371205"/>
                  <a:pt x="179354" y="379333"/>
                </a:cubicBezTo>
                <a:cubicBezTo>
                  <a:pt x="159371" y="439283"/>
                  <a:pt x="159289" y="451023"/>
                  <a:pt x="130586" y="501253"/>
                </a:cubicBezTo>
                <a:cubicBezTo>
                  <a:pt x="123316" y="513975"/>
                  <a:pt x="112755" y="524723"/>
                  <a:pt x="106202" y="537829"/>
                </a:cubicBezTo>
                <a:cubicBezTo>
                  <a:pt x="55725" y="638783"/>
                  <a:pt x="139507" y="506159"/>
                  <a:pt x="69626" y="610981"/>
                </a:cubicBezTo>
                <a:cubicBezTo>
                  <a:pt x="61246" y="652883"/>
                  <a:pt x="56721" y="680534"/>
                  <a:pt x="45242" y="720709"/>
                </a:cubicBezTo>
                <a:cubicBezTo>
                  <a:pt x="20249" y="808186"/>
                  <a:pt x="45646" y="694307"/>
                  <a:pt x="20858" y="818245"/>
                </a:cubicBezTo>
                <a:cubicBezTo>
                  <a:pt x="9825" y="1016843"/>
                  <a:pt x="0" y="1032860"/>
                  <a:pt x="20858" y="1220581"/>
                </a:cubicBezTo>
                <a:cubicBezTo>
                  <a:pt x="22277" y="1233354"/>
                  <a:pt x="22592" y="1249687"/>
                  <a:pt x="33050" y="1257157"/>
                </a:cubicBezTo>
                <a:cubicBezTo>
                  <a:pt x="53965" y="1272097"/>
                  <a:pt x="80849" y="1277315"/>
                  <a:pt x="106202" y="1281541"/>
                </a:cubicBezTo>
                <a:cubicBezTo>
                  <a:pt x="154970" y="1289669"/>
                  <a:pt x="205602" y="1290290"/>
                  <a:pt x="252506" y="1305925"/>
                </a:cubicBezTo>
                <a:cubicBezTo>
                  <a:pt x="264698" y="1309989"/>
                  <a:pt x="276275" y="1317050"/>
                  <a:pt x="289082" y="1318117"/>
                </a:cubicBezTo>
                <a:cubicBezTo>
                  <a:pt x="325532" y="1321154"/>
                  <a:pt x="388650" y="1301861"/>
                  <a:pt x="423194" y="1293733"/>
                </a:cubicBezTo>
                <a:close/>
              </a:path>
            </a:pathLst>
          </a:custGeom>
          <a:solidFill>
            <a:srgbClr val="000082"/>
          </a:solidFill>
          <a:ln w="12700" cap="flat" cmpd="sng" algn="ctr">
            <a:noFill/>
            <a:prstDash val="solid"/>
            <a:round/>
            <a:headEnd type="none" w="med" len="med"/>
            <a:tailEnd type="none" w="med" len="med"/>
          </a:ln>
        </p:spPr>
        <p:txBody>
          <a:bodyPr/>
          <a:lstStyle/>
          <a:p>
            <a:endParaRPr lang="en-US"/>
          </a:p>
        </p:txBody>
      </p:sp>
      <p:sp>
        <p:nvSpPr>
          <p:cNvPr id="192514" name="Rectangle 2"/>
          <p:cNvSpPr>
            <a:spLocks noGrp="1" noChangeArrowheads="1"/>
          </p:cNvSpPr>
          <p:nvPr>
            <p:ph type="title" idx="4294967295"/>
          </p:nvPr>
        </p:nvSpPr>
        <p:spPr>
          <a:xfrm>
            <a:off x="304800" y="76200"/>
            <a:ext cx="8610600" cy="762000"/>
          </a:xfrm>
        </p:spPr>
        <p:txBody>
          <a:bodyPr/>
          <a:lstStyle/>
          <a:p>
            <a:pPr>
              <a:defRPr/>
            </a:pPr>
            <a:r>
              <a:rPr lang="en-US" altLang="zh-CN" sz="4800" b="1" dirty="0" smtClean="0">
                <a:effectLst>
                  <a:outerShdw blurRad="38100" dist="38100" dir="2700000" algn="tl">
                    <a:srgbClr val="000000"/>
                  </a:outerShdw>
                </a:effectLst>
                <a:ea typeface="SimSun" pitchFamily="2" charset="-122"/>
              </a:rPr>
              <a:t>Gulf of Mexico Seismic Survey</a:t>
            </a:r>
            <a:endParaRPr lang="en-US" altLang="zh-CN" sz="4800" b="1" dirty="0" smtClean="0">
              <a:ea typeface="SimSun" pitchFamily="2" charset="-122"/>
            </a:endParaRPr>
          </a:p>
        </p:txBody>
      </p:sp>
      <p:cxnSp>
        <p:nvCxnSpPr>
          <p:cNvPr id="4154" name="Straight Arrow Connector 18"/>
          <p:cNvCxnSpPr>
            <a:cxnSpLocks noChangeShapeType="1"/>
          </p:cNvCxnSpPr>
          <p:nvPr/>
        </p:nvCxnSpPr>
        <p:spPr bwMode="auto">
          <a:xfrm rot="5400000">
            <a:off x="2646032" y="4695293"/>
            <a:ext cx="1828801" cy="363012"/>
          </a:xfrm>
          <a:prstGeom prst="straightConnector1">
            <a:avLst/>
          </a:prstGeom>
          <a:noFill/>
          <a:ln w="12700" algn="ctr">
            <a:solidFill>
              <a:srgbClr val="FF0000"/>
            </a:solidFill>
            <a:round/>
            <a:headEnd/>
            <a:tailEnd type="arrow" w="med" len="med"/>
          </a:ln>
        </p:spPr>
      </p:cxnSp>
      <p:cxnSp>
        <p:nvCxnSpPr>
          <p:cNvPr id="4155" name="Straight Arrow Connector 20"/>
          <p:cNvCxnSpPr>
            <a:cxnSpLocks noChangeShapeType="1"/>
          </p:cNvCxnSpPr>
          <p:nvPr/>
        </p:nvCxnSpPr>
        <p:spPr bwMode="auto">
          <a:xfrm rot="16200000" flipV="1">
            <a:off x="2324100" y="4686300"/>
            <a:ext cx="1524000" cy="533400"/>
          </a:xfrm>
          <a:prstGeom prst="straightConnector1">
            <a:avLst/>
          </a:prstGeom>
          <a:noFill/>
          <a:ln w="12700" algn="ctr">
            <a:solidFill>
              <a:srgbClr val="FF0000"/>
            </a:solidFill>
            <a:round/>
            <a:headEnd/>
            <a:tailEnd type="arrow" w="med" len="med"/>
          </a:ln>
        </p:spPr>
      </p:cxnSp>
      <p:cxnSp>
        <p:nvCxnSpPr>
          <p:cNvPr id="4156" name="Straight Arrow Connector 22"/>
          <p:cNvCxnSpPr>
            <a:cxnSpLocks noChangeShapeType="1"/>
          </p:cNvCxnSpPr>
          <p:nvPr/>
        </p:nvCxnSpPr>
        <p:spPr bwMode="auto">
          <a:xfrm rot="16200000" flipH="1">
            <a:off x="2836532" y="4867805"/>
            <a:ext cx="1828801" cy="17988"/>
          </a:xfrm>
          <a:prstGeom prst="straightConnector1">
            <a:avLst/>
          </a:prstGeom>
          <a:noFill/>
          <a:ln w="12700" algn="ctr">
            <a:solidFill>
              <a:srgbClr val="FF0000"/>
            </a:solidFill>
            <a:round/>
            <a:headEnd/>
            <a:tailEnd type="arrow" w="med" len="med"/>
          </a:ln>
        </p:spPr>
      </p:cxnSp>
      <p:cxnSp>
        <p:nvCxnSpPr>
          <p:cNvPr id="4157" name="Straight Arrow Connector 24"/>
          <p:cNvCxnSpPr>
            <a:cxnSpLocks noChangeShapeType="1"/>
          </p:cNvCxnSpPr>
          <p:nvPr/>
        </p:nvCxnSpPr>
        <p:spPr bwMode="auto">
          <a:xfrm rot="16200000" flipV="1">
            <a:off x="2667000" y="4648200"/>
            <a:ext cx="1524000" cy="609600"/>
          </a:xfrm>
          <a:prstGeom prst="straightConnector1">
            <a:avLst/>
          </a:prstGeom>
          <a:noFill/>
          <a:ln w="12700" algn="ctr">
            <a:solidFill>
              <a:srgbClr val="FF0000"/>
            </a:solidFill>
            <a:round/>
            <a:headEnd/>
            <a:tailEnd type="arrow" w="med" len="med"/>
          </a:ln>
        </p:spPr>
      </p:cxnSp>
      <p:grpSp>
        <p:nvGrpSpPr>
          <p:cNvPr id="3" name="Group 36"/>
          <p:cNvGrpSpPr>
            <a:grpSpLocks/>
          </p:cNvGrpSpPr>
          <p:nvPr/>
        </p:nvGrpSpPr>
        <p:grpSpPr bwMode="auto">
          <a:xfrm>
            <a:off x="4724400" y="3200399"/>
            <a:ext cx="4193659" cy="1600233"/>
            <a:chOff x="4724400" y="3200400"/>
            <a:chExt cx="4193658" cy="1600460"/>
          </a:xfrm>
        </p:grpSpPr>
        <p:pic>
          <p:nvPicPr>
            <p:cNvPr id="4150" name="Picture 2"/>
            <p:cNvPicPr>
              <a:picLocks noChangeAspect="1" noChangeArrowheads="1"/>
            </p:cNvPicPr>
            <p:nvPr/>
          </p:nvPicPr>
          <p:blipFill>
            <a:blip r:embed="rId3" cstate="print"/>
            <a:srcRect/>
            <a:stretch>
              <a:fillRect/>
            </a:stretch>
          </p:blipFill>
          <p:spPr bwMode="auto">
            <a:xfrm>
              <a:off x="7086599" y="3429033"/>
              <a:ext cx="1831459" cy="1371827"/>
            </a:xfrm>
            <a:prstGeom prst="rect">
              <a:avLst/>
            </a:prstGeom>
            <a:noFill/>
            <a:ln w="9525">
              <a:noFill/>
              <a:miter lim="800000"/>
              <a:headEnd/>
              <a:tailEnd/>
            </a:ln>
          </p:spPr>
        </p:pic>
        <p:cxnSp>
          <p:nvCxnSpPr>
            <p:cNvPr id="4151" name="Straight Arrow Connector 28"/>
            <p:cNvCxnSpPr>
              <a:cxnSpLocks noChangeShapeType="1"/>
            </p:cNvCxnSpPr>
            <p:nvPr/>
          </p:nvCxnSpPr>
          <p:spPr bwMode="auto">
            <a:xfrm>
              <a:off x="4724400" y="3200400"/>
              <a:ext cx="2819400" cy="304800"/>
            </a:xfrm>
            <a:prstGeom prst="straightConnector1">
              <a:avLst/>
            </a:prstGeom>
            <a:noFill/>
            <a:ln w="12700" algn="ctr">
              <a:solidFill>
                <a:srgbClr val="FF0000"/>
              </a:solidFill>
              <a:round/>
              <a:headEnd/>
              <a:tailEnd type="arrow" w="med" len="med"/>
            </a:ln>
          </p:spPr>
        </p:cxnSp>
        <p:cxnSp>
          <p:nvCxnSpPr>
            <p:cNvPr id="4152" name="Straight Arrow Connector 30"/>
            <p:cNvCxnSpPr>
              <a:cxnSpLocks noChangeShapeType="1"/>
            </p:cNvCxnSpPr>
            <p:nvPr/>
          </p:nvCxnSpPr>
          <p:spPr bwMode="auto">
            <a:xfrm>
              <a:off x="4800600" y="3276601"/>
              <a:ext cx="2743199" cy="1295595"/>
            </a:xfrm>
            <a:prstGeom prst="straightConnector1">
              <a:avLst/>
            </a:prstGeom>
            <a:noFill/>
            <a:ln w="12700" algn="ctr">
              <a:solidFill>
                <a:srgbClr val="FF0000"/>
              </a:solidFill>
              <a:round/>
              <a:headEnd/>
              <a:tailEnd type="arrow" w="med" len="med"/>
            </a:ln>
          </p:spPr>
        </p:cxnSp>
      </p:grpSp>
      <p:cxnSp>
        <p:nvCxnSpPr>
          <p:cNvPr id="4105" name="Straight Connector 68"/>
          <p:cNvCxnSpPr>
            <a:cxnSpLocks noChangeShapeType="1"/>
          </p:cNvCxnSpPr>
          <p:nvPr/>
        </p:nvCxnSpPr>
        <p:spPr bwMode="auto">
          <a:xfrm rot="16200000" flipH="1">
            <a:off x="5590382" y="2008981"/>
            <a:ext cx="711200" cy="1976437"/>
          </a:xfrm>
          <a:prstGeom prst="line">
            <a:avLst/>
          </a:prstGeom>
          <a:noFill/>
          <a:ln w="12700" algn="ctr">
            <a:solidFill>
              <a:schemeClr val="tx1"/>
            </a:solidFill>
            <a:round/>
            <a:headEnd/>
            <a:tailEnd/>
          </a:ln>
        </p:spPr>
      </p:cxnSp>
      <p:sp>
        <p:nvSpPr>
          <p:cNvPr id="4138" name="TextBox 14"/>
          <p:cNvSpPr txBox="1">
            <a:spLocks noChangeArrowheads="1"/>
          </p:cNvSpPr>
          <p:nvPr/>
        </p:nvSpPr>
        <p:spPr bwMode="auto">
          <a:xfrm>
            <a:off x="4114800" y="685800"/>
            <a:ext cx="1584325" cy="584200"/>
          </a:xfrm>
          <a:prstGeom prst="rect">
            <a:avLst/>
          </a:prstGeom>
          <a:noFill/>
          <a:ln w="9525">
            <a:noFill/>
            <a:miter lim="800000"/>
            <a:headEnd/>
            <a:tailEnd/>
          </a:ln>
        </p:spPr>
        <p:txBody>
          <a:bodyPr wrap="none">
            <a:spAutoFit/>
          </a:bodyPr>
          <a:lstStyle/>
          <a:p>
            <a:r>
              <a:rPr lang="en-US" sz="3200">
                <a:solidFill>
                  <a:srgbClr val="FF0000"/>
                </a:solidFill>
              </a:rPr>
              <a:t>L</a:t>
            </a:r>
            <a:r>
              <a:rPr lang="en-US" sz="3200"/>
              <a:t>  </a:t>
            </a:r>
            <a:r>
              <a:rPr lang="en-US" sz="3200">
                <a:solidFill>
                  <a:srgbClr val="FFFF00"/>
                </a:solidFill>
              </a:rPr>
              <a:t>m</a:t>
            </a:r>
            <a:r>
              <a:rPr lang="en-US" sz="3200"/>
              <a:t> = </a:t>
            </a:r>
            <a:r>
              <a:rPr lang="en-US" sz="3200">
                <a:solidFill>
                  <a:srgbClr val="FFFFFF"/>
                </a:solidFill>
              </a:rPr>
              <a:t>d</a:t>
            </a:r>
          </a:p>
        </p:txBody>
      </p:sp>
      <p:sp>
        <p:nvSpPr>
          <p:cNvPr id="4107" name="Freeform 71"/>
          <p:cNvSpPr>
            <a:spLocks/>
          </p:cNvSpPr>
          <p:nvPr/>
        </p:nvSpPr>
        <p:spPr bwMode="auto">
          <a:xfrm>
            <a:off x="1000125" y="2571750"/>
            <a:ext cx="3998913" cy="1122363"/>
          </a:xfrm>
          <a:custGeom>
            <a:avLst/>
            <a:gdLst>
              <a:gd name="T0" fmla="*/ 597381 w 3998976"/>
              <a:gd name="T1" fmla="*/ 1038258 h 1121664"/>
              <a:gd name="T2" fmla="*/ 3998785 w 3998976"/>
              <a:gd name="T3" fmla="*/ 12216 h 1121664"/>
              <a:gd name="T4" fmla="*/ 2828412 w 3998976"/>
              <a:gd name="T5" fmla="*/ 0 h 1121664"/>
              <a:gd name="T6" fmla="*/ 0 w 3998976"/>
              <a:gd name="T7" fmla="*/ 842821 h 1121664"/>
              <a:gd name="T8" fmla="*/ 512040 w 3998976"/>
              <a:gd name="T9" fmla="*/ 1123762 h 1121664"/>
              <a:gd name="T10" fmla="*/ 804633 w 3998976"/>
              <a:gd name="T11" fmla="*/ 1001614 h 1121664"/>
              <a:gd name="T12" fmla="*/ 0 60000 65536"/>
              <a:gd name="T13" fmla="*/ 0 60000 65536"/>
              <a:gd name="T14" fmla="*/ 0 60000 65536"/>
              <a:gd name="T15" fmla="*/ 0 60000 65536"/>
              <a:gd name="T16" fmla="*/ 0 60000 65536"/>
              <a:gd name="T17" fmla="*/ 0 60000 65536"/>
              <a:gd name="T18" fmla="*/ 0 w 3998976"/>
              <a:gd name="T19" fmla="*/ 0 h 1121664"/>
              <a:gd name="T20" fmla="*/ 3998976 w 3998976"/>
              <a:gd name="T21" fmla="*/ 1121664 h 1121664"/>
            </a:gdLst>
            <a:ahLst/>
            <a:cxnLst>
              <a:cxn ang="T12">
                <a:pos x="T0" y="T1"/>
              </a:cxn>
              <a:cxn ang="T13">
                <a:pos x="T2" y="T3"/>
              </a:cxn>
              <a:cxn ang="T14">
                <a:pos x="T4" y="T5"/>
              </a:cxn>
              <a:cxn ang="T15">
                <a:pos x="T6" y="T7"/>
              </a:cxn>
              <a:cxn ang="T16">
                <a:pos x="T8" y="T9"/>
              </a:cxn>
              <a:cxn ang="T17">
                <a:pos x="T10" y="T11"/>
              </a:cxn>
            </a:cxnLst>
            <a:rect l="T18" t="T19" r="T20" b="T21"/>
            <a:pathLst>
              <a:path w="3998976" h="1121664">
                <a:moveTo>
                  <a:pt x="597408" y="1036320"/>
                </a:moveTo>
                <a:lnTo>
                  <a:pt x="3998976" y="12192"/>
                </a:lnTo>
                <a:lnTo>
                  <a:pt x="2828544" y="0"/>
                </a:lnTo>
                <a:lnTo>
                  <a:pt x="0" y="841248"/>
                </a:lnTo>
                <a:lnTo>
                  <a:pt x="512064" y="1121664"/>
                </a:lnTo>
                <a:lnTo>
                  <a:pt x="804672" y="999744"/>
                </a:lnTo>
              </a:path>
            </a:pathLst>
          </a:custGeom>
          <a:solidFill>
            <a:srgbClr val="000082"/>
          </a:solidFill>
          <a:ln w="12700" cap="flat" cmpd="sng" algn="ctr">
            <a:noFill/>
            <a:prstDash val="solid"/>
            <a:round/>
            <a:headEnd type="none" w="med" len="med"/>
            <a:tailEnd type="none" w="med" len="med"/>
          </a:ln>
        </p:spPr>
        <p:txBody>
          <a:bodyPr/>
          <a:lstStyle/>
          <a:p>
            <a:endParaRPr lang="en-US"/>
          </a:p>
        </p:txBody>
      </p:sp>
      <p:sp>
        <p:nvSpPr>
          <p:cNvPr id="4108" name="Freeform 72"/>
          <p:cNvSpPr>
            <a:spLocks/>
          </p:cNvSpPr>
          <p:nvPr/>
        </p:nvSpPr>
        <p:spPr bwMode="auto">
          <a:xfrm>
            <a:off x="4791075" y="2462213"/>
            <a:ext cx="2206625" cy="914400"/>
          </a:xfrm>
          <a:custGeom>
            <a:avLst/>
            <a:gdLst>
              <a:gd name="T0" fmla="*/ 0 w 2206752"/>
              <a:gd name="T1" fmla="*/ 195072 h 914400"/>
              <a:gd name="T2" fmla="*/ 85329 w 2206752"/>
              <a:gd name="T3" fmla="*/ 170688 h 914400"/>
              <a:gd name="T4" fmla="*/ 2194182 w 2206752"/>
              <a:gd name="T5" fmla="*/ 914400 h 914400"/>
              <a:gd name="T6" fmla="*/ 2206369 w 2206752"/>
              <a:gd name="T7" fmla="*/ 0 h 914400"/>
              <a:gd name="T8" fmla="*/ 963000 w 2206752"/>
              <a:gd name="T9" fmla="*/ 121920 h 914400"/>
              <a:gd name="T10" fmla="*/ 121899 w 2206752"/>
              <a:gd name="T11" fmla="*/ 73152 h 914400"/>
              <a:gd name="T12" fmla="*/ 0 w 2206752"/>
              <a:gd name="T13" fmla="*/ 195072 h 914400"/>
              <a:gd name="T14" fmla="*/ 0 60000 65536"/>
              <a:gd name="T15" fmla="*/ 0 60000 65536"/>
              <a:gd name="T16" fmla="*/ 0 60000 65536"/>
              <a:gd name="T17" fmla="*/ 0 60000 65536"/>
              <a:gd name="T18" fmla="*/ 0 60000 65536"/>
              <a:gd name="T19" fmla="*/ 0 60000 65536"/>
              <a:gd name="T20" fmla="*/ 0 60000 65536"/>
              <a:gd name="T21" fmla="*/ 0 w 2206752"/>
              <a:gd name="T22" fmla="*/ 0 h 914400"/>
              <a:gd name="T23" fmla="*/ 2206752 w 2206752"/>
              <a:gd name="T24" fmla="*/ 914400 h 914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6752" h="914400">
                <a:moveTo>
                  <a:pt x="0" y="195072"/>
                </a:moveTo>
                <a:lnTo>
                  <a:pt x="85344" y="170688"/>
                </a:lnTo>
                <a:lnTo>
                  <a:pt x="2194560" y="914400"/>
                </a:lnTo>
                <a:lnTo>
                  <a:pt x="2206752" y="0"/>
                </a:lnTo>
                <a:lnTo>
                  <a:pt x="963168" y="121920"/>
                </a:lnTo>
                <a:lnTo>
                  <a:pt x="121920" y="73152"/>
                </a:lnTo>
                <a:lnTo>
                  <a:pt x="0" y="195072"/>
                </a:lnTo>
                <a:close/>
              </a:path>
            </a:pathLst>
          </a:custGeom>
          <a:solidFill>
            <a:srgbClr val="000082"/>
          </a:solidFill>
          <a:ln w="12700" cap="flat" cmpd="sng" algn="ctr">
            <a:noFill/>
            <a:prstDash val="solid"/>
            <a:round/>
            <a:headEnd type="none" w="med" len="med"/>
            <a:tailEnd type="none" w="med" len="med"/>
          </a:ln>
        </p:spPr>
        <p:txBody>
          <a:bodyPr/>
          <a:lstStyle/>
          <a:p>
            <a:endParaRPr lang="en-US"/>
          </a:p>
        </p:txBody>
      </p:sp>
      <p:sp>
        <p:nvSpPr>
          <p:cNvPr id="4109" name="Freeform 73"/>
          <p:cNvSpPr>
            <a:spLocks/>
          </p:cNvSpPr>
          <p:nvPr/>
        </p:nvSpPr>
        <p:spPr bwMode="auto">
          <a:xfrm>
            <a:off x="1401763" y="3413125"/>
            <a:ext cx="450850" cy="3170238"/>
          </a:xfrm>
          <a:custGeom>
            <a:avLst/>
            <a:gdLst>
              <a:gd name="T0" fmla="*/ 365142 w 451104"/>
              <a:gd name="T1" fmla="*/ 73173 h 3169920"/>
              <a:gd name="T2" fmla="*/ 352971 w 451104"/>
              <a:gd name="T3" fmla="*/ 3158677 h 3169920"/>
              <a:gd name="T4" fmla="*/ 0 w 451104"/>
              <a:gd name="T5" fmla="*/ 3170874 h 3169920"/>
              <a:gd name="T6" fmla="*/ 109542 w 451104"/>
              <a:gd name="T7" fmla="*/ 2085459 h 3169920"/>
              <a:gd name="T8" fmla="*/ 60858 w 451104"/>
              <a:gd name="T9" fmla="*/ 36588 h 3169920"/>
              <a:gd name="T10" fmla="*/ 450342 w 451104"/>
              <a:gd name="T11" fmla="*/ 0 h 3169920"/>
              <a:gd name="T12" fmla="*/ 413829 w 451104"/>
              <a:gd name="T13" fmla="*/ 109761 h 3169920"/>
              <a:gd name="T14" fmla="*/ 0 60000 65536"/>
              <a:gd name="T15" fmla="*/ 0 60000 65536"/>
              <a:gd name="T16" fmla="*/ 0 60000 65536"/>
              <a:gd name="T17" fmla="*/ 0 60000 65536"/>
              <a:gd name="T18" fmla="*/ 0 60000 65536"/>
              <a:gd name="T19" fmla="*/ 0 60000 65536"/>
              <a:gd name="T20" fmla="*/ 0 60000 65536"/>
              <a:gd name="T21" fmla="*/ 0 w 451104"/>
              <a:gd name="T22" fmla="*/ 0 h 3169920"/>
              <a:gd name="T23" fmla="*/ 451104 w 451104"/>
              <a:gd name="T24" fmla="*/ 3169920 h 3169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1104" h="3169920">
                <a:moveTo>
                  <a:pt x="365760" y="73152"/>
                </a:moveTo>
                <a:lnTo>
                  <a:pt x="353568" y="3157728"/>
                </a:lnTo>
                <a:lnTo>
                  <a:pt x="0" y="3169920"/>
                </a:lnTo>
                <a:lnTo>
                  <a:pt x="109728" y="2084832"/>
                </a:lnTo>
                <a:lnTo>
                  <a:pt x="60960" y="36576"/>
                </a:lnTo>
                <a:lnTo>
                  <a:pt x="451104" y="0"/>
                </a:lnTo>
                <a:lnTo>
                  <a:pt x="414528" y="109728"/>
                </a:lnTo>
              </a:path>
            </a:pathLst>
          </a:custGeom>
          <a:solidFill>
            <a:srgbClr val="000082"/>
          </a:solidFill>
          <a:ln w="12700" cap="flat" cmpd="sng" algn="ctr">
            <a:noFill/>
            <a:prstDash val="solid"/>
            <a:round/>
            <a:headEnd type="none" w="med" len="med"/>
            <a:tailEnd type="none" w="med" len="med"/>
          </a:ln>
        </p:spPr>
        <p:txBody>
          <a:bodyPr/>
          <a:lstStyle/>
          <a:p>
            <a:endParaRPr lang="en-US"/>
          </a:p>
        </p:txBody>
      </p:sp>
      <p:sp>
        <p:nvSpPr>
          <p:cNvPr id="4110" name="Freeform 74"/>
          <p:cNvSpPr>
            <a:spLocks/>
          </p:cNvSpPr>
          <p:nvPr/>
        </p:nvSpPr>
        <p:spPr bwMode="auto">
          <a:xfrm>
            <a:off x="1584325" y="3219450"/>
            <a:ext cx="5389563" cy="3376613"/>
          </a:xfrm>
          <a:custGeom>
            <a:avLst/>
            <a:gdLst>
              <a:gd name="T0" fmla="*/ 121968 w 5388864"/>
              <a:gd name="T1" fmla="*/ 2071589 h 3377184"/>
              <a:gd name="T2" fmla="*/ 1951479 w 5388864"/>
              <a:gd name="T3" fmla="*/ 3156126 h 3377184"/>
              <a:gd name="T4" fmla="*/ 5220205 w 5388864"/>
              <a:gd name="T5" fmla="*/ 1766943 h 3377184"/>
              <a:gd name="T6" fmla="*/ 5220205 w 5388864"/>
              <a:gd name="T7" fmla="*/ 12186 h 3377184"/>
              <a:gd name="T8" fmla="*/ 5342173 w 5388864"/>
              <a:gd name="T9" fmla="*/ 0 h 3377184"/>
              <a:gd name="T10" fmla="*/ 5390955 w 5388864"/>
              <a:gd name="T11" fmla="*/ 3375469 h 3377184"/>
              <a:gd name="T12" fmla="*/ 0 w 5388864"/>
              <a:gd name="T13" fmla="*/ 3351097 h 3377184"/>
              <a:gd name="T14" fmla="*/ 85377 w 5388864"/>
              <a:gd name="T15" fmla="*/ 2022846 h 3377184"/>
              <a:gd name="T16" fmla="*/ 231738 w 5388864"/>
              <a:gd name="T17" fmla="*/ 2144706 h 3377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88864"/>
              <a:gd name="T28" fmla="*/ 0 h 3377184"/>
              <a:gd name="T29" fmla="*/ 5388864 w 5388864"/>
              <a:gd name="T30" fmla="*/ 3377184 h 33771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88864" h="3377184">
                <a:moveTo>
                  <a:pt x="121920" y="2072640"/>
                </a:moveTo>
                <a:lnTo>
                  <a:pt x="1950720" y="3157728"/>
                </a:lnTo>
                <a:lnTo>
                  <a:pt x="5218176" y="1767840"/>
                </a:lnTo>
                <a:lnTo>
                  <a:pt x="5218176" y="12192"/>
                </a:lnTo>
                <a:lnTo>
                  <a:pt x="5340096" y="0"/>
                </a:lnTo>
                <a:lnTo>
                  <a:pt x="5388864" y="3377184"/>
                </a:lnTo>
                <a:lnTo>
                  <a:pt x="0" y="3352800"/>
                </a:lnTo>
                <a:lnTo>
                  <a:pt x="85344" y="2023872"/>
                </a:lnTo>
                <a:lnTo>
                  <a:pt x="231648" y="2145792"/>
                </a:lnTo>
              </a:path>
            </a:pathLst>
          </a:custGeom>
          <a:solidFill>
            <a:srgbClr val="000082"/>
          </a:solidFill>
          <a:ln w="12700" cap="flat" cmpd="sng" algn="ctr">
            <a:noFill/>
            <a:prstDash val="solid"/>
            <a:round/>
            <a:headEnd type="none" w="med" len="med"/>
            <a:tailEnd type="none" w="med" len="med"/>
          </a:ln>
        </p:spPr>
        <p:txBody>
          <a:bodyPr/>
          <a:lstStyle/>
          <a:p>
            <a:endParaRPr lang="en-US"/>
          </a:p>
        </p:txBody>
      </p:sp>
      <p:grpSp>
        <p:nvGrpSpPr>
          <p:cNvPr id="7" name="Group 63"/>
          <p:cNvGrpSpPr>
            <a:grpSpLocks/>
          </p:cNvGrpSpPr>
          <p:nvPr/>
        </p:nvGrpSpPr>
        <p:grpSpPr bwMode="auto">
          <a:xfrm>
            <a:off x="228600" y="3048000"/>
            <a:ext cx="4953000" cy="1752600"/>
            <a:chOff x="228600" y="3047999"/>
            <a:chExt cx="4953000" cy="1752601"/>
          </a:xfrm>
        </p:grpSpPr>
        <p:cxnSp>
          <p:nvCxnSpPr>
            <p:cNvPr id="4131" name="Straight Connector 38"/>
            <p:cNvCxnSpPr>
              <a:cxnSpLocks noChangeShapeType="1"/>
            </p:cNvCxnSpPr>
            <p:nvPr/>
          </p:nvCxnSpPr>
          <p:spPr bwMode="auto">
            <a:xfrm rot="10800000" flipV="1">
              <a:off x="1066800" y="3429000"/>
              <a:ext cx="3581400" cy="1143000"/>
            </a:xfrm>
            <a:prstGeom prst="line">
              <a:avLst/>
            </a:prstGeom>
            <a:noFill/>
            <a:ln w="12700" algn="ctr">
              <a:solidFill>
                <a:schemeClr val="tx1"/>
              </a:solidFill>
              <a:round/>
              <a:headEnd/>
              <a:tailEnd/>
            </a:ln>
          </p:spPr>
        </p:cxnSp>
        <p:cxnSp>
          <p:nvCxnSpPr>
            <p:cNvPr id="4132" name="Straight Connector 39"/>
            <p:cNvCxnSpPr>
              <a:cxnSpLocks noChangeShapeType="1"/>
            </p:cNvCxnSpPr>
            <p:nvPr/>
          </p:nvCxnSpPr>
          <p:spPr bwMode="auto">
            <a:xfrm rot="10800000" flipV="1">
              <a:off x="609600" y="3200400"/>
              <a:ext cx="3581400" cy="1143000"/>
            </a:xfrm>
            <a:prstGeom prst="line">
              <a:avLst/>
            </a:prstGeom>
            <a:noFill/>
            <a:ln w="12700" algn="ctr">
              <a:solidFill>
                <a:schemeClr val="tx1"/>
              </a:solidFill>
              <a:round/>
              <a:headEnd/>
              <a:tailEnd/>
            </a:ln>
          </p:spPr>
        </p:cxnSp>
        <p:cxnSp>
          <p:nvCxnSpPr>
            <p:cNvPr id="4133" name="Straight Connector 40"/>
            <p:cNvCxnSpPr>
              <a:cxnSpLocks noChangeShapeType="1"/>
            </p:cNvCxnSpPr>
            <p:nvPr/>
          </p:nvCxnSpPr>
          <p:spPr bwMode="auto">
            <a:xfrm rot="10800000" flipV="1">
              <a:off x="228600" y="3047999"/>
              <a:ext cx="3581400" cy="1143000"/>
            </a:xfrm>
            <a:prstGeom prst="line">
              <a:avLst/>
            </a:prstGeom>
            <a:noFill/>
            <a:ln w="12700" algn="ctr">
              <a:solidFill>
                <a:schemeClr val="tx1"/>
              </a:solidFill>
              <a:round/>
              <a:headEnd/>
              <a:tailEnd/>
            </a:ln>
          </p:spPr>
        </p:cxnSp>
        <p:cxnSp>
          <p:nvCxnSpPr>
            <p:cNvPr id="4134" name="Straight Connector 41"/>
            <p:cNvCxnSpPr>
              <a:cxnSpLocks noChangeShapeType="1"/>
            </p:cNvCxnSpPr>
            <p:nvPr/>
          </p:nvCxnSpPr>
          <p:spPr bwMode="auto">
            <a:xfrm rot="10800000" flipV="1">
              <a:off x="1600200" y="3657600"/>
              <a:ext cx="3581400" cy="1143000"/>
            </a:xfrm>
            <a:prstGeom prst="line">
              <a:avLst/>
            </a:prstGeom>
            <a:noFill/>
            <a:ln w="12700" algn="ctr">
              <a:solidFill>
                <a:schemeClr val="tx1"/>
              </a:solidFill>
              <a:round/>
              <a:headEnd/>
              <a:tailEnd/>
            </a:ln>
          </p:spPr>
        </p:cxnSp>
        <p:cxnSp>
          <p:nvCxnSpPr>
            <p:cNvPr id="4135" name="Straight Connector 43"/>
            <p:cNvCxnSpPr>
              <a:cxnSpLocks noChangeShapeType="1"/>
            </p:cNvCxnSpPr>
            <p:nvPr/>
          </p:nvCxnSpPr>
          <p:spPr bwMode="auto">
            <a:xfrm>
              <a:off x="3810000" y="3048000"/>
              <a:ext cx="1371600" cy="609600"/>
            </a:xfrm>
            <a:prstGeom prst="line">
              <a:avLst/>
            </a:prstGeom>
            <a:noFill/>
            <a:ln w="12700" algn="ctr">
              <a:solidFill>
                <a:schemeClr val="tx1"/>
              </a:solidFill>
              <a:round/>
              <a:headEnd/>
              <a:tailEnd/>
            </a:ln>
          </p:spPr>
        </p:cxnSp>
      </p:grpSp>
      <p:grpSp>
        <p:nvGrpSpPr>
          <p:cNvPr id="8" name="Group 311"/>
          <p:cNvGrpSpPr>
            <a:grpSpLocks/>
          </p:cNvGrpSpPr>
          <p:nvPr/>
        </p:nvGrpSpPr>
        <p:grpSpPr bwMode="auto">
          <a:xfrm flipH="1">
            <a:off x="400840" y="1600200"/>
            <a:ext cx="4018760" cy="1614551"/>
            <a:chOff x="4875172" y="762000"/>
            <a:chExt cx="4040228" cy="1614194"/>
          </a:xfrm>
        </p:grpSpPr>
        <p:pic>
          <p:nvPicPr>
            <p:cNvPr id="4126" name="Picture 252"/>
            <p:cNvPicPr>
              <a:picLocks noChangeAspect="1" noChangeArrowheads="1"/>
            </p:cNvPicPr>
            <p:nvPr/>
          </p:nvPicPr>
          <p:blipFill>
            <a:blip r:embed="rId4" cstate="print"/>
            <a:srcRect/>
            <a:stretch>
              <a:fillRect/>
            </a:stretch>
          </p:blipFill>
          <p:spPr bwMode="auto">
            <a:xfrm flipV="1">
              <a:off x="5867400" y="838200"/>
              <a:ext cx="3048000" cy="1447800"/>
            </a:xfrm>
            <a:prstGeom prst="rect">
              <a:avLst/>
            </a:prstGeom>
            <a:noFill/>
            <a:ln w="9525">
              <a:noFill/>
              <a:miter lim="800000"/>
              <a:headEnd/>
              <a:tailEnd/>
            </a:ln>
          </p:spPr>
        </p:pic>
        <p:sp>
          <p:nvSpPr>
            <p:cNvPr id="4127" name="TextBox 305"/>
            <p:cNvSpPr txBox="1">
              <a:spLocks noChangeArrowheads="1"/>
            </p:cNvSpPr>
            <p:nvPr/>
          </p:nvSpPr>
          <p:spPr bwMode="auto">
            <a:xfrm>
              <a:off x="4875172" y="1414046"/>
              <a:ext cx="1072499" cy="338479"/>
            </a:xfrm>
            <a:prstGeom prst="rect">
              <a:avLst/>
            </a:prstGeom>
            <a:noFill/>
            <a:ln w="9525">
              <a:noFill/>
              <a:miter lim="800000"/>
              <a:headEnd/>
              <a:tailEnd/>
            </a:ln>
          </p:spPr>
          <p:txBody>
            <a:bodyPr>
              <a:spAutoFit/>
            </a:bodyPr>
            <a:lstStyle/>
            <a:p>
              <a:r>
                <a:rPr lang="en-US" sz="1600"/>
                <a:t>Time (s)</a:t>
              </a:r>
            </a:p>
          </p:txBody>
        </p:sp>
        <p:sp>
          <p:nvSpPr>
            <p:cNvPr id="4129" name="TextBox 309"/>
            <p:cNvSpPr txBox="1">
              <a:spLocks noChangeArrowheads="1"/>
            </p:cNvSpPr>
            <p:nvPr/>
          </p:nvSpPr>
          <p:spPr bwMode="auto">
            <a:xfrm>
              <a:off x="5638800" y="762000"/>
              <a:ext cx="274434" cy="307777"/>
            </a:xfrm>
            <a:prstGeom prst="rect">
              <a:avLst/>
            </a:prstGeom>
            <a:noFill/>
            <a:ln w="9525">
              <a:noFill/>
              <a:miter lim="800000"/>
              <a:headEnd/>
              <a:tailEnd/>
            </a:ln>
          </p:spPr>
          <p:txBody>
            <a:bodyPr wrap="none">
              <a:spAutoFit/>
            </a:bodyPr>
            <a:lstStyle/>
            <a:p>
              <a:r>
                <a:rPr lang="en-US" sz="1400"/>
                <a:t>4</a:t>
              </a:r>
            </a:p>
          </p:txBody>
        </p:sp>
        <p:sp>
          <p:nvSpPr>
            <p:cNvPr id="4130" name="TextBox 310"/>
            <p:cNvSpPr txBox="1">
              <a:spLocks noChangeArrowheads="1"/>
            </p:cNvSpPr>
            <p:nvPr/>
          </p:nvSpPr>
          <p:spPr bwMode="auto">
            <a:xfrm>
              <a:off x="5638800" y="2068417"/>
              <a:ext cx="274434" cy="307777"/>
            </a:xfrm>
            <a:prstGeom prst="rect">
              <a:avLst/>
            </a:prstGeom>
            <a:noFill/>
            <a:ln w="9525">
              <a:noFill/>
              <a:miter lim="800000"/>
              <a:headEnd/>
              <a:tailEnd/>
            </a:ln>
          </p:spPr>
          <p:txBody>
            <a:bodyPr wrap="none">
              <a:spAutoFit/>
            </a:bodyPr>
            <a:lstStyle/>
            <a:p>
              <a:r>
                <a:rPr lang="en-US" sz="1400"/>
                <a:t>0</a:t>
              </a:r>
            </a:p>
          </p:txBody>
        </p:sp>
      </p:grpSp>
      <p:sp>
        <p:nvSpPr>
          <p:cNvPr id="4125" name="TextBox 14"/>
          <p:cNvSpPr txBox="1">
            <a:spLocks noChangeArrowheads="1"/>
          </p:cNvSpPr>
          <p:nvPr/>
        </p:nvSpPr>
        <p:spPr bwMode="auto">
          <a:xfrm>
            <a:off x="990600" y="2235200"/>
            <a:ext cx="492444" cy="584200"/>
          </a:xfrm>
          <a:prstGeom prst="rect">
            <a:avLst/>
          </a:prstGeom>
          <a:noFill/>
          <a:ln w="9525">
            <a:noFill/>
            <a:miter lim="800000"/>
            <a:headEnd/>
            <a:tailEnd/>
          </a:ln>
        </p:spPr>
        <p:txBody>
          <a:bodyPr wrap="none">
            <a:spAutoFit/>
          </a:bodyPr>
          <a:lstStyle/>
          <a:p>
            <a:r>
              <a:rPr lang="en-US" sz="3200"/>
              <a:t> </a:t>
            </a:r>
            <a:r>
              <a:rPr lang="en-US" sz="3200" smtClean="0">
                <a:solidFill>
                  <a:srgbClr val="FFFFFF"/>
                </a:solidFill>
              </a:rPr>
              <a:t>d</a:t>
            </a:r>
            <a:endParaRPr lang="en-US" sz="3200">
              <a:solidFill>
                <a:srgbClr val="FFFFFF"/>
              </a:solidFill>
            </a:endParaRPr>
          </a:p>
        </p:txBody>
      </p:sp>
      <p:sp>
        <p:nvSpPr>
          <p:cNvPr id="79" name="TextBox 78"/>
          <p:cNvSpPr txBox="1"/>
          <p:nvPr/>
        </p:nvSpPr>
        <p:spPr>
          <a:xfrm>
            <a:off x="4448654" y="1378803"/>
            <a:ext cx="3857146" cy="830997"/>
          </a:xfrm>
          <a:prstGeom prst="rect">
            <a:avLst/>
          </a:prstGeom>
          <a:noFill/>
        </p:spPr>
        <p:txBody>
          <a:bodyPr wrap="none">
            <a:spAutoFit/>
          </a:bodyPr>
          <a:lstStyle/>
          <a:p>
            <a:pPr>
              <a:defRPr/>
            </a:pPr>
            <a:r>
              <a:rPr lang="en-US" sz="2400" b="1" dirty="0">
                <a:solidFill>
                  <a:srgbClr val="FF0000"/>
                </a:solidFill>
                <a:effectLst>
                  <a:outerShdw blurRad="38100" dist="38100" dir="2700000" algn="tl">
                    <a:srgbClr val="000000">
                      <a:alpha val="43137"/>
                    </a:srgbClr>
                  </a:outerShdw>
                </a:effectLst>
              </a:rPr>
              <a:t>Goal:</a:t>
            </a:r>
            <a:r>
              <a:rPr lang="en-US" sz="2400" b="1" dirty="0">
                <a:effectLst>
                  <a:outerShdw blurRad="38100" dist="38100" dir="2700000" algn="tl">
                    <a:srgbClr val="000000">
                      <a:alpha val="43137"/>
                    </a:srgbClr>
                  </a:outerShdw>
                </a:effectLst>
              </a:rPr>
              <a:t> Solve </a:t>
            </a:r>
            <a:r>
              <a:rPr lang="en-US" sz="2400" b="1" dirty="0" err="1">
                <a:effectLst>
                  <a:outerShdw blurRad="38100" dist="38100" dir="2700000" algn="tl">
                    <a:srgbClr val="000000">
                      <a:alpha val="43137"/>
                    </a:srgbClr>
                  </a:outerShdw>
                </a:effectLst>
              </a:rPr>
              <a:t>overdetermined</a:t>
            </a:r>
            <a:endParaRPr lang="en-US" sz="2400" b="1" dirty="0">
              <a:effectLst>
                <a:outerShdw blurRad="38100" dist="38100" dir="2700000" algn="tl">
                  <a:srgbClr val="000000">
                    <a:alpha val="43137"/>
                  </a:srgbClr>
                </a:outerShdw>
              </a:effectLst>
            </a:endParaRPr>
          </a:p>
          <a:p>
            <a:pPr>
              <a:defRPr/>
            </a:pPr>
            <a:r>
              <a:rPr lang="en-US" sz="2400" b="1" dirty="0">
                <a:effectLst>
                  <a:outerShdw blurRad="38100" dist="38100" dir="2700000" algn="tl">
                    <a:srgbClr val="000000">
                      <a:alpha val="43137"/>
                    </a:srgbClr>
                  </a:outerShdw>
                </a:effectLst>
              </a:rPr>
              <a:t>System of equations for m</a:t>
            </a:r>
          </a:p>
        </p:txBody>
      </p:sp>
      <p:grpSp>
        <p:nvGrpSpPr>
          <p:cNvPr id="10" name="Group 87"/>
          <p:cNvGrpSpPr>
            <a:grpSpLocks/>
          </p:cNvGrpSpPr>
          <p:nvPr/>
        </p:nvGrpSpPr>
        <p:grpSpPr bwMode="auto">
          <a:xfrm>
            <a:off x="1981200" y="761999"/>
            <a:ext cx="5695950" cy="400051"/>
            <a:chOff x="1981200" y="761976"/>
            <a:chExt cx="5696426" cy="400111"/>
          </a:xfrm>
        </p:grpSpPr>
        <p:grpSp>
          <p:nvGrpSpPr>
            <p:cNvPr id="4118" name="Group 81"/>
            <p:cNvGrpSpPr>
              <a:grpSpLocks/>
            </p:cNvGrpSpPr>
            <p:nvPr/>
          </p:nvGrpSpPr>
          <p:grpSpPr bwMode="auto">
            <a:xfrm>
              <a:off x="1981200" y="761976"/>
              <a:ext cx="5696426" cy="400111"/>
              <a:chOff x="1981200" y="761976"/>
              <a:chExt cx="5696426" cy="400111"/>
            </a:xfrm>
          </p:grpSpPr>
          <p:sp>
            <p:nvSpPr>
              <p:cNvPr id="4122" name="TextBox 79"/>
              <p:cNvSpPr txBox="1">
                <a:spLocks noChangeArrowheads="1"/>
              </p:cNvSpPr>
              <p:nvPr/>
            </p:nvSpPr>
            <p:spPr bwMode="auto">
              <a:xfrm>
                <a:off x="1981200" y="761976"/>
                <a:ext cx="1641796" cy="400110"/>
              </a:xfrm>
              <a:prstGeom prst="rect">
                <a:avLst/>
              </a:prstGeom>
              <a:noFill/>
              <a:ln w="9525">
                <a:noFill/>
                <a:miter lim="800000"/>
                <a:headEnd/>
                <a:tailEnd/>
              </a:ln>
            </p:spPr>
            <p:txBody>
              <a:bodyPr wrap="none">
                <a:spAutoFit/>
              </a:bodyPr>
              <a:lstStyle/>
              <a:p>
                <a:r>
                  <a:rPr lang="en-US" sz="2000"/>
                  <a:t>Predicted data</a:t>
                </a:r>
              </a:p>
            </p:txBody>
          </p:sp>
          <p:sp>
            <p:nvSpPr>
              <p:cNvPr id="4123" name="TextBox 80"/>
              <p:cNvSpPr txBox="1">
                <a:spLocks noChangeArrowheads="1"/>
              </p:cNvSpPr>
              <p:nvPr/>
            </p:nvSpPr>
            <p:spPr bwMode="auto">
              <a:xfrm>
                <a:off x="6019800" y="761977"/>
                <a:ext cx="1657826" cy="400110"/>
              </a:xfrm>
              <a:prstGeom prst="rect">
                <a:avLst/>
              </a:prstGeom>
              <a:noFill/>
              <a:ln w="9525">
                <a:noFill/>
                <a:miter lim="800000"/>
                <a:headEnd/>
                <a:tailEnd/>
              </a:ln>
            </p:spPr>
            <p:txBody>
              <a:bodyPr wrap="none">
                <a:spAutoFit/>
              </a:bodyPr>
              <a:lstStyle/>
              <a:p>
                <a:r>
                  <a:rPr lang="en-US" sz="2000"/>
                  <a:t>Observed data</a:t>
                </a:r>
              </a:p>
            </p:txBody>
          </p:sp>
        </p:grpSp>
        <p:grpSp>
          <p:nvGrpSpPr>
            <p:cNvPr id="4119" name="Group 86"/>
            <p:cNvGrpSpPr>
              <a:grpSpLocks/>
            </p:cNvGrpSpPr>
            <p:nvPr/>
          </p:nvGrpSpPr>
          <p:grpSpPr bwMode="auto">
            <a:xfrm>
              <a:off x="3733946" y="962031"/>
              <a:ext cx="2285855" cy="28579"/>
              <a:chOff x="3733946" y="962031"/>
              <a:chExt cx="2285855" cy="28579"/>
            </a:xfrm>
          </p:grpSpPr>
          <p:cxnSp>
            <p:nvCxnSpPr>
              <p:cNvPr id="4120" name="Straight Arrow Connector 83"/>
              <p:cNvCxnSpPr>
                <a:cxnSpLocks noChangeShapeType="1"/>
                <a:endCxn id="4138" idx="1"/>
              </p:cNvCxnSpPr>
              <p:nvPr/>
            </p:nvCxnSpPr>
            <p:spPr bwMode="auto">
              <a:xfrm flipV="1">
                <a:off x="3733946" y="977908"/>
                <a:ext cx="381032" cy="12702"/>
              </a:xfrm>
              <a:prstGeom prst="straightConnector1">
                <a:avLst/>
              </a:prstGeom>
              <a:noFill/>
              <a:ln w="12700" algn="ctr">
                <a:solidFill>
                  <a:schemeClr val="tx1"/>
                </a:solidFill>
                <a:round/>
                <a:headEnd/>
                <a:tailEnd type="arrow" w="med" len="med"/>
              </a:ln>
            </p:spPr>
          </p:cxnSp>
          <p:cxnSp>
            <p:nvCxnSpPr>
              <p:cNvPr id="4121" name="Straight Arrow Connector 85"/>
              <p:cNvCxnSpPr>
                <a:cxnSpLocks noChangeShapeType="1"/>
                <a:stCxn id="4123" idx="1"/>
              </p:cNvCxnSpPr>
              <p:nvPr/>
            </p:nvCxnSpPr>
            <p:spPr bwMode="auto">
              <a:xfrm rot="10800000" flipV="1">
                <a:off x="5715313" y="962031"/>
                <a:ext cx="304488" cy="28579"/>
              </a:xfrm>
              <a:prstGeom prst="straightConnector1">
                <a:avLst/>
              </a:prstGeom>
              <a:noFill/>
              <a:ln w="12700" algn="ctr">
                <a:solidFill>
                  <a:schemeClr val="tx1"/>
                </a:solidFill>
                <a:round/>
                <a:headEnd/>
                <a:tailEnd type="arrow" w="med" len="med"/>
              </a:ln>
            </p:spPr>
          </p:cxnSp>
        </p:grpSp>
      </p:grpSp>
      <p:sp>
        <p:nvSpPr>
          <p:cNvPr id="4104" name="Rectangle 62"/>
          <p:cNvSpPr>
            <a:spLocks noChangeArrowheads="1"/>
          </p:cNvSpPr>
          <p:nvPr/>
        </p:nvSpPr>
        <p:spPr bwMode="auto">
          <a:xfrm>
            <a:off x="5562600" y="5867400"/>
            <a:ext cx="1924501" cy="707886"/>
          </a:xfrm>
          <a:prstGeom prst="rect">
            <a:avLst/>
          </a:prstGeom>
          <a:noFill/>
          <a:ln w="9525">
            <a:noFill/>
            <a:miter lim="800000"/>
            <a:headEnd/>
            <a:tailEnd/>
          </a:ln>
        </p:spPr>
        <p:txBody>
          <a:bodyPr wrap="none">
            <a:spAutoFit/>
          </a:bodyPr>
          <a:lstStyle/>
          <a:p>
            <a:r>
              <a:rPr lang="en-US" sz="4000" b="1" smtClean="0">
                <a:solidFill>
                  <a:srgbClr val="FFFF00"/>
                </a:solidFill>
                <a:effectLst>
                  <a:outerShdw blurRad="38100" dist="38100" dir="2700000" algn="tl">
                    <a:srgbClr val="000000">
                      <a:alpha val="43137"/>
                    </a:srgbClr>
                  </a:outerShdw>
                </a:effectLst>
              </a:rPr>
              <a:t>m(x,y,z)</a:t>
            </a:r>
            <a:endParaRPr lang="en-US" sz="4000" b="1">
              <a:effectLst>
                <a:outerShdw blurRad="38100" dist="38100" dir="2700000" algn="tl">
                  <a:srgbClr val="000000">
                    <a:alpha val="43137"/>
                  </a:srgbClr>
                </a:outerShdw>
              </a:effectLst>
            </a:endParaRPr>
          </a:p>
        </p:txBody>
      </p:sp>
      <p:sp>
        <p:nvSpPr>
          <p:cNvPr id="63" name="5-Point Star 62"/>
          <p:cNvSpPr/>
          <p:nvPr/>
        </p:nvSpPr>
        <p:spPr bwMode="auto">
          <a:xfrm>
            <a:off x="3581400" y="3810000"/>
            <a:ext cx="304800" cy="228600"/>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pic>
        <p:nvPicPr>
          <p:cNvPr id="59395" name="Picture 3"/>
          <p:cNvPicPr>
            <a:picLocks noChangeAspect="1" noChangeArrowheads="1"/>
          </p:cNvPicPr>
          <p:nvPr/>
        </p:nvPicPr>
        <p:blipFill>
          <a:blip r:embed="rId5" cstate="print"/>
          <a:srcRect/>
          <a:stretch>
            <a:fillRect/>
          </a:stretch>
        </p:blipFill>
        <p:spPr bwMode="auto">
          <a:xfrm>
            <a:off x="0" y="5410200"/>
            <a:ext cx="1711036" cy="1447800"/>
          </a:xfrm>
          <a:prstGeom prst="rect">
            <a:avLst/>
          </a:prstGeom>
          <a:noFill/>
          <a:ln w="9525">
            <a:noFill/>
            <a:miter lim="800000"/>
            <a:headEnd/>
            <a:tailEnd/>
          </a:ln>
        </p:spPr>
      </p:pic>
      <p:cxnSp>
        <p:nvCxnSpPr>
          <p:cNvPr id="66" name="Straight Arrow Connector 65"/>
          <p:cNvCxnSpPr/>
          <p:nvPr/>
        </p:nvCxnSpPr>
        <p:spPr bwMode="auto">
          <a:xfrm rot="16200000" flipV="1">
            <a:off x="343694" y="4687094"/>
            <a:ext cx="685006" cy="15160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rot="5400000" flipH="1" flipV="1">
            <a:off x="685800" y="4724400"/>
            <a:ext cx="457200" cy="3048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0" name="Straight Arrow Connector 69"/>
          <p:cNvCxnSpPr/>
          <p:nvPr/>
        </p:nvCxnSpPr>
        <p:spPr bwMode="auto">
          <a:xfrm rot="16200000" flipV="1">
            <a:off x="76200" y="4419600"/>
            <a:ext cx="838200" cy="533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73" name="TextBox 72"/>
          <p:cNvSpPr txBox="1"/>
          <p:nvPr/>
        </p:nvSpPr>
        <p:spPr>
          <a:xfrm>
            <a:off x="762000" y="1302416"/>
            <a:ext cx="2433680" cy="400110"/>
          </a:xfrm>
          <a:prstGeom prst="rect">
            <a:avLst/>
          </a:prstGeom>
          <a:noFill/>
        </p:spPr>
        <p:txBody>
          <a:bodyPr wrap="none" rtlCol="0">
            <a:spAutoFit/>
          </a:bodyPr>
          <a:lstStyle/>
          <a:p>
            <a:r>
              <a:rPr lang="en-US" sz="2000" smtClean="0">
                <a:solidFill>
                  <a:srgbClr val="FFFFFF"/>
                </a:solidFill>
              </a:rPr>
              <a:t>Common Shot Gather</a:t>
            </a:r>
            <a:endParaRPr lang="en-US" sz="2000">
              <a:solidFill>
                <a:srgbClr val="FFFFFF"/>
              </a:solidFill>
            </a:endParaRPr>
          </a:p>
        </p:txBody>
      </p:sp>
      <p:sp>
        <p:nvSpPr>
          <p:cNvPr id="80" name="TextBox 79"/>
          <p:cNvSpPr txBox="1"/>
          <p:nvPr/>
        </p:nvSpPr>
        <p:spPr>
          <a:xfrm>
            <a:off x="7086600" y="3048000"/>
            <a:ext cx="1641796" cy="400110"/>
          </a:xfrm>
          <a:prstGeom prst="rect">
            <a:avLst/>
          </a:prstGeom>
          <a:noFill/>
        </p:spPr>
        <p:txBody>
          <a:bodyPr wrap="none" rtlCol="0">
            <a:spAutoFit/>
          </a:bodyPr>
          <a:lstStyle/>
          <a:p>
            <a:r>
              <a:rPr lang="en-US" sz="2000" smtClean="0">
                <a:solidFill>
                  <a:srgbClr val="FFFFFF"/>
                </a:solidFill>
              </a:rPr>
              <a:t>Streamer Reel</a:t>
            </a:r>
            <a:endParaRPr lang="en-US" sz="2000">
              <a:solidFill>
                <a:srgbClr val="FFFFFF"/>
              </a:solidFill>
            </a:endParaRPr>
          </a:p>
        </p:txBody>
      </p:sp>
      <p:sp>
        <p:nvSpPr>
          <p:cNvPr id="81" name="TextBox 80"/>
          <p:cNvSpPr txBox="1"/>
          <p:nvPr/>
        </p:nvSpPr>
        <p:spPr>
          <a:xfrm>
            <a:off x="-65315" y="5042263"/>
            <a:ext cx="1869423" cy="400110"/>
          </a:xfrm>
          <a:prstGeom prst="rect">
            <a:avLst/>
          </a:prstGeom>
          <a:noFill/>
        </p:spPr>
        <p:txBody>
          <a:bodyPr wrap="none" rtlCol="0">
            <a:spAutoFit/>
          </a:bodyPr>
          <a:lstStyle/>
          <a:p>
            <a:r>
              <a:rPr lang="en-US" sz="2000" smtClean="0">
                <a:solidFill>
                  <a:srgbClr val="FFFFFF"/>
                </a:solidFill>
              </a:rPr>
              <a:t>Streamer Cables</a:t>
            </a:r>
            <a:endParaRPr lang="en-US" sz="2000">
              <a:solidFill>
                <a:srgbClr val="FFFFFF"/>
              </a:solidFill>
            </a:endParaRPr>
          </a:p>
        </p:txBody>
      </p:sp>
      <p:cxnSp>
        <p:nvCxnSpPr>
          <p:cNvPr id="88" name="Straight Arrow Connector 87"/>
          <p:cNvCxnSpPr/>
          <p:nvPr/>
        </p:nvCxnSpPr>
        <p:spPr bwMode="auto">
          <a:xfrm flipV="1">
            <a:off x="762000" y="4876800"/>
            <a:ext cx="685800" cy="2286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92" name="Straight Arrow Connector 91"/>
          <p:cNvCxnSpPr/>
          <p:nvPr/>
        </p:nvCxnSpPr>
        <p:spPr bwMode="auto">
          <a:xfrm rot="5400000" flipH="1" flipV="1">
            <a:off x="5448300" y="5524500"/>
            <a:ext cx="685800" cy="4572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94" name="Straight Arrow Connector 93"/>
          <p:cNvCxnSpPr/>
          <p:nvPr/>
        </p:nvCxnSpPr>
        <p:spPr bwMode="auto">
          <a:xfrm rot="10800000">
            <a:off x="4648200" y="6019800"/>
            <a:ext cx="914400" cy="762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00" name="Straight Arrow Connector 99"/>
          <p:cNvCxnSpPr/>
          <p:nvPr/>
        </p:nvCxnSpPr>
        <p:spPr bwMode="auto">
          <a:xfrm>
            <a:off x="533400" y="3302726"/>
            <a:ext cx="1524000" cy="1588"/>
          </a:xfrm>
          <a:prstGeom prst="straightConnector1">
            <a:avLst/>
          </a:prstGeom>
          <a:solidFill>
            <a:schemeClr val="accent1"/>
          </a:solidFill>
          <a:ln w="12700" cap="flat" cmpd="sng" algn="ctr">
            <a:solidFill>
              <a:schemeClr val="tx1"/>
            </a:solidFill>
            <a:prstDash val="solid"/>
            <a:round/>
            <a:headEnd type="arrow" w="med" len="med"/>
            <a:tailEnd type="arrow" w="med" len="med"/>
          </a:ln>
          <a:effectLst/>
        </p:spPr>
      </p:cxnSp>
      <p:sp>
        <p:nvSpPr>
          <p:cNvPr id="101" name="TextBox 100"/>
          <p:cNvSpPr txBox="1"/>
          <p:nvPr/>
        </p:nvSpPr>
        <p:spPr>
          <a:xfrm>
            <a:off x="947457" y="3124200"/>
            <a:ext cx="652743" cy="369332"/>
          </a:xfrm>
          <a:prstGeom prst="rect">
            <a:avLst/>
          </a:prstGeom>
          <a:solidFill>
            <a:srgbClr val="000082"/>
          </a:solidFill>
        </p:spPr>
        <p:txBody>
          <a:bodyPr wrap="none" rtlCol="0">
            <a:spAutoFit/>
          </a:bodyPr>
          <a:lstStyle/>
          <a:p>
            <a:r>
              <a:rPr lang="en-US" sz="1800"/>
              <a:t>4</a:t>
            </a:r>
            <a:r>
              <a:rPr lang="en-US" sz="1800" smtClean="0"/>
              <a:t> km</a:t>
            </a:r>
            <a:endParaRPr lang="en-US" sz="18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939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left)">
                                      <p:cBhvr>
                                        <p:cTn id="2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txBox="1">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200">
                <a:solidFill>
                  <a:srgbClr val="FFFF00"/>
                </a:solidFill>
              </a:rPr>
              <a:t>Numerical Result of Multi-source Super stacking </a:t>
            </a:r>
          </a:p>
        </p:txBody>
      </p:sp>
      <p:grpSp>
        <p:nvGrpSpPr>
          <p:cNvPr id="31747" name="Group 14"/>
          <p:cNvGrpSpPr>
            <a:grpSpLocks/>
          </p:cNvGrpSpPr>
          <p:nvPr/>
        </p:nvGrpSpPr>
        <p:grpSpPr bwMode="auto">
          <a:xfrm>
            <a:off x="150813" y="812800"/>
            <a:ext cx="4332287" cy="3062288"/>
            <a:chOff x="150337" y="1016000"/>
            <a:chExt cx="4332763" cy="3062288"/>
          </a:xfrm>
        </p:grpSpPr>
        <p:pic>
          <p:nvPicPr>
            <p:cNvPr id="31782" name="Picture 4"/>
            <p:cNvPicPr>
              <a:picLocks/>
            </p:cNvPicPr>
            <p:nvPr/>
          </p:nvPicPr>
          <p:blipFill>
            <a:blip r:embed="rId3" cstate="print"/>
            <a:srcRect/>
            <a:stretch>
              <a:fillRect/>
            </a:stretch>
          </p:blipFill>
          <p:spPr bwMode="auto">
            <a:xfrm>
              <a:off x="565150" y="1422400"/>
              <a:ext cx="3657600" cy="2286000"/>
            </a:xfrm>
            <a:prstGeom prst="rect">
              <a:avLst/>
            </a:prstGeom>
            <a:noFill/>
            <a:ln w="25400">
              <a:solidFill>
                <a:schemeClr val="tx1"/>
              </a:solidFill>
              <a:round/>
              <a:headEnd/>
              <a:tailEnd/>
            </a:ln>
          </p:spPr>
        </p:pic>
        <p:sp>
          <p:nvSpPr>
            <p:cNvPr id="31783" name="TextBox 7"/>
            <p:cNvSpPr txBox="1">
              <a:spLocks noChangeArrowheads="1"/>
            </p:cNvSpPr>
            <p:nvPr/>
          </p:nvSpPr>
          <p:spPr bwMode="auto">
            <a:xfrm>
              <a:off x="850900" y="1016000"/>
              <a:ext cx="3111500" cy="369332"/>
            </a:xfrm>
            <a:prstGeom prst="rect">
              <a:avLst/>
            </a:prstGeom>
            <a:noFill/>
            <a:ln w="9525">
              <a:noFill/>
              <a:miter lim="800000"/>
              <a:headEnd/>
              <a:tailEnd/>
            </a:ln>
          </p:spPr>
          <p:txBody>
            <a:bodyPr>
              <a:spAutoFit/>
            </a:bodyPr>
            <a:lstStyle/>
            <a:p>
              <a:pPr algn="ctr"/>
              <a:r>
                <a:rPr lang="en-US" sz="1800"/>
                <a:t>Reflectivity model</a:t>
              </a:r>
            </a:p>
          </p:txBody>
        </p:sp>
        <p:sp>
          <p:nvSpPr>
            <p:cNvPr id="31784" name="TextBox 8"/>
            <p:cNvSpPr txBox="1">
              <a:spLocks noChangeArrowheads="1"/>
            </p:cNvSpPr>
            <p:nvPr/>
          </p:nvSpPr>
          <p:spPr bwMode="auto">
            <a:xfrm>
              <a:off x="3911599" y="3708400"/>
              <a:ext cx="571501" cy="369888"/>
            </a:xfrm>
            <a:prstGeom prst="rect">
              <a:avLst/>
            </a:prstGeom>
            <a:noFill/>
            <a:ln w="9525">
              <a:noFill/>
              <a:miter lim="800000"/>
              <a:headEnd/>
              <a:tailEnd/>
            </a:ln>
          </p:spPr>
          <p:txBody>
            <a:bodyPr>
              <a:spAutoFit/>
            </a:bodyPr>
            <a:lstStyle/>
            <a:p>
              <a:r>
                <a:rPr lang="en-US" sz="1800"/>
                <a:t>5.9</a:t>
              </a:r>
            </a:p>
          </p:txBody>
        </p:sp>
        <p:sp>
          <p:nvSpPr>
            <p:cNvPr id="31785" name="TextBox 9"/>
            <p:cNvSpPr txBox="1">
              <a:spLocks noChangeArrowheads="1"/>
            </p:cNvSpPr>
            <p:nvPr/>
          </p:nvSpPr>
          <p:spPr bwMode="auto">
            <a:xfrm>
              <a:off x="1892300" y="3695700"/>
              <a:ext cx="939800" cy="369888"/>
            </a:xfrm>
            <a:prstGeom prst="rect">
              <a:avLst/>
            </a:prstGeom>
            <a:noFill/>
            <a:ln w="9525">
              <a:noFill/>
              <a:miter lim="800000"/>
              <a:headEnd/>
              <a:tailEnd/>
            </a:ln>
          </p:spPr>
          <p:txBody>
            <a:bodyPr>
              <a:spAutoFit/>
            </a:bodyPr>
            <a:lstStyle/>
            <a:p>
              <a:pPr algn="ctr"/>
              <a:r>
                <a:rPr lang="en-US" sz="1800"/>
                <a:t>X (km)</a:t>
              </a:r>
            </a:p>
          </p:txBody>
        </p:sp>
        <p:sp>
          <p:nvSpPr>
            <p:cNvPr id="31786" name="TextBox 10"/>
            <p:cNvSpPr txBox="1">
              <a:spLocks noChangeArrowheads="1"/>
            </p:cNvSpPr>
            <p:nvPr/>
          </p:nvSpPr>
          <p:spPr bwMode="auto">
            <a:xfrm>
              <a:off x="469900" y="3670300"/>
              <a:ext cx="330200" cy="369888"/>
            </a:xfrm>
            <a:prstGeom prst="rect">
              <a:avLst/>
            </a:prstGeom>
            <a:noFill/>
            <a:ln w="9525">
              <a:noFill/>
              <a:miter lim="800000"/>
              <a:headEnd/>
              <a:tailEnd/>
            </a:ln>
          </p:spPr>
          <p:txBody>
            <a:bodyPr>
              <a:spAutoFit/>
            </a:bodyPr>
            <a:lstStyle/>
            <a:p>
              <a:r>
                <a:rPr lang="en-US" sz="1800"/>
                <a:t>0</a:t>
              </a:r>
            </a:p>
          </p:txBody>
        </p:sp>
        <p:sp>
          <p:nvSpPr>
            <p:cNvPr id="12" name="TextBox 11"/>
            <p:cNvSpPr txBox="1"/>
            <p:nvPr/>
          </p:nvSpPr>
          <p:spPr>
            <a:xfrm>
              <a:off x="152400" y="1993900"/>
              <a:ext cx="461665" cy="1022410"/>
            </a:xfrm>
            <a:prstGeom prst="rect">
              <a:avLst/>
            </a:prstGeom>
            <a:noFill/>
          </p:spPr>
          <p:txBody>
            <a:bodyPr vert="vert270">
              <a:spAutoFit/>
            </a:bodyPr>
            <a:lstStyle/>
            <a:p>
              <a:pPr algn="ctr">
                <a:defRPr/>
              </a:pPr>
              <a:r>
                <a:rPr lang="en-US" sz="1800" dirty="0">
                  <a:latin typeface="Times New Roman" charset="0"/>
                  <a:ea typeface="ＭＳ Ｐゴシック" charset="-128"/>
                  <a:cs typeface="ＭＳ Ｐゴシック" charset="-128"/>
                </a:rPr>
                <a:t>Z (km)</a:t>
              </a:r>
            </a:p>
          </p:txBody>
        </p:sp>
        <p:sp>
          <p:nvSpPr>
            <p:cNvPr id="13" name="TextBox 12"/>
            <p:cNvSpPr txBox="1">
              <a:spLocks noChangeArrowheads="1"/>
            </p:cNvSpPr>
            <p:nvPr/>
          </p:nvSpPr>
          <p:spPr bwMode="auto">
            <a:xfrm>
              <a:off x="150337" y="3352800"/>
              <a:ext cx="461665" cy="433388"/>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1.4</a:t>
              </a:r>
            </a:p>
          </p:txBody>
        </p:sp>
        <p:sp>
          <p:nvSpPr>
            <p:cNvPr id="14" name="TextBox 13"/>
            <p:cNvSpPr txBox="1">
              <a:spLocks noChangeArrowheads="1"/>
            </p:cNvSpPr>
            <p:nvPr/>
          </p:nvSpPr>
          <p:spPr bwMode="auto">
            <a:xfrm>
              <a:off x="177800" y="1295400"/>
              <a:ext cx="461665" cy="280988"/>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0</a:t>
              </a:r>
            </a:p>
          </p:txBody>
        </p:sp>
      </p:grpSp>
      <p:grpSp>
        <p:nvGrpSpPr>
          <p:cNvPr id="3" name="Group 22"/>
          <p:cNvGrpSpPr>
            <a:grpSpLocks/>
          </p:cNvGrpSpPr>
          <p:nvPr/>
        </p:nvGrpSpPr>
        <p:grpSpPr bwMode="auto">
          <a:xfrm>
            <a:off x="114300" y="3871913"/>
            <a:ext cx="4330700" cy="3049587"/>
            <a:chOff x="114300" y="3871912"/>
            <a:chExt cx="4330700" cy="3049588"/>
          </a:xfrm>
        </p:grpSpPr>
        <p:pic>
          <p:nvPicPr>
            <p:cNvPr id="31774" name="Picture 6"/>
            <p:cNvPicPr>
              <a:picLocks/>
            </p:cNvPicPr>
            <p:nvPr/>
          </p:nvPicPr>
          <p:blipFill>
            <a:blip r:embed="rId4" cstate="print"/>
            <a:srcRect/>
            <a:stretch>
              <a:fillRect/>
            </a:stretch>
          </p:blipFill>
          <p:spPr bwMode="auto">
            <a:xfrm>
              <a:off x="565150" y="4286250"/>
              <a:ext cx="3657600" cy="2286000"/>
            </a:xfrm>
            <a:prstGeom prst="rect">
              <a:avLst/>
            </a:prstGeom>
            <a:noFill/>
            <a:ln w="25400">
              <a:solidFill>
                <a:srgbClr val="FAFD00"/>
              </a:solidFill>
              <a:round/>
              <a:headEnd/>
              <a:tailEnd/>
            </a:ln>
          </p:spPr>
        </p:pic>
        <p:sp>
          <p:nvSpPr>
            <p:cNvPr id="31775" name="TextBox 15"/>
            <p:cNvSpPr txBox="1">
              <a:spLocks noChangeArrowheads="1"/>
            </p:cNvSpPr>
            <p:nvPr/>
          </p:nvSpPr>
          <p:spPr bwMode="auto">
            <a:xfrm>
              <a:off x="812800" y="3871912"/>
              <a:ext cx="3111500" cy="369332"/>
            </a:xfrm>
            <a:prstGeom prst="rect">
              <a:avLst/>
            </a:prstGeom>
            <a:noFill/>
            <a:ln w="9525">
              <a:noFill/>
              <a:miter lim="800000"/>
              <a:headEnd/>
              <a:tailEnd/>
            </a:ln>
          </p:spPr>
          <p:txBody>
            <a:bodyPr>
              <a:spAutoFit/>
            </a:bodyPr>
            <a:lstStyle/>
            <a:p>
              <a:pPr algn="ctr"/>
              <a:r>
                <a:rPr lang="en-US" sz="1800"/>
                <a:t>KM of 320 Single Source CSG </a:t>
              </a:r>
            </a:p>
          </p:txBody>
        </p:sp>
        <p:sp>
          <p:nvSpPr>
            <p:cNvPr id="31776" name="TextBox 16"/>
            <p:cNvSpPr txBox="1">
              <a:spLocks noChangeArrowheads="1"/>
            </p:cNvSpPr>
            <p:nvPr/>
          </p:nvSpPr>
          <p:spPr bwMode="auto">
            <a:xfrm>
              <a:off x="3873499" y="6551612"/>
              <a:ext cx="571501" cy="369888"/>
            </a:xfrm>
            <a:prstGeom prst="rect">
              <a:avLst/>
            </a:prstGeom>
            <a:noFill/>
            <a:ln w="9525">
              <a:noFill/>
              <a:miter lim="800000"/>
              <a:headEnd/>
              <a:tailEnd/>
            </a:ln>
          </p:spPr>
          <p:txBody>
            <a:bodyPr>
              <a:spAutoFit/>
            </a:bodyPr>
            <a:lstStyle/>
            <a:p>
              <a:r>
                <a:rPr lang="en-US" sz="1800"/>
                <a:t>5.9</a:t>
              </a:r>
            </a:p>
          </p:txBody>
        </p:sp>
        <p:sp>
          <p:nvSpPr>
            <p:cNvPr id="31777" name="TextBox 17"/>
            <p:cNvSpPr txBox="1">
              <a:spLocks noChangeArrowheads="1"/>
            </p:cNvSpPr>
            <p:nvPr/>
          </p:nvSpPr>
          <p:spPr bwMode="auto">
            <a:xfrm>
              <a:off x="1854200" y="6538912"/>
              <a:ext cx="939800" cy="369888"/>
            </a:xfrm>
            <a:prstGeom prst="rect">
              <a:avLst/>
            </a:prstGeom>
            <a:noFill/>
            <a:ln w="9525">
              <a:noFill/>
              <a:miter lim="800000"/>
              <a:headEnd/>
              <a:tailEnd/>
            </a:ln>
          </p:spPr>
          <p:txBody>
            <a:bodyPr>
              <a:spAutoFit/>
            </a:bodyPr>
            <a:lstStyle/>
            <a:p>
              <a:pPr algn="ctr"/>
              <a:r>
                <a:rPr lang="en-US" sz="1800"/>
                <a:t>X (km)</a:t>
              </a:r>
            </a:p>
          </p:txBody>
        </p:sp>
        <p:sp>
          <p:nvSpPr>
            <p:cNvPr id="31778" name="TextBox 18"/>
            <p:cNvSpPr txBox="1">
              <a:spLocks noChangeArrowheads="1"/>
            </p:cNvSpPr>
            <p:nvPr/>
          </p:nvSpPr>
          <p:spPr bwMode="auto">
            <a:xfrm>
              <a:off x="431800" y="6513512"/>
              <a:ext cx="330200" cy="369888"/>
            </a:xfrm>
            <a:prstGeom prst="rect">
              <a:avLst/>
            </a:prstGeom>
            <a:noFill/>
            <a:ln w="9525">
              <a:noFill/>
              <a:miter lim="800000"/>
              <a:headEnd/>
              <a:tailEnd/>
            </a:ln>
          </p:spPr>
          <p:txBody>
            <a:bodyPr>
              <a:spAutoFit/>
            </a:bodyPr>
            <a:lstStyle/>
            <a:p>
              <a:r>
                <a:rPr lang="en-US" sz="1800"/>
                <a:t>0</a:t>
              </a:r>
            </a:p>
          </p:txBody>
        </p:sp>
        <p:sp>
          <p:nvSpPr>
            <p:cNvPr id="20" name="TextBox 19"/>
            <p:cNvSpPr txBox="1"/>
            <p:nvPr/>
          </p:nvSpPr>
          <p:spPr>
            <a:xfrm>
              <a:off x="114300" y="4837112"/>
              <a:ext cx="461665" cy="1022410"/>
            </a:xfrm>
            <a:prstGeom prst="rect">
              <a:avLst/>
            </a:prstGeom>
            <a:noFill/>
          </p:spPr>
          <p:txBody>
            <a:bodyPr vert="vert270">
              <a:spAutoFit/>
            </a:bodyPr>
            <a:lstStyle/>
            <a:p>
              <a:pPr algn="ctr">
                <a:defRPr/>
              </a:pPr>
              <a:r>
                <a:rPr lang="en-US" sz="1800" dirty="0">
                  <a:latin typeface="Times New Roman" charset="0"/>
                  <a:ea typeface="ＭＳ Ｐゴシック" charset="-128"/>
                  <a:cs typeface="ＭＳ Ｐゴシック" charset="-128"/>
                </a:rPr>
                <a:t>Z (km)</a:t>
              </a:r>
            </a:p>
          </p:txBody>
        </p:sp>
        <p:sp>
          <p:nvSpPr>
            <p:cNvPr id="21" name="TextBox 20"/>
            <p:cNvSpPr txBox="1">
              <a:spLocks noChangeArrowheads="1"/>
            </p:cNvSpPr>
            <p:nvPr/>
          </p:nvSpPr>
          <p:spPr bwMode="auto">
            <a:xfrm>
              <a:off x="177800" y="6172200"/>
              <a:ext cx="461665" cy="457200"/>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1.4</a:t>
              </a:r>
            </a:p>
          </p:txBody>
        </p:sp>
        <p:sp>
          <p:nvSpPr>
            <p:cNvPr id="22" name="TextBox 21"/>
            <p:cNvSpPr txBox="1">
              <a:spLocks noChangeArrowheads="1"/>
            </p:cNvSpPr>
            <p:nvPr/>
          </p:nvSpPr>
          <p:spPr bwMode="auto">
            <a:xfrm>
              <a:off x="190500" y="4165600"/>
              <a:ext cx="461665" cy="279400"/>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0</a:t>
              </a:r>
            </a:p>
          </p:txBody>
        </p:sp>
      </p:grpSp>
      <p:grpSp>
        <p:nvGrpSpPr>
          <p:cNvPr id="4" name="Group 46"/>
          <p:cNvGrpSpPr>
            <a:grpSpLocks/>
          </p:cNvGrpSpPr>
          <p:nvPr/>
        </p:nvGrpSpPr>
        <p:grpSpPr bwMode="auto">
          <a:xfrm>
            <a:off x="4546600" y="825500"/>
            <a:ext cx="4330700" cy="3036888"/>
            <a:chOff x="4546600" y="825500"/>
            <a:chExt cx="4330700" cy="3036888"/>
          </a:xfrm>
        </p:grpSpPr>
        <p:pic>
          <p:nvPicPr>
            <p:cNvPr id="31766" name="Picture 23"/>
            <p:cNvPicPr>
              <a:picLocks/>
            </p:cNvPicPr>
            <p:nvPr/>
          </p:nvPicPr>
          <p:blipFill>
            <a:blip r:embed="rId5" cstate="print"/>
            <a:srcRect/>
            <a:stretch>
              <a:fillRect/>
            </a:stretch>
          </p:blipFill>
          <p:spPr bwMode="auto">
            <a:xfrm>
              <a:off x="4965700" y="1231900"/>
              <a:ext cx="3657600" cy="2286000"/>
            </a:xfrm>
            <a:prstGeom prst="rect">
              <a:avLst/>
            </a:prstGeom>
            <a:noFill/>
            <a:ln w="25400">
              <a:solidFill>
                <a:srgbClr val="FAFD00"/>
              </a:solidFill>
              <a:round/>
              <a:headEnd/>
              <a:tailEnd/>
            </a:ln>
          </p:spPr>
        </p:pic>
        <p:sp>
          <p:nvSpPr>
            <p:cNvPr id="31767" name="TextBox 24"/>
            <p:cNvSpPr txBox="1">
              <a:spLocks noChangeArrowheads="1"/>
            </p:cNvSpPr>
            <p:nvPr/>
          </p:nvSpPr>
          <p:spPr bwMode="auto">
            <a:xfrm>
              <a:off x="5245100" y="825500"/>
              <a:ext cx="3111500" cy="369332"/>
            </a:xfrm>
            <a:prstGeom prst="rect">
              <a:avLst/>
            </a:prstGeom>
            <a:noFill/>
            <a:ln w="9525">
              <a:noFill/>
              <a:miter lim="800000"/>
              <a:headEnd/>
              <a:tailEnd/>
            </a:ln>
          </p:spPr>
          <p:txBody>
            <a:bodyPr>
              <a:spAutoFit/>
            </a:bodyPr>
            <a:lstStyle/>
            <a:p>
              <a:pPr algn="ctr"/>
              <a:r>
                <a:rPr lang="en-US" sz="1800"/>
                <a:t>Narrowed Spectrum Wavelet</a:t>
              </a:r>
            </a:p>
          </p:txBody>
        </p:sp>
        <p:sp>
          <p:nvSpPr>
            <p:cNvPr id="31768" name="TextBox 25"/>
            <p:cNvSpPr txBox="1">
              <a:spLocks noChangeArrowheads="1"/>
            </p:cNvSpPr>
            <p:nvPr/>
          </p:nvSpPr>
          <p:spPr bwMode="auto">
            <a:xfrm>
              <a:off x="8305799" y="3492500"/>
              <a:ext cx="571501" cy="369888"/>
            </a:xfrm>
            <a:prstGeom prst="rect">
              <a:avLst/>
            </a:prstGeom>
            <a:noFill/>
            <a:ln w="9525">
              <a:noFill/>
              <a:miter lim="800000"/>
              <a:headEnd/>
              <a:tailEnd/>
            </a:ln>
          </p:spPr>
          <p:txBody>
            <a:bodyPr>
              <a:spAutoFit/>
            </a:bodyPr>
            <a:lstStyle/>
            <a:p>
              <a:r>
                <a:rPr lang="en-US" sz="1800"/>
                <a:t>0.5</a:t>
              </a:r>
            </a:p>
          </p:txBody>
        </p:sp>
        <p:sp>
          <p:nvSpPr>
            <p:cNvPr id="31769" name="TextBox 26"/>
            <p:cNvSpPr txBox="1">
              <a:spLocks noChangeArrowheads="1"/>
            </p:cNvSpPr>
            <p:nvPr/>
          </p:nvSpPr>
          <p:spPr bwMode="auto">
            <a:xfrm>
              <a:off x="6286500" y="3479800"/>
              <a:ext cx="939800" cy="369888"/>
            </a:xfrm>
            <a:prstGeom prst="rect">
              <a:avLst/>
            </a:prstGeom>
            <a:noFill/>
            <a:ln w="9525">
              <a:noFill/>
              <a:miter lim="800000"/>
              <a:headEnd/>
              <a:tailEnd/>
            </a:ln>
          </p:spPr>
          <p:txBody>
            <a:bodyPr>
              <a:spAutoFit/>
            </a:bodyPr>
            <a:lstStyle/>
            <a:p>
              <a:pPr algn="ctr"/>
              <a:r>
                <a:rPr lang="en-US" sz="1800"/>
                <a:t>time (s)</a:t>
              </a:r>
            </a:p>
          </p:txBody>
        </p:sp>
        <p:sp>
          <p:nvSpPr>
            <p:cNvPr id="31770" name="TextBox 27"/>
            <p:cNvSpPr txBox="1">
              <a:spLocks noChangeArrowheads="1"/>
            </p:cNvSpPr>
            <p:nvPr/>
          </p:nvSpPr>
          <p:spPr bwMode="auto">
            <a:xfrm>
              <a:off x="4864100" y="3479800"/>
              <a:ext cx="330200" cy="369888"/>
            </a:xfrm>
            <a:prstGeom prst="rect">
              <a:avLst/>
            </a:prstGeom>
            <a:noFill/>
            <a:ln w="9525">
              <a:noFill/>
              <a:miter lim="800000"/>
              <a:headEnd/>
              <a:tailEnd/>
            </a:ln>
          </p:spPr>
          <p:txBody>
            <a:bodyPr>
              <a:spAutoFit/>
            </a:bodyPr>
            <a:lstStyle/>
            <a:p>
              <a:r>
                <a:rPr lang="en-US" sz="1800"/>
                <a:t>0</a:t>
              </a:r>
            </a:p>
          </p:txBody>
        </p:sp>
        <p:sp>
          <p:nvSpPr>
            <p:cNvPr id="29" name="TextBox 28"/>
            <p:cNvSpPr txBox="1"/>
            <p:nvPr/>
          </p:nvSpPr>
          <p:spPr>
            <a:xfrm>
              <a:off x="4546600" y="1739900"/>
              <a:ext cx="461665" cy="1124010"/>
            </a:xfrm>
            <a:prstGeom prst="rect">
              <a:avLst/>
            </a:prstGeom>
            <a:noFill/>
          </p:spPr>
          <p:txBody>
            <a:bodyPr vert="vert270">
              <a:spAutoFit/>
            </a:bodyPr>
            <a:lstStyle/>
            <a:p>
              <a:pPr algn="ctr">
                <a:defRPr/>
              </a:pPr>
              <a:r>
                <a:rPr lang="en-US" sz="1800" dirty="0">
                  <a:latin typeface="Times New Roman" charset="0"/>
                  <a:ea typeface="ＭＳ Ｐゴシック" charset="-128"/>
                  <a:cs typeface="ＭＳ Ｐゴシック" charset="-128"/>
                </a:rPr>
                <a:t>Amplitude</a:t>
              </a:r>
            </a:p>
          </p:txBody>
        </p:sp>
        <p:sp>
          <p:nvSpPr>
            <p:cNvPr id="30" name="TextBox 29"/>
            <p:cNvSpPr txBox="1">
              <a:spLocks noChangeArrowheads="1"/>
            </p:cNvSpPr>
            <p:nvPr/>
          </p:nvSpPr>
          <p:spPr bwMode="auto">
            <a:xfrm>
              <a:off x="4572000" y="3149600"/>
              <a:ext cx="461665" cy="458788"/>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-0.3</a:t>
              </a:r>
            </a:p>
          </p:txBody>
        </p:sp>
        <p:sp>
          <p:nvSpPr>
            <p:cNvPr id="31" name="TextBox 30"/>
            <p:cNvSpPr txBox="1">
              <a:spLocks noChangeArrowheads="1"/>
            </p:cNvSpPr>
            <p:nvPr/>
          </p:nvSpPr>
          <p:spPr bwMode="auto">
            <a:xfrm>
              <a:off x="4584700" y="1016000"/>
              <a:ext cx="461665" cy="520700"/>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0.4</a:t>
              </a:r>
            </a:p>
          </p:txBody>
        </p:sp>
      </p:grpSp>
      <p:sp>
        <p:nvSpPr>
          <p:cNvPr id="60" name="TextBox 59"/>
          <p:cNvSpPr txBox="1">
            <a:spLocks noChangeArrowheads="1"/>
          </p:cNvSpPr>
          <p:nvPr/>
        </p:nvSpPr>
        <p:spPr bwMode="auto">
          <a:xfrm>
            <a:off x="1955800" y="5118100"/>
            <a:ext cx="889000" cy="400050"/>
          </a:xfrm>
          <a:prstGeom prst="rect">
            <a:avLst/>
          </a:prstGeom>
          <a:noFill/>
          <a:ln w="9525">
            <a:noFill/>
            <a:miter lim="800000"/>
            <a:headEnd/>
            <a:tailEnd/>
          </a:ln>
        </p:spPr>
        <p:txBody>
          <a:bodyPr>
            <a:spAutoFit/>
          </a:bodyPr>
          <a:lstStyle/>
          <a:p>
            <a:r>
              <a:rPr lang="en-US" sz="2000"/>
              <a:t>S</a:t>
            </a:r>
            <a:r>
              <a:rPr lang="en-US" altLang="zh-CN" sz="2000">
                <a:ea typeface="宋体" pitchFamily="2" charset="-122"/>
              </a:rPr>
              <a:t>ignal</a:t>
            </a:r>
            <a:endParaRPr lang="en-US" sz="2000"/>
          </a:p>
        </p:txBody>
      </p:sp>
      <p:grpSp>
        <p:nvGrpSpPr>
          <p:cNvPr id="5" name="Group 63"/>
          <p:cNvGrpSpPr>
            <a:grpSpLocks/>
          </p:cNvGrpSpPr>
          <p:nvPr/>
        </p:nvGrpSpPr>
        <p:grpSpPr bwMode="auto">
          <a:xfrm>
            <a:off x="4572000" y="3884613"/>
            <a:ext cx="4305300" cy="3024187"/>
            <a:chOff x="4572000" y="3884612"/>
            <a:chExt cx="4305300" cy="3024188"/>
          </a:xfrm>
        </p:grpSpPr>
        <p:grpSp>
          <p:nvGrpSpPr>
            <p:cNvPr id="31753" name="Group 58"/>
            <p:cNvGrpSpPr>
              <a:grpSpLocks/>
            </p:cNvGrpSpPr>
            <p:nvPr/>
          </p:nvGrpSpPr>
          <p:grpSpPr bwMode="auto">
            <a:xfrm>
              <a:off x="4572000" y="3884612"/>
              <a:ext cx="4305300" cy="3024188"/>
              <a:chOff x="4572000" y="3884612"/>
              <a:chExt cx="4305300" cy="3024188"/>
            </a:xfrm>
          </p:grpSpPr>
          <p:grpSp>
            <p:nvGrpSpPr>
              <p:cNvPr id="31756" name="Group 48"/>
              <p:cNvGrpSpPr>
                <a:grpSpLocks/>
              </p:cNvGrpSpPr>
              <p:nvPr/>
            </p:nvGrpSpPr>
            <p:grpSpPr bwMode="auto">
              <a:xfrm>
                <a:off x="4572000" y="3884612"/>
                <a:ext cx="4305300" cy="3024188"/>
                <a:chOff x="4559300" y="3897312"/>
                <a:chExt cx="4305300" cy="3024188"/>
              </a:xfrm>
            </p:grpSpPr>
            <p:pic>
              <p:nvPicPr>
                <p:cNvPr id="31758" name="Picture 49"/>
                <p:cNvPicPr>
                  <a:picLocks/>
                </p:cNvPicPr>
                <p:nvPr/>
              </p:nvPicPr>
              <p:blipFill>
                <a:blip r:embed="rId6" cstate="print"/>
                <a:srcRect/>
                <a:stretch>
                  <a:fillRect/>
                </a:stretch>
              </p:blipFill>
              <p:spPr bwMode="auto">
                <a:xfrm>
                  <a:off x="4953000" y="4298950"/>
                  <a:ext cx="3657600" cy="2286000"/>
                </a:xfrm>
                <a:prstGeom prst="rect">
                  <a:avLst/>
                </a:prstGeom>
                <a:noFill/>
                <a:ln w="25400">
                  <a:solidFill>
                    <a:srgbClr val="FAFD00"/>
                  </a:solidFill>
                  <a:round/>
                  <a:headEnd/>
                  <a:tailEnd/>
                </a:ln>
              </p:spPr>
            </p:pic>
            <p:sp>
              <p:nvSpPr>
                <p:cNvPr id="31759" name="TextBox 50"/>
                <p:cNvSpPr txBox="1">
                  <a:spLocks noChangeArrowheads="1"/>
                </p:cNvSpPr>
                <p:nvPr/>
              </p:nvSpPr>
              <p:spPr bwMode="auto">
                <a:xfrm>
                  <a:off x="5232400" y="3897312"/>
                  <a:ext cx="3111500" cy="369332"/>
                </a:xfrm>
                <a:prstGeom prst="rect">
                  <a:avLst/>
                </a:prstGeom>
                <a:noFill/>
                <a:ln w="9525">
                  <a:noFill/>
                  <a:miter lim="800000"/>
                  <a:headEnd/>
                  <a:tailEnd/>
                </a:ln>
              </p:spPr>
              <p:txBody>
                <a:bodyPr>
                  <a:spAutoFit/>
                </a:bodyPr>
                <a:lstStyle/>
                <a:p>
                  <a:pPr algn="ctr"/>
                  <a:r>
                    <a:rPr lang="en-US" sz="1800"/>
                    <a:t>FT of Wavelet</a:t>
                  </a:r>
                </a:p>
              </p:txBody>
            </p:sp>
            <p:sp>
              <p:nvSpPr>
                <p:cNvPr id="31760" name="TextBox 51"/>
                <p:cNvSpPr txBox="1">
                  <a:spLocks noChangeArrowheads="1"/>
                </p:cNvSpPr>
                <p:nvPr/>
              </p:nvSpPr>
              <p:spPr bwMode="auto">
                <a:xfrm>
                  <a:off x="8293099" y="6551612"/>
                  <a:ext cx="571501" cy="369888"/>
                </a:xfrm>
                <a:prstGeom prst="rect">
                  <a:avLst/>
                </a:prstGeom>
                <a:noFill/>
                <a:ln w="9525">
                  <a:noFill/>
                  <a:miter lim="800000"/>
                  <a:headEnd/>
                  <a:tailEnd/>
                </a:ln>
              </p:spPr>
              <p:txBody>
                <a:bodyPr>
                  <a:spAutoFit/>
                </a:bodyPr>
                <a:lstStyle/>
                <a:p>
                  <a:r>
                    <a:rPr lang="en-US" sz="1800"/>
                    <a:t>0.5</a:t>
                  </a:r>
                </a:p>
              </p:txBody>
            </p:sp>
            <p:sp>
              <p:nvSpPr>
                <p:cNvPr id="31761" name="TextBox 52"/>
                <p:cNvSpPr txBox="1">
                  <a:spLocks noChangeArrowheads="1"/>
                </p:cNvSpPr>
                <p:nvPr/>
              </p:nvSpPr>
              <p:spPr bwMode="auto">
                <a:xfrm>
                  <a:off x="6540500" y="6534834"/>
                  <a:ext cx="1752600" cy="369332"/>
                </a:xfrm>
                <a:prstGeom prst="rect">
                  <a:avLst/>
                </a:prstGeom>
                <a:noFill/>
                <a:ln w="9525">
                  <a:noFill/>
                  <a:miter lim="800000"/>
                  <a:headEnd/>
                  <a:tailEnd/>
                </a:ln>
              </p:spPr>
              <p:txBody>
                <a:bodyPr>
                  <a:spAutoFit/>
                </a:bodyPr>
                <a:lstStyle/>
                <a:p>
                  <a:pPr algn="ctr"/>
                  <a:r>
                    <a:rPr lang="en-US" sz="1800"/>
                    <a:t>Frequency (Hz)</a:t>
                  </a:r>
                </a:p>
              </p:txBody>
            </p:sp>
            <p:sp>
              <p:nvSpPr>
                <p:cNvPr id="31762" name="TextBox 53"/>
                <p:cNvSpPr txBox="1">
                  <a:spLocks noChangeArrowheads="1"/>
                </p:cNvSpPr>
                <p:nvPr/>
              </p:nvSpPr>
              <p:spPr bwMode="auto">
                <a:xfrm>
                  <a:off x="4851400" y="6538912"/>
                  <a:ext cx="330200" cy="369888"/>
                </a:xfrm>
                <a:prstGeom prst="rect">
                  <a:avLst/>
                </a:prstGeom>
                <a:noFill/>
                <a:ln w="9525">
                  <a:noFill/>
                  <a:miter lim="800000"/>
                  <a:headEnd/>
                  <a:tailEnd/>
                </a:ln>
              </p:spPr>
              <p:txBody>
                <a:bodyPr>
                  <a:spAutoFit/>
                </a:bodyPr>
                <a:lstStyle/>
                <a:p>
                  <a:r>
                    <a:rPr lang="en-US" sz="1800"/>
                    <a:t>0</a:t>
                  </a:r>
                </a:p>
              </p:txBody>
            </p:sp>
            <p:sp>
              <p:nvSpPr>
                <p:cNvPr id="55" name="TextBox 54"/>
                <p:cNvSpPr txBox="1">
                  <a:spLocks noChangeArrowheads="1"/>
                </p:cNvSpPr>
                <p:nvPr/>
              </p:nvSpPr>
              <p:spPr bwMode="auto">
                <a:xfrm>
                  <a:off x="4559300" y="6208712"/>
                  <a:ext cx="461665" cy="458788"/>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0</a:t>
                  </a:r>
                </a:p>
              </p:txBody>
            </p:sp>
            <p:sp>
              <p:nvSpPr>
                <p:cNvPr id="56" name="TextBox 55"/>
                <p:cNvSpPr txBox="1">
                  <a:spLocks noChangeArrowheads="1"/>
                </p:cNvSpPr>
                <p:nvPr/>
              </p:nvSpPr>
              <p:spPr bwMode="auto">
                <a:xfrm>
                  <a:off x="4572000" y="4075112"/>
                  <a:ext cx="461665" cy="520700"/>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4.5</a:t>
                  </a:r>
                </a:p>
              </p:txBody>
            </p:sp>
            <p:sp>
              <p:nvSpPr>
                <p:cNvPr id="31765" name="TextBox 56"/>
                <p:cNvSpPr txBox="1">
                  <a:spLocks noChangeArrowheads="1"/>
                </p:cNvSpPr>
                <p:nvPr/>
              </p:nvSpPr>
              <p:spPr bwMode="auto">
                <a:xfrm>
                  <a:off x="6083300" y="6533356"/>
                  <a:ext cx="419100" cy="369332"/>
                </a:xfrm>
                <a:prstGeom prst="rect">
                  <a:avLst/>
                </a:prstGeom>
                <a:noFill/>
                <a:ln w="9525">
                  <a:noFill/>
                  <a:miter lim="800000"/>
                  <a:headEnd/>
                  <a:tailEnd/>
                </a:ln>
              </p:spPr>
              <p:txBody>
                <a:bodyPr>
                  <a:spAutoFit/>
                </a:bodyPr>
                <a:lstStyle/>
                <a:p>
                  <a:r>
                    <a:rPr lang="en-US" sz="1800"/>
                    <a:t>50</a:t>
                  </a:r>
                </a:p>
              </p:txBody>
            </p:sp>
          </p:grpSp>
          <p:cxnSp>
            <p:nvCxnSpPr>
              <p:cNvPr id="31757" name="Straight Connector 57"/>
              <p:cNvCxnSpPr>
                <a:cxnSpLocks noChangeShapeType="1"/>
              </p:cNvCxnSpPr>
              <p:nvPr/>
            </p:nvCxnSpPr>
            <p:spPr bwMode="auto">
              <a:xfrm rot="5400000">
                <a:off x="5245100" y="5524500"/>
                <a:ext cx="2057400" cy="1588"/>
              </a:xfrm>
              <a:prstGeom prst="line">
                <a:avLst/>
              </a:prstGeom>
              <a:noFill/>
              <a:ln w="12700">
                <a:solidFill>
                  <a:srgbClr val="FF0000"/>
                </a:solidFill>
                <a:prstDash val="dot"/>
                <a:round/>
                <a:headEnd/>
                <a:tailEnd/>
              </a:ln>
            </p:spPr>
          </p:cxnSp>
        </p:grpSp>
        <p:sp>
          <p:nvSpPr>
            <p:cNvPr id="31754" name="TextBox 60"/>
            <p:cNvSpPr txBox="1">
              <a:spLocks noChangeArrowheads="1"/>
            </p:cNvSpPr>
            <p:nvPr/>
          </p:nvSpPr>
          <p:spPr bwMode="auto">
            <a:xfrm>
              <a:off x="6616700" y="5080000"/>
              <a:ext cx="1765300" cy="707886"/>
            </a:xfrm>
            <a:prstGeom prst="rect">
              <a:avLst/>
            </a:prstGeom>
            <a:noFill/>
            <a:ln w="9525">
              <a:noFill/>
              <a:miter lim="800000"/>
              <a:headEnd/>
              <a:tailEnd/>
            </a:ln>
          </p:spPr>
          <p:txBody>
            <a:bodyPr>
              <a:spAutoFit/>
            </a:bodyPr>
            <a:lstStyle/>
            <a:p>
              <a:r>
                <a:rPr lang="en-US" sz="2000">
                  <a:solidFill>
                    <a:srgbClr val="FF0000"/>
                  </a:solidFill>
                </a:rPr>
                <a:t>Dominant frequency</a:t>
              </a:r>
            </a:p>
          </p:txBody>
        </p:sp>
        <p:cxnSp>
          <p:nvCxnSpPr>
            <p:cNvPr id="31755" name="Straight Arrow Connector 62"/>
            <p:cNvCxnSpPr>
              <a:cxnSpLocks noChangeShapeType="1"/>
            </p:cNvCxnSpPr>
            <p:nvPr/>
          </p:nvCxnSpPr>
          <p:spPr bwMode="auto">
            <a:xfrm rot="5400000">
              <a:off x="6292850" y="5848350"/>
              <a:ext cx="698500" cy="609600"/>
            </a:xfrm>
            <a:prstGeom prst="straightConnector1">
              <a:avLst/>
            </a:prstGeom>
            <a:noFill/>
            <a:ln w="12700">
              <a:solidFill>
                <a:srgbClr val="FF0000"/>
              </a:solidFill>
              <a:round/>
              <a:headEnd/>
              <a:tailEnd type="arrow" w="med" len="med"/>
            </a:ln>
          </p:spPr>
        </p:cxnSp>
      </p:grpSp>
      <p:sp>
        <p:nvSpPr>
          <p:cNvPr id="31752" name="TextBox 44"/>
          <p:cNvSpPr txBox="1">
            <a:spLocks noChangeArrowheads="1"/>
          </p:cNvSpPr>
          <p:nvPr/>
        </p:nvSpPr>
        <p:spPr bwMode="auto">
          <a:xfrm>
            <a:off x="3800475" y="647700"/>
            <a:ext cx="1631950" cy="461963"/>
          </a:xfrm>
          <a:prstGeom prst="rect">
            <a:avLst/>
          </a:prstGeom>
          <a:noFill/>
          <a:ln w="9525">
            <a:noFill/>
            <a:miter lim="800000"/>
            <a:headEnd/>
            <a:tailEnd/>
          </a:ln>
        </p:spPr>
        <p:txBody>
          <a:bodyPr wrap="none">
            <a:spAutoFit/>
          </a:bodyPr>
          <a:lstStyle/>
          <a:p>
            <a:r>
              <a:rPr lang="en-US" sz="2400">
                <a:solidFill>
                  <a:srgbClr val="FFFFFF"/>
                </a:solidFill>
              </a:rPr>
              <a:t>(Xin Wang)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900" decel="100000" fill="hold"/>
                                        <p:tgtEl>
                                          <p:spTgt spid="6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txBox="1">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200">
                <a:solidFill>
                  <a:srgbClr val="FFFF00"/>
                </a:solidFill>
              </a:rPr>
              <a:t>Numerical Result of Multi-source Super stacking </a:t>
            </a:r>
          </a:p>
        </p:txBody>
      </p:sp>
      <p:grpSp>
        <p:nvGrpSpPr>
          <p:cNvPr id="32771" name="Group 42"/>
          <p:cNvGrpSpPr>
            <a:grpSpLocks/>
          </p:cNvGrpSpPr>
          <p:nvPr/>
        </p:nvGrpSpPr>
        <p:grpSpPr bwMode="auto">
          <a:xfrm>
            <a:off x="150813" y="812800"/>
            <a:ext cx="4332287" cy="3062288"/>
            <a:chOff x="150337" y="812800"/>
            <a:chExt cx="4332763" cy="3062288"/>
          </a:xfrm>
        </p:grpSpPr>
        <p:pic>
          <p:nvPicPr>
            <p:cNvPr id="32816" name="Picture 1"/>
            <p:cNvPicPr>
              <a:picLocks/>
            </p:cNvPicPr>
            <p:nvPr/>
          </p:nvPicPr>
          <p:blipFill>
            <a:blip r:embed="rId3" cstate="print"/>
            <a:srcRect/>
            <a:stretch>
              <a:fillRect/>
            </a:stretch>
          </p:blipFill>
          <p:spPr bwMode="auto">
            <a:xfrm>
              <a:off x="565150" y="1212850"/>
              <a:ext cx="3657600" cy="2286000"/>
            </a:xfrm>
            <a:prstGeom prst="rect">
              <a:avLst/>
            </a:prstGeom>
            <a:noFill/>
            <a:ln w="25400">
              <a:solidFill>
                <a:schemeClr val="tx1"/>
              </a:solidFill>
              <a:round/>
              <a:headEnd/>
              <a:tailEnd/>
            </a:ln>
          </p:spPr>
        </p:pic>
        <p:grpSp>
          <p:nvGrpSpPr>
            <p:cNvPr id="32817" name="Group 3"/>
            <p:cNvGrpSpPr>
              <a:grpSpLocks/>
            </p:cNvGrpSpPr>
            <p:nvPr/>
          </p:nvGrpSpPr>
          <p:grpSpPr bwMode="auto">
            <a:xfrm>
              <a:off x="150337" y="812800"/>
              <a:ext cx="4332763" cy="3062288"/>
              <a:chOff x="150337" y="1016000"/>
              <a:chExt cx="4332763" cy="3062288"/>
            </a:xfrm>
          </p:grpSpPr>
          <p:sp>
            <p:nvSpPr>
              <p:cNvPr id="32818" name="TextBox 5"/>
              <p:cNvSpPr txBox="1">
                <a:spLocks noChangeArrowheads="1"/>
              </p:cNvSpPr>
              <p:nvPr/>
            </p:nvSpPr>
            <p:spPr bwMode="auto">
              <a:xfrm>
                <a:off x="558800" y="1016000"/>
                <a:ext cx="3644900" cy="369332"/>
              </a:xfrm>
              <a:prstGeom prst="rect">
                <a:avLst/>
              </a:prstGeom>
              <a:noFill/>
              <a:ln w="9525">
                <a:noFill/>
                <a:miter lim="800000"/>
                <a:headEnd/>
                <a:tailEnd/>
              </a:ln>
            </p:spPr>
            <p:txBody>
              <a:bodyPr>
                <a:spAutoFit/>
              </a:bodyPr>
              <a:lstStyle/>
              <a:p>
                <a:pPr algn="ctr"/>
                <a:r>
                  <a:rPr lang="en-US" sz="1800"/>
                  <a:t>KM of 320 Shots Supergather w/o PE </a:t>
                </a:r>
              </a:p>
            </p:txBody>
          </p:sp>
          <p:sp>
            <p:nvSpPr>
              <p:cNvPr id="32819" name="TextBox 6"/>
              <p:cNvSpPr txBox="1">
                <a:spLocks noChangeArrowheads="1"/>
              </p:cNvSpPr>
              <p:nvPr/>
            </p:nvSpPr>
            <p:spPr bwMode="auto">
              <a:xfrm>
                <a:off x="3911599" y="3708400"/>
                <a:ext cx="571501" cy="369888"/>
              </a:xfrm>
              <a:prstGeom prst="rect">
                <a:avLst/>
              </a:prstGeom>
              <a:noFill/>
              <a:ln w="9525">
                <a:noFill/>
                <a:miter lim="800000"/>
                <a:headEnd/>
                <a:tailEnd/>
              </a:ln>
            </p:spPr>
            <p:txBody>
              <a:bodyPr>
                <a:spAutoFit/>
              </a:bodyPr>
              <a:lstStyle/>
              <a:p>
                <a:r>
                  <a:rPr lang="en-US" sz="1800"/>
                  <a:t>5.9</a:t>
                </a:r>
              </a:p>
            </p:txBody>
          </p:sp>
          <p:sp>
            <p:nvSpPr>
              <p:cNvPr id="32820" name="TextBox 7"/>
              <p:cNvSpPr txBox="1">
                <a:spLocks noChangeArrowheads="1"/>
              </p:cNvSpPr>
              <p:nvPr/>
            </p:nvSpPr>
            <p:spPr bwMode="auto">
              <a:xfrm>
                <a:off x="1892300" y="3695700"/>
                <a:ext cx="939800" cy="369888"/>
              </a:xfrm>
              <a:prstGeom prst="rect">
                <a:avLst/>
              </a:prstGeom>
              <a:noFill/>
              <a:ln w="9525">
                <a:noFill/>
                <a:miter lim="800000"/>
                <a:headEnd/>
                <a:tailEnd/>
              </a:ln>
            </p:spPr>
            <p:txBody>
              <a:bodyPr>
                <a:spAutoFit/>
              </a:bodyPr>
              <a:lstStyle/>
              <a:p>
                <a:pPr algn="ctr"/>
                <a:r>
                  <a:rPr lang="en-US" sz="1800"/>
                  <a:t>X (km)</a:t>
                </a:r>
              </a:p>
            </p:txBody>
          </p:sp>
          <p:sp>
            <p:nvSpPr>
              <p:cNvPr id="32821" name="TextBox 8"/>
              <p:cNvSpPr txBox="1">
                <a:spLocks noChangeArrowheads="1"/>
              </p:cNvSpPr>
              <p:nvPr/>
            </p:nvSpPr>
            <p:spPr bwMode="auto">
              <a:xfrm>
                <a:off x="469900" y="3670300"/>
                <a:ext cx="330200" cy="369888"/>
              </a:xfrm>
              <a:prstGeom prst="rect">
                <a:avLst/>
              </a:prstGeom>
              <a:noFill/>
              <a:ln w="9525">
                <a:noFill/>
                <a:miter lim="800000"/>
                <a:headEnd/>
                <a:tailEnd/>
              </a:ln>
            </p:spPr>
            <p:txBody>
              <a:bodyPr>
                <a:spAutoFit/>
              </a:bodyPr>
              <a:lstStyle/>
              <a:p>
                <a:r>
                  <a:rPr lang="en-US" sz="1800"/>
                  <a:t>0</a:t>
                </a:r>
              </a:p>
            </p:txBody>
          </p:sp>
          <p:sp>
            <p:nvSpPr>
              <p:cNvPr id="10" name="TextBox 9"/>
              <p:cNvSpPr txBox="1"/>
              <p:nvPr/>
            </p:nvSpPr>
            <p:spPr>
              <a:xfrm>
                <a:off x="152400" y="1993900"/>
                <a:ext cx="461665" cy="1022410"/>
              </a:xfrm>
              <a:prstGeom prst="rect">
                <a:avLst/>
              </a:prstGeom>
              <a:noFill/>
            </p:spPr>
            <p:txBody>
              <a:bodyPr vert="vert270">
                <a:spAutoFit/>
              </a:bodyPr>
              <a:lstStyle/>
              <a:p>
                <a:pPr algn="ctr">
                  <a:defRPr/>
                </a:pPr>
                <a:r>
                  <a:rPr lang="en-US" sz="1800" dirty="0">
                    <a:latin typeface="Times New Roman" charset="0"/>
                    <a:ea typeface="ＭＳ Ｐゴシック" charset="-128"/>
                    <a:cs typeface="ＭＳ Ｐゴシック" charset="-128"/>
                  </a:rPr>
                  <a:t>Z (km)</a:t>
                </a:r>
              </a:p>
            </p:txBody>
          </p:sp>
          <p:sp>
            <p:nvSpPr>
              <p:cNvPr id="11" name="TextBox 10"/>
              <p:cNvSpPr txBox="1">
                <a:spLocks noChangeArrowheads="1"/>
              </p:cNvSpPr>
              <p:nvPr/>
            </p:nvSpPr>
            <p:spPr bwMode="auto">
              <a:xfrm>
                <a:off x="150337" y="3352800"/>
                <a:ext cx="461665" cy="433388"/>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1.4</a:t>
                </a:r>
              </a:p>
            </p:txBody>
          </p:sp>
          <p:sp>
            <p:nvSpPr>
              <p:cNvPr id="12" name="TextBox 11"/>
              <p:cNvSpPr txBox="1">
                <a:spLocks noChangeArrowheads="1"/>
              </p:cNvSpPr>
              <p:nvPr/>
            </p:nvSpPr>
            <p:spPr bwMode="auto">
              <a:xfrm>
                <a:off x="177800" y="1295400"/>
                <a:ext cx="461665" cy="280988"/>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0</a:t>
                </a:r>
              </a:p>
            </p:txBody>
          </p:sp>
        </p:grpSp>
      </p:grpSp>
      <p:grpSp>
        <p:nvGrpSpPr>
          <p:cNvPr id="4" name="Group 64"/>
          <p:cNvGrpSpPr>
            <a:grpSpLocks/>
          </p:cNvGrpSpPr>
          <p:nvPr/>
        </p:nvGrpSpPr>
        <p:grpSpPr bwMode="auto">
          <a:xfrm>
            <a:off x="114300" y="3871913"/>
            <a:ext cx="6502400" cy="3049587"/>
            <a:chOff x="114300" y="3871912"/>
            <a:chExt cx="6502400" cy="3049588"/>
          </a:xfrm>
        </p:grpSpPr>
        <p:grpSp>
          <p:nvGrpSpPr>
            <p:cNvPr id="32798" name="Group 55"/>
            <p:cNvGrpSpPr>
              <a:grpSpLocks/>
            </p:cNvGrpSpPr>
            <p:nvPr/>
          </p:nvGrpSpPr>
          <p:grpSpPr bwMode="auto">
            <a:xfrm>
              <a:off x="114300" y="3871912"/>
              <a:ext cx="6502400" cy="3049588"/>
              <a:chOff x="114300" y="3871912"/>
              <a:chExt cx="6502400" cy="3049588"/>
            </a:xfrm>
          </p:grpSpPr>
          <p:grpSp>
            <p:nvGrpSpPr>
              <p:cNvPr id="32800" name="Group 52"/>
              <p:cNvGrpSpPr>
                <a:grpSpLocks/>
              </p:cNvGrpSpPr>
              <p:nvPr/>
            </p:nvGrpSpPr>
            <p:grpSpPr bwMode="auto">
              <a:xfrm>
                <a:off x="4572000" y="4089400"/>
                <a:ext cx="2044700" cy="2806144"/>
                <a:chOff x="4572000" y="4089400"/>
                <a:chExt cx="2044700" cy="2806144"/>
              </a:xfrm>
            </p:grpSpPr>
            <p:pic>
              <p:nvPicPr>
                <p:cNvPr id="32811" name="Picture 44"/>
                <p:cNvPicPr>
                  <a:picLocks/>
                </p:cNvPicPr>
                <p:nvPr/>
              </p:nvPicPr>
              <p:blipFill>
                <a:blip r:embed="rId4" cstate="print"/>
                <a:srcRect/>
                <a:stretch>
                  <a:fillRect/>
                </a:stretch>
              </p:blipFill>
              <p:spPr bwMode="auto">
                <a:xfrm>
                  <a:off x="4997450" y="4279900"/>
                  <a:ext cx="1371600" cy="2286000"/>
                </a:xfrm>
                <a:prstGeom prst="rect">
                  <a:avLst/>
                </a:prstGeom>
                <a:noFill/>
                <a:ln w="25400">
                  <a:solidFill>
                    <a:srgbClr val="FAFD00"/>
                  </a:solidFill>
                  <a:round/>
                  <a:headEnd/>
                  <a:tailEnd/>
                </a:ln>
              </p:spPr>
            </p:pic>
            <p:sp>
              <p:nvSpPr>
                <p:cNvPr id="32812" name="TextBox 37"/>
                <p:cNvSpPr txBox="1">
                  <a:spLocks noChangeArrowheads="1"/>
                </p:cNvSpPr>
                <p:nvPr/>
              </p:nvSpPr>
              <p:spPr bwMode="auto">
                <a:xfrm>
                  <a:off x="4864100" y="6526212"/>
                  <a:ext cx="685800" cy="369332"/>
                </a:xfrm>
                <a:prstGeom prst="rect">
                  <a:avLst/>
                </a:prstGeom>
                <a:noFill/>
                <a:ln w="9525">
                  <a:noFill/>
                  <a:miter lim="800000"/>
                  <a:headEnd/>
                  <a:tailEnd/>
                </a:ln>
              </p:spPr>
              <p:txBody>
                <a:bodyPr>
                  <a:spAutoFit/>
                </a:bodyPr>
                <a:lstStyle/>
                <a:p>
                  <a:r>
                    <a:rPr lang="en-US" sz="1800"/>
                    <a:t>-0.05</a:t>
                  </a:r>
                </a:p>
              </p:txBody>
            </p:sp>
            <p:sp>
              <p:nvSpPr>
                <p:cNvPr id="39" name="TextBox 38"/>
                <p:cNvSpPr txBox="1">
                  <a:spLocks noChangeArrowheads="1"/>
                </p:cNvSpPr>
                <p:nvPr/>
              </p:nvSpPr>
              <p:spPr bwMode="auto">
                <a:xfrm>
                  <a:off x="4572000" y="6196012"/>
                  <a:ext cx="461665" cy="458788"/>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0</a:t>
                  </a:r>
                </a:p>
              </p:txBody>
            </p:sp>
            <p:sp>
              <p:nvSpPr>
                <p:cNvPr id="40" name="TextBox 39"/>
                <p:cNvSpPr txBox="1">
                  <a:spLocks noChangeArrowheads="1"/>
                </p:cNvSpPr>
                <p:nvPr/>
              </p:nvSpPr>
              <p:spPr bwMode="auto">
                <a:xfrm>
                  <a:off x="4597400" y="4089400"/>
                  <a:ext cx="461665" cy="646112"/>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4000</a:t>
                  </a:r>
                </a:p>
              </p:txBody>
            </p:sp>
            <p:sp>
              <p:nvSpPr>
                <p:cNvPr id="32815" name="TextBox 40"/>
                <p:cNvSpPr txBox="1">
                  <a:spLocks noChangeArrowheads="1"/>
                </p:cNvSpPr>
                <p:nvPr/>
              </p:nvSpPr>
              <p:spPr bwMode="auto">
                <a:xfrm>
                  <a:off x="5943600" y="6520656"/>
                  <a:ext cx="673100" cy="369332"/>
                </a:xfrm>
                <a:prstGeom prst="rect">
                  <a:avLst/>
                </a:prstGeom>
                <a:noFill/>
                <a:ln w="9525">
                  <a:noFill/>
                  <a:miter lim="800000"/>
                  <a:headEnd/>
                  <a:tailEnd/>
                </a:ln>
              </p:spPr>
              <p:txBody>
                <a:bodyPr>
                  <a:spAutoFit/>
                </a:bodyPr>
                <a:lstStyle/>
                <a:p>
                  <a:r>
                    <a:rPr lang="en-US" sz="1800"/>
                    <a:t>0.05</a:t>
                  </a:r>
                </a:p>
              </p:txBody>
            </p:sp>
          </p:grpSp>
          <p:grpSp>
            <p:nvGrpSpPr>
              <p:cNvPr id="32801" name="Group 54"/>
              <p:cNvGrpSpPr>
                <a:grpSpLocks/>
              </p:cNvGrpSpPr>
              <p:nvPr/>
            </p:nvGrpSpPr>
            <p:grpSpPr bwMode="auto">
              <a:xfrm>
                <a:off x="114300" y="3871912"/>
                <a:ext cx="4330700" cy="3049588"/>
                <a:chOff x="114300" y="3871912"/>
                <a:chExt cx="4330700" cy="3049588"/>
              </a:xfrm>
            </p:grpSpPr>
            <p:grpSp>
              <p:nvGrpSpPr>
                <p:cNvPr id="32802" name="Group 12"/>
                <p:cNvGrpSpPr>
                  <a:grpSpLocks/>
                </p:cNvGrpSpPr>
                <p:nvPr/>
              </p:nvGrpSpPr>
              <p:grpSpPr bwMode="auto">
                <a:xfrm>
                  <a:off x="114300" y="3871912"/>
                  <a:ext cx="4330700" cy="3049588"/>
                  <a:chOff x="114300" y="3871912"/>
                  <a:chExt cx="4330700" cy="3049588"/>
                </a:xfrm>
              </p:grpSpPr>
              <p:sp>
                <p:nvSpPr>
                  <p:cNvPr id="32804" name="TextBox 14"/>
                  <p:cNvSpPr txBox="1">
                    <a:spLocks noChangeArrowheads="1"/>
                  </p:cNvSpPr>
                  <p:nvPr/>
                </p:nvSpPr>
                <p:spPr bwMode="auto">
                  <a:xfrm>
                    <a:off x="533400" y="3871912"/>
                    <a:ext cx="3683000" cy="369332"/>
                  </a:xfrm>
                  <a:prstGeom prst="rect">
                    <a:avLst/>
                  </a:prstGeom>
                  <a:noFill/>
                  <a:ln w="9525">
                    <a:noFill/>
                    <a:miter lim="800000"/>
                    <a:headEnd/>
                    <a:tailEnd/>
                  </a:ln>
                </p:spPr>
                <p:txBody>
                  <a:bodyPr>
                    <a:spAutoFit/>
                  </a:bodyPr>
                  <a:lstStyle/>
                  <a:p>
                    <a:pPr algn="ctr"/>
                    <a:r>
                      <a:rPr lang="en-US" sz="1800"/>
                      <a:t>KM of 3000 Stacking S</a:t>
                    </a:r>
                    <a:r>
                      <a:rPr lang="en-US" altLang="zh-CN" sz="1800">
                        <a:ea typeface="宋体" pitchFamily="2" charset="-122"/>
                      </a:rPr>
                      <a:t>upergather</a:t>
                    </a:r>
                    <a:endParaRPr lang="en-US" sz="1800"/>
                  </a:p>
                </p:txBody>
              </p:sp>
              <p:sp>
                <p:nvSpPr>
                  <p:cNvPr id="32805" name="TextBox 15"/>
                  <p:cNvSpPr txBox="1">
                    <a:spLocks noChangeArrowheads="1"/>
                  </p:cNvSpPr>
                  <p:nvPr/>
                </p:nvSpPr>
                <p:spPr bwMode="auto">
                  <a:xfrm>
                    <a:off x="3873499" y="6551612"/>
                    <a:ext cx="571501" cy="369888"/>
                  </a:xfrm>
                  <a:prstGeom prst="rect">
                    <a:avLst/>
                  </a:prstGeom>
                  <a:noFill/>
                  <a:ln w="9525">
                    <a:noFill/>
                    <a:miter lim="800000"/>
                    <a:headEnd/>
                    <a:tailEnd/>
                  </a:ln>
                </p:spPr>
                <p:txBody>
                  <a:bodyPr>
                    <a:spAutoFit/>
                  </a:bodyPr>
                  <a:lstStyle/>
                  <a:p>
                    <a:r>
                      <a:rPr lang="en-US" sz="1800"/>
                      <a:t>5.9</a:t>
                    </a:r>
                  </a:p>
                </p:txBody>
              </p:sp>
              <p:sp>
                <p:nvSpPr>
                  <p:cNvPr id="32806" name="TextBox 16"/>
                  <p:cNvSpPr txBox="1">
                    <a:spLocks noChangeArrowheads="1"/>
                  </p:cNvSpPr>
                  <p:nvPr/>
                </p:nvSpPr>
                <p:spPr bwMode="auto">
                  <a:xfrm>
                    <a:off x="1854200" y="6538912"/>
                    <a:ext cx="939800" cy="369888"/>
                  </a:xfrm>
                  <a:prstGeom prst="rect">
                    <a:avLst/>
                  </a:prstGeom>
                  <a:noFill/>
                  <a:ln w="9525">
                    <a:noFill/>
                    <a:miter lim="800000"/>
                    <a:headEnd/>
                    <a:tailEnd/>
                  </a:ln>
                </p:spPr>
                <p:txBody>
                  <a:bodyPr>
                    <a:spAutoFit/>
                  </a:bodyPr>
                  <a:lstStyle/>
                  <a:p>
                    <a:pPr algn="ctr"/>
                    <a:r>
                      <a:rPr lang="en-US" sz="1800"/>
                      <a:t>X (km)</a:t>
                    </a:r>
                  </a:p>
                </p:txBody>
              </p:sp>
              <p:sp>
                <p:nvSpPr>
                  <p:cNvPr id="32807" name="TextBox 17"/>
                  <p:cNvSpPr txBox="1">
                    <a:spLocks noChangeArrowheads="1"/>
                  </p:cNvSpPr>
                  <p:nvPr/>
                </p:nvSpPr>
                <p:spPr bwMode="auto">
                  <a:xfrm>
                    <a:off x="431800" y="6513512"/>
                    <a:ext cx="330200" cy="369888"/>
                  </a:xfrm>
                  <a:prstGeom prst="rect">
                    <a:avLst/>
                  </a:prstGeom>
                  <a:noFill/>
                  <a:ln w="9525">
                    <a:noFill/>
                    <a:miter lim="800000"/>
                    <a:headEnd/>
                    <a:tailEnd/>
                  </a:ln>
                </p:spPr>
                <p:txBody>
                  <a:bodyPr>
                    <a:spAutoFit/>
                  </a:bodyPr>
                  <a:lstStyle/>
                  <a:p>
                    <a:r>
                      <a:rPr lang="en-US" sz="1800"/>
                      <a:t>0</a:t>
                    </a:r>
                  </a:p>
                </p:txBody>
              </p:sp>
              <p:sp>
                <p:nvSpPr>
                  <p:cNvPr id="19" name="TextBox 18"/>
                  <p:cNvSpPr txBox="1"/>
                  <p:nvPr/>
                </p:nvSpPr>
                <p:spPr>
                  <a:xfrm>
                    <a:off x="114300" y="4837112"/>
                    <a:ext cx="461665" cy="1022410"/>
                  </a:xfrm>
                  <a:prstGeom prst="rect">
                    <a:avLst/>
                  </a:prstGeom>
                  <a:noFill/>
                </p:spPr>
                <p:txBody>
                  <a:bodyPr vert="vert270">
                    <a:spAutoFit/>
                  </a:bodyPr>
                  <a:lstStyle/>
                  <a:p>
                    <a:pPr algn="ctr">
                      <a:defRPr/>
                    </a:pPr>
                    <a:r>
                      <a:rPr lang="en-US" sz="1800" dirty="0">
                        <a:latin typeface="Times New Roman" charset="0"/>
                        <a:ea typeface="ＭＳ Ｐゴシック" charset="-128"/>
                        <a:cs typeface="ＭＳ Ｐゴシック" charset="-128"/>
                      </a:rPr>
                      <a:t>Z (km)</a:t>
                    </a:r>
                  </a:p>
                </p:txBody>
              </p:sp>
              <p:sp>
                <p:nvSpPr>
                  <p:cNvPr id="20" name="TextBox 19"/>
                  <p:cNvSpPr txBox="1">
                    <a:spLocks noChangeArrowheads="1"/>
                  </p:cNvSpPr>
                  <p:nvPr/>
                </p:nvSpPr>
                <p:spPr bwMode="auto">
                  <a:xfrm>
                    <a:off x="177800" y="6172200"/>
                    <a:ext cx="461665" cy="457200"/>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1.4</a:t>
                    </a:r>
                  </a:p>
                </p:txBody>
              </p:sp>
              <p:sp>
                <p:nvSpPr>
                  <p:cNvPr id="21" name="TextBox 20"/>
                  <p:cNvSpPr txBox="1">
                    <a:spLocks noChangeArrowheads="1"/>
                  </p:cNvSpPr>
                  <p:nvPr/>
                </p:nvSpPr>
                <p:spPr bwMode="auto">
                  <a:xfrm>
                    <a:off x="190500" y="4165600"/>
                    <a:ext cx="461665" cy="279400"/>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0</a:t>
                    </a:r>
                  </a:p>
                </p:txBody>
              </p:sp>
            </p:grpSp>
            <p:pic>
              <p:nvPicPr>
                <p:cNvPr id="32803" name="Picture 49"/>
                <p:cNvPicPr>
                  <a:picLocks/>
                </p:cNvPicPr>
                <p:nvPr/>
              </p:nvPicPr>
              <p:blipFill>
                <a:blip r:embed="rId5" cstate="print"/>
                <a:srcRect/>
                <a:stretch>
                  <a:fillRect/>
                </a:stretch>
              </p:blipFill>
              <p:spPr bwMode="auto">
                <a:xfrm>
                  <a:off x="565150" y="4286250"/>
                  <a:ext cx="3657600" cy="2286000"/>
                </a:xfrm>
                <a:prstGeom prst="rect">
                  <a:avLst/>
                </a:prstGeom>
                <a:noFill/>
                <a:ln w="25400">
                  <a:solidFill>
                    <a:srgbClr val="FAFD00"/>
                  </a:solidFill>
                  <a:round/>
                  <a:headEnd/>
                  <a:tailEnd/>
                </a:ln>
              </p:spPr>
            </p:pic>
          </p:grpSp>
        </p:grpSp>
        <p:sp>
          <p:nvSpPr>
            <p:cNvPr id="32799" name="TextBox 62"/>
            <p:cNvSpPr txBox="1">
              <a:spLocks noChangeArrowheads="1"/>
            </p:cNvSpPr>
            <p:nvPr/>
          </p:nvSpPr>
          <p:spPr bwMode="auto">
            <a:xfrm>
              <a:off x="5029200" y="4254499"/>
              <a:ext cx="1308100" cy="369888"/>
            </a:xfrm>
            <a:prstGeom prst="rect">
              <a:avLst/>
            </a:prstGeom>
            <a:noFill/>
            <a:ln w="9525">
              <a:noFill/>
              <a:miter lim="800000"/>
              <a:headEnd/>
              <a:tailEnd/>
            </a:ln>
          </p:spPr>
          <p:txBody>
            <a:bodyPr>
              <a:spAutoFit/>
            </a:bodyPr>
            <a:lstStyle/>
            <a:p>
              <a:pPr algn="ctr"/>
              <a:r>
                <a:rPr lang="en-US" sz="1800">
                  <a:solidFill>
                    <a:srgbClr val="032794"/>
                  </a:solidFill>
                </a:rPr>
                <a:t>320 × 3000</a:t>
              </a:r>
            </a:p>
          </p:txBody>
        </p:sp>
      </p:grpSp>
      <p:grpSp>
        <p:nvGrpSpPr>
          <p:cNvPr id="9" name="Group 85"/>
          <p:cNvGrpSpPr>
            <a:grpSpLocks/>
          </p:cNvGrpSpPr>
          <p:nvPr/>
        </p:nvGrpSpPr>
        <p:grpSpPr bwMode="auto">
          <a:xfrm>
            <a:off x="4546600" y="825500"/>
            <a:ext cx="4394200" cy="6083300"/>
            <a:chOff x="4546600" y="825500"/>
            <a:chExt cx="4394200" cy="6082744"/>
          </a:xfrm>
        </p:grpSpPr>
        <p:grpSp>
          <p:nvGrpSpPr>
            <p:cNvPr id="32779" name="Group 56"/>
            <p:cNvGrpSpPr>
              <a:grpSpLocks/>
            </p:cNvGrpSpPr>
            <p:nvPr/>
          </p:nvGrpSpPr>
          <p:grpSpPr bwMode="auto">
            <a:xfrm>
              <a:off x="4546600" y="825500"/>
              <a:ext cx="4394200" cy="6082744"/>
              <a:chOff x="4546600" y="825500"/>
              <a:chExt cx="4394200" cy="6082744"/>
            </a:xfrm>
          </p:grpSpPr>
          <p:sp>
            <p:nvSpPr>
              <p:cNvPr id="32781" name="TextBox 88"/>
              <p:cNvSpPr txBox="1">
                <a:spLocks noChangeArrowheads="1"/>
              </p:cNvSpPr>
              <p:nvPr/>
            </p:nvSpPr>
            <p:spPr bwMode="auto">
              <a:xfrm>
                <a:off x="4864100" y="3479800"/>
                <a:ext cx="330200" cy="369888"/>
              </a:xfrm>
              <a:prstGeom prst="rect">
                <a:avLst/>
              </a:prstGeom>
              <a:noFill/>
              <a:ln w="9525">
                <a:noFill/>
                <a:miter lim="800000"/>
                <a:headEnd/>
                <a:tailEnd/>
              </a:ln>
            </p:spPr>
            <p:txBody>
              <a:bodyPr>
                <a:spAutoFit/>
              </a:bodyPr>
              <a:lstStyle/>
              <a:p>
                <a:r>
                  <a:rPr lang="en-US" sz="1800"/>
                  <a:t>0</a:t>
                </a:r>
              </a:p>
            </p:txBody>
          </p:sp>
          <p:grpSp>
            <p:nvGrpSpPr>
              <p:cNvPr id="32782" name="Group 53"/>
              <p:cNvGrpSpPr>
                <a:grpSpLocks/>
              </p:cNvGrpSpPr>
              <p:nvPr/>
            </p:nvGrpSpPr>
            <p:grpSpPr bwMode="auto">
              <a:xfrm>
                <a:off x="4546600" y="825500"/>
                <a:ext cx="4394200" cy="6082744"/>
                <a:chOff x="4546600" y="825500"/>
                <a:chExt cx="4394200" cy="6082744"/>
              </a:xfrm>
            </p:grpSpPr>
            <p:grpSp>
              <p:nvGrpSpPr>
                <p:cNvPr id="32783" name="Group 50"/>
                <p:cNvGrpSpPr>
                  <a:grpSpLocks/>
                </p:cNvGrpSpPr>
                <p:nvPr/>
              </p:nvGrpSpPr>
              <p:grpSpPr bwMode="auto">
                <a:xfrm>
                  <a:off x="4546600" y="825500"/>
                  <a:ext cx="4330700" cy="3036888"/>
                  <a:chOff x="4546600" y="825500"/>
                  <a:chExt cx="4330700" cy="3036888"/>
                </a:xfrm>
              </p:grpSpPr>
              <p:sp>
                <p:nvSpPr>
                  <p:cNvPr id="32791" name="TextBox 98"/>
                  <p:cNvSpPr txBox="1">
                    <a:spLocks noChangeArrowheads="1"/>
                  </p:cNvSpPr>
                  <p:nvPr/>
                </p:nvSpPr>
                <p:spPr bwMode="auto">
                  <a:xfrm>
                    <a:off x="4902200" y="825500"/>
                    <a:ext cx="3746500" cy="369332"/>
                  </a:xfrm>
                  <a:prstGeom prst="rect">
                    <a:avLst/>
                  </a:prstGeom>
                  <a:noFill/>
                  <a:ln w="9525">
                    <a:noFill/>
                    <a:miter lim="800000"/>
                    <a:headEnd/>
                    <a:tailEnd/>
                  </a:ln>
                </p:spPr>
                <p:txBody>
                  <a:bodyPr>
                    <a:spAutoFit/>
                  </a:bodyPr>
                  <a:lstStyle/>
                  <a:p>
                    <a:pPr algn="ctr"/>
                    <a:r>
                      <a:rPr lang="en-US" sz="1800"/>
                      <a:t>KM of 320 Shots Supergather with PE</a:t>
                    </a:r>
                  </a:p>
                </p:txBody>
              </p:sp>
              <p:sp>
                <p:nvSpPr>
                  <p:cNvPr id="32792" name="TextBox 99"/>
                  <p:cNvSpPr txBox="1">
                    <a:spLocks noChangeArrowheads="1"/>
                  </p:cNvSpPr>
                  <p:nvPr/>
                </p:nvSpPr>
                <p:spPr bwMode="auto">
                  <a:xfrm>
                    <a:off x="8305799" y="3492500"/>
                    <a:ext cx="571501" cy="369888"/>
                  </a:xfrm>
                  <a:prstGeom prst="rect">
                    <a:avLst/>
                  </a:prstGeom>
                  <a:noFill/>
                  <a:ln w="9525">
                    <a:noFill/>
                    <a:miter lim="800000"/>
                    <a:headEnd/>
                    <a:tailEnd/>
                  </a:ln>
                </p:spPr>
                <p:txBody>
                  <a:bodyPr>
                    <a:spAutoFit/>
                  </a:bodyPr>
                  <a:lstStyle/>
                  <a:p>
                    <a:r>
                      <a:rPr lang="en-US" sz="1800"/>
                      <a:t>5.9</a:t>
                    </a:r>
                  </a:p>
                </p:txBody>
              </p:sp>
              <p:sp>
                <p:nvSpPr>
                  <p:cNvPr id="32793" name="TextBox 100"/>
                  <p:cNvSpPr txBox="1">
                    <a:spLocks noChangeArrowheads="1"/>
                  </p:cNvSpPr>
                  <p:nvPr/>
                </p:nvSpPr>
                <p:spPr bwMode="auto">
                  <a:xfrm>
                    <a:off x="6286500" y="3479800"/>
                    <a:ext cx="939800" cy="369888"/>
                  </a:xfrm>
                  <a:prstGeom prst="rect">
                    <a:avLst/>
                  </a:prstGeom>
                  <a:noFill/>
                  <a:ln w="9525">
                    <a:noFill/>
                    <a:miter lim="800000"/>
                    <a:headEnd/>
                    <a:tailEnd/>
                  </a:ln>
                </p:spPr>
                <p:txBody>
                  <a:bodyPr>
                    <a:spAutoFit/>
                  </a:bodyPr>
                  <a:lstStyle/>
                  <a:p>
                    <a:pPr algn="ctr"/>
                    <a:r>
                      <a:rPr lang="en-US" sz="1800"/>
                      <a:t>X (km)</a:t>
                    </a:r>
                  </a:p>
                </p:txBody>
              </p:sp>
              <p:sp>
                <p:nvSpPr>
                  <p:cNvPr id="102" name="TextBox 101"/>
                  <p:cNvSpPr txBox="1"/>
                  <p:nvPr/>
                </p:nvSpPr>
                <p:spPr>
                  <a:xfrm>
                    <a:off x="4546600" y="1739900"/>
                    <a:ext cx="461665" cy="1124010"/>
                  </a:xfrm>
                  <a:prstGeom prst="rect">
                    <a:avLst/>
                  </a:prstGeom>
                  <a:noFill/>
                </p:spPr>
                <p:txBody>
                  <a:bodyPr vert="vert270">
                    <a:spAutoFit/>
                  </a:bodyPr>
                  <a:lstStyle/>
                  <a:p>
                    <a:pPr algn="ctr">
                      <a:defRPr/>
                    </a:pPr>
                    <a:r>
                      <a:rPr lang="en-US" sz="1800" dirty="0">
                        <a:latin typeface="Times New Roman" charset="0"/>
                        <a:ea typeface="ＭＳ Ｐゴシック" charset="-128"/>
                        <a:cs typeface="ＭＳ Ｐゴシック" charset="-128"/>
                      </a:rPr>
                      <a:t>Z (km)</a:t>
                    </a:r>
                  </a:p>
                </p:txBody>
              </p:sp>
              <p:sp>
                <p:nvSpPr>
                  <p:cNvPr id="103" name="TextBox 102"/>
                  <p:cNvSpPr txBox="1">
                    <a:spLocks noChangeArrowheads="1"/>
                  </p:cNvSpPr>
                  <p:nvPr/>
                </p:nvSpPr>
                <p:spPr bwMode="auto">
                  <a:xfrm>
                    <a:off x="4572000" y="3149600"/>
                    <a:ext cx="461665" cy="458788"/>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1.4</a:t>
                    </a:r>
                  </a:p>
                </p:txBody>
              </p:sp>
              <p:sp>
                <p:nvSpPr>
                  <p:cNvPr id="104" name="TextBox 103"/>
                  <p:cNvSpPr txBox="1">
                    <a:spLocks noChangeArrowheads="1"/>
                  </p:cNvSpPr>
                  <p:nvPr/>
                </p:nvSpPr>
                <p:spPr bwMode="auto">
                  <a:xfrm>
                    <a:off x="4584700" y="1028700"/>
                    <a:ext cx="461665" cy="368300"/>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0</a:t>
                    </a:r>
                  </a:p>
                </p:txBody>
              </p:sp>
              <p:pic>
                <p:nvPicPr>
                  <p:cNvPr id="32797" name="Picture 104"/>
                  <p:cNvPicPr>
                    <a:picLocks/>
                  </p:cNvPicPr>
                  <p:nvPr/>
                </p:nvPicPr>
                <p:blipFill>
                  <a:blip r:embed="rId6" cstate="print"/>
                  <a:srcRect/>
                  <a:stretch>
                    <a:fillRect/>
                  </a:stretch>
                </p:blipFill>
                <p:spPr bwMode="auto">
                  <a:xfrm>
                    <a:off x="4991100" y="1225550"/>
                    <a:ext cx="3657600" cy="2286000"/>
                  </a:xfrm>
                  <a:prstGeom prst="rect">
                    <a:avLst/>
                  </a:prstGeom>
                  <a:noFill/>
                  <a:ln w="25400">
                    <a:solidFill>
                      <a:srgbClr val="FAFD00"/>
                    </a:solidFill>
                    <a:round/>
                    <a:headEnd/>
                    <a:tailEnd/>
                  </a:ln>
                </p:spPr>
              </p:pic>
            </p:grpSp>
            <p:grpSp>
              <p:nvGrpSpPr>
                <p:cNvPr id="32784" name="Group 51"/>
                <p:cNvGrpSpPr>
                  <a:grpSpLocks/>
                </p:cNvGrpSpPr>
                <p:nvPr/>
              </p:nvGrpSpPr>
              <p:grpSpPr bwMode="auto">
                <a:xfrm>
                  <a:off x="5245100" y="3884612"/>
                  <a:ext cx="3695700" cy="3023632"/>
                  <a:chOff x="5245100" y="3884612"/>
                  <a:chExt cx="3695700" cy="3023632"/>
                </a:xfrm>
              </p:grpSpPr>
              <p:sp>
                <p:nvSpPr>
                  <p:cNvPr id="32785" name="TextBox 92"/>
                  <p:cNvSpPr txBox="1">
                    <a:spLocks noChangeArrowheads="1"/>
                  </p:cNvSpPr>
                  <p:nvPr/>
                </p:nvSpPr>
                <p:spPr bwMode="auto">
                  <a:xfrm>
                    <a:off x="5245100" y="3884612"/>
                    <a:ext cx="3111500" cy="369332"/>
                  </a:xfrm>
                  <a:prstGeom prst="rect">
                    <a:avLst/>
                  </a:prstGeom>
                  <a:noFill/>
                  <a:ln w="9525">
                    <a:noFill/>
                    <a:miter lim="800000"/>
                    <a:headEnd/>
                    <a:tailEnd/>
                  </a:ln>
                </p:spPr>
                <p:txBody>
                  <a:bodyPr>
                    <a:spAutoFit/>
                  </a:bodyPr>
                  <a:lstStyle/>
                  <a:p>
                    <a:pPr algn="ctr"/>
                    <a:r>
                      <a:rPr lang="en-US" sz="1800"/>
                      <a:t>Gaussian Distribution</a:t>
                    </a:r>
                  </a:p>
                </p:txBody>
              </p:sp>
              <p:sp>
                <p:nvSpPr>
                  <p:cNvPr id="32786" name="TextBox 93"/>
                  <p:cNvSpPr txBox="1">
                    <a:spLocks noChangeArrowheads="1"/>
                  </p:cNvSpPr>
                  <p:nvPr/>
                </p:nvSpPr>
                <p:spPr bwMode="auto">
                  <a:xfrm>
                    <a:off x="8267699" y="6538912"/>
                    <a:ext cx="673101" cy="369332"/>
                  </a:xfrm>
                  <a:prstGeom prst="rect">
                    <a:avLst/>
                  </a:prstGeom>
                  <a:noFill/>
                  <a:ln w="9525">
                    <a:noFill/>
                    <a:miter lim="800000"/>
                    <a:headEnd/>
                    <a:tailEnd/>
                  </a:ln>
                </p:spPr>
                <p:txBody>
                  <a:bodyPr>
                    <a:spAutoFit/>
                  </a:bodyPr>
                  <a:lstStyle/>
                  <a:p>
                    <a:r>
                      <a:rPr lang="en-US" sz="1800"/>
                      <a:t>0.05</a:t>
                    </a:r>
                  </a:p>
                </p:txBody>
              </p:sp>
              <p:pic>
                <p:nvPicPr>
                  <p:cNvPr id="32787" name="Picture 94"/>
                  <p:cNvPicPr>
                    <a:picLocks/>
                  </p:cNvPicPr>
                  <p:nvPr/>
                </p:nvPicPr>
                <p:blipFill>
                  <a:blip r:embed="rId7" cstate="print"/>
                  <a:srcRect/>
                  <a:stretch>
                    <a:fillRect/>
                  </a:stretch>
                </p:blipFill>
                <p:spPr bwMode="auto">
                  <a:xfrm>
                    <a:off x="7302500" y="4279900"/>
                    <a:ext cx="1371600" cy="2286000"/>
                  </a:xfrm>
                  <a:prstGeom prst="rect">
                    <a:avLst/>
                  </a:prstGeom>
                  <a:noFill/>
                  <a:ln w="25400">
                    <a:solidFill>
                      <a:srgbClr val="FAFD00"/>
                    </a:solidFill>
                    <a:round/>
                    <a:headEnd/>
                    <a:tailEnd/>
                  </a:ln>
                </p:spPr>
              </p:pic>
              <p:sp>
                <p:nvSpPr>
                  <p:cNvPr id="32788" name="TextBox 95"/>
                  <p:cNvSpPr txBox="1">
                    <a:spLocks noChangeArrowheads="1"/>
                  </p:cNvSpPr>
                  <p:nvPr/>
                </p:nvSpPr>
                <p:spPr bwMode="auto">
                  <a:xfrm>
                    <a:off x="7213599" y="6526212"/>
                    <a:ext cx="673101" cy="369332"/>
                  </a:xfrm>
                  <a:prstGeom prst="rect">
                    <a:avLst/>
                  </a:prstGeom>
                  <a:noFill/>
                  <a:ln w="9525">
                    <a:noFill/>
                    <a:miter lim="800000"/>
                    <a:headEnd/>
                    <a:tailEnd/>
                  </a:ln>
                </p:spPr>
                <p:txBody>
                  <a:bodyPr>
                    <a:spAutoFit/>
                  </a:bodyPr>
                  <a:lstStyle/>
                  <a:p>
                    <a:r>
                      <a:rPr lang="en-US" sz="1800"/>
                      <a:t>-0.05</a:t>
                    </a:r>
                  </a:p>
                </p:txBody>
              </p:sp>
              <p:sp>
                <p:nvSpPr>
                  <p:cNvPr id="97" name="TextBox 96"/>
                  <p:cNvSpPr txBox="1">
                    <a:spLocks noChangeArrowheads="1"/>
                  </p:cNvSpPr>
                  <p:nvPr/>
                </p:nvSpPr>
                <p:spPr bwMode="auto">
                  <a:xfrm>
                    <a:off x="6896100" y="6183312"/>
                    <a:ext cx="461665" cy="458788"/>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0</a:t>
                    </a:r>
                  </a:p>
                </p:txBody>
              </p:sp>
              <p:sp>
                <p:nvSpPr>
                  <p:cNvPr id="98" name="TextBox 97"/>
                  <p:cNvSpPr txBox="1">
                    <a:spLocks noChangeArrowheads="1"/>
                  </p:cNvSpPr>
                  <p:nvPr/>
                </p:nvSpPr>
                <p:spPr bwMode="auto">
                  <a:xfrm>
                    <a:off x="6921500" y="4152900"/>
                    <a:ext cx="461665" cy="366712"/>
                  </a:xfrm>
                  <a:prstGeom prst="rect">
                    <a:avLst/>
                  </a:prstGeom>
                  <a:noFill/>
                  <a:ln w="9525">
                    <a:noFill/>
                    <a:miter lim="800000"/>
                    <a:headEnd/>
                    <a:tailEnd/>
                  </a:ln>
                </p:spPr>
                <p:txBody>
                  <a:bodyPr vert="vert270">
                    <a:spAutoFit/>
                  </a:bodyPr>
                  <a:lstStyle/>
                  <a:p>
                    <a:pPr>
                      <a:defRPr/>
                    </a:pPr>
                    <a:r>
                      <a:rPr lang="en-US" sz="1800" dirty="0">
                        <a:latin typeface="Times New Roman" charset="0"/>
                        <a:ea typeface="ＭＳ Ｐゴシック" charset="-128"/>
                        <a:cs typeface="ＭＳ Ｐゴシック" charset="-128"/>
                      </a:rPr>
                      <a:t>50</a:t>
                    </a:r>
                  </a:p>
                </p:txBody>
              </p:sp>
            </p:grpSp>
          </p:grpSp>
        </p:grpSp>
        <p:sp>
          <p:nvSpPr>
            <p:cNvPr id="32780" name="TextBox 87"/>
            <p:cNvSpPr txBox="1">
              <a:spLocks noChangeArrowheads="1"/>
            </p:cNvSpPr>
            <p:nvPr/>
          </p:nvSpPr>
          <p:spPr bwMode="auto">
            <a:xfrm>
              <a:off x="7658100" y="4254187"/>
              <a:ext cx="736600" cy="369854"/>
            </a:xfrm>
            <a:prstGeom prst="rect">
              <a:avLst/>
            </a:prstGeom>
            <a:noFill/>
            <a:ln w="9525">
              <a:noFill/>
              <a:miter lim="800000"/>
              <a:headEnd/>
              <a:tailEnd/>
            </a:ln>
          </p:spPr>
          <p:txBody>
            <a:bodyPr>
              <a:spAutoFit/>
            </a:bodyPr>
            <a:lstStyle/>
            <a:p>
              <a:pPr algn="ctr"/>
              <a:r>
                <a:rPr lang="en-US" sz="1800">
                  <a:solidFill>
                    <a:srgbClr val="032794"/>
                  </a:solidFill>
                </a:rPr>
                <a:t>320</a:t>
              </a:r>
            </a:p>
          </p:txBody>
        </p:sp>
      </p:grpSp>
      <p:grpSp>
        <p:nvGrpSpPr>
          <p:cNvPr id="17" name="Group 105"/>
          <p:cNvGrpSpPr>
            <a:grpSpLocks/>
          </p:cNvGrpSpPr>
          <p:nvPr/>
        </p:nvGrpSpPr>
        <p:grpSpPr bwMode="auto">
          <a:xfrm>
            <a:off x="1524000" y="1981200"/>
            <a:ext cx="6464300" cy="3643313"/>
            <a:chOff x="1524000" y="1981200"/>
            <a:chExt cx="6464300" cy="3643987"/>
          </a:xfrm>
        </p:grpSpPr>
        <p:sp>
          <p:nvSpPr>
            <p:cNvPr id="32776" name="TextBox 106"/>
            <p:cNvSpPr txBox="1">
              <a:spLocks noChangeArrowheads="1"/>
            </p:cNvSpPr>
            <p:nvPr/>
          </p:nvSpPr>
          <p:spPr bwMode="auto">
            <a:xfrm>
              <a:off x="1524000" y="1981200"/>
              <a:ext cx="1981200" cy="430887"/>
            </a:xfrm>
            <a:prstGeom prst="rect">
              <a:avLst/>
            </a:prstGeom>
            <a:noFill/>
            <a:ln w="9525">
              <a:noFill/>
              <a:miter lim="800000"/>
              <a:headEnd/>
              <a:tailEnd/>
            </a:ln>
          </p:spPr>
          <p:txBody>
            <a:bodyPr>
              <a:spAutoFit/>
            </a:bodyPr>
            <a:lstStyle/>
            <a:p>
              <a:r>
                <a:rPr lang="en-US" sz="2200"/>
                <a:t>Signal + Noise</a:t>
              </a:r>
            </a:p>
          </p:txBody>
        </p:sp>
        <p:sp>
          <p:nvSpPr>
            <p:cNvPr id="32777" name="TextBox 107"/>
            <p:cNvSpPr txBox="1">
              <a:spLocks noChangeArrowheads="1"/>
            </p:cNvSpPr>
            <p:nvPr/>
          </p:nvSpPr>
          <p:spPr bwMode="auto">
            <a:xfrm>
              <a:off x="6045200" y="2006600"/>
              <a:ext cx="1943100" cy="430887"/>
            </a:xfrm>
            <a:prstGeom prst="rect">
              <a:avLst/>
            </a:prstGeom>
            <a:noFill/>
            <a:ln w="9525">
              <a:noFill/>
              <a:miter lim="800000"/>
              <a:headEnd/>
              <a:tailEnd/>
            </a:ln>
          </p:spPr>
          <p:txBody>
            <a:bodyPr>
              <a:spAutoFit/>
            </a:bodyPr>
            <a:lstStyle/>
            <a:p>
              <a:r>
                <a:rPr lang="en-US" sz="2200"/>
                <a:t>Singal + Noise</a:t>
              </a:r>
            </a:p>
          </p:txBody>
        </p:sp>
        <p:sp>
          <p:nvSpPr>
            <p:cNvPr id="32778" name="TextBox 108"/>
            <p:cNvSpPr txBox="1">
              <a:spLocks noChangeArrowheads="1"/>
            </p:cNvSpPr>
            <p:nvPr/>
          </p:nvSpPr>
          <p:spPr bwMode="auto">
            <a:xfrm>
              <a:off x="1562100" y="5194300"/>
              <a:ext cx="2082800" cy="430887"/>
            </a:xfrm>
            <a:prstGeom prst="rect">
              <a:avLst/>
            </a:prstGeom>
            <a:noFill/>
            <a:ln w="9525">
              <a:noFill/>
              <a:miter lim="800000"/>
              <a:headEnd/>
              <a:tailEnd/>
            </a:ln>
          </p:spPr>
          <p:txBody>
            <a:bodyPr>
              <a:spAutoFit/>
            </a:bodyPr>
            <a:lstStyle/>
            <a:p>
              <a:r>
                <a:rPr lang="en-US" sz="2200"/>
                <a:t>Singal + Noise</a:t>
              </a:r>
            </a:p>
          </p:txBody>
        </p:sp>
      </p:grpSp>
      <p:sp>
        <p:nvSpPr>
          <p:cNvPr id="32775" name="TextBox 55"/>
          <p:cNvSpPr txBox="1">
            <a:spLocks noChangeArrowheads="1"/>
          </p:cNvSpPr>
          <p:nvPr/>
        </p:nvSpPr>
        <p:spPr bwMode="auto">
          <a:xfrm>
            <a:off x="3800475" y="600075"/>
            <a:ext cx="1390650" cy="400050"/>
          </a:xfrm>
          <a:prstGeom prst="rect">
            <a:avLst/>
          </a:prstGeom>
          <a:noFill/>
          <a:ln w="9525">
            <a:noFill/>
            <a:miter lim="800000"/>
            <a:headEnd/>
            <a:tailEnd/>
          </a:ln>
        </p:spPr>
        <p:txBody>
          <a:bodyPr wrap="none">
            <a:spAutoFit/>
          </a:bodyPr>
          <a:lstStyle/>
          <a:p>
            <a:r>
              <a:rPr lang="en-US" sz="2000">
                <a:solidFill>
                  <a:srgbClr val="FFFFFF"/>
                </a:solidFill>
              </a:rPr>
              <a:t>(Xin Wang)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txBox="1">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200">
                <a:solidFill>
                  <a:srgbClr val="FFFF00"/>
                </a:solidFill>
              </a:rPr>
              <a:t>Numerical Result of Multi-source Super stacking </a:t>
            </a:r>
          </a:p>
        </p:txBody>
      </p:sp>
      <p:sp>
        <p:nvSpPr>
          <p:cNvPr id="33795" name="TextBox 48"/>
          <p:cNvSpPr txBox="1">
            <a:spLocks noChangeArrowheads="1"/>
          </p:cNvSpPr>
          <p:nvPr/>
        </p:nvSpPr>
        <p:spPr bwMode="auto">
          <a:xfrm>
            <a:off x="520700" y="952500"/>
            <a:ext cx="914400" cy="461963"/>
          </a:xfrm>
          <a:prstGeom prst="rect">
            <a:avLst/>
          </a:prstGeom>
          <a:noFill/>
          <a:ln w="9525">
            <a:noFill/>
            <a:miter lim="800000"/>
            <a:headEnd/>
            <a:tailEnd/>
          </a:ln>
        </p:spPr>
        <p:txBody>
          <a:bodyPr>
            <a:spAutoFit/>
          </a:bodyPr>
          <a:lstStyle/>
          <a:p>
            <a:r>
              <a:rPr lang="en-US" sz="2400"/>
              <a:t>Noise</a:t>
            </a:r>
          </a:p>
        </p:txBody>
      </p:sp>
      <p:grpSp>
        <p:nvGrpSpPr>
          <p:cNvPr id="2" name="Group 62"/>
          <p:cNvGrpSpPr>
            <a:grpSpLocks/>
          </p:cNvGrpSpPr>
          <p:nvPr/>
        </p:nvGrpSpPr>
        <p:grpSpPr bwMode="auto">
          <a:xfrm>
            <a:off x="1316038" y="949325"/>
            <a:ext cx="8577262" cy="1268413"/>
            <a:chOff x="1316337" y="948780"/>
            <a:chExt cx="8576947" cy="1269023"/>
          </a:xfrm>
        </p:grpSpPr>
        <p:grpSp>
          <p:nvGrpSpPr>
            <p:cNvPr id="33818" name="Group 41"/>
            <p:cNvGrpSpPr>
              <a:grpSpLocks/>
            </p:cNvGrpSpPr>
            <p:nvPr/>
          </p:nvGrpSpPr>
          <p:grpSpPr bwMode="auto">
            <a:xfrm>
              <a:off x="1324536" y="1439459"/>
              <a:ext cx="8568748" cy="778344"/>
              <a:chOff x="1693333" y="4369445"/>
              <a:chExt cx="8567974" cy="778092"/>
            </a:xfrm>
          </p:grpSpPr>
          <p:sp>
            <p:nvSpPr>
              <p:cNvPr id="33820" name="Rectangle 30"/>
              <p:cNvSpPr>
                <a:spLocks noChangeArrowheads="1"/>
              </p:cNvSpPr>
              <p:nvPr/>
            </p:nvSpPr>
            <p:spPr bwMode="auto">
              <a:xfrm>
                <a:off x="1693333" y="4369445"/>
                <a:ext cx="5520266" cy="461516"/>
              </a:xfrm>
              <a:prstGeom prst="rect">
                <a:avLst/>
              </a:prstGeom>
              <a:noFill/>
              <a:ln w="9525">
                <a:noFill/>
                <a:miter lim="800000"/>
                <a:headEnd/>
                <a:tailEnd/>
              </a:ln>
            </p:spPr>
            <p:txBody>
              <a:bodyPr>
                <a:spAutoFit/>
              </a:bodyPr>
              <a:lstStyle/>
              <a:p>
                <a:r>
                  <a:rPr lang="en-US" sz="2400"/>
                  <a:t>= Σ Σ Γ(g,x,s)</a:t>
                </a:r>
                <a:r>
                  <a:rPr lang="en-US" sz="2400" baseline="30000"/>
                  <a:t>* </a:t>
                </a:r>
                <a:r>
                  <a:rPr lang="en-US" sz="2400"/>
                  <a:t>D</a:t>
                </a:r>
                <a:r>
                  <a:rPr lang="en-US" sz="2400" baseline="-25000"/>
                  <a:t>0</a:t>
                </a:r>
                <a:r>
                  <a:rPr lang="en-US" sz="2400"/>
                  <a:t> (g|s)</a:t>
                </a:r>
              </a:p>
            </p:txBody>
          </p:sp>
          <p:sp>
            <p:nvSpPr>
              <p:cNvPr id="33821" name="TextBox 30"/>
              <p:cNvSpPr txBox="1">
                <a:spLocks noChangeArrowheads="1"/>
              </p:cNvSpPr>
              <p:nvPr/>
            </p:nvSpPr>
            <p:spPr bwMode="auto">
              <a:xfrm>
                <a:off x="2209731" y="4588421"/>
                <a:ext cx="304775" cy="461517"/>
              </a:xfrm>
              <a:prstGeom prst="rect">
                <a:avLst/>
              </a:prstGeom>
              <a:noFill/>
              <a:ln w="9525">
                <a:noFill/>
                <a:miter lim="800000"/>
                <a:headEnd/>
                <a:tailEnd/>
              </a:ln>
            </p:spPr>
            <p:txBody>
              <a:bodyPr>
                <a:spAutoFit/>
              </a:bodyPr>
              <a:lstStyle/>
              <a:p>
                <a:r>
                  <a:rPr lang="en-US" sz="2400"/>
                  <a:t>s</a:t>
                </a:r>
              </a:p>
            </p:txBody>
          </p:sp>
          <p:sp>
            <p:nvSpPr>
              <p:cNvPr id="33822" name="TextBox 31"/>
              <p:cNvSpPr txBox="1">
                <a:spLocks noChangeArrowheads="1"/>
              </p:cNvSpPr>
              <p:nvPr/>
            </p:nvSpPr>
            <p:spPr bwMode="auto">
              <a:xfrm>
                <a:off x="1934597" y="4575729"/>
                <a:ext cx="364545" cy="461517"/>
              </a:xfrm>
              <a:prstGeom prst="rect">
                <a:avLst/>
              </a:prstGeom>
              <a:noFill/>
              <a:ln w="9525">
                <a:noFill/>
                <a:miter lim="800000"/>
                <a:headEnd/>
                <a:tailEnd/>
              </a:ln>
            </p:spPr>
            <p:txBody>
              <a:bodyPr>
                <a:spAutoFit/>
              </a:bodyPr>
              <a:lstStyle/>
              <a:p>
                <a:r>
                  <a:rPr lang="en-US" sz="2400"/>
                  <a:t>g</a:t>
                </a:r>
              </a:p>
            </p:txBody>
          </p:sp>
          <p:sp>
            <p:nvSpPr>
              <p:cNvPr id="33823" name="Rectangle 33"/>
              <p:cNvSpPr>
                <a:spLocks noChangeArrowheads="1"/>
              </p:cNvSpPr>
              <p:nvPr/>
            </p:nvSpPr>
            <p:spPr bwMode="auto">
              <a:xfrm>
                <a:off x="4571709" y="4386653"/>
                <a:ext cx="5689598" cy="461516"/>
              </a:xfrm>
              <a:prstGeom prst="rect">
                <a:avLst/>
              </a:prstGeom>
              <a:noFill/>
              <a:ln w="9525">
                <a:noFill/>
                <a:miter lim="800000"/>
                <a:headEnd/>
                <a:tailEnd/>
              </a:ln>
            </p:spPr>
            <p:txBody>
              <a:bodyPr>
                <a:spAutoFit/>
              </a:bodyPr>
              <a:lstStyle/>
              <a:p>
                <a:r>
                  <a:rPr lang="en-US" sz="2400"/>
                  <a:t>+ R Σ  Σ  Σ Γ (g,x,s)</a:t>
                </a:r>
                <a:r>
                  <a:rPr lang="en-US" sz="2400" baseline="30000"/>
                  <a:t>*</a:t>
                </a:r>
                <a:r>
                  <a:rPr lang="en-US" sz="2400"/>
                  <a:t> D</a:t>
                </a:r>
                <a:r>
                  <a:rPr lang="en-US" sz="2400" baseline="-25000"/>
                  <a:t>0</a:t>
                </a:r>
                <a:r>
                  <a:rPr lang="en-US" sz="2400"/>
                  <a:t> (g|s’)</a:t>
                </a:r>
              </a:p>
            </p:txBody>
          </p:sp>
          <p:sp>
            <p:nvSpPr>
              <p:cNvPr id="33824" name="TextBox 34"/>
              <p:cNvSpPr txBox="1">
                <a:spLocks noChangeArrowheads="1"/>
              </p:cNvSpPr>
              <p:nvPr/>
            </p:nvSpPr>
            <p:spPr bwMode="auto">
              <a:xfrm>
                <a:off x="5838053" y="4686022"/>
                <a:ext cx="304799" cy="461515"/>
              </a:xfrm>
              <a:prstGeom prst="rect">
                <a:avLst/>
              </a:prstGeom>
              <a:noFill/>
              <a:ln w="9525">
                <a:noFill/>
                <a:miter lim="800000"/>
                <a:headEnd/>
                <a:tailEnd/>
              </a:ln>
            </p:spPr>
            <p:txBody>
              <a:bodyPr>
                <a:spAutoFit/>
              </a:bodyPr>
              <a:lstStyle/>
              <a:p>
                <a:r>
                  <a:rPr lang="en-US" sz="2400"/>
                  <a:t>s</a:t>
                </a:r>
              </a:p>
            </p:txBody>
          </p:sp>
          <p:sp>
            <p:nvSpPr>
              <p:cNvPr id="33825" name="TextBox 35"/>
              <p:cNvSpPr txBox="1">
                <a:spLocks noChangeArrowheads="1"/>
              </p:cNvSpPr>
              <p:nvPr/>
            </p:nvSpPr>
            <p:spPr bwMode="auto">
              <a:xfrm>
                <a:off x="5076067" y="4660642"/>
                <a:ext cx="372389" cy="461515"/>
              </a:xfrm>
              <a:prstGeom prst="rect">
                <a:avLst/>
              </a:prstGeom>
              <a:noFill/>
              <a:ln w="9525">
                <a:noFill/>
                <a:miter lim="800000"/>
                <a:headEnd/>
                <a:tailEnd/>
              </a:ln>
            </p:spPr>
            <p:txBody>
              <a:bodyPr>
                <a:spAutoFit/>
              </a:bodyPr>
              <a:lstStyle/>
              <a:p>
                <a:r>
                  <a:rPr lang="en-US" sz="2400"/>
                  <a:t>g</a:t>
                </a:r>
              </a:p>
            </p:txBody>
          </p:sp>
          <p:sp>
            <p:nvSpPr>
              <p:cNvPr id="33826" name="TextBox 36"/>
              <p:cNvSpPr txBox="1">
                <a:spLocks noChangeArrowheads="1"/>
              </p:cNvSpPr>
              <p:nvPr/>
            </p:nvSpPr>
            <p:spPr bwMode="auto">
              <a:xfrm>
                <a:off x="5317370" y="4677569"/>
                <a:ext cx="689838" cy="461515"/>
              </a:xfrm>
              <a:prstGeom prst="rect">
                <a:avLst/>
              </a:prstGeom>
              <a:noFill/>
              <a:ln w="9525">
                <a:noFill/>
                <a:miter lim="800000"/>
                <a:headEnd/>
                <a:tailEnd/>
              </a:ln>
            </p:spPr>
            <p:txBody>
              <a:bodyPr>
                <a:spAutoFit/>
              </a:bodyPr>
              <a:lstStyle/>
              <a:p>
                <a:r>
                  <a:rPr lang="en-US" sz="2400"/>
                  <a:t>s≠s’</a:t>
                </a:r>
              </a:p>
            </p:txBody>
          </p:sp>
        </p:grpSp>
        <p:sp>
          <p:nvSpPr>
            <p:cNvPr id="33819" name="Rectangle 61"/>
            <p:cNvSpPr>
              <a:spLocks noChangeArrowheads="1"/>
            </p:cNvSpPr>
            <p:nvPr/>
          </p:nvSpPr>
          <p:spPr bwMode="auto">
            <a:xfrm>
              <a:off x="1316337" y="948780"/>
              <a:ext cx="2265281" cy="461887"/>
            </a:xfrm>
            <a:prstGeom prst="rect">
              <a:avLst/>
            </a:prstGeom>
            <a:noFill/>
            <a:ln w="9525">
              <a:noFill/>
              <a:miter lim="800000"/>
              <a:headEnd/>
              <a:tailEnd/>
            </a:ln>
          </p:spPr>
          <p:txBody>
            <a:bodyPr wrap="none">
              <a:spAutoFit/>
            </a:bodyPr>
            <a:lstStyle/>
            <a:p>
              <a:r>
                <a:rPr lang="en-US" sz="2400"/>
                <a:t>= Signal + Noise</a:t>
              </a:r>
            </a:p>
          </p:txBody>
        </p:sp>
      </p:grpSp>
      <p:grpSp>
        <p:nvGrpSpPr>
          <p:cNvPr id="4" name="Group 66"/>
          <p:cNvGrpSpPr>
            <a:grpSpLocks/>
          </p:cNvGrpSpPr>
          <p:nvPr/>
        </p:nvGrpSpPr>
        <p:grpSpPr bwMode="auto">
          <a:xfrm>
            <a:off x="1574800" y="962025"/>
            <a:ext cx="3201988" cy="1069975"/>
            <a:chOff x="1574800" y="961480"/>
            <a:chExt cx="3202400" cy="1070520"/>
          </a:xfrm>
        </p:grpSpPr>
        <p:sp>
          <p:nvSpPr>
            <p:cNvPr id="33815" name="Rectangle 60"/>
            <p:cNvSpPr>
              <a:spLocks noChangeArrowheads="1"/>
            </p:cNvSpPr>
            <p:nvPr/>
          </p:nvSpPr>
          <p:spPr bwMode="auto">
            <a:xfrm>
              <a:off x="3555441" y="961480"/>
              <a:ext cx="1221759" cy="461665"/>
            </a:xfrm>
            <a:prstGeom prst="rect">
              <a:avLst/>
            </a:prstGeom>
            <a:noFill/>
            <a:ln w="9525">
              <a:noFill/>
              <a:miter lim="800000"/>
              <a:headEnd/>
              <a:tailEnd/>
            </a:ln>
          </p:spPr>
          <p:txBody>
            <a:bodyPr wrap="none">
              <a:spAutoFit/>
            </a:bodyPr>
            <a:lstStyle/>
            <a:p>
              <a:r>
                <a:rPr lang="en-US" sz="2400"/>
                <a:t>− Signal</a:t>
              </a:r>
            </a:p>
          </p:txBody>
        </p:sp>
        <p:cxnSp>
          <p:nvCxnSpPr>
            <p:cNvPr id="33816" name="Straight Connector 64"/>
            <p:cNvCxnSpPr>
              <a:cxnSpLocks noChangeShapeType="1"/>
            </p:cNvCxnSpPr>
            <p:nvPr/>
          </p:nvCxnSpPr>
          <p:spPr bwMode="auto">
            <a:xfrm>
              <a:off x="1574800" y="1435100"/>
              <a:ext cx="2590800" cy="584200"/>
            </a:xfrm>
            <a:prstGeom prst="line">
              <a:avLst/>
            </a:prstGeom>
            <a:noFill/>
            <a:ln w="25400">
              <a:solidFill>
                <a:srgbClr val="FF0000"/>
              </a:solidFill>
              <a:round/>
              <a:headEnd/>
              <a:tailEnd/>
            </a:ln>
          </p:spPr>
        </p:cxnSp>
        <p:cxnSp>
          <p:nvCxnSpPr>
            <p:cNvPr id="33817" name="Straight Connector 65"/>
            <p:cNvCxnSpPr>
              <a:cxnSpLocks noChangeShapeType="1"/>
            </p:cNvCxnSpPr>
            <p:nvPr/>
          </p:nvCxnSpPr>
          <p:spPr bwMode="auto">
            <a:xfrm flipH="1">
              <a:off x="1625600" y="1447800"/>
              <a:ext cx="2590800" cy="584200"/>
            </a:xfrm>
            <a:prstGeom prst="line">
              <a:avLst/>
            </a:prstGeom>
            <a:noFill/>
            <a:ln w="25400">
              <a:solidFill>
                <a:srgbClr val="FF0000"/>
              </a:solidFill>
              <a:round/>
              <a:headEnd/>
              <a:tailEnd/>
            </a:ln>
          </p:spPr>
        </p:cxnSp>
      </p:grpSp>
      <p:sp>
        <p:nvSpPr>
          <p:cNvPr id="74" name="TextBox 37"/>
          <p:cNvSpPr txBox="1">
            <a:spLocks noChangeArrowheads="1"/>
          </p:cNvSpPr>
          <p:nvPr/>
        </p:nvSpPr>
        <p:spPr bwMode="auto">
          <a:xfrm>
            <a:off x="4876800" y="2171700"/>
            <a:ext cx="4097338" cy="461963"/>
          </a:xfrm>
          <a:prstGeom prst="rect">
            <a:avLst/>
          </a:prstGeom>
          <a:noFill/>
          <a:ln w="9525">
            <a:noFill/>
            <a:miter lim="800000"/>
            <a:headEnd/>
            <a:tailEnd/>
          </a:ln>
        </p:spPr>
        <p:txBody>
          <a:bodyPr>
            <a:spAutoFit/>
          </a:bodyPr>
          <a:lstStyle/>
          <a:p>
            <a:r>
              <a:rPr lang="en-US" sz="2400"/>
              <a:t>=  &lt; N (g,s) </a:t>
            </a:r>
            <a:r>
              <a:rPr lang="en-US" sz="2400">
                <a:solidFill>
                  <a:srgbClr val="FFFFFF"/>
                </a:solidFill>
              </a:rPr>
              <a:t>N (g,s’)*</a:t>
            </a:r>
            <a:r>
              <a:rPr lang="en-US" sz="2400"/>
              <a:t> &gt;   if s≠s’  </a:t>
            </a:r>
          </a:p>
        </p:txBody>
      </p:sp>
      <p:grpSp>
        <p:nvGrpSpPr>
          <p:cNvPr id="5" name="Group 75"/>
          <p:cNvGrpSpPr>
            <a:grpSpLocks/>
          </p:cNvGrpSpPr>
          <p:nvPr/>
        </p:nvGrpSpPr>
        <p:grpSpPr bwMode="auto">
          <a:xfrm>
            <a:off x="25400" y="2176463"/>
            <a:ext cx="5473700" cy="461962"/>
            <a:chOff x="25400" y="2798763"/>
            <a:chExt cx="5474214" cy="461668"/>
          </a:xfrm>
        </p:grpSpPr>
        <p:grpSp>
          <p:nvGrpSpPr>
            <p:cNvPr id="33810" name="Group 42"/>
            <p:cNvGrpSpPr>
              <a:grpSpLocks/>
            </p:cNvGrpSpPr>
            <p:nvPr/>
          </p:nvGrpSpPr>
          <p:grpSpPr bwMode="auto">
            <a:xfrm>
              <a:off x="3433763" y="2798763"/>
              <a:ext cx="2065851" cy="461668"/>
              <a:chOff x="448733" y="6045198"/>
              <a:chExt cx="2065867" cy="462193"/>
            </a:xfrm>
          </p:grpSpPr>
          <p:sp>
            <p:nvSpPr>
              <p:cNvPr id="33812" name="TextBox 37"/>
              <p:cNvSpPr txBox="1">
                <a:spLocks noChangeArrowheads="1"/>
              </p:cNvSpPr>
              <p:nvPr/>
            </p:nvSpPr>
            <p:spPr bwMode="auto">
              <a:xfrm>
                <a:off x="448733" y="6045201"/>
                <a:ext cx="2065867" cy="462190"/>
              </a:xfrm>
              <a:prstGeom prst="rect">
                <a:avLst/>
              </a:prstGeom>
              <a:noFill/>
              <a:ln w="9525">
                <a:noFill/>
                <a:miter lim="800000"/>
                <a:headEnd/>
                <a:tailEnd/>
              </a:ln>
            </p:spPr>
            <p:txBody>
              <a:bodyPr>
                <a:spAutoFit/>
              </a:bodyPr>
              <a:lstStyle/>
              <a:p>
                <a:r>
                  <a:rPr lang="en-US" sz="2400"/>
                  <a:t>R = e</a:t>
                </a:r>
                <a:r>
                  <a:rPr lang="en-US" sz="2400" baseline="30000"/>
                  <a:t>-2ω  σ</a:t>
                </a:r>
              </a:p>
            </p:txBody>
          </p:sp>
          <p:sp>
            <p:nvSpPr>
              <p:cNvPr id="33813" name="TextBox 39"/>
              <p:cNvSpPr txBox="1">
                <a:spLocks noChangeArrowheads="1"/>
              </p:cNvSpPr>
              <p:nvPr/>
            </p:nvSpPr>
            <p:spPr bwMode="auto">
              <a:xfrm>
                <a:off x="1430865" y="6045198"/>
                <a:ext cx="346617" cy="277314"/>
              </a:xfrm>
              <a:prstGeom prst="rect">
                <a:avLst/>
              </a:prstGeom>
              <a:noFill/>
              <a:ln w="9525">
                <a:noFill/>
                <a:miter lim="800000"/>
                <a:headEnd/>
                <a:tailEnd/>
              </a:ln>
            </p:spPr>
            <p:txBody>
              <a:bodyPr>
                <a:spAutoFit/>
              </a:bodyPr>
              <a:lstStyle/>
              <a:p>
                <a:r>
                  <a:rPr lang="en-US" sz="1200"/>
                  <a:t>2</a:t>
                </a:r>
              </a:p>
            </p:txBody>
          </p:sp>
          <p:sp>
            <p:nvSpPr>
              <p:cNvPr id="33814" name="TextBox 40"/>
              <p:cNvSpPr txBox="1">
                <a:spLocks noChangeArrowheads="1"/>
              </p:cNvSpPr>
              <p:nvPr/>
            </p:nvSpPr>
            <p:spPr bwMode="auto">
              <a:xfrm>
                <a:off x="1638294" y="6045202"/>
                <a:ext cx="266187" cy="277314"/>
              </a:xfrm>
              <a:prstGeom prst="rect">
                <a:avLst/>
              </a:prstGeom>
              <a:noFill/>
              <a:ln w="9525">
                <a:noFill/>
                <a:miter lim="800000"/>
                <a:headEnd/>
                <a:tailEnd/>
              </a:ln>
            </p:spPr>
            <p:txBody>
              <a:bodyPr>
                <a:spAutoFit/>
              </a:bodyPr>
              <a:lstStyle/>
              <a:p>
                <a:r>
                  <a:rPr lang="en-US" sz="1200"/>
                  <a:t>2</a:t>
                </a:r>
              </a:p>
            </p:txBody>
          </p:sp>
        </p:grpSp>
        <p:sp>
          <p:nvSpPr>
            <p:cNvPr id="33811" name="TextBox 45"/>
            <p:cNvSpPr txBox="1">
              <a:spLocks noChangeArrowheads="1"/>
            </p:cNvSpPr>
            <p:nvPr/>
          </p:nvSpPr>
          <p:spPr bwMode="auto">
            <a:xfrm>
              <a:off x="25400" y="2821383"/>
              <a:ext cx="3403575" cy="399655"/>
            </a:xfrm>
            <a:prstGeom prst="rect">
              <a:avLst/>
            </a:prstGeom>
            <a:noFill/>
            <a:ln w="9525">
              <a:noFill/>
              <a:miter lim="800000"/>
              <a:headEnd/>
              <a:tailEnd/>
            </a:ln>
          </p:spPr>
          <p:txBody>
            <a:bodyPr>
              <a:spAutoFit/>
            </a:bodyPr>
            <a:lstStyle/>
            <a:p>
              <a:r>
                <a:rPr lang="en-US" sz="2000"/>
                <a:t>Crosstalk damping coefficient</a:t>
              </a:r>
            </a:p>
          </p:txBody>
        </p:sp>
      </p:grpSp>
      <p:grpSp>
        <p:nvGrpSpPr>
          <p:cNvPr id="7" name="Group 87"/>
          <p:cNvGrpSpPr>
            <a:grpSpLocks/>
          </p:cNvGrpSpPr>
          <p:nvPr/>
        </p:nvGrpSpPr>
        <p:grpSpPr bwMode="auto">
          <a:xfrm>
            <a:off x="355600" y="2552700"/>
            <a:ext cx="1854200" cy="474663"/>
            <a:chOff x="355600" y="2959100"/>
            <a:chExt cx="1854200" cy="474365"/>
          </a:xfrm>
        </p:grpSpPr>
        <p:sp>
          <p:nvSpPr>
            <p:cNvPr id="33808" name="TextBox 76"/>
            <p:cNvSpPr txBox="1">
              <a:spLocks noChangeArrowheads="1"/>
            </p:cNvSpPr>
            <p:nvPr/>
          </p:nvSpPr>
          <p:spPr bwMode="auto">
            <a:xfrm>
              <a:off x="355600" y="2959100"/>
              <a:ext cx="1054100" cy="461665"/>
            </a:xfrm>
            <a:prstGeom prst="rect">
              <a:avLst/>
            </a:prstGeom>
            <a:noFill/>
            <a:ln w="9525">
              <a:noFill/>
              <a:miter lim="800000"/>
              <a:headEnd/>
              <a:tailEnd/>
            </a:ln>
          </p:spPr>
          <p:txBody>
            <a:bodyPr>
              <a:spAutoFit/>
            </a:bodyPr>
            <a:lstStyle/>
            <a:p>
              <a:r>
                <a:rPr lang="en-US" sz="2400"/>
                <a:t>R (σ) /</a:t>
              </a:r>
            </a:p>
          </p:txBody>
        </p:sp>
        <p:sp>
          <p:nvSpPr>
            <p:cNvPr id="33809" name="TextBox 79"/>
            <p:cNvSpPr txBox="1">
              <a:spLocks noChangeArrowheads="1"/>
            </p:cNvSpPr>
            <p:nvPr/>
          </p:nvSpPr>
          <p:spPr bwMode="auto">
            <a:xfrm>
              <a:off x="1270000" y="2971800"/>
              <a:ext cx="939800" cy="461665"/>
            </a:xfrm>
            <a:prstGeom prst="rect">
              <a:avLst/>
            </a:prstGeom>
            <a:noFill/>
            <a:ln w="9525">
              <a:noFill/>
              <a:miter lim="800000"/>
              <a:headEnd/>
              <a:tailEnd/>
            </a:ln>
          </p:spPr>
          <p:txBody>
            <a:bodyPr>
              <a:spAutoFit/>
            </a:bodyPr>
            <a:lstStyle/>
            <a:p>
              <a:r>
                <a:rPr lang="en-US" sz="2400"/>
                <a:t>R (σ</a:t>
              </a:r>
              <a:r>
                <a:rPr lang="en-US" sz="2400" baseline="-25000"/>
                <a:t>0</a:t>
              </a:r>
              <a:r>
                <a:rPr lang="en-US" sz="2400"/>
                <a:t>)</a:t>
              </a:r>
            </a:p>
          </p:txBody>
        </p:sp>
      </p:grpSp>
      <p:grpSp>
        <p:nvGrpSpPr>
          <p:cNvPr id="8" name="Group 85"/>
          <p:cNvGrpSpPr>
            <a:grpSpLocks/>
          </p:cNvGrpSpPr>
          <p:nvPr/>
        </p:nvGrpSpPr>
        <p:grpSpPr bwMode="auto">
          <a:xfrm>
            <a:off x="2201863" y="2557463"/>
            <a:ext cx="2065337" cy="474662"/>
            <a:chOff x="1414463" y="3116267"/>
            <a:chExt cx="2065851" cy="474364"/>
          </a:xfrm>
        </p:grpSpPr>
        <p:sp>
          <p:nvSpPr>
            <p:cNvPr id="33804" name="TextBox 37"/>
            <p:cNvSpPr txBox="1">
              <a:spLocks noChangeArrowheads="1"/>
            </p:cNvSpPr>
            <p:nvPr/>
          </p:nvSpPr>
          <p:spPr bwMode="auto">
            <a:xfrm>
              <a:off x="1414463" y="3128966"/>
              <a:ext cx="2065851" cy="461665"/>
            </a:xfrm>
            <a:prstGeom prst="rect">
              <a:avLst/>
            </a:prstGeom>
            <a:noFill/>
            <a:ln w="9525">
              <a:noFill/>
              <a:miter lim="800000"/>
              <a:headEnd/>
              <a:tailEnd/>
            </a:ln>
          </p:spPr>
          <p:txBody>
            <a:bodyPr>
              <a:spAutoFit/>
            </a:bodyPr>
            <a:lstStyle/>
            <a:p>
              <a:r>
                <a:rPr lang="en-US" sz="2400"/>
                <a:t>= e </a:t>
              </a:r>
              <a:r>
                <a:rPr lang="en-US" sz="2400" baseline="30000"/>
                <a:t>2ω  (σ</a:t>
              </a:r>
              <a:r>
                <a:rPr lang="en-US" sz="1200"/>
                <a:t>0</a:t>
              </a:r>
              <a:r>
                <a:rPr lang="en-US" sz="2400"/>
                <a:t> </a:t>
              </a:r>
              <a:r>
                <a:rPr lang="en-US" sz="2400" baseline="30000"/>
                <a:t>- σ </a:t>
              </a:r>
              <a:r>
                <a:rPr lang="en-US" sz="2400"/>
                <a:t> </a:t>
              </a:r>
              <a:r>
                <a:rPr lang="en-US" sz="2400" baseline="30000"/>
                <a:t>)</a:t>
              </a:r>
              <a:endParaRPr lang="en-US" sz="1200" baseline="30000"/>
            </a:p>
          </p:txBody>
        </p:sp>
        <p:sp>
          <p:nvSpPr>
            <p:cNvPr id="33805" name="TextBox 40"/>
            <p:cNvSpPr txBox="1">
              <a:spLocks noChangeArrowheads="1"/>
            </p:cNvSpPr>
            <p:nvPr/>
          </p:nvSpPr>
          <p:spPr bwMode="auto">
            <a:xfrm>
              <a:off x="2108715" y="3116267"/>
              <a:ext cx="266185" cy="276999"/>
            </a:xfrm>
            <a:prstGeom prst="rect">
              <a:avLst/>
            </a:prstGeom>
            <a:noFill/>
            <a:ln w="9525">
              <a:noFill/>
              <a:miter lim="800000"/>
              <a:headEnd/>
              <a:tailEnd/>
            </a:ln>
          </p:spPr>
          <p:txBody>
            <a:bodyPr>
              <a:spAutoFit/>
            </a:bodyPr>
            <a:lstStyle/>
            <a:p>
              <a:r>
                <a:rPr lang="en-US" sz="1200"/>
                <a:t>2</a:t>
              </a:r>
            </a:p>
          </p:txBody>
        </p:sp>
        <p:sp>
          <p:nvSpPr>
            <p:cNvPr id="33806" name="TextBox 40"/>
            <p:cNvSpPr txBox="1">
              <a:spLocks noChangeArrowheads="1"/>
            </p:cNvSpPr>
            <p:nvPr/>
          </p:nvSpPr>
          <p:spPr bwMode="auto">
            <a:xfrm>
              <a:off x="2400815" y="3116267"/>
              <a:ext cx="266185" cy="276999"/>
            </a:xfrm>
            <a:prstGeom prst="rect">
              <a:avLst/>
            </a:prstGeom>
            <a:noFill/>
            <a:ln w="9525">
              <a:noFill/>
              <a:miter lim="800000"/>
              <a:headEnd/>
              <a:tailEnd/>
            </a:ln>
          </p:spPr>
          <p:txBody>
            <a:bodyPr>
              <a:spAutoFit/>
            </a:bodyPr>
            <a:lstStyle/>
            <a:p>
              <a:r>
                <a:rPr lang="en-US" sz="1200"/>
                <a:t>2</a:t>
              </a:r>
            </a:p>
          </p:txBody>
        </p:sp>
        <p:sp>
          <p:nvSpPr>
            <p:cNvPr id="33807" name="TextBox 40"/>
            <p:cNvSpPr txBox="1">
              <a:spLocks noChangeArrowheads="1"/>
            </p:cNvSpPr>
            <p:nvPr/>
          </p:nvSpPr>
          <p:spPr bwMode="auto">
            <a:xfrm>
              <a:off x="2769115" y="3116267"/>
              <a:ext cx="266185" cy="276999"/>
            </a:xfrm>
            <a:prstGeom prst="rect">
              <a:avLst/>
            </a:prstGeom>
            <a:noFill/>
            <a:ln w="9525">
              <a:noFill/>
              <a:miter lim="800000"/>
              <a:headEnd/>
              <a:tailEnd/>
            </a:ln>
          </p:spPr>
          <p:txBody>
            <a:bodyPr>
              <a:spAutoFit/>
            </a:bodyPr>
            <a:lstStyle/>
            <a:p>
              <a:r>
                <a:rPr lang="en-US" sz="1200"/>
                <a:t>2</a:t>
              </a:r>
            </a:p>
          </p:txBody>
        </p:sp>
      </p:grpSp>
      <p:pic>
        <p:nvPicPr>
          <p:cNvPr id="93" name="Picture 92" descr="mse_ricker_ts_exp_noise_vs_sigma_3000.eps"/>
          <p:cNvPicPr>
            <a:picLocks/>
          </p:cNvPicPr>
          <p:nvPr/>
        </p:nvPicPr>
        <p:blipFill>
          <a:blip r:embed="rId3" cstate="print"/>
          <a:srcRect/>
          <a:stretch>
            <a:fillRect/>
          </a:stretch>
        </p:blipFill>
        <p:spPr bwMode="auto">
          <a:xfrm>
            <a:off x="1390650" y="3067050"/>
            <a:ext cx="6400800" cy="3749675"/>
          </a:xfrm>
          <a:prstGeom prst="rect">
            <a:avLst/>
          </a:prstGeom>
          <a:noFill/>
          <a:ln w="25400">
            <a:solidFill>
              <a:schemeClr val="tx1"/>
            </a:solidFill>
            <a:round/>
            <a:headEnd/>
            <a:tailEnd/>
          </a:ln>
        </p:spPr>
      </p:pic>
      <p:sp>
        <p:nvSpPr>
          <p:cNvPr id="33803" name="TextBox 33"/>
          <p:cNvSpPr txBox="1">
            <a:spLocks noChangeArrowheads="1"/>
          </p:cNvSpPr>
          <p:nvPr/>
        </p:nvSpPr>
        <p:spPr bwMode="auto">
          <a:xfrm>
            <a:off x="3800475" y="647700"/>
            <a:ext cx="1631950" cy="461963"/>
          </a:xfrm>
          <a:prstGeom prst="rect">
            <a:avLst/>
          </a:prstGeom>
          <a:noFill/>
          <a:ln w="9525">
            <a:noFill/>
            <a:miter lim="800000"/>
            <a:headEnd/>
            <a:tailEnd/>
          </a:ln>
        </p:spPr>
        <p:txBody>
          <a:bodyPr wrap="none">
            <a:spAutoFit/>
          </a:bodyPr>
          <a:lstStyle/>
          <a:p>
            <a:r>
              <a:rPr lang="en-US" sz="2400">
                <a:solidFill>
                  <a:srgbClr val="FFFFFF"/>
                </a:solidFill>
              </a:rPr>
              <a:t>(Xin Wang)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rot="-5400000">
            <a:off x="1488281" y="1666082"/>
            <a:ext cx="284163"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4819" name="Rectangle 6"/>
          <p:cNvSpPr>
            <a:spLocks noChangeArrowheads="1"/>
          </p:cNvSpPr>
          <p:nvPr/>
        </p:nvSpPr>
        <p:spPr bwMode="auto">
          <a:xfrm rot="-5400000">
            <a:off x="1190625" y="2465388"/>
            <a:ext cx="819150"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Z k(m)</a:t>
            </a:r>
            <a:endParaRPr lang="zh-CN" altLang="en-US" sz="1400" b="1">
              <a:solidFill>
                <a:srgbClr val="FFFFFF"/>
              </a:solidFill>
              <a:ea typeface="宋体" pitchFamily="2" charset="-122"/>
            </a:endParaRPr>
          </a:p>
        </p:txBody>
      </p:sp>
      <p:sp>
        <p:nvSpPr>
          <p:cNvPr id="34820" name="Rectangle 7"/>
          <p:cNvSpPr>
            <a:spLocks noChangeArrowheads="1"/>
          </p:cNvSpPr>
          <p:nvPr/>
        </p:nvSpPr>
        <p:spPr bwMode="auto">
          <a:xfrm rot="-5400000">
            <a:off x="1487487" y="3419476"/>
            <a:ext cx="2825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3</a:t>
            </a:r>
            <a:endParaRPr lang="zh-CN" altLang="en-US" sz="1400" b="1">
              <a:solidFill>
                <a:srgbClr val="FFFFFF"/>
              </a:solidFill>
              <a:ea typeface="宋体" pitchFamily="2" charset="-122"/>
            </a:endParaRPr>
          </a:p>
        </p:txBody>
      </p:sp>
      <p:sp>
        <p:nvSpPr>
          <p:cNvPr id="34821" name="Rectangle 12"/>
          <p:cNvSpPr>
            <a:spLocks noChangeArrowheads="1"/>
          </p:cNvSpPr>
          <p:nvPr/>
        </p:nvSpPr>
        <p:spPr bwMode="auto">
          <a:xfrm>
            <a:off x="1793875" y="3789363"/>
            <a:ext cx="284163"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4822" name="Rectangle 13"/>
          <p:cNvSpPr>
            <a:spLocks noChangeArrowheads="1"/>
          </p:cNvSpPr>
          <p:nvPr/>
        </p:nvSpPr>
        <p:spPr bwMode="auto">
          <a:xfrm>
            <a:off x="4368800" y="3789363"/>
            <a:ext cx="7270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X (km)</a:t>
            </a:r>
            <a:endParaRPr lang="zh-CN" altLang="en-US" sz="1400" b="1">
              <a:solidFill>
                <a:srgbClr val="FFFFFF"/>
              </a:solidFill>
              <a:ea typeface="宋体" pitchFamily="2" charset="-122"/>
            </a:endParaRPr>
          </a:p>
        </p:txBody>
      </p:sp>
      <p:sp>
        <p:nvSpPr>
          <p:cNvPr id="34823" name="Rectangle 14"/>
          <p:cNvSpPr>
            <a:spLocks noChangeArrowheads="1"/>
          </p:cNvSpPr>
          <p:nvPr/>
        </p:nvSpPr>
        <p:spPr bwMode="auto">
          <a:xfrm>
            <a:off x="7086600" y="3789363"/>
            <a:ext cx="363538" cy="307975"/>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16</a:t>
            </a:r>
            <a:endParaRPr lang="zh-CN" altLang="en-US" sz="1400" b="1">
              <a:solidFill>
                <a:srgbClr val="FFFFFF"/>
              </a:solidFill>
              <a:ea typeface="宋体" pitchFamily="2" charset="-122"/>
            </a:endParaRPr>
          </a:p>
        </p:txBody>
      </p:sp>
      <p:sp>
        <p:nvSpPr>
          <p:cNvPr id="34824" name="Rectangle 17"/>
          <p:cNvSpPr>
            <a:spLocks noChangeArrowheads="1"/>
          </p:cNvSpPr>
          <p:nvPr/>
        </p:nvSpPr>
        <p:spPr bwMode="auto">
          <a:xfrm>
            <a:off x="1676400" y="304800"/>
            <a:ext cx="5732463" cy="1200150"/>
          </a:xfrm>
          <a:prstGeom prst="rect">
            <a:avLst/>
          </a:prstGeom>
          <a:noFill/>
          <a:ln w="9525">
            <a:noFill/>
            <a:miter lim="800000"/>
            <a:headEnd/>
            <a:tailEnd/>
          </a:ln>
        </p:spPr>
        <p:txBody>
          <a:bodyPr wrap="none">
            <a:spAutoFit/>
          </a:bodyPr>
          <a:lstStyle/>
          <a:p>
            <a:pPr algn="ctr"/>
            <a:r>
              <a:rPr lang="en-US" altLang="zh-CN" b="1">
                <a:solidFill>
                  <a:srgbClr val="FFFF00"/>
                </a:solidFill>
                <a:ea typeface="宋体" pitchFamily="2" charset="-122"/>
              </a:rPr>
              <a:t>The Marmousi2 Model</a:t>
            </a:r>
          </a:p>
          <a:p>
            <a:pPr algn="ctr"/>
            <a:r>
              <a:rPr lang="en-US" altLang="zh-CN" sz="2800" b="1">
                <a:solidFill>
                  <a:srgbClr val="FFFF00"/>
                </a:solidFill>
                <a:ea typeface="宋体" pitchFamily="2" charset="-122"/>
              </a:rPr>
              <a:t>(Wei Dai)</a:t>
            </a:r>
          </a:p>
        </p:txBody>
      </p:sp>
      <p:pic>
        <p:nvPicPr>
          <p:cNvPr id="34825" name="Picture 19"/>
          <p:cNvPicPr>
            <a:picLocks noChangeArrowheads="1"/>
          </p:cNvPicPr>
          <p:nvPr/>
        </p:nvPicPr>
        <p:blipFill>
          <a:blip r:embed="rId2" cstate="print"/>
          <a:srcRect/>
          <a:stretch>
            <a:fillRect/>
          </a:stretch>
        </p:blipFill>
        <p:spPr bwMode="auto">
          <a:xfrm>
            <a:off x="1828800" y="1808163"/>
            <a:ext cx="5453063" cy="1849437"/>
          </a:xfrm>
          <a:prstGeom prst="rect">
            <a:avLst/>
          </a:prstGeom>
          <a:noFill/>
          <a:ln w="38100">
            <a:solidFill>
              <a:srgbClr val="FFFF00"/>
            </a:solidFill>
            <a:miter lim="800000"/>
            <a:headEnd/>
            <a:tailEnd/>
          </a:ln>
        </p:spPr>
      </p:pic>
      <p:sp>
        <p:nvSpPr>
          <p:cNvPr id="34826" name="Rectangle 20"/>
          <p:cNvSpPr>
            <a:spLocks noChangeArrowheads="1"/>
          </p:cNvSpPr>
          <p:nvPr/>
        </p:nvSpPr>
        <p:spPr bwMode="auto">
          <a:xfrm>
            <a:off x="838200" y="4398963"/>
            <a:ext cx="7620000" cy="461962"/>
          </a:xfrm>
          <a:prstGeom prst="rect">
            <a:avLst/>
          </a:prstGeom>
          <a:noFill/>
          <a:ln w="9525">
            <a:noFill/>
            <a:miter lim="800000"/>
            <a:headEnd/>
            <a:tailEnd/>
          </a:ln>
        </p:spPr>
        <p:txBody>
          <a:bodyPr>
            <a:spAutoFit/>
          </a:bodyPr>
          <a:lstStyle/>
          <a:p>
            <a:r>
              <a:rPr lang="en-US" altLang="zh-CN" sz="2400" b="1">
                <a:solidFill>
                  <a:srgbClr val="FFFF00"/>
                </a:solidFill>
                <a:ea typeface="宋体" pitchFamily="2" charset="-122"/>
              </a:rPr>
              <a:t>The area in the white box is used for SNR calculation. </a:t>
            </a:r>
          </a:p>
        </p:txBody>
      </p:sp>
      <p:sp>
        <p:nvSpPr>
          <p:cNvPr id="34827" name="Rectangle 20"/>
          <p:cNvSpPr>
            <a:spLocks noChangeArrowheads="1"/>
          </p:cNvSpPr>
          <p:nvPr/>
        </p:nvSpPr>
        <p:spPr bwMode="auto">
          <a:xfrm>
            <a:off x="914400" y="4948238"/>
            <a:ext cx="7620000" cy="461962"/>
          </a:xfrm>
          <a:prstGeom prst="rect">
            <a:avLst/>
          </a:prstGeom>
          <a:noFill/>
          <a:ln w="9525">
            <a:noFill/>
            <a:miter lim="800000"/>
            <a:headEnd/>
            <a:tailEnd/>
          </a:ln>
        </p:spPr>
        <p:txBody>
          <a:bodyPr>
            <a:spAutoFit/>
          </a:bodyPr>
          <a:lstStyle/>
          <a:p>
            <a:r>
              <a:rPr lang="en-US" altLang="zh-CN" sz="2400" b="1">
                <a:solidFill>
                  <a:srgbClr val="FFFF00"/>
                </a:solidFill>
                <a:ea typeface="宋体" pitchFamily="2" charset="-122"/>
              </a:rPr>
              <a:t>200 CSGs. </a:t>
            </a:r>
          </a:p>
        </p:txBody>
      </p:sp>
      <p:sp>
        <p:nvSpPr>
          <p:cNvPr id="34828" name="Rectangle 20"/>
          <p:cNvSpPr>
            <a:spLocks noChangeArrowheads="1"/>
          </p:cNvSpPr>
          <p:nvPr/>
        </p:nvSpPr>
        <p:spPr bwMode="auto">
          <a:xfrm>
            <a:off x="914400" y="5557838"/>
            <a:ext cx="7620000" cy="461962"/>
          </a:xfrm>
          <a:prstGeom prst="rect">
            <a:avLst/>
          </a:prstGeom>
          <a:noFill/>
          <a:ln w="9525">
            <a:noFill/>
            <a:miter lim="800000"/>
            <a:headEnd/>
            <a:tailEnd/>
          </a:ln>
        </p:spPr>
        <p:txBody>
          <a:bodyPr>
            <a:spAutoFit/>
          </a:bodyPr>
          <a:lstStyle/>
          <a:p>
            <a:r>
              <a:rPr lang="en-US" altLang="zh-CN" sz="2400" b="1">
                <a:solidFill>
                  <a:srgbClr val="FFFF00"/>
                </a:solidFill>
                <a:ea typeface="宋体" pitchFamily="2" charset="-122"/>
              </a:rPr>
              <a:t>Born Approximation</a:t>
            </a:r>
          </a:p>
        </p:txBody>
      </p:sp>
      <p:sp>
        <p:nvSpPr>
          <p:cNvPr id="34829" name="Rectangle 20"/>
          <p:cNvSpPr>
            <a:spLocks noChangeArrowheads="1"/>
          </p:cNvSpPr>
          <p:nvPr/>
        </p:nvSpPr>
        <p:spPr bwMode="auto">
          <a:xfrm>
            <a:off x="914400" y="6091238"/>
            <a:ext cx="8763000" cy="461962"/>
          </a:xfrm>
          <a:prstGeom prst="rect">
            <a:avLst/>
          </a:prstGeom>
          <a:noFill/>
          <a:ln w="9525">
            <a:noFill/>
            <a:miter lim="800000"/>
            <a:headEnd/>
            <a:tailEnd/>
          </a:ln>
        </p:spPr>
        <p:txBody>
          <a:bodyPr>
            <a:spAutoFit/>
          </a:bodyPr>
          <a:lstStyle/>
          <a:p>
            <a:r>
              <a:rPr lang="en-US" altLang="zh-CN" sz="2400" b="1">
                <a:solidFill>
                  <a:srgbClr val="FFFF00"/>
                </a:solidFill>
                <a:ea typeface="宋体" pitchFamily="2" charset="-122"/>
              </a:rPr>
              <a:t>Conventional Encoding: Static Time Shift &amp; Polarity Statics</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ChangeArrowheads="1"/>
          </p:cNvSpPr>
          <p:nvPr/>
        </p:nvSpPr>
        <p:spPr bwMode="auto">
          <a:xfrm>
            <a:off x="1803400" y="3560763"/>
            <a:ext cx="284163"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5843" name="Rectangle 9"/>
          <p:cNvSpPr>
            <a:spLocks noChangeArrowheads="1"/>
          </p:cNvSpPr>
          <p:nvPr/>
        </p:nvSpPr>
        <p:spPr bwMode="auto">
          <a:xfrm>
            <a:off x="4267200" y="3560763"/>
            <a:ext cx="7270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X (km)</a:t>
            </a:r>
            <a:endParaRPr lang="zh-CN" altLang="en-US" sz="1400" b="1">
              <a:solidFill>
                <a:srgbClr val="FFFFFF"/>
              </a:solidFill>
              <a:ea typeface="宋体" pitchFamily="2" charset="-122"/>
            </a:endParaRPr>
          </a:p>
        </p:txBody>
      </p:sp>
      <p:sp>
        <p:nvSpPr>
          <p:cNvPr id="35844" name="Rectangle 10"/>
          <p:cNvSpPr>
            <a:spLocks noChangeArrowheads="1"/>
          </p:cNvSpPr>
          <p:nvPr/>
        </p:nvSpPr>
        <p:spPr bwMode="auto">
          <a:xfrm>
            <a:off x="6964363" y="3560763"/>
            <a:ext cx="363537" cy="307975"/>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16</a:t>
            </a:r>
            <a:endParaRPr lang="zh-CN" altLang="en-US" sz="1400" b="1">
              <a:solidFill>
                <a:srgbClr val="FFFFFF"/>
              </a:solidFill>
              <a:ea typeface="宋体" pitchFamily="2" charset="-122"/>
            </a:endParaRPr>
          </a:p>
        </p:txBody>
      </p:sp>
      <p:sp>
        <p:nvSpPr>
          <p:cNvPr id="35845" name="Rectangle 11"/>
          <p:cNvSpPr>
            <a:spLocks noChangeArrowheads="1"/>
          </p:cNvSpPr>
          <p:nvPr/>
        </p:nvSpPr>
        <p:spPr bwMode="auto">
          <a:xfrm rot="-5400000">
            <a:off x="1488281" y="1513682"/>
            <a:ext cx="284163"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5846" name="Rectangle 12"/>
          <p:cNvSpPr>
            <a:spLocks noChangeArrowheads="1"/>
          </p:cNvSpPr>
          <p:nvPr/>
        </p:nvSpPr>
        <p:spPr bwMode="auto">
          <a:xfrm rot="-5400000">
            <a:off x="1190625" y="2312988"/>
            <a:ext cx="819150"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Z k(m)</a:t>
            </a:r>
            <a:endParaRPr lang="zh-CN" altLang="en-US" sz="1400" b="1">
              <a:solidFill>
                <a:srgbClr val="FFFFFF"/>
              </a:solidFill>
              <a:ea typeface="宋体" pitchFamily="2" charset="-122"/>
            </a:endParaRPr>
          </a:p>
        </p:txBody>
      </p:sp>
      <p:sp>
        <p:nvSpPr>
          <p:cNvPr id="35847" name="Rectangle 13"/>
          <p:cNvSpPr>
            <a:spLocks noChangeArrowheads="1"/>
          </p:cNvSpPr>
          <p:nvPr/>
        </p:nvSpPr>
        <p:spPr bwMode="auto">
          <a:xfrm rot="-5400000">
            <a:off x="1487487" y="3267076"/>
            <a:ext cx="2825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3</a:t>
            </a:r>
            <a:endParaRPr lang="zh-CN" altLang="en-US" sz="1400" b="1">
              <a:solidFill>
                <a:srgbClr val="FFFFFF"/>
              </a:solidFill>
              <a:ea typeface="宋体" pitchFamily="2" charset="-122"/>
            </a:endParaRPr>
          </a:p>
        </p:txBody>
      </p:sp>
      <p:sp>
        <p:nvSpPr>
          <p:cNvPr id="35848" name="Rectangle 38"/>
          <p:cNvSpPr>
            <a:spLocks noChangeArrowheads="1"/>
          </p:cNvSpPr>
          <p:nvPr/>
        </p:nvSpPr>
        <p:spPr bwMode="auto">
          <a:xfrm rot="-5400000">
            <a:off x="1458118" y="4333082"/>
            <a:ext cx="284163"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5849" name="Rectangle 39"/>
          <p:cNvSpPr>
            <a:spLocks noChangeArrowheads="1"/>
          </p:cNvSpPr>
          <p:nvPr/>
        </p:nvSpPr>
        <p:spPr bwMode="auto">
          <a:xfrm rot="-5400000">
            <a:off x="1190625" y="5153025"/>
            <a:ext cx="819150"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Z (km)</a:t>
            </a:r>
            <a:endParaRPr lang="zh-CN" altLang="en-US" sz="1400" b="1">
              <a:solidFill>
                <a:srgbClr val="FFFFFF"/>
              </a:solidFill>
              <a:ea typeface="宋体" pitchFamily="2" charset="-122"/>
            </a:endParaRPr>
          </a:p>
        </p:txBody>
      </p:sp>
      <p:sp>
        <p:nvSpPr>
          <p:cNvPr id="35850" name="Rectangle 40"/>
          <p:cNvSpPr>
            <a:spLocks noChangeArrowheads="1"/>
          </p:cNvSpPr>
          <p:nvPr/>
        </p:nvSpPr>
        <p:spPr bwMode="auto">
          <a:xfrm rot="-5400000">
            <a:off x="1458912" y="6151563"/>
            <a:ext cx="2825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3</a:t>
            </a:r>
            <a:endParaRPr lang="zh-CN" altLang="en-US" sz="1400" b="1">
              <a:solidFill>
                <a:srgbClr val="FFFFFF"/>
              </a:solidFill>
              <a:ea typeface="宋体" pitchFamily="2" charset="-122"/>
            </a:endParaRPr>
          </a:p>
        </p:txBody>
      </p:sp>
      <p:sp>
        <p:nvSpPr>
          <p:cNvPr id="35851" name="Rectangle 41"/>
          <p:cNvSpPr>
            <a:spLocks noChangeArrowheads="1"/>
          </p:cNvSpPr>
          <p:nvPr/>
        </p:nvSpPr>
        <p:spPr bwMode="auto">
          <a:xfrm>
            <a:off x="1727200" y="6400800"/>
            <a:ext cx="284163"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5852" name="Rectangle 42"/>
          <p:cNvSpPr>
            <a:spLocks noChangeArrowheads="1"/>
          </p:cNvSpPr>
          <p:nvPr/>
        </p:nvSpPr>
        <p:spPr bwMode="auto">
          <a:xfrm>
            <a:off x="4302125" y="6400800"/>
            <a:ext cx="7270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X (km)</a:t>
            </a:r>
            <a:endParaRPr lang="zh-CN" altLang="en-US" sz="1400" b="1">
              <a:solidFill>
                <a:srgbClr val="FFFFFF"/>
              </a:solidFill>
              <a:ea typeface="宋体" pitchFamily="2" charset="-122"/>
            </a:endParaRPr>
          </a:p>
        </p:txBody>
      </p:sp>
      <p:sp>
        <p:nvSpPr>
          <p:cNvPr id="35853" name="Rectangle 43"/>
          <p:cNvSpPr>
            <a:spLocks noChangeArrowheads="1"/>
          </p:cNvSpPr>
          <p:nvPr/>
        </p:nvSpPr>
        <p:spPr bwMode="auto">
          <a:xfrm>
            <a:off x="7019925" y="6400800"/>
            <a:ext cx="363538" cy="307975"/>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16</a:t>
            </a:r>
            <a:endParaRPr lang="zh-CN" altLang="en-US" sz="1400" b="1">
              <a:solidFill>
                <a:srgbClr val="FFFFFF"/>
              </a:solidFill>
              <a:ea typeface="宋体" pitchFamily="2" charset="-122"/>
            </a:endParaRPr>
          </a:p>
        </p:txBody>
      </p:sp>
      <p:pic>
        <p:nvPicPr>
          <p:cNvPr id="35854" name="Picture 45"/>
          <p:cNvPicPr preferRelativeResize="0">
            <a:picLocks noChangeArrowheads="1"/>
          </p:cNvPicPr>
          <p:nvPr/>
        </p:nvPicPr>
        <p:blipFill>
          <a:blip r:embed="rId2" cstate="print"/>
          <a:srcRect/>
          <a:stretch>
            <a:fillRect/>
          </a:stretch>
        </p:blipFill>
        <p:spPr bwMode="auto">
          <a:xfrm>
            <a:off x="1785938" y="1635125"/>
            <a:ext cx="5453062" cy="1849438"/>
          </a:xfrm>
          <a:prstGeom prst="rect">
            <a:avLst/>
          </a:prstGeom>
          <a:noFill/>
          <a:ln w="38100">
            <a:solidFill>
              <a:srgbClr val="FFFF00"/>
            </a:solidFill>
            <a:miter lim="800000"/>
            <a:headEnd/>
            <a:tailEnd/>
          </a:ln>
        </p:spPr>
      </p:pic>
      <p:pic>
        <p:nvPicPr>
          <p:cNvPr id="35855" name="Picture 46"/>
          <p:cNvPicPr>
            <a:picLocks noChangeArrowheads="1"/>
          </p:cNvPicPr>
          <p:nvPr/>
        </p:nvPicPr>
        <p:blipFill>
          <a:blip r:embed="rId3" cstate="print"/>
          <a:srcRect/>
          <a:stretch>
            <a:fillRect/>
          </a:stretch>
        </p:blipFill>
        <p:spPr bwMode="auto">
          <a:xfrm>
            <a:off x="1828800" y="4419600"/>
            <a:ext cx="5453063" cy="1849438"/>
          </a:xfrm>
          <a:prstGeom prst="rect">
            <a:avLst/>
          </a:prstGeom>
          <a:noFill/>
          <a:ln w="38100">
            <a:solidFill>
              <a:srgbClr val="FFFF00"/>
            </a:solidFill>
            <a:miter lim="800000"/>
            <a:headEnd/>
            <a:tailEnd/>
          </a:ln>
        </p:spPr>
      </p:pic>
      <p:sp>
        <p:nvSpPr>
          <p:cNvPr id="35856" name="Rectangle 47"/>
          <p:cNvSpPr>
            <a:spLocks noChangeArrowheads="1"/>
          </p:cNvSpPr>
          <p:nvPr/>
        </p:nvSpPr>
        <p:spPr bwMode="auto">
          <a:xfrm>
            <a:off x="304800" y="457200"/>
            <a:ext cx="8896350" cy="584200"/>
          </a:xfrm>
          <a:prstGeom prst="rect">
            <a:avLst/>
          </a:prstGeom>
          <a:noFill/>
          <a:ln w="9525">
            <a:noFill/>
            <a:miter lim="800000"/>
            <a:headEnd/>
            <a:tailEnd/>
          </a:ln>
        </p:spPr>
        <p:txBody>
          <a:bodyPr wrap="none">
            <a:spAutoFit/>
          </a:bodyPr>
          <a:lstStyle/>
          <a:p>
            <a:r>
              <a:rPr lang="en-US" altLang="zh-CN" sz="3200" b="1">
                <a:solidFill>
                  <a:srgbClr val="FFFF00"/>
                </a:solidFill>
                <a:ea typeface="宋体" pitchFamily="2" charset="-122"/>
              </a:rPr>
              <a:t>Conventional Source:  KM vs LSM (50 iterations)</a:t>
            </a:r>
          </a:p>
        </p:txBody>
      </p:sp>
      <p:sp>
        <p:nvSpPr>
          <p:cNvPr id="35857" name="Rectangle 47"/>
          <p:cNvSpPr>
            <a:spLocks noChangeArrowheads="1"/>
          </p:cNvSpPr>
          <p:nvPr/>
        </p:nvSpPr>
        <p:spPr bwMode="auto">
          <a:xfrm>
            <a:off x="3200400" y="1138238"/>
            <a:ext cx="2552700" cy="461962"/>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Conventional KM</a:t>
            </a:r>
          </a:p>
        </p:txBody>
      </p:sp>
      <p:sp>
        <p:nvSpPr>
          <p:cNvPr id="35858" name="Rectangle 47"/>
          <p:cNvSpPr>
            <a:spLocks noChangeArrowheads="1"/>
          </p:cNvSpPr>
          <p:nvPr/>
        </p:nvSpPr>
        <p:spPr bwMode="auto">
          <a:xfrm>
            <a:off x="7696200" y="5029200"/>
            <a:ext cx="646113" cy="461963"/>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50x</a:t>
            </a:r>
          </a:p>
        </p:txBody>
      </p:sp>
      <p:sp>
        <p:nvSpPr>
          <p:cNvPr id="35859" name="Rectangle 47"/>
          <p:cNvSpPr>
            <a:spLocks noChangeArrowheads="1"/>
          </p:cNvSpPr>
          <p:nvPr/>
        </p:nvSpPr>
        <p:spPr bwMode="auto">
          <a:xfrm>
            <a:off x="7772400" y="2438400"/>
            <a:ext cx="492125" cy="461963"/>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1x</a:t>
            </a:r>
          </a:p>
        </p:txBody>
      </p:sp>
      <p:sp>
        <p:nvSpPr>
          <p:cNvPr id="35860" name="Rectangle 47"/>
          <p:cNvSpPr>
            <a:spLocks noChangeArrowheads="1"/>
          </p:cNvSpPr>
          <p:nvPr/>
        </p:nvSpPr>
        <p:spPr bwMode="auto">
          <a:xfrm>
            <a:off x="3276600" y="3886200"/>
            <a:ext cx="2928938" cy="461963"/>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Conventional KLSM</a:t>
            </a:r>
          </a:p>
        </p:txBody>
      </p:sp>
      <p:sp>
        <p:nvSpPr>
          <p:cNvPr id="22" name="Rectangle 21"/>
          <p:cNvSpPr>
            <a:spLocks noChangeArrowheads="1"/>
          </p:cNvSpPr>
          <p:nvPr/>
        </p:nvSpPr>
        <p:spPr bwMode="auto">
          <a:xfrm>
            <a:off x="685800" y="3886200"/>
            <a:ext cx="8458200" cy="2743200"/>
          </a:xfrm>
          <a:prstGeom prst="rect">
            <a:avLst/>
          </a:prstGeom>
          <a:solidFill>
            <a:srgbClr val="000082"/>
          </a:solidFill>
          <a:ln w="12700" algn="ctr">
            <a:noFill/>
            <a:round/>
            <a:headEnd/>
            <a:tailEnd/>
          </a:ln>
        </p:spPr>
        <p:txBody>
          <a:bodyPr/>
          <a:lstStyle/>
          <a:p>
            <a:pPr eaLnBrk="0" hangingPunct="0"/>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p:cNvSpPr>
            <a:spLocks noChangeArrowheads="1"/>
          </p:cNvSpPr>
          <p:nvPr/>
        </p:nvSpPr>
        <p:spPr bwMode="auto">
          <a:xfrm>
            <a:off x="1803400" y="3560763"/>
            <a:ext cx="284163"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6867" name="Rectangle 9"/>
          <p:cNvSpPr>
            <a:spLocks noChangeArrowheads="1"/>
          </p:cNvSpPr>
          <p:nvPr/>
        </p:nvSpPr>
        <p:spPr bwMode="auto">
          <a:xfrm>
            <a:off x="4267200" y="3560763"/>
            <a:ext cx="7270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X (km)</a:t>
            </a:r>
            <a:endParaRPr lang="zh-CN" altLang="en-US" sz="1400" b="1">
              <a:solidFill>
                <a:srgbClr val="FFFFFF"/>
              </a:solidFill>
              <a:ea typeface="宋体" pitchFamily="2" charset="-122"/>
            </a:endParaRPr>
          </a:p>
        </p:txBody>
      </p:sp>
      <p:sp>
        <p:nvSpPr>
          <p:cNvPr id="36868" name="Rectangle 10"/>
          <p:cNvSpPr>
            <a:spLocks noChangeArrowheads="1"/>
          </p:cNvSpPr>
          <p:nvPr/>
        </p:nvSpPr>
        <p:spPr bwMode="auto">
          <a:xfrm>
            <a:off x="6964363" y="3560763"/>
            <a:ext cx="363537" cy="307975"/>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16</a:t>
            </a:r>
            <a:endParaRPr lang="zh-CN" altLang="en-US" sz="1400" b="1">
              <a:solidFill>
                <a:srgbClr val="FFFFFF"/>
              </a:solidFill>
              <a:ea typeface="宋体" pitchFamily="2" charset="-122"/>
            </a:endParaRPr>
          </a:p>
        </p:txBody>
      </p:sp>
      <p:sp>
        <p:nvSpPr>
          <p:cNvPr id="36869" name="Rectangle 11"/>
          <p:cNvSpPr>
            <a:spLocks noChangeArrowheads="1"/>
          </p:cNvSpPr>
          <p:nvPr/>
        </p:nvSpPr>
        <p:spPr bwMode="auto">
          <a:xfrm rot="-5400000">
            <a:off x="1488281" y="1513682"/>
            <a:ext cx="284163"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6870" name="Rectangle 12"/>
          <p:cNvSpPr>
            <a:spLocks noChangeArrowheads="1"/>
          </p:cNvSpPr>
          <p:nvPr/>
        </p:nvSpPr>
        <p:spPr bwMode="auto">
          <a:xfrm rot="-5400000">
            <a:off x="1190625" y="2312988"/>
            <a:ext cx="819150"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Z k(m)</a:t>
            </a:r>
            <a:endParaRPr lang="zh-CN" altLang="en-US" sz="1400" b="1">
              <a:solidFill>
                <a:srgbClr val="FFFFFF"/>
              </a:solidFill>
              <a:ea typeface="宋体" pitchFamily="2" charset="-122"/>
            </a:endParaRPr>
          </a:p>
        </p:txBody>
      </p:sp>
      <p:sp>
        <p:nvSpPr>
          <p:cNvPr id="36871" name="Rectangle 13"/>
          <p:cNvSpPr>
            <a:spLocks noChangeArrowheads="1"/>
          </p:cNvSpPr>
          <p:nvPr/>
        </p:nvSpPr>
        <p:spPr bwMode="auto">
          <a:xfrm rot="-5400000">
            <a:off x="1487487" y="3267076"/>
            <a:ext cx="2825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3</a:t>
            </a:r>
            <a:endParaRPr lang="zh-CN" altLang="en-US" sz="1400" b="1">
              <a:solidFill>
                <a:srgbClr val="FFFFFF"/>
              </a:solidFill>
              <a:ea typeface="宋体" pitchFamily="2" charset="-122"/>
            </a:endParaRPr>
          </a:p>
        </p:txBody>
      </p:sp>
      <p:sp>
        <p:nvSpPr>
          <p:cNvPr id="36872" name="Rectangle 38"/>
          <p:cNvSpPr>
            <a:spLocks noChangeArrowheads="1"/>
          </p:cNvSpPr>
          <p:nvPr/>
        </p:nvSpPr>
        <p:spPr bwMode="auto">
          <a:xfrm rot="-5400000">
            <a:off x="1458118" y="4333082"/>
            <a:ext cx="284163"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6873" name="Rectangle 39"/>
          <p:cNvSpPr>
            <a:spLocks noChangeArrowheads="1"/>
          </p:cNvSpPr>
          <p:nvPr/>
        </p:nvSpPr>
        <p:spPr bwMode="auto">
          <a:xfrm rot="-5400000">
            <a:off x="1190625" y="5153025"/>
            <a:ext cx="819150"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Z (km)</a:t>
            </a:r>
            <a:endParaRPr lang="zh-CN" altLang="en-US" sz="1400" b="1">
              <a:solidFill>
                <a:srgbClr val="FFFFFF"/>
              </a:solidFill>
              <a:ea typeface="宋体" pitchFamily="2" charset="-122"/>
            </a:endParaRPr>
          </a:p>
        </p:txBody>
      </p:sp>
      <p:sp>
        <p:nvSpPr>
          <p:cNvPr id="36874" name="Rectangle 40"/>
          <p:cNvSpPr>
            <a:spLocks noChangeArrowheads="1"/>
          </p:cNvSpPr>
          <p:nvPr/>
        </p:nvSpPr>
        <p:spPr bwMode="auto">
          <a:xfrm rot="-5400000">
            <a:off x="1458912" y="6151563"/>
            <a:ext cx="2825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3</a:t>
            </a:r>
            <a:endParaRPr lang="zh-CN" altLang="en-US" sz="1400" b="1">
              <a:solidFill>
                <a:srgbClr val="FFFFFF"/>
              </a:solidFill>
              <a:ea typeface="宋体" pitchFamily="2" charset="-122"/>
            </a:endParaRPr>
          </a:p>
        </p:txBody>
      </p:sp>
      <p:sp>
        <p:nvSpPr>
          <p:cNvPr id="36875" name="Rectangle 41"/>
          <p:cNvSpPr>
            <a:spLocks noChangeArrowheads="1"/>
          </p:cNvSpPr>
          <p:nvPr/>
        </p:nvSpPr>
        <p:spPr bwMode="auto">
          <a:xfrm>
            <a:off x="1727200" y="6400800"/>
            <a:ext cx="284163"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6876" name="Rectangle 42"/>
          <p:cNvSpPr>
            <a:spLocks noChangeArrowheads="1"/>
          </p:cNvSpPr>
          <p:nvPr/>
        </p:nvSpPr>
        <p:spPr bwMode="auto">
          <a:xfrm>
            <a:off x="4302125" y="6400800"/>
            <a:ext cx="7270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X (km)</a:t>
            </a:r>
            <a:endParaRPr lang="zh-CN" altLang="en-US" sz="1400" b="1">
              <a:solidFill>
                <a:srgbClr val="FFFFFF"/>
              </a:solidFill>
              <a:ea typeface="宋体" pitchFamily="2" charset="-122"/>
            </a:endParaRPr>
          </a:p>
        </p:txBody>
      </p:sp>
      <p:sp>
        <p:nvSpPr>
          <p:cNvPr id="36877" name="Rectangle 43"/>
          <p:cNvSpPr>
            <a:spLocks noChangeArrowheads="1"/>
          </p:cNvSpPr>
          <p:nvPr/>
        </p:nvSpPr>
        <p:spPr bwMode="auto">
          <a:xfrm>
            <a:off x="7019925" y="6400800"/>
            <a:ext cx="363538" cy="307975"/>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16</a:t>
            </a:r>
            <a:endParaRPr lang="zh-CN" altLang="en-US" sz="1400" b="1">
              <a:solidFill>
                <a:srgbClr val="FFFFFF"/>
              </a:solidFill>
              <a:ea typeface="宋体" pitchFamily="2" charset="-122"/>
            </a:endParaRPr>
          </a:p>
        </p:txBody>
      </p:sp>
      <p:pic>
        <p:nvPicPr>
          <p:cNvPr id="36878" name="Picture 46"/>
          <p:cNvPicPr>
            <a:picLocks noChangeArrowheads="1"/>
          </p:cNvPicPr>
          <p:nvPr/>
        </p:nvPicPr>
        <p:blipFill>
          <a:blip r:embed="rId2" cstate="print"/>
          <a:srcRect/>
          <a:stretch>
            <a:fillRect/>
          </a:stretch>
        </p:blipFill>
        <p:spPr bwMode="auto">
          <a:xfrm>
            <a:off x="1828800" y="4419600"/>
            <a:ext cx="5453063" cy="1849438"/>
          </a:xfrm>
          <a:prstGeom prst="rect">
            <a:avLst/>
          </a:prstGeom>
          <a:noFill/>
          <a:ln w="38100">
            <a:solidFill>
              <a:srgbClr val="FFFF00"/>
            </a:solidFill>
            <a:miter lim="800000"/>
            <a:headEnd/>
            <a:tailEnd/>
          </a:ln>
        </p:spPr>
      </p:pic>
      <p:sp>
        <p:nvSpPr>
          <p:cNvPr id="36879" name="Rectangle 47"/>
          <p:cNvSpPr>
            <a:spLocks noChangeArrowheads="1"/>
          </p:cNvSpPr>
          <p:nvPr/>
        </p:nvSpPr>
        <p:spPr bwMode="auto">
          <a:xfrm>
            <a:off x="2590800" y="1138238"/>
            <a:ext cx="4013200" cy="461962"/>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Multisource KM (1 iteration)</a:t>
            </a:r>
          </a:p>
        </p:txBody>
      </p:sp>
      <p:pic>
        <p:nvPicPr>
          <p:cNvPr id="36880" name="Picture 18"/>
          <p:cNvPicPr>
            <a:picLocks noChangeArrowheads="1"/>
          </p:cNvPicPr>
          <p:nvPr/>
        </p:nvPicPr>
        <p:blipFill>
          <a:blip r:embed="rId3" cstate="print"/>
          <a:srcRect/>
          <a:stretch>
            <a:fillRect/>
          </a:stretch>
        </p:blipFill>
        <p:spPr bwMode="auto">
          <a:xfrm>
            <a:off x="1785938" y="1676400"/>
            <a:ext cx="5453062" cy="1849438"/>
          </a:xfrm>
          <a:prstGeom prst="rect">
            <a:avLst/>
          </a:prstGeom>
          <a:noFill/>
          <a:ln w="38100">
            <a:solidFill>
              <a:srgbClr val="FFFF00"/>
            </a:solidFill>
            <a:miter lim="800000"/>
            <a:headEnd/>
            <a:tailEnd/>
          </a:ln>
        </p:spPr>
      </p:pic>
      <p:pic>
        <p:nvPicPr>
          <p:cNvPr id="36881" name="Picture 19"/>
          <p:cNvPicPr>
            <a:picLocks noChangeArrowheads="1"/>
          </p:cNvPicPr>
          <p:nvPr/>
        </p:nvPicPr>
        <p:blipFill>
          <a:blip r:embed="rId4" cstate="print"/>
          <a:srcRect/>
          <a:stretch>
            <a:fillRect/>
          </a:stretch>
        </p:blipFill>
        <p:spPr bwMode="auto">
          <a:xfrm>
            <a:off x="1804988" y="4437063"/>
            <a:ext cx="5453062" cy="1849437"/>
          </a:xfrm>
          <a:prstGeom prst="rect">
            <a:avLst/>
          </a:prstGeom>
          <a:noFill/>
          <a:ln w="38100">
            <a:solidFill>
              <a:srgbClr val="FFFF00"/>
            </a:solidFill>
            <a:miter lim="800000"/>
            <a:headEnd/>
            <a:tailEnd/>
          </a:ln>
        </p:spPr>
      </p:pic>
      <p:sp>
        <p:nvSpPr>
          <p:cNvPr id="36882" name="Rectangle 17"/>
          <p:cNvSpPr>
            <a:spLocks noChangeArrowheads="1"/>
          </p:cNvSpPr>
          <p:nvPr/>
        </p:nvSpPr>
        <p:spPr bwMode="auto">
          <a:xfrm>
            <a:off x="381000" y="381000"/>
            <a:ext cx="8675688" cy="584200"/>
          </a:xfrm>
          <a:prstGeom prst="rect">
            <a:avLst/>
          </a:prstGeom>
          <a:noFill/>
          <a:ln w="9525">
            <a:noFill/>
            <a:miter lim="800000"/>
            <a:headEnd/>
            <a:tailEnd/>
          </a:ln>
        </p:spPr>
        <p:txBody>
          <a:bodyPr wrap="none">
            <a:spAutoFit/>
          </a:bodyPr>
          <a:lstStyle/>
          <a:p>
            <a:r>
              <a:rPr lang="en-US" altLang="zh-CN" sz="3200" b="1">
                <a:solidFill>
                  <a:srgbClr val="FFFF00"/>
                </a:solidFill>
                <a:ea typeface="宋体" pitchFamily="2" charset="-122"/>
              </a:rPr>
              <a:t>200-source Supergather:  Multisrc. KM vs LSM </a:t>
            </a:r>
          </a:p>
        </p:txBody>
      </p:sp>
      <p:sp>
        <p:nvSpPr>
          <p:cNvPr id="36883" name="Rectangle 47"/>
          <p:cNvSpPr>
            <a:spLocks noChangeArrowheads="1"/>
          </p:cNvSpPr>
          <p:nvPr/>
        </p:nvSpPr>
        <p:spPr bwMode="auto">
          <a:xfrm>
            <a:off x="2286000" y="3957638"/>
            <a:ext cx="4818063" cy="461962"/>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Multisource KLSM (300 iterations)</a:t>
            </a:r>
          </a:p>
        </p:txBody>
      </p:sp>
      <p:sp>
        <p:nvSpPr>
          <p:cNvPr id="36884" name="Rectangle 47"/>
          <p:cNvSpPr>
            <a:spLocks noChangeArrowheads="1"/>
          </p:cNvSpPr>
          <p:nvPr/>
        </p:nvSpPr>
        <p:spPr bwMode="auto">
          <a:xfrm>
            <a:off x="7772400" y="2133600"/>
            <a:ext cx="723900" cy="461963"/>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1   x</a:t>
            </a:r>
          </a:p>
        </p:txBody>
      </p:sp>
      <p:sp>
        <p:nvSpPr>
          <p:cNvPr id="36885" name="Rectangle 47"/>
          <p:cNvSpPr>
            <a:spLocks noChangeArrowheads="1"/>
          </p:cNvSpPr>
          <p:nvPr/>
        </p:nvSpPr>
        <p:spPr bwMode="auto">
          <a:xfrm>
            <a:off x="7620000" y="2438400"/>
            <a:ext cx="646113" cy="461963"/>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200</a:t>
            </a:r>
          </a:p>
        </p:txBody>
      </p:sp>
      <p:cxnSp>
        <p:nvCxnSpPr>
          <p:cNvPr id="36886" name="Straight Connector 20"/>
          <p:cNvCxnSpPr>
            <a:cxnSpLocks noChangeShapeType="1"/>
          </p:cNvCxnSpPr>
          <p:nvPr/>
        </p:nvCxnSpPr>
        <p:spPr bwMode="auto">
          <a:xfrm>
            <a:off x="7772400" y="2514600"/>
            <a:ext cx="381000" cy="0"/>
          </a:xfrm>
          <a:prstGeom prst="line">
            <a:avLst/>
          </a:prstGeom>
          <a:noFill/>
          <a:ln w="12700" algn="ctr">
            <a:solidFill>
              <a:schemeClr val="tx1"/>
            </a:solidFill>
            <a:round/>
            <a:headEnd/>
            <a:tailEnd/>
          </a:ln>
        </p:spPr>
      </p:cxnSp>
      <p:sp>
        <p:nvSpPr>
          <p:cNvPr id="30" name="Rectangle 29"/>
          <p:cNvSpPr>
            <a:spLocks noChangeArrowheads="1"/>
          </p:cNvSpPr>
          <p:nvPr/>
        </p:nvSpPr>
        <p:spPr bwMode="auto">
          <a:xfrm>
            <a:off x="685800" y="3886200"/>
            <a:ext cx="8458200" cy="2971800"/>
          </a:xfrm>
          <a:prstGeom prst="rect">
            <a:avLst/>
          </a:prstGeom>
          <a:solidFill>
            <a:srgbClr val="000082"/>
          </a:solidFill>
          <a:ln w="12700" algn="ctr">
            <a:noFill/>
            <a:round/>
            <a:headEnd/>
            <a:tailEnd/>
          </a:ln>
        </p:spPr>
        <p:txBody>
          <a:bodyPr/>
          <a:lstStyle/>
          <a:p>
            <a:pPr eaLnBrk="0" hangingPunct="0"/>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2971800" y="-838200"/>
            <a:ext cx="2808288" cy="2117725"/>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6600" b="1" i="1" dirty="0">
                <a:solidFill>
                  <a:srgbClr val="FFFFFF"/>
                </a:solidFill>
                <a:effectLst>
                  <a:outerShdw blurRad="38100" dist="38100" dir="2700000" algn="tl">
                    <a:srgbClr val="000000"/>
                  </a:outerShdw>
                </a:effectLst>
              </a:rPr>
              <a:t> </a:t>
            </a:r>
          </a:p>
          <a:p>
            <a:pPr algn="ctr" defTabSz="857250">
              <a:defRPr/>
            </a:pPr>
            <a:r>
              <a:rPr lang="en-US" sz="6600" b="1" i="1" dirty="0">
                <a:solidFill>
                  <a:srgbClr val="FFFFFF"/>
                </a:solidFill>
                <a:effectLst>
                  <a:outerShdw blurRad="38100" dist="38100" dir="2700000" algn="tl">
                    <a:srgbClr val="000000"/>
                  </a:outerShdw>
                </a:effectLst>
              </a:rPr>
              <a:t>Outline</a:t>
            </a:r>
          </a:p>
        </p:txBody>
      </p:sp>
      <p:sp>
        <p:nvSpPr>
          <p:cNvPr id="15" name="Rectangle 2"/>
          <p:cNvSpPr>
            <a:spLocks noChangeArrowheads="1"/>
          </p:cNvSpPr>
          <p:nvPr/>
        </p:nvSpPr>
        <p:spPr bwMode="auto">
          <a:xfrm>
            <a:off x="457200" y="1443038"/>
            <a:ext cx="7972425"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1. Migration Problem and Encoded Migration</a:t>
            </a:r>
          </a:p>
        </p:txBody>
      </p:sp>
      <p:sp>
        <p:nvSpPr>
          <p:cNvPr id="4" name="Rectangle 2"/>
          <p:cNvSpPr>
            <a:spLocks noChangeArrowheads="1"/>
          </p:cNvSpPr>
          <p:nvPr/>
        </p:nvSpPr>
        <p:spPr bwMode="auto">
          <a:xfrm>
            <a:off x="442913" y="2590800"/>
            <a:ext cx="8304212" cy="1071563"/>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2. Standard </a:t>
            </a:r>
            <a:r>
              <a:rPr lang="en-US" sz="3200" b="1" i="1" dirty="0" err="1">
                <a:solidFill>
                  <a:srgbClr val="FAFD00"/>
                </a:solidFill>
                <a:effectLst>
                  <a:outerShdw blurRad="38100" dist="38100" dir="2700000" algn="tl">
                    <a:srgbClr val="000000"/>
                  </a:outerShdw>
                </a:effectLst>
              </a:rPr>
              <a:t>vs</a:t>
            </a:r>
            <a:r>
              <a:rPr lang="en-US" sz="3200" b="1" i="1" dirty="0">
                <a:solidFill>
                  <a:srgbClr val="FAFD00"/>
                </a:solidFill>
                <a:effectLst>
                  <a:outerShdw blurRad="38100" dist="38100" dir="2700000" algn="tl">
                    <a:srgbClr val="000000"/>
                  </a:outerShdw>
                </a:effectLst>
              </a:rPr>
              <a:t> Monte Carlo Least Squares Soln.</a:t>
            </a:r>
          </a:p>
        </p:txBody>
      </p:sp>
      <p:sp>
        <p:nvSpPr>
          <p:cNvPr id="6" name="Rectangle 2"/>
          <p:cNvSpPr>
            <a:spLocks noChangeArrowheads="1"/>
          </p:cNvSpPr>
          <p:nvPr/>
        </p:nvSpPr>
        <p:spPr bwMode="auto">
          <a:xfrm>
            <a:off x="533400" y="4262438"/>
            <a:ext cx="8193088"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3. Numerical Results: </a:t>
            </a:r>
            <a:r>
              <a:rPr lang="en-US" sz="2800" b="1" i="1" dirty="0">
                <a:solidFill>
                  <a:srgbClr val="FAFD00"/>
                </a:solidFill>
                <a:effectLst>
                  <a:outerShdw blurRad="38100" dist="38100" dir="2700000" algn="tl">
                    <a:srgbClr val="000000"/>
                  </a:outerShdw>
                </a:effectLst>
              </a:rPr>
              <a:t>Kirchhoff, Phase Shift, RTM</a:t>
            </a:r>
          </a:p>
        </p:txBody>
      </p:sp>
      <p:sp>
        <p:nvSpPr>
          <p:cNvPr id="7" name="Rectangle 2"/>
          <p:cNvSpPr>
            <a:spLocks noChangeArrowheads="1"/>
          </p:cNvSpPr>
          <p:nvPr/>
        </p:nvSpPr>
        <p:spPr bwMode="auto">
          <a:xfrm>
            <a:off x="533400" y="5405438"/>
            <a:ext cx="2225675"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4. Summary</a:t>
            </a:r>
          </a:p>
        </p:txBody>
      </p:sp>
      <p:sp>
        <p:nvSpPr>
          <p:cNvPr id="8" name="Rectangle 7"/>
          <p:cNvSpPr>
            <a:spLocks noChangeArrowheads="1"/>
          </p:cNvSpPr>
          <p:nvPr/>
        </p:nvSpPr>
        <p:spPr bwMode="auto">
          <a:xfrm>
            <a:off x="5943600" y="4800600"/>
            <a:ext cx="1828800" cy="533400"/>
          </a:xfrm>
          <a:prstGeom prst="rect">
            <a:avLst/>
          </a:prstGeom>
          <a:noFill/>
          <a:ln w="38100" algn="ctr">
            <a:solidFill>
              <a:srgbClr val="FF0000"/>
            </a:solidFill>
            <a:round/>
            <a:headEnd/>
            <a:tailEnd/>
          </a:ln>
        </p:spPr>
        <p:txBody>
          <a:bodyPr/>
          <a:lstStyle/>
          <a:p>
            <a:pPr eaLnBrk="0" hangingPunct="0"/>
            <a:endParaRPr lang="en-US"/>
          </a:p>
        </p:txBody>
      </p:sp>
      <p:sp>
        <p:nvSpPr>
          <p:cNvPr id="51" name="Rectangle 50"/>
          <p:cNvSpPr/>
          <p:nvPr/>
        </p:nvSpPr>
        <p:spPr>
          <a:xfrm>
            <a:off x="685800" y="3581400"/>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52" name="Rectangle 51"/>
          <p:cNvSpPr/>
          <p:nvPr/>
        </p:nvSpPr>
        <p:spPr>
          <a:xfrm>
            <a:off x="914400" y="38385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3" name="Rectangle 52"/>
          <p:cNvSpPr/>
          <p:nvPr/>
        </p:nvSpPr>
        <p:spPr>
          <a:xfrm>
            <a:off x="685800" y="4048125"/>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54" name="Rectangle 53"/>
          <p:cNvSpPr/>
          <p:nvPr/>
        </p:nvSpPr>
        <p:spPr>
          <a:xfrm>
            <a:off x="914400" y="42957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cxnSp>
        <p:nvCxnSpPr>
          <p:cNvPr id="37900" name="Straight Connector 54"/>
          <p:cNvCxnSpPr>
            <a:cxnSpLocks noChangeShapeType="1"/>
          </p:cNvCxnSpPr>
          <p:nvPr/>
        </p:nvCxnSpPr>
        <p:spPr bwMode="auto">
          <a:xfrm rot="5400000">
            <a:off x="266700" y="4076700"/>
            <a:ext cx="838200" cy="0"/>
          </a:xfrm>
          <a:prstGeom prst="line">
            <a:avLst/>
          </a:prstGeom>
          <a:noFill/>
          <a:ln w="12700" algn="ctr">
            <a:solidFill>
              <a:schemeClr val="tx1"/>
            </a:solidFill>
            <a:round/>
            <a:headEnd/>
            <a:tailEnd/>
          </a:ln>
        </p:spPr>
      </p:cxnSp>
      <p:cxnSp>
        <p:nvCxnSpPr>
          <p:cNvPr id="37901" name="Straight Connector 55"/>
          <p:cNvCxnSpPr>
            <a:cxnSpLocks noChangeShapeType="1"/>
          </p:cNvCxnSpPr>
          <p:nvPr/>
        </p:nvCxnSpPr>
        <p:spPr bwMode="auto">
          <a:xfrm rot="5400000">
            <a:off x="723900" y="4076700"/>
            <a:ext cx="838200" cy="0"/>
          </a:xfrm>
          <a:prstGeom prst="line">
            <a:avLst/>
          </a:prstGeom>
          <a:noFill/>
          <a:ln w="12700" algn="ctr">
            <a:solidFill>
              <a:schemeClr val="tx1"/>
            </a:solidFill>
            <a:round/>
            <a:headEnd/>
            <a:tailEnd/>
          </a:ln>
        </p:spPr>
      </p:cxnSp>
      <p:sp>
        <p:nvSpPr>
          <p:cNvPr id="57" name="Rectangle 56"/>
          <p:cNvSpPr/>
          <p:nvPr/>
        </p:nvSpPr>
        <p:spPr>
          <a:xfrm>
            <a:off x="1828800" y="3581400"/>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58" name="Rectangle 57"/>
          <p:cNvSpPr/>
          <p:nvPr/>
        </p:nvSpPr>
        <p:spPr>
          <a:xfrm>
            <a:off x="2057400" y="38385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59" name="Rectangle 58"/>
          <p:cNvSpPr/>
          <p:nvPr/>
        </p:nvSpPr>
        <p:spPr>
          <a:xfrm>
            <a:off x="1828800" y="4048125"/>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60" name="Rectangle 59"/>
          <p:cNvSpPr/>
          <p:nvPr/>
        </p:nvSpPr>
        <p:spPr>
          <a:xfrm>
            <a:off x="2057400" y="42957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cxnSp>
        <p:nvCxnSpPr>
          <p:cNvPr id="37906" name="Straight Connector 60"/>
          <p:cNvCxnSpPr>
            <a:cxnSpLocks noChangeShapeType="1"/>
          </p:cNvCxnSpPr>
          <p:nvPr/>
        </p:nvCxnSpPr>
        <p:spPr bwMode="auto">
          <a:xfrm rot="5400000">
            <a:off x="1409700" y="4076700"/>
            <a:ext cx="838200" cy="0"/>
          </a:xfrm>
          <a:prstGeom prst="line">
            <a:avLst/>
          </a:prstGeom>
          <a:noFill/>
          <a:ln w="12700" algn="ctr">
            <a:solidFill>
              <a:schemeClr val="tx1"/>
            </a:solidFill>
            <a:round/>
            <a:headEnd/>
            <a:tailEnd/>
          </a:ln>
        </p:spPr>
      </p:cxnSp>
      <p:cxnSp>
        <p:nvCxnSpPr>
          <p:cNvPr id="37907" name="Straight Connector 61"/>
          <p:cNvCxnSpPr>
            <a:cxnSpLocks noChangeShapeType="1"/>
          </p:cNvCxnSpPr>
          <p:nvPr/>
        </p:nvCxnSpPr>
        <p:spPr bwMode="auto">
          <a:xfrm rot="5400000">
            <a:off x="1866900" y="4076700"/>
            <a:ext cx="838200" cy="0"/>
          </a:xfrm>
          <a:prstGeom prst="line">
            <a:avLst/>
          </a:prstGeom>
          <a:noFill/>
          <a:ln w="12700" algn="ctr">
            <a:solidFill>
              <a:schemeClr val="tx1"/>
            </a:solidFill>
            <a:round/>
            <a:headEnd/>
            <a:tailEnd/>
          </a:ln>
        </p:spPr>
      </p:cxnSp>
      <p:sp>
        <p:nvSpPr>
          <p:cNvPr id="63" name="Rectangle 62"/>
          <p:cNvSpPr/>
          <p:nvPr/>
        </p:nvSpPr>
        <p:spPr>
          <a:xfrm>
            <a:off x="1136650" y="3881438"/>
            <a:ext cx="7794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m =</a:t>
            </a:r>
            <a:endParaRPr lang="en-US" sz="2800" dirty="0">
              <a:solidFill>
                <a:srgbClr val="FFFFFF"/>
              </a:solidFill>
            </a:endParaRPr>
          </a:p>
        </p:txBody>
      </p:sp>
      <p:sp>
        <p:nvSpPr>
          <p:cNvPr id="37909" name="TextBox 63"/>
          <p:cNvSpPr txBox="1">
            <a:spLocks noChangeArrowheads="1"/>
          </p:cNvSpPr>
          <p:nvPr/>
        </p:nvSpPr>
        <p:spPr bwMode="auto">
          <a:xfrm>
            <a:off x="2971800" y="3810000"/>
            <a:ext cx="593725" cy="523875"/>
          </a:xfrm>
          <a:prstGeom prst="rect">
            <a:avLst/>
          </a:prstGeom>
          <a:noFill/>
          <a:ln w="9525">
            <a:noFill/>
            <a:miter lim="800000"/>
            <a:headEnd/>
            <a:tailEnd/>
          </a:ln>
        </p:spPr>
        <p:txBody>
          <a:bodyPr wrap="none">
            <a:spAutoFit/>
          </a:bodyPr>
          <a:lstStyle/>
          <a:p>
            <a:r>
              <a:rPr lang="en-US" sz="2800">
                <a:solidFill>
                  <a:srgbClr val="FFFFFF"/>
                </a:solidFill>
              </a:rPr>
              <a:t> vs</a:t>
            </a:r>
          </a:p>
        </p:txBody>
      </p:sp>
      <p:sp>
        <p:nvSpPr>
          <p:cNvPr id="65" name="Rectangle 64"/>
          <p:cNvSpPr/>
          <p:nvPr/>
        </p:nvSpPr>
        <p:spPr>
          <a:xfrm>
            <a:off x="4114800" y="3810000"/>
            <a:ext cx="1835150"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N </a:t>
            </a:r>
            <a:r>
              <a:rPr lang="en-US" altLang="ja-JP" sz="2800" b="1" kern="0" dirty="0">
                <a:solidFill>
                  <a:srgbClr val="FF0000"/>
                </a:solidFill>
                <a:effectLst>
                  <a:outerShdw blurRad="38100" dist="38100" dir="2700000" algn="tl">
                    <a:srgbClr val="000000"/>
                  </a:outerShdw>
                </a:effectLst>
                <a:latin typeface="+mn-lt"/>
                <a:ea typeface="ＭＳ Ｐゴシック" pitchFamily="34" charset="-128"/>
              </a:rPr>
              <a:t>L</a:t>
            </a:r>
            <a:r>
              <a:rPr lang="en-US" altLang="ja-JP" sz="2800" b="1" kern="0" dirty="0">
                <a:solidFill>
                  <a:srgbClr val="FF0000"/>
                </a:solidFill>
                <a:effectLst>
                  <a:outerShdw blurRad="38100" dist="38100" dir="2700000" algn="tl">
                    <a:srgbClr val="000000"/>
                  </a:outerShdw>
                </a:effectLst>
                <a:ea typeface="ＭＳ Ｐゴシック" pitchFamily="34" charset="-128"/>
              </a:rPr>
              <a:t>  + N L</a:t>
            </a:r>
            <a:endParaRPr lang="en-US" sz="2800" dirty="0"/>
          </a:p>
        </p:txBody>
      </p:sp>
      <p:sp>
        <p:nvSpPr>
          <p:cNvPr id="66" name="Rectangle 65"/>
          <p:cNvSpPr/>
          <p:nvPr/>
        </p:nvSpPr>
        <p:spPr>
          <a:xfrm>
            <a:off x="4362450" y="40671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67" name="Rectangle 66"/>
          <p:cNvSpPr/>
          <p:nvPr/>
        </p:nvSpPr>
        <p:spPr>
          <a:xfrm>
            <a:off x="5410200" y="40513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68" name="Rectangle 67"/>
          <p:cNvSpPr/>
          <p:nvPr/>
        </p:nvSpPr>
        <p:spPr>
          <a:xfrm>
            <a:off x="4691063" y="4075113"/>
            <a:ext cx="261937" cy="277812"/>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69" name="Rectangle 68"/>
          <p:cNvSpPr/>
          <p:nvPr/>
        </p:nvSpPr>
        <p:spPr>
          <a:xfrm>
            <a:off x="5757863" y="4051300"/>
            <a:ext cx="261937"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37915" name="TextBox 69"/>
          <p:cNvSpPr txBox="1">
            <a:spLocks noChangeArrowheads="1"/>
          </p:cNvSpPr>
          <p:nvPr/>
        </p:nvSpPr>
        <p:spPr bwMode="auto">
          <a:xfrm>
            <a:off x="3962400" y="3810000"/>
            <a:ext cx="304800" cy="523875"/>
          </a:xfrm>
          <a:prstGeom prst="rect">
            <a:avLst/>
          </a:prstGeom>
          <a:noFill/>
          <a:ln w="9525">
            <a:noFill/>
            <a:miter lim="800000"/>
            <a:headEnd/>
            <a:tailEnd/>
          </a:ln>
        </p:spPr>
        <p:txBody>
          <a:bodyPr wrap="none">
            <a:spAutoFit/>
          </a:bodyPr>
          <a:lstStyle/>
          <a:p>
            <a:r>
              <a:rPr lang="en-US" sz="2800">
                <a:solidFill>
                  <a:srgbClr val="FF0000"/>
                </a:solidFill>
              </a:rPr>
              <a:t>[</a:t>
            </a:r>
          </a:p>
        </p:txBody>
      </p:sp>
      <p:sp>
        <p:nvSpPr>
          <p:cNvPr id="71" name="TextBox 70"/>
          <p:cNvSpPr txBox="1"/>
          <p:nvPr/>
        </p:nvSpPr>
        <p:spPr>
          <a:xfrm>
            <a:off x="5903913" y="3794125"/>
            <a:ext cx="2894012" cy="523875"/>
          </a:xfrm>
          <a:prstGeom prst="rect">
            <a:avLst/>
          </a:prstGeom>
          <a:noFill/>
        </p:spPr>
        <p:txBody>
          <a:bodyPr wrap="none">
            <a:spAutoFit/>
          </a:bodyPr>
          <a:lstStyle/>
          <a:p>
            <a:pPr>
              <a:defRPr/>
            </a:pPr>
            <a:r>
              <a:rPr lang="en-US" sz="2800" dirty="0">
                <a:solidFill>
                  <a:srgbClr val="FF0000"/>
                </a:solidFill>
              </a:rPr>
              <a:t>]</a:t>
            </a:r>
            <a:r>
              <a:rPr lang="en-US" sz="2800" b="1" dirty="0">
                <a:solidFill>
                  <a:srgbClr val="FFFFFF"/>
                </a:solidFill>
                <a:effectLst>
                  <a:outerShdw blurRad="38100" dist="38100" dir="2700000" algn="tl">
                    <a:srgbClr val="000000">
                      <a:alpha val="43137"/>
                    </a:srgbClr>
                  </a:outerShdw>
                </a:effectLst>
              </a:rPr>
              <a:t>m</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a:t>
            </a:r>
          </a:p>
        </p:txBody>
      </p:sp>
      <p:sp>
        <p:nvSpPr>
          <p:cNvPr id="72" name="Rectangle 71"/>
          <p:cNvSpPr/>
          <p:nvPr/>
        </p:nvSpPr>
        <p:spPr>
          <a:xfrm>
            <a:off x="7029450" y="40671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73" name="Rectangle 72"/>
          <p:cNvSpPr/>
          <p:nvPr/>
        </p:nvSpPr>
        <p:spPr>
          <a:xfrm>
            <a:off x="8077200" y="40513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74" name="Rectangle 73"/>
          <p:cNvSpPr/>
          <p:nvPr/>
        </p:nvSpPr>
        <p:spPr>
          <a:xfrm>
            <a:off x="7358063" y="4075113"/>
            <a:ext cx="261937" cy="277812"/>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75" name="Rectangle 74"/>
          <p:cNvSpPr/>
          <p:nvPr/>
        </p:nvSpPr>
        <p:spPr>
          <a:xfrm>
            <a:off x="8382000" y="4051300"/>
            <a:ext cx="261938" cy="277813"/>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152400"/>
            <a:ext cx="9144000" cy="609600"/>
          </a:xfrm>
        </p:spPr>
        <p:txBody>
          <a:bodyPr rtlCol="0">
            <a:normAutofit fontScale="90000"/>
          </a:bodyPr>
          <a:lstStyle/>
          <a:p>
            <a:pPr fontAlgn="auto">
              <a:spcAft>
                <a:spcPts val="0"/>
              </a:spcAft>
              <a:defRPr/>
            </a:pPr>
            <a:r>
              <a:rPr lang="en-US" altLang="zh-CN" sz="4000" b="1" dirty="0" smtClean="0">
                <a:solidFill>
                  <a:srgbClr val="FFFF00"/>
                </a:solidFill>
                <a:cs typeface="Times New Roman" pitchFamily="18" charset="0"/>
              </a:rPr>
              <a:t>SEG/EAGE Salt Reflectivity Model</a:t>
            </a:r>
          </a:p>
        </p:txBody>
      </p:sp>
      <p:sp>
        <p:nvSpPr>
          <p:cNvPr id="38915" name="Subtitle 2"/>
          <p:cNvSpPr>
            <a:spLocks noGrp="1"/>
          </p:cNvSpPr>
          <p:nvPr>
            <p:ph type="subTitle" idx="1"/>
          </p:nvPr>
        </p:nvSpPr>
        <p:spPr>
          <a:xfrm>
            <a:off x="304800" y="4724400"/>
            <a:ext cx="8305800" cy="1295400"/>
          </a:xfrm>
        </p:spPr>
        <p:txBody>
          <a:bodyPr/>
          <a:lstStyle/>
          <a:p>
            <a:pPr lvl="1" algn="l">
              <a:buFont typeface="Arial" charset="0"/>
              <a:buChar char="•"/>
            </a:pPr>
            <a:r>
              <a:rPr lang="en-US" altLang="zh-CN" smtClean="0">
                <a:solidFill>
                  <a:srgbClr val="FFFFFF"/>
                </a:solidFill>
                <a:ea typeface="宋体" pitchFamily="2" charset="-122"/>
                <a:cs typeface="Times New Roman" pitchFamily="18" charset="0"/>
              </a:rPr>
              <a:t> Use constant velocity model with </a:t>
            </a:r>
            <a:r>
              <a:rPr lang="en-US" altLang="zh-CN" i="1" smtClean="0">
                <a:solidFill>
                  <a:srgbClr val="FFFFFF"/>
                </a:solidFill>
                <a:ea typeface="宋体" pitchFamily="2" charset="-122"/>
                <a:cs typeface="Times New Roman" pitchFamily="18" charset="0"/>
              </a:rPr>
              <a:t>c </a:t>
            </a:r>
            <a:r>
              <a:rPr lang="en-US" altLang="zh-CN" smtClean="0">
                <a:solidFill>
                  <a:srgbClr val="FFFFFF"/>
                </a:solidFill>
                <a:ea typeface="宋体" pitchFamily="2" charset="-122"/>
                <a:cs typeface="Times New Roman" pitchFamily="18" charset="0"/>
              </a:rPr>
              <a:t>= 2.67 km/s </a:t>
            </a:r>
          </a:p>
          <a:p>
            <a:pPr lvl="1" algn="l">
              <a:buFont typeface="Arial" charset="0"/>
              <a:buChar char="•"/>
            </a:pPr>
            <a:r>
              <a:rPr lang="en-US" altLang="zh-CN" smtClean="0">
                <a:solidFill>
                  <a:srgbClr val="FFFFFF"/>
                </a:solidFill>
                <a:ea typeface="宋体" pitchFamily="2" charset="-122"/>
                <a:cs typeface="Times New Roman" pitchFamily="18" charset="0"/>
              </a:rPr>
              <a:t> Center frequency of source wavelet </a:t>
            </a:r>
            <a:r>
              <a:rPr lang="en-US" altLang="zh-CN" i="1" smtClean="0">
                <a:solidFill>
                  <a:srgbClr val="FFFFFF"/>
                </a:solidFill>
                <a:ea typeface="宋体" pitchFamily="2" charset="-122"/>
                <a:cs typeface="Times New Roman" pitchFamily="18" charset="0"/>
              </a:rPr>
              <a:t>f </a:t>
            </a:r>
            <a:r>
              <a:rPr lang="en-US" altLang="zh-CN" smtClean="0">
                <a:solidFill>
                  <a:srgbClr val="FFFFFF"/>
                </a:solidFill>
                <a:ea typeface="宋体" pitchFamily="2" charset="-122"/>
                <a:cs typeface="Times New Roman" pitchFamily="18" charset="0"/>
              </a:rPr>
              <a:t>= 20 Hz</a:t>
            </a:r>
          </a:p>
          <a:p>
            <a:pPr lvl="1" algn="l">
              <a:buFont typeface="Arial" charset="0"/>
              <a:buChar char="•"/>
            </a:pPr>
            <a:r>
              <a:rPr lang="en-US" altLang="zh-CN" smtClean="0">
                <a:solidFill>
                  <a:srgbClr val="FFFFFF"/>
                </a:solidFill>
                <a:ea typeface="宋体" pitchFamily="2" charset="-122"/>
                <a:cs typeface="Times New Roman" pitchFamily="18" charset="0"/>
              </a:rPr>
              <a:t> 320 shot gathers, Born approximation</a:t>
            </a:r>
          </a:p>
          <a:p>
            <a:pPr lvl="1" algn="l">
              <a:buFont typeface="Arial" charset="0"/>
              <a:buChar char="•"/>
            </a:pPr>
            <a:endParaRPr lang="en-US" altLang="zh-CN" smtClean="0">
              <a:solidFill>
                <a:srgbClr val="FFFFFF"/>
              </a:solidFill>
              <a:ea typeface="宋体" pitchFamily="2" charset="-122"/>
              <a:cs typeface="Times New Roman" pitchFamily="18" charset="0"/>
            </a:endParaRPr>
          </a:p>
        </p:txBody>
      </p:sp>
      <p:pic>
        <p:nvPicPr>
          <p:cNvPr id="38916" name="Picture 5"/>
          <p:cNvPicPr>
            <a:picLocks noChangeAspect="1" noChangeArrowheads="1"/>
          </p:cNvPicPr>
          <p:nvPr/>
        </p:nvPicPr>
        <p:blipFill>
          <a:blip r:embed="rId3" cstate="print"/>
          <a:srcRect/>
          <a:stretch>
            <a:fillRect/>
          </a:stretch>
        </p:blipFill>
        <p:spPr bwMode="auto">
          <a:xfrm>
            <a:off x="1143000" y="990600"/>
            <a:ext cx="7162800" cy="3276600"/>
          </a:xfrm>
          <a:prstGeom prst="rect">
            <a:avLst/>
          </a:prstGeom>
          <a:noFill/>
          <a:ln w="9525">
            <a:noFill/>
            <a:miter lim="800000"/>
            <a:headEnd/>
            <a:tailEnd/>
          </a:ln>
        </p:spPr>
      </p:pic>
      <p:sp>
        <p:nvSpPr>
          <p:cNvPr id="38917" name="Rectangle 12"/>
          <p:cNvSpPr>
            <a:spLocks noChangeArrowheads="1"/>
          </p:cNvSpPr>
          <p:nvPr/>
        </p:nvSpPr>
        <p:spPr bwMode="auto">
          <a:xfrm rot="-5400000">
            <a:off x="-1102518" y="1712118"/>
            <a:ext cx="3886200" cy="461963"/>
          </a:xfrm>
          <a:prstGeom prst="rect">
            <a:avLst/>
          </a:prstGeom>
          <a:noFill/>
          <a:ln w="9525">
            <a:noFill/>
            <a:miter lim="800000"/>
            <a:headEnd/>
            <a:tailEnd/>
          </a:ln>
        </p:spPr>
        <p:txBody>
          <a:bodyPr>
            <a:spAutoFit/>
          </a:bodyPr>
          <a:lstStyle/>
          <a:p>
            <a:r>
              <a:rPr lang="en-US" altLang="zh-CN" sz="2400" b="1">
                <a:solidFill>
                  <a:srgbClr val="FFFFFF"/>
                </a:solidFill>
                <a:ea typeface="宋体" pitchFamily="2" charset="-122"/>
              </a:rPr>
              <a:t>         Z (km)              0</a:t>
            </a:r>
            <a:endParaRPr lang="zh-CN" altLang="en-US" sz="2400" b="1">
              <a:solidFill>
                <a:srgbClr val="FFFFFF"/>
              </a:solidFill>
              <a:ea typeface="宋体" pitchFamily="2" charset="-122"/>
            </a:endParaRPr>
          </a:p>
        </p:txBody>
      </p:sp>
      <p:sp>
        <p:nvSpPr>
          <p:cNvPr id="38918" name="Rectangle 13"/>
          <p:cNvSpPr>
            <a:spLocks noChangeArrowheads="1"/>
          </p:cNvSpPr>
          <p:nvPr/>
        </p:nvSpPr>
        <p:spPr bwMode="auto">
          <a:xfrm rot="-5400000">
            <a:off x="134938" y="3378200"/>
            <a:ext cx="1468437" cy="461963"/>
          </a:xfrm>
          <a:prstGeom prst="rect">
            <a:avLst/>
          </a:prstGeom>
          <a:noFill/>
          <a:ln w="9525">
            <a:noFill/>
            <a:miter lim="800000"/>
            <a:headEnd/>
            <a:tailEnd/>
          </a:ln>
        </p:spPr>
        <p:txBody>
          <a:bodyPr>
            <a:spAutoFit/>
          </a:bodyPr>
          <a:lstStyle/>
          <a:p>
            <a:r>
              <a:rPr lang="en-US" altLang="zh-CN" sz="2400" b="1">
                <a:solidFill>
                  <a:srgbClr val="FFFFFF"/>
                </a:solidFill>
                <a:ea typeface="宋体" pitchFamily="2" charset="-122"/>
              </a:rPr>
              <a:t>1.4</a:t>
            </a:r>
            <a:endParaRPr lang="zh-CN" altLang="en-US" sz="2400" b="1">
              <a:solidFill>
                <a:srgbClr val="FFFFFF"/>
              </a:solidFill>
              <a:ea typeface="宋体" pitchFamily="2" charset="-122"/>
            </a:endParaRPr>
          </a:p>
        </p:txBody>
      </p:sp>
      <p:sp>
        <p:nvSpPr>
          <p:cNvPr id="38919" name="Rectangle 41"/>
          <p:cNvSpPr>
            <a:spLocks noChangeArrowheads="1"/>
          </p:cNvSpPr>
          <p:nvPr/>
        </p:nvSpPr>
        <p:spPr bwMode="auto">
          <a:xfrm>
            <a:off x="1143000" y="4343400"/>
            <a:ext cx="284163" cy="461963"/>
          </a:xfrm>
          <a:prstGeom prst="rect">
            <a:avLst/>
          </a:prstGeom>
          <a:noFill/>
          <a:ln w="9525">
            <a:noFill/>
            <a:miter lim="800000"/>
            <a:headEnd/>
            <a:tailEnd/>
          </a:ln>
        </p:spPr>
        <p:txBody>
          <a:bodyPr>
            <a:spAutoFit/>
          </a:bodyPr>
          <a:lstStyle/>
          <a:p>
            <a:r>
              <a:rPr lang="en-US" altLang="zh-CN" sz="2400" b="1">
                <a:solidFill>
                  <a:srgbClr val="FFFFFF"/>
                </a:solidFill>
                <a:ea typeface="宋体" pitchFamily="2" charset="-122"/>
              </a:rPr>
              <a:t>0</a:t>
            </a:r>
            <a:endParaRPr lang="zh-CN" altLang="en-US" sz="2400" b="1">
              <a:solidFill>
                <a:srgbClr val="FFFFFF"/>
              </a:solidFill>
              <a:ea typeface="宋体" pitchFamily="2" charset="-122"/>
            </a:endParaRPr>
          </a:p>
        </p:txBody>
      </p:sp>
      <p:sp>
        <p:nvSpPr>
          <p:cNvPr id="38920" name="Rectangle 42"/>
          <p:cNvSpPr>
            <a:spLocks noChangeArrowheads="1"/>
          </p:cNvSpPr>
          <p:nvPr/>
        </p:nvSpPr>
        <p:spPr bwMode="auto">
          <a:xfrm>
            <a:off x="3962400" y="4419600"/>
            <a:ext cx="1117600" cy="461963"/>
          </a:xfrm>
          <a:prstGeom prst="rect">
            <a:avLst/>
          </a:prstGeom>
          <a:noFill/>
          <a:ln w="9525">
            <a:noFill/>
            <a:miter lim="800000"/>
            <a:headEnd/>
            <a:tailEnd/>
          </a:ln>
        </p:spPr>
        <p:txBody>
          <a:bodyPr wrap="none">
            <a:spAutoFit/>
          </a:bodyPr>
          <a:lstStyle/>
          <a:p>
            <a:r>
              <a:rPr lang="en-US" altLang="zh-CN" sz="2400" b="1">
                <a:solidFill>
                  <a:srgbClr val="FFFFFF"/>
                </a:solidFill>
                <a:ea typeface="宋体" pitchFamily="2" charset="-122"/>
              </a:rPr>
              <a:t>X (km)</a:t>
            </a:r>
            <a:endParaRPr lang="zh-CN" altLang="en-US" sz="2400" b="1">
              <a:solidFill>
                <a:srgbClr val="FFFFFF"/>
              </a:solidFill>
              <a:ea typeface="宋体" pitchFamily="2" charset="-122"/>
            </a:endParaRPr>
          </a:p>
        </p:txBody>
      </p:sp>
      <p:sp>
        <p:nvSpPr>
          <p:cNvPr id="38921" name="Rectangle 43"/>
          <p:cNvSpPr>
            <a:spLocks noChangeArrowheads="1"/>
          </p:cNvSpPr>
          <p:nvPr/>
        </p:nvSpPr>
        <p:spPr bwMode="auto">
          <a:xfrm>
            <a:off x="7967663" y="4343400"/>
            <a:ext cx="338137" cy="461963"/>
          </a:xfrm>
          <a:prstGeom prst="rect">
            <a:avLst/>
          </a:prstGeom>
          <a:noFill/>
          <a:ln w="9525">
            <a:noFill/>
            <a:miter lim="800000"/>
            <a:headEnd/>
            <a:tailEnd/>
          </a:ln>
        </p:spPr>
        <p:txBody>
          <a:bodyPr wrap="none">
            <a:spAutoFit/>
          </a:bodyPr>
          <a:lstStyle/>
          <a:p>
            <a:r>
              <a:rPr lang="en-US" altLang="zh-CN" sz="2400" b="1">
                <a:solidFill>
                  <a:srgbClr val="FFFFFF"/>
                </a:solidFill>
                <a:ea typeface="宋体" pitchFamily="2" charset="-122"/>
              </a:rPr>
              <a:t>6</a:t>
            </a:r>
            <a:endParaRPr lang="zh-CN" altLang="en-US" sz="2400" b="1">
              <a:solidFill>
                <a:srgbClr val="FFFFFF"/>
              </a:solidFill>
              <a:ea typeface="宋体" pitchFamily="2" charset="-122"/>
            </a:endParaRPr>
          </a:p>
        </p:txBody>
      </p:sp>
      <p:sp>
        <p:nvSpPr>
          <p:cNvPr id="11" name="Subtitle 2"/>
          <p:cNvSpPr txBox="1">
            <a:spLocks/>
          </p:cNvSpPr>
          <p:nvPr/>
        </p:nvSpPr>
        <p:spPr bwMode="auto">
          <a:xfrm>
            <a:off x="304800" y="6324600"/>
            <a:ext cx="8305800" cy="1295400"/>
          </a:xfrm>
          <a:prstGeom prst="rect">
            <a:avLst/>
          </a:prstGeom>
          <a:noFill/>
          <a:ln w="12700">
            <a:noFill/>
            <a:miter lim="800000"/>
            <a:headEnd/>
            <a:tailEnd/>
          </a:ln>
        </p:spPr>
        <p:txBody>
          <a:bodyPr lIns="90488" tIns="44450" rIns="90488" bIns="44450"/>
          <a:lstStyle/>
          <a:p>
            <a:pPr lvl="1" eaLnBrk="0" hangingPunct="0">
              <a:spcBef>
                <a:spcPct val="20000"/>
              </a:spcBef>
              <a:buSzPct val="100000"/>
              <a:buFont typeface="Arial" charset="0"/>
              <a:buChar char="•"/>
              <a:defRPr/>
            </a:pPr>
            <a:r>
              <a:rPr lang="en-US" altLang="zh-CN" sz="2800" kern="0" dirty="0">
                <a:solidFill>
                  <a:srgbClr val="FFFFFF"/>
                </a:solidFill>
                <a:latin typeface="+mn-lt"/>
                <a:ea typeface="宋体" pitchFamily="2" charset="-122"/>
                <a:cs typeface="Times New Roman" pitchFamily="18" charset="0"/>
              </a:rPr>
              <a:t> Encoding: Dynamic time, polarity statics + wavelet shaping</a:t>
            </a:r>
          </a:p>
          <a:p>
            <a:pPr lvl="1" eaLnBrk="0" hangingPunct="0">
              <a:spcBef>
                <a:spcPct val="20000"/>
              </a:spcBef>
              <a:buSzPct val="100000"/>
              <a:buFont typeface="Arial" charset="0"/>
              <a:buChar char="•"/>
              <a:defRPr/>
            </a:pPr>
            <a:r>
              <a:rPr lang="en-US" altLang="zh-CN" sz="2800" kern="0" dirty="0">
                <a:solidFill>
                  <a:srgbClr val="FFFFFF"/>
                </a:solidFill>
                <a:latin typeface="+mn-lt"/>
                <a:ea typeface="宋体" pitchFamily="2" charset="-122"/>
                <a:cs typeface="Times New Roman" pitchFamily="18" charset="0"/>
              </a:rPr>
              <a:t> Center frequency of source wavelet </a:t>
            </a:r>
            <a:r>
              <a:rPr lang="en-US" altLang="zh-CN" sz="2800" i="1" kern="0" dirty="0">
                <a:solidFill>
                  <a:srgbClr val="FFFFFF"/>
                </a:solidFill>
                <a:latin typeface="+mn-lt"/>
                <a:ea typeface="宋体" pitchFamily="2" charset="-122"/>
                <a:cs typeface="Times New Roman" pitchFamily="18" charset="0"/>
              </a:rPr>
              <a:t>f </a:t>
            </a:r>
            <a:r>
              <a:rPr lang="en-US" altLang="zh-CN" sz="2800" kern="0" dirty="0">
                <a:solidFill>
                  <a:srgbClr val="FFFFFF"/>
                </a:solidFill>
                <a:latin typeface="+mn-lt"/>
                <a:ea typeface="宋体" pitchFamily="2" charset="-122"/>
                <a:cs typeface="Times New Roman" pitchFamily="18" charset="0"/>
              </a:rPr>
              <a:t>= 20 Hz</a:t>
            </a:r>
          </a:p>
          <a:p>
            <a:pPr lvl="1" eaLnBrk="0" hangingPunct="0">
              <a:spcBef>
                <a:spcPct val="20000"/>
              </a:spcBef>
              <a:buSzPct val="100000"/>
              <a:buFont typeface="Arial" charset="0"/>
              <a:buChar char="•"/>
              <a:defRPr/>
            </a:pPr>
            <a:r>
              <a:rPr lang="en-US" altLang="zh-CN" sz="2800" kern="0" dirty="0">
                <a:solidFill>
                  <a:srgbClr val="FFFFFF"/>
                </a:solidFill>
                <a:latin typeface="+mn-lt"/>
                <a:ea typeface="宋体" pitchFamily="2" charset="-122"/>
                <a:cs typeface="Times New Roman" pitchFamily="18" charset="0"/>
              </a:rPr>
              <a:t> 320 shot gathers, Born approximation</a:t>
            </a:r>
          </a:p>
          <a:p>
            <a:pPr lvl="1" eaLnBrk="0" hangingPunct="0">
              <a:spcBef>
                <a:spcPct val="20000"/>
              </a:spcBef>
              <a:buSzPct val="100000"/>
              <a:buFont typeface="Arial" charset="0"/>
              <a:buChar char="•"/>
              <a:defRPr/>
            </a:pPr>
            <a:endParaRPr lang="en-US" altLang="zh-CN" sz="2800" kern="0" dirty="0">
              <a:solidFill>
                <a:srgbClr val="FFFFFF"/>
              </a:solidFill>
              <a:latin typeface="+mn-lt"/>
              <a:ea typeface="宋体" pitchFamily="2" charset="-122"/>
              <a:cs typeface="Times New Roman" pitchFamily="18" charset="0"/>
            </a:endParaRPr>
          </a:p>
        </p:txBody>
      </p:sp>
      <p:sp>
        <p:nvSpPr>
          <p:cNvPr id="38923" name="Oval 11"/>
          <p:cNvSpPr>
            <a:spLocks noChangeArrowheads="1"/>
          </p:cNvSpPr>
          <p:nvPr/>
        </p:nvSpPr>
        <p:spPr bwMode="auto">
          <a:xfrm>
            <a:off x="4419600" y="-914400"/>
            <a:ext cx="457200" cy="381000"/>
          </a:xfrm>
          <a:prstGeom prst="ellipse">
            <a:avLst/>
          </a:prstGeom>
          <a:noFill/>
          <a:ln w="12700" algn="ctr">
            <a:solidFill>
              <a:schemeClr val="tx1"/>
            </a:solidFill>
            <a:round/>
            <a:headEnd/>
            <a:tailEnd/>
          </a:ln>
        </p:spPr>
        <p:txBody>
          <a:bodyPr/>
          <a:lstStyle/>
          <a:p>
            <a:pPr eaLnBrk="0" hangingPunct="0"/>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p:cNvSpPr>
            <a:spLocks noChangeArrowheads="1"/>
          </p:cNvSpPr>
          <p:nvPr/>
        </p:nvSpPr>
        <p:spPr bwMode="auto">
          <a:xfrm>
            <a:off x="1803400" y="3560763"/>
            <a:ext cx="284163"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9939" name="Rectangle 9"/>
          <p:cNvSpPr>
            <a:spLocks noChangeArrowheads="1"/>
          </p:cNvSpPr>
          <p:nvPr/>
        </p:nvSpPr>
        <p:spPr bwMode="auto">
          <a:xfrm>
            <a:off x="4267200" y="3560763"/>
            <a:ext cx="7270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X (km)</a:t>
            </a:r>
            <a:endParaRPr lang="zh-CN" altLang="en-US" sz="1400" b="1">
              <a:solidFill>
                <a:srgbClr val="FFFFFF"/>
              </a:solidFill>
              <a:ea typeface="宋体" pitchFamily="2" charset="-122"/>
            </a:endParaRPr>
          </a:p>
        </p:txBody>
      </p:sp>
      <p:sp>
        <p:nvSpPr>
          <p:cNvPr id="39940" name="Rectangle 10"/>
          <p:cNvSpPr>
            <a:spLocks noChangeArrowheads="1"/>
          </p:cNvSpPr>
          <p:nvPr/>
        </p:nvSpPr>
        <p:spPr bwMode="auto">
          <a:xfrm>
            <a:off x="6964363" y="3560763"/>
            <a:ext cx="274637" cy="307975"/>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6</a:t>
            </a:r>
            <a:endParaRPr lang="zh-CN" altLang="en-US" sz="1400" b="1">
              <a:solidFill>
                <a:srgbClr val="FFFFFF"/>
              </a:solidFill>
              <a:ea typeface="宋体" pitchFamily="2" charset="-122"/>
            </a:endParaRPr>
          </a:p>
        </p:txBody>
      </p:sp>
      <p:sp>
        <p:nvSpPr>
          <p:cNvPr id="39941" name="Rectangle 11"/>
          <p:cNvSpPr>
            <a:spLocks noChangeArrowheads="1"/>
          </p:cNvSpPr>
          <p:nvPr/>
        </p:nvSpPr>
        <p:spPr bwMode="auto">
          <a:xfrm rot="-5400000">
            <a:off x="1488281" y="1513682"/>
            <a:ext cx="284163"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9942" name="Rectangle 12"/>
          <p:cNvSpPr>
            <a:spLocks noChangeArrowheads="1"/>
          </p:cNvSpPr>
          <p:nvPr/>
        </p:nvSpPr>
        <p:spPr bwMode="auto">
          <a:xfrm rot="-5400000">
            <a:off x="1190625" y="2312988"/>
            <a:ext cx="819150"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Z k(m)</a:t>
            </a:r>
            <a:endParaRPr lang="zh-CN" altLang="en-US" sz="1400" b="1">
              <a:solidFill>
                <a:srgbClr val="FFFFFF"/>
              </a:solidFill>
              <a:ea typeface="宋体" pitchFamily="2" charset="-122"/>
            </a:endParaRPr>
          </a:p>
        </p:txBody>
      </p:sp>
      <p:sp>
        <p:nvSpPr>
          <p:cNvPr id="39943" name="Rectangle 13"/>
          <p:cNvSpPr>
            <a:spLocks noChangeArrowheads="1"/>
          </p:cNvSpPr>
          <p:nvPr/>
        </p:nvSpPr>
        <p:spPr bwMode="auto">
          <a:xfrm rot="-5400000">
            <a:off x="1423988" y="3265488"/>
            <a:ext cx="409575" cy="307975"/>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1.4</a:t>
            </a:r>
            <a:endParaRPr lang="zh-CN" altLang="en-US" sz="1400" b="1">
              <a:solidFill>
                <a:srgbClr val="FFFFFF"/>
              </a:solidFill>
              <a:ea typeface="宋体" pitchFamily="2" charset="-122"/>
            </a:endParaRPr>
          </a:p>
        </p:txBody>
      </p:sp>
      <p:sp>
        <p:nvSpPr>
          <p:cNvPr id="39944" name="Rectangle 38"/>
          <p:cNvSpPr>
            <a:spLocks noChangeArrowheads="1"/>
          </p:cNvSpPr>
          <p:nvPr/>
        </p:nvSpPr>
        <p:spPr bwMode="auto">
          <a:xfrm rot="-5400000">
            <a:off x="1458118" y="4333082"/>
            <a:ext cx="284163"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9945" name="Rectangle 39"/>
          <p:cNvSpPr>
            <a:spLocks noChangeArrowheads="1"/>
          </p:cNvSpPr>
          <p:nvPr/>
        </p:nvSpPr>
        <p:spPr bwMode="auto">
          <a:xfrm rot="-5400000">
            <a:off x="1190625" y="5153025"/>
            <a:ext cx="819150"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Z (km)</a:t>
            </a:r>
            <a:endParaRPr lang="zh-CN" altLang="en-US" sz="1400" b="1">
              <a:solidFill>
                <a:srgbClr val="FFFFFF"/>
              </a:solidFill>
              <a:ea typeface="宋体" pitchFamily="2" charset="-122"/>
            </a:endParaRPr>
          </a:p>
        </p:txBody>
      </p:sp>
      <p:sp>
        <p:nvSpPr>
          <p:cNvPr id="39946" name="Rectangle 40"/>
          <p:cNvSpPr>
            <a:spLocks noChangeArrowheads="1"/>
          </p:cNvSpPr>
          <p:nvPr/>
        </p:nvSpPr>
        <p:spPr bwMode="auto">
          <a:xfrm rot="-5400000">
            <a:off x="1395413" y="6149975"/>
            <a:ext cx="409575" cy="307975"/>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1.4</a:t>
            </a:r>
            <a:endParaRPr lang="zh-CN" altLang="en-US" sz="1400" b="1">
              <a:solidFill>
                <a:srgbClr val="FFFFFF"/>
              </a:solidFill>
              <a:ea typeface="宋体" pitchFamily="2" charset="-122"/>
            </a:endParaRPr>
          </a:p>
        </p:txBody>
      </p:sp>
      <p:sp>
        <p:nvSpPr>
          <p:cNvPr id="39947" name="Rectangle 41"/>
          <p:cNvSpPr>
            <a:spLocks noChangeArrowheads="1"/>
          </p:cNvSpPr>
          <p:nvPr/>
        </p:nvSpPr>
        <p:spPr bwMode="auto">
          <a:xfrm>
            <a:off x="1727200" y="6400800"/>
            <a:ext cx="284163" cy="304800"/>
          </a:xfrm>
          <a:prstGeom prst="rect">
            <a:avLst/>
          </a:prstGeom>
          <a:noFill/>
          <a:ln w="9525">
            <a:noFill/>
            <a:miter lim="800000"/>
            <a:headEnd/>
            <a:tailEnd/>
          </a:ln>
        </p:spPr>
        <p:txBody>
          <a:bodyPr>
            <a:spAutoFit/>
          </a:bodyPr>
          <a:lstStyle/>
          <a:p>
            <a:r>
              <a:rPr lang="en-US" altLang="zh-CN" sz="1400" b="1">
                <a:solidFill>
                  <a:srgbClr val="FFFFFF"/>
                </a:solidFill>
                <a:ea typeface="宋体" pitchFamily="2" charset="-122"/>
              </a:rPr>
              <a:t>0</a:t>
            </a:r>
            <a:endParaRPr lang="zh-CN" altLang="en-US" sz="1400" b="1">
              <a:solidFill>
                <a:srgbClr val="FFFFFF"/>
              </a:solidFill>
              <a:ea typeface="宋体" pitchFamily="2" charset="-122"/>
            </a:endParaRPr>
          </a:p>
        </p:txBody>
      </p:sp>
      <p:sp>
        <p:nvSpPr>
          <p:cNvPr id="39948" name="Rectangle 42"/>
          <p:cNvSpPr>
            <a:spLocks noChangeArrowheads="1"/>
          </p:cNvSpPr>
          <p:nvPr/>
        </p:nvSpPr>
        <p:spPr bwMode="auto">
          <a:xfrm>
            <a:off x="4302125" y="6400800"/>
            <a:ext cx="727075" cy="304800"/>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X (km)</a:t>
            </a:r>
            <a:endParaRPr lang="zh-CN" altLang="en-US" sz="1400" b="1">
              <a:solidFill>
                <a:srgbClr val="FFFFFF"/>
              </a:solidFill>
              <a:ea typeface="宋体" pitchFamily="2" charset="-122"/>
            </a:endParaRPr>
          </a:p>
        </p:txBody>
      </p:sp>
      <p:sp>
        <p:nvSpPr>
          <p:cNvPr id="39949" name="Rectangle 43"/>
          <p:cNvSpPr>
            <a:spLocks noChangeArrowheads="1"/>
          </p:cNvSpPr>
          <p:nvPr/>
        </p:nvSpPr>
        <p:spPr bwMode="auto">
          <a:xfrm>
            <a:off x="7019925" y="6400800"/>
            <a:ext cx="274638" cy="307975"/>
          </a:xfrm>
          <a:prstGeom prst="rect">
            <a:avLst/>
          </a:prstGeom>
          <a:noFill/>
          <a:ln w="9525">
            <a:noFill/>
            <a:miter lim="800000"/>
            <a:headEnd/>
            <a:tailEnd/>
          </a:ln>
        </p:spPr>
        <p:txBody>
          <a:bodyPr wrap="none">
            <a:spAutoFit/>
          </a:bodyPr>
          <a:lstStyle/>
          <a:p>
            <a:r>
              <a:rPr lang="en-US" altLang="zh-CN" sz="1400" b="1">
                <a:solidFill>
                  <a:srgbClr val="FFFFFF"/>
                </a:solidFill>
                <a:ea typeface="宋体" pitchFamily="2" charset="-122"/>
              </a:rPr>
              <a:t>6</a:t>
            </a:r>
            <a:endParaRPr lang="zh-CN" altLang="en-US" sz="1400" b="1">
              <a:solidFill>
                <a:srgbClr val="FFFFFF"/>
              </a:solidFill>
              <a:ea typeface="宋体" pitchFamily="2" charset="-122"/>
            </a:endParaRPr>
          </a:p>
        </p:txBody>
      </p:sp>
      <p:sp>
        <p:nvSpPr>
          <p:cNvPr id="39950" name="Rectangle 47"/>
          <p:cNvSpPr>
            <a:spLocks noChangeArrowheads="1"/>
          </p:cNvSpPr>
          <p:nvPr/>
        </p:nvSpPr>
        <p:spPr bwMode="auto">
          <a:xfrm>
            <a:off x="1600200" y="1138238"/>
            <a:ext cx="5956300" cy="461962"/>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Standard Phase Shift Migration (320 CSGs)</a:t>
            </a:r>
          </a:p>
        </p:txBody>
      </p:sp>
      <p:sp>
        <p:nvSpPr>
          <p:cNvPr id="39951" name="Rectangle 17"/>
          <p:cNvSpPr>
            <a:spLocks noChangeArrowheads="1"/>
          </p:cNvSpPr>
          <p:nvPr/>
        </p:nvSpPr>
        <p:spPr bwMode="auto">
          <a:xfrm>
            <a:off x="838200" y="76200"/>
            <a:ext cx="7727950" cy="1077913"/>
          </a:xfrm>
          <a:prstGeom prst="rect">
            <a:avLst/>
          </a:prstGeom>
          <a:noFill/>
          <a:ln w="9525">
            <a:noFill/>
            <a:miter lim="800000"/>
            <a:headEnd/>
            <a:tailEnd/>
          </a:ln>
        </p:spPr>
        <p:txBody>
          <a:bodyPr wrap="none">
            <a:spAutoFit/>
          </a:bodyPr>
          <a:lstStyle/>
          <a:p>
            <a:pPr algn="ctr"/>
            <a:r>
              <a:rPr lang="en-US" altLang="zh-CN" sz="3200" b="1">
                <a:solidFill>
                  <a:srgbClr val="FFFF00"/>
                </a:solidFill>
                <a:ea typeface="宋体" pitchFamily="2" charset="-122"/>
              </a:rPr>
              <a:t>Standard Phase Shift Migration vs MLSM </a:t>
            </a:r>
          </a:p>
          <a:p>
            <a:pPr algn="ctr"/>
            <a:r>
              <a:rPr lang="en-US" altLang="zh-CN" sz="3200" b="1">
                <a:solidFill>
                  <a:srgbClr val="FFFF00"/>
                </a:solidFill>
                <a:ea typeface="宋体" pitchFamily="2" charset="-122"/>
              </a:rPr>
              <a:t>(Yunsong Huang)</a:t>
            </a:r>
          </a:p>
        </p:txBody>
      </p:sp>
      <p:sp>
        <p:nvSpPr>
          <p:cNvPr id="39952" name="Rectangle 47"/>
          <p:cNvSpPr>
            <a:spLocks noChangeArrowheads="1"/>
          </p:cNvSpPr>
          <p:nvPr/>
        </p:nvSpPr>
        <p:spPr bwMode="auto">
          <a:xfrm>
            <a:off x="1219200" y="3957638"/>
            <a:ext cx="7026275" cy="461962"/>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Multisource PLSM (320 blended CSGs, 7 iterations)</a:t>
            </a:r>
          </a:p>
        </p:txBody>
      </p:sp>
      <p:sp>
        <p:nvSpPr>
          <p:cNvPr id="39953" name="Rectangle 47"/>
          <p:cNvSpPr>
            <a:spLocks noChangeArrowheads="1"/>
          </p:cNvSpPr>
          <p:nvPr/>
        </p:nvSpPr>
        <p:spPr bwMode="auto">
          <a:xfrm>
            <a:off x="7640638" y="5176838"/>
            <a:ext cx="568325" cy="461962"/>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1 x</a:t>
            </a:r>
          </a:p>
        </p:txBody>
      </p:sp>
      <p:sp>
        <p:nvSpPr>
          <p:cNvPr id="39954" name="Rectangle 47"/>
          <p:cNvSpPr>
            <a:spLocks noChangeArrowheads="1"/>
          </p:cNvSpPr>
          <p:nvPr/>
        </p:nvSpPr>
        <p:spPr bwMode="auto">
          <a:xfrm>
            <a:off x="7772400" y="2133600"/>
            <a:ext cx="569913" cy="461963"/>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1 x</a:t>
            </a:r>
          </a:p>
        </p:txBody>
      </p:sp>
      <p:pic>
        <p:nvPicPr>
          <p:cNvPr id="39955" name="Picture 2"/>
          <p:cNvPicPr>
            <a:picLocks noChangeAspect="1" noChangeArrowheads="1"/>
          </p:cNvPicPr>
          <p:nvPr/>
        </p:nvPicPr>
        <p:blipFill>
          <a:blip r:embed="rId2" cstate="print"/>
          <a:srcRect/>
          <a:stretch>
            <a:fillRect/>
          </a:stretch>
        </p:blipFill>
        <p:spPr bwMode="auto">
          <a:xfrm>
            <a:off x="1752600" y="4421188"/>
            <a:ext cx="5638800" cy="1905000"/>
          </a:xfrm>
          <a:prstGeom prst="rect">
            <a:avLst/>
          </a:prstGeom>
          <a:noFill/>
          <a:ln w="9525">
            <a:noFill/>
            <a:miter lim="800000"/>
            <a:headEnd/>
            <a:tailEnd/>
          </a:ln>
        </p:spPr>
      </p:pic>
      <p:sp>
        <p:nvSpPr>
          <p:cNvPr id="39956" name="Rectangle 29"/>
          <p:cNvSpPr>
            <a:spLocks noChangeArrowheads="1"/>
          </p:cNvSpPr>
          <p:nvPr/>
        </p:nvSpPr>
        <p:spPr bwMode="auto">
          <a:xfrm>
            <a:off x="1771650" y="4400550"/>
            <a:ext cx="5562600" cy="1905000"/>
          </a:xfrm>
          <a:prstGeom prst="rect">
            <a:avLst/>
          </a:prstGeom>
          <a:noFill/>
          <a:ln w="57150" algn="ctr">
            <a:solidFill>
              <a:srgbClr val="FFFF00"/>
            </a:solidFill>
            <a:round/>
            <a:headEnd/>
            <a:tailEnd/>
          </a:ln>
        </p:spPr>
        <p:txBody>
          <a:bodyPr/>
          <a:lstStyle/>
          <a:p>
            <a:pPr eaLnBrk="0" hangingPunct="0"/>
            <a:endParaRPr lang="en-US"/>
          </a:p>
        </p:txBody>
      </p:sp>
      <p:pic>
        <p:nvPicPr>
          <p:cNvPr id="39957" name="Picture 3"/>
          <p:cNvPicPr>
            <a:picLocks noChangeAspect="1" noChangeArrowheads="1"/>
          </p:cNvPicPr>
          <p:nvPr/>
        </p:nvPicPr>
        <p:blipFill>
          <a:blip r:embed="rId3" cstate="print"/>
          <a:srcRect/>
          <a:stretch>
            <a:fillRect/>
          </a:stretch>
        </p:blipFill>
        <p:spPr bwMode="auto">
          <a:xfrm>
            <a:off x="1790700" y="1600200"/>
            <a:ext cx="5600700" cy="1924050"/>
          </a:xfrm>
          <a:prstGeom prst="rect">
            <a:avLst/>
          </a:prstGeom>
          <a:noFill/>
          <a:ln w="9525">
            <a:noFill/>
            <a:miter lim="800000"/>
            <a:headEnd/>
            <a:tailEnd/>
          </a:ln>
        </p:spPr>
      </p:pic>
      <p:sp>
        <p:nvSpPr>
          <p:cNvPr id="39958" name="Rectangle 30"/>
          <p:cNvSpPr>
            <a:spLocks noChangeArrowheads="1"/>
          </p:cNvSpPr>
          <p:nvPr/>
        </p:nvSpPr>
        <p:spPr bwMode="auto">
          <a:xfrm>
            <a:off x="1790700" y="1600200"/>
            <a:ext cx="5562600" cy="1905000"/>
          </a:xfrm>
          <a:prstGeom prst="rect">
            <a:avLst/>
          </a:prstGeom>
          <a:noFill/>
          <a:ln w="57150" algn="ctr">
            <a:solidFill>
              <a:srgbClr val="FFFF00"/>
            </a:solidFill>
            <a:round/>
            <a:headEnd/>
            <a:tailEnd/>
          </a:ln>
        </p:spPr>
        <p:txBody>
          <a:bodyPr/>
          <a:lstStyle/>
          <a:p>
            <a:pPr eaLnBrk="0" hangingPunct="0"/>
            <a:endParaRPr lang="en-US"/>
          </a:p>
        </p:txBody>
      </p:sp>
      <p:sp>
        <p:nvSpPr>
          <p:cNvPr id="39959" name="Rectangle 47"/>
          <p:cNvSpPr>
            <a:spLocks noChangeArrowheads="1"/>
          </p:cNvSpPr>
          <p:nvPr/>
        </p:nvSpPr>
        <p:spPr bwMode="auto">
          <a:xfrm>
            <a:off x="7620000" y="5557838"/>
            <a:ext cx="492125" cy="461962"/>
          </a:xfrm>
          <a:prstGeom prst="rect">
            <a:avLst/>
          </a:prstGeom>
          <a:noFill/>
          <a:ln w="9525">
            <a:noFill/>
            <a:miter lim="800000"/>
            <a:headEnd/>
            <a:tailEnd/>
          </a:ln>
        </p:spPr>
        <p:txBody>
          <a:bodyPr wrap="none">
            <a:spAutoFit/>
          </a:bodyPr>
          <a:lstStyle/>
          <a:p>
            <a:r>
              <a:rPr lang="en-US" altLang="zh-CN" sz="2400" b="1">
                <a:solidFill>
                  <a:srgbClr val="FFFF00"/>
                </a:solidFill>
                <a:ea typeface="宋体" pitchFamily="2" charset="-122"/>
              </a:rPr>
              <a:t>44</a:t>
            </a:r>
          </a:p>
        </p:txBody>
      </p:sp>
      <p:cxnSp>
        <p:nvCxnSpPr>
          <p:cNvPr id="39960" name="Straight Connector 33"/>
          <p:cNvCxnSpPr>
            <a:cxnSpLocks noChangeShapeType="1"/>
          </p:cNvCxnSpPr>
          <p:nvPr/>
        </p:nvCxnSpPr>
        <p:spPr bwMode="auto">
          <a:xfrm>
            <a:off x="7620000" y="5600700"/>
            <a:ext cx="457200" cy="0"/>
          </a:xfrm>
          <a:prstGeom prst="line">
            <a:avLst/>
          </a:prstGeom>
          <a:noFill/>
          <a:ln w="12700" algn="ctr">
            <a:solidFill>
              <a:schemeClr val="tx1"/>
            </a:solidFill>
            <a:round/>
            <a:headEnd/>
            <a:tailEnd/>
          </a:ln>
        </p:spPr>
      </p:cxnSp>
      <p:sp>
        <p:nvSpPr>
          <p:cNvPr id="39961" name="Oval 36"/>
          <p:cNvSpPr>
            <a:spLocks noChangeArrowheads="1"/>
          </p:cNvSpPr>
          <p:nvPr/>
        </p:nvSpPr>
        <p:spPr bwMode="auto">
          <a:xfrm>
            <a:off x="4038600" y="1676400"/>
            <a:ext cx="381000" cy="304800"/>
          </a:xfrm>
          <a:prstGeom prst="ellipse">
            <a:avLst/>
          </a:prstGeom>
          <a:noFill/>
          <a:ln w="12700" algn="ctr">
            <a:solidFill>
              <a:schemeClr val="tx1"/>
            </a:solidFill>
            <a:round/>
            <a:headEnd/>
            <a:tailEnd/>
          </a:ln>
        </p:spPr>
        <p:txBody>
          <a:bodyPr/>
          <a:lstStyle/>
          <a:p>
            <a:pPr eaLnBrk="0" hangingPunct="0"/>
            <a:endParaRPr lang="en-US"/>
          </a:p>
        </p:txBody>
      </p:sp>
      <p:sp>
        <p:nvSpPr>
          <p:cNvPr id="39962" name="Oval 37"/>
          <p:cNvSpPr>
            <a:spLocks noChangeArrowheads="1"/>
          </p:cNvSpPr>
          <p:nvPr/>
        </p:nvSpPr>
        <p:spPr bwMode="auto">
          <a:xfrm>
            <a:off x="4038600" y="4495800"/>
            <a:ext cx="381000" cy="304800"/>
          </a:xfrm>
          <a:prstGeom prst="ellipse">
            <a:avLst/>
          </a:prstGeom>
          <a:noFill/>
          <a:ln w="12700" algn="ctr">
            <a:solidFill>
              <a:schemeClr val="tx1"/>
            </a:solidFill>
            <a:round/>
            <a:headEnd/>
            <a:tailEnd/>
          </a:ln>
        </p:spPr>
        <p:txBody>
          <a:bodyPr/>
          <a:lstStyle/>
          <a:p>
            <a:pPr eaLnBrk="0" hangingPunct="0"/>
            <a:endParaRPr lang="en-US"/>
          </a:p>
        </p:txBody>
      </p:sp>
      <p:sp>
        <p:nvSpPr>
          <p:cNvPr id="39" name="Oval 38"/>
          <p:cNvSpPr/>
          <p:nvPr/>
        </p:nvSpPr>
        <p:spPr bwMode="auto">
          <a:xfrm>
            <a:off x="5791200" y="2057400"/>
            <a:ext cx="533400" cy="381000"/>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a:lstStyle/>
          <a:p>
            <a:pPr eaLnBrk="0" hangingPunct="0">
              <a:defRPr/>
            </a:pPr>
            <a:endParaRPr lang="en-US"/>
          </a:p>
        </p:txBody>
      </p:sp>
      <p:sp>
        <p:nvSpPr>
          <p:cNvPr id="40" name="Oval 39"/>
          <p:cNvSpPr/>
          <p:nvPr/>
        </p:nvSpPr>
        <p:spPr bwMode="auto">
          <a:xfrm>
            <a:off x="5791200" y="4876800"/>
            <a:ext cx="533400" cy="381000"/>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a:lstStyle/>
          <a:p>
            <a:pPr eaLnBrk="0" hangingPunct="0">
              <a:defRPr/>
            </a:pPr>
            <a:endParaRPr lang="en-US"/>
          </a:p>
        </p:txBody>
      </p:sp>
      <p:sp>
        <p:nvSpPr>
          <p:cNvPr id="39965" name="Oval 40"/>
          <p:cNvSpPr>
            <a:spLocks noChangeArrowheads="1"/>
          </p:cNvSpPr>
          <p:nvPr/>
        </p:nvSpPr>
        <p:spPr bwMode="auto">
          <a:xfrm>
            <a:off x="5791200" y="2971800"/>
            <a:ext cx="533400" cy="381000"/>
          </a:xfrm>
          <a:prstGeom prst="ellipse">
            <a:avLst/>
          </a:prstGeom>
          <a:noFill/>
          <a:ln w="12700" algn="ctr">
            <a:solidFill>
              <a:srgbClr val="FF0000"/>
            </a:solidFill>
            <a:round/>
            <a:headEnd/>
            <a:tailEnd/>
          </a:ln>
        </p:spPr>
        <p:txBody>
          <a:bodyPr/>
          <a:lstStyle/>
          <a:p>
            <a:pPr eaLnBrk="0" hangingPunct="0"/>
            <a:endParaRPr lang="en-US"/>
          </a:p>
        </p:txBody>
      </p:sp>
      <p:sp>
        <p:nvSpPr>
          <p:cNvPr id="39966" name="Oval 41"/>
          <p:cNvSpPr>
            <a:spLocks noChangeArrowheads="1"/>
          </p:cNvSpPr>
          <p:nvPr/>
        </p:nvSpPr>
        <p:spPr bwMode="auto">
          <a:xfrm>
            <a:off x="5791200" y="5791200"/>
            <a:ext cx="533400" cy="381000"/>
          </a:xfrm>
          <a:prstGeom prst="ellipse">
            <a:avLst/>
          </a:prstGeom>
          <a:noFill/>
          <a:ln w="12700" algn="ctr">
            <a:solidFill>
              <a:srgbClr val="FF0000"/>
            </a:solidFill>
            <a:round/>
            <a:headEnd/>
            <a:tailEnd/>
          </a:ln>
        </p:spPr>
        <p:txBody>
          <a:bodyPr/>
          <a:lstStyle/>
          <a:p>
            <a:pPr eaLnBrk="0" hangingPunct="0"/>
            <a:endParaRPr lang="en-US"/>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609600"/>
          </a:xfrm>
          <a:prstGeom prst="rect">
            <a:avLst/>
          </a:prstGeom>
        </p:spPr>
        <p:txBody>
          <a:bodyPr/>
          <a:lstStyle/>
          <a:p>
            <a:pPr algn="ctr" fontAlgn="auto">
              <a:spcAft>
                <a:spcPts val="0"/>
              </a:spcAft>
              <a:defRPr/>
            </a:pPr>
            <a:r>
              <a:rPr lang="en-US" altLang="zh-CN" sz="4000" b="1" dirty="0">
                <a:solidFill>
                  <a:srgbClr val="FFFF00"/>
                </a:solidFill>
                <a:cs typeface="Times New Roman" pitchFamily="18" charset="0"/>
              </a:rPr>
              <a:t>Single-source </a:t>
            </a:r>
            <a:r>
              <a:rPr lang="en-US" altLang="zh-CN" sz="4000" b="1" dirty="0">
                <a:solidFill>
                  <a:srgbClr val="FFFF00"/>
                </a:solidFill>
                <a:ea typeface="+mj-ea"/>
                <a:cs typeface="Times New Roman" pitchFamily="18" charset="0"/>
              </a:rPr>
              <a:t>PSLSM</a:t>
            </a:r>
          </a:p>
          <a:p>
            <a:pPr algn="ctr" fontAlgn="auto">
              <a:spcAft>
                <a:spcPts val="0"/>
              </a:spcAft>
              <a:defRPr/>
            </a:pPr>
            <a:r>
              <a:rPr lang="en-US" altLang="zh-CN" sz="4000" b="1" dirty="0">
                <a:solidFill>
                  <a:srgbClr val="FFFF00"/>
                </a:solidFill>
                <a:ea typeface="+mj-ea"/>
                <a:cs typeface="Times New Roman" pitchFamily="18" charset="0"/>
              </a:rPr>
              <a:t>(</a:t>
            </a:r>
            <a:r>
              <a:rPr lang="en-US" altLang="zh-CN" sz="4000" b="1" dirty="0" err="1">
                <a:solidFill>
                  <a:srgbClr val="FFFF00"/>
                </a:solidFill>
                <a:ea typeface="+mj-ea"/>
                <a:cs typeface="Times New Roman" pitchFamily="18" charset="0"/>
              </a:rPr>
              <a:t>Yunsong</a:t>
            </a:r>
            <a:r>
              <a:rPr lang="en-US" altLang="zh-CN" sz="4000" b="1" dirty="0">
                <a:solidFill>
                  <a:srgbClr val="FFFF00"/>
                </a:solidFill>
                <a:ea typeface="+mj-ea"/>
                <a:cs typeface="Times New Roman" pitchFamily="18" charset="0"/>
              </a:rPr>
              <a:t> Huang)</a:t>
            </a:r>
          </a:p>
        </p:txBody>
      </p:sp>
      <p:pic>
        <p:nvPicPr>
          <p:cNvPr id="40963" name="Picture 2"/>
          <p:cNvPicPr>
            <a:picLocks noChangeAspect="1" noChangeArrowheads="1"/>
          </p:cNvPicPr>
          <p:nvPr/>
        </p:nvPicPr>
        <p:blipFill>
          <a:blip r:embed="rId3" cstate="print"/>
          <a:srcRect/>
          <a:stretch>
            <a:fillRect/>
          </a:stretch>
        </p:blipFill>
        <p:spPr bwMode="auto">
          <a:xfrm>
            <a:off x="1219200" y="1428750"/>
            <a:ext cx="6781800" cy="5005388"/>
          </a:xfrm>
          <a:prstGeom prst="rect">
            <a:avLst/>
          </a:prstGeom>
          <a:noFill/>
          <a:ln w="9525">
            <a:noFill/>
            <a:miter lim="800000"/>
            <a:headEnd/>
            <a:tailEnd/>
          </a:ln>
        </p:spPr>
      </p:pic>
      <p:sp>
        <p:nvSpPr>
          <p:cNvPr id="40964" name="TextBox 5"/>
          <p:cNvSpPr txBox="1">
            <a:spLocks noChangeArrowheads="1"/>
          </p:cNvSpPr>
          <p:nvPr/>
        </p:nvSpPr>
        <p:spPr bwMode="auto">
          <a:xfrm rot="-5400000">
            <a:off x="-804069" y="3604419"/>
            <a:ext cx="2987675" cy="769938"/>
          </a:xfrm>
          <a:prstGeom prst="rect">
            <a:avLst/>
          </a:prstGeom>
          <a:noFill/>
          <a:ln w="9525">
            <a:noFill/>
            <a:miter lim="800000"/>
            <a:headEnd/>
            <a:tailEnd/>
          </a:ln>
        </p:spPr>
        <p:txBody>
          <a:bodyPr wrap="none">
            <a:spAutoFit/>
          </a:bodyPr>
          <a:lstStyle/>
          <a:p>
            <a:r>
              <a:rPr lang="en-US"/>
              <a:t>Model Error</a:t>
            </a:r>
          </a:p>
        </p:txBody>
      </p:sp>
      <p:sp>
        <p:nvSpPr>
          <p:cNvPr id="40965" name="TextBox 6"/>
          <p:cNvSpPr txBox="1">
            <a:spLocks noChangeArrowheads="1"/>
          </p:cNvSpPr>
          <p:nvPr/>
        </p:nvSpPr>
        <p:spPr bwMode="auto">
          <a:xfrm>
            <a:off x="533400" y="1276350"/>
            <a:ext cx="569913" cy="461963"/>
          </a:xfrm>
          <a:prstGeom prst="rect">
            <a:avLst/>
          </a:prstGeom>
          <a:noFill/>
          <a:ln w="9525">
            <a:noFill/>
            <a:miter lim="800000"/>
            <a:headEnd/>
            <a:tailEnd/>
          </a:ln>
        </p:spPr>
        <p:txBody>
          <a:bodyPr wrap="none">
            <a:spAutoFit/>
          </a:bodyPr>
          <a:lstStyle/>
          <a:p>
            <a:r>
              <a:rPr lang="en-US" sz="2400"/>
              <a:t>1.0</a:t>
            </a:r>
          </a:p>
        </p:txBody>
      </p:sp>
      <p:sp>
        <p:nvSpPr>
          <p:cNvPr id="40966" name="TextBox 7"/>
          <p:cNvSpPr txBox="1">
            <a:spLocks noChangeArrowheads="1"/>
          </p:cNvSpPr>
          <p:nvPr/>
        </p:nvSpPr>
        <p:spPr bwMode="auto">
          <a:xfrm>
            <a:off x="533400" y="6076950"/>
            <a:ext cx="569913" cy="461963"/>
          </a:xfrm>
          <a:prstGeom prst="rect">
            <a:avLst/>
          </a:prstGeom>
          <a:noFill/>
          <a:ln w="9525">
            <a:noFill/>
            <a:miter lim="800000"/>
            <a:headEnd/>
            <a:tailEnd/>
          </a:ln>
        </p:spPr>
        <p:txBody>
          <a:bodyPr wrap="none">
            <a:spAutoFit/>
          </a:bodyPr>
          <a:lstStyle/>
          <a:p>
            <a:r>
              <a:rPr lang="en-US" sz="2400"/>
              <a:t>0.3</a:t>
            </a:r>
          </a:p>
        </p:txBody>
      </p:sp>
      <p:sp>
        <p:nvSpPr>
          <p:cNvPr id="40967" name="Rectangle 8"/>
          <p:cNvSpPr>
            <a:spLocks noChangeArrowheads="1"/>
          </p:cNvSpPr>
          <p:nvPr/>
        </p:nvSpPr>
        <p:spPr bwMode="auto">
          <a:xfrm>
            <a:off x="5943600" y="4705350"/>
            <a:ext cx="1828800" cy="1371600"/>
          </a:xfrm>
          <a:prstGeom prst="rect">
            <a:avLst/>
          </a:prstGeom>
          <a:solidFill>
            <a:srgbClr val="FFFFFF"/>
          </a:solidFill>
          <a:ln w="12700" algn="ctr">
            <a:noFill/>
            <a:round/>
            <a:headEnd/>
            <a:tailEnd/>
          </a:ln>
        </p:spPr>
        <p:txBody>
          <a:bodyPr/>
          <a:lstStyle/>
          <a:p>
            <a:pPr eaLnBrk="0" hangingPunct="0"/>
            <a:endParaRPr lang="en-US"/>
          </a:p>
        </p:txBody>
      </p:sp>
      <p:sp>
        <p:nvSpPr>
          <p:cNvPr id="40968" name="TextBox 9"/>
          <p:cNvSpPr txBox="1">
            <a:spLocks noChangeArrowheads="1"/>
          </p:cNvSpPr>
          <p:nvPr/>
        </p:nvSpPr>
        <p:spPr bwMode="auto">
          <a:xfrm>
            <a:off x="1143000" y="6457950"/>
            <a:ext cx="312738" cy="400050"/>
          </a:xfrm>
          <a:prstGeom prst="rect">
            <a:avLst/>
          </a:prstGeom>
          <a:noFill/>
          <a:ln w="9525">
            <a:noFill/>
            <a:miter lim="800000"/>
            <a:headEnd/>
            <a:tailEnd/>
          </a:ln>
        </p:spPr>
        <p:txBody>
          <a:bodyPr wrap="none">
            <a:spAutoFit/>
          </a:bodyPr>
          <a:lstStyle/>
          <a:p>
            <a:r>
              <a:rPr lang="en-US" sz="2000"/>
              <a:t>0</a:t>
            </a:r>
          </a:p>
        </p:txBody>
      </p:sp>
      <p:sp>
        <p:nvSpPr>
          <p:cNvPr id="40969" name="TextBox 10"/>
          <p:cNvSpPr txBox="1">
            <a:spLocks noChangeArrowheads="1"/>
          </p:cNvSpPr>
          <p:nvPr/>
        </p:nvSpPr>
        <p:spPr bwMode="auto">
          <a:xfrm>
            <a:off x="7764463" y="6457950"/>
            <a:ext cx="441325" cy="400050"/>
          </a:xfrm>
          <a:prstGeom prst="rect">
            <a:avLst/>
          </a:prstGeom>
          <a:noFill/>
          <a:ln w="9525">
            <a:noFill/>
            <a:miter lim="800000"/>
            <a:headEnd/>
            <a:tailEnd/>
          </a:ln>
        </p:spPr>
        <p:txBody>
          <a:bodyPr wrap="none">
            <a:spAutoFit/>
          </a:bodyPr>
          <a:lstStyle/>
          <a:p>
            <a:r>
              <a:rPr lang="en-US" sz="2000"/>
              <a:t>50</a:t>
            </a:r>
          </a:p>
        </p:txBody>
      </p:sp>
      <p:sp>
        <p:nvSpPr>
          <p:cNvPr id="40970" name="TextBox 11"/>
          <p:cNvSpPr txBox="1">
            <a:spLocks noChangeArrowheads="1"/>
          </p:cNvSpPr>
          <p:nvPr/>
        </p:nvSpPr>
        <p:spPr bwMode="auto">
          <a:xfrm>
            <a:off x="3657600" y="6457950"/>
            <a:ext cx="1954213" cy="400050"/>
          </a:xfrm>
          <a:prstGeom prst="rect">
            <a:avLst/>
          </a:prstGeom>
          <a:noFill/>
          <a:ln w="9525">
            <a:noFill/>
            <a:miter lim="800000"/>
            <a:headEnd/>
            <a:tailEnd/>
          </a:ln>
        </p:spPr>
        <p:txBody>
          <a:bodyPr wrap="none">
            <a:spAutoFit/>
          </a:bodyPr>
          <a:lstStyle/>
          <a:p>
            <a:r>
              <a:rPr lang="en-US" sz="2000"/>
              <a:t>Iteration Number</a:t>
            </a:r>
          </a:p>
        </p:txBody>
      </p:sp>
      <p:sp>
        <p:nvSpPr>
          <p:cNvPr id="13" name="TextBox 12"/>
          <p:cNvSpPr txBox="1"/>
          <p:nvPr/>
        </p:nvSpPr>
        <p:spPr>
          <a:xfrm>
            <a:off x="1600200" y="5919788"/>
            <a:ext cx="3352800" cy="461962"/>
          </a:xfrm>
          <a:prstGeom prst="rect">
            <a:avLst/>
          </a:prstGeom>
          <a:noFill/>
        </p:spPr>
        <p:txBody>
          <a:bodyPr wrap="none">
            <a:spAutoFit/>
          </a:bodyPr>
          <a:lstStyle/>
          <a:p>
            <a:pPr>
              <a:defRPr/>
            </a:pPr>
            <a:r>
              <a:rPr lang="en-US" sz="2400" dirty="0">
                <a:solidFill>
                  <a:srgbClr val="FF0000"/>
                </a:solidFill>
                <a:effectLst>
                  <a:outerShdw blurRad="38100" dist="38100" dir="2700000" algn="tl">
                    <a:srgbClr val="000000">
                      <a:alpha val="43137"/>
                    </a:srgbClr>
                  </a:outerShdw>
                </a:effectLst>
              </a:rPr>
              <a:t>Unconventional encoding</a:t>
            </a:r>
          </a:p>
        </p:txBody>
      </p:sp>
      <p:sp>
        <p:nvSpPr>
          <p:cNvPr id="14" name="TextBox 13"/>
          <p:cNvSpPr txBox="1"/>
          <p:nvPr/>
        </p:nvSpPr>
        <p:spPr>
          <a:xfrm>
            <a:off x="2209800" y="2967038"/>
            <a:ext cx="5784850" cy="461962"/>
          </a:xfrm>
          <a:prstGeom prst="rect">
            <a:avLst/>
          </a:prstGeom>
          <a:noFill/>
        </p:spPr>
        <p:txBody>
          <a:bodyPr wrap="none">
            <a:spAutoFit/>
          </a:bodyPr>
          <a:lstStyle/>
          <a:p>
            <a:pPr>
              <a:defRPr/>
            </a:pPr>
            <a:r>
              <a:rPr lang="en-US" sz="2400" dirty="0">
                <a:solidFill>
                  <a:srgbClr val="FF0000"/>
                </a:solidFill>
                <a:effectLst>
                  <a:outerShdw blurRad="38100" dist="38100" dir="2700000" algn="tl">
                    <a:srgbClr val="000000">
                      <a:alpha val="43137"/>
                    </a:srgbClr>
                  </a:outerShdw>
                </a:effectLst>
              </a:rPr>
              <a:t>Conventional encoding: </a:t>
            </a:r>
            <a:r>
              <a:rPr lang="en-US" sz="2400" dirty="0" err="1">
                <a:solidFill>
                  <a:srgbClr val="FF0000"/>
                </a:solidFill>
                <a:effectLst>
                  <a:outerShdw blurRad="38100" dist="38100" dir="2700000" algn="tl">
                    <a:srgbClr val="000000">
                      <a:alpha val="43137"/>
                    </a:srgbClr>
                  </a:outerShdw>
                </a:effectLst>
              </a:rPr>
              <a:t>Polarity+Time</a:t>
            </a:r>
            <a:r>
              <a:rPr lang="en-US" sz="2400" dirty="0">
                <a:solidFill>
                  <a:srgbClr val="FF0000"/>
                </a:solidFill>
                <a:effectLst>
                  <a:outerShdw blurRad="38100" dist="38100" dir="2700000" algn="tl">
                    <a:srgbClr val="000000">
                      <a:alpha val="43137"/>
                    </a:srgbClr>
                  </a:outerShdw>
                </a:effectLst>
              </a:rPr>
              <a:t> Shifts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Freeform 66"/>
          <p:cNvSpPr>
            <a:spLocks/>
          </p:cNvSpPr>
          <p:nvPr/>
        </p:nvSpPr>
        <p:spPr bwMode="auto">
          <a:xfrm>
            <a:off x="1112838" y="2339975"/>
            <a:ext cx="3817937" cy="1320800"/>
          </a:xfrm>
          <a:custGeom>
            <a:avLst/>
            <a:gdLst>
              <a:gd name="T0" fmla="*/ 496389 w 3817609"/>
              <a:gd name="T1" fmla="*/ 1269009 h 1321154"/>
              <a:gd name="T2" fmla="*/ 667092 w 3817609"/>
              <a:gd name="T3" fmla="*/ 1232443 h 1321154"/>
              <a:gd name="T4" fmla="*/ 813408 w 3817609"/>
              <a:gd name="T5" fmla="*/ 1159310 h 1321154"/>
              <a:gd name="T6" fmla="*/ 935339 w 3817609"/>
              <a:gd name="T7" fmla="*/ 1122744 h 1321154"/>
              <a:gd name="T8" fmla="*/ 1020690 w 3817609"/>
              <a:gd name="T9" fmla="*/ 1098367 h 1321154"/>
              <a:gd name="T10" fmla="*/ 1167007 w 3817609"/>
              <a:gd name="T11" fmla="*/ 1049612 h 1321154"/>
              <a:gd name="T12" fmla="*/ 1301130 w 3817609"/>
              <a:gd name="T13" fmla="*/ 1013045 h 1321154"/>
              <a:gd name="T14" fmla="*/ 1410868 w 3817609"/>
              <a:gd name="T15" fmla="*/ 964290 h 1321154"/>
              <a:gd name="T16" fmla="*/ 1557184 w 3817609"/>
              <a:gd name="T17" fmla="*/ 915536 h 1321154"/>
              <a:gd name="T18" fmla="*/ 1788852 w 3817609"/>
              <a:gd name="T19" fmla="*/ 854592 h 1321154"/>
              <a:gd name="T20" fmla="*/ 1971748 w 3817609"/>
              <a:gd name="T21" fmla="*/ 818026 h 1321154"/>
              <a:gd name="T22" fmla="*/ 2081485 w 3817609"/>
              <a:gd name="T23" fmla="*/ 781460 h 1321154"/>
              <a:gd name="T24" fmla="*/ 2252188 w 3817609"/>
              <a:gd name="T25" fmla="*/ 720516 h 1321154"/>
              <a:gd name="T26" fmla="*/ 2349733 w 3817609"/>
              <a:gd name="T27" fmla="*/ 696138 h 1321154"/>
              <a:gd name="T28" fmla="*/ 2435084 w 3817609"/>
              <a:gd name="T29" fmla="*/ 671761 h 1321154"/>
              <a:gd name="T30" fmla="*/ 2581401 w 3817609"/>
              <a:gd name="T31" fmla="*/ 635195 h 1321154"/>
              <a:gd name="T32" fmla="*/ 2776490 w 3817609"/>
              <a:gd name="T33" fmla="*/ 598629 h 1321154"/>
              <a:gd name="T34" fmla="*/ 3069123 w 3817609"/>
              <a:gd name="T35" fmla="*/ 525496 h 1321154"/>
              <a:gd name="T36" fmla="*/ 3325177 w 3817609"/>
              <a:gd name="T37" fmla="*/ 440175 h 1321154"/>
              <a:gd name="T38" fmla="*/ 3434914 w 3817609"/>
              <a:gd name="T39" fmla="*/ 403609 h 1321154"/>
              <a:gd name="T40" fmla="*/ 3556845 w 3817609"/>
              <a:gd name="T41" fmla="*/ 367043 h 1321154"/>
              <a:gd name="T42" fmla="*/ 3666582 w 3817609"/>
              <a:gd name="T43" fmla="*/ 330476 h 1321154"/>
              <a:gd name="T44" fmla="*/ 3776319 w 3817609"/>
              <a:gd name="T45" fmla="*/ 281722 h 1321154"/>
              <a:gd name="T46" fmla="*/ 3764126 w 3817609"/>
              <a:gd name="T47" fmla="*/ 147645 h 1321154"/>
              <a:gd name="T48" fmla="*/ 3654389 w 3817609"/>
              <a:gd name="T49" fmla="*/ 86702 h 1321154"/>
              <a:gd name="T50" fmla="*/ 3532458 w 3817609"/>
              <a:gd name="T51" fmla="*/ 50136 h 1321154"/>
              <a:gd name="T52" fmla="*/ 3020350 w 3817609"/>
              <a:gd name="T53" fmla="*/ 25758 h 1321154"/>
              <a:gd name="T54" fmla="*/ 2800876 w 3817609"/>
              <a:gd name="T55" fmla="*/ 98890 h 1321154"/>
              <a:gd name="T56" fmla="*/ 2715524 w 3817609"/>
              <a:gd name="T57" fmla="*/ 123268 h 1321154"/>
              <a:gd name="T58" fmla="*/ 2605787 w 3817609"/>
              <a:gd name="T59" fmla="*/ 147645 h 1321154"/>
              <a:gd name="T60" fmla="*/ 2325347 w 3817609"/>
              <a:gd name="T61" fmla="*/ 147645 h 1321154"/>
              <a:gd name="T62" fmla="*/ 2239995 w 3817609"/>
              <a:gd name="T63" fmla="*/ 123268 h 1321154"/>
              <a:gd name="T64" fmla="*/ 2118065 w 3817609"/>
              <a:gd name="T65" fmla="*/ 98890 h 1321154"/>
              <a:gd name="T66" fmla="*/ 1313323 w 3817609"/>
              <a:gd name="T67" fmla="*/ 98890 h 1321154"/>
              <a:gd name="T68" fmla="*/ 1130428 w 3817609"/>
              <a:gd name="T69" fmla="*/ 123268 h 1321154"/>
              <a:gd name="T70" fmla="*/ 837794 w 3817609"/>
              <a:gd name="T71" fmla="*/ 159834 h 1321154"/>
              <a:gd name="T72" fmla="*/ 532968 w 3817609"/>
              <a:gd name="T73" fmla="*/ 196400 h 1321154"/>
              <a:gd name="T74" fmla="*/ 264721 w 3817609"/>
              <a:gd name="T75" fmla="*/ 269533 h 1321154"/>
              <a:gd name="T76" fmla="*/ 215949 w 3817609"/>
              <a:gd name="T77" fmla="*/ 354854 h 1321154"/>
              <a:gd name="T78" fmla="*/ 130597 w 3817609"/>
              <a:gd name="T79" fmla="*/ 501119 h 1321154"/>
              <a:gd name="T80" fmla="*/ 69632 w 3817609"/>
              <a:gd name="T81" fmla="*/ 610817 h 1321154"/>
              <a:gd name="T82" fmla="*/ 20860 w 3817609"/>
              <a:gd name="T83" fmla="*/ 818026 h 1321154"/>
              <a:gd name="T84" fmla="*/ 33053 w 3817609"/>
              <a:gd name="T85" fmla="*/ 1256820 h 1321154"/>
              <a:gd name="T86" fmla="*/ 252528 w 3817609"/>
              <a:gd name="T87" fmla="*/ 1305575 h 1321154"/>
              <a:gd name="T88" fmla="*/ 423230 w 3817609"/>
              <a:gd name="T89" fmla="*/ 1293386 h 13211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17609"/>
              <a:gd name="T136" fmla="*/ 0 h 1321154"/>
              <a:gd name="T137" fmla="*/ 3817609 w 3817609"/>
              <a:gd name="T138" fmla="*/ 1321154 h 13211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17609" h="1321154">
                <a:moveTo>
                  <a:pt x="423194" y="1293733"/>
                </a:moveTo>
                <a:cubicBezTo>
                  <a:pt x="457738" y="1285605"/>
                  <a:pt x="470901" y="1272984"/>
                  <a:pt x="496346" y="1269349"/>
                </a:cubicBezTo>
                <a:cubicBezTo>
                  <a:pt x="565416" y="1259482"/>
                  <a:pt x="572973" y="1261389"/>
                  <a:pt x="630458" y="1244965"/>
                </a:cubicBezTo>
                <a:cubicBezTo>
                  <a:pt x="642815" y="1241434"/>
                  <a:pt x="655800" y="1239014"/>
                  <a:pt x="667034" y="1232773"/>
                </a:cubicBezTo>
                <a:cubicBezTo>
                  <a:pt x="692652" y="1218541"/>
                  <a:pt x="712384" y="1193272"/>
                  <a:pt x="740186" y="1184005"/>
                </a:cubicBezTo>
                <a:cubicBezTo>
                  <a:pt x="764570" y="1175877"/>
                  <a:pt x="788402" y="1165855"/>
                  <a:pt x="813338" y="1159621"/>
                </a:cubicBezTo>
                <a:cubicBezTo>
                  <a:pt x="829594" y="1155557"/>
                  <a:pt x="846056" y="1152244"/>
                  <a:pt x="862106" y="1147429"/>
                </a:cubicBezTo>
                <a:cubicBezTo>
                  <a:pt x="886725" y="1140043"/>
                  <a:pt x="910874" y="1131173"/>
                  <a:pt x="935258" y="1123045"/>
                </a:cubicBezTo>
                <a:cubicBezTo>
                  <a:pt x="947450" y="1118981"/>
                  <a:pt x="959366" y="1113970"/>
                  <a:pt x="971834" y="1110853"/>
                </a:cubicBezTo>
                <a:cubicBezTo>
                  <a:pt x="988090" y="1106789"/>
                  <a:pt x="1004552" y="1103476"/>
                  <a:pt x="1020602" y="1098661"/>
                </a:cubicBezTo>
                <a:cubicBezTo>
                  <a:pt x="1045221" y="1091275"/>
                  <a:pt x="1069370" y="1082405"/>
                  <a:pt x="1093754" y="1074277"/>
                </a:cubicBezTo>
                <a:lnTo>
                  <a:pt x="1166906" y="1049893"/>
                </a:lnTo>
                <a:cubicBezTo>
                  <a:pt x="1179098" y="1045829"/>
                  <a:pt x="1191014" y="1040818"/>
                  <a:pt x="1203482" y="1037701"/>
                </a:cubicBezTo>
                <a:cubicBezTo>
                  <a:pt x="1235994" y="1029573"/>
                  <a:pt x="1269225" y="1023915"/>
                  <a:pt x="1301018" y="1013317"/>
                </a:cubicBezTo>
                <a:cubicBezTo>
                  <a:pt x="1325402" y="1005189"/>
                  <a:pt x="1352784" y="1003190"/>
                  <a:pt x="1374170" y="988933"/>
                </a:cubicBezTo>
                <a:cubicBezTo>
                  <a:pt x="1386362" y="980805"/>
                  <a:pt x="1397356" y="970500"/>
                  <a:pt x="1410746" y="964549"/>
                </a:cubicBezTo>
                <a:lnTo>
                  <a:pt x="1520474" y="927973"/>
                </a:lnTo>
                <a:cubicBezTo>
                  <a:pt x="1532666" y="923909"/>
                  <a:pt x="1545555" y="921528"/>
                  <a:pt x="1557050" y="915781"/>
                </a:cubicBezTo>
                <a:cubicBezTo>
                  <a:pt x="1583486" y="902563"/>
                  <a:pt x="1612495" y="885185"/>
                  <a:pt x="1642394" y="879205"/>
                </a:cubicBezTo>
                <a:cubicBezTo>
                  <a:pt x="1690875" y="869509"/>
                  <a:pt x="1740217" y="864517"/>
                  <a:pt x="1788698" y="854821"/>
                </a:cubicBezTo>
                <a:lnTo>
                  <a:pt x="1849658" y="842629"/>
                </a:lnTo>
                <a:cubicBezTo>
                  <a:pt x="1905428" y="832489"/>
                  <a:pt x="1921813" y="833174"/>
                  <a:pt x="1971578" y="818245"/>
                </a:cubicBezTo>
                <a:cubicBezTo>
                  <a:pt x="1996197" y="810859"/>
                  <a:pt x="2020346" y="801989"/>
                  <a:pt x="2044730" y="793861"/>
                </a:cubicBezTo>
                <a:cubicBezTo>
                  <a:pt x="2056922" y="789797"/>
                  <a:pt x="2068838" y="784786"/>
                  <a:pt x="2081306" y="781669"/>
                </a:cubicBezTo>
                <a:cubicBezTo>
                  <a:pt x="2097562" y="777605"/>
                  <a:pt x="2114385" y="775361"/>
                  <a:pt x="2130074" y="769477"/>
                </a:cubicBezTo>
                <a:cubicBezTo>
                  <a:pt x="2204387" y="741610"/>
                  <a:pt x="2157986" y="739511"/>
                  <a:pt x="2251994" y="720709"/>
                </a:cubicBezTo>
                <a:cubicBezTo>
                  <a:pt x="2272314" y="716645"/>
                  <a:pt x="2292850" y="713543"/>
                  <a:pt x="2312954" y="708517"/>
                </a:cubicBezTo>
                <a:cubicBezTo>
                  <a:pt x="2325422" y="705400"/>
                  <a:pt x="2337173" y="699856"/>
                  <a:pt x="2349530" y="696325"/>
                </a:cubicBezTo>
                <a:cubicBezTo>
                  <a:pt x="2365642" y="691722"/>
                  <a:pt x="2382186" y="688736"/>
                  <a:pt x="2398298" y="684133"/>
                </a:cubicBezTo>
                <a:cubicBezTo>
                  <a:pt x="2410655" y="680602"/>
                  <a:pt x="2422517" y="675472"/>
                  <a:pt x="2434874" y="671941"/>
                </a:cubicBezTo>
                <a:cubicBezTo>
                  <a:pt x="2522484" y="646909"/>
                  <a:pt x="2444037" y="672698"/>
                  <a:pt x="2544602" y="647557"/>
                </a:cubicBezTo>
                <a:cubicBezTo>
                  <a:pt x="2557070" y="644440"/>
                  <a:pt x="2568576" y="637885"/>
                  <a:pt x="2581178" y="635365"/>
                </a:cubicBezTo>
                <a:cubicBezTo>
                  <a:pt x="2629659" y="625669"/>
                  <a:pt x="2679517" y="622972"/>
                  <a:pt x="2727482" y="610981"/>
                </a:cubicBezTo>
                <a:cubicBezTo>
                  <a:pt x="2743738" y="606917"/>
                  <a:pt x="2760200" y="603604"/>
                  <a:pt x="2776250" y="598789"/>
                </a:cubicBezTo>
                <a:cubicBezTo>
                  <a:pt x="2852822" y="575818"/>
                  <a:pt x="2832600" y="576264"/>
                  <a:pt x="2898170" y="562213"/>
                </a:cubicBezTo>
                <a:cubicBezTo>
                  <a:pt x="2931205" y="555134"/>
                  <a:pt x="3022462" y="539556"/>
                  <a:pt x="3068858" y="525637"/>
                </a:cubicBezTo>
                <a:cubicBezTo>
                  <a:pt x="3093477" y="518251"/>
                  <a:pt x="3117626" y="509381"/>
                  <a:pt x="3142010" y="501253"/>
                </a:cubicBezTo>
                <a:lnTo>
                  <a:pt x="3324890" y="440293"/>
                </a:lnTo>
                <a:lnTo>
                  <a:pt x="3398042" y="415909"/>
                </a:lnTo>
                <a:cubicBezTo>
                  <a:pt x="3410234" y="411845"/>
                  <a:pt x="3422150" y="406834"/>
                  <a:pt x="3434618" y="403717"/>
                </a:cubicBezTo>
                <a:cubicBezTo>
                  <a:pt x="3450874" y="399653"/>
                  <a:pt x="3467336" y="396340"/>
                  <a:pt x="3483386" y="391525"/>
                </a:cubicBezTo>
                <a:cubicBezTo>
                  <a:pt x="3508005" y="384139"/>
                  <a:pt x="3532154" y="375269"/>
                  <a:pt x="3556538" y="367141"/>
                </a:cubicBezTo>
                <a:lnTo>
                  <a:pt x="3629690" y="342757"/>
                </a:lnTo>
                <a:lnTo>
                  <a:pt x="3666266" y="330565"/>
                </a:lnTo>
                <a:cubicBezTo>
                  <a:pt x="3678458" y="326501"/>
                  <a:pt x="3692149" y="325502"/>
                  <a:pt x="3702842" y="318373"/>
                </a:cubicBezTo>
                <a:cubicBezTo>
                  <a:pt x="3750111" y="286860"/>
                  <a:pt x="3725517" y="298623"/>
                  <a:pt x="3775994" y="281797"/>
                </a:cubicBezTo>
                <a:cubicBezTo>
                  <a:pt x="3817609" y="219374"/>
                  <a:pt x="3799403" y="271068"/>
                  <a:pt x="3775994" y="208645"/>
                </a:cubicBezTo>
                <a:cubicBezTo>
                  <a:pt x="3768718" y="189242"/>
                  <a:pt x="3774083" y="165677"/>
                  <a:pt x="3763802" y="147685"/>
                </a:cubicBezTo>
                <a:cubicBezTo>
                  <a:pt x="3749826" y="123227"/>
                  <a:pt x="3711927" y="121748"/>
                  <a:pt x="3690650" y="111109"/>
                </a:cubicBezTo>
                <a:cubicBezTo>
                  <a:pt x="3677544" y="104556"/>
                  <a:pt x="3667180" y="93278"/>
                  <a:pt x="3654074" y="86725"/>
                </a:cubicBezTo>
                <a:cubicBezTo>
                  <a:pt x="3634586" y="76981"/>
                  <a:pt x="3586960" y="67549"/>
                  <a:pt x="3568730" y="62341"/>
                </a:cubicBezTo>
                <a:cubicBezTo>
                  <a:pt x="3556373" y="58810"/>
                  <a:pt x="3544927" y="51568"/>
                  <a:pt x="3532154" y="50149"/>
                </a:cubicBezTo>
                <a:cubicBezTo>
                  <a:pt x="3471432" y="43402"/>
                  <a:pt x="3410234" y="42021"/>
                  <a:pt x="3349274" y="37957"/>
                </a:cubicBezTo>
                <a:cubicBezTo>
                  <a:pt x="3159491" y="0"/>
                  <a:pt x="3268727" y="11139"/>
                  <a:pt x="3020090" y="25765"/>
                </a:cubicBezTo>
                <a:lnTo>
                  <a:pt x="2837210" y="86725"/>
                </a:lnTo>
                <a:lnTo>
                  <a:pt x="2800634" y="98917"/>
                </a:lnTo>
                <a:cubicBezTo>
                  <a:pt x="2788442" y="102981"/>
                  <a:pt x="2776526" y="107992"/>
                  <a:pt x="2764058" y="111109"/>
                </a:cubicBezTo>
                <a:cubicBezTo>
                  <a:pt x="2747802" y="115173"/>
                  <a:pt x="2731721" y="120015"/>
                  <a:pt x="2715290" y="123301"/>
                </a:cubicBezTo>
                <a:cubicBezTo>
                  <a:pt x="2691050" y="128149"/>
                  <a:pt x="2666270" y="130130"/>
                  <a:pt x="2642138" y="135493"/>
                </a:cubicBezTo>
                <a:cubicBezTo>
                  <a:pt x="2629593" y="138281"/>
                  <a:pt x="2618030" y="144568"/>
                  <a:pt x="2605562" y="147685"/>
                </a:cubicBezTo>
                <a:cubicBezTo>
                  <a:pt x="2585458" y="152711"/>
                  <a:pt x="2564922" y="155813"/>
                  <a:pt x="2544602" y="159877"/>
                </a:cubicBezTo>
                <a:cubicBezTo>
                  <a:pt x="2471450" y="155813"/>
                  <a:pt x="2398081" y="154631"/>
                  <a:pt x="2325146" y="147685"/>
                </a:cubicBezTo>
                <a:cubicBezTo>
                  <a:pt x="2312352" y="146467"/>
                  <a:pt x="2300927" y="139024"/>
                  <a:pt x="2288570" y="135493"/>
                </a:cubicBezTo>
                <a:cubicBezTo>
                  <a:pt x="2272458" y="130890"/>
                  <a:pt x="2255914" y="127904"/>
                  <a:pt x="2239802" y="123301"/>
                </a:cubicBezTo>
                <a:cubicBezTo>
                  <a:pt x="2227445" y="119770"/>
                  <a:pt x="2215828" y="113629"/>
                  <a:pt x="2203226" y="111109"/>
                </a:cubicBezTo>
                <a:cubicBezTo>
                  <a:pt x="2175047" y="105473"/>
                  <a:pt x="2146228" y="103641"/>
                  <a:pt x="2117882" y="98917"/>
                </a:cubicBezTo>
                <a:cubicBezTo>
                  <a:pt x="1962608" y="73038"/>
                  <a:pt x="2180925" y="100503"/>
                  <a:pt x="1947194" y="74533"/>
                </a:cubicBezTo>
                <a:cubicBezTo>
                  <a:pt x="1759875" y="79736"/>
                  <a:pt x="1513373" y="81512"/>
                  <a:pt x="1313210" y="98917"/>
                </a:cubicBezTo>
                <a:cubicBezTo>
                  <a:pt x="1284581" y="101406"/>
                  <a:pt x="1256351" y="107311"/>
                  <a:pt x="1227866" y="111109"/>
                </a:cubicBezTo>
                <a:lnTo>
                  <a:pt x="1130330" y="123301"/>
                </a:lnTo>
                <a:cubicBezTo>
                  <a:pt x="1008737" y="137606"/>
                  <a:pt x="1038690" y="132269"/>
                  <a:pt x="923066" y="147685"/>
                </a:cubicBezTo>
                <a:cubicBezTo>
                  <a:pt x="894581" y="151483"/>
                  <a:pt x="866254" y="156453"/>
                  <a:pt x="837722" y="159877"/>
                </a:cubicBezTo>
                <a:cubicBezTo>
                  <a:pt x="764644" y="168646"/>
                  <a:pt x="691128" y="173852"/>
                  <a:pt x="618266" y="184261"/>
                </a:cubicBezTo>
                <a:cubicBezTo>
                  <a:pt x="589818" y="188325"/>
                  <a:pt x="561516" y="193594"/>
                  <a:pt x="532922" y="196453"/>
                </a:cubicBezTo>
                <a:cubicBezTo>
                  <a:pt x="480197" y="201726"/>
                  <a:pt x="427258" y="204581"/>
                  <a:pt x="374426" y="208645"/>
                </a:cubicBezTo>
                <a:cubicBezTo>
                  <a:pt x="290581" y="264542"/>
                  <a:pt x="329076" y="248146"/>
                  <a:pt x="264698" y="269605"/>
                </a:cubicBezTo>
                <a:cubicBezTo>
                  <a:pt x="256570" y="281797"/>
                  <a:pt x="247584" y="293459"/>
                  <a:pt x="240314" y="306181"/>
                </a:cubicBezTo>
                <a:cubicBezTo>
                  <a:pt x="231297" y="321961"/>
                  <a:pt x="227565" y="340987"/>
                  <a:pt x="215930" y="354949"/>
                </a:cubicBezTo>
                <a:cubicBezTo>
                  <a:pt x="206549" y="366206"/>
                  <a:pt x="191546" y="371205"/>
                  <a:pt x="179354" y="379333"/>
                </a:cubicBezTo>
                <a:cubicBezTo>
                  <a:pt x="159371" y="439283"/>
                  <a:pt x="159289" y="451023"/>
                  <a:pt x="130586" y="501253"/>
                </a:cubicBezTo>
                <a:cubicBezTo>
                  <a:pt x="123316" y="513975"/>
                  <a:pt x="112755" y="524723"/>
                  <a:pt x="106202" y="537829"/>
                </a:cubicBezTo>
                <a:cubicBezTo>
                  <a:pt x="55725" y="638783"/>
                  <a:pt x="139507" y="506159"/>
                  <a:pt x="69626" y="610981"/>
                </a:cubicBezTo>
                <a:cubicBezTo>
                  <a:pt x="61246" y="652883"/>
                  <a:pt x="56721" y="680534"/>
                  <a:pt x="45242" y="720709"/>
                </a:cubicBezTo>
                <a:cubicBezTo>
                  <a:pt x="20249" y="808186"/>
                  <a:pt x="45646" y="694307"/>
                  <a:pt x="20858" y="818245"/>
                </a:cubicBezTo>
                <a:cubicBezTo>
                  <a:pt x="9825" y="1016843"/>
                  <a:pt x="0" y="1032860"/>
                  <a:pt x="20858" y="1220581"/>
                </a:cubicBezTo>
                <a:cubicBezTo>
                  <a:pt x="22277" y="1233354"/>
                  <a:pt x="22592" y="1249687"/>
                  <a:pt x="33050" y="1257157"/>
                </a:cubicBezTo>
                <a:cubicBezTo>
                  <a:pt x="53965" y="1272097"/>
                  <a:pt x="80849" y="1277315"/>
                  <a:pt x="106202" y="1281541"/>
                </a:cubicBezTo>
                <a:cubicBezTo>
                  <a:pt x="154970" y="1289669"/>
                  <a:pt x="205602" y="1290290"/>
                  <a:pt x="252506" y="1305925"/>
                </a:cubicBezTo>
                <a:cubicBezTo>
                  <a:pt x="264698" y="1309989"/>
                  <a:pt x="276275" y="1317050"/>
                  <a:pt x="289082" y="1318117"/>
                </a:cubicBezTo>
                <a:cubicBezTo>
                  <a:pt x="325532" y="1321154"/>
                  <a:pt x="388650" y="1301861"/>
                  <a:pt x="423194" y="1293733"/>
                </a:cubicBezTo>
                <a:close/>
              </a:path>
            </a:pathLst>
          </a:custGeom>
          <a:solidFill>
            <a:srgbClr val="000082"/>
          </a:solidFill>
          <a:ln w="12700" cap="flat" cmpd="sng" algn="ctr">
            <a:noFill/>
            <a:prstDash val="solid"/>
            <a:round/>
            <a:headEnd type="none" w="med" len="med"/>
            <a:tailEnd type="none" w="med" len="med"/>
          </a:ln>
        </p:spPr>
        <p:txBody>
          <a:bodyPr/>
          <a:lstStyle/>
          <a:p>
            <a:endParaRPr lang="en-US"/>
          </a:p>
        </p:txBody>
      </p:sp>
      <p:sp>
        <p:nvSpPr>
          <p:cNvPr id="192514" name="Rectangle 2"/>
          <p:cNvSpPr>
            <a:spLocks noGrp="1" noChangeArrowheads="1"/>
          </p:cNvSpPr>
          <p:nvPr>
            <p:ph type="title" idx="4294967295"/>
          </p:nvPr>
        </p:nvSpPr>
        <p:spPr>
          <a:xfrm>
            <a:off x="304800" y="76200"/>
            <a:ext cx="8610600" cy="762000"/>
          </a:xfrm>
        </p:spPr>
        <p:txBody>
          <a:bodyPr/>
          <a:lstStyle/>
          <a:p>
            <a:pPr>
              <a:defRPr/>
            </a:pPr>
            <a:r>
              <a:rPr lang="en-US" altLang="zh-CN" sz="4800" b="1" dirty="0" smtClean="0">
                <a:effectLst>
                  <a:outerShdw blurRad="38100" dist="38100" dir="2700000" algn="tl">
                    <a:srgbClr val="000000"/>
                  </a:outerShdw>
                </a:effectLst>
                <a:ea typeface="SimSun" pitchFamily="2" charset="-122"/>
              </a:rPr>
              <a:t>Details of </a:t>
            </a:r>
            <a:r>
              <a:rPr lang="en-US" altLang="zh-CN" sz="4800" b="1" dirty="0" smtClean="0">
                <a:solidFill>
                  <a:srgbClr val="FF0000"/>
                </a:solidFill>
                <a:effectLst>
                  <a:outerShdw blurRad="38100" dist="38100" dir="2700000" algn="tl">
                    <a:srgbClr val="000000"/>
                  </a:outerShdw>
                </a:effectLst>
                <a:ea typeface="SimSun" pitchFamily="2" charset="-122"/>
              </a:rPr>
              <a:t>L</a:t>
            </a:r>
            <a:r>
              <a:rPr lang="en-US" altLang="zh-CN" sz="4800" b="1" dirty="0" smtClean="0">
                <a:effectLst>
                  <a:outerShdw blurRad="38100" dist="38100" dir="2700000" algn="tl">
                    <a:srgbClr val="000000"/>
                  </a:outerShdw>
                </a:effectLst>
                <a:ea typeface="SimSun" pitchFamily="2" charset="-122"/>
              </a:rPr>
              <a:t>m = </a:t>
            </a:r>
            <a:r>
              <a:rPr lang="en-US" altLang="zh-CN" sz="4800" b="1" dirty="0" smtClean="0">
                <a:solidFill>
                  <a:srgbClr val="FFFFFF"/>
                </a:solidFill>
                <a:effectLst>
                  <a:outerShdw blurRad="38100" dist="38100" dir="2700000" algn="tl">
                    <a:srgbClr val="000000"/>
                  </a:outerShdw>
                </a:effectLst>
                <a:ea typeface="SimSun" pitchFamily="2" charset="-122"/>
              </a:rPr>
              <a:t>d</a:t>
            </a:r>
            <a:endParaRPr lang="en-US" altLang="zh-CN" sz="4800" b="1" dirty="0" smtClean="0">
              <a:solidFill>
                <a:srgbClr val="FFFFFF"/>
              </a:solidFill>
              <a:ea typeface="SimSun" pitchFamily="2" charset="-122"/>
            </a:endParaRPr>
          </a:p>
        </p:txBody>
      </p:sp>
      <p:sp>
        <p:nvSpPr>
          <p:cNvPr id="5124" name="Freeform 71"/>
          <p:cNvSpPr>
            <a:spLocks/>
          </p:cNvSpPr>
          <p:nvPr/>
        </p:nvSpPr>
        <p:spPr bwMode="auto">
          <a:xfrm>
            <a:off x="1000125" y="2571750"/>
            <a:ext cx="3998913" cy="1122363"/>
          </a:xfrm>
          <a:custGeom>
            <a:avLst/>
            <a:gdLst>
              <a:gd name="T0" fmla="*/ 597381 w 3998976"/>
              <a:gd name="T1" fmla="*/ 1038258 h 1121664"/>
              <a:gd name="T2" fmla="*/ 3998785 w 3998976"/>
              <a:gd name="T3" fmla="*/ 12216 h 1121664"/>
              <a:gd name="T4" fmla="*/ 2828412 w 3998976"/>
              <a:gd name="T5" fmla="*/ 0 h 1121664"/>
              <a:gd name="T6" fmla="*/ 0 w 3998976"/>
              <a:gd name="T7" fmla="*/ 842821 h 1121664"/>
              <a:gd name="T8" fmla="*/ 512040 w 3998976"/>
              <a:gd name="T9" fmla="*/ 1123762 h 1121664"/>
              <a:gd name="T10" fmla="*/ 804633 w 3998976"/>
              <a:gd name="T11" fmla="*/ 1001614 h 1121664"/>
              <a:gd name="T12" fmla="*/ 0 60000 65536"/>
              <a:gd name="T13" fmla="*/ 0 60000 65536"/>
              <a:gd name="T14" fmla="*/ 0 60000 65536"/>
              <a:gd name="T15" fmla="*/ 0 60000 65536"/>
              <a:gd name="T16" fmla="*/ 0 60000 65536"/>
              <a:gd name="T17" fmla="*/ 0 60000 65536"/>
              <a:gd name="T18" fmla="*/ 0 w 3998976"/>
              <a:gd name="T19" fmla="*/ 0 h 1121664"/>
              <a:gd name="T20" fmla="*/ 3998976 w 3998976"/>
              <a:gd name="T21" fmla="*/ 1121664 h 1121664"/>
            </a:gdLst>
            <a:ahLst/>
            <a:cxnLst>
              <a:cxn ang="T12">
                <a:pos x="T0" y="T1"/>
              </a:cxn>
              <a:cxn ang="T13">
                <a:pos x="T2" y="T3"/>
              </a:cxn>
              <a:cxn ang="T14">
                <a:pos x="T4" y="T5"/>
              </a:cxn>
              <a:cxn ang="T15">
                <a:pos x="T6" y="T7"/>
              </a:cxn>
              <a:cxn ang="T16">
                <a:pos x="T8" y="T9"/>
              </a:cxn>
              <a:cxn ang="T17">
                <a:pos x="T10" y="T11"/>
              </a:cxn>
            </a:cxnLst>
            <a:rect l="T18" t="T19" r="T20" b="T21"/>
            <a:pathLst>
              <a:path w="3998976" h="1121664">
                <a:moveTo>
                  <a:pt x="597408" y="1036320"/>
                </a:moveTo>
                <a:lnTo>
                  <a:pt x="3998976" y="12192"/>
                </a:lnTo>
                <a:lnTo>
                  <a:pt x="2828544" y="0"/>
                </a:lnTo>
                <a:lnTo>
                  <a:pt x="0" y="841248"/>
                </a:lnTo>
                <a:lnTo>
                  <a:pt x="512064" y="1121664"/>
                </a:lnTo>
                <a:lnTo>
                  <a:pt x="804672" y="999744"/>
                </a:lnTo>
              </a:path>
            </a:pathLst>
          </a:custGeom>
          <a:solidFill>
            <a:srgbClr val="000082"/>
          </a:solidFill>
          <a:ln w="12700" cap="flat" cmpd="sng" algn="ctr">
            <a:noFill/>
            <a:prstDash val="solid"/>
            <a:round/>
            <a:headEnd type="none" w="med" len="med"/>
            <a:tailEnd type="none" w="med" len="med"/>
          </a:ln>
        </p:spPr>
        <p:txBody>
          <a:bodyPr/>
          <a:lstStyle/>
          <a:p>
            <a:endParaRPr lang="en-US"/>
          </a:p>
        </p:txBody>
      </p:sp>
      <p:sp>
        <p:nvSpPr>
          <p:cNvPr id="5125" name="Rectangle 75"/>
          <p:cNvSpPr>
            <a:spLocks noChangeArrowheads="1"/>
          </p:cNvSpPr>
          <p:nvPr/>
        </p:nvSpPr>
        <p:spPr bwMode="auto">
          <a:xfrm>
            <a:off x="4038600" y="838200"/>
            <a:ext cx="1981200" cy="381000"/>
          </a:xfrm>
          <a:prstGeom prst="rect">
            <a:avLst/>
          </a:prstGeom>
          <a:solidFill>
            <a:srgbClr val="000082"/>
          </a:solidFill>
          <a:ln w="12700" algn="ctr">
            <a:noFill/>
            <a:round/>
            <a:headEnd/>
            <a:tailEnd/>
          </a:ln>
        </p:spPr>
        <p:txBody>
          <a:bodyPr/>
          <a:lstStyle/>
          <a:p>
            <a:pPr eaLnBrk="0" hangingPunct="0"/>
            <a:endParaRPr lang="en-US"/>
          </a:p>
        </p:txBody>
      </p:sp>
      <p:grpSp>
        <p:nvGrpSpPr>
          <p:cNvPr id="5126" name="Group 311"/>
          <p:cNvGrpSpPr>
            <a:grpSpLocks/>
          </p:cNvGrpSpPr>
          <p:nvPr/>
        </p:nvGrpSpPr>
        <p:grpSpPr bwMode="auto">
          <a:xfrm flipH="1">
            <a:off x="228600" y="1600200"/>
            <a:ext cx="4191000" cy="1831975"/>
            <a:chOff x="4875172" y="762000"/>
            <a:chExt cx="4213388" cy="1831570"/>
          </a:xfrm>
        </p:grpSpPr>
        <p:pic>
          <p:nvPicPr>
            <p:cNvPr id="5146" name="Picture 252"/>
            <p:cNvPicPr>
              <a:picLocks noChangeAspect="1" noChangeArrowheads="1"/>
            </p:cNvPicPr>
            <p:nvPr/>
          </p:nvPicPr>
          <p:blipFill>
            <a:blip r:embed="rId2" cstate="print"/>
            <a:srcRect/>
            <a:stretch>
              <a:fillRect/>
            </a:stretch>
          </p:blipFill>
          <p:spPr bwMode="auto">
            <a:xfrm flipV="1">
              <a:off x="5867400" y="838200"/>
              <a:ext cx="3048000" cy="1447800"/>
            </a:xfrm>
            <a:prstGeom prst="rect">
              <a:avLst/>
            </a:prstGeom>
            <a:noFill/>
            <a:ln w="9525">
              <a:noFill/>
              <a:miter lim="800000"/>
              <a:headEnd/>
              <a:tailEnd/>
            </a:ln>
          </p:spPr>
        </p:pic>
        <p:sp>
          <p:nvSpPr>
            <p:cNvPr id="5147" name="TextBox 305"/>
            <p:cNvSpPr txBox="1">
              <a:spLocks noChangeArrowheads="1"/>
            </p:cNvSpPr>
            <p:nvPr/>
          </p:nvSpPr>
          <p:spPr bwMode="auto">
            <a:xfrm>
              <a:off x="4875172" y="1414046"/>
              <a:ext cx="1072499" cy="261580"/>
            </a:xfrm>
            <a:prstGeom prst="rect">
              <a:avLst/>
            </a:prstGeom>
            <a:noFill/>
            <a:ln w="9525">
              <a:noFill/>
              <a:miter lim="800000"/>
              <a:headEnd/>
              <a:tailEnd/>
            </a:ln>
          </p:spPr>
          <p:txBody>
            <a:bodyPr>
              <a:spAutoFit/>
            </a:bodyPr>
            <a:lstStyle/>
            <a:p>
              <a:r>
                <a:rPr lang="en-US" sz="1100"/>
                <a:t>Time (s)</a:t>
              </a:r>
            </a:p>
          </p:txBody>
        </p:sp>
        <p:sp>
          <p:nvSpPr>
            <p:cNvPr id="5148" name="TextBox 308"/>
            <p:cNvSpPr txBox="1">
              <a:spLocks noChangeArrowheads="1"/>
            </p:cNvSpPr>
            <p:nvPr/>
          </p:nvSpPr>
          <p:spPr bwMode="auto">
            <a:xfrm>
              <a:off x="7023822" y="2285828"/>
              <a:ext cx="2064738" cy="307742"/>
            </a:xfrm>
            <a:prstGeom prst="rect">
              <a:avLst/>
            </a:prstGeom>
            <a:noFill/>
            <a:ln w="9525">
              <a:noFill/>
              <a:miter lim="800000"/>
              <a:headEnd/>
              <a:tailEnd/>
            </a:ln>
          </p:spPr>
          <p:txBody>
            <a:bodyPr wrap="none">
              <a:spAutoFit/>
            </a:bodyPr>
            <a:lstStyle/>
            <a:p>
              <a:r>
                <a:rPr lang="en-US" sz="1400"/>
                <a:t>6                           X (km)</a:t>
              </a:r>
            </a:p>
          </p:txBody>
        </p:sp>
        <p:sp>
          <p:nvSpPr>
            <p:cNvPr id="5149" name="TextBox 309"/>
            <p:cNvSpPr txBox="1">
              <a:spLocks noChangeArrowheads="1"/>
            </p:cNvSpPr>
            <p:nvPr/>
          </p:nvSpPr>
          <p:spPr bwMode="auto">
            <a:xfrm>
              <a:off x="5638800" y="762000"/>
              <a:ext cx="274434" cy="307777"/>
            </a:xfrm>
            <a:prstGeom prst="rect">
              <a:avLst/>
            </a:prstGeom>
            <a:noFill/>
            <a:ln w="9525">
              <a:noFill/>
              <a:miter lim="800000"/>
              <a:headEnd/>
              <a:tailEnd/>
            </a:ln>
          </p:spPr>
          <p:txBody>
            <a:bodyPr wrap="none">
              <a:spAutoFit/>
            </a:bodyPr>
            <a:lstStyle/>
            <a:p>
              <a:r>
                <a:rPr lang="en-US" sz="1400"/>
                <a:t>4</a:t>
              </a:r>
            </a:p>
          </p:txBody>
        </p:sp>
        <p:sp>
          <p:nvSpPr>
            <p:cNvPr id="5150" name="TextBox 310"/>
            <p:cNvSpPr txBox="1">
              <a:spLocks noChangeArrowheads="1"/>
            </p:cNvSpPr>
            <p:nvPr/>
          </p:nvSpPr>
          <p:spPr bwMode="auto">
            <a:xfrm>
              <a:off x="5638800" y="2068417"/>
              <a:ext cx="274434" cy="307777"/>
            </a:xfrm>
            <a:prstGeom prst="rect">
              <a:avLst/>
            </a:prstGeom>
            <a:noFill/>
            <a:ln w="9525">
              <a:noFill/>
              <a:miter lim="800000"/>
              <a:headEnd/>
              <a:tailEnd/>
            </a:ln>
          </p:spPr>
          <p:txBody>
            <a:bodyPr wrap="none">
              <a:spAutoFit/>
            </a:bodyPr>
            <a:lstStyle/>
            <a:p>
              <a:r>
                <a:rPr lang="en-US" sz="1400"/>
                <a:t>0</a:t>
              </a:r>
            </a:p>
          </p:txBody>
        </p:sp>
      </p:grpSp>
      <p:grpSp>
        <p:nvGrpSpPr>
          <p:cNvPr id="5127" name="Group 77"/>
          <p:cNvGrpSpPr>
            <a:grpSpLocks/>
          </p:cNvGrpSpPr>
          <p:nvPr/>
        </p:nvGrpSpPr>
        <p:grpSpPr bwMode="auto">
          <a:xfrm>
            <a:off x="838200" y="2133600"/>
            <a:ext cx="592138" cy="584200"/>
            <a:chOff x="457200" y="838200"/>
            <a:chExt cx="592137" cy="584775"/>
          </a:xfrm>
        </p:grpSpPr>
        <p:sp>
          <p:nvSpPr>
            <p:cNvPr id="62" name="TextBox 16"/>
            <p:cNvSpPr txBox="1">
              <a:spLocks noChangeArrowheads="1"/>
            </p:cNvSpPr>
            <p:nvPr/>
          </p:nvSpPr>
          <p:spPr bwMode="auto">
            <a:xfrm>
              <a:off x="762000" y="1066800"/>
              <a:ext cx="287337" cy="338137"/>
            </a:xfrm>
            <a:prstGeom prst="rect">
              <a:avLst/>
            </a:prstGeom>
            <a:noFill/>
            <a:ln w="9525">
              <a:noFill/>
              <a:miter lim="800000"/>
              <a:headEnd/>
              <a:tailEnd/>
            </a:ln>
            <a:scene3d>
              <a:camera prst="orthographicFront">
                <a:rot lat="0" lon="19799991" rev="0"/>
              </a:camera>
              <a:lightRig rig="threePt" dir="t"/>
            </a:scene3d>
          </p:spPr>
          <p:txBody>
            <a:bodyPr wrap="none">
              <a:spAutoFit/>
            </a:bodyPr>
            <a:lstStyle/>
            <a:p>
              <a:pPr>
                <a:defRPr/>
              </a:pPr>
              <a:r>
                <a:rPr lang="en-US" sz="1600" dirty="0">
                  <a:solidFill>
                    <a:srgbClr val="FFFFFF"/>
                  </a:solidFill>
                </a:rPr>
                <a:t>1</a:t>
              </a:r>
            </a:p>
          </p:txBody>
        </p:sp>
        <p:sp>
          <p:nvSpPr>
            <p:cNvPr id="5145" name="TextBox 14"/>
            <p:cNvSpPr txBox="1">
              <a:spLocks noChangeArrowheads="1"/>
            </p:cNvSpPr>
            <p:nvPr/>
          </p:nvSpPr>
          <p:spPr bwMode="auto">
            <a:xfrm>
              <a:off x="457200" y="838200"/>
              <a:ext cx="492443" cy="584775"/>
            </a:xfrm>
            <a:prstGeom prst="rect">
              <a:avLst/>
            </a:prstGeom>
            <a:noFill/>
            <a:ln w="9525">
              <a:noFill/>
              <a:miter lim="800000"/>
              <a:headEnd/>
              <a:tailEnd/>
            </a:ln>
          </p:spPr>
          <p:txBody>
            <a:bodyPr wrap="none">
              <a:spAutoFit/>
            </a:bodyPr>
            <a:lstStyle/>
            <a:p>
              <a:r>
                <a:rPr lang="en-US" sz="3200"/>
                <a:t> </a:t>
              </a:r>
              <a:r>
                <a:rPr lang="en-US" sz="3200">
                  <a:solidFill>
                    <a:srgbClr val="FFFFFF"/>
                  </a:solidFill>
                </a:rPr>
                <a:t>d</a:t>
              </a:r>
            </a:p>
          </p:txBody>
        </p:sp>
      </p:grpSp>
      <p:grpSp>
        <p:nvGrpSpPr>
          <p:cNvPr id="4" name="Group 91"/>
          <p:cNvGrpSpPr>
            <a:grpSpLocks/>
          </p:cNvGrpSpPr>
          <p:nvPr/>
        </p:nvGrpSpPr>
        <p:grpSpPr bwMode="auto">
          <a:xfrm>
            <a:off x="1447800" y="4084638"/>
            <a:ext cx="6815138" cy="800100"/>
            <a:chOff x="1447800" y="4084320"/>
            <a:chExt cx="6814801" cy="799921"/>
          </a:xfrm>
        </p:grpSpPr>
        <p:sp>
          <p:nvSpPr>
            <p:cNvPr id="66" name="TextBox 65"/>
            <p:cNvSpPr txBox="1"/>
            <p:nvPr/>
          </p:nvSpPr>
          <p:spPr>
            <a:xfrm>
              <a:off x="1600192" y="4114475"/>
              <a:ext cx="6662409" cy="769766"/>
            </a:xfrm>
            <a:prstGeom prst="rect">
              <a:avLst/>
            </a:prstGeom>
            <a:noFill/>
          </p:spPr>
          <p:txBody>
            <a:bodyPr wrap="none">
              <a:spAutoFit/>
            </a:bodyPr>
            <a:lstStyle/>
            <a:p>
              <a:pPr>
                <a:defRPr/>
              </a:pPr>
              <a:r>
                <a:rPr lang="en-US" b="1" dirty="0">
                  <a:solidFill>
                    <a:srgbClr val="FF0000"/>
                  </a:solidFill>
                  <a:effectLst>
                    <a:outerShdw blurRad="38100" dist="38100" dir="2700000" algn="tl">
                      <a:srgbClr val="000000">
                        <a:alpha val="43137"/>
                      </a:srgbClr>
                    </a:outerShdw>
                  </a:effectLst>
                </a:rPr>
                <a:t>G(</a:t>
              </a:r>
              <a:r>
                <a:rPr lang="en-US" b="1" dirty="0" err="1">
                  <a:solidFill>
                    <a:srgbClr val="FF0000"/>
                  </a:solidFill>
                  <a:effectLst>
                    <a:outerShdw blurRad="38100" dist="38100" dir="2700000" algn="tl">
                      <a:srgbClr val="000000">
                        <a:alpha val="43137"/>
                      </a:srgbClr>
                    </a:outerShdw>
                  </a:effectLst>
                </a:rPr>
                <a:t>s|x</a:t>
              </a:r>
              <a:r>
                <a:rPr lang="en-US" b="1" dirty="0">
                  <a:solidFill>
                    <a:srgbClr val="FF0000"/>
                  </a:solidFill>
                  <a:effectLst>
                    <a:outerShdw blurRad="38100" dist="38100" dir="2700000" algn="tl">
                      <a:srgbClr val="000000">
                        <a:alpha val="43137"/>
                      </a:srgbClr>
                    </a:outerShdw>
                  </a:effectLst>
                </a:rPr>
                <a:t>)G(</a:t>
              </a:r>
              <a:r>
                <a:rPr lang="en-US" b="1" dirty="0" err="1">
                  <a:solidFill>
                    <a:srgbClr val="FF0000"/>
                  </a:solidFill>
                  <a:effectLst>
                    <a:outerShdw blurRad="38100" dist="38100" dir="2700000" algn="tl">
                      <a:srgbClr val="000000">
                        <a:alpha val="43137"/>
                      </a:srgbClr>
                    </a:outerShdw>
                  </a:effectLst>
                </a:rPr>
                <a:t>x|g</a:t>
              </a:r>
              <a:r>
                <a:rPr lang="en-US" b="1" dirty="0">
                  <a:solidFill>
                    <a:srgbClr val="FF0000"/>
                  </a:solidFill>
                  <a:effectLst>
                    <a:outerShdw blurRad="38100" dist="38100" dir="2700000" algn="tl">
                      <a:srgbClr val="000000">
                        <a:alpha val="43137"/>
                      </a:srgbClr>
                    </a:outerShdw>
                  </a:effectLst>
                </a:rPr>
                <a:t>)</a:t>
              </a:r>
              <a:r>
                <a:rPr lang="en-US" dirty="0"/>
                <a:t>m(x)</a:t>
              </a:r>
              <a:r>
                <a:rPr lang="en-US" dirty="0" err="1"/>
                <a:t>dx</a:t>
              </a:r>
              <a:r>
                <a:rPr lang="en-US" dirty="0"/>
                <a:t> = </a:t>
              </a:r>
              <a:r>
                <a:rPr lang="en-US" dirty="0">
                  <a:solidFill>
                    <a:srgbClr val="FFFFFF"/>
                  </a:solidFill>
                </a:rPr>
                <a:t>d(</a:t>
              </a:r>
              <a:r>
                <a:rPr lang="en-US" dirty="0" err="1">
                  <a:solidFill>
                    <a:srgbClr val="FFFFFF"/>
                  </a:solidFill>
                </a:rPr>
                <a:t>g|s</a:t>
              </a:r>
              <a:r>
                <a:rPr lang="en-US" dirty="0">
                  <a:solidFill>
                    <a:srgbClr val="FFFFFF"/>
                  </a:solidFill>
                </a:rPr>
                <a:t>)</a:t>
              </a:r>
            </a:p>
          </p:txBody>
        </p:sp>
        <p:sp>
          <p:nvSpPr>
            <p:cNvPr id="5143" name="Freeform 67"/>
            <p:cNvSpPr>
              <a:spLocks/>
            </p:cNvSpPr>
            <p:nvPr/>
          </p:nvSpPr>
          <p:spPr bwMode="auto">
            <a:xfrm>
              <a:off x="1447800" y="4084320"/>
              <a:ext cx="204216" cy="716280"/>
            </a:xfrm>
            <a:custGeom>
              <a:avLst/>
              <a:gdLst>
                <a:gd name="T0" fmla="*/ 34349 w 341376"/>
                <a:gd name="T1" fmla="*/ 0 h 1072896"/>
                <a:gd name="T2" fmla="*/ 4684 w 341376"/>
                <a:gd name="T3" fmla="*/ 12111 h 1072896"/>
                <a:gd name="T4" fmla="*/ 6245 w 341376"/>
                <a:gd name="T5" fmla="*/ 70238 h 1072896"/>
                <a:gd name="T6" fmla="*/ 34349 w 341376"/>
                <a:gd name="T7" fmla="*/ 111412 h 1072896"/>
                <a:gd name="T8" fmla="*/ 42157 w 341376"/>
                <a:gd name="T9" fmla="*/ 145320 h 1072896"/>
                <a:gd name="T10" fmla="*/ 39034 w 341376"/>
                <a:gd name="T11" fmla="*/ 188917 h 1072896"/>
                <a:gd name="T12" fmla="*/ 14052 w 341376"/>
                <a:gd name="T13" fmla="*/ 210715 h 1072896"/>
                <a:gd name="T14" fmla="*/ 7807 w 341376"/>
                <a:gd name="T15" fmla="*/ 203449 h 1072896"/>
                <a:gd name="T16" fmla="*/ 0 60000 65536"/>
                <a:gd name="T17" fmla="*/ 0 60000 65536"/>
                <a:gd name="T18" fmla="*/ 0 60000 65536"/>
                <a:gd name="T19" fmla="*/ 0 60000 65536"/>
                <a:gd name="T20" fmla="*/ 0 60000 65536"/>
                <a:gd name="T21" fmla="*/ 0 60000 65536"/>
                <a:gd name="T22" fmla="*/ 0 60000 65536"/>
                <a:gd name="T23" fmla="*/ 0 60000 65536"/>
                <a:gd name="T24" fmla="*/ 0 w 341376"/>
                <a:gd name="T25" fmla="*/ 0 h 1072896"/>
                <a:gd name="T26" fmla="*/ 341376 w 341376"/>
                <a:gd name="T27" fmla="*/ 1072896 h 10728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1376" h="1072896">
                  <a:moveTo>
                    <a:pt x="268224" y="0"/>
                  </a:moveTo>
                  <a:cubicBezTo>
                    <a:pt x="170688" y="1016"/>
                    <a:pt x="73152" y="2032"/>
                    <a:pt x="36576" y="60960"/>
                  </a:cubicBezTo>
                  <a:cubicBezTo>
                    <a:pt x="0" y="119888"/>
                    <a:pt x="10160" y="270256"/>
                    <a:pt x="48768" y="353568"/>
                  </a:cubicBezTo>
                  <a:cubicBezTo>
                    <a:pt x="87376" y="436880"/>
                    <a:pt x="221488" y="497840"/>
                    <a:pt x="268224" y="560832"/>
                  </a:cubicBezTo>
                  <a:cubicBezTo>
                    <a:pt x="314960" y="623824"/>
                    <a:pt x="323088" y="666496"/>
                    <a:pt x="329184" y="731520"/>
                  </a:cubicBezTo>
                  <a:cubicBezTo>
                    <a:pt x="335280" y="796544"/>
                    <a:pt x="341376" y="896112"/>
                    <a:pt x="304800" y="950976"/>
                  </a:cubicBezTo>
                  <a:cubicBezTo>
                    <a:pt x="268224" y="1005840"/>
                    <a:pt x="150368" y="1048512"/>
                    <a:pt x="109728" y="1060704"/>
                  </a:cubicBezTo>
                  <a:cubicBezTo>
                    <a:pt x="69088" y="1072896"/>
                    <a:pt x="65024" y="1048512"/>
                    <a:pt x="60960" y="1024128"/>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grpSp>
      <p:cxnSp>
        <p:nvCxnSpPr>
          <p:cNvPr id="81" name="Straight Arrow Connector 80"/>
          <p:cNvCxnSpPr>
            <a:cxnSpLocks noChangeShapeType="1"/>
          </p:cNvCxnSpPr>
          <p:nvPr/>
        </p:nvCxnSpPr>
        <p:spPr bwMode="auto">
          <a:xfrm rot="16200000" flipH="1">
            <a:off x="5448300" y="2095500"/>
            <a:ext cx="3276600" cy="762000"/>
          </a:xfrm>
          <a:prstGeom prst="straightConnector1">
            <a:avLst/>
          </a:prstGeom>
          <a:noFill/>
          <a:ln w="12700" algn="ctr">
            <a:solidFill>
              <a:schemeClr val="tx1"/>
            </a:solidFill>
            <a:round/>
            <a:headEnd/>
            <a:tailEnd type="arrow" w="med" len="med"/>
          </a:ln>
        </p:spPr>
      </p:cxnSp>
      <p:grpSp>
        <p:nvGrpSpPr>
          <p:cNvPr id="5" name="Group 89"/>
          <p:cNvGrpSpPr>
            <a:grpSpLocks/>
          </p:cNvGrpSpPr>
          <p:nvPr/>
        </p:nvGrpSpPr>
        <p:grpSpPr bwMode="auto">
          <a:xfrm>
            <a:off x="1905000" y="762000"/>
            <a:ext cx="3200400" cy="3505200"/>
            <a:chOff x="1905000" y="762000"/>
            <a:chExt cx="3200400" cy="3505200"/>
          </a:xfrm>
        </p:grpSpPr>
        <p:cxnSp>
          <p:nvCxnSpPr>
            <p:cNvPr id="5139" name="Straight Arrow Connector 84"/>
            <p:cNvCxnSpPr>
              <a:cxnSpLocks noChangeShapeType="1"/>
            </p:cNvCxnSpPr>
            <p:nvPr/>
          </p:nvCxnSpPr>
          <p:spPr bwMode="auto">
            <a:xfrm rot="5400000">
              <a:off x="3086100" y="1638300"/>
              <a:ext cx="2895600" cy="1143000"/>
            </a:xfrm>
            <a:prstGeom prst="straightConnector1">
              <a:avLst/>
            </a:prstGeom>
            <a:noFill/>
            <a:ln w="12700" algn="ctr">
              <a:solidFill>
                <a:srgbClr val="FF0000"/>
              </a:solidFill>
              <a:round/>
              <a:headEnd/>
              <a:tailEnd/>
            </a:ln>
          </p:spPr>
        </p:cxnSp>
        <p:cxnSp>
          <p:nvCxnSpPr>
            <p:cNvPr id="5140" name="Straight Arrow Connector 86"/>
            <p:cNvCxnSpPr>
              <a:cxnSpLocks noChangeShapeType="1"/>
            </p:cNvCxnSpPr>
            <p:nvPr/>
          </p:nvCxnSpPr>
          <p:spPr bwMode="auto">
            <a:xfrm rot="16200000" flipH="1">
              <a:off x="3886200" y="3733800"/>
              <a:ext cx="609600" cy="457200"/>
            </a:xfrm>
            <a:prstGeom prst="straightConnector1">
              <a:avLst/>
            </a:prstGeom>
            <a:noFill/>
            <a:ln w="12700" algn="ctr">
              <a:solidFill>
                <a:srgbClr val="FF0000"/>
              </a:solidFill>
              <a:round/>
              <a:headEnd/>
              <a:tailEnd type="arrow" w="med" len="med"/>
            </a:ln>
          </p:spPr>
        </p:cxnSp>
        <p:cxnSp>
          <p:nvCxnSpPr>
            <p:cNvPr id="5141" name="Straight Arrow Connector 88"/>
            <p:cNvCxnSpPr>
              <a:cxnSpLocks noChangeShapeType="1"/>
            </p:cNvCxnSpPr>
            <p:nvPr/>
          </p:nvCxnSpPr>
          <p:spPr bwMode="auto">
            <a:xfrm rot="10800000" flipV="1">
              <a:off x="1905000" y="3657600"/>
              <a:ext cx="2057400" cy="609600"/>
            </a:xfrm>
            <a:prstGeom prst="straightConnector1">
              <a:avLst/>
            </a:prstGeom>
            <a:noFill/>
            <a:ln w="12700" algn="ctr">
              <a:solidFill>
                <a:srgbClr val="FF0000"/>
              </a:solidFill>
              <a:round/>
              <a:headEnd/>
              <a:tailEnd type="arrow" w="med" len="med"/>
            </a:ln>
          </p:spPr>
        </p:cxnSp>
      </p:grpSp>
      <p:grpSp>
        <p:nvGrpSpPr>
          <p:cNvPr id="6" name="Group 92"/>
          <p:cNvGrpSpPr>
            <a:grpSpLocks/>
          </p:cNvGrpSpPr>
          <p:nvPr/>
        </p:nvGrpSpPr>
        <p:grpSpPr bwMode="auto">
          <a:xfrm>
            <a:off x="4953000" y="762000"/>
            <a:ext cx="915988" cy="3276600"/>
            <a:chOff x="4953000" y="762000"/>
            <a:chExt cx="915635" cy="3276600"/>
          </a:xfrm>
        </p:grpSpPr>
        <p:cxnSp>
          <p:nvCxnSpPr>
            <p:cNvPr id="5137" name="Straight Arrow Connector 82"/>
            <p:cNvCxnSpPr>
              <a:cxnSpLocks noChangeShapeType="1"/>
            </p:cNvCxnSpPr>
            <p:nvPr/>
          </p:nvCxnSpPr>
          <p:spPr bwMode="auto">
            <a:xfrm rot="5400000">
              <a:off x="3810000" y="2286000"/>
              <a:ext cx="3276600" cy="228600"/>
            </a:xfrm>
            <a:prstGeom prst="straightConnector1">
              <a:avLst/>
            </a:prstGeom>
            <a:noFill/>
            <a:ln w="12700" algn="ctr">
              <a:solidFill>
                <a:schemeClr val="tx1"/>
              </a:solidFill>
              <a:round/>
              <a:headEnd/>
              <a:tailEnd type="arrow" w="med" len="med"/>
            </a:ln>
          </p:spPr>
        </p:cxnSp>
        <p:sp>
          <p:nvSpPr>
            <p:cNvPr id="5138" name="TextBox 90"/>
            <p:cNvSpPr txBox="1">
              <a:spLocks noChangeArrowheads="1"/>
            </p:cNvSpPr>
            <p:nvPr/>
          </p:nvSpPr>
          <p:spPr bwMode="auto">
            <a:xfrm>
              <a:off x="4953000" y="2743200"/>
              <a:ext cx="915635" cy="646331"/>
            </a:xfrm>
            <a:prstGeom prst="rect">
              <a:avLst/>
            </a:prstGeom>
            <a:noFill/>
            <a:ln w="9525">
              <a:noFill/>
              <a:miter lim="800000"/>
              <a:headEnd/>
              <a:tailEnd/>
            </a:ln>
          </p:spPr>
          <p:txBody>
            <a:bodyPr wrap="none">
              <a:spAutoFit/>
            </a:bodyPr>
            <a:lstStyle/>
            <a:p>
              <a:pPr algn="ctr"/>
              <a:r>
                <a:rPr lang="en-US" sz="1200"/>
                <a:t>Reflectivity</a:t>
              </a:r>
            </a:p>
            <a:p>
              <a:pPr algn="ctr"/>
              <a:r>
                <a:rPr lang="en-US" sz="1200"/>
                <a:t>or velocity</a:t>
              </a:r>
            </a:p>
            <a:p>
              <a:pPr algn="ctr"/>
              <a:r>
                <a:rPr lang="en-US" sz="1200"/>
                <a:t>model</a:t>
              </a:r>
            </a:p>
          </p:txBody>
        </p:sp>
      </p:grpSp>
      <p:sp>
        <p:nvSpPr>
          <p:cNvPr id="94" name="TextBox 93"/>
          <p:cNvSpPr txBox="1">
            <a:spLocks noChangeArrowheads="1"/>
          </p:cNvSpPr>
          <p:nvPr/>
        </p:nvSpPr>
        <p:spPr bwMode="auto">
          <a:xfrm>
            <a:off x="679450" y="4953000"/>
            <a:ext cx="6275388" cy="1077913"/>
          </a:xfrm>
          <a:prstGeom prst="rect">
            <a:avLst/>
          </a:prstGeom>
          <a:noFill/>
          <a:ln w="9525">
            <a:noFill/>
            <a:miter lim="800000"/>
            <a:headEnd/>
            <a:tailEnd/>
          </a:ln>
        </p:spPr>
        <p:txBody>
          <a:bodyPr wrap="none">
            <a:spAutoFit/>
          </a:bodyPr>
          <a:lstStyle/>
          <a:p>
            <a:pPr algn="ctr"/>
            <a:r>
              <a:rPr lang="en-US" sz="3200"/>
              <a:t>Predicted data = Born approximation</a:t>
            </a:r>
          </a:p>
          <a:p>
            <a:pPr algn="ctr"/>
            <a:r>
              <a:rPr lang="en-US" sz="3200"/>
              <a:t>Solve wave eqn. to get </a:t>
            </a:r>
            <a:r>
              <a:rPr lang="en-US" sz="3200">
                <a:solidFill>
                  <a:srgbClr val="FF0000"/>
                </a:solidFill>
              </a:rPr>
              <a:t>G</a:t>
            </a:r>
            <a:r>
              <a:rPr lang="en-US" sz="3200"/>
              <a:t>’s</a:t>
            </a:r>
          </a:p>
        </p:txBody>
      </p:sp>
      <p:sp>
        <p:nvSpPr>
          <p:cNvPr id="95" name="5-Point Star 94"/>
          <p:cNvSpPr/>
          <p:nvPr/>
        </p:nvSpPr>
        <p:spPr bwMode="auto">
          <a:xfrm>
            <a:off x="3352800" y="2971800"/>
            <a:ext cx="304800" cy="228600"/>
          </a:xfrm>
          <a:prstGeom prst="star5">
            <a:avLst/>
          </a:prstGeom>
          <a:solidFill>
            <a:srgbClr val="FF0000"/>
          </a:solidFill>
          <a:ln w="12700" cap="flat" cmpd="sng" algn="ctr">
            <a:solidFill>
              <a:srgbClr val="FFFF00"/>
            </a:solidFill>
            <a:prstDash val="solid"/>
            <a:round/>
            <a:headEnd type="none" w="med" len="med"/>
            <a:tailEnd type="none" w="med" len="med"/>
          </a:ln>
          <a:effectLst/>
        </p:spPr>
        <p:txBody>
          <a:bodyPr/>
          <a:lstStyle/>
          <a:p>
            <a:pPr eaLnBrk="0" hangingPunct="0">
              <a:defRPr/>
            </a:pPr>
            <a:endParaRPr lang="en-US"/>
          </a:p>
        </p:txBody>
      </p:sp>
      <p:pic>
        <p:nvPicPr>
          <p:cNvPr id="5134" name="Picture 2"/>
          <p:cNvPicPr>
            <a:picLocks noChangeAspect="1" noChangeArrowheads="1"/>
          </p:cNvPicPr>
          <p:nvPr/>
        </p:nvPicPr>
        <p:blipFill>
          <a:blip r:embed="rId3" cstate="print"/>
          <a:srcRect/>
          <a:stretch>
            <a:fillRect/>
          </a:stretch>
        </p:blipFill>
        <p:spPr bwMode="auto">
          <a:xfrm>
            <a:off x="6858000" y="5205413"/>
            <a:ext cx="2286000" cy="1652587"/>
          </a:xfrm>
          <a:prstGeom prst="rect">
            <a:avLst/>
          </a:prstGeom>
          <a:noFill/>
          <a:ln w="9525">
            <a:noFill/>
            <a:miter lim="800000"/>
            <a:headEnd/>
            <a:tailEnd/>
          </a:ln>
        </p:spPr>
      </p:pic>
      <p:sp>
        <p:nvSpPr>
          <p:cNvPr id="5135" name="Freeform 97"/>
          <p:cNvSpPr>
            <a:spLocks/>
          </p:cNvSpPr>
          <p:nvPr/>
        </p:nvSpPr>
        <p:spPr bwMode="auto">
          <a:xfrm>
            <a:off x="6608763" y="5022850"/>
            <a:ext cx="2668587" cy="2109788"/>
          </a:xfrm>
          <a:custGeom>
            <a:avLst/>
            <a:gdLst>
              <a:gd name="T0" fmla="*/ 1813627 w 2670048"/>
              <a:gd name="T1" fmla="*/ 146424 h 2109216"/>
              <a:gd name="T2" fmla="*/ 328644 w 2670048"/>
              <a:gd name="T3" fmla="*/ 597894 h 2109216"/>
              <a:gd name="T4" fmla="*/ 328644 w 2670048"/>
              <a:gd name="T5" fmla="*/ 1366614 h 2109216"/>
              <a:gd name="T6" fmla="*/ 1083308 w 2670048"/>
              <a:gd name="T7" fmla="*/ 1818085 h 2109216"/>
              <a:gd name="T8" fmla="*/ 2519603 w 2670048"/>
              <a:gd name="T9" fmla="*/ 1195788 h 2109216"/>
              <a:gd name="T10" fmla="*/ 2470915 w 2670048"/>
              <a:gd name="T11" fmla="*/ 463674 h 2109216"/>
              <a:gd name="T12" fmla="*/ 1716251 w 2670048"/>
              <a:gd name="T13" fmla="*/ 207432 h 2109216"/>
              <a:gd name="T14" fmla="*/ 1728424 w 2670048"/>
              <a:gd name="T15" fmla="*/ 134220 h 2109216"/>
              <a:gd name="T16" fmla="*/ 2665667 w 2670048"/>
              <a:gd name="T17" fmla="*/ 48807 h 2109216"/>
              <a:gd name="T18" fmla="*/ 2665667 w 2670048"/>
              <a:gd name="T19" fmla="*/ 2110932 h 2109216"/>
              <a:gd name="T20" fmla="*/ 0 w 2670048"/>
              <a:gd name="T21" fmla="*/ 2013315 h 2109216"/>
              <a:gd name="T22" fmla="*/ 206925 w 2670048"/>
              <a:gd name="T23" fmla="*/ 73212 h 2109216"/>
              <a:gd name="T24" fmla="*/ 1691908 w 2670048"/>
              <a:gd name="T25" fmla="*/ 0 h 2109216"/>
              <a:gd name="T26" fmla="*/ 1679735 w 2670048"/>
              <a:gd name="T27" fmla="*/ 207432 h 2109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70048"/>
              <a:gd name="T43" fmla="*/ 0 h 2109216"/>
              <a:gd name="T44" fmla="*/ 2670048 w 2670048"/>
              <a:gd name="T45" fmla="*/ 2109216 h 21092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70048" h="2109216">
                <a:moveTo>
                  <a:pt x="1816608" y="146304"/>
                </a:moveTo>
                <a:lnTo>
                  <a:pt x="329184" y="597408"/>
                </a:lnTo>
                <a:lnTo>
                  <a:pt x="329184" y="1365504"/>
                </a:lnTo>
                <a:lnTo>
                  <a:pt x="1085088" y="1816608"/>
                </a:lnTo>
                <a:lnTo>
                  <a:pt x="2523744" y="1194816"/>
                </a:lnTo>
                <a:lnTo>
                  <a:pt x="2474976" y="463296"/>
                </a:lnTo>
                <a:lnTo>
                  <a:pt x="1719072" y="207264"/>
                </a:lnTo>
                <a:lnTo>
                  <a:pt x="1731264" y="134112"/>
                </a:lnTo>
                <a:lnTo>
                  <a:pt x="2670048" y="48768"/>
                </a:lnTo>
                <a:lnTo>
                  <a:pt x="2670048" y="2109216"/>
                </a:lnTo>
                <a:lnTo>
                  <a:pt x="0" y="2011680"/>
                </a:lnTo>
                <a:lnTo>
                  <a:pt x="207264" y="73152"/>
                </a:lnTo>
                <a:lnTo>
                  <a:pt x="1694688" y="0"/>
                </a:lnTo>
                <a:lnTo>
                  <a:pt x="1682496" y="207264"/>
                </a:lnTo>
              </a:path>
            </a:pathLst>
          </a:custGeom>
          <a:solidFill>
            <a:srgbClr val="000082"/>
          </a:solidFill>
          <a:ln w="12700" cap="flat" cmpd="sng" algn="ctr">
            <a:noFill/>
            <a:prstDash val="solid"/>
            <a:round/>
            <a:headEnd type="none" w="med" len="med"/>
            <a:tailEnd type="none" w="med" len="med"/>
          </a:ln>
        </p:spPr>
        <p:txBody>
          <a:bodyPr/>
          <a:lstStyle/>
          <a:p>
            <a:endParaRPr lang="en-US"/>
          </a:p>
        </p:txBody>
      </p:sp>
      <p:sp>
        <p:nvSpPr>
          <p:cNvPr id="99" name="Rectangle 98"/>
          <p:cNvSpPr/>
          <p:nvPr/>
        </p:nvSpPr>
        <p:spPr>
          <a:xfrm>
            <a:off x="8153400" y="5943600"/>
            <a:ext cx="376238" cy="369888"/>
          </a:xfrm>
          <a:prstGeom prst="rect">
            <a:avLst/>
          </a:prstGeom>
        </p:spPr>
        <p:txBody>
          <a:bodyPr wrap="none">
            <a:spAutoFit/>
          </a:bodyPr>
          <a:lstStyle/>
          <a:p>
            <a:pPr>
              <a:defRPr/>
            </a:pPr>
            <a:r>
              <a:rPr lang="en-US" altLang="zh-CN" sz="1800" b="1" dirty="0">
                <a:effectLst>
                  <a:outerShdw blurRad="38100" dist="38100" dir="2700000" algn="tl">
                    <a:srgbClr val="000000"/>
                  </a:outerShdw>
                </a:effectLst>
                <a:ea typeface="SimSun" pitchFamily="2" charset="-122"/>
              </a:rPr>
              <a:t>m</a:t>
            </a:r>
            <a:endParaRPr lang="en-US" sz="1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wipe(up)">
                                      <p:cBhvr>
                                        <p:cTn id="2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2971800" y="-838200"/>
            <a:ext cx="2808288" cy="2117725"/>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6600" b="1" i="1" dirty="0">
                <a:solidFill>
                  <a:srgbClr val="FFFFFF"/>
                </a:solidFill>
                <a:effectLst>
                  <a:outerShdw blurRad="38100" dist="38100" dir="2700000" algn="tl">
                    <a:srgbClr val="000000"/>
                  </a:outerShdw>
                </a:effectLst>
              </a:rPr>
              <a:t> </a:t>
            </a:r>
          </a:p>
          <a:p>
            <a:pPr algn="ctr" defTabSz="857250">
              <a:defRPr/>
            </a:pPr>
            <a:r>
              <a:rPr lang="en-US" sz="6600" b="1" i="1" dirty="0">
                <a:solidFill>
                  <a:srgbClr val="FFFFFF"/>
                </a:solidFill>
                <a:effectLst>
                  <a:outerShdw blurRad="38100" dist="38100" dir="2700000" algn="tl">
                    <a:srgbClr val="000000"/>
                  </a:outerShdw>
                </a:effectLst>
              </a:rPr>
              <a:t>Outline</a:t>
            </a:r>
          </a:p>
        </p:txBody>
      </p:sp>
      <p:sp>
        <p:nvSpPr>
          <p:cNvPr id="15" name="Rectangle 2"/>
          <p:cNvSpPr>
            <a:spLocks noChangeArrowheads="1"/>
          </p:cNvSpPr>
          <p:nvPr/>
        </p:nvSpPr>
        <p:spPr bwMode="auto">
          <a:xfrm>
            <a:off x="457200" y="1443038"/>
            <a:ext cx="7972425"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1. Migration Problem and Encoded Migration</a:t>
            </a:r>
          </a:p>
        </p:txBody>
      </p:sp>
      <p:sp>
        <p:nvSpPr>
          <p:cNvPr id="4" name="Rectangle 2"/>
          <p:cNvSpPr>
            <a:spLocks noChangeArrowheads="1"/>
          </p:cNvSpPr>
          <p:nvPr/>
        </p:nvSpPr>
        <p:spPr bwMode="auto">
          <a:xfrm>
            <a:off x="442913" y="2590800"/>
            <a:ext cx="8304212" cy="1071563"/>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2. Standard </a:t>
            </a:r>
            <a:r>
              <a:rPr lang="en-US" sz="3200" b="1" i="1" dirty="0" err="1">
                <a:solidFill>
                  <a:srgbClr val="FAFD00"/>
                </a:solidFill>
                <a:effectLst>
                  <a:outerShdw blurRad="38100" dist="38100" dir="2700000" algn="tl">
                    <a:srgbClr val="000000"/>
                  </a:outerShdw>
                </a:effectLst>
              </a:rPr>
              <a:t>vs</a:t>
            </a:r>
            <a:r>
              <a:rPr lang="en-US" sz="3200" b="1" i="1" dirty="0">
                <a:solidFill>
                  <a:srgbClr val="FAFD00"/>
                </a:solidFill>
                <a:effectLst>
                  <a:outerShdw blurRad="38100" dist="38100" dir="2700000" algn="tl">
                    <a:srgbClr val="000000"/>
                  </a:outerShdw>
                </a:effectLst>
              </a:rPr>
              <a:t> Monte Carlo Least Squares Soln.</a:t>
            </a:r>
          </a:p>
        </p:txBody>
      </p:sp>
      <p:sp>
        <p:nvSpPr>
          <p:cNvPr id="6" name="Rectangle 2"/>
          <p:cNvSpPr>
            <a:spLocks noChangeArrowheads="1"/>
          </p:cNvSpPr>
          <p:nvPr/>
        </p:nvSpPr>
        <p:spPr bwMode="auto">
          <a:xfrm>
            <a:off x="533400" y="4262438"/>
            <a:ext cx="8193088"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3. Numerical Results: </a:t>
            </a:r>
            <a:r>
              <a:rPr lang="en-US" sz="2800" b="1" i="1" dirty="0">
                <a:solidFill>
                  <a:srgbClr val="FAFD00"/>
                </a:solidFill>
                <a:effectLst>
                  <a:outerShdw blurRad="38100" dist="38100" dir="2700000" algn="tl">
                    <a:srgbClr val="000000"/>
                  </a:outerShdw>
                </a:effectLst>
              </a:rPr>
              <a:t>Kirchhoff, Phase Shift, RTM</a:t>
            </a:r>
          </a:p>
        </p:txBody>
      </p:sp>
      <p:sp>
        <p:nvSpPr>
          <p:cNvPr id="7" name="Rectangle 2"/>
          <p:cNvSpPr>
            <a:spLocks noChangeArrowheads="1"/>
          </p:cNvSpPr>
          <p:nvPr/>
        </p:nvSpPr>
        <p:spPr bwMode="auto">
          <a:xfrm>
            <a:off x="533400" y="5405438"/>
            <a:ext cx="2225675"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4. Summary</a:t>
            </a:r>
          </a:p>
        </p:txBody>
      </p:sp>
      <p:sp>
        <p:nvSpPr>
          <p:cNvPr id="8" name="Rectangle 7"/>
          <p:cNvSpPr>
            <a:spLocks noChangeArrowheads="1"/>
          </p:cNvSpPr>
          <p:nvPr/>
        </p:nvSpPr>
        <p:spPr bwMode="auto">
          <a:xfrm>
            <a:off x="7848600" y="4800600"/>
            <a:ext cx="914400" cy="533400"/>
          </a:xfrm>
          <a:prstGeom prst="rect">
            <a:avLst/>
          </a:prstGeom>
          <a:noFill/>
          <a:ln w="38100" algn="ctr">
            <a:solidFill>
              <a:srgbClr val="FF0000"/>
            </a:solidFill>
            <a:round/>
            <a:headEnd/>
            <a:tailEnd/>
          </a:ln>
        </p:spPr>
        <p:txBody>
          <a:bodyPr/>
          <a:lstStyle/>
          <a:p>
            <a:pPr eaLnBrk="0" hangingPunct="0"/>
            <a:endParaRPr lang="en-US"/>
          </a:p>
        </p:txBody>
      </p:sp>
      <p:sp>
        <p:nvSpPr>
          <p:cNvPr id="51" name="Rectangle 50"/>
          <p:cNvSpPr/>
          <p:nvPr/>
        </p:nvSpPr>
        <p:spPr>
          <a:xfrm>
            <a:off x="685800" y="3581400"/>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52" name="Rectangle 51"/>
          <p:cNvSpPr/>
          <p:nvPr/>
        </p:nvSpPr>
        <p:spPr>
          <a:xfrm>
            <a:off x="914400" y="38385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3" name="Rectangle 52"/>
          <p:cNvSpPr/>
          <p:nvPr/>
        </p:nvSpPr>
        <p:spPr>
          <a:xfrm>
            <a:off x="685800" y="4048125"/>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54" name="Rectangle 53"/>
          <p:cNvSpPr/>
          <p:nvPr/>
        </p:nvSpPr>
        <p:spPr>
          <a:xfrm>
            <a:off x="914400" y="42957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cxnSp>
        <p:nvCxnSpPr>
          <p:cNvPr id="41996" name="Straight Connector 54"/>
          <p:cNvCxnSpPr>
            <a:cxnSpLocks noChangeShapeType="1"/>
          </p:cNvCxnSpPr>
          <p:nvPr/>
        </p:nvCxnSpPr>
        <p:spPr bwMode="auto">
          <a:xfrm rot="5400000">
            <a:off x="266700" y="4076700"/>
            <a:ext cx="838200" cy="0"/>
          </a:xfrm>
          <a:prstGeom prst="line">
            <a:avLst/>
          </a:prstGeom>
          <a:noFill/>
          <a:ln w="12700" algn="ctr">
            <a:solidFill>
              <a:schemeClr val="tx1"/>
            </a:solidFill>
            <a:round/>
            <a:headEnd/>
            <a:tailEnd/>
          </a:ln>
        </p:spPr>
      </p:cxnSp>
      <p:cxnSp>
        <p:nvCxnSpPr>
          <p:cNvPr id="41997" name="Straight Connector 55"/>
          <p:cNvCxnSpPr>
            <a:cxnSpLocks noChangeShapeType="1"/>
          </p:cNvCxnSpPr>
          <p:nvPr/>
        </p:nvCxnSpPr>
        <p:spPr bwMode="auto">
          <a:xfrm rot="5400000">
            <a:off x="723900" y="4076700"/>
            <a:ext cx="838200" cy="0"/>
          </a:xfrm>
          <a:prstGeom prst="line">
            <a:avLst/>
          </a:prstGeom>
          <a:noFill/>
          <a:ln w="12700" algn="ctr">
            <a:solidFill>
              <a:schemeClr val="tx1"/>
            </a:solidFill>
            <a:round/>
            <a:headEnd/>
            <a:tailEnd/>
          </a:ln>
        </p:spPr>
      </p:cxnSp>
      <p:sp>
        <p:nvSpPr>
          <p:cNvPr id="57" name="Rectangle 56"/>
          <p:cNvSpPr/>
          <p:nvPr/>
        </p:nvSpPr>
        <p:spPr>
          <a:xfrm>
            <a:off x="1828800" y="3581400"/>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58" name="Rectangle 57"/>
          <p:cNvSpPr/>
          <p:nvPr/>
        </p:nvSpPr>
        <p:spPr>
          <a:xfrm>
            <a:off x="2057400" y="38385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59" name="Rectangle 58"/>
          <p:cNvSpPr/>
          <p:nvPr/>
        </p:nvSpPr>
        <p:spPr>
          <a:xfrm>
            <a:off x="1828800" y="4048125"/>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60" name="Rectangle 59"/>
          <p:cNvSpPr/>
          <p:nvPr/>
        </p:nvSpPr>
        <p:spPr>
          <a:xfrm>
            <a:off x="2057400" y="42957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cxnSp>
        <p:nvCxnSpPr>
          <p:cNvPr id="42002" name="Straight Connector 60"/>
          <p:cNvCxnSpPr>
            <a:cxnSpLocks noChangeShapeType="1"/>
          </p:cNvCxnSpPr>
          <p:nvPr/>
        </p:nvCxnSpPr>
        <p:spPr bwMode="auto">
          <a:xfrm rot="5400000">
            <a:off x="1409700" y="4076700"/>
            <a:ext cx="838200" cy="0"/>
          </a:xfrm>
          <a:prstGeom prst="line">
            <a:avLst/>
          </a:prstGeom>
          <a:noFill/>
          <a:ln w="12700" algn="ctr">
            <a:solidFill>
              <a:schemeClr val="tx1"/>
            </a:solidFill>
            <a:round/>
            <a:headEnd/>
            <a:tailEnd/>
          </a:ln>
        </p:spPr>
      </p:cxnSp>
      <p:cxnSp>
        <p:nvCxnSpPr>
          <p:cNvPr id="42003" name="Straight Connector 61"/>
          <p:cNvCxnSpPr>
            <a:cxnSpLocks noChangeShapeType="1"/>
          </p:cNvCxnSpPr>
          <p:nvPr/>
        </p:nvCxnSpPr>
        <p:spPr bwMode="auto">
          <a:xfrm rot="5400000">
            <a:off x="1866900" y="4076700"/>
            <a:ext cx="838200" cy="0"/>
          </a:xfrm>
          <a:prstGeom prst="line">
            <a:avLst/>
          </a:prstGeom>
          <a:noFill/>
          <a:ln w="12700" algn="ctr">
            <a:solidFill>
              <a:schemeClr val="tx1"/>
            </a:solidFill>
            <a:round/>
            <a:headEnd/>
            <a:tailEnd/>
          </a:ln>
        </p:spPr>
      </p:cxnSp>
      <p:sp>
        <p:nvSpPr>
          <p:cNvPr id="63" name="Rectangle 62"/>
          <p:cNvSpPr/>
          <p:nvPr/>
        </p:nvSpPr>
        <p:spPr>
          <a:xfrm>
            <a:off x="1136650" y="3881438"/>
            <a:ext cx="7794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m =</a:t>
            </a:r>
            <a:endParaRPr lang="en-US" sz="2800" dirty="0">
              <a:solidFill>
                <a:srgbClr val="FFFFFF"/>
              </a:solidFill>
            </a:endParaRPr>
          </a:p>
        </p:txBody>
      </p:sp>
      <p:sp>
        <p:nvSpPr>
          <p:cNvPr id="42005" name="TextBox 63"/>
          <p:cNvSpPr txBox="1">
            <a:spLocks noChangeArrowheads="1"/>
          </p:cNvSpPr>
          <p:nvPr/>
        </p:nvSpPr>
        <p:spPr bwMode="auto">
          <a:xfrm>
            <a:off x="2971800" y="3810000"/>
            <a:ext cx="593725" cy="523875"/>
          </a:xfrm>
          <a:prstGeom prst="rect">
            <a:avLst/>
          </a:prstGeom>
          <a:noFill/>
          <a:ln w="9525">
            <a:noFill/>
            <a:miter lim="800000"/>
            <a:headEnd/>
            <a:tailEnd/>
          </a:ln>
        </p:spPr>
        <p:txBody>
          <a:bodyPr wrap="none">
            <a:spAutoFit/>
          </a:bodyPr>
          <a:lstStyle/>
          <a:p>
            <a:r>
              <a:rPr lang="en-US" sz="2800">
                <a:solidFill>
                  <a:srgbClr val="FFFFFF"/>
                </a:solidFill>
              </a:rPr>
              <a:t> vs</a:t>
            </a:r>
          </a:p>
        </p:txBody>
      </p:sp>
      <p:sp>
        <p:nvSpPr>
          <p:cNvPr id="65" name="Rectangle 64"/>
          <p:cNvSpPr/>
          <p:nvPr/>
        </p:nvSpPr>
        <p:spPr>
          <a:xfrm>
            <a:off x="4114800" y="3810000"/>
            <a:ext cx="1835150"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N </a:t>
            </a:r>
            <a:r>
              <a:rPr lang="en-US" altLang="ja-JP" sz="2800" b="1" kern="0" dirty="0">
                <a:solidFill>
                  <a:srgbClr val="FF0000"/>
                </a:solidFill>
                <a:effectLst>
                  <a:outerShdw blurRad="38100" dist="38100" dir="2700000" algn="tl">
                    <a:srgbClr val="000000"/>
                  </a:outerShdw>
                </a:effectLst>
                <a:latin typeface="+mn-lt"/>
                <a:ea typeface="ＭＳ Ｐゴシック" pitchFamily="34" charset="-128"/>
              </a:rPr>
              <a:t>L</a:t>
            </a:r>
            <a:r>
              <a:rPr lang="en-US" altLang="ja-JP" sz="2800" b="1" kern="0" dirty="0">
                <a:solidFill>
                  <a:srgbClr val="FF0000"/>
                </a:solidFill>
                <a:effectLst>
                  <a:outerShdw blurRad="38100" dist="38100" dir="2700000" algn="tl">
                    <a:srgbClr val="000000"/>
                  </a:outerShdw>
                </a:effectLst>
                <a:ea typeface="ＭＳ Ｐゴシック" pitchFamily="34" charset="-128"/>
              </a:rPr>
              <a:t>  + N L</a:t>
            </a:r>
            <a:endParaRPr lang="en-US" sz="2800" dirty="0"/>
          </a:p>
        </p:txBody>
      </p:sp>
      <p:sp>
        <p:nvSpPr>
          <p:cNvPr id="66" name="Rectangle 65"/>
          <p:cNvSpPr/>
          <p:nvPr/>
        </p:nvSpPr>
        <p:spPr>
          <a:xfrm>
            <a:off x="4362450" y="40671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67" name="Rectangle 66"/>
          <p:cNvSpPr/>
          <p:nvPr/>
        </p:nvSpPr>
        <p:spPr>
          <a:xfrm>
            <a:off x="5410200" y="40513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68" name="Rectangle 67"/>
          <p:cNvSpPr/>
          <p:nvPr/>
        </p:nvSpPr>
        <p:spPr>
          <a:xfrm>
            <a:off x="4691063" y="4075113"/>
            <a:ext cx="261937" cy="277812"/>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69" name="Rectangle 68"/>
          <p:cNvSpPr/>
          <p:nvPr/>
        </p:nvSpPr>
        <p:spPr>
          <a:xfrm>
            <a:off x="5757863" y="4051300"/>
            <a:ext cx="261937"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42011" name="TextBox 69"/>
          <p:cNvSpPr txBox="1">
            <a:spLocks noChangeArrowheads="1"/>
          </p:cNvSpPr>
          <p:nvPr/>
        </p:nvSpPr>
        <p:spPr bwMode="auto">
          <a:xfrm>
            <a:off x="3962400" y="3810000"/>
            <a:ext cx="304800" cy="523875"/>
          </a:xfrm>
          <a:prstGeom prst="rect">
            <a:avLst/>
          </a:prstGeom>
          <a:noFill/>
          <a:ln w="9525">
            <a:noFill/>
            <a:miter lim="800000"/>
            <a:headEnd/>
            <a:tailEnd/>
          </a:ln>
        </p:spPr>
        <p:txBody>
          <a:bodyPr wrap="none">
            <a:spAutoFit/>
          </a:bodyPr>
          <a:lstStyle/>
          <a:p>
            <a:r>
              <a:rPr lang="en-US" sz="2800">
                <a:solidFill>
                  <a:srgbClr val="FF0000"/>
                </a:solidFill>
              </a:rPr>
              <a:t>[</a:t>
            </a:r>
          </a:p>
        </p:txBody>
      </p:sp>
      <p:sp>
        <p:nvSpPr>
          <p:cNvPr id="71" name="TextBox 70"/>
          <p:cNvSpPr txBox="1"/>
          <p:nvPr/>
        </p:nvSpPr>
        <p:spPr>
          <a:xfrm>
            <a:off x="5903913" y="3794125"/>
            <a:ext cx="2894012" cy="523875"/>
          </a:xfrm>
          <a:prstGeom prst="rect">
            <a:avLst/>
          </a:prstGeom>
          <a:noFill/>
        </p:spPr>
        <p:txBody>
          <a:bodyPr wrap="none">
            <a:spAutoFit/>
          </a:bodyPr>
          <a:lstStyle/>
          <a:p>
            <a:pPr>
              <a:defRPr/>
            </a:pPr>
            <a:r>
              <a:rPr lang="en-US" sz="2800" dirty="0">
                <a:solidFill>
                  <a:srgbClr val="FF0000"/>
                </a:solidFill>
              </a:rPr>
              <a:t>]</a:t>
            </a:r>
            <a:r>
              <a:rPr lang="en-US" sz="2800" b="1" dirty="0">
                <a:solidFill>
                  <a:srgbClr val="FFFFFF"/>
                </a:solidFill>
                <a:effectLst>
                  <a:outerShdw blurRad="38100" dist="38100" dir="2700000" algn="tl">
                    <a:srgbClr val="000000">
                      <a:alpha val="43137"/>
                    </a:srgbClr>
                  </a:outerShdw>
                </a:effectLst>
              </a:rPr>
              <a:t>m</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a:t>
            </a:r>
          </a:p>
        </p:txBody>
      </p:sp>
      <p:sp>
        <p:nvSpPr>
          <p:cNvPr id="72" name="Rectangle 71"/>
          <p:cNvSpPr/>
          <p:nvPr/>
        </p:nvSpPr>
        <p:spPr>
          <a:xfrm>
            <a:off x="7029450" y="40671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73" name="Rectangle 72"/>
          <p:cNvSpPr/>
          <p:nvPr/>
        </p:nvSpPr>
        <p:spPr>
          <a:xfrm>
            <a:off x="8077200" y="40513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74" name="Rectangle 73"/>
          <p:cNvSpPr/>
          <p:nvPr/>
        </p:nvSpPr>
        <p:spPr>
          <a:xfrm>
            <a:off x="7358063" y="4075113"/>
            <a:ext cx="261937" cy="277812"/>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75" name="Rectangle 74"/>
          <p:cNvSpPr/>
          <p:nvPr/>
        </p:nvSpPr>
        <p:spPr>
          <a:xfrm>
            <a:off x="8382000" y="4051300"/>
            <a:ext cx="261938" cy="277813"/>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0" y="457200"/>
            <a:ext cx="9144000" cy="609600"/>
          </a:xfrm>
        </p:spPr>
        <p:txBody>
          <a:bodyPr/>
          <a:lstStyle/>
          <a:p>
            <a:pPr eaLnBrk="1" hangingPunct="1"/>
            <a:r>
              <a:rPr lang="en-US" sz="4000" b="1" smtClean="0">
                <a:solidFill>
                  <a:srgbClr val="FFFF00"/>
                </a:solidFill>
                <a:cs typeface="Times New Roman" pitchFamily="18" charset="0"/>
              </a:rPr>
              <a:t>3D SEG Overthrust Model</a:t>
            </a:r>
            <a:br>
              <a:rPr lang="en-US" sz="4000" b="1" smtClean="0">
                <a:solidFill>
                  <a:srgbClr val="FFFF00"/>
                </a:solidFill>
                <a:cs typeface="Times New Roman" pitchFamily="18" charset="0"/>
              </a:rPr>
            </a:br>
            <a:r>
              <a:rPr lang="en-US" sz="4000" b="1" smtClean="0">
                <a:solidFill>
                  <a:srgbClr val="FFFF00"/>
                </a:solidFill>
                <a:cs typeface="Times New Roman" pitchFamily="18" charset="0"/>
              </a:rPr>
              <a:t>(1089 CSGs, Chaiwoot)</a:t>
            </a:r>
          </a:p>
        </p:txBody>
      </p:sp>
      <p:pic>
        <p:nvPicPr>
          <p:cNvPr id="50178" name="Picture 2"/>
          <p:cNvPicPr>
            <a:picLocks noChangeAspect="1" noChangeArrowheads="1"/>
          </p:cNvPicPr>
          <p:nvPr/>
        </p:nvPicPr>
        <p:blipFill>
          <a:blip r:embed="rId2" cstate="print"/>
          <a:srcRect/>
          <a:stretch>
            <a:fillRect/>
          </a:stretch>
        </p:blipFill>
        <p:spPr bwMode="auto">
          <a:xfrm>
            <a:off x="762000" y="2286000"/>
            <a:ext cx="6324600" cy="2971800"/>
          </a:xfrm>
          <a:prstGeom prst="rect">
            <a:avLst/>
          </a:prstGeom>
          <a:noFill/>
          <a:ln w="9525">
            <a:noFill/>
            <a:miter lim="800000"/>
            <a:headEnd/>
            <a:tailEnd/>
          </a:ln>
          <a:scene3d>
            <a:camera prst="isometricRightUp"/>
            <a:lightRig rig="threePt" dir="t"/>
          </a:scene3d>
        </p:spPr>
      </p:pic>
      <p:pic>
        <p:nvPicPr>
          <p:cNvPr id="50177" name="Picture 1"/>
          <p:cNvPicPr>
            <a:picLocks noChangeAspect="1" noChangeArrowheads="1"/>
          </p:cNvPicPr>
          <p:nvPr/>
        </p:nvPicPr>
        <p:blipFill>
          <a:blip r:embed="rId3" cstate="print"/>
          <a:srcRect/>
          <a:stretch>
            <a:fillRect/>
          </a:stretch>
        </p:blipFill>
        <p:spPr bwMode="auto">
          <a:xfrm>
            <a:off x="1905000" y="3048000"/>
            <a:ext cx="6429375" cy="3429000"/>
          </a:xfrm>
          <a:prstGeom prst="rect">
            <a:avLst/>
          </a:prstGeom>
          <a:noFill/>
          <a:ln w="9525">
            <a:noFill/>
            <a:miter lim="800000"/>
            <a:headEnd/>
            <a:tailEnd/>
          </a:ln>
          <a:scene3d>
            <a:camera prst="isometricTopUp"/>
            <a:lightRig rig="threePt" dir="t"/>
          </a:scene3d>
        </p:spPr>
      </p:pic>
      <p:cxnSp>
        <p:nvCxnSpPr>
          <p:cNvPr id="43013" name="Straight Arrow Connector 10"/>
          <p:cNvCxnSpPr>
            <a:cxnSpLocks noChangeShapeType="1"/>
          </p:cNvCxnSpPr>
          <p:nvPr/>
        </p:nvCxnSpPr>
        <p:spPr bwMode="auto">
          <a:xfrm>
            <a:off x="7848600" y="3505200"/>
            <a:ext cx="685800" cy="381000"/>
          </a:xfrm>
          <a:prstGeom prst="straightConnector1">
            <a:avLst/>
          </a:prstGeom>
          <a:noFill/>
          <a:ln w="12700" algn="ctr">
            <a:solidFill>
              <a:schemeClr val="tx1"/>
            </a:solidFill>
            <a:round/>
            <a:headEnd/>
            <a:tailEnd type="arrow" w="med" len="med"/>
          </a:ln>
        </p:spPr>
      </p:cxnSp>
      <p:sp>
        <p:nvSpPr>
          <p:cNvPr id="43014" name="TextBox 11"/>
          <p:cNvSpPr txBox="1">
            <a:spLocks noChangeArrowheads="1"/>
          </p:cNvSpPr>
          <p:nvPr/>
        </p:nvSpPr>
        <p:spPr bwMode="auto">
          <a:xfrm>
            <a:off x="7086600" y="3105150"/>
            <a:ext cx="831850" cy="400050"/>
          </a:xfrm>
          <a:prstGeom prst="rect">
            <a:avLst/>
          </a:prstGeom>
          <a:noFill/>
          <a:ln w="9525">
            <a:noFill/>
            <a:miter lim="800000"/>
            <a:headEnd/>
            <a:tailEnd/>
          </a:ln>
        </p:spPr>
        <p:txBody>
          <a:bodyPr wrap="none">
            <a:spAutoFit/>
          </a:bodyPr>
          <a:lstStyle/>
          <a:p>
            <a:r>
              <a:rPr lang="en-US" sz="2000"/>
              <a:t>15 km</a:t>
            </a:r>
          </a:p>
        </p:txBody>
      </p:sp>
      <p:cxnSp>
        <p:nvCxnSpPr>
          <p:cNvPr id="43015" name="Straight Arrow Connector 15"/>
          <p:cNvCxnSpPr>
            <a:cxnSpLocks noChangeShapeType="1"/>
          </p:cNvCxnSpPr>
          <p:nvPr/>
        </p:nvCxnSpPr>
        <p:spPr bwMode="auto">
          <a:xfrm rot="10800000">
            <a:off x="6477000" y="2819400"/>
            <a:ext cx="685800" cy="381000"/>
          </a:xfrm>
          <a:prstGeom prst="straightConnector1">
            <a:avLst/>
          </a:prstGeom>
          <a:noFill/>
          <a:ln w="12700" algn="ctr">
            <a:solidFill>
              <a:schemeClr val="tx1"/>
            </a:solidFill>
            <a:round/>
            <a:headEnd/>
            <a:tailEnd type="arrow" w="med" len="med"/>
          </a:ln>
        </p:spPr>
      </p:cxnSp>
      <p:sp>
        <p:nvSpPr>
          <p:cNvPr id="43016" name="TextBox 16"/>
          <p:cNvSpPr txBox="1">
            <a:spLocks noChangeArrowheads="1"/>
          </p:cNvSpPr>
          <p:nvPr/>
        </p:nvSpPr>
        <p:spPr bwMode="auto">
          <a:xfrm>
            <a:off x="692150" y="5010150"/>
            <a:ext cx="895350" cy="400050"/>
          </a:xfrm>
          <a:prstGeom prst="rect">
            <a:avLst/>
          </a:prstGeom>
          <a:noFill/>
          <a:ln w="9525">
            <a:noFill/>
            <a:miter lim="800000"/>
            <a:headEnd/>
            <a:tailEnd/>
          </a:ln>
        </p:spPr>
        <p:txBody>
          <a:bodyPr wrap="none">
            <a:spAutoFit/>
          </a:bodyPr>
          <a:lstStyle/>
          <a:p>
            <a:r>
              <a:rPr lang="en-US" sz="2000"/>
              <a:t>3.5 km</a:t>
            </a:r>
          </a:p>
        </p:txBody>
      </p:sp>
      <p:cxnSp>
        <p:nvCxnSpPr>
          <p:cNvPr id="43017" name="Straight Arrow Connector 18"/>
          <p:cNvCxnSpPr>
            <a:cxnSpLocks noChangeShapeType="1"/>
          </p:cNvCxnSpPr>
          <p:nvPr/>
        </p:nvCxnSpPr>
        <p:spPr bwMode="auto">
          <a:xfrm rot="5400000" flipH="1" flipV="1">
            <a:off x="723901" y="4457700"/>
            <a:ext cx="838200" cy="3175"/>
          </a:xfrm>
          <a:prstGeom prst="straightConnector1">
            <a:avLst/>
          </a:prstGeom>
          <a:noFill/>
          <a:ln w="12700" algn="ctr">
            <a:solidFill>
              <a:schemeClr val="tx1"/>
            </a:solidFill>
            <a:round/>
            <a:headEnd/>
            <a:tailEnd type="arrow" w="med" len="med"/>
          </a:ln>
        </p:spPr>
      </p:cxnSp>
      <p:cxnSp>
        <p:nvCxnSpPr>
          <p:cNvPr id="43018" name="Straight Arrow Connector 20"/>
          <p:cNvCxnSpPr>
            <a:cxnSpLocks noChangeShapeType="1"/>
            <a:stCxn id="43016" idx="2"/>
          </p:cNvCxnSpPr>
          <p:nvPr/>
        </p:nvCxnSpPr>
        <p:spPr bwMode="auto">
          <a:xfrm rot="16200000" flipH="1">
            <a:off x="684213" y="5865812"/>
            <a:ext cx="914400" cy="3175"/>
          </a:xfrm>
          <a:prstGeom prst="straightConnector1">
            <a:avLst/>
          </a:prstGeom>
          <a:noFill/>
          <a:ln w="12700" algn="ctr">
            <a:solidFill>
              <a:schemeClr val="tx1"/>
            </a:solidFill>
            <a:round/>
            <a:headEnd/>
            <a:tailEnd type="arrow" w="med" len="med"/>
          </a:ln>
        </p:spPr>
      </p:cxnSp>
      <p:sp>
        <p:nvSpPr>
          <p:cNvPr id="43019" name="TextBox 21"/>
          <p:cNvSpPr txBox="1">
            <a:spLocks noChangeArrowheads="1"/>
          </p:cNvSpPr>
          <p:nvPr/>
        </p:nvSpPr>
        <p:spPr bwMode="auto">
          <a:xfrm>
            <a:off x="6629400" y="5715000"/>
            <a:ext cx="831850" cy="400050"/>
          </a:xfrm>
          <a:prstGeom prst="rect">
            <a:avLst/>
          </a:prstGeom>
          <a:noFill/>
          <a:ln w="9525">
            <a:noFill/>
            <a:miter lim="800000"/>
            <a:headEnd/>
            <a:tailEnd/>
          </a:ln>
        </p:spPr>
        <p:txBody>
          <a:bodyPr wrap="none">
            <a:spAutoFit/>
          </a:bodyPr>
          <a:lstStyle/>
          <a:p>
            <a:r>
              <a:rPr lang="en-US" sz="2000"/>
              <a:t>15 km</a:t>
            </a:r>
          </a:p>
        </p:txBody>
      </p:sp>
      <p:cxnSp>
        <p:nvCxnSpPr>
          <p:cNvPr id="43020" name="Straight Arrow Connector 23"/>
          <p:cNvCxnSpPr>
            <a:cxnSpLocks noChangeShapeType="1"/>
          </p:cNvCxnSpPr>
          <p:nvPr/>
        </p:nvCxnSpPr>
        <p:spPr bwMode="auto">
          <a:xfrm flipV="1">
            <a:off x="7467600" y="4648200"/>
            <a:ext cx="1371600" cy="914400"/>
          </a:xfrm>
          <a:prstGeom prst="straightConnector1">
            <a:avLst/>
          </a:prstGeom>
          <a:noFill/>
          <a:ln w="12700" algn="ctr">
            <a:solidFill>
              <a:schemeClr val="tx1"/>
            </a:solidFill>
            <a:round/>
            <a:headEnd/>
            <a:tailEnd type="arrow" w="med" len="med"/>
          </a:ln>
        </p:spPr>
      </p:cxnSp>
      <p:cxnSp>
        <p:nvCxnSpPr>
          <p:cNvPr id="43021" name="Straight Arrow Connector 25"/>
          <p:cNvCxnSpPr>
            <a:cxnSpLocks noChangeShapeType="1"/>
          </p:cNvCxnSpPr>
          <p:nvPr/>
        </p:nvCxnSpPr>
        <p:spPr bwMode="auto">
          <a:xfrm rot="10800000" flipV="1">
            <a:off x="5257800" y="6096000"/>
            <a:ext cx="1295400" cy="762000"/>
          </a:xfrm>
          <a:prstGeom prst="straightConnector1">
            <a:avLst/>
          </a:prstGeom>
          <a:noFill/>
          <a:ln w="12700" algn="ctr">
            <a:solidFill>
              <a:schemeClr val="tx1"/>
            </a:solidFill>
            <a:round/>
            <a:headEnd/>
            <a:tailEnd type="arrow" w="med" len="med"/>
          </a:ln>
        </p:spPr>
      </p:cxn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4034" name="Group 36"/>
          <p:cNvGrpSpPr>
            <a:grpSpLocks/>
          </p:cNvGrpSpPr>
          <p:nvPr/>
        </p:nvGrpSpPr>
        <p:grpSpPr bwMode="auto">
          <a:xfrm>
            <a:off x="-2667000" y="533400"/>
            <a:ext cx="9144000" cy="3581400"/>
            <a:chOff x="-2667000" y="533400"/>
            <a:chExt cx="9144000" cy="3581400"/>
          </a:xfrm>
        </p:grpSpPr>
        <p:grpSp>
          <p:nvGrpSpPr>
            <p:cNvPr id="44055" name="Group 34"/>
            <p:cNvGrpSpPr>
              <a:grpSpLocks/>
            </p:cNvGrpSpPr>
            <p:nvPr/>
          </p:nvGrpSpPr>
          <p:grpSpPr bwMode="auto">
            <a:xfrm>
              <a:off x="82865" y="1752600"/>
              <a:ext cx="755335" cy="2362200"/>
              <a:chOff x="-69535" y="1905000"/>
              <a:chExt cx="755335" cy="2362200"/>
            </a:xfrm>
          </p:grpSpPr>
          <p:sp>
            <p:nvSpPr>
              <p:cNvPr id="44060" name="TextBox 15"/>
              <p:cNvSpPr txBox="1">
                <a:spLocks noChangeArrowheads="1"/>
              </p:cNvSpPr>
              <p:nvPr/>
            </p:nvSpPr>
            <p:spPr bwMode="auto">
              <a:xfrm>
                <a:off x="-69535" y="3048000"/>
                <a:ext cx="755335" cy="338554"/>
              </a:xfrm>
              <a:prstGeom prst="rect">
                <a:avLst/>
              </a:prstGeom>
              <a:noFill/>
              <a:ln w="9525">
                <a:noFill/>
                <a:miter lim="800000"/>
                <a:headEnd/>
                <a:tailEnd/>
              </a:ln>
            </p:spPr>
            <p:txBody>
              <a:bodyPr wrap="none">
                <a:spAutoFit/>
              </a:bodyPr>
              <a:lstStyle/>
              <a:p>
                <a:r>
                  <a:rPr lang="en-US" sz="1600"/>
                  <a:t>3.5 km</a:t>
                </a:r>
              </a:p>
            </p:txBody>
          </p:sp>
          <p:cxnSp>
            <p:nvCxnSpPr>
              <p:cNvPr id="44061" name="Straight Arrow Connector 16"/>
              <p:cNvCxnSpPr>
                <a:cxnSpLocks noChangeShapeType="1"/>
              </p:cNvCxnSpPr>
              <p:nvPr/>
            </p:nvCxnSpPr>
            <p:spPr bwMode="auto">
              <a:xfrm rot="5400000" flipH="1" flipV="1">
                <a:off x="-189706" y="2323306"/>
                <a:ext cx="838200" cy="1588"/>
              </a:xfrm>
              <a:prstGeom prst="straightConnector1">
                <a:avLst/>
              </a:prstGeom>
              <a:noFill/>
              <a:ln w="12700" algn="ctr">
                <a:solidFill>
                  <a:schemeClr val="tx1"/>
                </a:solidFill>
                <a:round/>
                <a:headEnd/>
                <a:tailEnd type="arrow" w="med" len="med"/>
              </a:ln>
            </p:spPr>
          </p:cxnSp>
          <p:cxnSp>
            <p:nvCxnSpPr>
              <p:cNvPr id="44062" name="Straight Arrow Connector 22"/>
              <p:cNvCxnSpPr>
                <a:cxnSpLocks noChangeShapeType="1"/>
              </p:cNvCxnSpPr>
              <p:nvPr/>
            </p:nvCxnSpPr>
            <p:spPr bwMode="auto">
              <a:xfrm rot="5400000" flipH="1" flipV="1">
                <a:off x="-189706" y="3847306"/>
                <a:ext cx="838200" cy="1588"/>
              </a:xfrm>
              <a:prstGeom prst="straightConnector1">
                <a:avLst/>
              </a:prstGeom>
              <a:noFill/>
              <a:ln w="12700" algn="ctr">
                <a:solidFill>
                  <a:schemeClr val="tx1"/>
                </a:solidFill>
                <a:round/>
                <a:headEnd type="arrow" w="med" len="med"/>
                <a:tailEnd/>
              </a:ln>
            </p:spPr>
          </p:cxnSp>
        </p:grpSp>
        <p:grpSp>
          <p:nvGrpSpPr>
            <p:cNvPr id="44056" name="Group 11"/>
            <p:cNvGrpSpPr>
              <a:grpSpLocks/>
            </p:cNvGrpSpPr>
            <p:nvPr/>
          </p:nvGrpSpPr>
          <p:grpSpPr bwMode="auto">
            <a:xfrm>
              <a:off x="42335" y="685800"/>
              <a:ext cx="4529665" cy="2819400"/>
              <a:chOff x="-76200" y="2514600"/>
              <a:chExt cx="4529665" cy="2819400"/>
            </a:xfrm>
          </p:grpSpPr>
          <p:pic>
            <p:nvPicPr>
              <p:cNvPr id="118787" name="Picture 3"/>
              <p:cNvPicPr>
                <a:picLocks noChangeAspect="1" noChangeArrowheads="1"/>
              </p:cNvPicPr>
              <p:nvPr/>
            </p:nvPicPr>
            <p:blipFill>
              <a:blip r:embed="rId2" cstate="print"/>
              <a:srcRect/>
              <a:stretch>
                <a:fillRect/>
              </a:stretch>
            </p:blipFill>
            <p:spPr bwMode="auto">
              <a:xfrm>
                <a:off x="-76200" y="2514600"/>
                <a:ext cx="3962400" cy="2819400"/>
              </a:xfrm>
              <a:prstGeom prst="rect">
                <a:avLst/>
              </a:prstGeom>
              <a:noFill/>
              <a:ln w="9525">
                <a:noFill/>
                <a:miter lim="800000"/>
                <a:headEnd/>
                <a:tailEnd/>
              </a:ln>
              <a:scene3d>
                <a:camera prst="isometricRightUp"/>
                <a:lightRig rig="threePt" dir="t"/>
              </a:scene3d>
            </p:spPr>
          </p:pic>
          <p:pic>
            <p:nvPicPr>
              <p:cNvPr id="118786" name="Picture 2"/>
              <p:cNvPicPr>
                <a:picLocks noChangeAspect="1" noChangeArrowheads="1"/>
              </p:cNvPicPr>
              <p:nvPr/>
            </p:nvPicPr>
            <p:blipFill>
              <a:blip r:embed="rId3" cstate="print"/>
              <a:srcRect/>
              <a:stretch>
                <a:fillRect/>
              </a:stretch>
            </p:blipFill>
            <p:spPr bwMode="auto">
              <a:xfrm>
                <a:off x="567265" y="3572933"/>
                <a:ext cx="3886200" cy="1752600"/>
              </a:xfrm>
              <a:prstGeom prst="rect">
                <a:avLst/>
              </a:prstGeom>
              <a:noFill/>
              <a:ln w="9525">
                <a:noFill/>
                <a:miter lim="800000"/>
                <a:headEnd/>
                <a:tailEnd/>
              </a:ln>
              <a:scene3d>
                <a:camera prst="isometricTopUp"/>
                <a:lightRig rig="threePt" dir="t"/>
              </a:scene3d>
            </p:spPr>
          </p:pic>
        </p:grpSp>
        <p:sp>
          <p:nvSpPr>
            <p:cNvPr id="8" name="Rectangle 2"/>
            <p:cNvSpPr txBox="1">
              <a:spLocks noChangeArrowheads="1"/>
            </p:cNvSpPr>
            <p:nvPr/>
          </p:nvSpPr>
          <p:spPr bwMode="auto">
            <a:xfrm>
              <a:off x="-2667000" y="533400"/>
              <a:ext cx="9144000" cy="762000"/>
            </a:xfrm>
            <a:prstGeom prst="rect">
              <a:avLst/>
            </a:prstGeom>
            <a:noFill/>
            <a:ln w="12700">
              <a:noFill/>
              <a:miter lim="800000"/>
              <a:headEnd/>
              <a:tailEnd/>
            </a:ln>
          </p:spPr>
          <p:txBody>
            <a:bodyPr lIns="90488" tIns="44450" rIns="90488" bIns="44450" anchor="ctr"/>
            <a:lstStyle/>
            <a:p>
              <a:pPr algn="ctr" eaLnBrk="0" hangingPunct="0">
                <a:defRPr/>
              </a:pP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Dynamic QMC Tomogram</a:t>
              </a:r>
            </a:p>
            <a:p>
              <a:pPr algn="ctr" eaLnBrk="0" hangingPunct="0">
                <a:defRPr/>
              </a:pP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 (99 CSGs/</a:t>
              </a:r>
              <a:r>
                <a:rPr lang="en-US" altLang="zh-CN" sz="1400" b="1" kern="0" dirty="0" err="1">
                  <a:solidFill>
                    <a:schemeClr val="tx1">
                      <a:lumMod val="20000"/>
                      <a:lumOff val="80000"/>
                    </a:schemeClr>
                  </a:solidFill>
                  <a:effectLst>
                    <a:outerShdw blurRad="38100" dist="38100" dir="2700000" algn="tl">
                      <a:srgbClr val="000000"/>
                    </a:outerShdw>
                  </a:effectLst>
                  <a:latin typeface="+mj-lt"/>
                  <a:ea typeface="SimSun" pitchFamily="2" charset="-122"/>
                  <a:cs typeface="+mj-cs"/>
                </a:rPr>
                <a:t>supergather</a:t>
              </a: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a:t>
              </a:r>
              <a:endParaRPr lang="en-US" altLang="zh-CN" sz="1400" b="1" kern="0" dirty="0">
                <a:solidFill>
                  <a:schemeClr val="tx1">
                    <a:lumMod val="20000"/>
                    <a:lumOff val="80000"/>
                  </a:schemeClr>
                </a:solidFill>
                <a:latin typeface="+mj-lt"/>
                <a:ea typeface="SimSun" pitchFamily="2" charset="-122"/>
                <a:cs typeface="+mj-cs"/>
              </a:endParaRPr>
            </a:p>
          </p:txBody>
        </p:sp>
      </p:grpSp>
      <p:grpSp>
        <p:nvGrpSpPr>
          <p:cNvPr id="5" name="Group 37"/>
          <p:cNvGrpSpPr>
            <a:grpSpLocks/>
          </p:cNvGrpSpPr>
          <p:nvPr/>
        </p:nvGrpSpPr>
        <p:grpSpPr bwMode="auto">
          <a:xfrm>
            <a:off x="1600200" y="1295400"/>
            <a:ext cx="9144000" cy="4038600"/>
            <a:chOff x="1600200" y="1295400"/>
            <a:chExt cx="9144000" cy="4038600"/>
          </a:xfrm>
        </p:grpSpPr>
        <p:grpSp>
          <p:nvGrpSpPr>
            <p:cNvPr id="44046" name="Group 8"/>
            <p:cNvGrpSpPr>
              <a:grpSpLocks/>
            </p:cNvGrpSpPr>
            <p:nvPr/>
          </p:nvGrpSpPr>
          <p:grpSpPr bwMode="auto">
            <a:xfrm>
              <a:off x="4343400" y="1371600"/>
              <a:ext cx="4572000" cy="2971800"/>
              <a:chOff x="1828800" y="2590800"/>
              <a:chExt cx="4572000" cy="2971800"/>
            </a:xfrm>
          </p:grpSpPr>
          <p:pic>
            <p:nvPicPr>
              <p:cNvPr id="10" name="Picture 2"/>
              <p:cNvPicPr>
                <a:picLocks noChangeAspect="1" noChangeArrowheads="1"/>
              </p:cNvPicPr>
              <p:nvPr/>
            </p:nvPicPr>
            <p:blipFill>
              <a:blip r:embed="rId4" cstate="print"/>
              <a:srcRect/>
              <a:stretch>
                <a:fillRect/>
              </a:stretch>
            </p:blipFill>
            <p:spPr bwMode="auto">
              <a:xfrm>
                <a:off x="1828800" y="2590800"/>
                <a:ext cx="3886200" cy="2857500"/>
              </a:xfrm>
              <a:prstGeom prst="rect">
                <a:avLst/>
              </a:prstGeom>
              <a:noFill/>
              <a:ln w="9525">
                <a:noFill/>
                <a:miter lim="800000"/>
                <a:headEnd/>
                <a:tailEnd/>
              </a:ln>
              <a:scene3d>
                <a:camera prst="isometricRightUp"/>
                <a:lightRig rig="threePt" dir="t"/>
              </a:scene3d>
            </p:spPr>
          </p:pic>
          <p:pic>
            <p:nvPicPr>
              <p:cNvPr id="11" name="Picture 1"/>
              <p:cNvPicPr>
                <a:picLocks noChangeAspect="1" noChangeArrowheads="1"/>
              </p:cNvPicPr>
              <p:nvPr/>
            </p:nvPicPr>
            <p:blipFill>
              <a:blip r:embed="rId5" cstate="print"/>
              <a:srcRect/>
              <a:stretch>
                <a:fillRect/>
              </a:stretch>
            </p:blipFill>
            <p:spPr bwMode="auto">
              <a:xfrm>
                <a:off x="2514600" y="3650604"/>
                <a:ext cx="3886200" cy="1911996"/>
              </a:xfrm>
              <a:prstGeom prst="rect">
                <a:avLst/>
              </a:prstGeom>
              <a:noFill/>
              <a:ln w="9525">
                <a:noFill/>
                <a:miter lim="800000"/>
                <a:headEnd/>
                <a:tailEnd/>
              </a:ln>
              <a:scene3d>
                <a:camera prst="isometricTopUp"/>
                <a:lightRig rig="threePt" dir="t"/>
              </a:scene3d>
            </p:spPr>
          </p:pic>
        </p:grpSp>
        <p:sp>
          <p:nvSpPr>
            <p:cNvPr id="13" name="Rectangle 2"/>
            <p:cNvSpPr txBox="1">
              <a:spLocks noChangeArrowheads="1"/>
            </p:cNvSpPr>
            <p:nvPr/>
          </p:nvSpPr>
          <p:spPr bwMode="auto">
            <a:xfrm>
              <a:off x="1600200" y="1295400"/>
              <a:ext cx="9144000" cy="762000"/>
            </a:xfrm>
            <a:prstGeom prst="rect">
              <a:avLst/>
            </a:prstGeom>
            <a:noFill/>
            <a:ln w="12700">
              <a:noFill/>
              <a:miter lim="800000"/>
              <a:headEnd/>
              <a:tailEnd/>
            </a:ln>
          </p:spPr>
          <p:txBody>
            <a:bodyPr lIns="90488" tIns="44450" rIns="90488" bIns="44450" anchor="ctr"/>
            <a:lstStyle/>
            <a:p>
              <a:pPr algn="ctr" eaLnBrk="0" hangingPunct="0">
                <a:defRPr/>
              </a:pP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Static QMC Tomogram</a:t>
              </a:r>
            </a:p>
            <a:p>
              <a:pPr algn="ctr" eaLnBrk="0" hangingPunct="0">
                <a:defRPr/>
              </a:pP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(99 CSGs/</a:t>
              </a:r>
              <a:r>
                <a:rPr lang="en-US" altLang="zh-CN" sz="1400" b="1" kern="0" dirty="0" err="1">
                  <a:solidFill>
                    <a:schemeClr val="tx1">
                      <a:lumMod val="20000"/>
                      <a:lumOff val="80000"/>
                    </a:schemeClr>
                  </a:solidFill>
                  <a:effectLst>
                    <a:outerShdw blurRad="38100" dist="38100" dir="2700000" algn="tl">
                      <a:srgbClr val="000000"/>
                    </a:outerShdw>
                  </a:effectLst>
                  <a:latin typeface="+mj-lt"/>
                  <a:ea typeface="SimSun" pitchFamily="2" charset="-122"/>
                  <a:cs typeface="+mj-cs"/>
                </a:rPr>
                <a:t>supergather</a:t>
              </a: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a:t>
              </a:r>
              <a:endParaRPr lang="en-US" altLang="zh-CN" sz="1400" b="1" kern="0" dirty="0">
                <a:solidFill>
                  <a:schemeClr val="tx1">
                    <a:lumMod val="20000"/>
                    <a:lumOff val="80000"/>
                  </a:schemeClr>
                </a:solidFill>
                <a:latin typeface="+mj-lt"/>
                <a:ea typeface="SimSun" pitchFamily="2" charset="-122"/>
                <a:cs typeface="+mj-cs"/>
              </a:endParaRPr>
            </a:p>
          </p:txBody>
        </p:sp>
        <p:grpSp>
          <p:nvGrpSpPr>
            <p:cNvPr id="44048" name="Group 33"/>
            <p:cNvGrpSpPr>
              <a:grpSpLocks/>
            </p:cNvGrpSpPr>
            <p:nvPr/>
          </p:nvGrpSpPr>
          <p:grpSpPr bwMode="auto">
            <a:xfrm>
              <a:off x="6019800" y="3810000"/>
              <a:ext cx="2590800" cy="1524000"/>
              <a:chOff x="3048000" y="1066800"/>
              <a:chExt cx="3581400" cy="2209800"/>
            </a:xfrm>
          </p:grpSpPr>
          <p:cxnSp>
            <p:nvCxnSpPr>
              <p:cNvPr id="44049" name="Straight Arrow Connector 25"/>
              <p:cNvCxnSpPr>
                <a:cxnSpLocks noChangeShapeType="1"/>
              </p:cNvCxnSpPr>
              <p:nvPr/>
            </p:nvCxnSpPr>
            <p:spPr bwMode="auto">
              <a:xfrm rot="10800000" flipV="1">
                <a:off x="3048000" y="2514600"/>
                <a:ext cx="1295400" cy="762000"/>
              </a:xfrm>
              <a:prstGeom prst="straightConnector1">
                <a:avLst/>
              </a:prstGeom>
              <a:noFill/>
              <a:ln w="12700" algn="ctr">
                <a:solidFill>
                  <a:schemeClr val="tx1"/>
                </a:solidFill>
                <a:round/>
                <a:headEnd/>
                <a:tailEnd type="arrow" w="med" len="med"/>
              </a:ln>
            </p:spPr>
          </p:cxnSp>
          <p:grpSp>
            <p:nvGrpSpPr>
              <p:cNvPr id="44050" name="Group 32"/>
              <p:cNvGrpSpPr>
                <a:grpSpLocks/>
              </p:cNvGrpSpPr>
              <p:nvPr/>
            </p:nvGrpSpPr>
            <p:grpSpPr bwMode="auto">
              <a:xfrm>
                <a:off x="4419600" y="1066800"/>
                <a:ext cx="2209800" cy="1466910"/>
                <a:chOff x="2362200" y="3962400"/>
                <a:chExt cx="2209800" cy="1466910"/>
              </a:xfrm>
            </p:grpSpPr>
            <p:sp>
              <p:nvSpPr>
                <p:cNvPr id="44051" name="TextBox 23"/>
                <p:cNvSpPr txBox="1">
                  <a:spLocks noChangeArrowheads="1"/>
                </p:cNvSpPr>
                <p:nvPr/>
              </p:nvSpPr>
              <p:spPr bwMode="auto">
                <a:xfrm>
                  <a:off x="2362200" y="5029200"/>
                  <a:ext cx="832279" cy="400110"/>
                </a:xfrm>
                <a:prstGeom prst="rect">
                  <a:avLst/>
                </a:prstGeom>
                <a:noFill/>
                <a:ln w="9525">
                  <a:noFill/>
                  <a:miter lim="800000"/>
                  <a:headEnd/>
                  <a:tailEnd/>
                </a:ln>
              </p:spPr>
              <p:txBody>
                <a:bodyPr wrap="none">
                  <a:spAutoFit/>
                </a:bodyPr>
                <a:lstStyle/>
                <a:p>
                  <a:r>
                    <a:rPr lang="en-US" sz="2000"/>
                    <a:t>15 km</a:t>
                  </a:r>
                </a:p>
              </p:txBody>
            </p:sp>
            <p:cxnSp>
              <p:nvCxnSpPr>
                <p:cNvPr id="44052" name="Straight Arrow Connector 24"/>
                <p:cNvCxnSpPr>
                  <a:cxnSpLocks noChangeShapeType="1"/>
                </p:cNvCxnSpPr>
                <p:nvPr/>
              </p:nvCxnSpPr>
              <p:spPr bwMode="auto">
                <a:xfrm flipV="1">
                  <a:off x="3200400" y="3962400"/>
                  <a:ext cx="1371600" cy="914400"/>
                </a:xfrm>
                <a:prstGeom prst="straightConnector1">
                  <a:avLst/>
                </a:prstGeom>
                <a:noFill/>
                <a:ln w="12700" algn="ctr">
                  <a:solidFill>
                    <a:schemeClr val="tx1"/>
                  </a:solidFill>
                  <a:round/>
                  <a:headEnd/>
                  <a:tailEnd type="arrow" w="med" len="med"/>
                </a:ln>
              </p:spPr>
            </p:cxnSp>
          </p:grpSp>
        </p:grpSp>
      </p:grpSp>
      <p:grpSp>
        <p:nvGrpSpPr>
          <p:cNvPr id="12" name="Group 38"/>
          <p:cNvGrpSpPr>
            <a:grpSpLocks/>
          </p:cNvGrpSpPr>
          <p:nvPr/>
        </p:nvGrpSpPr>
        <p:grpSpPr bwMode="auto">
          <a:xfrm>
            <a:off x="-1447800" y="3733800"/>
            <a:ext cx="9144000" cy="2922588"/>
            <a:chOff x="-1447800" y="3733800"/>
            <a:chExt cx="9144000" cy="2922105"/>
          </a:xfrm>
        </p:grpSpPr>
        <p:grpSp>
          <p:nvGrpSpPr>
            <p:cNvPr id="44042" name="Group 31"/>
            <p:cNvGrpSpPr>
              <a:grpSpLocks/>
            </p:cNvGrpSpPr>
            <p:nvPr/>
          </p:nvGrpSpPr>
          <p:grpSpPr bwMode="auto">
            <a:xfrm>
              <a:off x="1143000" y="3733800"/>
              <a:ext cx="4598504" cy="2922105"/>
              <a:chOff x="2895600" y="381000"/>
              <a:chExt cx="4598504" cy="2922105"/>
            </a:xfrm>
          </p:grpSpPr>
          <p:pic>
            <p:nvPicPr>
              <p:cNvPr id="31" name="Picture 3"/>
              <p:cNvPicPr>
                <a:picLocks noChangeAspect="1" noChangeArrowheads="1"/>
              </p:cNvPicPr>
              <p:nvPr/>
            </p:nvPicPr>
            <p:blipFill>
              <a:blip r:embed="rId6" cstate="print"/>
              <a:srcRect/>
              <a:stretch>
                <a:fillRect/>
              </a:stretch>
            </p:blipFill>
            <p:spPr bwMode="auto">
              <a:xfrm>
                <a:off x="2895600" y="381000"/>
                <a:ext cx="3962400" cy="2819400"/>
              </a:xfrm>
              <a:prstGeom prst="rect">
                <a:avLst/>
              </a:prstGeom>
              <a:noFill/>
              <a:ln w="9525">
                <a:noFill/>
                <a:miter lim="800000"/>
                <a:headEnd/>
                <a:tailEnd/>
              </a:ln>
              <a:scene3d>
                <a:camera prst="isometricRightUp"/>
                <a:lightRig rig="threePt" dir="t"/>
              </a:scene3d>
            </p:spPr>
          </p:pic>
          <p:pic>
            <p:nvPicPr>
              <p:cNvPr id="30" name="Picture 2"/>
              <p:cNvPicPr>
                <a:picLocks noChangeAspect="1" noChangeArrowheads="1"/>
              </p:cNvPicPr>
              <p:nvPr/>
            </p:nvPicPr>
            <p:blipFill>
              <a:blip r:embed="rId7" cstate="print"/>
              <a:srcRect/>
              <a:stretch>
                <a:fillRect/>
              </a:stretch>
            </p:blipFill>
            <p:spPr bwMode="auto">
              <a:xfrm>
                <a:off x="3521765" y="1474305"/>
                <a:ext cx="3972339" cy="1828800"/>
              </a:xfrm>
              <a:prstGeom prst="rect">
                <a:avLst/>
              </a:prstGeom>
              <a:noFill/>
              <a:ln w="9525">
                <a:noFill/>
                <a:miter lim="800000"/>
                <a:headEnd/>
                <a:tailEnd/>
              </a:ln>
              <a:scene3d>
                <a:camera prst="isometricTopUp"/>
                <a:lightRig rig="threePt" dir="t"/>
              </a:scene3d>
            </p:spPr>
          </p:pic>
        </p:grpSp>
        <p:sp>
          <p:nvSpPr>
            <p:cNvPr id="36" name="Rectangle 2"/>
            <p:cNvSpPr txBox="1">
              <a:spLocks noChangeArrowheads="1"/>
            </p:cNvSpPr>
            <p:nvPr/>
          </p:nvSpPr>
          <p:spPr bwMode="auto">
            <a:xfrm>
              <a:off x="-1447800" y="3733800"/>
              <a:ext cx="9144000" cy="761874"/>
            </a:xfrm>
            <a:prstGeom prst="rect">
              <a:avLst/>
            </a:prstGeom>
            <a:noFill/>
            <a:ln w="12700">
              <a:noFill/>
              <a:miter lim="800000"/>
              <a:headEnd/>
              <a:tailEnd/>
            </a:ln>
          </p:spPr>
          <p:txBody>
            <a:bodyPr lIns="90488" tIns="44450" rIns="90488" bIns="44450" anchor="ctr"/>
            <a:lstStyle/>
            <a:p>
              <a:pPr algn="ctr" eaLnBrk="0" hangingPunct="0">
                <a:defRPr/>
              </a:pP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Dynamic Polarity Tomogram</a:t>
              </a:r>
            </a:p>
            <a:p>
              <a:pPr algn="ctr" eaLnBrk="0" hangingPunct="0">
                <a:defRPr/>
              </a:pP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(1089 CSGs/</a:t>
              </a:r>
              <a:r>
                <a:rPr lang="en-US" altLang="zh-CN" sz="1400" b="1" kern="0" dirty="0" err="1">
                  <a:solidFill>
                    <a:schemeClr val="tx1">
                      <a:lumMod val="20000"/>
                      <a:lumOff val="80000"/>
                    </a:schemeClr>
                  </a:solidFill>
                  <a:effectLst>
                    <a:outerShdw blurRad="38100" dist="38100" dir="2700000" algn="tl">
                      <a:srgbClr val="000000"/>
                    </a:outerShdw>
                  </a:effectLst>
                  <a:latin typeface="+mj-lt"/>
                  <a:ea typeface="SimSun" pitchFamily="2" charset="-122"/>
                  <a:cs typeface="+mj-cs"/>
                </a:rPr>
                <a:t>supergather</a:t>
              </a:r>
              <a:r>
                <a:rPr lang="en-US" altLang="zh-CN" sz="1400" b="1" kern="0" dirty="0">
                  <a:solidFill>
                    <a:schemeClr val="tx1">
                      <a:lumMod val="20000"/>
                      <a:lumOff val="80000"/>
                    </a:schemeClr>
                  </a:solidFill>
                  <a:effectLst>
                    <a:outerShdw blurRad="38100" dist="38100" dir="2700000" algn="tl">
                      <a:srgbClr val="000000"/>
                    </a:outerShdw>
                  </a:effectLst>
                  <a:latin typeface="+mj-lt"/>
                  <a:ea typeface="SimSun" pitchFamily="2" charset="-122"/>
                  <a:cs typeface="+mj-cs"/>
                </a:rPr>
                <a:t>)</a:t>
              </a:r>
              <a:endParaRPr lang="en-US" altLang="zh-CN" sz="1400" b="1" kern="0" dirty="0">
                <a:solidFill>
                  <a:schemeClr val="tx1">
                    <a:lumMod val="20000"/>
                    <a:lumOff val="80000"/>
                  </a:schemeClr>
                </a:solidFill>
                <a:latin typeface="+mj-lt"/>
                <a:ea typeface="SimSun" pitchFamily="2" charset="-122"/>
                <a:cs typeface="+mj-cs"/>
              </a:endParaRPr>
            </a:p>
          </p:txBody>
        </p:sp>
      </p:grpSp>
      <p:sp>
        <p:nvSpPr>
          <p:cNvPr id="40" name="Rectangle 2"/>
          <p:cNvSpPr txBox="1">
            <a:spLocks noChangeArrowheads="1"/>
          </p:cNvSpPr>
          <p:nvPr/>
        </p:nvSpPr>
        <p:spPr bwMode="auto">
          <a:xfrm>
            <a:off x="1524000" y="152400"/>
            <a:ext cx="9144000" cy="762000"/>
          </a:xfrm>
          <a:prstGeom prst="rect">
            <a:avLst/>
          </a:prstGeom>
          <a:noFill/>
          <a:ln w="12700">
            <a:noFill/>
            <a:miter lim="800000"/>
            <a:headEnd/>
            <a:tailEnd/>
          </a:ln>
        </p:spPr>
        <p:txBody>
          <a:bodyPr lIns="90488" tIns="44450" rIns="90488" bIns="44450" anchor="ctr"/>
          <a:lstStyle/>
          <a:p>
            <a:pPr algn="ctr" eaLnBrk="0" hangingPunct="0">
              <a:defRPr/>
            </a:pPr>
            <a:r>
              <a:rPr lang="en-US" altLang="zh-CN" sz="4800" b="1" kern="0" dirty="0">
                <a:solidFill>
                  <a:schemeClr val="tx2"/>
                </a:solidFill>
                <a:effectLst>
                  <a:outerShdw blurRad="38100" dist="38100" dir="2700000" algn="tl">
                    <a:srgbClr val="000000"/>
                  </a:outerShdw>
                </a:effectLst>
                <a:latin typeface="+mj-lt"/>
                <a:ea typeface="SimSun" pitchFamily="2" charset="-122"/>
                <a:cs typeface="+mj-cs"/>
              </a:rPr>
              <a:t>Numerical Results</a:t>
            </a:r>
          </a:p>
          <a:p>
            <a:pPr algn="ctr" eaLnBrk="0" hangingPunct="0">
              <a:defRPr/>
            </a:pPr>
            <a:r>
              <a:rPr lang="en-US" altLang="zh-CN" sz="2000" b="1" kern="0" dirty="0">
                <a:solidFill>
                  <a:schemeClr val="tx2"/>
                </a:solidFill>
                <a:effectLst>
                  <a:outerShdw blurRad="38100" dist="38100" dir="2700000" algn="tl">
                    <a:srgbClr val="000000"/>
                  </a:outerShdw>
                </a:effectLst>
                <a:latin typeface="+mj-lt"/>
                <a:ea typeface="SimSun" pitchFamily="2" charset="-122"/>
                <a:cs typeface="+mj-cs"/>
              </a:rPr>
              <a:t>(Chaiwoot Boonyasiriwat)</a:t>
            </a:r>
            <a:endParaRPr lang="en-US" altLang="zh-CN" sz="2000" b="1" kern="0" dirty="0">
              <a:solidFill>
                <a:schemeClr val="tx2"/>
              </a:solidFill>
              <a:latin typeface="+mj-lt"/>
              <a:ea typeface="SimSun" pitchFamily="2" charset="-122"/>
              <a:cs typeface="+mj-cs"/>
            </a:endParaRPr>
          </a:p>
        </p:txBody>
      </p:sp>
      <p:grpSp>
        <p:nvGrpSpPr>
          <p:cNvPr id="15" name="Group 31"/>
          <p:cNvGrpSpPr>
            <a:grpSpLocks/>
          </p:cNvGrpSpPr>
          <p:nvPr/>
        </p:nvGrpSpPr>
        <p:grpSpPr bwMode="auto">
          <a:xfrm>
            <a:off x="1066800" y="228600"/>
            <a:ext cx="7581900" cy="6405563"/>
            <a:chOff x="1066800" y="228600"/>
            <a:chExt cx="7582019" cy="6405265"/>
          </a:xfrm>
        </p:grpSpPr>
        <p:sp>
          <p:nvSpPr>
            <p:cNvPr id="44039" name="TextBox 26"/>
            <p:cNvSpPr txBox="1">
              <a:spLocks noChangeArrowheads="1"/>
            </p:cNvSpPr>
            <p:nvPr/>
          </p:nvSpPr>
          <p:spPr bwMode="auto">
            <a:xfrm>
              <a:off x="5715000" y="6172200"/>
              <a:ext cx="954107" cy="461665"/>
            </a:xfrm>
            <a:prstGeom prst="rect">
              <a:avLst/>
            </a:prstGeom>
            <a:noFill/>
            <a:ln w="9525">
              <a:noFill/>
              <a:miter lim="800000"/>
              <a:headEnd/>
              <a:tailEnd/>
            </a:ln>
          </p:spPr>
          <p:txBody>
            <a:bodyPr wrap="none">
              <a:spAutoFit/>
            </a:bodyPr>
            <a:lstStyle/>
            <a:p>
              <a:r>
                <a:rPr lang="en-US" sz="2400"/>
                <a:t>1000x</a:t>
              </a:r>
            </a:p>
          </p:txBody>
        </p:sp>
        <p:sp>
          <p:nvSpPr>
            <p:cNvPr id="44040" name="TextBox 27"/>
            <p:cNvSpPr txBox="1">
              <a:spLocks noChangeArrowheads="1"/>
            </p:cNvSpPr>
            <p:nvPr/>
          </p:nvSpPr>
          <p:spPr bwMode="auto">
            <a:xfrm>
              <a:off x="7848600" y="1143000"/>
              <a:ext cx="800219" cy="461665"/>
            </a:xfrm>
            <a:prstGeom prst="rect">
              <a:avLst/>
            </a:prstGeom>
            <a:noFill/>
            <a:ln w="9525">
              <a:noFill/>
              <a:miter lim="800000"/>
              <a:headEnd/>
              <a:tailEnd/>
            </a:ln>
          </p:spPr>
          <p:txBody>
            <a:bodyPr wrap="none">
              <a:spAutoFit/>
            </a:bodyPr>
            <a:lstStyle/>
            <a:p>
              <a:r>
                <a:rPr lang="en-US" sz="2400"/>
                <a:t>300x</a:t>
              </a:r>
            </a:p>
          </p:txBody>
        </p:sp>
        <p:sp>
          <p:nvSpPr>
            <p:cNvPr id="44041" name="TextBox 28"/>
            <p:cNvSpPr txBox="1">
              <a:spLocks noChangeArrowheads="1"/>
            </p:cNvSpPr>
            <p:nvPr/>
          </p:nvSpPr>
          <p:spPr bwMode="auto">
            <a:xfrm>
              <a:off x="1066800" y="228600"/>
              <a:ext cx="800219" cy="461665"/>
            </a:xfrm>
            <a:prstGeom prst="rect">
              <a:avLst/>
            </a:prstGeom>
            <a:noFill/>
            <a:ln w="9525">
              <a:noFill/>
              <a:miter lim="800000"/>
              <a:headEnd/>
              <a:tailEnd/>
            </a:ln>
          </p:spPr>
          <p:txBody>
            <a:bodyPr wrap="none">
              <a:spAutoFit/>
            </a:bodyPr>
            <a:lstStyle/>
            <a:p>
              <a:r>
                <a:rPr lang="en-US" sz="2400"/>
                <a:t>300x</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cstate="print"/>
          <a:srcRect/>
          <a:stretch>
            <a:fillRect/>
          </a:stretch>
        </p:blipFill>
        <p:spPr bwMode="auto">
          <a:xfrm>
            <a:off x="6934200" y="4648200"/>
            <a:ext cx="1219200" cy="865188"/>
          </a:xfrm>
          <a:prstGeom prst="rect">
            <a:avLst/>
          </a:prstGeom>
          <a:noFill/>
          <a:ln w="9525">
            <a:noFill/>
            <a:miter lim="800000"/>
            <a:headEnd/>
            <a:tailEnd/>
          </a:ln>
        </p:spPr>
      </p:pic>
      <p:pic>
        <p:nvPicPr>
          <p:cNvPr id="19459" name="Picture 2"/>
          <p:cNvPicPr>
            <a:picLocks noChangeAspect="1" noChangeArrowheads="1"/>
          </p:cNvPicPr>
          <p:nvPr/>
        </p:nvPicPr>
        <p:blipFill>
          <a:blip r:embed="rId4" cstate="print"/>
          <a:srcRect/>
          <a:stretch>
            <a:fillRect/>
          </a:stretch>
        </p:blipFill>
        <p:spPr bwMode="auto">
          <a:xfrm>
            <a:off x="6858000" y="2667000"/>
            <a:ext cx="1301750" cy="874713"/>
          </a:xfrm>
          <a:prstGeom prst="rect">
            <a:avLst/>
          </a:prstGeom>
          <a:noFill/>
          <a:ln w="9525">
            <a:noFill/>
            <a:miter lim="800000"/>
            <a:headEnd/>
            <a:tailEnd/>
          </a:ln>
        </p:spPr>
      </p:pic>
      <p:sp>
        <p:nvSpPr>
          <p:cNvPr id="45060" name="Rectangle 15"/>
          <p:cNvSpPr>
            <a:spLocks noChangeArrowheads="1"/>
          </p:cNvSpPr>
          <p:nvPr/>
        </p:nvSpPr>
        <p:spPr bwMode="auto">
          <a:xfrm>
            <a:off x="1222375" y="1619250"/>
            <a:ext cx="6854825" cy="646113"/>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IO               </a:t>
            </a:r>
            <a:r>
              <a:rPr lang="en-US" altLang="zh-CN" sz="3600" b="1">
                <a:solidFill>
                  <a:srgbClr val="FFFFFF"/>
                </a:solidFill>
                <a:ea typeface="宋体" pitchFamily="2" charset="-122"/>
              </a:rPr>
              <a:t>1          1/320</a:t>
            </a:r>
          </a:p>
        </p:txBody>
      </p:sp>
      <p:sp>
        <p:nvSpPr>
          <p:cNvPr id="45061" name="Rectangle 15"/>
          <p:cNvSpPr>
            <a:spLocks noChangeArrowheads="1"/>
          </p:cNvSpPr>
          <p:nvPr/>
        </p:nvSpPr>
        <p:spPr bwMode="auto">
          <a:xfrm>
            <a:off x="914400" y="2838450"/>
            <a:ext cx="8001000" cy="646113"/>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Cost ~</a:t>
            </a:r>
          </a:p>
        </p:txBody>
      </p:sp>
      <p:sp>
        <p:nvSpPr>
          <p:cNvPr id="45062" name="Rectangle 15"/>
          <p:cNvSpPr>
            <a:spLocks noChangeArrowheads="1"/>
          </p:cNvSpPr>
          <p:nvPr/>
        </p:nvSpPr>
        <p:spPr bwMode="auto">
          <a:xfrm>
            <a:off x="0" y="4724400"/>
            <a:ext cx="6854825" cy="646113"/>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Resolution dx       </a:t>
            </a:r>
            <a:r>
              <a:rPr lang="en-US" altLang="zh-CN" sz="3600" b="1">
                <a:solidFill>
                  <a:srgbClr val="FFFFFF"/>
                </a:solidFill>
                <a:ea typeface="宋体" pitchFamily="2" charset="-122"/>
              </a:rPr>
              <a:t>1             1/2</a:t>
            </a:r>
          </a:p>
        </p:txBody>
      </p:sp>
      <p:sp>
        <p:nvSpPr>
          <p:cNvPr id="45063" name="Rectangle 15"/>
          <p:cNvSpPr>
            <a:spLocks noChangeArrowheads="1"/>
          </p:cNvSpPr>
          <p:nvPr/>
        </p:nvSpPr>
        <p:spPr bwMode="auto">
          <a:xfrm>
            <a:off x="1069975" y="3810000"/>
            <a:ext cx="6854825" cy="646113"/>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SNR~</a:t>
            </a:r>
          </a:p>
        </p:txBody>
      </p:sp>
      <p:sp>
        <p:nvSpPr>
          <p:cNvPr id="21" name="TextBox 20"/>
          <p:cNvSpPr txBox="1">
            <a:spLocks noChangeArrowheads="1"/>
          </p:cNvSpPr>
          <p:nvPr/>
        </p:nvSpPr>
        <p:spPr bwMode="auto">
          <a:xfrm>
            <a:off x="2590800" y="1143000"/>
            <a:ext cx="6477000" cy="400050"/>
          </a:xfrm>
          <a:prstGeom prst="rect">
            <a:avLst/>
          </a:prstGeom>
          <a:noFill/>
          <a:ln w="9525">
            <a:noFill/>
            <a:miter lim="800000"/>
            <a:headEnd/>
            <a:tailEnd/>
          </a:ln>
        </p:spPr>
        <p:txBody>
          <a:bodyPr>
            <a:spAutoFit/>
          </a:bodyPr>
          <a:lstStyle/>
          <a:p>
            <a:pPr eaLnBrk="0" hangingPunct="0">
              <a:defRPr/>
            </a:pPr>
            <a:r>
              <a:rPr lang="en-US" sz="2000" b="1" dirty="0">
                <a:solidFill>
                  <a:srgbClr val="FFFFFF"/>
                </a:solidFill>
                <a:effectLst>
                  <a:outerShdw blurRad="38100" dist="38100" dir="2700000" algn="tl">
                    <a:srgbClr val="000000">
                      <a:alpha val="43137"/>
                    </a:srgbClr>
                  </a:outerShdw>
                </a:effectLst>
                <a:cs typeface="+mn-cs"/>
              </a:rPr>
              <a:t>     </a:t>
            </a:r>
            <a:r>
              <a:rPr lang="en-US" sz="2000" b="1" dirty="0" err="1">
                <a:solidFill>
                  <a:srgbClr val="FFFFFF"/>
                </a:solidFill>
                <a:effectLst>
                  <a:outerShdw blurRad="38100" dist="38100" dir="2700000" algn="tl">
                    <a:srgbClr val="000000">
                      <a:alpha val="43137"/>
                    </a:srgbClr>
                  </a:outerShdw>
                </a:effectLst>
                <a:cs typeface="+mn-cs"/>
              </a:rPr>
              <a:t>Stnd</a:t>
            </a:r>
            <a:r>
              <a:rPr lang="en-US" sz="2000" b="1" dirty="0">
                <a:solidFill>
                  <a:srgbClr val="FFFFFF"/>
                </a:solidFill>
                <a:effectLst>
                  <a:outerShdw blurRad="38100" dist="38100" dir="2700000" algn="tl">
                    <a:srgbClr val="000000">
                      <a:alpha val="43137"/>
                    </a:srgbClr>
                  </a:outerShdw>
                </a:effectLst>
                <a:cs typeface="+mn-cs"/>
              </a:rPr>
              <a:t>. </a:t>
            </a:r>
            <a:r>
              <a:rPr lang="en-US" sz="2000" b="1" dirty="0" err="1">
                <a:solidFill>
                  <a:srgbClr val="FFFFFF"/>
                </a:solidFill>
                <a:effectLst>
                  <a:outerShdw blurRad="38100" dist="38100" dir="2700000" algn="tl">
                    <a:srgbClr val="000000">
                      <a:alpha val="43137"/>
                    </a:srgbClr>
                  </a:outerShdw>
                </a:effectLst>
                <a:cs typeface="+mn-cs"/>
              </a:rPr>
              <a:t>Mig</a:t>
            </a:r>
            <a:r>
              <a:rPr lang="en-US" sz="2000" b="1" dirty="0">
                <a:solidFill>
                  <a:srgbClr val="FFFFFF"/>
                </a:solidFill>
                <a:effectLst>
                  <a:outerShdw blurRad="38100" dist="38100" dir="2700000" algn="tl">
                    <a:srgbClr val="000000">
                      <a:alpha val="43137"/>
                    </a:srgbClr>
                  </a:outerShdw>
                </a:effectLst>
                <a:cs typeface="+mn-cs"/>
              </a:rPr>
              <a:t>           </a:t>
            </a:r>
            <a:r>
              <a:rPr lang="en-US" sz="2000" b="1" dirty="0" err="1">
                <a:solidFill>
                  <a:srgbClr val="FFFFFF"/>
                </a:solidFill>
                <a:effectLst>
                  <a:outerShdw blurRad="38100" dist="38100" dir="2700000" algn="tl">
                    <a:srgbClr val="000000">
                      <a:alpha val="43137"/>
                    </a:srgbClr>
                  </a:outerShdw>
                </a:effectLst>
                <a:cs typeface="+mn-cs"/>
              </a:rPr>
              <a:t>Multsrc</a:t>
            </a:r>
            <a:r>
              <a:rPr lang="en-US" sz="2000" b="1" dirty="0">
                <a:solidFill>
                  <a:srgbClr val="FFFFFF"/>
                </a:solidFill>
                <a:effectLst>
                  <a:outerShdw blurRad="38100" dist="38100" dir="2700000" algn="tl">
                    <a:srgbClr val="000000">
                      <a:alpha val="43137"/>
                    </a:srgbClr>
                  </a:outerShdw>
                </a:effectLst>
                <a:cs typeface="+mn-cs"/>
              </a:rPr>
              <a:t>. LSM</a:t>
            </a:r>
          </a:p>
        </p:txBody>
      </p:sp>
      <p:pic>
        <p:nvPicPr>
          <p:cNvPr id="19465" name="Picture 2"/>
          <p:cNvPicPr>
            <a:picLocks noChangeAspect="1" noChangeArrowheads="1"/>
          </p:cNvPicPr>
          <p:nvPr/>
        </p:nvPicPr>
        <p:blipFill>
          <a:blip r:embed="rId5" cstate="print"/>
          <a:srcRect/>
          <a:stretch>
            <a:fillRect/>
          </a:stretch>
        </p:blipFill>
        <p:spPr bwMode="auto">
          <a:xfrm>
            <a:off x="6858000" y="1524000"/>
            <a:ext cx="1028700" cy="990600"/>
          </a:xfrm>
          <a:prstGeom prst="rect">
            <a:avLst/>
          </a:prstGeom>
          <a:noFill/>
          <a:ln w="9525">
            <a:noFill/>
            <a:miter lim="800000"/>
            <a:headEnd/>
            <a:tailEnd/>
          </a:ln>
        </p:spPr>
      </p:pic>
      <p:sp>
        <p:nvSpPr>
          <p:cNvPr id="45066" name="TextBox 77"/>
          <p:cNvSpPr txBox="1">
            <a:spLocks noChangeArrowheads="1"/>
          </p:cNvSpPr>
          <p:nvPr/>
        </p:nvSpPr>
        <p:spPr bwMode="auto">
          <a:xfrm>
            <a:off x="5122863" y="3725863"/>
            <a:ext cx="973137" cy="769937"/>
          </a:xfrm>
          <a:prstGeom prst="rect">
            <a:avLst/>
          </a:prstGeom>
          <a:noFill/>
          <a:ln w="9525">
            <a:noFill/>
            <a:miter lim="800000"/>
            <a:headEnd/>
            <a:tailEnd/>
          </a:ln>
        </p:spPr>
        <p:txBody>
          <a:bodyPr wrap="none">
            <a:spAutoFit/>
          </a:bodyPr>
          <a:lstStyle/>
          <a:p>
            <a:r>
              <a:rPr lang="en-US">
                <a:solidFill>
                  <a:srgbClr val="FFFFFF"/>
                </a:solidFill>
              </a:rPr>
              <a:t>I=7</a:t>
            </a:r>
          </a:p>
        </p:txBody>
      </p:sp>
      <p:sp>
        <p:nvSpPr>
          <p:cNvPr id="45067" name="TextBox 77"/>
          <p:cNvSpPr txBox="1">
            <a:spLocks noChangeArrowheads="1"/>
          </p:cNvSpPr>
          <p:nvPr/>
        </p:nvSpPr>
        <p:spPr bwMode="auto">
          <a:xfrm>
            <a:off x="3429000" y="2743200"/>
            <a:ext cx="2740025" cy="769938"/>
          </a:xfrm>
          <a:prstGeom prst="rect">
            <a:avLst/>
          </a:prstGeom>
          <a:noFill/>
          <a:ln w="9525">
            <a:noFill/>
            <a:miter lim="800000"/>
            <a:headEnd/>
            <a:tailEnd/>
          </a:ln>
        </p:spPr>
        <p:txBody>
          <a:bodyPr wrap="none">
            <a:spAutoFit/>
          </a:bodyPr>
          <a:lstStyle/>
          <a:p>
            <a:r>
              <a:rPr lang="en-US">
                <a:solidFill>
                  <a:srgbClr val="FFFFFF"/>
                </a:solidFill>
              </a:rPr>
              <a:t>1         1/44</a:t>
            </a:r>
          </a:p>
        </p:txBody>
      </p:sp>
      <p:sp>
        <p:nvSpPr>
          <p:cNvPr id="45068" name="Rectangle 32"/>
          <p:cNvSpPr>
            <a:spLocks noChangeArrowheads="1"/>
          </p:cNvSpPr>
          <p:nvPr/>
        </p:nvSpPr>
        <p:spPr bwMode="auto">
          <a:xfrm>
            <a:off x="2895600" y="1600200"/>
            <a:ext cx="3505200" cy="3962400"/>
          </a:xfrm>
          <a:prstGeom prst="rect">
            <a:avLst/>
          </a:prstGeom>
          <a:noFill/>
          <a:ln w="28575" algn="ctr">
            <a:solidFill>
              <a:schemeClr val="tx1"/>
            </a:solidFill>
            <a:round/>
            <a:headEnd/>
            <a:tailEnd/>
          </a:ln>
        </p:spPr>
        <p:txBody>
          <a:bodyPr/>
          <a:lstStyle/>
          <a:p>
            <a:pPr eaLnBrk="0" hangingPunct="0"/>
            <a:endParaRPr lang="en-US"/>
          </a:p>
        </p:txBody>
      </p:sp>
      <p:cxnSp>
        <p:nvCxnSpPr>
          <p:cNvPr id="45069" name="Straight Connector 37"/>
          <p:cNvCxnSpPr>
            <a:cxnSpLocks noChangeShapeType="1"/>
            <a:stCxn id="45068" idx="0"/>
            <a:endCxn id="45073" idx="2"/>
          </p:cNvCxnSpPr>
          <p:nvPr/>
        </p:nvCxnSpPr>
        <p:spPr bwMode="auto">
          <a:xfrm rot="16200000" flipH="1">
            <a:off x="2667000" y="3581400"/>
            <a:ext cx="3962400" cy="0"/>
          </a:xfrm>
          <a:prstGeom prst="line">
            <a:avLst/>
          </a:prstGeom>
          <a:noFill/>
          <a:ln w="38100" algn="ctr">
            <a:solidFill>
              <a:schemeClr val="tx1"/>
            </a:solidFill>
            <a:round/>
            <a:headEnd/>
            <a:tailEnd/>
          </a:ln>
        </p:spPr>
      </p:cxnSp>
      <p:sp>
        <p:nvSpPr>
          <p:cNvPr id="45070" name="Rectangle 38"/>
          <p:cNvSpPr>
            <a:spLocks noChangeArrowheads="1"/>
          </p:cNvSpPr>
          <p:nvPr/>
        </p:nvSpPr>
        <p:spPr bwMode="auto">
          <a:xfrm>
            <a:off x="2895600" y="1600200"/>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45071" name="Rectangle 39"/>
          <p:cNvSpPr>
            <a:spLocks noChangeArrowheads="1"/>
          </p:cNvSpPr>
          <p:nvPr/>
        </p:nvSpPr>
        <p:spPr bwMode="auto">
          <a:xfrm>
            <a:off x="2895600" y="2590800"/>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45072" name="Rectangle 40"/>
          <p:cNvSpPr>
            <a:spLocks noChangeArrowheads="1"/>
          </p:cNvSpPr>
          <p:nvPr/>
        </p:nvSpPr>
        <p:spPr bwMode="auto">
          <a:xfrm>
            <a:off x="2895600" y="3581400"/>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45073" name="Rectangle 41"/>
          <p:cNvSpPr>
            <a:spLocks noChangeArrowheads="1"/>
          </p:cNvSpPr>
          <p:nvPr/>
        </p:nvSpPr>
        <p:spPr bwMode="auto">
          <a:xfrm>
            <a:off x="2895600" y="4572000"/>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34" name="TextBox 33"/>
          <p:cNvSpPr txBox="1">
            <a:spLocks noChangeArrowheads="1"/>
          </p:cNvSpPr>
          <p:nvPr/>
        </p:nvSpPr>
        <p:spPr bwMode="auto">
          <a:xfrm>
            <a:off x="304800" y="5715000"/>
            <a:ext cx="9067800" cy="830263"/>
          </a:xfrm>
          <a:prstGeom prst="rect">
            <a:avLst/>
          </a:prstGeom>
          <a:noFill/>
          <a:ln w="9525">
            <a:noFill/>
            <a:miter lim="800000"/>
            <a:headEnd/>
            <a:tailEnd/>
          </a:ln>
        </p:spPr>
        <p:txBody>
          <a:bodyPr>
            <a:spAutoFit/>
          </a:bodyPr>
          <a:lstStyle/>
          <a:p>
            <a:pPr algn="ctr" eaLnBrk="0" hangingPunct="0">
              <a:defRPr/>
            </a:pPr>
            <a:r>
              <a:rPr lang="en-US" sz="4800" b="1" dirty="0">
                <a:solidFill>
                  <a:srgbClr val="FFFFFF"/>
                </a:solidFill>
                <a:effectLst>
                  <a:outerShdw blurRad="38100" dist="38100" dir="2700000" algn="tl">
                    <a:srgbClr val="000000">
                      <a:alpha val="43137"/>
                    </a:srgbClr>
                  </a:outerShdw>
                </a:effectLst>
                <a:cs typeface="+mn-cs"/>
              </a:rPr>
              <a:t>Cost </a:t>
            </a:r>
            <a:r>
              <a:rPr lang="en-US" sz="4800" b="1" dirty="0" err="1">
                <a:solidFill>
                  <a:srgbClr val="FFFFFF"/>
                </a:solidFill>
                <a:effectLst>
                  <a:outerShdw blurRad="38100" dist="38100" dir="2700000" algn="tl">
                    <a:srgbClr val="000000">
                      <a:alpha val="43137"/>
                    </a:srgbClr>
                  </a:outerShdw>
                </a:effectLst>
                <a:cs typeface="+mn-cs"/>
              </a:rPr>
              <a:t>vs</a:t>
            </a:r>
            <a:r>
              <a:rPr lang="en-US" sz="4800" b="1" dirty="0">
                <a:solidFill>
                  <a:srgbClr val="FFFFFF"/>
                </a:solidFill>
                <a:effectLst>
                  <a:outerShdw blurRad="38100" dist="38100" dir="2700000" algn="tl">
                    <a:srgbClr val="000000">
                      <a:alpha val="43137"/>
                    </a:srgbClr>
                  </a:outerShdw>
                </a:effectLst>
                <a:cs typeface="+mn-cs"/>
              </a:rPr>
              <a:t> Quality: Can I&lt;&lt;S? Yes.</a:t>
            </a:r>
          </a:p>
        </p:txBody>
      </p:sp>
      <p:sp>
        <p:nvSpPr>
          <p:cNvPr id="45075" name="Rectangle 17"/>
          <p:cNvSpPr>
            <a:spLocks noChangeArrowheads="1"/>
          </p:cNvSpPr>
          <p:nvPr/>
        </p:nvSpPr>
        <p:spPr bwMode="auto">
          <a:xfrm>
            <a:off x="457200" y="144463"/>
            <a:ext cx="8709025" cy="769937"/>
          </a:xfrm>
          <a:prstGeom prst="rect">
            <a:avLst/>
          </a:prstGeom>
          <a:noFill/>
          <a:ln w="9525">
            <a:noFill/>
            <a:miter lim="800000"/>
            <a:headEnd/>
            <a:tailEnd/>
          </a:ln>
        </p:spPr>
        <p:txBody>
          <a:bodyPr wrap="none">
            <a:spAutoFit/>
          </a:bodyPr>
          <a:lstStyle/>
          <a:p>
            <a:r>
              <a:rPr lang="en-US" altLang="zh-CN" b="1">
                <a:solidFill>
                  <a:srgbClr val="FFFF00"/>
                </a:solidFill>
                <a:ea typeface="宋体" pitchFamily="2" charset="-122"/>
              </a:rPr>
              <a:t>What have we empirically learned?</a:t>
            </a:r>
          </a:p>
        </p:txBody>
      </p:sp>
      <p:sp>
        <p:nvSpPr>
          <p:cNvPr id="45076" name="TextBox 31"/>
          <p:cNvSpPr txBox="1">
            <a:spLocks noChangeArrowheads="1"/>
          </p:cNvSpPr>
          <p:nvPr/>
        </p:nvSpPr>
        <p:spPr bwMode="auto">
          <a:xfrm>
            <a:off x="2971800" y="3733800"/>
            <a:ext cx="1663700" cy="769938"/>
          </a:xfrm>
          <a:prstGeom prst="rect">
            <a:avLst/>
          </a:prstGeom>
          <a:noFill/>
          <a:ln w="9525">
            <a:noFill/>
            <a:miter lim="800000"/>
            <a:headEnd/>
            <a:tailEnd/>
          </a:ln>
        </p:spPr>
        <p:txBody>
          <a:bodyPr wrap="none">
            <a:spAutoFit/>
          </a:bodyPr>
          <a:lstStyle/>
          <a:p>
            <a:r>
              <a:rPr lang="en-US">
                <a:solidFill>
                  <a:srgbClr val="FFFFFF"/>
                </a:solidFill>
              </a:rPr>
              <a:t>S=320</a:t>
            </a:r>
          </a:p>
        </p:txBody>
      </p:sp>
      <p:sp>
        <p:nvSpPr>
          <p:cNvPr id="22" name="Rectangle 21"/>
          <p:cNvSpPr>
            <a:spLocks noChangeArrowheads="1"/>
          </p:cNvSpPr>
          <p:nvPr/>
        </p:nvSpPr>
        <p:spPr bwMode="auto">
          <a:xfrm>
            <a:off x="7924800" y="5791200"/>
            <a:ext cx="1219200" cy="685800"/>
          </a:xfrm>
          <a:prstGeom prst="rect">
            <a:avLst/>
          </a:prstGeom>
          <a:solidFill>
            <a:srgbClr val="000082"/>
          </a:solidFill>
          <a:ln w="12700" algn="ctr">
            <a:noFill/>
            <a:round/>
            <a:headEnd/>
            <a:tailEnd/>
          </a:ln>
        </p:spPr>
        <p:txBody>
          <a:bodyPr/>
          <a:lstStyle/>
          <a:p>
            <a:pPr eaLnBrk="0" hangingPunct="0"/>
            <a:endParaRPr lang="en-US"/>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2971800" y="-838200"/>
            <a:ext cx="2808288" cy="2117725"/>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6600" b="1" i="1" dirty="0">
                <a:solidFill>
                  <a:srgbClr val="FFFFFF"/>
                </a:solidFill>
                <a:effectLst>
                  <a:outerShdw blurRad="38100" dist="38100" dir="2700000" algn="tl">
                    <a:srgbClr val="000000"/>
                  </a:outerShdw>
                </a:effectLst>
              </a:rPr>
              <a:t> </a:t>
            </a:r>
          </a:p>
          <a:p>
            <a:pPr algn="ctr" defTabSz="857250">
              <a:defRPr/>
            </a:pPr>
            <a:r>
              <a:rPr lang="en-US" sz="6600" b="1" i="1" dirty="0">
                <a:solidFill>
                  <a:srgbClr val="FFFFFF"/>
                </a:solidFill>
                <a:effectLst>
                  <a:outerShdw blurRad="38100" dist="38100" dir="2700000" algn="tl">
                    <a:srgbClr val="000000"/>
                  </a:outerShdw>
                </a:effectLst>
              </a:rPr>
              <a:t>Outline</a:t>
            </a:r>
          </a:p>
        </p:txBody>
      </p:sp>
      <p:sp>
        <p:nvSpPr>
          <p:cNvPr id="15" name="Rectangle 2"/>
          <p:cNvSpPr>
            <a:spLocks noChangeArrowheads="1"/>
          </p:cNvSpPr>
          <p:nvPr/>
        </p:nvSpPr>
        <p:spPr bwMode="auto">
          <a:xfrm>
            <a:off x="457200" y="1443038"/>
            <a:ext cx="7972425"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1. Migration Problem and Encoded Migration</a:t>
            </a:r>
          </a:p>
        </p:txBody>
      </p:sp>
      <p:sp>
        <p:nvSpPr>
          <p:cNvPr id="4" name="Rectangle 2"/>
          <p:cNvSpPr>
            <a:spLocks noChangeArrowheads="1"/>
          </p:cNvSpPr>
          <p:nvPr/>
        </p:nvSpPr>
        <p:spPr bwMode="auto">
          <a:xfrm>
            <a:off x="442913" y="2590800"/>
            <a:ext cx="8304212" cy="1071563"/>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2. Standard </a:t>
            </a:r>
            <a:r>
              <a:rPr lang="en-US" sz="3200" b="1" i="1" dirty="0" err="1">
                <a:solidFill>
                  <a:srgbClr val="FAFD00"/>
                </a:solidFill>
                <a:effectLst>
                  <a:outerShdw blurRad="38100" dist="38100" dir="2700000" algn="tl">
                    <a:srgbClr val="000000"/>
                  </a:outerShdw>
                </a:effectLst>
              </a:rPr>
              <a:t>vs</a:t>
            </a:r>
            <a:r>
              <a:rPr lang="en-US" sz="3200" b="1" i="1" dirty="0">
                <a:solidFill>
                  <a:srgbClr val="FAFD00"/>
                </a:solidFill>
                <a:effectLst>
                  <a:outerShdw blurRad="38100" dist="38100" dir="2700000" algn="tl">
                    <a:srgbClr val="000000"/>
                  </a:outerShdw>
                </a:effectLst>
              </a:rPr>
              <a:t> Monte Carlo Least Squares Soln.</a:t>
            </a:r>
          </a:p>
        </p:txBody>
      </p:sp>
      <p:sp>
        <p:nvSpPr>
          <p:cNvPr id="6" name="Rectangle 2"/>
          <p:cNvSpPr>
            <a:spLocks noChangeArrowheads="1"/>
          </p:cNvSpPr>
          <p:nvPr/>
        </p:nvSpPr>
        <p:spPr bwMode="auto">
          <a:xfrm>
            <a:off x="533400" y="4262438"/>
            <a:ext cx="3721100"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3. Numerical Results</a:t>
            </a:r>
          </a:p>
        </p:txBody>
      </p:sp>
      <p:sp>
        <p:nvSpPr>
          <p:cNvPr id="7" name="Rectangle 2"/>
          <p:cNvSpPr>
            <a:spLocks noChangeArrowheads="1"/>
          </p:cNvSpPr>
          <p:nvPr/>
        </p:nvSpPr>
        <p:spPr bwMode="auto">
          <a:xfrm>
            <a:off x="527050" y="5405438"/>
            <a:ext cx="2236788"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4. S/N Ratio</a:t>
            </a:r>
          </a:p>
        </p:txBody>
      </p:sp>
      <p:sp>
        <p:nvSpPr>
          <p:cNvPr id="8" name="Rectangle 7"/>
          <p:cNvSpPr>
            <a:spLocks noChangeArrowheads="1"/>
          </p:cNvSpPr>
          <p:nvPr/>
        </p:nvSpPr>
        <p:spPr bwMode="auto">
          <a:xfrm>
            <a:off x="457200" y="5867400"/>
            <a:ext cx="2438400" cy="685800"/>
          </a:xfrm>
          <a:prstGeom prst="rect">
            <a:avLst/>
          </a:prstGeom>
          <a:noFill/>
          <a:ln w="38100" algn="ctr">
            <a:solidFill>
              <a:srgbClr val="FF0000"/>
            </a:solidFill>
            <a:round/>
            <a:headEnd/>
            <a:tailEnd/>
          </a:ln>
        </p:spPr>
        <p:txBody>
          <a:bodyPr/>
          <a:lstStyle/>
          <a:p>
            <a:pPr eaLnBrk="0" hangingPunct="0"/>
            <a:endParaRPr lang="en-US"/>
          </a:p>
        </p:txBody>
      </p:sp>
      <p:sp>
        <p:nvSpPr>
          <p:cNvPr id="51" name="Rectangle 50"/>
          <p:cNvSpPr/>
          <p:nvPr/>
        </p:nvSpPr>
        <p:spPr>
          <a:xfrm>
            <a:off x="685800" y="3581400"/>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52" name="Rectangle 51"/>
          <p:cNvSpPr/>
          <p:nvPr/>
        </p:nvSpPr>
        <p:spPr>
          <a:xfrm>
            <a:off x="914400" y="38385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3" name="Rectangle 52"/>
          <p:cNvSpPr/>
          <p:nvPr/>
        </p:nvSpPr>
        <p:spPr>
          <a:xfrm>
            <a:off x="685800" y="4048125"/>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54" name="Rectangle 53"/>
          <p:cNvSpPr/>
          <p:nvPr/>
        </p:nvSpPr>
        <p:spPr>
          <a:xfrm>
            <a:off x="914400" y="42957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cxnSp>
        <p:nvCxnSpPr>
          <p:cNvPr id="46092" name="Straight Connector 54"/>
          <p:cNvCxnSpPr>
            <a:cxnSpLocks noChangeShapeType="1"/>
          </p:cNvCxnSpPr>
          <p:nvPr/>
        </p:nvCxnSpPr>
        <p:spPr bwMode="auto">
          <a:xfrm rot="5400000">
            <a:off x="266700" y="4076700"/>
            <a:ext cx="838200" cy="0"/>
          </a:xfrm>
          <a:prstGeom prst="line">
            <a:avLst/>
          </a:prstGeom>
          <a:noFill/>
          <a:ln w="12700" algn="ctr">
            <a:solidFill>
              <a:schemeClr val="tx1"/>
            </a:solidFill>
            <a:round/>
            <a:headEnd/>
            <a:tailEnd/>
          </a:ln>
        </p:spPr>
      </p:cxnSp>
      <p:cxnSp>
        <p:nvCxnSpPr>
          <p:cNvPr id="46093" name="Straight Connector 55"/>
          <p:cNvCxnSpPr>
            <a:cxnSpLocks noChangeShapeType="1"/>
          </p:cNvCxnSpPr>
          <p:nvPr/>
        </p:nvCxnSpPr>
        <p:spPr bwMode="auto">
          <a:xfrm rot="5400000">
            <a:off x="723900" y="4076700"/>
            <a:ext cx="838200" cy="0"/>
          </a:xfrm>
          <a:prstGeom prst="line">
            <a:avLst/>
          </a:prstGeom>
          <a:noFill/>
          <a:ln w="12700" algn="ctr">
            <a:solidFill>
              <a:schemeClr val="tx1"/>
            </a:solidFill>
            <a:round/>
            <a:headEnd/>
            <a:tailEnd/>
          </a:ln>
        </p:spPr>
      </p:cxnSp>
      <p:sp>
        <p:nvSpPr>
          <p:cNvPr id="57" name="Rectangle 56"/>
          <p:cNvSpPr/>
          <p:nvPr/>
        </p:nvSpPr>
        <p:spPr>
          <a:xfrm>
            <a:off x="1828800" y="3581400"/>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58" name="Rectangle 57"/>
          <p:cNvSpPr/>
          <p:nvPr/>
        </p:nvSpPr>
        <p:spPr>
          <a:xfrm>
            <a:off x="2057400" y="38385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59" name="Rectangle 58"/>
          <p:cNvSpPr/>
          <p:nvPr/>
        </p:nvSpPr>
        <p:spPr>
          <a:xfrm>
            <a:off x="1828800" y="4048125"/>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60" name="Rectangle 59"/>
          <p:cNvSpPr/>
          <p:nvPr/>
        </p:nvSpPr>
        <p:spPr>
          <a:xfrm>
            <a:off x="2057400" y="42957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cxnSp>
        <p:nvCxnSpPr>
          <p:cNvPr id="46098" name="Straight Connector 60"/>
          <p:cNvCxnSpPr>
            <a:cxnSpLocks noChangeShapeType="1"/>
          </p:cNvCxnSpPr>
          <p:nvPr/>
        </p:nvCxnSpPr>
        <p:spPr bwMode="auto">
          <a:xfrm rot="5400000">
            <a:off x="1409700" y="4076700"/>
            <a:ext cx="838200" cy="0"/>
          </a:xfrm>
          <a:prstGeom prst="line">
            <a:avLst/>
          </a:prstGeom>
          <a:noFill/>
          <a:ln w="12700" algn="ctr">
            <a:solidFill>
              <a:schemeClr val="tx1"/>
            </a:solidFill>
            <a:round/>
            <a:headEnd/>
            <a:tailEnd/>
          </a:ln>
        </p:spPr>
      </p:cxnSp>
      <p:cxnSp>
        <p:nvCxnSpPr>
          <p:cNvPr id="46099" name="Straight Connector 61"/>
          <p:cNvCxnSpPr>
            <a:cxnSpLocks noChangeShapeType="1"/>
          </p:cNvCxnSpPr>
          <p:nvPr/>
        </p:nvCxnSpPr>
        <p:spPr bwMode="auto">
          <a:xfrm rot="5400000">
            <a:off x="1866900" y="4076700"/>
            <a:ext cx="838200" cy="0"/>
          </a:xfrm>
          <a:prstGeom prst="line">
            <a:avLst/>
          </a:prstGeom>
          <a:noFill/>
          <a:ln w="12700" algn="ctr">
            <a:solidFill>
              <a:schemeClr val="tx1"/>
            </a:solidFill>
            <a:round/>
            <a:headEnd/>
            <a:tailEnd/>
          </a:ln>
        </p:spPr>
      </p:cxnSp>
      <p:sp>
        <p:nvSpPr>
          <p:cNvPr id="63" name="Rectangle 62"/>
          <p:cNvSpPr/>
          <p:nvPr/>
        </p:nvSpPr>
        <p:spPr>
          <a:xfrm>
            <a:off x="1136650" y="3881438"/>
            <a:ext cx="7794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m =</a:t>
            </a:r>
            <a:endParaRPr lang="en-US" sz="2800" dirty="0">
              <a:solidFill>
                <a:srgbClr val="FFFFFF"/>
              </a:solidFill>
            </a:endParaRPr>
          </a:p>
        </p:txBody>
      </p:sp>
      <p:sp>
        <p:nvSpPr>
          <p:cNvPr id="46101" name="TextBox 63"/>
          <p:cNvSpPr txBox="1">
            <a:spLocks noChangeArrowheads="1"/>
          </p:cNvSpPr>
          <p:nvPr/>
        </p:nvSpPr>
        <p:spPr bwMode="auto">
          <a:xfrm>
            <a:off x="2971800" y="3810000"/>
            <a:ext cx="593725" cy="523875"/>
          </a:xfrm>
          <a:prstGeom prst="rect">
            <a:avLst/>
          </a:prstGeom>
          <a:noFill/>
          <a:ln w="9525">
            <a:noFill/>
            <a:miter lim="800000"/>
            <a:headEnd/>
            <a:tailEnd/>
          </a:ln>
        </p:spPr>
        <p:txBody>
          <a:bodyPr wrap="none">
            <a:spAutoFit/>
          </a:bodyPr>
          <a:lstStyle/>
          <a:p>
            <a:r>
              <a:rPr lang="en-US" sz="2800">
                <a:solidFill>
                  <a:srgbClr val="FFFFFF"/>
                </a:solidFill>
              </a:rPr>
              <a:t> vs</a:t>
            </a:r>
          </a:p>
        </p:txBody>
      </p:sp>
      <p:sp>
        <p:nvSpPr>
          <p:cNvPr id="65" name="Rectangle 64"/>
          <p:cNvSpPr/>
          <p:nvPr/>
        </p:nvSpPr>
        <p:spPr>
          <a:xfrm>
            <a:off x="4114800" y="3810000"/>
            <a:ext cx="1835150"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N </a:t>
            </a:r>
            <a:r>
              <a:rPr lang="en-US" altLang="ja-JP" sz="2800" b="1" kern="0" dirty="0">
                <a:solidFill>
                  <a:srgbClr val="FF0000"/>
                </a:solidFill>
                <a:effectLst>
                  <a:outerShdw blurRad="38100" dist="38100" dir="2700000" algn="tl">
                    <a:srgbClr val="000000"/>
                  </a:outerShdw>
                </a:effectLst>
                <a:latin typeface="+mn-lt"/>
                <a:ea typeface="ＭＳ Ｐゴシック" pitchFamily="34" charset="-128"/>
              </a:rPr>
              <a:t>L</a:t>
            </a:r>
            <a:r>
              <a:rPr lang="en-US" altLang="ja-JP" sz="2800" b="1" kern="0" dirty="0">
                <a:solidFill>
                  <a:srgbClr val="FF0000"/>
                </a:solidFill>
                <a:effectLst>
                  <a:outerShdw blurRad="38100" dist="38100" dir="2700000" algn="tl">
                    <a:srgbClr val="000000"/>
                  </a:outerShdw>
                </a:effectLst>
                <a:ea typeface="ＭＳ Ｐゴシック" pitchFamily="34" charset="-128"/>
              </a:rPr>
              <a:t>  + N L</a:t>
            </a:r>
            <a:endParaRPr lang="en-US" sz="2800" dirty="0"/>
          </a:p>
        </p:txBody>
      </p:sp>
      <p:sp>
        <p:nvSpPr>
          <p:cNvPr id="66" name="Rectangle 65"/>
          <p:cNvSpPr/>
          <p:nvPr/>
        </p:nvSpPr>
        <p:spPr>
          <a:xfrm>
            <a:off x="4362450" y="40671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67" name="Rectangle 66"/>
          <p:cNvSpPr/>
          <p:nvPr/>
        </p:nvSpPr>
        <p:spPr>
          <a:xfrm>
            <a:off x="5410200" y="40513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68" name="Rectangle 67"/>
          <p:cNvSpPr/>
          <p:nvPr/>
        </p:nvSpPr>
        <p:spPr>
          <a:xfrm>
            <a:off x="4691063" y="4075113"/>
            <a:ext cx="261937" cy="277812"/>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69" name="Rectangle 68"/>
          <p:cNvSpPr/>
          <p:nvPr/>
        </p:nvSpPr>
        <p:spPr>
          <a:xfrm>
            <a:off x="5757863" y="4051300"/>
            <a:ext cx="261937"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46107" name="TextBox 69"/>
          <p:cNvSpPr txBox="1">
            <a:spLocks noChangeArrowheads="1"/>
          </p:cNvSpPr>
          <p:nvPr/>
        </p:nvSpPr>
        <p:spPr bwMode="auto">
          <a:xfrm>
            <a:off x="3962400" y="3810000"/>
            <a:ext cx="304800" cy="523875"/>
          </a:xfrm>
          <a:prstGeom prst="rect">
            <a:avLst/>
          </a:prstGeom>
          <a:noFill/>
          <a:ln w="9525">
            <a:noFill/>
            <a:miter lim="800000"/>
            <a:headEnd/>
            <a:tailEnd/>
          </a:ln>
        </p:spPr>
        <p:txBody>
          <a:bodyPr wrap="none">
            <a:spAutoFit/>
          </a:bodyPr>
          <a:lstStyle/>
          <a:p>
            <a:r>
              <a:rPr lang="en-US" sz="2800">
                <a:solidFill>
                  <a:srgbClr val="FF0000"/>
                </a:solidFill>
              </a:rPr>
              <a:t>[</a:t>
            </a:r>
          </a:p>
        </p:txBody>
      </p:sp>
      <p:sp>
        <p:nvSpPr>
          <p:cNvPr id="71" name="TextBox 70"/>
          <p:cNvSpPr txBox="1"/>
          <p:nvPr/>
        </p:nvSpPr>
        <p:spPr>
          <a:xfrm>
            <a:off x="5903913" y="3794125"/>
            <a:ext cx="2894012" cy="523875"/>
          </a:xfrm>
          <a:prstGeom prst="rect">
            <a:avLst/>
          </a:prstGeom>
          <a:noFill/>
        </p:spPr>
        <p:txBody>
          <a:bodyPr wrap="none">
            <a:spAutoFit/>
          </a:bodyPr>
          <a:lstStyle/>
          <a:p>
            <a:pPr>
              <a:defRPr/>
            </a:pPr>
            <a:r>
              <a:rPr lang="en-US" sz="2800" dirty="0">
                <a:solidFill>
                  <a:srgbClr val="FF0000"/>
                </a:solidFill>
              </a:rPr>
              <a:t>]</a:t>
            </a:r>
            <a:r>
              <a:rPr lang="en-US" sz="2800" b="1" dirty="0">
                <a:solidFill>
                  <a:srgbClr val="FFFFFF"/>
                </a:solidFill>
                <a:effectLst>
                  <a:outerShdw blurRad="38100" dist="38100" dir="2700000" algn="tl">
                    <a:srgbClr val="000000">
                      <a:alpha val="43137"/>
                    </a:srgbClr>
                  </a:outerShdw>
                </a:effectLst>
              </a:rPr>
              <a:t>m</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a:t>
            </a:r>
          </a:p>
        </p:txBody>
      </p:sp>
      <p:sp>
        <p:nvSpPr>
          <p:cNvPr id="72" name="Rectangle 71"/>
          <p:cNvSpPr/>
          <p:nvPr/>
        </p:nvSpPr>
        <p:spPr>
          <a:xfrm>
            <a:off x="7029450" y="40671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73" name="Rectangle 72"/>
          <p:cNvSpPr/>
          <p:nvPr/>
        </p:nvSpPr>
        <p:spPr>
          <a:xfrm>
            <a:off x="8077200" y="40513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74" name="Rectangle 73"/>
          <p:cNvSpPr/>
          <p:nvPr/>
        </p:nvSpPr>
        <p:spPr>
          <a:xfrm>
            <a:off x="7358063" y="4075113"/>
            <a:ext cx="261937" cy="277812"/>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75" name="Rectangle 74"/>
          <p:cNvSpPr/>
          <p:nvPr/>
        </p:nvSpPr>
        <p:spPr>
          <a:xfrm>
            <a:off x="8382000" y="4051300"/>
            <a:ext cx="261938" cy="277813"/>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5"/>
          <p:cNvSpPr txBox="1">
            <a:spLocks noChangeArrowheads="1"/>
          </p:cNvSpPr>
          <p:nvPr/>
        </p:nvSpPr>
        <p:spPr bwMode="auto">
          <a:xfrm>
            <a:off x="222250" y="1333500"/>
            <a:ext cx="4287838" cy="584200"/>
          </a:xfrm>
          <a:prstGeom prst="rect">
            <a:avLst/>
          </a:prstGeom>
          <a:noFill/>
          <a:ln w="9525">
            <a:noFill/>
            <a:miter lim="800000"/>
            <a:headEnd/>
            <a:tailEnd/>
          </a:ln>
        </p:spPr>
        <p:txBody>
          <a:bodyPr wrap="none">
            <a:spAutoFit/>
          </a:bodyPr>
          <a:lstStyle/>
          <a:p>
            <a:r>
              <a:rPr lang="en-US" sz="3200"/>
              <a:t>Standard Migration </a:t>
            </a:r>
            <a:r>
              <a:rPr lang="en-US" sz="3200">
                <a:solidFill>
                  <a:srgbClr val="FFFFFF"/>
                </a:solidFill>
              </a:rPr>
              <a:t>SNR</a:t>
            </a:r>
          </a:p>
        </p:txBody>
      </p:sp>
      <p:grpSp>
        <p:nvGrpSpPr>
          <p:cNvPr id="47107" name="Group 86"/>
          <p:cNvGrpSpPr>
            <a:grpSpLocks/>
          </p:cNvGrpSpPr>
          <p:nvPr/>
        </p:nvGrpSpPr>
        <p:grpSpPr bwMode="auto">
          <a:xfrm>
            <a:off x="304800" y="1697038"/>
            <a:ext cx="8694738" cy="3484562"/>
            <a:chOff x="228600" y="4821238"/>
            <a:chExt cx="8694447" cy="3484562"/>
          </a:xfrm>
        </p:grpSpPr>
        <p:sp>
          <p:nvSpPr>
            <p:cNvPr id="47196" name="Rectangle 87"/>
            <p:cNvSpPr>
              <a:spLocks noChangeArrowheads="1"/>
            </p:cNvSpPr>
            <p:nvPr/>
          </p:nvSpPr>
          <p:spPr bwMode="auto">
            <a:xfrm>
              <a:off x="533400" y="5791200"/>
              <a:ext cx="4800600" cy="1066800"/>
            </a:xfrm>
            <a:prstGeom prst="rect">
              <a:avLst/>
            </a:prstGeom>
            <a:solidFill>
              <a:srgbClr val="000082"/>
            </a:solidFill>
            <a:ln w="12700" algn="ctr">
              <a:noFill/>
              <a:round/>
              <a:headEnd/>
              <a:tailEnd/>
            </a:ln>
          </p:spPr>
          <p:txBody>
            <a:bodyPr/>
            <a:lstStyle/>
            <a:p>
              <a:pPr eaLnBrk="0" hangingPunct="0"/>
              <a:endParaRPr lang="en-US"/>
            </a:p>
          </p:txBody>
        </p:sp>
        <p:sp>
          <p:nvSpPr>
            <p:cNvPr id="47197" name="Rectangle 42"/>
            <p:cNvSpPr>
              <a:spLocks noChangeArrowheads="1"/>
            </p:cNvSpPr>
            <p:nvPr/>
          </p:nvSpPr>
          <p:spPr bwMode="auto">
            <a:xfrm>
              <a:off x="5126038" y="5049838"/>
              <a:ext cx="609600" cy="1447800"/>
            </a:xfrm>
            <a:prstGeom prst="rect">
              <a:avLst/>
            </a:prstGeom>
            <a:solidFill>
              <a:srgbClr val="FFFFFF"/>
            </a:solidFill>
            <a:ln w="12700" algn="ctr">
              <a:noFill/>
              <a:round/>
              <a:headEnd/>
              <a:tailEnd/>
            </a:ln>
          </p:spPr>
          <p:txBody>
            <a:bodyPr/>
            <a:lstStyle/>
            <a:p>
              <a:pPr eaLnBrk="0" hangingPunct="0"/>
              <a:endParaRPr lang="en-US"/>
            </a:p>
          </p:txBody>
        </p:sp>
        <p:sp>
          <p:nvSpPr>
            <p:cNvPr id="47198" name="Rectangle 43"/>
            <p:cNvSpPr>
              <a:spLocks noChangeArrowheads="1"/>
            </p:cNvSpPr>
            <p:nvPr/>
          </p:nvSpPr>
          <p:spPr bwMode="auto">
            <a:xfrm>
              <a:off x="4973638" y="4821238"/>
              <a:ext cx="838200" cy="2133600"/>
            </a:xfrm>
            <a:prstGeom prst="rect">
              <a:avLst/>
            </a:prstGeom>
            <a:solidFill>
              <a:srgbClr val="000082"/>
            </a:solidFill>
            <a:ln w="12700" algn="ctr">
              <a:noFill/>
              <a:round/>
              <a:headEnd/>
              <a:tailEnd/>
            </a:ln>
          </p:spPr>
          <p:txBody>
            <a:bodyPr/>
            <a:lstStyle/>
            <a:p>
              <a:pPr eaLnBrk="0" hangingPunct="0"/>
              <a:endParaRPr lang="en-US"/>
            </a:p>
          </p:txBody>
        </p:sp>
        <p:grpSp>
          <p:nvGrpSpPr>
            <p:cNvPr id="47199" name="Group 68"/>
            <p:cNvGrpSpPr>
              <a:grpSpLocks/>
            </p:cNvGrpSpPr>
            <p:nvPr/>
          </p:nvGrpSpPr>
          <p:grpSpPr bwMode="auto">
            <a:xfrm>
              <a:off x="6269038" y="5651501"/>
              <a:ext cx="1122362" cy="769937"/>
              <a:chOff x="6019800" y="1955799"/>
              <a:chExt cx="1122269" cy="768945"/>
            </a:xfrm>
          </p:grpSpPr>
          <p:grpSp>
            <p:nvGrpSpPr>
              <p:cNvPr id="47217" name="Group 42"/>
              <p:cNvGrpSpPr>
                <a:grpSpLocks/>
              </p:cNvGrpSpPr>
              <p:nvPr/>
            </p:nvGrpSpPr>
            <p:grpSpPr bwMode="auto">
              <a:xfrm>
                <a:off x="6019800" y="2057400"/>
                <a:ext cx="990600" cy="457200"/>
                <a:chOff x="5943600" y="2057400"/>
                <a:chExt cx="990600" cy="457200"/>
              </a:xfrm>
            </p:grpSpPr>
            <p:cxnSp>
              <p:nvCxnSpPr>
                <p:cNvPr id="47219" name="Straight Connector 36"/>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47220" name="Straight Connector 37"/>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47221" name="Straight Connector 4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47218" name="TextBox 43"/>
              <p:cNvSpPr txBox="1">
                <a:spLocks noChangeArrowheads="1"/>
              </p:cNvSpPr>
              <p:nvPr/>
            </p:nvSpPr>
            <p:spPr bwMode="auto">
              <a:xfrm>
                <a:off x="6235702" y="1955799"/>
                <a:ext cx="906367" cy="768945"/>
              </a:xfrm>
              <a:prstGeom prst="rect">
                <a:avLst/>
              </a:prstGeom>
              <a:noFill/>
              <a:ln w="9525">
                <a:noFill/>
                <a:miter lim="800000"/>
                <a:headEnd/>
                <a:tailEnd/>
              </a:ln>
            </p:spPr>
            <p:txBody>
              <a:bodyPr wrap="none">
                <a:spAutoFit/>
              </a:bodyPr>
              <a:lstStyle/>
              <a:p>
                <a:r>
                  <a:rPr lang="en-US">
                    <a:solidFill>
                      <a:srgbClr val="FFFFFF"/>
                    </a:solidFill>
                  </a:rPr>
                  <a:t>GS</a:t>
                </a:r>
              </a:p>
            </p:txBody>
          </p:sp>
        </p:grpSp>
        <p:pic>
          <p:nvPicPr>
            <p:cNvPr id="47200" name="Picture 19"/>
            <p:cNvPicPr>
              <a:picLocks noChangeArrowheads="1"/>
            </p:cNvPicPr>
            <p:nvPr/>
          </p:nvPicPr>
          <p:blipFill>
            <a:blip r:embed="rId3" cstate="print"/>
            <a:srcRect/>
            <a:stretch>
              <a:fillRect/>
            </a:stretch>
          </p:blipFill>
          <p:spPr bwMode="auto">
            <a:xfrm>
              <a:off x="2057400" y="5638800"/>
              <a:ext cx="1600200" cy="762000"/>
            </a:xfrm>
            <a:prstGeom prst="rect">
              <a:avLst/>
            </a:prstGeom>
            <a:noFill/>
            <a:ln w="38100">
              <a:solidFill>
                <a:srgbClr val="FFFF00"/>
              </a:solidFill>
              <a:miter lim="800000"/>
              <a:headEnd/>
              <a:tailEnd/>
            </a:ln>
          </p:spPr>
        </p:pic>
        <p:grpSp>
          <p:nvGrpSpPr>
            <p:cNvPr id="47201" name="Group 73"/>
            <p:cNvGrpSpPr>
              <a:grpSpLocks/>
            </p:cNvGrpSpPr>
            <p:nvPr/>
          </p:nvGrpSpPr>
          <p:grpSpPr bwMode="auto">
            <a:xfrm>
              <a:off x="6781801" y="5430834"/>
              <a:ext cx="2141246" cy="1492253"/>
              <a:chOff x="6553201" y="2133596"/>
              <a:chExt cx="2141246" cy="1492253"/>
            </a:xfrm>
          </p:grpSpPr>
          <p:grpSp>
            <p:nvGrpSpPr>
              <p:cNvPr id="47211" name="Group 81"/>
              <p:cNvGrpSpPr>
                <a:grpSpLocks/>
              </p:cNvGrpSpPr>
              <p:nvPr/>
            </p:nvGrpSpPr>
            <p:grpSpPr bwMode="auto">
              <a:xfrm>
                <a:off x="6553201" y="2133596"/>
                <a:ext cx="2141246" cy="1492253"/>
                <a:chOff x="523876" y="1774043"/>
                <a:chExt cx="2141246" cy="1494121"/>
              </a:xfrm>
            </p:grpSpPr>
            <p:sp>
              <p:nvSpPr>
                <p:cNvPr id="104" name="TextBox 103"/>
                <p:cNvSpPr txBox="1"/>
                <p:nvPr/>
              </p:nvSpPr>
              <p:spPr>
                <a:xfrm>
                  <a:off x="599853" y="2897814"/>
                  <a:ext cx="1922398" cy="370351"/>
                </a:xfrm>
                <a:prstGeom prst="rect">
                  <a:avLst/>
                </a:prstGeom>
                <a:noFill/>
              </p:spPr>
              <p:txBody>
                <a:bodyPr wrap="none">
                  <a:spAutoFit/>
                </a:bodyPr>
                <a:lstStyle/>
                <a:p>
                  <a:pPr>
                    <a:defRPr/>
                  </a:pPr>
                  <a:r>
                    <a:rPr lang="en-US" sz="1800" b="1" dirty="0">
                      <a:solidFill>
                        <a:srgbClr val="FFFFFF"/>
                      </a:solidFill>
                      <a:effectLst>
                        <a:outerShdw blurRad="38100" dist="38100" dir="2700000" algn="tl">
                          <a:srgbClr val="000000">
                            <a:alpha val="43137"/>
                          </a:srgbClr>
                        </a:outerShdw>
                      </a:effectLst>
                    </a:rPr>
                    <a:t># geophones/CSG</a:t>
                  </a:r>
                </a:p>
              </p:txBody>
            </p:sp>
            <p:grpSp>
              <p:nvGrpSpPr>
                <p:cNvPr id="47214" name="Group 18"/>
                <p:cNvGrpSpPr>
                  <a:grpSpLocks/>
                </p:cNvGrpSpPr>
                <p:nvPr/>
              </p:nvGrpSpPr>
              <p:grpSpPr bwMode="auto">
                <a:xfrm>
                  <a:off x="523876" y="1774043"/>
                  <a:ext cx="2141246" cy="1200068"/>
                  <a:chOff x="905025" y="2121526"/>
                  <a:chExt cx="2140986" cy="1292382"/>
                </a:xfrm>
              </p:grpSpPr>
              <p:sp>
                <p:nvSpPr>
                  <p:cNvPr id="106" name="TextBox 105"/>
                  <p:cNvSpPr txBox="1"/>
                  <p:nvPr/>
                </p:nvSpPr>
                <p:spPr>
                  <a:xfrm>
                    <a:off x="2123816" y="2121530"/>
                    <a:ext cx="922195" cy="398839"/>
                  </a:xfrm>
                  <a:prstGeom prst="rect">
                    <a:avLst/>
                  </a:prstGeom>
                  <a:noFill/>
                </p:spPr>
                <p:txBody>
                  <a:bodyPr wrap="none">
                    <a:spAutoFit/>
                  </a:bodyPr>
                  <a:lstStyle/>
                  <a:p>
                    <a:pPr>
                      <a:defRPr/>
                    </a:pPr>
                    <a:r>
                      <a:rPr lang="en-US" sz="1800" b="1" dirty="0">
                        <a:solidFill>
                          <a:srgbClr val="FFFFFF"/>
                        </a:solidFill>
                        <a:effectLst>
                          <a:outerShdw blurRad="38100" dist="38100" dir="2700000" algn="tl">
                            <a:srgbClr val="000000">
                              <a:alpha val="43137"/>
                            </a:srgbClr>
                          </a:outerShdw>
                        </a:effectLst>
                      </a:rPr>
                      <a:t># CSGs</a:t>
                    </a:r>
                  </a:p>
                </p:txBody>
              </p:sp>
              <p:cxnSp>
                <p:nvCxnSpPr>
                  <p:cNvPr id="47216" name="Straight Arrow Connector 13"/>
                  <p:cNvCxnSpPr>
                    <a:cxnSpLocks noChangeShapeType="1"/>
                  </p:cNvCxnSpPr>
                  <p:nvPr/>
                </p:nvCxnSpPr>
                <p:spPr bwMode="auto">
                  <a:xfrm rot="16200000" flipV="1">
                    <a:off x="890091" y="3018019"/>
                    <a:ext cx="410823" cy="380955"/>
                  </a:xfrm>
                  <a:prstGeom prst="straightConnector1">
                    <a:avLst/>
                  </a:prstGeom>
                  <a:noFill/>
                  <a:ln w="12700" algn="ctr">
                    <a:solidFill>
                      <a:srgbClr val="FFFFFF"/>
                    </a:solidFill>
                    <a:round/>
                    <a:headEnd/>
                    <a:tailEnd type="arrow" w="med" len="med"/>
                  </a:ln>
                </p:spPr>
              </p:cxnSp>
            </p:grpSp>
          </p:grpSp>
          <p:cxnSp>
            <p:nvCxnSpPr>
              <p:cNvPr id="47212" name="Straight Arrow Connector 102"/>
              <p:cNvCxnSpPr>
                <a:cxnSpLocks noChangeShapeType="1"/>
              </p:cNvCxnSpPr>
              <p:nvPr/>
            </p:nvCxnSpPr>
            <p:spPr bwMode="auto">
              <a:xfrm rot="10800000" flipV="1">
                <a:off x="7086600" y="2438400"/>
                <a:ext cx="685800" cy="152400"/>
              </a:xfrm>
              <a:prstGeom prst="straightConnector1">
                <a:avLst/>
              </a:prstGeom>
              <a:noFill/>
              <a:ln w="12700" algn="ctr">
                <a:solidFill>
                  <a:srgbClr val="FFFFFF"/>
                </a:solidFill>
                <a:round/>
                <a:headEnd/>
                <a:tailEnd type="arrow" w="med" len="med"/>
              </a:ln>
            </p:spPr>
          </p:cxnSp>
        </p:grpSp>
        <p:sp>
          <p:nvSpPr>
            <p:cNvPr id="47202" name="TextBox 25"/>
            <p:cNvSpPr txBox="1">
              <a:spLocks noChangeArrowheads="1"/>
            </p:cNvSpPr>
            <p:nvPr/>
          </p:nvSpPr>
          <p:spPr bwMode="auto">
            <a:xfrm>
              <a:off x="4876800" y="5698907"/>
              <a:ext cx="1457450" cy="646331"/>
            </a:xfrm>
            <a:prstGeom prst="rect">
              <a:avLst/>
            </a:prstGeom>
            <a:noFill/>
            <a:ln w="9525">
              <a:noFill/>
              <a:miter lim="800000"/>
              <a:headEnd/>
              <a:tailEnd/>
            </a:ln>
          </p:spPr>
          <p:txBody>
            <a:bodyPr wrap="none">
              <a:spAutoFit/>
            </a:bodyPr>
            <a:lstStyle/>
            <a:p>
              <a:r>
                <a:rPr lang="en-US" sz="3600">
                  <a:solidFill>
                    <a:srgbClr val="FFFFFF"/>
                  </a:solidFill>
                </a:rPr>
                <a:t>SNR= </a:t>
              </a:r>
            </a:p>
          </p:txBody>
        </p:sp>
        <p:pic>
          <p:nvPicPr>
            <p:cNvPr id="47203" name="Picture 2"/>
            <p:cNvPicPr>
              <a:picLocks noChangeAspect="1" noChangeArrowheads="1"/>
            </p:cNvPicPr>
            <p:nvPr/>
          </p:nvPicPr>
          <p:blipFill>
            <a:blip r:embed="rId4" cstate="print"/>
            <a:srcRect/>
            <a:stretch>
              <a:fillRect/>
            </a:stretch>
          </p:blipFill>
          <p:spPr bwMode="auto">
            <a:xfrm>
              <a:off x="228600" y="6324600"/>
              <a:ext cx="533400" cy="533400"/>
            </a:xfrm>
            <a:prstGeom prst="rect">
              <a:avLst/>
            </a:prstGeom>
            <a:noFill/>
            <a:ln w="9525">
              <a:noFill/>
              <a:miter lim="800000"/>
              <a:headEnd/>
              <a:tailEnd/>
            </a:ln>
          </p:spPr>
        </p:pic>
        <p:pic>
          <p:nvPicPr>
            <p:cNvPr id="47204" name="Picture 3"/>
            <p:cNvPicPr>
              <a:picLocks noChangeAspect="1" noChangeArrowheads="1"/>
            </p:cNvPicPr>
            <p:nvPr/>
          </p:nvPicPr>
          <p:blipFill>
            <a:blip r:embed="rId5" cstate="print"/>
            <a:srcRect/>
            <a:stretch>
              <a:fillRect/>
            </a:stretch>
          </p:blipFill>
          <p:spPr bwMode="auto">
            <a:xfrm>
              <a:off x="228600" y="5181600"/>
              <a:ext cx="533400" cy="533400"/>
            </a:xfrm>
            <a:prstGeom prst="rect">
              <a:avLst/>
            </a:prstGeom>
            <a:noFill/>
            <a:ln w="9525">
              <a:noFill/>
              <a:miter lim="800000"/>
              <a:headEnd/>
              <a:tailEnd/>
            </a:ln>
          </p:spPr>
        </p:pic>
        <p:sp>
          <p:nvSpPr>
            <p:cNvPr id="47205" name="TextBox 96"/>
            <p:cNvSpPr txBox="1">
              <a:spLocks noChangeArrowheads="1"/>
            </p:cNvSpPr>
            <p:nvPr/>
          </p:nvSpPr>
          <p:spPr bwMode="auto">
            <a:xfrm>
              <a:off x="381000" y="5621695"/>
              <a:ext cx="248786" cy="400110"/>
            </a:xfrm>
            <a:prstGeom prst="rect">
              <a:avLst/>
            </a:prstGeom>
            <a:noFill/>
            <a:ln w="9525">
              <a:noFill/>
              <a:miter lim="800000"/>
              <a:headEnd/>
              <a:tailEnd/>
            </a:ln>
          </p:spPr>
          <p:txBody>
            <a:bodyPr wrap="none">
              <a:spAutoFit/>
            </a:bodyPr>
            <a:lstStyle/>
            <a:p>
              <a:r>
                <a:rPr lang="en-US" sz="2000" b="1"/>
                <a:t>.</a:t>
              </a:r>
            </a:p>
          </p:txBody>
        </p:sp>
        <p:sp>
          <p:nvSpPr>
            <p:cNvPr id="47206" name="TextBox 97"/>
            <p:cNvSpPr txBox="1">
              <a:spLocks noChangeArrowheads="1"/>
            </p:cNvSpPr>
            <p:nvPr/>
          </p:nvSpPr>
          <p:spPr bwMode="auto">
            <a:xfrm>
              <a:off x="381000" y="5774095"/>
              <a:ext cx="248786" cy="400110"/>
            </a:xfrm>
            <a:prstGeom prst="rect">
              <a:avLst/>
            </a:prstGeom>
            <a:noFill/>
            <a:ln w="9525">
              <a:noFill/>
              <a:miter lim="800000"/>
              <a:headEnd/>
              <a:tailEnd/>
            </a:ln>
          </p:spPr>
          <p:txBody>
            <a:bodyPr wrap="none">
              <a:spAutoFit/>
            </a:bodyPr>
            <a:lstStyle/>
            <a:p>
              <a:r>
                <a:rPr lang="en-US" sz="2000" b="1"/>
                <a:t>.</a:t>
              </a:r>
            </a:p>
          </p:txBody>
        </p:sp>
        <p:sp>
          <p:nvSpPr>
            <p:cNvPr id="47207" name="TextBox 98"/>
            <p:cNvSpPr txBox="1">
              <a:spLocks noChangeArrowheads="1"/>
            </p:cNvSpPr>
            <p:nvPr/>
          </p:nvSpPr>
          <p:spPr bwMode="auto">
            <a:xfrm>
              <a:off x="381000" y="5907385"/>
              <a:ext cx="248786" cy="400110"/>
            </a:xfrm>
            <a:prstGeom prst="rect">
              <a:avLst/>
            </a:prstGeom>
            <a:noFill/>
            <a:ln w="9525">
              <a:noFill/>
              <a:miter lim="800000"/>
              <a:headEnd/>
              <a:tailEnd/>
            </a:ln>
          </p:spPr>
          <p:txBody>
            <a:bodyPr wrap="none">
              <a:spAutoFit/>
            </a:bodyPr>
            <a:lstStyle/>
            <a:p>
              <a:r>
                <a:rPr lang="en-US" sz="2000" b="1"/>
                <a:t>.</a:t>
              </a:r>
            </a:p>
          </p:txBody>
        </p:sp>
        <p:cxnSp>
          <p:nvCxnSpPr>
            <p:cNvPr id="47208" name="Straight Arrow Connector 99"/>
            <p:cNvCxnSpPr>
              <a:cxnSpLocks noChangeShapeType="1"/>
            </p:cNvCxnSpPr>
            <p:nvPr/>
          </p:nvCxnSpPr>
          <p:spPr bwMode="auto">
            <a:xfrm>
              <a:off x="914400" y="6019800"/>
              <a:ext cx="914400" cy="1588"/>
            </a:xfrm>
            <a:prstGeom prst="straightConnector1">
              <a:avLst/>
            </a:prstGeom>
            <a:noFill/>
            <a:ln w="12700" algn="ctr">
              <a:solidFill>
                <a:schemeClr val="tx1"/>
              </a:solidFill>
              <a:round/>
              <a:headEnd/>
              <a:tailEnd type="arrow" w="med" len="med"/>
            </a:ln>
          </p:spPr>
        </p:cxnSp>
        <p:sp>
          <p:nvSpPr>
            <p:cNvPr id="47209" name="TextBox 32"/>
            <p:cNvSpPr txBox="1">
              <a:spLocks noChangeArrowheads="1"/>
            </p:cNvSpPr>
            <p:nvPr/>
          </p:nvSpPr>
          <p:spPr bwMode="auto">
            <a:xfrm>
              <a:off x="914400" y="5562600"/>
              <a:ext cx="965329" cy="400110"/>
            </a:xfrm>
            <a:prstGeom prst="rect">
              <a:avLst/>
            </a:prstGeom>
            <a:noFill/>
            <a:ln w="9525">
              <a:noFill/>
              <a:miter lim="800000"/>
              <a:headEnd/>
              <a:tailEnd/>
            </a:ln>
          </p:spPr>
          <p:txBody>
            <a:bodyPr wrap="none">
              <a:spAutoFit/>
            </a:bodyPr>
            <a:lstStyle/>
            <a:p>
              <a:r>
                <a:rPr lang="en-US" sz="2000"/>
                <a:t>migrate</a:t>
              </a:r>
            </a:p>
          </p:txBody>
        </p:sp>
        <p:sp>
          <p:nvSpPr>
            <p:cNvPr id="47210" name="TextBox 25"/>
            <p:cNvSpPr txBox="1">
              <a:spLocks noChangeArrowheads="1"/>
            </p:cNvSpPr>
            <p:nvPr/>
          </p:nvSpPr>
          <p:spPr bwMode="auto">
            <a:xfrm>
              <a:off x="6803007" y="7905690"/>
              <a:ext cx="893193" cy="400110"/>
            </a:xfrm>
            <a:prstGeom prst="rect">
              <a:avLst/>
            </a:prstGeom>
            <a:noFill/>
            <a:ln w="9525">
              <a:noFill/>
              <a:miter lim="800000"/>
              <a:headEnd/>
              <a:tailEnd/>
            </a:ln>
          </p:spPr>
          <p:txBody>
            <a:bodyPr wrap="none">
              <a:spAutoFit/>
            </a:bodyPr>
            <a:lstStyle/>
            <a:p>
              <a:r>
                <a:rPr lang="en-US" sz="2000">
                  <a:solidFill>
                    <a:srgbClr val="FFFFFF"/>
                  </a:solidFill>
                </a:rPr>
                <a:t>SNR= </a:t>
              </a:r>
            </a:p>
          </p:txBody>
        </p:sp>
      </p:grpSp>
      <p:sp>
        <p:nvSpPr>
          <p:cNvPr id="47108" name="Rectangle 112"/>
          <p:cNvSpPr>
            <a:spLocks noChangeArrowheads="1"/>
          </p:cNvSpPr>
          <p:nvPr/>
        </p:nvSpPr>
        <p:spPr bwMode="auto">
          <a:xfrm>
            <a:off x="76200" y="1143000"/>
            <a:ext cx="4419600" cy="838200"/>
          </a:xfrm>
          <a:prstGeom prst="rect">
            <a:avLst/>
          </a:prstGeom>
          <a:solidFill>
            <a:srgbClr val="000082"/>
          </a:solidFill>
          <a:ln w="12700" algn="ctr">
            <a:noFill/>
            <a:round/>
            <a:headEnd/>
            <a:tailEnd/>
          </a:ln>
        </p:spPr>
        <p:txBody>
          <a:bodyPr/>
          <a:lstStyle/>
          <a:p>
            <a:pPr eaLnBrk="0" hangingPunct="0"/>
            <a:endParaRPr lang="en-US"/>
          </a:p>
        </p:txBody>
      </p:sp>
      <p:sp>
        <p:nvSpPr>
          <p:cNvPr id="11" name="TextBox 10"/>
          <p:cNvSpPr txBox="1"/>
          <p:nvPr/>
        </p:nvSpPr>
        <p:spPr bwMode="auto">
          <a:xfrm>
            <a:off x="2362200" y="1258888"/>
            <a:ext cx="1041400" cy="523875"/>
          </a:xfrm>
          <a:prstGeom prst="rect">
            <a:avLst/>
          </a:prstGeom>
          <a:noFill/>
        </p:spPr>
        <p:txBody>
          <a:bodyPr wrap="none">
            <a:spAutoFit/>
          </a:bodyPr>
          <a:lstStyle/>
          <a:p>
            <a:pPr>
              <a:defRPr/>
            </a:pPr>
            <a:r>
              <a:rPr lang="en-US" sz="2800" b="1" dirty="0">
                <a:solidFill>
                  <a:srgbClr val="FFFFFF"/>
                </a:solidFill>
                <a:effectLst>
                  <a:outerShdw blurRad="38100" dist="38100" dir="2700000" algn="tl">
                    <a:srgbClr val="000000">
                      <a:alpha val="43137"/>
                    </a:srgbClr>
                  </a:outerShdw>
                </a:effectLst>
                <a:cs typeface="Arial" pitchFamily="34" charset="0"/>
              </a:rPr>
              <a:t>d(t) =</a:t>
            </a:r>
          </a:p>
        </p:txBody>
      </p:sp>
      <p:sp>
        <p:nvSpPr>
          <p:cNvPr id="47110" name="TextBox 32"/>
          <p:cNvSpPr txBox="1">
            <a:spLocks noChangeArrowheads="1"/>
          </p:cNvSpPr>
          <p:nvPr/>
        </p:nvSpPr>
        <p:spPr bwMode="auto">
          <a:xfrm>
            <a:off x="5765800" y="1143000"/>
            <a:ext cx="2616200" cy="400050"/>
          </a:xfrm>
          <a:prstGeom prst="rect">
            <a:avLst/>
          </a:prstGeom>
          <a:noFill/>
          <a:ln w="9525">
            <a:noFill/>
            <a:miter lim="800000"/>
            <a:headEnd/>
            <a:tailEnd/>
          </a:ln>
        </p:spPr>
        <p:txBody>
          <a:bodyPr wrap="none">
            <a:spAutoFit/>
          </a:bodyPr>
          <a:lstStyle/>
          <a:p>
            <a:r>
              <a:rPr lang="en-US" sz="2000"/>
              <a:t>Zero-mean white noise</a:t>
            </a:r>
          </a:p>
        </p:txBody>
      </p:sp>
      <p:sp>
        <p:nvSpPr>
          <p:cNvPr id="47111" name="TextBox 33"/>
          <p:cNvSpPr txBox="1">
            <a:spLocks noChangeArrowheads="1"/>
          </p:cNvSpPr>
          <p:nvPr/>
        </p:nvSpPr>
        <p:spPr bwMode="auto">
          <a:xfrm>
            <a:off x="10845800" y="1447800"/>
            <a:ext cx="409575" cy="307975"/>
          </a:xfrm>
          <a:prstGeom prst="rect">
            <a:avLst/>
          </a:prstGeom>
          <a:noFill/>
          <a:ln w="9525">
            <a:noFill/>
            <a:miter lim="800000"/>
            <a:headEnd/>
            <a:tailEnd/>
          </a:ln>
        </p:spPr>
        <p:txBody>
          <a:bodyPr wrap="none">
            <a:spAutoFit/>
          </a:bodyPr>
          <a:lstStyle/>
          <a:p>
            <a:r>
              <a:rPr lang="en-US" sz="1400"/>
              <a:t>     </a:t>
            </a:r>
          </a:p>
        </p:txBody>
      </p:sp>
      <p:grpSp>
        <p:nvGrpSpPr>
          <p:cNvPr id="47112" name="Group 65"/>
          <p:cNvGrpSpPr>
            <a:grpSpLocks/>
          </p:cNvGrpSpPr>
          <p:nvPr/>
        </p:nvGrpSpPr>
        <p:grpSpPr bwMode="auto">
          <a:xfrm>
            <a:off x="2819400" y="1219200"/>
            <a:ext cx="2798763" cy="534988"/>
            <a:chOff x="4459848" y="-535632"/>
            <a:chExt cx="2799164" cy="534977"/>
          </a:xfrm>
        </p:grpSpPr>
        <p:sp>
          <p:nvSpPr>
            <p:cNvPr id="230" name="TextBox 229"/>
            <p:cNvSpPr txBox="1"/>
            <p:nvPr/>
          </p:nvSpPr>
          <p:spPr bwMode="auto">
            <a:xfrm>
              <a:off x="4459848" y="-524519"/>
              <a:ext cx="2799164" cy="523864"/>
            </a:xfrm>
            <a:prstGeom prst="rect">
              <a:avLst/>
            </a:prstGeom>
            <a:noFill/>
          </p:spPr>
          <p:txBody>
            <a:bodyPr wrap="none">
              <a:spAutoFit/>
            </a:bodyPr>
            <a:lstStyle/>
            <a:p>
              <a:pPr>
                <a:defRPr/>
              </a:pPr>
              <a:r>
                <a:rPr lang="en-US" sz="2800" b="1" dirty="0">
                  <a:solidFill>
                    <a:srgbClr val="FFFFFF"/>
                  </a:solidFill>
                  <a:effectLst>
                    <a:outerShdw blurRad="38100" dist="38100" dir="2700000" algn="tl">
                      <a:srgbClr val="000000">
                        <a:alpha val="43137"/>
                      </a:srgbClr>
                    </a:outerShdw>
                  </a:effectLst>
                  <a:cs typeface="Arial" pitchFamily="34" charset="0"/>
                </a:rPr>
                <a:t>       [S(t)  +N(t)  ]</a:t>
              </a:r>
            </a:p>
          </p:txBody>
        </p:sp>
        <p:sp>
          <p:nvSpPr>
            <p:cNvPr id="231" name="TextBox 230"/>
            <p:cNvSpPr txBox="1"/>
            <p:nvPr/>
          </p:nvSpPr>
          <p:spPr bwMode="auto">
            <a:xfrm>
              <a:off x="6060277" y="-535632"/>
              <a:ext cx="184176" cy="230183"/>
            </a:xfrm>
            <a:prstGeom prst="rect">
              <a:avLst/>
            </a:prstGeom>
            <a:noFill/>
          </p:spPr>
          <p:txBody>
            <a:bodyPr wrap="none">
              <a:spAutoFit/>
            </a:bodyPr>
            <a:lstStyle/>
            <a:p>
              <a:pPr>
                <a:defRPr/>
              </a:pPr>
              <a:endParaRPr lang="en-US" sz="900" b="1" dirty="0">
                <a:solidFill>
                  <a:srgbClr val="FFFFFF"/>
                </a:solidFill>
                <a:effectLst>
                  <a:outerShdw blurRad="38100" dist="38100" dir="2700000" algn="tl">
                    <a:srgbClr val="000000">
                      <a:alpha val="43137"/>
                    </a:srgbClr>
                  </a:outerShdw>
                </a:effectLst>
                <a:cs typeface="Arial" pitchFamily="34" charset="0"/>
              </a:endParaRPr>
            </a:p>
          </p:txBody>
        </p:sp>
      </p:grpSp>
      <p:sp>
        <p:nvSpPr>
          <p:cNvPr id="47113" name="Rectangle 238"/>
          <p:cNvSpPr>
            <a:spLocks noChangeArrowheads="1"/>
          </p:cNvSpPr>
          <p:nvPr/>
        </p:nvSpPr>
        <p:spPr bwMode="auto">
          <a:xfrm>
            <a:off x="533400" y="5791200"/>
            <a:ext cx="4800600" cy="1066800"/>
          </a:xfrm>
          <a:prstGeom prst="rect">
            <a:avLst/>
          </a:prstGeom>
          <a:solidFill>
            <a:srgbClr val="000082"/>
          </a:solidFill>
          <a:ln w="12700" algn="ctr">
            <a:noFill/>
            <a:round/>
            <a:headEnd/>
            <a:tailEnd/>
          </a:ln>
        </p:spPr>
        <p:txBody>
          <a:bodyPr/>
          <a:lstStyle/>
          <a:p>
            <a:pPr eaLnBrk="0" hangingPunct="0"/>
            <a:endParaRPr lang="en-US"/>
          </a:p>
        </p:txBody>
      </p:sp>
      <p:sp>
        <p:nvSpPr>
          <p:cNvPr id="47114" name="TextBox 32"/>
          <p:cNvSpPr txBox="1">
            <a:spLocks noChangeArrowheads="1"/>
          </p:cNvSpPr>
          <p:nvPr/>
        </p:nvSpPr>
        <p:spPr bwMode="auto">
          <a:xfrm>
            <a:off x="5635625" y="1447800"/>
            <a:ext cx="3127375" cy="400050"/>
          </a:xfrm>
          <a:prstGeom prst="rect">
            <a:avLst/>
          </a:prstGeom>
          <a:noFill/>
          <a:ln w="9525">
            <a:noFill/>
            <a:miter lim="800000"/>
            <a:headEnd/>
            <a:tailEnd/>
          </a:ln>
        </p:spPr>
        <p:txBody>
          <a:bodyPr wrap="none">
            <a:spAutoFit/>
          </a:bodyPr>
          <a:lstStyle/>
          <a:p>
            <a:r>
              <a:rPr lang="en-US" sz="2000"/>
              <a:t>Neglect geometric spreading</a:t>
            </a:r>
          </a:p>
        </p:txBody>
      </p:sp>
      <p:sp>
        <p:nvSpPr>
          <p:cNvPr id="47115" name="TextBox 25"/>
          <p:cNvSpPr txBox="1">
            <a:spLocks noChangeArrowheads="1"/>
          </p:cNvSpPr>
          <p:nvPr/>
        </p:nvSpPr>
        <p:spPr bwMode="auto">
          <a:xfrm>
            <a:off x="146050" y="4457700"/>
            <a:ext cx="4287838" cy="584200"/>
          </a:xfrm>
          <a:prstGeom prst="rect">
            <a:avLst/>
          </a:prstGeom>
          <a:noFill/>
          <a:ln w="9525">
            <a:noFill/>
            <a:miter lim="800000"/>
            <a:headEnd/>
            <a:tailEnd/>
          </a:ln>
        </p:spPr>
        <p:txBody>
          <a:bodyPr wrap="none">
            <a:spAutoFit/>
          </a:bodyPr>
          <a:lstStyle/>
          <a:p>
            <a:r>
              <a:rPr lang="en-US" sz="3200"/>
              <a:t>Standard Migration </a:t>
            </a:r>
            <a:r>
              <a:rPr lang="en-US" sz="3200">
                <a:solidFill>
                  <a:srgbClr val="FFFFFF"/>
                </a:solidFill>
              </a:rPr>
              <a:t>SNR</a:t>
            </a:r>
          </a:p>
        </p:txBody>
      </p:sp>
      <p:pic>
        <p:nvPicPr>
          <p:cNvPr id="47116" name="Picture 19"/>
          <p:cNvPicPr>
            <a:picLocks noChangeArrowheads="1"/>
          </p:cNvPicPr>
          <p:nvPr/>
        </p:nvPicPr>
        <p:blipFill>
          <a:blip r:embed="rId3" cstate="print"/>
          <a:srcRect/>
          <a:stretch>
            <a:fillRect/>
          </a:stretch>
        </p:blipFill>
        <p:spPr bwMode="auto">
          <a:xfrm>
            <a:off x="7010400" y="5562600"/>
            <a:ext cx="1600200" cy="762000"/>
          </a:xfrm>
          <a:prstGeom prst="rect">
            <a:avLst/>
          </a:prstGeom>
          <a:noFill/>
          <a:ln w="38100">
            <a:solidFill>
              <a:srgbClr val="FFFF00"/>
            </a:solidFill>
            <a:miter lim="800000"/>
            <a:headEnd/>
            <a:tailEnd/>
          </a:ln>
        </p:spPr>
      </p:pic>
      <p:pic>
        <p:nvPicPr>
          <p:cNvPr id="47117" name="Picture 2"/>
          <p:cNvPicPr>
            <a:picLocks noChangeAspect="1" noChangeArrowheads="1"/>
          </p:cNvPicPr>
          <p:nvPr/>
        </p:nvPicPr>
        <p:blipFill>
          <a:blip r:embed="rId4" cstate="print"/>
          <a:srcRect/>
          <a:stretch>
            <a:fillRect/>
          </a:stretch>
        </p:blipFill>
        <p:spPr bwMode="auto">
          <a:xfrm>
            <a:off x="228600" y="6324600"/>
            <a:ext cx="533400" cy="533400"/>
          </a:xfrm>
          <a:prstGeom prst="rect">
            <a:avLst/>
          </a:prstGeom>
          <a:noFill/>
          <a:ln w="9525">
            <a:noFill/>
            <a:miter lim="800000"/>
            <a:headEnd/>
            <a:tailEnd/>
          </a:ln>
        </p:spPr>
      </p:pic>
      <p:pic>
        <p:nvPicPr>
          <p:cNvPr id="47118" name="Picture 3"/>
          <p:cNvPicPr>
            <a:picLocks noChangeAspect="1" noChangeArrowheads="1"/>
          </p:cNvPicPr>
          <p:nvPr/>
        </p:nvPicPr>
        <p:blipFill>
          <a:blip r:embed="rId5" cstate="print"/>
          <a:srcRect/>
          <a:stretch>
            <a:fillRect/>
          </a:stretch>
        </p:blipFill>
        <p:spPr bwMode="auto">
          <a:xfrm>
            <a:off x="228600" y="5181600"/>
            <a:ext cx="533400" cy="533400"/>
          </a:xfrm>
          <a:prstGeom prst="rect">
            <a:avLst/>
          </a:prstGeom>
          <a:noFill/>
          <a:ln w="9525">
            <a:noFill/>
            <a:miter lim="800000"/>
            <a:headEnd/>
            <a:tailEnd/>
          </a:ln>
        </p:spPr>
      </p:pic>
      <p:cxnSp>
        <p:nvCxnSpPr>
          <p:cNvPr id="47119" name="Straight Arrow Connector 213"/>
          <p:cNvCxnSpPr>
            <a:cxnSpLocks noChangeShapeType="1"/>
          </p:cNvCxnSpPr>
          <p:nvPr/>
        </p:nvCxnSpPr>
        <p:spPr bwMode="auto">
          <a:xfrm>
            <a:off x="2819400" y="6019800"/>
            <a:ext cx="914400" cy="1588"/>
          </a:xfrm>
          <a:prstGeom prst="straightConnector1">
            <a:avLst/>
          </a:prstGeom>
          <a:noFill/>
          <a:ln w="12700" algn="ctr">
            <a:solidFill>
              <a:schemeClr val="tx1"/>
            </a:solidFill>
            <a:round/>
            <a:headEnd/>
            <a:tailEnd type="arrow" w="med" len="med"/>
          </a:ln>
        </p:spPr>
      </p:cxnSp>
      <p:sp>
        <p:nvSpPr>
          <p:cNvPr id="47120" name="TextBox 25"/>
          <p:cNvSpPr txBox="1">
            <a:spLocks noChangeArrowheads="1"/>
          </p:cNvSpPr>
          <p:nvPr/>
        </p:nvSpPr>
        <p:spPr bwMode="auto">
          <a:xfrm>
            <a:off x="2057400" y="228600"/>
            <a:ext cx="4800600" cy="646113"/>
          </a:xfrm>
          <a:prstGeom prst="rect">
            <a:avLst/>
          </a:prstGeom>
          <a:noFill/>
          <a:ln w="9525">
            <a:noFill/>
            <a:miter lim="800000"/>
            <a:headEnd/>
            <a:tailEnd/>
          </a:ln>
        </p:spPr>
        <p:txBody>
          <a:bodyPr wrap="none">
            <a:spAutoFit/>
          </a:bodyPr>
          <a:lstStyle/>
          <a:p>
            <a:r>
              <a:rPr lang="en-US" sz="3600"/>
              <a:t>Standard Migration </a:t>
            </a:r>
            <a:r>
              <a:rPr lang="en-US" sz="3600">
                <a:solidFill>
                  <a:srgbClr val="FFFFFF"/>
                </a:solidFill>
              </a:rPr>
              <a:t>SNR</a:t>
            </a:r>
          </a:p>
        </p:txBody>
      </p:sp>
      <p:sp>
        <p:nvSpPr>
          <p:cNvPr id="47121" name="TextBox 25"/>
          <p:cNvSpPr txBox="1">
            <a:spLocks noChangeArrowheads="1"/>
          </p:cNvSpPr>
          <p:nvPr/>
        </p:nvSpPr>
        <p:spPr bwMode="auto">
          <a:xfrm>
            <a:off x="457200" y="1219200"/>
            <a:ext cx="1725613" cy="584200"/>
          </a:xfrm>
          <a:prstGeom prst="rect">
            <a:avLst/>
          </a:prstGeom>
          <a:noFill/>
          <a:ln w="9525">
            <a:noFill/>
            <a:miter lim="800000"/>
            <a:headEnd/>
            <a:tailEnd/>
          </a:ln>
        </p:spPr>
        <p:txBody>
          <a:bodyPr wrap="none">
            <a:spAutoFit/>
          </a:bodyPr>
          <a:lstStyle/>
          <a:p>
            <a:r>
              <a:rPr lang="en-US" sz="3200"/>
              <a:t>Assume: </a:t>
            </a:r>
            <a:endParaRPr lang="en-US" sz="3200">
              <a:solidFill>
                <a:srgbClr val="FFFFFF"/>
              </a:solidFill>
            </a:endParaRPr>
          </a:p>
        </p:txBody>
      </p:sp>
      <p:sp>
        <p:nvSpPr>
          <p:cNvPr id="47122" name="TextBox 32"/>
          <p:cNvSpPr txBox="1">
            <a:spLocks noChangeArrowheads="1"/>
          </p:cNvSpPr>
          <p:nvPr/>
        </p:nvSpPr>
        <p:spPr bwMode="auto">
          <a:xfrm>
            <a:off x="2819400" y="5562600"/>
            <a:ext cx="965200" cy="400050"/>
          </a:xfrm>
          <a:prstGeom prst="rect">
            <a:avLst/>
          </a:prstGeom>
          <a:noFill/>
          <a:ln w="9525">
            <a:noFill/>
            <a:miter lim="800000"/>
            <a:headEnd/>
            <a:tailEnd/>
          </a:ln>
        </p:spPr>
        <p:txBody>
          <a:bodyPr wrap="none">
            <a:spAutoFit/>
          </a:bodyPr>
          <a:lstStyle/>
          <a:p>
            <a:r>
              <a:rPr lang="en-US" sz="2000"/>
              <a:t>migrate</a:t>
            </a:r>
          </a:p>
        </p:txBody>
      </p:sp>
      <p:sp>
        <p:nvSpPr>
          <p:cNvPr id="47123" name="Rectangle 239"/>
          <p:cNvSpPr>
            <a:spLocks noChangeArrowheads="1"/>
          </p:cNvSpPr>
          <p:nvPr/>
        </p:nvSpPr>
        <p:spPr bwMode="auto">
          <a:xfrm>
            <a:off x="0" y="4267200"/>
            <a:ext cx="4419600" cy="838200"/>
          </a:xfrm>
          <a:prstGeom prst="rect">
            <a:avLst/>
          </a:prstGeom>
          <a:solidFill>
            <a:srgbClr val="000082"/>
          </a:solidFill>
          <a:ln w="12700" algn="ctr">
            <a:noFill/>
            <a:round/>
            <a:headEnd/>
            <a:tailEnd/>
          </a:ln>
        </p:spPr>
        <p:txBody>
          <a:bodyPr/>
          <a:lstStyle/>
          <a:p>
            <a:pPr eaLnBrk="0" hangingPunct="0"/>
            <a:endParaRPr lang="en-US"/>
          </a:p>
        </p:txBody>
      </p:sp>
      <p:sp>
        <p:nvSpPr>
          <p:cNvPr id="218" name="Rectangle 217"/>
          <p:cNvSpPr>
            <a:spLocks noChangeArrowheads="1"/>
          </p:cNvSpPr>
          <p:nvPr/>
        </p:nvSpPr>
        <p:spPr bwMode="auto">
          <a:xfrm>
            <a:off x="0" y="1905000"/>
            <a:ext cx="914400" cy="1998663"/>
          </a:xfrm>
          <a:prstGeom prst="rect">
            <a:avLst/>
          </a:prstGeom>
          <a:solidFill>
            <a:srgbClr val="000082"/>
          </a:solidFill>
          <a:ln w="12700" algn="ctr">
            <a:noFill/>
            <a:round/>
            <a:headEnd/>
            <a:tailEnd/>
          </a:ln>
        </p:spPr>
        <p:txBody>
          <a:bodyPr/>
          <a:lstStyle/>
          <a:p>
            <a:pPr eaLnBrk="0" hangingPunct="0"/>
            <a:endParaRPr lang="en-US"/>
          </a:p>
        </p:txBody>
      </p:sp>
      <p:sp>
        <p:nvSpPr>
          <p:cNvPr id="223" name="Rectangle 222"/>
          <p:cNvSpPr>
            <a:spLocks noChangeArrowheads="1"/>
          </p:cNvSpPr>
          <p:nvPr/>
        </p:nvSpPr>
        <p:spPr bwMode="auto">
          <a:xfrm>
            <a:off x="990600" y="2057400"/>
            <a:ext cx="3048000" cy="1998663"/>
          </a:xfrm>
          <a:prstGeom prst="rect">
            <a:avLst/>
          </a:prstGeom>
          <a:solidFill>
            <a:srgbClr val="000082"/>
          </a:solidFill>
          <a:ln w="12700" algn="ctr">
            <a:noFill/>
            <a:round/>
            <a:headEnd/>
            <a:tailEnd/>
          </a:ln>
        </p:spPr>
        <p:txBody>
          <a:bodyPr/>
          <a:lstStyle/>
          <a:p>
            <a:pPr eaLnBrk="0" hangingPunct="0"/>
            <a:endParaRPr lang="en-US"/>
          </a:p>
        </p:txBody>
      </p:sp>
      <p:grpSp>
        <p:nvGrpSpPr>
          <p:cNvPr id="47126" name="Group 62"/>
          <p:cNvGrpSpPr>
            <a:grpSpLocks/>
          </p:cNvGrpSpPr>
          <p:nvPr/>
        </p:nvGrpSpPr>
        <p:grpSpPr bwMode="auto">
          <a:xfrm>
            <a:off x="279400" y="5581650"/>
            <a:ext cx="330200" cy="819150"/>
            <a:chOff x="-1371600" y="3352800"/>
            <a:chExt cx="330540" cy="819090"/>
          </a:xfrm>
        </p:grpSpPr>
        <p:sp>
          <p:nvSpPr>
            <p:cNvPr id="47191" name="TextBox 209"/>
            <p:cNvSpPr txBox="1">
              <a:spLocks noChangeArrowheads="1"/>
            </p:cNvSpPr>
            <p:nvPr/>
          </p:nvSpPr>
          <p:spPr bwMode="auto">
            <a:xfrm>
              <a:off x="-1371600" y="3352800"/>
              <a:ext cx="330540" cy="400110"/>
            </a:xfrm>
            <a:prstGeom prst="rect">
              <a:avLst/>
            </a:prstGeom>
            <a:noFill/>
            <a:ln w="9525">
              <a:noFill/>
              <a:miter lim="800000"/>
              <a:headEnd/>
              <a:tailEnd/>
            </a:ln>
          </p:spPr>
          <p:txBody>
            <a:bodyPr wrap="none">
              <a:spAutoFit/>
            </a:bodyPr>
            <a:lstStyle/>
            <a:p>
              <a:r>
                <a:rPr lang="en-US" sz="2000" b="1"/>
                <a:t>+</a:t>
              </a:r>
            </a:p>
          </p:txBody>
        </p:sp>
        <p:sp>
          <p:nvSpPr>
            <p:cNvPr id="47192" name="TextBox 59"/>
            <p:cNvSpPr txBox="1">
              <a:spLocks noChangeArrowheads="1"/>
            </p:cNvSpPr>
            <p:nvPr/>
          </p:nvSpPr>
          <p:spPr bwMode="auto">
            <a:xfrm>
              <a:off x="-1371600" y="3562290"/>
              <a:ext cx="330540" cy="400110"/>
            </a:xfrm>
            <a:prstGeom prst="rect">
              <a:avLst/>
            </a:prstGeom>
            <a:noFill/>
            <a:ln w="9525">
              <a:noFill/>
              <a:miter lim="800000"/>
              <a:headEnd/>
              <a:tailEnd/>
            </a:ln>
          </p:spPr>
          <p:txBody>
            <a:bodyPr wrap="none">
              <a:spAutoFit/>
            </a:bodyPr>
            <a:lstStyle/>
            <a:p>
              <a:r>
                <a:rPr lang="en-US" sz="2000" b="1"/>
                <a:t>+</a:t>
              </a:r>
            </a:p>
          </p:txBody>
        </p:sp>
        <p:sp>
          <p:nvSpPr>
            <p:cNvPr id="47193" name="TextBox 61"/>
            <p:cNvSpPr txBox="1">
              <a:spLocks noChangeArrowheads="1"/>
            </p:cNvSpPr>
            <p:nvPr/>
          </p:nvSpPr>
          <p:spPr bwMode="auto">
            <a:xfrm>
              <a:off x="-1371600" y="3771780"/>
              <a:ext cx="330540" cy="400110"/>
            </a:xfrm>
            <a:prstGeom prst="rect">
              <a:avLst/>
            </a:prstGeom>
            <a:noFill/>
            <a:ln w="9525">
              <a:noFill/>
              <a:miter lim="800000"/>
              <a:headEnd/>
              <a:tailEnd/>
            </a:ln>
          </p:spPr>
          <p:txBody>
            <a:bodyPr wrap="none">
              <a:spAutoFit/>
            </a:bodyPr>
            <a:lstStyle/>
            <a:p>
              <a:r>
                <a:rPr lang="en-US" sz="2000" b="1"/>
                <a:t>+</a:t>
              </a:r>
            </a:p>
          </p:txBody>
        </p:sp>
      </p:grpSp>
      <p:cxnSp>
        <p:nvCxnSpPr>
          <p:cNvPr id="47127" name="Straight Arrow Connector 63"/>
          <p:cNvCxnSpPr>
            <a:cxnSpLocks noChangeShapeType="1"/>
          </p:cNvCxnSpPr>
          <p:nvPr/>
        </p:nvCxnSpPr>
        <p:spPr bwMode="auto">
          <a:xfrm>
            <a:off x="914400" y="6019800"/>
            <a:ext cx="762000" cy="1588"/>
          </a:xfrm>
          <a:prstGeom prst="straightConnector1">
            <a:avLst/>
          </a:prstGeom>
          <a:noFill/>
          <a:ln w="12700" algn="ctr">
            <a:solidFill>
              <a:schemeClr val="tx1"/>
            </a:solidFill>
            <a:round/>
            <a:headEnd/>
            <a:tailEnd type="arrow" w="med" len="med"/>
          </a:ln>
        </p:spPr>
      </p:cxnSp>
      <p:sp>
        <p:nvSpPr>
          <p:cNvPr id="47128" name="TextBox 32"/>
          <p:cNvSpPr txBox="1">
            <a:spLocks noChangeArrowheads="1"/>
          </p:cNvSpPr>
          <p:nvPr/>
        </p:nvSpPr>
        <p:spPr bwMode="auto">
          <a:xfrm>
            <a:off x="914400" y="5562600"/>
            <a:ext cx="711200" cy="400050"/>
          </a:xfrm>
          <a:prstGeom prst="rect">
            <a:avLst/>
          </a:prstGeom>
          <a:noFill/>
          <a:ln w="9525">
            <a:noFill/>
            <a:miter lim="800000"/>
            <a:headEnd/>
            <a:tailEnd/>
          </a:ln>
        </p:spPr>
        <p:txBody>
          <a:bodyPr wrap="none">
            <a:spAutoFit/>
          </a:bodyPr>
          <a:lstStyle/>
          <a:p>
            <a:r>
              <a:rPr lang="en-US" sz="2000"/>
              <a:t>stack</a:t>
            </a:r>
          </a:p>
        </p:txBody>
      </p:sp>
      <p:pic>
        <p:nvPicPr>
          <p:cNvPr id="47129" name="Picture 18"/>
          <p:cNvPicPr>
            <a:picLocks noChangeArrowheads="1"/>
          </p:cNvPicPr>
          <p:nvPr/>
        </p:nvPicPr>
        <p:blipFill>
          <a:blip r:embed="rId6" cstate="print"/>
          <a:srcRect/>
          <a:stretch>
            <a:fillRect/>
          </a:stretch>
        </p:blipFill>
        <p:spPr bwMode="auto">
          <a:xfrm>
            <a:off x="4038600" y="5562600"/>
            <a:ext cx="1676400" cy="762000"/>
          </a:xfrm>
          <a:prstGeom prst="rect">
            <a:avLst/>
          </a:prstGeom>
          <a:noFill/>
          <a:ln w="38100">
            <a:solidFill>
              <a:srgbClr val="FFFF00"/>
            </a:solidFill>
            <a:miter lim="800000"/>
            <a:headEnd/>
            <a:tailEnd/>
          </a:ln>
        </p:spPr>
      </p:pic>
      <p:pic>
        <p:nvPicPr>
          <p:cNvPr id="47130" name="Picture 4"/>
          <p:cNvPicPr>
            <a:picLocks noChangeAspect="1" noChangeArrowheads="1"/>
          </p:cNvPicPr>
          <p:nvPr/>
        </p:nvPicPr>
        <p:blipFill>
          <a:blip r:embed="rId7" cstate="print"/>
          <a:srcRect/>
          <a:stretch>
            <a:fillRect/>
          </a:stretch>
        </p:blipFill>
        <p:spPr bwMode="auto">
          <a:xfrm>
            <a:off x="1905000" y="5410200"/>
            <a:ext cx="762000" cy="1143000"/>
          </a:xfrm>
          <a:prstGeom prst="rect">
            <a:avLst/>
          </a:prstGeom>
          <a:noFill/>
          <a:ln w="9525">
            <a:noFill/>
            <a:miter lim="800000"/>
            <a:headEnd/>
            <a:tailEnd/>
          </a:ln>
        </p:spPr>
      </p:pic>
      <p:grpSp>
        <p:nvGrpSpPr>
          <p:cNvPr id="47131" name="Group 78"/>
          <p:cNvGrpSpPr>
            <a:grpSpLocks/>
          </p:cNvGrpSpPr>
          <p:nvPr/>
        </p:nvGrpSpPr>
        <p:grpSpPr bwMode="auto">
          <a:xfrm>
            <a:off x="1905000" y="4495800"/>
            <a:ext cx="609600" cy="990600"/>
            <a:chOff x="4953000" y="-990600"/>
            <a:chExt cx="609600" cy="990600"/>
          </a:xfrm>
        </p:grpSpPr>
        <p:grpSp>
          <p:nvGrpSpPr>
            <p:cNvPr id="47184" name="Group 42"/>
            <p:cNvGrpSpPr>
              <a:grpSpLocks/>
            </p:cNvGrpSpPr>
            <p:nvPr/>
          </p:nvGrpSpPr>
          <p:grpSpPr bwMode="auto">
            <a:xfrm>
              <a:off x="4953000" y="-457200"/>
              <a:ext cx="533406" cy="246785"/>
              <a:chOff x="5943600" y="2057398"/>
              <a:chExt cx="990605" cy="457202"/>
            </a:xfrm>
          </p:grpSpPr>
          <p:cxnSp>
            <p:nvCxnSpPr>
              <p:cNvPr id="47188" name="Straight Connector 36"/>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47189" name="Straight Connector 37"/>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47190" name="Straight Connector 4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47185" name="TextBox 43"/>
            <p:cNvSpPr txBox="1">
              <a:spLocks noChangeArrowheads="1"/>
            </p:cNvSpPr>
            <p:nvPr/>
          </p:nvSpPr>
          <p:spPr bwMode="auto">
            <a:xfrm>
              <a:off x="5103844" y="-523220"/>
              <a:ext cx="385042" cy="523220"/>
            </a:xfrm>
            <a:prstGeom prst="rect">
              <a:avLst/>
            </a:prstGeom>
            <a:noFill/>
            <a:ln w="9525">
              <a:noFill/>
              <a:miter lim="800000"/>
              <a:headEnd/>
              <a:tailEnd/>
            </a:ln>
          </p:spPr>
          <p:txBody>
            <a:bodyPr wrap="none">
              <a:spAutoFit/>
            </a:bodyPr>
            <a:lstStyle/>
            <a:p>
              <a:r>
                <a:rPr lang="en-US" sz="2800">
                  <a:solidFill>
                    <a:srgbClr val="FFFFFF"/>
                  </a:solidFill>
                </a:rPr>
                <a:t>S</a:t>
              </a:r>
            </a:p>
          </p:txBody>
        </p:sp>
        <p:sp>
          <p:nvSpPr>
            <p:cNvPr id="47186" name="TextBox 75"/>
            <p:cNvSpPr txBox="1">
              <a:spLocks noChangeArrowheads="1"/>
            </p:cNvSpPr>
            <p:nvPr/>
          </p:nvSpPr>
          <p:spPr bwMode="auto">
            <a:xfrm>
              <a:off x="5181600" y="-990600"/>
              <a:ext cx="364202" cy="523220"/>
            </a:xfrm>
            <a:prstGeom prst="rect">
              <a:avLst/>
            </a:prstGeom>
            <a:noFill/>
            <a:ln w="9525">
              <a:noFill/>
              <a:miter lim="800000"/>
              <a:headEnd/>
              <a:tailEnd/>
            </a:ln>
          </p:spPr>
          <p:txBody>
            <a:bodyPr wrap="none">
              <a:spAutoFit/>
            </a:bodyPr>
            <a:lstStyle/>
            <a:p>
              <a:r>
                <a:rPr lang="en-US" sz="2800">
                  <a:solidFill>
                    <a:srgbClr val="FFFFFF"/>
                  </a:solidFill>
                </a:rPr>
                <a:t>1</a:t>
              </a:r>
            </a:p>
          </p:txBody>
        </p:sp>
        <p:cxnSp>
          <p:nvCxnSpPr>
            <p:cNvPr id="47187" name="Straight Connector 77"/>
            <p:cNvCxnSpPr>
              <a:cxnSpLocks noChangeShapeType="1"/>
            </p:cNvCxnSpPr>
            <p:nvPr/>
          </p:nvCxnSpPr>
          <p:spPr bwMode="auto">
            <a:xfrm>
              <a:off x="5105400" y="-533400"/>
              <a:ext cx="457200" cy="0"/>
            </a:xfrm>
            <a:prstGeom prst="line">
              <a:avLst/>
            </a:prstGeom>
            <a:noFill/>
            <a:ln w="12700" algn="ctr">
              <a:solidFill>
                <a:srgbClr val="FF0000"/>
              </a:solidFill>
              <a:round/>
              <a:headEnd/>
              <a:tailEnd/>
            </a:ln>
          </p:spPr>
        </p:cxnSp>
      </p:grpSp>
      <p:grpSp>
        <p:nvGrpSpPr>
          <p:cNvPr id="47132" name="Group 115"/>
          <p:cNvGrpSpPr>
            <a:grpSpLocks/>
          </p:cNvGrpSpPr>
          <p:nvPr/>
        </p:nvGrpSpPr>
        <p:grpSpPr bwMode="auto">
          <a:xfrm>
            <a:off x="4116388" y="5105400"/>
            <a:ext cx="609600" cy="533400"/>
            <a:chOff x="4952998" y="-533400"/>
            <a:chExt cx="609602" cy="533400"/>
          </a:xfrm>
        </p:grpSpPr>
        <p:grpSp>
          <p:nvGrpSpPr>
            <p:cNvPr id="47178" name="Group 42"/>
            <p:cNvGrpSpPr>
              <a:grpSpLocks/>
            </p:cNvGrpSpPr>
            <p:nvPr/>
          </p:nvGrpSpPr>
          <p:grpSpPr bwMode="auto">
            <a:xfrm>
              <a:off x="4952998" y="-457199"/>
              <a:ext cx="533403" cy="246784"/>
              <a:chOff x="5943600" y="2057400"/>
              <a:chExt cx="990600" cy="457200"/>
            </a:xfrm>
          </p:grpSpPr>
          <p:cxnSp>
            <p:nvCxnSpPr>
              <p:cNvPr id="47181" name="Straight Connector 36"/>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47182" name="Straight Connector 37"/>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47183" name="Straight Connector 4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47179" name="TextBox 43"/>
            <p:cNvSpPr txBox="1">
              <a:spLocks noChangeArrowheads="1"/>
            </p:cNvSpPr>
            <p:nvPr/>
          </p:nvSpPr>
          <p:spPr bwMode="auto">
            <a:xfrm>
              <a:off x="5103844" y="-523220"/>
              <a:ext cx="385042" cy="523220"/>
            </a:xfrm>
            <a:prstGeom prst="rect">
              <a:avLst/>
            </a:prstGeom>
            <a:noFill/>
            <a:ln w="9525">
              <a:noFill/>
              <a:miter lim="800000"/>
              <a:headEnd/>
              <a:tailEnd/>
            </a:ln>
          </p:spPr>
          <p:txBody>
            <a:bodyPr wrap="none">
              <a:spAutoFit/>
            </a:bodyPr>
            <a:lstStyle/>
            <a:p>
              <a:r>
                <a:rPr lang="en-US" sz="2800">
                  <a:solidFill>
                    <a:srgbClr val="FFFFFF"/>
                  </a:solidFill>
                </a:rPr>
                <a:t>S</a:t>
              </a:r>
            </a:p>
          </p:txBody>
        </p:sp>
        <p:cxnSp>
          <p:nvCxnSpPr>
            <p:cNvPr id="47180" name="Straight Connector 119"/>
            <p:cNvCxnSpPr>
              <a:cxnSpLocks noChangeShapeType="1"/>
            </p:cNvCxnSpPr>
            <p:nvPr/>
          </p:nvCxnSpPr>
          <p:spPr bwMode="auto">
            <a:xfrm>
              <a:off x="5105400" y="-533400"/>
              <a:ext cx="457200" cy="0"/>
            </a:xfrm>
            <a:prstGeom prst="line">
              <a:avLst/>
            </a:prstGeom>
            <a:noFill/>
            <a:ln w="12700" algn="ctr">
              <a:solidFill>
                <a:srgbClr val="FF0000"/>
              </a:solidFill>
              <a:round/>
              <a:headEnd/>
              <a:tailEnd/>
            </a:ln>
          </p:spPr>
        </p:cxnSp>
      </p:grpSp>
      <p:grpSp>
        <p:nvGrpSpPr>
          <p:cNvPr id="47133" name="Group 123"/>
          <p:cNvGrpSpPr>
            <a:grpSpLocks/>
          </p:cNvGrpSpPr>
          <p:nvPr/>
        </p:nvGrpSpPr>
        <p:grpSpPr bwMode="auto">
          <a:xfrm>
            <a:off x="4192588" y="4657725"/>
            <a:ext cx="684212" cy="523875"/>
            <a:chOff x="4952998" y="-541881"/>
            <a:chExt cx="683606" cy="523220"/>
          </a:xfrm>
        </p:grpSpPr>
        <p:grpSp>
          <p:nvGrpSpPr>
            <p:cNvPr id="47173" name="Group 42"/>
            <p:cNvGrpSpPr>
              <a:grpSpLocks/>
            </p:cNvGrpSpPr>
            <p:nvPr/>
          </p:nvGrpSpPr>
          <p:grpSpPr bwMode="auto">
            <a:xfrm>
              <a:off x="4952998" y="-457199"/>
              <a:ext cx="533403" cy="246784"/>
              <a:chOff x="5943600" y="2057400"/>
              <a:chExt cx="990600" cy="457200"/>
            </a:xfrm>
          </p:grpSpPr>
          <p:cxnSp>
            <p:nvCxnSpPr>
              <p:cNvPr id="47175" name="Straight Connector 36"/>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47176" name="Straight Connector 37"/>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47177" name="Straight Connector 4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47174" name="TextBox 43"/>
            <p:cNvSpPr txBox="1">
              <a:spLocks noChangeArrowheads="1"/>
            </p:cNvSpPr>
            <p:nvPr/>
          </p:nvSpPr>
          <p:spPr bwMode="auto">
            <a:xfrm>
              <a:off x="4991876" y="-541881"/>
              <a:ext cx="644728" cy="523220"/>
            </a:xfrm>
            <a:prstGeom prst="rect">
              <a:avLst/>
            </a:prstGeom>
            <a:noFill/>
            <a:ln w="9525">
              <a:noFill/>
              <a:miter lim="800000"/>
              <a:headEnd/>
              <a:tailEnd/>
            </a:ln>
          </p:spPr>
          <p:txBody>
            <a:bodyPr wrap="none">
              <a:spAutoFit/>
            </a:bodyPr>
            <a:lstStyle/>
            <a:p>
              <a:r>
                <a:rPr lang="en-US" sz="2800">
                  <a:solidFill>
                    <a:srgbClr val="FFFFFF"/>
                  </a:solidFill>
                </a:rPr>
                <a:t>GS</a:t>
              </a:r>
            </a:p>
          </p:txBody>
        </p:sp>
      </p:grpSp>
      <p:grpSp>
        <p:nvGrpSpPr>
          <p:cNvPr id="47134" name="Group 131"/>
          <p:cNvGrpSpPr>
            <a:grpSpLocks/>
          </p:cNvGrpSpPr>
          <p:nvPr/>
        </p:nvGrpSpPr>
        <p:grpSpPr bwMode="auto">
          <a:xfrm>
            <a:off x="5105400" y="4733925"/>
            <a:ext cx="533400" cy="523875"/>
            <a:chOff x="4952998" y="-541881"/>
            <a:chExt cx="533403" cy="523220"/>
          </a:xfrm>
        </p:grpSpPr>
        <p:grpSp>
          <p:nvGrpSpPr>
            <p:cNvPr id="47168" name="Group 42"/>
            <p:cNvGrpSpPr>
              <a:grpSpLocks/>
            </p:cNvGrpSpPr>
            <p:nvPr/>
          </p:nvGrpSpPr>
          <p:grpSpPr bwMode="auto">
            <a:xfrm>
              <a:off x="4952998" y="-457199"/>
              <a:ext cx="533403" cy="246784"/>
              <a:chOff x="5943600" y="2057400"/>
              <a:chExt cx="990600" cy="457200"/>
            </a:xfrm>
          </p:grpSpPr>
          <p:cxnSp>
            <p:nvCxnSpPr>
              <p:cNvPr id="47170" name="Straight Connector 36"/>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47171" name="Straight Connector 37"/>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47172" name="Straight Connector 4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47169" name="TextBox 43"/>
            <p:cNvSpPr txBox="1">
              <a:spLocks noChangeArrowheads="1"/>
            </p:cNvSpPr>
            <p:nvPr/>
          </p:nvSpPr>
          <p:spPr bwMode="auto">
            <a:xfrm>
              <a:off x="4991876" y="-541881"/>
              <a:ext cx="444352" cy="523220"/>
            </a:xfrm>
            <a:prstGeom prst="rect">
              <a:avLst/>
            </a:prstGeom>
            <a:noFill/>
            <a:ln w="9525">
              <a:noFill/>
              <a:miter lim="800000"/>
              <a:headEnd/>
              <a:tailEnd/>
            </a:ln>
          </p:spPr>
          <p:txBody>
            <a:bodyPr wrap="none">
              <a:spAutoFit/>
            </a:bodyPr>
            <a:lstStyle/>
            <a:p>
              <a:r>
                <a:rPr lang="en-US" sz="2800">
                  <a:solidFill>
                    <a:srgbClr val="FFFFFF"/>
                  </a:solidFill>
                </a:rPr>
                <a:t>G</a:t>
              </a:r>
            </a:p>
          </p:txBody>
        </p:sp>
      </p:grpSp>
      <p:grpSp>
        <p:nvGrpSpPr>
          <p:cNvPr id="47135" name="Group 142"/>
          <p:cNvGrpSpPr>
            <a:grpSpLocks/>
          </p:cNvGrpSpPr>
          <p:nvPr/>
        </p:nvGrpSpPr>
        <p:grpSpPr bwMode="auto">
          <a:xfrm>
            <a:off x="4781550" y="4800600"/>
            <a:ext cx="323850" cy="477838"/>
            <a:chOff x="3124200" y="-1068805"/>
            <a:chExt cx="324128" cy="478315"/>
          </a:xfrm>
        </p:grpSpPr>
        <p:sp>
          <p:nvSpPr>
            <p:cNvPr id="47166" name="TextBox 32"/>
            <p:cNvSpPr txBox="1">
              <a:spLocks noChangeArrowheads="1"/>
            </p:cNvSpPr>
            <p:nvPr/>
          </p:nvSpPr>
          <p:spPr bwMode="auto">
            <a:xfrm>
              <a:off x="3124200" y="-990600"/>
              <a:ext cx="324128" cy="400110"/>
            </a:xfrm>
            <a:prstGeom prst="rect">
              <a:avLst/>
            </a:prstGeom>
            <a:noFill/>
            <a:ln w="9525">
              <a:noFill/>
              <a:miter lim="800000"/>
              <a:headEnd/>
              <a:tailEnd/>
            </a:ln>
          </p:spPr>
          <p:txBody>
            <a:bodyPr wrap="none">
              <a:spAutoFit/>
            </a:bodyPr>
            <a:lstStyle/>
            <a:p>
              <a:r>
                <a:rPr lang="en-US" sz="2000"/>
                <a:t>~</a:t>
              </a:r>
            </a:p>
          </p:txBody>
        </p:sp>
        <p:sp>
          <p:nvSpPr>
            <p:cNvPr id="47167" name="TextBox 32"/>
            <p:cNvSpPr txBox="1">
              <a:spLocks noChangeArrowheads="1"/>
            </p:cNvSpPr>
            <p:nvPr/>
          </p:nvSpPr>
          <p:spPr bwMode="auto">
            <a:xfrm>
              <a:off x="3124200" y="-1068805"/>
              <a:ext cx="324128" cy="400110"/>
            </a:xfrm>
            <a:prstGeom prst="rect">
              <a:avLst/>
            </a:prstGeom>
            <a:noFill/>
            <a:ln w="9525">
              <a:noFill/>
              <a:miter lim="800000"/>
              <a:headEnd/>
              <a:tailEnd/>
            </a:ln>
          </p:spPr>
          <p:txBody>
            <a:bodyPr wrap="none">
              <a:spAutoFit/>
            </a:bodyPr>
            <a:lstStyle/>
            <a:p>
              <a:r>
                <a:rPr lang="en-US" sz="2000"/>
                <a:t>~</a:t>
              </a:r>
            </a:p>
          </p:txBody>
        </p:sp>
      </p:grpSp>
      <p:cxnSp>
        <p:nvCxnSpPr>
          <p:cNvPr id="47136" name="Straight Arrow Connector 143"/>
          <p:cNvCxnSpPr>
            <a:cxnSpLocks noChangeShapeType="1"/>
          </p:cNvCxnSpPr>
          <p:nvPr/>
        </p:nvCxnSpPr>
        <p:spPr bwMode="auto">
          <a:xfrm>
            <a:off x="5816600" y="6019800"/>
            <a:ext cx="914400" cy="1588"/>
          </a:xfrm>
          <a:prstGeom prst="straightConnector1">
            <a:avLst/>
          </a:prstGeom>
          <a:noFill/>
          <a:ln w="12700" algn="ctr">
            <a:solidFill>
              <a:schemeClr val="tx1"/>
            </a:solidFill>
            <a:round/>
            <a:headEnd/>
            <a:tailEnd type="arrow" w="med" len="med"/>
          </a:ln>
        </p:spPr>
      </p:cxnSp>
      <p:sp>
        <p:nvSpPr>
          <p:cNvPr id="47137" name="TextBox 32"/>
          <p:cNvSpPr txBox="1">
            <a:spLocks noChangeArrowheads="1"/>
          </p:cNvSpPr>
          <p:nvPr/>
        </p:nvSpPr>
        <p:spPr bwMode="auto">
          <a:xfrm>
            <a:off x="5816600" y="5562600"/>
            <a:ext cx="822325" cy="400050"/>
          </a:xfrm>
          <a:prstGeom prst="rect">
            <a:avLst/>
          </a:prstGeom>
          <a:noFill/>
          <a:ln w="9525">
            <a:noFill/>
            <a:miter lim="800000"/>
            <a:headEnd/>
            <a:tailEnd/>
          </a:ln>
        </p:spPr>
        <p:txBody>
          <a:bodyPr wrap="none">
            <a:spAutoFit/>
          </a:bodyPr>
          <a:lstStyle/>
          <a:p>
            <a:r>
              <a:rPr lang="en-US" sz="2000"/>
              <a:t>iterate</a:t>
            </a:r>
          </a:p>
        </p:txBody>
      </p:sp>
      <p:grpSp>
        <p:nvGrpSpPr>
          <p:cNvPr id="47138" name="Group 145"/>
          <p:cNvGrpSpPr>
            <a:grpSpLocks/>
          </p:cNvGrpSpPr>
          <p:nvPr/>
        </p:nvGrpSpPr>
        <p:grpSpPr bwMode="auto">
          <a:xfrm>
            <a:off x="7702550" y="4724400"/>
            <a:ext cx="603250" cy="523875"/>
            <a:chOff x="4952998" y="-541881"/>
            <a:chExt cx="603456" cy="523220"/>
          </a:xfrm>
        </p:grpSpPr>
        <p:grpSp>
          <p:nvGrpSpPr>
            <p:cNvPr id="47161" name="Group 42"/>
            <p:cNvGrpSpPr>
              <a:grpSpLocks/>
            </p:cNvGrpSpPr>
            <p:nvPr/>
          </p:nvGrpSpPr>
          <p:grpSpPr bwMode="auto">
            <a:xfrm>
              <a:off x="4952998" y="-457199"/>
              <a:ext cx="533403" cy="246784"/>
              <a:chOff x="5943600" y="2057400"/>
              <a:chExt cx="990600" cy="457200"/>
            </a:xfrm>
          </p:grpSpPr>
          <p:cxnSp>
            <p:nvCxnSpPr>
              <p:cNvPr id="47163" name="Straight Connector 36"/>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47164" name="Straight Connector 37"/>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47165" name="Straight Connector 4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47162" name="TextBox 43"/>
            <p:cNvSpPr txBox="1">
              <a:spLocks noChangeArrowheads="1"/>
            </p:cNvSpPr>
            <p:nvPr/>
          </p:nvSpPr>
          <p:spPr bwMode="auto">
            <a:xfrm>
              <a:off x="4991876" y="-541881"/>
              <a:ext cx="564578" cy="523220"/>
            </a:xfrm>
            <a:prstGeom prst="rect">
              <a:avLst/>
            </a:prstGeom>
            <a:noFill/>
            <a:ln w="9525">
              <a:noFill/>
              <a:miter lim="800000"/>
              <a:headEnd/>
              <a:tailEnd/>
            </a:ln>
          </p:spPr>
          <p:txBody>
            <a:bodyPr wrap="none">
              <a:spAutoFit/>
            </a:bodyPr>
            <a:lstStyle/>
            <a:p>
              <a:r>
                <a:rPr lang="en-US" sz="2800">
                  <a:solidFill>
                    <a:srgbClr val="FFFFFF"/>
                  </a:solidFill>
                </a:rPr>
                <a:t>GI</a:t>
              </a:r>
            </a:p>
          </p:txBody>
        </p:sp>
      </p:grpSp>
      <p:sp>
        <p:nvSpPr>
          <p:cNvPr id="47139" name="TextBox 25"/>
          <p:cNvSpPr txBox="1">
            <a:spLocks noChangeArrowheads="1"/>
          </p:cNvSpPr>
          <p:nvPr/>
        </p:nvSpPr>
        <p:spPr bwMode="auto">
          <a:xfrm>
            <a:off x="1630363" y="3878263"/>
            <a:ext cx="5532437" cy="646112"/>
          </a:xfrm>
          <a:prstGeom prst="rect">
            <a:avLst/>
          </a:prstGeom>
          <a:noFill/>
          <a:ln w="9525">
            <a:noFill/>
            <a:miter lim="800000"/>
            <a:headEnd/>
            <a:tailEnd/>
          </a:ln>
        </p:spPr>
        <p:txBody>
          <a:bodyPr wrap="none">
            <a:spAutoFit/>
          </a:bodyPr>
          <a:lstStyle/>
          <a:p>
            <a:r>
              <a:rPr lang="en-US" sz="3600"/>
              <a:t>Iterative Multisrc. Mig. </a:t>
            </a:r>
            <a:r>
              <a:rPr lang="en-US" sz="3600">
                <a:solidFill>
                  <a:srgbClr val="FFFFFF"/>
                </a:solidFill>
              </a:rPr>
              <a:t>SNR</a:t>
            </a:r>
          </a:p>
        </p:txBody>
      </p:sp>
      <p:sp>
        <p:nvSpPr>
          <p:cNvPr id="155" name="TextBox 154"/>
          <p:cNvSpPr txBox="1"/>
          <p:nvPr/>
        </p:nvSpPr>
        <p:spPr bwMode="auto">
          <a:xfrm>
            <a:off x="8096250" y="5257800"/>
            <a:ext cx="1047750" cy="307975"/>
          </a:xfrm>
          <a:prstGeom prst="rect">
            <a:avLst/>
          </a:prstGeom>
          <a:noFill/>
        </p:spPr>
        <p:txBody>
          <a:bodyPr wrap="none">
            <a:spAutoFit/>
          </a:bodyPr>
          <a:lstStyle/>
          <a:p>
            <a:pPr>
              <a:defRPr/>
            </a:pPr>
            <a:r>
              <a:rPr lang="en-US" sz="1400" b="1" dirty="0">
                <a:solidFill>
                  <a:srgbClr val="FFFFFF"/>
                </a:solidFill>
                <a:effectLst>
                  <a:outerShdw blurRad="38100" dist="38100" dir="2700000" algn="tl">
                    <a:srgbClr val="000000">
                      <a:alpha val="43137"/>
                    </a:srgbClr>
                  </a:outerShdw>
                </a:effectLst>
              </a:rPr>
              <a:t># iterations</a:t>
            </a:r>
          </a:p>
        </p:txBody>
      </p:sp>
      <p:cxnSp>
        <p:nvCxnSpPr>
          <p:cNvPr id="47141" name="Straight Arrow Connector 158"/>
          <p:cNvCxnSpPr>
            <a:cxnSpLocks noChangeShapeType="1"/>
            <a:endCxn id="47162" idx="3"/>
          </p:cNvCxnSpPr>
          <p:nvPr/>
        </p:nvCxnSpPr>
        <p:spPr bwMode="auto">
          <a:xfrm rot="16200000" flipV="1">
            <a:off x="8246269" y="5045869"/>
            <a:ext cx="347662" cy="228600"/>
          </a:xfrm>
          <a:prstGeom prst="straightConnector1">
            <a:avLst/>
          </a:prstGeom>
          <a:noFill/>
          <a:ln w="12700" algn="ctr">
            <a:solidFill>
              <a:srgbClr val="FFFFFF"/>
            </a:solidFill>
            <a:round/>
            <a:headEnd/>
            <a:tailEnd type="arrow" w="med" len="med"/>
          </a:ln>
        </p:spPr>
      </p:cxnSp>
      <p:sp>
        <p:nvSpPr>
          <p:cNvPr id="47142" name="TextBox 25"/>
          <p:cNvSpPr txBox="1">
            <a:spLocks noChangeArrowheads="1"/>
          </p:cNvSpPr>
          <p:nvPr/>
        </p:nvSpPr>
        <p:spPr bwMode="auto">
          <a:xfrm>
            <a:off x="1087438" y="4781550"/>
            <a:ext cx="893762" cy="400050"/>
          </a:xfrm>
          <a:prstGeom prst="rect">
            <a:avLst/>
          </a:prstGeom>
          <a:noFill/>
          <a:ln w="9525">
            <a:noFill/>
            <a:miter lim="800000"/>
            <a:headEnd/>
            <a:tailEnd/>
          </a:ln>
        </p:spPr>
        <p:txBody>
          <a:bodyPr wrap="none">
            <a:spAutoFit/>
          </a:bodyPr>
          <a:lstStyle/>
          <a:p>
            <a:r>
              <a:rPr lang="en-US" sz="2000">
                <a:solidFill>
                  <a:srgbClr val="FFFFFF"/>
                </a:solidFill>
              </a:rPr>
              <a:t>SNR= </a:t>
            </a:r>
          </a:p>
        </p:txBody>
      </p:sp>
      <p:sp>
        <p:nvSpPr>
          <p:cNvPr id="162" name="Rectangle 161"/>
          <p:cNvSpPr>
            <a:spLocks noChangeArrowheads="1"/>
          </p:cNvSpPr>
          <p:nvPr/>
        </p:nvSpPr>
        <p:spPr bwMode="auto">
          <a:xfrm>
            <a:off x="4953000" y="1752600"/>
            <a:ext cx="4495800" cy="1998663"/>
          </a:xfrm>
          <a:prstGeom prst="rect">
            <a:avLst/>
          </a:prstGeom>
          <a:solidFill>
            <a:srgbClr val="000082"/>
          </a:solidFill>
          <a:ln w="12700" algn="ctr">
            <a:noFill/>
            <a:round/>
            <a:headEnd/>
            <a:tailEnd/>
          </a:ln>
        </p:spPr>
        <p:txBody>
          <a:bodyPr/>
          <a:lstStyle/>
          <a:p>
            <a:pPr eaLnBrk="0" hangingPunct="0"/>
            <a:endParaRPr lang="en-US"/>
          </a:p>
        </p:txBody>
      </p:sp>
      <p:sp>
        <p:nvSpPr>
          <p:cNvPr id="163" name="Rectangle 162"/>
          <p:cNvSpPr>
            <a:spLocks noChangeArrowheads="1"/>
          </p:cNvSpPr>
          <p:nvPr/>
        </p:nvSpPr>
        <p:spPr bwMode="auto">
          <a:xfrm>
            <a:off x="1447800" y="3886200"/>
            <a:ext cx="5943600" cy="931863"/>
          </a:xfrm>
          <a:prstGeom prst="rect">
            <a:avLst/>
          </a:prstGeom>
          <a:solidFill>
            <a:srgbClr val="000082"/>
          </a:solidFill>
          <a:ln w="12700" algn="ctr">
            <a:noFill/>
            <a:round/>
            <a:headEnd/>
            <a:tailEnd/>
          </a:ln>
        </p:spPr>
        <p:txBody>
          <a:bodyPr/>
          <a:lstStyle/>
          <a:p>
            <a:pPr eaLnBrk="0" hangingPunct="0"/>
            <a:endParaRPr lang="en-US"/>
          </a:p>
        </p:txBody>
      </p:sp>
      <p:sp>
        <p:nvSpPr>
          <p:cNvPr id="164" name="Rectangle 163"/>
          <p:cNvSpPr>
            <a:spLocks noChangeArrowheads="1"/>
          </p:cNvSpPr>
          <p:nvPr/>
        </p:nvSpPr>
        <p:spPr bwMode="auto">
          <a:xfrm>
            <a:off x="76200" y="4953000"/>
            <a:ext cx="838200" cy="1905000"/>
          </a:xfrm>
          <a:prstGeom prst="rect">
            <a:avLst/>
          </a:prstGeom>
          <a:solidFill>
            <a:srgbClr val="000082"/>
          </a:solidFill>
          <a:ln w="12700" algn="ctr">
            <a:noFill/>
            <a:round/>
            <a:headEnd/>
            <a:tailEnd/>
          </a:ln>
        </p:spPr>
        <p:txBody>
          <a:bodyPr/>
          <a:lstStyle/>
          <a:p>
            <a:pPr eaLnBrk="0" hangingPunct="0"/>
            <a:endParaRPr lang="en-US"/>
          </a:p>
        </p:txBody>
      </p:sp>
      <p:sp>
        <p:nvSpPr>
          <p:cNvPr id="165" name="Rectangle 164"/>
          <p:cNvSpPr>
            <a:spLocks noChangeArrowheads="1"/>
          </p:cNvSpPr>
          <p:nvPr/>
        </p:nvSpPr>
        <p:spPr bwMode="auto">
          <a:xfrm>
            <a:off x="914400" y="4572000"/>
            <a:ext cx="1828800" cy="2286000"/>
          </a:xfrm>
          <a:prstGeom prst="rect">
            <a:avLst/>
          </a:prstGeom>
          <a:solidFill>
            <a:srgbClr val="000082"/>
          </a:solidFill>
          <a:ln w="12700" algn="ctr">
            <a:noFill/>
            <a:round/>
            <a:headEnd/>
            <a:tailEnd/>
          </a:ln>
        </p:spPr>
        <p:txBody>
          <a:bodyPr/>
          <a:lstStyle/>
          <a:p>
            <a:pPr eaLnBrk="0" hangingPunct="0"/>
            <a:endParaRPr lang="en-US"/>
          </a:p>
        </p:txBody>
      </p:sp>
      <p:sp>
        <p:nvSpPr>
          <p:cNvPr id="166" name="Rectangle 165"/>
          <p:cNvSpPr>
            <a:spLocks noChangeArrowheads="1"/>
          </p:cNvSpPr>
          <p:nvPr/>
        </p:nvSpPr>
        <p:spPr bwMode="auto">
          <a:xfrm>
            <a:off x="2819400" y="4572000"/>
            <a:ext cx="914400" cy="2286000"/>
          </a:xfrm>
          <a:prstGeom prst="rect">
            <a:avLst/>
          </a:prstGeom>
          <a:solidFill>
            <a:srgbClr val="000082"/>
          </a:solidFill>
          <a:ln w="12700" algn="ctr">
            <a:noFill/>
            <a:round/>
            <a:headEnd/>
            <a:tailEnd/>
          </a:ln>
        </p:spPr>
        <p:txBody>
          <a:bodyPr/>
          <a:lstStyle/>
          <a:p>
            <a:pPr eaLnBrk="0" hangingPunct="0"/>
            <a:endParaRPr lang="en-US"/>
          </a:p>
        </p:txBody>
      </p:sp>
      <p:sp>
        <p:nvSpPr>
          <p:cNvPr id="167" name="Rectangle 166"/>
          <p:cNvSpPr>
            <a:spLocks noChangeArrowheads="1"/>
          </p:cNvSpPr>
          <p:nvPr/>
        </p:nvSpPr>
        <p:spPr bwMode="auto">
          <a:xfrm>
            <a:off x="3886200" y="4572000"/>
            <a:ext cx="1943100" cy="2286000"/>
          </a:xfrm>
          <a:prstGeom prst="rect">
            <a:avLst/>
          </a:prstGeom>
          <a:solidFill>
            <a:srgbClr val="000082"/>
          </a:solidFill>
          <a:ln w="12700" algn="ctr">
            <a:noFill/>
            <a:round/>
            <a:headEnd/>
            <a:tailEnd/>
          </a:ln>
        </p:spPr>
        <p:txBody>
          <a:bodyPr/>
          <a:lstStyle/>
          <a:p>
            <a:pPr eaLnBrk="0" hangingPunct="0"/>
            <a:endParaRPr lang="en-US"/>
          </a:p>
        </p:txBody>
      </p:sp>
      <p:sp>
        <p:nvSpPr>
          <p:cNvPr id="168" name="Rectangle 167"/>
          <p:cNvSpPr>
            <a:spLocks noChangeArrowheads="1"/>
          </p:cNvSpPr>
          <p:nvPr/>
        </p:nvSpPr>
        <p:spPr bwMode="auto">
          <a:xfrm>
            <a:off x="5829300" y="4572000"/>
            <a:ext cx="1028700" cy="2286000"/>
          </a:xfrm>
          <a:prstGeom prst="rect">
            <a:avLst/>
          </a:prstGeom>
          <a:solidFill>
            <a:srgbClr val="000082"/>
          </a:solidFill>
          <a:ln w="12700" algn="ctr">
            <a:noFill/>
            <a:round/>
            <a:headEnd/>
            <a:tailEnd/>
          </a:ln>
        </p:spPr>
        <p:txBody>
          <a:bodyPr/>
          <a:lstStyle/>
          <a:p>
            <a:pPr eaLnBrk="0" hangingPunct="0"/>
            <a:endParaRPr lang="en-US"/>
          </a:p>
        </p:txBody>
      </p:sp>
      <p:sp>
        <p:nvSpPr>
          <p:cNvPr id="169" name="Rectangle 168"/>
          <p:cNvSpPr>
            <a:spLocks noChangeArrowheads="1"/>
          </p:cNvSpPr>
          <p:nvPr/>
        </p:nvSpPr>
        <p:spPr bwMode="auto">
          <a:xfrm>
            <a:off x="6934200" y="4572000"/>
            <a:ext cx="2209800" cy="2286000"/>
          </a:xfrm>
          <a:prstGeom prst="rect">
            <a:avLst/>
          </a:prstGeom>
          <a:solidFill>
            <a:srgbClr val="000082"/>
          </a:solidFill>
          <a:ln w="12700" algn="ctr">
            <a:noFill/>
            <a:round/>
            <a:headEnd/>
            <a:tailEnd/>
          </a:ln>
        </p:spPr>
        <p:txBody>
          <a:bodyPr/>
          <a:lstStyle/>
          <a:p>
            <a:pPr eaLnBrk="0" hangingPunct="0"/>
            <a:endParaRPr lang="en-US"/>
          </a:p>
        </p:txBody>
      </p:sp>
      <p:sp>
        <p:nvSpPr>
          <p:cNvPr id="170" name="TextBox 169"/>
          <p:cNvSpPr txBox="1">
            <a:spLocks noChangeArrowheads="1"/>
          </p:cNvSpPr>
          <p:nvPr/>
        </p:nvSpPr>
        <p:spPr bwMode="auto">
          <a:xfrm>
            <a:off x="6858000" y="2057400"/>
            <a:ext cx="1668463" cy="461963"/>
          </a:xfrm>
          <a:prstGeom prst="rect">
            <a:avLst/>
          </a:prstGeom>
          <a:noFill/>
          <a:ln w="9525">
            <a:noFill/>
            <a:miter lim="800000"/>
            <a:headEnd/>
            <a:tailEnd/>
          </a:ln>
        </p:spPr>
        <p:txBody>
          <a:bodyPr wrap="none">
            <a:spAutoFit/>
          </a:bodyPr>
          <a:lstStyle/>
          <a:p>
            <a:r>
              <a:rPr lang="en-US" sz="2400"/>
              <a:t>Cost ~ O(S)</a:t>
            </a:r>
          </a:p>
        </p:txBody>
      </p:sp>
      <p:sp>
        <p:nvSpPr>
          <p:cNvPr id="171" name="TextBox 170"/>
          <p:cNvSpPr txBox="1">
            <a:spLocks noChangeArrowheads="1"/>
          </p:cNvSpPr>
          <p:nvPr/>
        </p:nvSpPr>
        <p:spPr bwMode="auto">
          <a:xfrm>
            <a:off x="7010400" y="4114800"/>
            <a:ext cx="1600200" cy="461963"/>
          </a:xfrm>
          <a:prstGeom prst="rect">
            <a:avLst/>
          </a:prstGeom>
          <a:noFill/>
          <a:ln w="9525">
            <a:noFill/>
            <a:miter lim="800000"/>
            <a:headEnd/>
            <a:tailEnd/>
          </a:ln>
        </p:spPr>
        <p:txBody>
          <a:bodyPr wrap="none">
            <a:spAutoFit/>
          </a:bodyPr>
          <a:lstStyle/>
          <a:p>
            <a:r>
              <a:rPr lang="en-US" sz="2400"/>
              <a:t>Cost ~ O(I)</a:t>
            </a:r>
          </a:p>
        </p:txBody>
      </p:sp>
      <p:grpSp>
        <p:nvGrpSpPr>
          <p:cNvPr id="22" name="Group 123"/>
          <p:cNvGrpSpPr>
            <a:grpSpLocks/>
          </p:cNvGrpSpPr>
          <p:nvPr/>
        </p:nvGrpSpPr>
        <p:grpSpPr bwMode="auto">
          <a:xfrm>
            <a:off x="3276600" y="2501900"/>
            <a:ext cx="1524000" cy="469900"/>
            <a:chOff x="3276600" y="2501462"/>
            <a:chExt cx="1524000" cy="470339"/>
          </a:xfrm>
        </p:grpSpPr>
        <p:sp>
          <p:nvSpPr>
            <p:cNvPr id="47154" name="Rectangle 109"/>
            <p:cNvSpPr>
              <a:spLocks noChangeArrowheads="1"/>
            </p:cNvSpPr>
            <p:nvPr/>
          </p:nvSpPr>
          <p:spPr bwMode="auto">
            <a:xfrm>
              <a:off x="3276600" y="2819400"/>
              <a:ext cx="76200" cy="45719"/>
            </a:xfrm>
            <a:prstGeom prst="rect">
              <a:avLst/>
            </a:prstGeom>
            <a:solidFill>
              <a:schemeClr val="accent1"/>
            </a:solidFill>
            <a:ln w="12700" algn="ctr">
              <a:solidFill>
                <a:schemeClr val="tx1"/>
              </a:solidFill>
              <a:round/>
              <a:headEnd/>
              <a:tailEnd/>
            </a:ln>
          </p:spPr>
          <p:txBody>
            <a:bodyPr/>
            <a:lstStyle/>
            <a:p>
              <a:pPr eaLnBrk="0" hangingPunct="0"/>
              <a:endParaRPr lang="en-US"/>
            </a:p>
          </p:txBody>
        </p:sp>
        <p:cxnSp>
          <p:nvCxnSpPr>
            <p:cNvPr id="47155" name="Straight Connector 111"/>
            <p:cNvCxnSpPr>
              <a:cxnSpLocks noChangeShapeType="1"/>
              <a:stCxn id="47154" idx="0"/>
            </p:cNvCxnSpPr>
            <p:nvPr/>
          </p:nvCxnSpPr>
          <p:spPr bwMode="auto">
            <a:xfrm rot="5400000" flipH="1" flipV="1">
              <a:off x="3638550" y="2190750"/>
              <a:ext cx="304800" cy="952500"/>
            </a:xfrm>
            <a:prstGeom prst="line">
              <a:avLst/>
            </a:prstGeom>
            <a:noFill/>
            <a:ln w="12700" algn="ctr">
              <a:solidFill>
                <a:schemeClr val="tx1"/>
              </a:solidFill>
              <a:round/>
              <a:headEnd/>
              <a:tailEnd/>
            </a:ln>
          </p:spPr>
        </p:cxnSp>
        <p:cxnSp>
          <p:nvCxnSpPr>
            <p:cNvPr id="47156" name="Straight Connector 113"/>
            <p:cNvCxnSpPr>
              <a:cxnSpLocks noChangeShapeType="1"/>
              <a:stCxn id="47154" idx="2"/>
            </p:cNvCxnSpPr>
            <p:nvPr/>
          </p:nvCxnSpPr>
          <p:spPr bwMode="auto">
            <a:xfrm rot="16200000" flipH="1">
              <a:off x="3737609" y="2442210"/>
              <a:ext cx="106683" cy="952500"/>
            </a:xfrm>
            <a:prstGeom prst="line">
              <a:avLst/>
            </a:prstGeom>
            <a:noFill/>
            <a:ln w="12700" algn="ctr">
              <a:solidFill>
                <a:schemeClr val="tx1"/>
              </a:solidFill>
              <a:round/>
              <a:headEnd/>
              <a:tailEnd/>
            </a:ln>
          </p:spPr>
        </p:cxnSp>
        <p:sp>
          <p:nvSpPr>
            <p:cNvPr id="47157" name="Rectangle 116"/>
            <p:cNvSpPr>
              <a:spLocks noChangeArrowheads="1"/>
            </p:cNvSpPr>
            <p:nvPr/>
          </p:nvSpPr>
          <p:spPr bwMode="auto">
            <a:xfrm>
              <a:off x="4267200" y="2514600"/>
              <a:ext cx="533400" cy="457200"/>
            </a:xfrm>
            <a:prstGeom prst="rect">
              <a:avLst/>
            </a:prstGeom>
            <a:solidFill>
              <a:schemeClr val="accent1"/>
            </a:solidFill>
            <a:ln w="12700" algn="ctr">
              <a:solidFill>
                <a:schemeClr val="tx1"/>
              </a:solidFill>
              <a:round/>
              <a:headEnd/>
              <a:tailEnd/>
            </a:ln>
          </p:spPr>
          <p:txBody>
            <a:bodyPr/>
            <a:lstStyle/>
            <a:p>
              <a:pPr eaLnBrk="0" hangingPunct="0"/>
              <a:endParaRPr lang="en-US"/>
            </a:p>
          </p:txBody>
        </p:sp>
        <p:cxnSp>
          <p:nvCxnSpPr>
            <p:cNvPr id="47158" name="Straight Connector 120"/>
            <p:cNvCxnSpPr>
              <a:cxnSpLocks noChangeShapeType="1"/>
              <a:stCxn id="47157" idx="0"/>
              <a:endCxn id="47157" idx="2"/>
            </p:cNvCxnSpPr>
            <p:nvPr/>
          </p:nvCxnSpPr>
          <p:spPr bwMode="auto">
            <a:xfrm rot="16200000" flipH="1">
              <a:off x="4305300" y="2743200"/>
              <a:ext cx="457200" cy="0"/>
            </a:xfrm>
            <a:prstGeom prst="line">
              <a:avLst/>
            </a:prstGeom>
            <a:noFill/>
            <a:ln w="12700" algn="ctr">
              <a:solidFill>
                <a:schemeClr val="tx1"/>
              </a:solidFill>
              <a:round/>
              <a:headEnd/>
              <a:tailEnd/>
            </a:ln>
          </p:spPr>
        </p:cxnSp>
        <p:sp>
          <p:nvSpPr>
            <p:cNvPr id="47159" name="Freeform 121"/>
            <p:cNvSpPr>
              <a:spLocks/>
            </p:cNvSpPr>
            <p:nvPr/>
          </p:nvSpPr>
          <p:spPr bwMode="auto">
            <a:xfrm>
              <a:off x="4519448" y="2501462"/>
              <a:ext cx="246994" cy="220717"/>
            </a:xfrm>
            <a:custGeom>
              <a:avLst/>
              <a:gdLst>
                <a:gd name="T0" fmla="*/ 0 w 246994"/>
                <a:gd name="T1" fmla="*/ 0 h 220717"/>
                <a:gd name="T2" fmla="*/ 157655 w 246994"/>
                <a:gd name="T3" fmla="*/ 84083 h 220717"/>
                <a:gd name="T4" fmla="*/ 220718 w 246994"/>
                <a:gd name="T5" fmla="*/ 136635 h 220717"/>
                <a:gd name="T6" fmla="*/ 0 w 246994"/>
                <a:gd name="T7" fmla="*/ 220717 h 220717"/>
                <a:gd name="T8" fmla="*/ 0 60000 65536"/>
                <a:gd name="T9" fmla="*/ 0 60000 65536"/>
                <a:gd name="T10" fmla="*/ 0 60000 65536"/>
                <a:gd name="T11" fmla="*/ 0 60000 65536"/>
                <a:gd name="T12" fmla="*/ 0 w 246994"/>
                <a:gd name="T13" fmla="*/ 0 h 220717"/>
                <a:gd name="T14" fmla="*/ 246994 w 246994"/>
                <a:gd name="T15" fmla="*/ 220717 h 220717"/>
              </a:gdLst>
              <a:ahLst/>
              <a:cxnLst>
                <a:cxn ang="T8">
                  <a:pos x="T0" y="T1"/>
                </a:cxn>
                <a:cxn ang="T9">
                  <a:pos x="T2" y="T3"/>
                </a:cxn>
                <a:cxn ang="T10">
                  <a:pos x="T4" y="T5"/>
                </a:cxn>
                <a:cxn ang="T11">
                  <a:pos x="T6" y="T7"/>
                </a:cxn>
              </a:cxnLst>
              <a:rect l="T12" t="T13" r="T14" b="T15"/>
              <a:pathLst>
                <a:path w="246994" h="220717">
                  <a:moveTo>
                    <a:pt x="0" y="0"/>
                  </a:moveTo>
                  <a:cubicBezTo>
                    <a:pt x="60434" y="30655"/>
                    <a:pt x="120869" y="61311"/>
                    <a:pt x="157655" y="84083"/>
                  </a:cubicBezTo>
                  <a:cubicBezTo>
                    <a:pt x="194441" y="106856"/>
                    <a:pt x="246994" y="113863"/>
                    <a:pt x="220718" y="136635"/>
                  </a:cubicBezTo>
                  <a:cubicBezTo>
                    <a:pt x="194442" y="159407"/>
                    <a:pt x="97221" y="190062"/>
                    <a:pt x="0" y="220717"/>
                  </a:cubicBezTo>
                </a:path>
              </a:pathLst>
            </a:custGeom>
            <a:solidFill>
              <a:srgbClr val="000000"/>
            </a:solidFill>
            <a:ln w="12700" cap="flat" cmpd="sng" algn="ctr">
              <a:solidFill>
                <a:schemeClr val="tx1"/>
              </a:solidFill>
              <a:prstDash val="solid"/>
              <a:round/>
              <a:headEnd type="none" w="med" len="med"/>
              <a:tailEnd type="none" w="med" len="med"/>
            </a:ln>
          </p:spPr>
          <p:txBody>
            <a:bodyPr/>
            <a:lstStyle/>
            <a:p>
              <a:endParaRPr lang="en-US"/>
            </a:p>
          </p:txBody>
        </p:sp>
        <p:sp>
          <p:nvSpPr>
            <p:cNvPr id="47160" name="Freeform 122"/>
            <p:cNvSpPr>
              <a:spLocks/>
            </p:cNvSpPr>
            <p:nvPr/>
          </p:nvSpPr>
          <p:spPr bwMode="auto">
            <a:xfrm flipH="1">
              <a:off x="4353910" y="2716923"/>
              <a:ext cx="176048" cy="165538"/>
            </a:xfrm>
            <a:custGeom>
              <a:avLst/>
              <a:gdLst>
                <a:gd name="T0" fmla="*/ 0 w 246994"/>
                <a:gd name="T1" fmla="*/ 0 h 220717"/>
                <a:gd name="T2" fmla="*/ 5335 w 246994"/>
                <a:gd name="T3" fmla="*/ 4736 h 220717"/>
                <a:gd name="T4" fmla="*/ 7469 w 246994"/>
                <a:gd name="T5" fmla="*/ 7694 h 220717"/>
                <a:gd name="T6" fmla="*/ 0 w 246994"/>
                <a:gd name="T7" fmla="*/ 12430 h 220717"/>
                <a:gd name="T8" fmla="*/ 0 60000 65536"/>
                <a:gd name="T9" fmla="*/ 0 60000 65536"/>
                <a:gd name="T10" fmla="*/ 0 60000 65536"/>
                <a:gd name="T11" fmla="*/ 0 60000 65536"/>
                <a:gd name="T12" fmla="*/ 0 w 246994"/>
                <a:gd name="T13" fmla="*/ 0 h 220717"/>
                <a:gd name="T14" fmla="*/ 246994 w 246994"/>
                <a:gd name="T15" fmla="*/ 220717 h 220717"/>
              </a:gdLst>
              <a:ahLst/>
              <a:cxnLst>
                <a:cxn ang="T8">
                  <a:pos x="T0" y="T1"/>
                </a:cxn>
                <a:cxn ang="T9">
                  <a:pos x="T2" y="T3"/>
                </a:cxn>
                <a:cxn ang="T10">
                  <a:pos x="T4" y="T5"/>
                </a:cxn>
                <a:cxn ang="T11">
                  <a:pos x="T6" y="T7"/>
                </a:cxn>
              </a:cxnLst>
              <a:rect l="T12" t="T13" r="T14" b="T15"/>
              <a:pathLst>
                <a:path w="246994" h="220717">
                  <a:moveTo>
                    <a:pt x="0" y="0"/>
                  </a:moveTo>
                  <a:cubicBezTo>
                    <a:pt x="60434" y="30655"/>
                    <a:pt x="120869" y="61311"/>
                    <a:pt x="157655" y="84083"/>
                  </a:cubicBezTo>
                  <a:cubicBezTo>
                    <a:pt x="194441" y="106856"/>
                    <a:pt x="246994" y="113863"/>
                    <a:pt x="220718" y="136635"/>
                  </a:cubicBezTo>
                  <a:cubicBezTo>
                    <a:pt x="194442" y="159407"/>
                    <a:pt x="97221" y="190062"/>
                    <a:pt x="0" y="220717"/>
                  </a:cubicBezTo>
                </a:path>
              </a:pathLst>
            </a:custGeom>
            <a:solidFill>
              <a:srgbClr val="FFFFFF"/>
            </a:solidFill>
            <a:ln w="12700" cap="flat" cmpd="sng" algn="ctr">
              <a:solidFill>
                <a:schemeClr val="tx1"/>
              </a:solidFill>
              <a:prstDash val="solid"/>
              <a:round/>
              <a:headEnd type="none" w="med" len="med"/>
              <a:tailEnd type="none" w="med" len="med"/>
            </a:ln>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18"/>
                                        </p:tgtEl>
                                      </p:cBhvr>
                                    </p:animEffect>
                                    <p:set>
                                      <p:cBhvr>
                                        <p:cTn id="7" dur="1" fill="hold">
                                          <p:stCondLst>
                                            <p:cond delay="499"/>
                                          </p:stCondLst>
                                        </p:cTn>
                                        <p:tgtEl>
                                          <p:spTgt spid="2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23"/>
                                        </p:tgtEl>
                                      </p:cBhvr>
                                    </p:animEffect>
                                    <p:set>
                                      <p:cBhvr>
                                        <p:cTn id="12" dur="1" fill="hold">
                                          <p:stCondLst>
                                            <p:cond delay="499"/>
                                          </p:stCondLst>
                                        </p:cTn>
                                        <p:tgtEl>
                                          <p:spTgt spid="2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62"/>
                                        </p:tgtEl>
                                      </p:cBhvr>
                                    </p:animEffect>
                                    <p:set>
                                      <p:cBhvr>
                                        <p:cTn id="22" dur="1" fill="hold">
                                          <p:stCondLst>
                                            <p:cond delay="499"/>
                                          </p:stCondLst>
                                        </p:cTn>
                                        <p:tgtEl>
                                          <p:spTgt spid="16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63"/>
                                        </p:tgtEl>
                                      </p:cBhvr>
                                    </p:animEffect>
                                    <p:set>
                                      <p:cBhvr>
                                        <p:cTn id="27" dur="1" fill="hold">
                                          <p:stCondLst>
                                            <p:cond delay="499"/>
                                          </p:stCondLst>
                                        </p:cTn>
                                        <p:tgtEl>
                                          <p:spTgt spid="16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64"/>
                                        </p:tgtEl>
                                      </p:cBhvr>
                                    </p:animEffect>
                                    <p:set>
                                      <p:cBhvr>
                                        <p:cTn id="32" dur="1" fill="hold">
                                          <p:stCondLst>
                                            <p:cond delay="499"/>
                                          </p:stCondLst>
                                        </p:cTn>
                                        <p:tgtEl>
                                          <p:spTgt spid="16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65"/>
                                        </p:tgtEl>
                                      </p:cBhvr>
                                    </p:animEffect>
                                    <p:set>
                                      <p:cBhvr>
                                        <p:cTn id="37" dur="1" fill="hold">
                                          <p:stCondLst>
                                            <p:cond delay="499"/>
                                          </p:stCondLst>
                                        </p:cTn>
                                        <p:tgtEl>
                                          <p:spTgt spid="16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66"/>
                                        </p:tgtEl>
                                      </p:cBhvr>
                                    </p:animEffect>
                                    <p:set>
                                      <p:cBhvr>
                                        <p:cTn id="42" dur="1" fill="hold">
                                          <p:stCondLst>
                                            <p:cond delay="499"/>
                                          </p:stCondLst>
                                        </p:cTn>
                                        <p:tgtEl>
                                          <p:spTgt spid="16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167"/>
                                        </p:tgtEl>
                                      </p:cBhvr>
                                    </p:animEffect>
                                    <p:set>
                                      <p:cBhvr>
                                        <p:cTn id="47" dur="1" fill="hold">
                                          <p:stCondLst>
                                            <p:cond delay="499"/>
                                          </p:stCondLst>
                                        </p:cTn>
                                        <p:tgtEl>
                                          <p:spTgt spid="16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68"/>
                                        </p:tgtEl>
                                      </p:cBhvr>
                                    </p:animEffect>
                                    <p:set>
                                      <p:cBhvr>
                                        <p:cTn id="52" dur="1" fill="hold">
                                          <p:stCondLst>
                                            <p:cond delay="499"/>
                                          </p:stCondLst>
                                        </p:cTn>
                                        <p:tgtEl>
                                          <p:spTgt spid="16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grpId="0" nodeType="clickEffect">
                                  <p:stCondLst>
                                    <p:cond delay="0"/>
                                  </p:stCondLst>
                                  <p:childTnLst>
                                    <p:animEffect transition="out" filter="wipe(left)">
                                      <p:cBhvr>
                                        <p:cTn id="56" dur="500"/>
                                        <p:tgtEl>
                                          <p:spTgt spid="169"/>
                                        </p:tgtEl>
                                      </p:cBhvr>
                                    </p:animEffect>
                                    <p:set>
                                      <p:cBhvr>
                                        <p:cTn id="57" dur="1" fill="hold">
                                          <p:stCondLst>
                                            <p:cond delay="499"/>
                                          </p:stCondLst>
                                        </p:cTn>
                                        <p:tgtEl>
                                          <p:spTgt spid="16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p:bldP spid="223" grpId="0" animBg="1"/>
      <p:bldP spid="162" grpId="0" animBg="1"/>
      <p:bldP spid="163" grpId="0" animBg="1"/>
      <p:bldP spid="164" grpId="0" animBg="1"/>
      <p:bldP spid="165" grpId="0" animBg="1"/>
      <p:bldP spid="166" grpId="0" animBg="1"/>
      <p:bldP spid="167" grpId="0" animBg="1"/>
      <p:bldP spid="168" grpId="0" animBg="1"/>
      <p:bldP spid="169" grpId="0" animBg="1"/>
      <p:bldP spid="170" grpId="0"/>
      <p:bldP spid="17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8"/>
          <p:cNvPicPr>
            <a:picLocks noChangeAspect="1" noChangeArrowheads="1"/>
          </p:cNvPicPr>
          <p:nvPr/>
        </p:nvPicPr>
        <p:blipFill>
          <a:blip r:embed="rId2" cstate="print"/>
          <a:srcRect/>
          <a:stretch>
            <a:fillRect/>
          </a:stretch>
        </p:blipFill>
        <p:spPr bwMode="auto">
          <a:xfrm>
            <a:off x="1219200" y="1752600"/>
            <a:ext cx="6553200" cy="3201988"/>
          </a:xfrm>
          <a:prstGeom prst="rect">
            <a:avLst/>
          </a:prstGeom>
          <a:noFill/>
          <a:ln w="38100">
            <a:solidFill>
              <a:srgbClr val="FFFF00"/>
            </a:solidFill>
            <a:miter lim="800000"/>
            <a:headEnd/>
            <a:tailEnd/>
          </a:ln>
        </p:spPr>
      </p:pic>
      <p:sp>
        <p:nvSpPr>
          <p:cNvPr id="48131" name="Rectangle 19"/>
          <p:cNvSpPr>
            <a:spLocks noChangeArrowheads="1"/>
          </p:cNvSpPr>
          <p:nvPr/>
        </p:nvSpPr>
        <p:spPr bwMode="auto">
          <a:xfrm>
            <a:off x="1676400" y="1905000"/>
            <a:ext cx="2438400" cy="838200"/>
          </a:xfrm>
          <a:prstGeom prst="rect">
            <a:avLst/>
          </a:prstGeom>
          <a:solidFill>
            <a:srgbClr val="FF0000"/>
          </a:solidFill>
          <a:ln w="12700" algn="ctr">
            <a:solidFill>
              <a:srgbClr val="FFFF00"/>
            </a:solidFill>
            <a:round/>
            <a:headEnd/>
            <a:tailEnd/>
          </a:ln>
        </p:spPr>
        <p:txBody>
          <a:bodyPr/>
          <a:lstStyle/>
          <a:p>
            <a:pPr eaLnBrk="0" hangingPunct="0"/>
            <a:endParaRPr lang="en-US"/>
          </a:p>
        </p:txBody>
      </p:sp>
      <p:sp>
        <p:nvSpPr>
          <p:cNvPr id="48132" name="Rectangle 10"/>
          <p:cNvSpPr>
            <a:spLocks noChangeArrowheads="1"/>
          </p:cNvSpPr>
          <p:nvPr/>
        </p:nvSpPr>
        <p:spPr bwMode="auto">
          <a:xfrm rot="-5400000">
            <a:off x="550069" y="3093244"/>
            <a:ext cx="819150" cy="461962"/>
          </a:xfrm>
          <a:prstGeom prst="rect">
            <a:avLst/>
          </a:prstGeom>
          <a:noFill/>
          <a:ln w="9525">
            <a:noFill/>
            <a:miter lim="800000"/>
            <a:headEnd/>
            <a:tailEnd/>
          </a:ln>
        </p:spPr>
        <p:txBody>
          <a:bodyPr>
            <a:spAutoFit/>
          </a:bodyPr>
          <a:lstStyle/>
          <a:p>
            <a:r>
              <a:rPr lang="en-US" altLang="zh-CN" sz="2400" b="1">
                <a:solidFill>
                  <a:srgbClr val="FFFFFF"/>
                </a:solidFill>
                <a:ea typeface="宋体" pitchFamily="2" charset="-122"/>
              </a:rPr>
              <a:t>SNR</a:t>
            </a:r>
            <a:endParaRPr lang="zh-CN" altLang="en-US" sz="2400" b="1">
              <a:solidFill>
                <a:srgbClr val="FFFFFF"/>
              </a:solidFill>
              <a:ea typeface="宋体" pitchFamily="2" charset="-122"/>
            </a:endParaRPr>
          </a:p>
        </p:txBody>
      </p:sp>
      <p:sp>
        <p:nvSpPr>
          <p:cNvPr id="48133" name="Rectangle 11"/>
          <p:cNvSpPr>
            <a:spLocks noChangeArrowheads="1"/>
          </p:cNvSpPr>
          <p:nvPr/>
        </p:nvSpPr>
        <p:spPr bwMode="auto">
          <a:xfrm rot="-5400000">
            <a:off x="812006" y="4726782"/>
            <a:ext cx="314325" cy="401638"/>
          </a:xfrm>
          <a:prstGeom prst="rect">
            <a:avLst/>
          </a:prstGeom>
          <a:noFill/>
          <a:ln w="9525">
            <a:noFill/>
            <a:miter lim="800000"/>
            <a:headEnd/>
            <a:tailEnd/>
          </a:ln>
        </p:spPr>
        <p:txBody>
          <a:bodyPr wrap="none">
            <a:spAutoFit/>
          </a:bodyPr>
          <a:lstStyle/>
          <a:p>
            <a:r>
              <a:rPr lang="en-US" altLang="zh-CN" sz="2000" b="1">
                <a:solidFill>
                  <a:srgbClr val="FFFFFF"/>
                </a:solidFill>
                <a:ea typeface="宋体" pitchFamily="2" charset="-122"/>
              </a:rPr>
              <a:t>0</a:t>
            </a:r>
            <a:endParaRPr lang="zh-CN" altLang="en-US" sz="2000" b="1">
              <a:solidFill>
                <a:srgbClr val="FFFFFF"/>
              </a:solidFill>
              <a:ea typeface="宋体" pitchFamily="2" charset="-122"/>
            </a:endParaRPr>
          </a:p>
        </p:txBody>
      </p:sp>
      <p:sp>
        <p:nvSpPr>
          <p:cNvPr id="48134" name="Rectangle 12"/>
          <p:cNvSpPr>
            <a:spLocks noChangeArrowheads="1"/>
          </p:cNvSpPr>
          <p:nvPr/>
        </p:nvSpPr>
        <p:spPr bwMode="auto">
          <a:xfrm>
            <a:off x="1143000" y="5029200"/>
            <a:ext cx="284163" cy="400050"/>
          </a:xfrm>
          <a:prstGeom prst="rect">
            <a:avLst/>
          </a:prstGeom>
          <a:noFill/>
          <a:ln w="9525">
            <a:noFill/>
            <a:miter lim="800000"/>
            <a:headEnd/>
            <a:tailEnd/>
          </a:ln>
        </p:spPr>
        <p:txBody>
          <a:bodyPr>
            <a:spAutoFit/>
          </a:bodyPr>
          <a:lstStyle/>
          <a:p>
            <a:r>
              <a:rPr lang="en-US" altLang="zh-CN" sz="2000" b="1">
                <a:solidFill>
                  <a:srgbClr val="FFFFFF"/>
                </a:solidFill>
                <a:ea typeface="宋体" pitchFamily="2" charset="-122"/>
              </a:rPr>
              <a:t>1</a:t>
            </a:r>
            <a:endParaRPr lang="zh-CN" altLang="en-US" sz="2000" b="1">
              <a:solidFill>
                <a:srgbClr val="FFFFFF"/>
              </a:solidFill>
              <a:ea typeface="宋体" pitchFamily="2" charset="-122"/>
            </a:endParaRPr>
          </a:p>
        </p:txBody>
      </p:sp>
      <p:sp>
        <p:nvSpPr>
          <p:cNvPr id="48135" name="Rectangle 13"/>
          <p:cNvSpPr>
            <a:spLocks noChangeArrowheads="1"/>
          </p:cNvSpPr>
          <p:nvPr/>
        </p:nvSpPr>
        <p:spPr bwMode="auto">
          <a:xfrm>
            <a:off x="2895600" y="5029200"/>
            <a:ext cx="2967038" cy="461963"/>
          </a:xfrm>
          <a:prstGeom prst="rect">
            <a:avLst/>
          </a:prstGeom>
          <a:noFill/>
          <a:ln w="9525">
            <a:noFill/>
            <a:miter lim="800000"/>
            <a:headEnd/>
            <a:tailEnd/>
          </a:ln>
        </p:spPr>
        <p:txBody>
          <a:bodyPr wrap="none">
            <a:spAutoFit/>
          </a:bodyPr>
          <a:lstStyle/>
          <a:p>
            <a:r>
              <a:rPr lang="en-US" altLang="zh-CN" sz="2400" b="1">
                <a:solidFill>
                  <a:srgbClr val="FFFFFF"/>
                </a:solidFill>
                <a:ea typeface="宋体" pitchFamily="2" charset="-122"/>
              </a:rPr>
              <a:t>Number of Iterations</a:t>
            </a:r>
          </a:p>
        </p:txBody>
      </p:sp>
      <p:sp>
        <p:nvSpPr>
          <p:cNvPr id="48136" name="Rectangle 14"/>
          <p:cNvSpPr>
            <a:spLocks noChangeArrowheads="1"/>
          </p:cNvSpPr>
          <p:nvPr/>
        </p:nvSpPr>
        <p:spPr bwMode="auto">
          <a:xfrm>
            <a:off x="7391400" y="4978400"/>
            <a:ext cx="569913" cy="400050"/>
          </a:xfrm>
          <a:prstGeom prst="rect">
            <a:avLst/>
          </a:prstGeom>
          <a:noFill/>
          <a:ln w="9525">
            <a:noFill/>
            <a:miter lim="800000"/>
            <a:headEnd/>
            <a:tailEnd/>
          </a:ln>
        </p:spPr>
        <p:txBody>
          <a:bodyPr wrap="none">
            <a:spAutoFit/>
          </a:bodyPr>
          <a:lstStyle/>
          <a:p>
            <a:r>
              <a:rPr lang="en-US" altLang="zh-CN" sz="2000" b="1">
                <a:solidFill>
                  <a:srgbClr val="FFFFFF"/>
                </a:solidFill>
                <a:ea typeface="宋体" pitchFamily="2" charset="-122"/>
              </a:rPr>
              <a:t>300</a:t>
            </a:r>
            <a:endParaRPr lang="zh-CN" altLang="en-US" sz="2000" b="1">
              <a:solidFill>
                <a:srgbClr val="FFFFFF"/>
              </a:solidFill>
              <a:ea typeface="宋体" pitchFamily="2" charset="-122"/>
            </a:endParaRPr>
          </a:p>
        </p:txBody>
      </p:sp>
      <p:sp>
        <p:nvSpPr>
          <p:cNvPr id="48137" name="Rectangle 19"/>
          <p:cNvSpPr>
            <a:spLocks noChangeArrowheads="1"/>
          </p:cNvSpPr>
          <p:nvPr/>
        </p:nvSpPr>
        <p:spPr bwMode="auto">
          <a:xfrm rot="-5400000">
            <a:off x="878681" y="1554957"/>
            <a:ext cx="314325" cy="401638"/>
          </a:xfrm>
          <a:prstGeom prst="rect">
            <a:avLst/>
          </a:prstGeom>
          <a:noFill/>
          <a:ln w="9525">
            <a:noFill/>
            <a:miter lim="800000"/>
            <a:headEnd/>
            <a:tailEnd/>
          </a:ln>
        </p:spPr>
        <p:txBody>
          <a:bodyPr wrap="none">
            <a:spAutoFit/>
          </a:bodyPr>
          <a:lstStyle/>
          <a:p>
            <a:r>
              <a:rPr lang="en-US" altLang="zh-CN" sz="2000" b="1">
                <a:solidFill>
                  <a:srgbClr val="FFFFFF"/>
                </a:solidFill>
                <a:ea typeface="宋体" pitchFamily="2" charset="-122"/>
              </a:rPr>
              <a:t>7</a:t>
            </a:r>
            <a:endParaRPr lang="zh-CN" altLang="en-US" sz="2000" b="1">
              <a:solidFill>
                <a:srgbClr val="FFFFFF"/>
              </a:solidFill>
              <a:ea typeface="宋体" pitchFamily="2" charset="-122"/>
            </a:endParaRPr>
          </a:p>
        </p:txBody>
      </p:sp>
      <p:sp>
        <p:nvSpPr>
          <p:cNvPr id="48138" name="Rectangle 20"/>
          <p:cNvSpPr>
            <a:spLocks noChangeArrowheads="1"/>
          </p:cNvSpPr>
          <p:nvPr/>
        </p:nvSpPr>
        <p:spPr bwMode="auto">
          <a:xfrm>
            <a:off x="1219200" y="457200"/>
            <a:ext cx="6248400" cy="954088"/>
          </a:xfrm>
          <a:prstGeom prst="rect">
            <a:avLst/>
          </a:prstGeom>
          <a:noFill/>
          <a:ln w="9525">
            <a:noFill/>
            <a:miter lim="800000"/>
            <a:headEnd/>
            <a:tailEnd/>
          </a:ln>
        </p:spPr>
        <p:txBody>
          <a:bodyPr>
            <a:spAutoFit/>
          </a:bodyPr>
          <a:lstStyle/>
          <a:p>
            <a:pPr algn="ctr"/>
            <a:r>
              <a:rPr lang="en-US" altLang="zh-CN" sz="2800" b="1">
                <a:solidFill>
                  <a:srgbClr val="FFFFFF"/>
                </a:solidFill>
                <a:ea typeface="宋体" pitchFamily="2" charset="-122"/>
              </a:rPr>
              <a:t>The SNR of MLSM image grows as the square root of the number of iterations.</a:t>
            </a:r>
          </a:p>
        </p:txBody>
      </p:sp>
      <p:pic>
        <p:nvPicPr>
          <p:cNvPr id="48139" name="Picture 19"/>
          <p:cNvPicPr>
            <a:picLocks noChangeArrowheads="1"/>
          </p:cNvPicPr>
          <p:nvPr/>
        </p:nvPicPr>
        <p:blipFill>
          <a:blip r:embed="rId3" cstate="print"/>
          <a:srcRect/>
          <a:stretch>
            <a:fillRect/>
          </a:stretch>
        </p:blipFill>
        <p:spPr bwMode="auto">
          <a:xfrm>
            <a:off x="6934200" y="1447800"/>
            <a:ext cx="1338263" cy="554038"/>
          </a:xfrm>
          <a:prstGeom prst="rect">
            <a:avLst/>
          </a:prstGeom>
          <a:noFill/>
          <a:ln w="38100">
            <a:solidFill>
              <a:srgbClr val="FFFF00"/>
            </a:solidFill>
            <a:miter lim="800000"/>
            <a:headEnd/>
            <a:tailEnd/>
          </a:ln>
        </p:spPr>
      </p:pic>
      <p:pic>
        <p:nvPicPr>
          <p:cNvPr id="48140" name="Picture 18"/>
          <p:cNvPicPr>
            <a:picLocks noChangeArrowheads="1"/>
          </p:cNvPicPr>
          <p:nvPr/>
        </p:nvPicPr>
        <p:blipFill>
          <a:blip r:embed="rId4" cstate="print"/>
          <a:srcRect/>
          <a:stretch>
            <a:fillRect/>
          </a:stretch>
        </p:blipFill>
        <p:spPr bwMode="auto">
          <a:xfrm>
            <a:off x="0" y="3886200"/>
            <a:ext cx="1371600" cy="554038"/>
          </a:xfrm>
          <a:prstGeom prst="rect">
            <a:avLst/>
          </a:prstGeom>
          <a:noFill/>
          <a:ln w="38100">
            <a:solidFill>
              <a:srgbClr val="FFFF00"/>
            </a:solidFill>
            <a:miter lim="800000"/>
            <a:headEnd/>
            <a:tailEnd/>
          </a:ln>
        </p:spPr>
      </p:pic>
      <p:sp>
        <p:nvSpPr>
          <p:cNvPr id="48141" name="Rectangle 15"/>
          <p:cNvSpPr>
            <a:spLocks noChangeArrowheads="1"/>
          </p:cNvSpPr>
          <p:nvPr/>
        </p:nvSpPr>
        <p:spPr bwMode="auto">
          <a:xfrm>
            <a:off x="1647825" y="1981200"/>
            <a:ext cx="1752600" cy="646113"/>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SNR =</a:t>
            </a:r>
          </a:p>
        </p:txBody>
      </p:sp>
      <p:grpSp>
        <p:nvGrpSpPr>
          <p:cNvPr id="48142" name="Group 75"/>
          <p:cNvGrpSpPr>
            <a:grpSpLocks/>
          </p:cNvGrpSpPr>
          <p:nvPr/>
        </p:nvGrpSpPr>
        <p:grpSpPr bwMode="auto">
          <a:xfrm>
            <a:off x="3044825" y="1981200"/>
            <a:ext cx="1011238" cy="769938"/>
            <a:chOff x="6019800" y="1955800"/>
            <a:chExt cx="1011871" cy="768945"/>
          </a:xfrm>
        </p:grpSpPr>
        <p:grpSp>
          <p:nvGrpSpPr>
            <p:cNvPr id="48143" name="Group 76"/>
            <p:cNvGrpSpPr>
              <a:grpSpLocks/>
            </p:cNvGrpSpPr>
            <p:nvPr/>
          </p:nvGrpSpPr>
          <p:grpSpPr bwMode="auto">
            <a:xfrm>
              <a:off x="6019800" y="2057400"/>
              <a:ext cx="990600" cy="457200"/>
              <a:chOff x="5943600" y="2057400"/>
              <a:chExt cx="990600" cy="457200"/>
            </a:xfrm>
          </p:grpSpPr>
          <p:cxnSp>
            <p:nvCxnSpPr>
              <p:cNvPr id="48145" name="Straight Connector 78"/>
              <p:cNvCxnSpPr>
                <a:cxnSpLocks noChangeShapeType="1"/>
              </p:cNvCxnSpPr>
              <p:nvPr/>
            </p:nvCxnSpPr>
            <p:spPr bwMode="auto">
              <a:xfrm rot="5400000" flipH="1" flipV="1">
                <a:off x="5905500" y="2171700"/>
                <a:ext cx="457200" cy="228600"/>
              </a:xfrm>
              <a:prstGeom prst="line">
                <a:avLst/>
              </a:prstGeom>
              <a:noFill/>
              <a:ln w="38100" algn="ctr">
                <a:solidFill>
                  <a:srgbClr val="FFFF00"/>
                </a:solidFill>
                <a:round/>
                <a:headEnd/>
                <a:tailEnd/>
              </a:ln>
            </p:spPr>
          </p:cxnSp>
          <p:cxnSp>
            <p:nvCxnSpPr>
              <p:cNvPr id="48146" name="Straight Connector 79"/>
              <p:cNvCxnSpPr>
                <a:cxnSpLocks noChangeShapeType="1"/>
              </p:cNvCxnSpPr>
              <p:nvPr/>
            </p:nvCxnSpPr>
            <p:spPr bwMode="auto">
              <a:xfrm rot="10800000">
                <a:off x="6248400" y="2057400"/>
                <a:ext cx="685800" cy="0"/>
              </a:xfrm>
              <a:prstGeom prst="line">
                <a:avLst/>
              </a:prstGeom>
              <a:noFill/>
              <a:ln w="38100" algn="ctr">
                <a:solidFill>
                  <a:srgbClr val="FFFF00"/>
                </a:solidFill>
                <a:round/>
                <a:headEnd/>
                <a:tailEnd/>
              </a:ln>
            </p:spPr>
          </p:cxnSp>
          <p:cxnSp>
            <p:nvCxnSpPr>
              <p:cNvPr id="48147" name="Straight Connector 80"/>
              <p:cNvCxnSpPr>
                <a:cxnSpLocks noChangeShapeType="1"/>
              </p:cNvCxnSpPr>
              <p:nvPr/>
            </p:nvCxnSpPr>
            <p:spPr bwMode="auto">
              <a:xfrm rot="16200000" flipV="1">
                <a:off x="5867400" y="2362200"/>
                <a:ext cx="228600" cy="76200"/>
              </a:xfrm>
              <a:prstGeom prst="line">
                <a:avLst/>
              </a:prstGeom>
              <a:noFill/>
              <a:ln w="38100" algn="ctr">
                <a:solidFill>
                  <a:srgbClr val="FFFF00"/>
                </a:solidFill>
                <a:round/>
                <a:headEnd/>
                <a:tailEnd/>
              </a:ln>
            </p:spPr>
          </p:cxnSp>
        </p:grpSp>
        <p:sp>
          <p:nvSpPr>
            <p:cNvPr id="48144" name="TextBox 77"/>
            <p:cNvSpPr txBox="1">
              <a:spLocks noChangeArrowheads="1"/>
            </p:cNvSpPr>
            <p:nvPr/>
          </p:nvSpPr>
          <p:spPr bwMode="auto">
            <a:xfrm>
              <a:off x="6251695" y="1955800"/>
              <a:ext cx="779976" cy="768945"/>
            </a:xfrm>
            <a:prstGeom prst="rect">
              <a:avLst/>
            </a:prstGeom>
            <a:noFill/>
            <a:ln w="9525">
              <a:noFill/>
              <a:miter lim="800000"/>
              <a:headEnd/>
              <a:tailEnd/>
            </a:ln>
          </p:spPr>
          <p:txBody>
            <a:bodyPr wrap="none">
              <a:spAutoFit/>
            </a:bodyPr>
            <a:lstStyle/>
            <a:p>
              <a:r>
                <a:rPr lang="en-US">
                  <a:solidFill>
                    <a:schemeClr val="tx2"/>
                  </a:solidFill>
                </a:rPr>
                <a:t>GI</a:t>
              </a:r>
            </a:p>
          </p:txBody>
        </p:sp>
      </p:gr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cstate="print"/>
          <a:srcRect/>
          <a:stretch>
            <a:fillRect/>
          </a:stretch>
        </p:blipFill>
        <p:spPr bwMode="auto">
          <a:xfrm>
            <a:off x="6934200" y="5722938"/>
            <a:ext cx="1219200" cy="865187"/>
          </a:xfrm>
          <a:prstGeom prst="rect">
            <a:avLst/>
          </a:prstGeom>
          <a:noFill/>
          <a:ln w="9525">
            <a:noFill/>
            <a:miter lim="800000"/>
            <a:headEnd/>
            <a:tailEnd/>
          </a:ln>
        </p:spPr>
      </p:pic>
      <p:pic>
        <p:nvPicPr>
          <p:cNvPr id="20483" name="Picture 2"/>
          <p:cNvPicPr>
            <a:picLocks noChangeAspect="1" noChangeArrowheads="1"/>
          </p:cNvPicPr>
          <p:nvPr/>
        </p:nvPicPr>
        <p:blipFill>
          <a:blip r:embed="rId4" cstate="print"/>
          <a:srcRect/>
          <a:stretch>
            <a:fillRect/>
          </a:stretch>
        </p:blipFill>
        <p:spPr bwMode="auto">
          <a:xfrm>
            <a:off x="6858000" y="3741738"/>
            <a:ext cx="1301750" cy="874712"/>
          </a:xfrm>
          <a:prstGeom prst="rect">
            <a:avLst/>
          </a:prstGeom>
          <a:noFill/>
          <a:ln w="9525">
            <a:noFill/>
            <a:miter lim="800000"/>
            <a:headEnd/>
            <a:tailEnd/>
          </a:ln>
        </p:spPr>
      </p:pic>
      <p:sp>
        <p:nvSpPr>
          <p:cNvPr id="11" name="TextBox 10"/>
          <p:cNvSpPr txBox="1">
            <a:spLocks noChangeArrowheads="1"/>
          </p:cNvSpPr>
          <p:nvPr/>
        </p:nvSpPr>
        <p:spPr bwMode="auto">
          <a:xfrm>
            <a:off x="533400" y="0"/>
            <a:ext cx="8382000" cy="830263"/>
          </a:xfrm>
          <a:prstGeom prst="rect">
            <a:avLst/>
          </a:prstGeom>
          <a:noFill/>
          <a:ln w="9525">
            <a:noFill/>
            <a:miter lim="800000"/>
            <a:headEnd/>
            <a:tailEnd/>
          </a:ln>
        </p:spPr>
        <p:txBody>
          <a:bodyPr>
            <a:spAutoFit/>
          </a:bodyPr>
          <a:lstStyle/>
          <a:p>
            <a:pPr algn="ctr" eaLnBrk="0" hangingPunct="0">
              <a:defRPr/>
            </a:pPr>
            <a:r>
              <a:rPr lang="en-US" sz="4800" b="1" dirty="0">
                <a:solidFill>
                  <a:srgbClr val="FFFFFF"/>
                </a:solidFill>
                <a:effectLst>
                  <a:outerShdw blurRad="38100" dist="38100" dir="2700000" algn="tl">
                    <a:srgbClr val="000000">
                      <a:alpha val="43137"/>
                    </a:srgbClr>
                  </a:outerShdw>
                </a:effectLst>
                <a:cs typeface="+mn-cs"/>
              </a:rPr>
              <a:t>Summary</a:t>
            </a:r>
          </a:p>
        </p:txBody>
      </p:sp>
      <p:sp>
        <p:nvSpPr>
          <p:cNvPr id="49157" name="Rectangle 15"/>
          <p:cNvSpPr>
            <a:spLocks noChangeArrowheads="1"/>
          </p:cNvSpPr>
          <p:nvPr/>
        </p:nvSpPr>
        <p:spPr bwMode="auto">
          <a:xfrm>
            <a:off x="1222375" y="2693988"/>
            <a:ext cx="6854825" cy="646112"/>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IO               </a:t>
            </a:r>
            <a:r>
              <a:rPr lang="en-US" altLang="zh-CN" sz="3600" b="1">
                <a:solidFill>
                  <a:srgbClr val="FFFFFF"/>
                </a:solidFill>
                <a:ea typeface="宋体" pitchFamily="2" charset="-122"/>
              </a:rPr>
              <a:t>1          1/100</a:t>
            </a:r>
          </a:p>
        </p:txBody>
      </p:sp>
      <p:sp>
        <p:nvSpPr>
          <p:cNvPr id="49158" name="Rectangle 15"/>
          <p:cNvSpPr>
            <a:spLocks noChangeArrowheads="1"/>
          </p:cNvSpPr>
          <p:nvPr/>
        </p:nvSpPr>
        <p:spPr bwMode="auto">
          <a:xfrm>
            <a:off x="914400" y="3913188"/>
            <a:ext cx="8001000" cy="646112"/>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Cost ~</a:t>
            </a:r>
          </a:p>
        </p:txBody>
      </p:sp>
      <p:sp>
        <p:nvSpPr>
          <p:cNvPr id="49159" name="Rectangle 15"/>
          <p:cNvSpPr>
            <a:spLocks noChangeArrowheads="1"/>
          </p:cNvSpPr>
          <p:nvPr/>
        </p:nvSpPr>
        <p:spPr bwMode="auto">
          <a:xfrm>
            <a:off x="0" y="5799138"/>
            <a:ext cx="6854825" cy="646112"/>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Resolution dx       </a:t>
            </a:r>
            <a:r>
              <a:rPr lang="en-US" altLang="zh-CN" sz="3600" b="1">
                <a:solidFill>
                  <a:srgbClr val="FFFFFF"/>
                </a:solidFill>
                <a:ea typeface="宋体" pitchFamily="2" charset="-122"/>
              </a:rPr>
              <a:t>1             1/2</a:t>
            </a:r>
          </a:p>
        </p:txBody>
      </p:sp>
      <p:sp>
        <p:nvSpPr>
          <p:cNvPr id="49160" name="Rectangle 15"/>
          <p:cNvSpPr>
            <a:spLocks noChangeArrowheads="1"/>
          </p:cNvSpPr>
          <p:nvPr/>
        </p:nvSpPr>
        <p:spPr bwMode="auto">
          <a:xfrm>
            <a:off x="1069975" y="4884738"/>
            <a:ext cx="6854825" cy="646112"/>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SNR</a:t>
            </a:r>
          </a:p>
        </p:txBody>
      </p:sp>
      <p:sp>
        <p:nvSpPr>
          <p:cNvPr id="21" name="TextBox 20"/>
          <p:cNvSpPr txBox="1">
            <a:spLocks noChangeArrowheads="1"/>
          </p:cNvSpPr>
          <p:nvPr/>
        </p:nvSpPr>
        <p:spPr bwMode="auto">
          <a:xfrm>
            <a:off x="2590800" y="2217738"/>
            <a:ext cx="6477000" cy="400050"/>
          </a:xfrm>
          <a:prstGeom prst="rect">
            <a:avLst/>
          </a:prstGeom>
          <a:noFill/>
          <a:ln w="9525">
            <a:noFill/>
            <a:miter lim="800000"/>
            <a:headEnd/>
            <a:tailEnd/>
          </a:ln>
        </p:spPr>
        <p:txBody>
          <a:bodyPr>
            <a:spAutoFit/>
          </a:bodyPr>
          <a:lstStyle/>
          <a:p>
            <a:pPr eaLnBrk="0" hangingPunct="0">
              <a:defRPr/>
            </a:pPr>
            <a:r>
              <a:rPr lang="en-US" sz="2000" b="1" dirty="0">
                <a:solidFill>
                  <a:srgbClr val="FFFFFF"/>
                </a:solidFill>
                <a:effectLst>
                  <a:outerShdw blurRad="38100" dist="38100" dir="2700000" algn="tl">
                    <a:srgbClr val="000000">
                      <a:alpha val="43137"/>
                    </a:srgbClr>
                  </a:outerShdw>
                </a:effectLst>
                <a:cs typeface="+mn-cs"/>
              </a:rPr>
              <a:t>     </a:t>
            </a:r>
            <a:r>
              <a:rPr lang="en-US" sz="2000" b="1" dirty="0" err="1">
                <a:solidFill>
                  <a:srgbClr val="FFFFFF"/>
                </a:solidFill>
                <a:effectLst>
                  <a:outerShdw blurRad="38100" dist="38100" dir="2700000" algn="tl">
                    <a:srgbClr val="000000">
                      <a:alpha val="43137"/>
                    </a:srgbClr>
                  </a:outerShdw>
                </a:effectLst>
                <a:cs typeface="+mn-cs"/>
              </a:rPr>
              <a:t>Stnd</a:t>
            </a:r>
            <a:r>
              <a:rPr lang="en-US" sz="2000" b="1" dirty="0">
                <a:solidFill>
                  <a:srgbClr val="FFFFFF"/>
                </a:solidFill>
                <a:effectLst>
                  <a:outerShdw blurRad="38100" dist="38100" dir="2700000" algn="tl">
                    <a:srgbClr val="000000">
                      <a:alpha val="43137"/>
                    </a:srgbClr>
                  </a:outerShdw>
                </a:effectLst>
                <a:cs typeface="+mn-cs"/>
              </a:rPr>
              <a:t>. </a:t>
            </a:r>
            <a:r>
              <a:rPr lang="en-US" sz="2000" b="1" dirty="0" err="1">
                <a:solidFill>
                  <a:srgbClr val="FFFFFF"/>
                </a:solidFill>
                <a:effectLst>
                  <a:outerShdw blurRad="38100" dist="38100" dir="2700000" algn="tl">
                    <a:srgbClr val="000000">
                      <a:alpha val="43137"/>
                    </a:srgbClr>
                  </a:outerShdw>
                </a:effectLst>
                <a:cs typeface="+mn-cs"/>
              </a:rPr>
              <a:t>Mig</a:t>
            </a:r>
            <a:r>
              <a:rPr lang="en-US" sz="2000" b="1" dirty="0">
                <a:solidFill>
                  <a:srgbClr val="FFFFFF"/>
                </a:solidFill>
                <a:effectLst>
                  <a:outerShdw blurRad="38100" dist="38100" dir="2700000" algn="tl">
                    <a:srgbClr val="000000">
                      <a:alpha val="43137"/>
                    </a:srgbClr>
                  </a:outerShdw>
                </a:effectLst>
                <a:cs typeface="+mn-cs"/>
              </a:rPr>
              <a:t>           </a:t>
            </a:r>
            <a:r>
              <a:rPr lang="en-US" sz="2000" b="1" dirty="0" err="1">
                <a:solidFill>
                  <a:srgbClr val="FFFFFF"/>
                </a:solidFill>
                <a:effectLst>
                  <a:outerShdw blurRad="38100" dist="38100" dir="2700000" algn="tl">
                    <a:srgbClr val="000000">
                      <a:alpha val="43137"/>
                    </a:srgbClr>
                  </a:outerShdw>
                </a:effectLst>
                <a:cs typeface="+mn-cs"/>
              </a:rPr>
              <a:t>Multsrc</a:t>
            </a:r>
            <a:r>
              <a:rPr lang="en-US" sz="2000" b="1" dirty="0">
                <a:solidFill>
                  <a:srgbClr val="FFFFFF"/>
                </a:solidFill>
                <a:effectLst>
                  <a:outerShdw blurRad="38100" dist="38100" dir="2700000" algn="tl">
                    <a:srgbClr val="000000">
                      <a:alpha val="43137"/>
                    </a:srgbClr>
                  </a:outerShdw>
                </a:effectLst>
                <a:cs typeface="+mn-cs"/>
              </a:rPr>
              <a:t>. LSM</a:t>
            </a:r>
          </a:p>
        </p:txBody>
      </p:sp>
      <p:pic>
        <p:nvPicPr>
          <p:cNvPr id="20493" name="Picture 2"/>
          <p:cNvPicPr>
            <a:picLocks noChangeAspect="1" noChangeArrowheads="1"/>
          </p:cNvPicPr>
          <p:nvPr/>
        </p:nvPicPr>
        <p:blipFill>
          <a:blip r:embed="rId5" cstate="print"/>
          <a:srcRect/>
          <a:stretch>
            <a:fillRect/>
          </a:stretch>
        </p:blipFill>
        <p:spPr bwMode="auto">
          <a:xfrm>
            <a:off x="6858000" y="2598738"/>
            <a:ext cx="1028700" cy="990600"/>
          </a:xfrm>
          <a:prstGeom prst="rect">
            <a:avLst/>
          </a:prstGeom>
          <a:noFill/>
          <a:ln w="9525">
            <a:noFill/>
            <a:miter lim="800000"/>
            <a:headEnd/>
            <a:tailEnd/>
          </a:ln>
        </p:spPr>
      </p:pic>
      <p:grpSp>
        <p:nvGrpSpPr>
          <p:cNvPr id="49163" name="Group 69"/>
          <p:cNvGrpSpPr>
            <a:grpSpLocks/>
          </p:cNvGrpSpPr>
          <p:nvPr/>
        </p:nvGrpSpPr>
        <p:grpSpPr bwMode="auto">
          <a:xfrm>
            <a:off x="3048000" y="4808538"/>
            <a:ext cx="1122363" cy="769937"/>
            <a:chOff x="6019800" y="1955800"/>
            <a:chExt cx="1122267" cy="768945"/>
          </a:xfrm>
        </p:grpSpPr>
        <p:grpSp>
          <p:nvGrpSpPr>
            <p:cNvPr id="49203" name="Group 70"/>
            <p:cNvGrpSpPr>
              <a:grpSpLocks/>
            </p:cNvGrpSpPr>
            <p:nvPr/>
          </p:nvGrpSpPr>
          <p:grpSpPr bwMode="auto">
            <a:xfrm>
              <a:off x="6019800" y="2057400"/>
              <a:ext cx="990600" cy="457200"/>
              <a:chOff x="5943600" y="2057400"/>
              <a:chExt cx="990600" cy="457200"/>
            </a:xfrm>
          </p:grpSpPr>
          <p:cxnSp>
            <p:nvCxnSpPr>
              <p:cNvPr id="49205" name="Straight Connector 72"/>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49206" name="Straight Connector 73"/>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49207" name="Straight Connector 74"/>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49204" name="TextBox 71"/>
            <p:cNvSpPr txBox="1">
              <a:spLocks noChangeArrowheads="1"/>
            </p:cNvSpPr>
            <p:nvPr/>
          </p:nvSpPr>
          <p:spPr bwMode="auto">
            <a:xfrm>
              <a:off x="6235700" y="1955800"/>
              <a:ext cx="906367" cy="768945"/>
            </a:xfrm>
            <a:prstGeom prst="rect">
              <a:avLst/>
            </a:prstGeom>
            <a:noFill/>
            <a:ln w="9525">
              <a:noFill/>
              <a:miter lim="800000"/>
              <a:headEnd/>
              <a:tailEnd/>
            </a:ln>
          </p:spPr>
          <p:txBody>
            <a:bodyPr wrap="none">
              <a:spAutoFit/>
            </a:bodyPr>
            <a:lstStyle/>
            <a:p>
              <a:r>
                <a:rPr lang="en-US">
                  <a:solidFill>
                    <a:srgbClr val="FFFFFF"/>
                  </a:solidFill>
                </a:rPr>
                <a:t>GS</a:t>
              </a:r>
            </a:p>
          </p:txBody>
        </p:sp>
      </p:grpSp>
      <p:grpSp>
        <p:nvGrpSpPr>
          <p:cNvPr id="49164" name="Group 75"/>
          <p:cNvGrpSpPr>
            <a:grpSpLocks/>
          </p:cNvGrpSpPr>
          <p:nvPr/>
        </p:nvGrpSpPr>
        <p:grpSpPr bwMode="auto">
          <a:xfrm>
            <a:off x="4953000" y="4808538"/>
            <a:ext cx="995363" cy="769937"/>
            <a:chOff x="6019800" y="1955800"/>
            <a:chExt cx="995876" cy="768945"/>
          </a:xfrm>
        </p:grpSpPr>
        <p:grpSp>
          <p:nvGrpSpPr>
            <p:cNvPr id="49198" name="Group 76"/>
            <p:cNvGrpSpPr>
              <a:grpSpLocks/>
            </p:cNvGrpSpPr>
            <p:nvPr/>
          </p:nvGrpSpPr>
          <p:grpSpPr bwMode="auto">
            <a:xfrm>
              <a:off x="6019800" y="2057400"/>
              <a:ext cx="990600" cy="457200"/>
              <a:chOff x="5943600" y="2057400"/>
              <a:chExt cx="990600" cy="457200"/>
            </a:xfrm>
          </p:grpSpPr>
          <p:cxnSp>
            <p:nvCxnSpPr>
              <p:cNvPr id="49200" name="Straight Connector 78"/>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49201" name="Straight Connector 79"/>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49202" name="Straight Connector 8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49199" name="TextBox 77"/>
            <p:cNvSpPr txBox="1">
              <a:spLocks noChangeArrowheads="1"/>
            </p:cNvSpPr>
            <p:nvPr/>
          </p:nvSpPr>
          <p:spPr bwMode="auto">
            <a:xfrm>
              <a:off x="6235700" y="1955800"/>
              <a:ext cx="779976" cy="768945"/>
            </a:xfrm>
            <a:prstGeom prst="rect">
              <a:avLst/>
            </a:prstGeom>
            <a:noFill/>
            <a:ln w="9525">
              <a:noFill/>
              <a:miter lim="800000"/>
              <a:headEnd/>
              <a:tailEnd/>
            </a:ln>
          </p:spPr>
          <p:txBody>
            <a:bodyPr wrap="none">
              <a:spAutoFit/>
            </a:bodyPr>
            <a:lstStyle/>
            <a:p>
              <a:r>
                <a:rPr lang="en-US">
                  <a:solidFill>
                    <a:srgbClr val="FFFFFF"/>
                  </a:solidFill>
                </a:rPr>
                <a:t>GI</a:t>
              </a:r>
            </a:p>
          </p:txBody>
        </p:sp>
      </p:grpSp>
      <p:sp>
        <p:nvSpPr>
          <p:cNvPr id="49165" name="TextBox 77"/>
          <p:cNvSpPr txBox="1">
            <a:spLocks noChangeArrowheads="1"/>
          </p:cNvSpPr>
          <p:nvPr/>
        </p:nvSpPr>
        <p:spPr bwMode="auto">
          <a:xfrm>
            <a:off x="3429000" y="3817938"/>
            <a:ext cx="2520950" cy="769937"/>
          </a:xfrm>
          <a:prstGeom prst="rect">
            <a:avLst/>
          </a:prstGeom>
          <a:noFill/>
          <a:ln w="9525">
            <a:noFill/>
            <a:miter lim="800000"/>
            <a:headEnd/>
            <a:tailEnd/>
          </a:ln>
        </p:spPr>
        <p:txBody>
          <a:bodyPr wrap="none">
            <a:spAutoFit/>
          </a:bodyPr>
          <a:lstStyle/>
          <a:p>
            <a:r>
              <a:rPr lang="en-US">
                <a:solidFill>
                  <a:srgbClr val="FFFFFF"/>
                </a:solidFill>
              </a:rPr>
              <a:t>S             I</a:t>
            </a:r>
          </a:p>
        </p:txBody>
      </p:sp>
      <p:sp>
        <p:nvSpPr>
          <p:cNvPr id="49166" name="Rectangle 32"/>
          <p:cNvSpPr>
            <a:spLocks noChangeArrowheads="1"/>
          </p:cNvSpPr>
          <p:nvPr/>
        </p:nvSpPr>
        <p:spPr bwMode="auto">
          <a:xfrm>
            <a:off x="2895600" y="2674938"/>
            <a:ext cx="3505200" cy="3962400"/>
          </a:xfrm>
          <a:prstGeom prst="rect">
            <a:avLst/>
          </a:prstGeom>
          <a:noFill/>
          <a:ln w="28575" algn="ctr">
            <a:solidFill>
              <a:schemeClr val="tx1"/>
            </a:solidFill>
            <a:round/>
            <a:headEnd/>
            <a:tailEnd/>
          </a:ln>
        </p:spPr>
        <p:txBody>
          <a:bodyPr/>
          <a:lstStyle/>
          <a:p>
            <a:pPr eaLnBrk="0" hangingPunct="0"/>
            <a:endParaRPr lang="en-US"/>
          </a:p>
        </p:txBody>
      </p:sp>
      <p:cxnSp>
        <p:nvCxnSpPr>
          <p:cNvPr id="49167" name="Straight Connector 37"/>
          <p:cNvCxnSpPr>
            <a:cxnSpLocks noChangeShapeType="1"/>
            <a:stCxn id="49166" idx="0"/>
            <a:endCxn id="49171" idx="2"/>
          </p:cNvCxnSpPr>
          <p:nvPr/>
        </p:nvCxnSpPr>
        <p:spPr bwMode="auto">
          <a:xfrm rot="16200000" flipH="1">
            <a:off x="2667000" y="4656138"/>
            <a:ext cx="3962400" cy="0"/>
          </a:xfrm>
          <a:prstGeom prst="line">
            <a:avLst/>
          </a:prstGeom>
          <a:noFill/>
          <a:ln w="38100" algn="ctr">
            <a:solidFill>
              <a:schemeClr val="tx1"/>
            </a:solidFill>
            <a:round/>
            <a:headEnd/>
            <a:tailEnd/>
          </a:ln>
        </p:spPr>
      </p:cxnSp>
      <p:sp>
        <p:nvSpPr>
          <p:cNvPr id="49168" name="Rectangle 38"/>
          <p:cNvSpPr>
            <a:spLocks noChangeArrowheads="1"/>
          </p:cNvSpPr>
          <p:nvPr/>
        </p:nvSpPr>
        <p:spPr bwMode="auto">
          <a:xfrm>
            <a:off x="2895600" y="2674938"/>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49169" name="Rectangle 39"/>
          <p:cNvSpPr>
            <a:spLocks noChangeArrowheads="1"/>
          </p:cNvSpPr>
          <p:nvPr/>
        </p:nvSpPr>
        <p:spPr bwMode="auto">
          <a:xfrm>
            <a:off x="2895600" y="3665538"/>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49170" name="Rectangle 40"/>
          <p:cNvSpPr>
            <a:spLocks noChangeArrowheads="1"/>
          </p:cNvSpPr>
          <p:nvPr/>
        </p:nvSpPr>
        <p:spPr bwMode="auto">
          <a:xfrm>
            <a:off x="2895600" y="4656138"/>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49171" name="Rectangle 41"/>
          <p:cNvSpPr>
            <a:spLocks noChangeArrowheads="1"/>
          </p:cNvSpPr>
          <p:nvPr/>
        </p:nvSpPr>
        <p:spPr bwMode="auto">
          <a:xfrm>
            <a:off x="2895600" y="5646738"/>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34" name="TextBox 33"/>
          <p:cNvSpPr txBox="1">
            <a:spLocks noChangeArrowheads="1"/>
          </p:cNvSpPr>
          <p:nvPr/>
        </p:nvSpPr>
        <p:spPr bwMode="auto">
          <a:xfrm>
            <a:off x="304800" y="6789738"/>
            <a:ext cx="8382000" cy="830262"/>
          </a:xfrm>
          <a:prstGeom prst="rect">
            <a:avLst/>
          </a:prstGeom>
          <a:noFill/>
          <a:ln w="9525">
            <a:noFill/>
            <a:miter lim="800000"/>
            <a:headEnd/>
            <a:tailEnd/>
          </a:ln>
        </p:spPr>
        <p:txBody>
          <a:bodyPr>
            <a:spAutoFit/>
          </a:bodyPr>
          <a:lstStyle/>
          <a:p>
            <a:pPr algn="ctr" eaLnBrk="0" hangingPunct="0">
              <a:defRPr/>
            </a:pPr>
            <a:r>
              <a:rPr lang="en-US" sz="4800" b="1" dirty="0">
                <a:solidFill>
                  <a:srgbClr val="FFFFFF"/>
                </a:solidFill>
                <a:effectLst>
                  <a:outerShdw blurRad="38100" dist="38100" dir="2700000" algn="tl">
                    <a:srgbClr val="000000">
                      <a:alpha val="43137"/>
                    </a:srgbClr>
                  </a:outerShdw>
                </a:effectLst>
                <a:cs typeface="+mn-cs"/>
              </a:rPr>
              <a:t>Cost </a:t>
            </a:r>
            <a:r>
              <a:rPr lang="en-US" sz="4800" b="1" dirty="0" err="1">
                <a:solidFill>
                  <a:srgbClr val="FFFFFF"/>
                </a:solidFill>
                <a:effectLst>
                  <a:outerShdw blurRad="38100" dist="38100" dir="2700000" algn="tl">
                    <a:srgbClr val="000000">
                      <a:alpha val="43137"/>
                    </a:srgbClr>
                  </a:outerShdw>
                </a:effectLst>
                <a:cs typeface="+mn-cs"/>
              </a:rPr>
              <a:t>vs</a:t>
            </a:r>
            <a:r>
              <a:rPr lang="en-US" sz="4800" b="1" dirty="0">
                <a:solidFill>
                  <a:srgbClr val="FFFFFF"/>
                </a:solidFill>
                <a:effectLst>
                  <a:outerShdw blurRad="38100" dist="38100" dir="2700000" algn="tl">
                    <a:srgbClr val="000000">
                      <a:alpha val="43137"/>
                    </a:srgbClr>
                  </a:outerShdw>
                </a:effectLst>
                <a:cs typeface="+mn-cs"/>
              </a:rPr>
              <a:t> Quality: Can I&lt;&lt;S?</a:t>
            </a:r>
          </a:p>
        </p:txBody>
      </p:sp>
      <p:sp>
        <p:nvSpPr>
          <p:cNvPr id="32" name="Rectangle 31"/>
          <p:cNvSpPr/>
          <p:nvPr/>
        </p:nvSpPr>
        <p:spPr>
          <a:xfrm>
            <a:off x="685800" y="914400"/>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33" name="Rectangle 32"/>
          <p:cNvSpPr/>
          <p:nvPr/>
        </p:nvSpPr>
        <p:spPr>
          <a:xfrm>
            <a:off x="914400" y="11715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35" name="Rectangle 34"/>
          <p:cNvSpPr/>
          <p:nvPr/>
        </p:nvSpPr>
        <p:spPr>
          <a:xfrm>
            <a:off x="685800" y="1381125"/>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36" name="Rectangle 35"/>
          <p:cNvSpPr/>
          <p:nvPr/>
        </p:nvSpPr>
        <p:spPr>
          <a:xfrm>
            <a:off x="914400" y="16287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cxnSp>
        <p:nvCxnSpPr>
          <p:cNvPr id="49177" name="Straight Connector 36"/>
          <p:cNvCxnSpPr>
            <a:cxnSpLocks noChangeShapeType="1"/>
          </p:cNvCxnSpPr>
          <p:nvPr/>
        </p:nvCxnSpPr>
        <p:spPr bwMode="auto">
          <a:xfrm rot="5400000">
            <a:off x="266700" y="1409700"/>
            <a:ext cx="838200" cy="0"/>
          </a:xfrm>
          <a:prstGeom prst="line">
            <a:avLst/>
          </a:prstGeom>
          <a:noFill/>
          <a:ln w="12700" algn="ctr">
            <a:solidFill>
              <a:schemeClr val="tx1"/>
            </a:solidFill>
            <a:round/>
            <a:headEnd/>
            <a:tailEnd/>
          </a:ln>
        </p:spPr>
      </p:cxnSp>
      <p:cxnSp>
        <p:nvCxnSpPr>
          <p:cNvPr id="49178" name="Straight Connector 37"/>
          <p:cNvCxnSpPr>
            <a:cxnSpLocks noChangeShapeType="1"/>
          </p:cNvCxnSpPr>
          <p:nvPr/>
        </p:nvCxnSpPr>
        <p:spPr bwMode="auto">
          <a:xfrm rot="5400000">
            <a:off x="723900" y="1409700"/>
            <a:ext cx="838200" cy="0"/>
          </a:xfrm>
          <a:prstGeom prst="line">
            <a:avLst/>
          </a:prstGeom>
          <a:noFill/>
          <a:ln w="12700" algn="ctr">
            <a:solidFill>
              <a:schemeClr val="tx1"/>
            </a:solidFill>
            <a:round/>
            <a:headEnd/>
            <a:tailEnd/>
          </a:ln>
        </p:spPr>
      </p:cxnSp>
      <p:sp>
        <p:nvSpPr>
          <p:cNvPr id="39" name="Rectangle 38"/>
          <p:cNvSpPr/>
          <p:nvPr/>
        </p:nvSpPr>
        <p:spPr>
          <a:xfrm>
            <a:off x="1828800" y="914400"/>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40" name="Rectangle 39"/>
          <p:cNvSpPr/>
          <p:nvPr/>
        </p:nvSpPr>
        <p:spPr>
          <a:xfrm>
            <a:off x="2057400" y="11715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41" name="Rectangle 40"/>
          <p:cNvSpPr/>
          <p:nvPr/>
        </p:nvSpPr>
        <p:spPr>
          <a:xfrm>
            <a:off x="1828800" y="1381125"/>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42" name="Rectangle 41"/>
          <p:cNvSpPr/>
          <p:nvPr/>
        </p:nvSpPr>
        <p:spPr>
          <a:xfrm>
            <a:off x="2057400" y="16287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cxnSp>
        <p:nvCxnSpPr>
          <p:cNvPr id="49183" name="Straight Connector 42"/>
          <p:cNvCxnSpPr>
            <a:cxnSpLocks noChangeShapeType="1"/>
          </p:cNvCxnSpPr>
          <p:nvPr/>
        </p:nvCxnSpPr>
        <p:spPr bwMode="auto">
          <a:xfrm rot="5400000">
            <a:off x="1409700" y="1409700"/>
            <a:ext cx="838200" cy="0"/>
          </a:xfrm>
          <a:prstGeom prst="line">
            <a:avLst/>
          </a:prstGeom>
          <a:noFill/>
          <a:ln w="12700" algn="ctr">
            <a:solidFill>
              <a:schemeClr val="tx1"/>
            </a:solidFill>
            <a:round/>
            <a:headEnd/>
            <a:tailEnd/>
          </a:ln>
        </p:spPr>
      </p:cxnSp>
      <p:cxnSp>
        <p:nvCxnSpPr>
          <p:cNvPr id="49184" name="Straight Connector 43"/>
          <p:cNvCxnSpPr>
            <a:cxnSpLocks noChangeShapeType="1"/>
          </p:cNvCxnSpPr>
          <p:nvPr/>
        </p:nvCxnSpPr>
        <p:spPr bwMode="auto">
          <a:xfrm rot="5400000">
            <a:off x="1866900" y="1409700"/>
            <a:ext cx="838200" cy="0"/>
          </a:xfrm>
          <a:prstGeom prst="line">
            <a:avLst/>
          </a:prstGeom>
          <a:noFill/>
          <a:ln w="12700" algn="ctr">
            <a:solidFill>
              <a:schemeClr val="tx1"/>
            </a:solidFill>
            <a:round/>
            <a:headEnd/>
            <a:tailEnd/>
          </a:ln>
        </p:spPr>
      </p:cxnSp>
      <p:sp>
        <p:nvSpPr>
          <p:cNvPr id="45" name="Rectangle 44"/>
          <p:cNvSpPr/>
          <p:nvPr/>
        </p:nvSpPr>
        <p:spPr>
          <a:xfrm>
            <a:off x="1136650" y="1214438"/>
            <a:ext cx="7794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m =</a:t>
            </a:r>
            <a:endParaRPr lang="en-US" sz="2800" dirty="0">
              <a:solidFill>
                <a:srgbClr val="FFFFFF"/>
              </a:solidFill>
            </a:endParaRPr>
          </a:p>
        </p:txBody>
      </p:sp>
      <p:sp>
        <p:nvSpPr>
          <p:cNvPr id="49186" name="TextBox 45"/>
          <p:cNvSpPr txBox="1">
            <a:spLocks noChangeArrowheads="1"/>
          </p:cNvSpPr>
          <p:nvPr/>
        </p:nvSpPr>
        <p:spPr bwMode="auto">
          <a:xfrm>
            <a:off x="2971800" y="1143000"/>
            <a:ext cx="593725" cy="523875"/>
          </a:xfrm>
          <a:prstGeom prst="rect">
            <a:avLst/>
          </a:prstGeom>
          <a:noFill/>
          <a:ln w="9525">
            <a:noFill/>
            <a:miter lim="800000"/>
            <a:headEnd/>
            <a:tailEnd/>
          </a:ln>
        </p:spPr>
        <p:txBody>
          <a:bodyPr wrap="none">
            <a:spAutoFit/>
          </a:bodyPr>
          <a:lstStyle/>
          <a:p>
            <a:r>
              <a:rPr lang="en-US" sz="2800">
                <a:solidFill>
                  <a:srgbClr val="FFFFFF"/>
                </a:solidFill>
              </a:rPr>
              <a:t> vs</a:t>
            </a:r>
          </a:p>
        </p:txBody>
      </p:sp>
      <p:sp>
        <p:nvSpPr>
          <p:cNvPr id="47" name="Rectangle 46"/>
          <p:cNvSpPr/>
          <p:nvPr/>
        </p:nvSpPr>
        <p:spPr>
          <a:xfrm>
            <a:off x="4114800" y="1143000"/>
            <a:ext cx="1835150"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N </a:t>
            </a:r>
            <a:r>
              <a:rPr lang="en-US" altLang="ja-JP" sz="2800" b="1" kern="0" dirty="0">
                <a:solidFill>
                  <a:srgbClr val="FF0000"/>
                </a:solidFill>
                <a:effectLst>
                  <a:outerShdw blurRad="38100" dist="38100" dir="2700000" algn="tl">
                    <a:srgbClr val="000000"/>
                  </a:outerShdw>
                </a:effectLst>
                <a:latin typeface="+mn-lt"/>
                <a:ea typeface="ＭＳ Ｐゴシック" pitchFamily="34" charset="-128"/>
              </a:rPr>
              <a:t>L</a:t>
            </a:r>
            <a:r>
              <a:rPr lang="en-US" altLang="ja-JP" sz="2800" b="1" kern="0" dirty="0">
                <a:solidFill>
                  <a:srgbClr val="FF0000"/>
                </a:solidFill>
                <a:effectLst>
                  <a:outerShdw blurRad="38100" dist="38100" dir="2700000" algn="tl">
                    <a:srgbClr val="000000"/>
                  </a:outerShdw>
                </a:effectLst>
                <a:ea typeface="ＭＳ Ｐゴシック" pitchFamily="34" charset="-128"/>
              </a:rPr>
              <a:t>  + N L</a:t>
            </a:r>
            <a:endParaRPr lang="en-US" sz="2800" dirty="0"/>
          </a:p>
        </p:txBody>
      </p:sp>
      <p:sp>
        <p:nvSpPr>
          <p:cNvPr id="48" name="Rectangle 47"/>
          <p:cNvSpPr/>
          <p:nvPr/>
        </p:nvSpPr>
        <p:spPr>
          <a:xfrm>
            <a:off x="4362450" y="14001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49" name="Rectangle 48"/>
          <p:cNvSpPr/>
          <p:nvPr/>
        </p:nvSpPr>
        <p:spPr>
          <a:xfrm>
            <a:off x="5410200" y="13843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50" name="Rectangle 49"/>
          <p:cNvSpPr/>
          <p:nvPr/>
        </p:nvSpPr>
        <p:spPr>
          <a:xfrm>
            <a:off x="4691063" y="1408113"/>
            <a:ext cx="261937" cy="277812"/>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1" name="Rectangle 50"/>
          <p:cNvSpPr/>
          <p:nvPr/>
        </p:nvSpPr>
        <p:spPr>
          <a:xfrm>
            <a:off x="5757863" y="1384300"/>
            <a:ext cx="261937"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49192" name="TextBox 51"/>
          <p:cNvSpPr txBox="1">
            <a:spLocks noChangeArrowheads="1"/>
          </p:cNvSpPr>
          <p:nvPr/>
        </p:nvSpPr>
        <p:spPr bwMode="auto">
          <a:xfrm>
            <a:off x="3962400" y="1143000"/>
            <a:ext cx="304800" cy="523875"/>
          </a:xfrm>
          <a:prstGeom prst="rect">
            <a:avLst/>
          </a:prstGeom>
          <a:noFill/>
          <a:ln w="9525">
            <a:noFill/>
            <a:miter lim="800000"/>
            <a:headEnd/>
            <a:tailEnd/>
          </a:ln>
        </p:spPr>
        <p:txBody>
          <a:bodyPr wrap="none">
            <a:spAutoFit/>
          </a:bodyPr>
          <a:lstStyle/>
          <a:p>
            <a:r>
              <a:rPr lang="en-US" sz="2800">
                <a:solidFill>
                  <a:srgbClr val="FF0000"/>
                </a:solidFill>
              </a:rPr>
              <a:t>[</a:t>
            </a:r>
          </a:p>
        </p:txBody>
      </p:sp>
      <p:sp>
        <p:nvSpPr>
          <p:cNvPr id="53" name="TextBox 52"/>
          <p:cNvSpPr txBox="1"/>
          <p:nvPr/>
        </p:nvSpPr>
        <p:spPr>
          <a:xfrm>
            <a:off x="5903913" y="1127125"/>
            <a:ext cx="2894012" cy="523875"/>
          </a:xfrm>
          <a:prstGeom prst="rect">
            <a:avLst/>
          </a:prstGeom>
          <a:noFill/>
        </p:spPr>
        <p:txBody>
          <a:bodyPr wrap="none">
            <a:spAutoFit/>
          </a:bodyPr>
          <a:lstStyle/>
          <a:p>
            <a:pPr>
              <a:defRPr/>
            </a:pPr>
            <a:r>
              <a:rPr lang="en-US" sz="2800" dirty="0">
                <a:solidFill>
                  <a:srgbClr val="FF0000"/>
                </a:solidFill>
              </a:rPr>
              <a:t>]</a:t>
            </a:r>
            <a:r>
              <a:rPr lang="en-US" sz="2800" b="1" dirty="0">
                <a:solidFill>
                  <a:srgbClr val="FFFFFF"/>
                </a:solidFill>
                <a:effectLst>
                  <a:outerShdw blurRad="38100" dist="38100" dir="2700000" algn="tl">
                    <a:srgbClr val="000000">
                      <a:alpha val="43137"/>
                    </a:srgbClr>
                  </a:outerShdw>
                </a:effectLst>
              </a:rPr>
              <a:t>m</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a:t>
            </a:r>
          </a:p>
        </p:txBody>
      </p:sp>
      <p:sp>
        <p:nvSpPr>
          <p:cNvPr id="54" name="Rectangle 53"/>
          <p:cNvSpPr/>
          <p:nvPr/>
        </p:nvSpPr>
        <p:spPr>
          <a:xfrm>
            <a:off x="7029450" y="14001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5" name="Rectangle 54"/>
          <p:cNvSpPr/>
          <p:nvPr/>
        </p:nvSpPr>
        <p:spPr>
          <a:xfrm>
            <a:off x="8077200" y="13843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56" name="Rectangle 55"/>
          <p:cNvSpPr/>
          <p:nvPr/>
        </p:nvSpPr>
        <p:spPr>
          <a:xfrm>
            <a:off x="7358063" y="1408113"/>
            <a:ext cx="261937" cy="277812"/>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57" name="Rectangle 56"/>
          <p:cNvSpPr/>
          <p:nvPr/>
        </p:nvSpPr>
        <p:spPr>
          <a:xfrm>
            <a:off x="8382000" y="1384300"/>
            <a:ext cx="261938" cy="277813"/>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txBody>
          <a:bodyPr lIns="91440" tIns="45720" rIns="91440" bIns="45720"/>
          <a:lstStyle/>
          <a:p>
            <a:pPr>
              <a:defRPr/>
            </a:pPr>
            <a:r>
              <a:rPr lang="en-US" altLang="ja-JP" sz="6000" b="1" smtClean="0">
                <a:solidFill>
                  <a:srgbClr val="FFFFFF"/>
                </a:solidFill>
                <a:effectLst>
                  <a:outerShdw blurRad="38100" dist="38100" dir="2700000" algn="tl">
                    <a:srgbClr val="000000"/>
                  </a:outerShdw>
                </a:effectLst>
                <a:ea typeface="ＭＳ Ｐゴシック" pitchFamily="34" charset="-128"/>
              </a:rPr>
              <a:t>Outline</a:t>
            </a:r>
            <a:endParaRPr lang="ja-JP" altLang="en-US" sz="6000" b="1" smtClean="0">
              <a:solidFill>
                <a:srgbClr val="FFFFFF"/>
              </a:solidFill>
              <a:effectLst>
                <a:outerShdw blurRad="38100" dist="38100" dir="2700000" algn="tl">
                  <a:srgbClr val="000000"/>
                </a:outerShdw>
              </a:effectLst>
              <a:ea typeface="ＭＳ Ｐゴシック" pitchFamily="34" charset="-128"/>
            </a:endParaRPr>
          </a:p>
        </p:txBody>
      </p:sp>
      <p:sp>
        <p:nvSpPr>
          <p:cNvPr id="11267" name="コンテンツ プレースホルダ 2"/>
          <p:cNvSpPr>
            <a:spLocks noGrp="1"/>
          </p:cNvSpPr>
          <p:nvPr>
            <p:ph idx="4294967295"/>
          </p:nvPr>
        </p:nvSpPr>
        <p:spPr>
          <a:xfrm>
            <a:off x="381000" y="1524000"/>
            <a:ext cx="8229600" cy="4525963"/>
          </a:xfrm>
        </p:spPr>
        <p:txBody>
          <a:bodyPr lIns="91440" tIns="45720" rIns="91440" bIns="45720"/>
          <a:lstStyle/>
          <a:p>
            <a:pPr>
              <a:defRPr/>
            </a:pPr>
            <a:r>
              <a:rPr lang="en-US" altLang="ja-JP" b="1" dirty="0" smtClean="0">
                <a:effectLst>
                  <a:outerShdw blurRad="38100" dist="38100" dir="2700000" algn="tl">
                    <a:srgbClr val="000000"/>
                  </a:outerShdw>
                </a:effectLst>
                <a:ea typeface="ＭＳ Ｐゴシック" pitchFamily="34" charset="-128"/>
              </a:rPr>
              <a:t>Motivation</a:t>
            </a:r>
          </a:p>
          <a:p>
            <a:pPr>
              <a:defRPr/>
            </a:pPr>
            <a:r>
              <a:rPr lang="en-US" altLang="ja-JP" b="1" dirty="0" smtClean="0">
                <a:effectLst>
                  <a:outerShdw blurRad="38100" dist="38100" dir="2700000" algn="tl">
                    <a:srgbClr val="000000"/>
                  </a:outerShdw>
                </a:effectLst>
                <a:ea typeface="ＭＳ Ｐゴシック" pitchFamily="34" charset="-128"/>
              </a:rPr>
              <a:t>Multisource LSM theory</a:t>
            </a:r>
          </a:p>
          <a:p>
            <a:pPr>
              <a:defRPr/>
            </a:pPr>
            <a:r>
              <a:rPr lang="en-US" altLang="ja-JP" b="1" dirty="0" smtClean="0">
                <a:effectLst>
                  <a:outerShdw blurRad="38100" dist="38100" dir="2700000" algn="tl">
                    <a:srgbClr val="000000"/>
                  </a:outerShdw>
                </a:effectLst>
                <a:ea typeface="ＭＳ Ｐゴシック" pitchFamily="34" charset="-128"/>
              </a:rPr>
              <a:t>Signal-to-Noise Ratio (SNR)</a:t>
            </a:r>
          </a:p>
          <a:p>
            <a:pPr>
              <a:defRPr/>
            </a:pPr>
            <a:r>
              <a:rPr lang="en-US" altLang="ja-JP" b="1" dirty="0" smtClean="0">
                <a:effectLst>
                  <a:outerShdw blurRad="38100" dist="38100" dir="2700000" algn="tl">
                    <a:srgbClr val="000000"/>
                  </a:outerShdw>
                </a:effectLst>
                <a:ea typeface="ＭＳ Ｐゴシック" pitchFamily="34" charset="-128"/>
              </a:rPr>
              <a:t>Numerical results </a:t>
            </a:r>
          </a:p>
          <a:p>
            <a:pPr>
              <a:defRPr/>
            </a:pPr>
            <a:r>
              <a:rPr lang="en-US" altLang="ja-JP" b="1" dirty="0" smtClean="0">
                <a:effectLst>
                  <a:outerShdw blurRad="38100" dist="38100" dir="2700000" algn="tl">
                    <a:srgbClr val="000000"/>
                  </a:outerShdw>
                </a:effectLst>
                <a:ea typeface="ＭＳ Ｐゴシック" pitchFamily="34" charset="-128"/>
              </a:rPr>
              <a:t>Conclusions</a:t>
            </a:r>
            <a:endParaRPr lang="ja-JP" altLang="en-US" b="1" smtClean="0">
              <a:effectLst>
                <a:outerShdw blurRad="38100" dist="38100" dir="2700000" algn="tl">
                  <a:srgbClr val="000000"/>
                </a:outerShdw>
              </a:effectLst>
              <a:ea typeface="ＭＳ Ｐゴシック" pitchFamily="34" charset="-128"/>
            </a:endParaRPr>
          </a:p>
        </p:txBody>
      </p:sp>
      <p:sp>
        <p:nvSpPr>
          <p:cNvPr id="398342" name="Rectangle 6"/>
          <p:cNvSpPr>
            <a:spLocks noChangeArrowheads="1"/>
          </p:cNvSpPr>
          <p:nvPr/>
        </p:nvSpPr>
        <p:spPr bwMode="auto">
          <a:xfrm>
            <a:off x="685800" y="3276600"/>
            <a:ext cx="3429000" cy="649288"/>
          </a:xfrm>
          <a:prstGeom prst="rect">
            <a:avLst/>
          </a:prstGeom>
          <a:noFill/>
          <a:ln w="9525">
            <a:solidFill>
              <a:schemeClr val="bg2"/>
            </a:solidFill>
            <a:miter lim="800000"/>
            <a:headEnd/>
            <a:tailEnd/>
          </a:ln>
        </p:spPr>
        <p:txBody>
          <a:bodyPr wrap="none" anchor="ctr"/>
          <a:lstStyle/>
          <a:p>
            <a:endParaRPr lang="en-US"/>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8342"/>
                                        </p:tgtEl>
                                        <p:attrNameLst>
                                          <p:attrName>style.visibility</p:attrName>
                                        </p:attrNameLst>
                                      </p:cBhvr>
                                      <p:to>
                                        <p:strVal val="visible"/>
                                      </p:to>
                                    </p:set>
                                    <p:animEffect transition="in" filter="wipe(left)">
                                      <p:cBhvr>
                                        <p:cTn id="7" dur="500"/>
                                        <p:tgtEl>
                                          <p:spTgt spid="398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85800" y="76200"/>
            <a:ext cx="7772400" cy="1143000"/>
          </a:xfrm>
        </p:spPr>
        <p:txBody>
          <a:bodyPr lIns="91440" tIns="45720" rIns="91440" bIns="45720"/>
          <a:lstStyle/>
          <a:p>
            <a:pPr>
              <a:defRPr/>
            </a:pPr>
            <a:r>
              <a:rPr lang="en-US" altLang="ja-JP" sz="5400" b="1" dirty="0" smtClean="0">
                <a:solidFill>
                  <a:srgbClr val="FFFFFF"/>
                </a:solidFill>
                <a:effectLst>
                  <a:outerShdw blurRad="38100" dist="38100" dir="2700000" algn="tl">
                    <a:srgbClr val="000000"/>
                  </a:outerShdw>
                </a:effectLst>
                <a:ea typeface="ＭＳ Ｐゴシック" pitchFamily="34" charset="-128"/>
              </a:rPr>
              <a:t>   Conclusions</a:t>
            </a:r>
            <a:r>
              <a:rPr lang="en-US" altLang="ja-JP" sz="3600" b="1" dirty="0" smtClean="0">
                <a:solidFill>
                  <a:srgbClr val="FFFFFF"/>
                </a:solidFill>
                <a:effectLst>
                  <a:outerShdw blurRad="38100" dist="38100" dir="2700000" algn="tl">
                    <a:srgbClr val="000000"/>
                  </a:outerShdw>
                </a:effectLst>
                <a:ea typeface="ＭＳ Ｐゴシック" pitchFamily="34" charset="-128"/>
              </a:rPr>
              <a:t/>
            </a:r>
            <a:br>
              <a:rPr lang="en-US" altLang="ja-JP" sz="3600" b="1" dirty="0" smtClean="0">
                <a:solidFill>
                  <a:srgbClr val="FFFFFF"/>
                </a:solidFill>
                <a:effectLst>
                  <a:outerShdw blurRad="38100" dist="38100" dir="2700000" algn="tl">
                    <a:srgbClr val="000000"/>
                  </a:outerShdw>
                </a:effectLst>
                <a:ea typeface="ＭＳ Ｐゴシック" pitchFamily="34" charset="-128"/>
              </a:rPr>
            </a:br>
            <a:r>
              <a:rPr lang="en-US" altLang="ja-JP" sz="3600" b="1" dirty="0" smtClean="0">
                <a:solidFill>
                  <a:srgbClr val="FFFFFF"/>
                </a:solidFill>
                <a:effectLst>
                  <a:outerShdw blurRad="38100" dist="38100" dir="2700000" algn="tl">
                    <a:srgbClr val="000000"/>
                  </a:outerShdw>
                </a:effectLst>
                <a:ea typeface="ＭＳ Ｐゴシック" pitchFamily="34" charset="-128"/>
              </a:rPr>
              <a:t>         </a:t>
            </a:r>
            <a:r>
              <a:rPr lang="en-US" altLang="ja-JP" sz="3600" b="1" dirty="0" err="1" smtClean="0">
                <a:solidFill>
                  <a:srgbClr val="FFFFFF"/>
                </a:solidFill>
                <a:effectLst>
                  <a:outerShdw blurRad="38100" dist="38100" dir="2700000" algn="tl">
                    <a:srgbClr val="000000"/>
                  </a:outerShdw>
                </a:effectLst>
                <a:ea typeface="ＭＳ Ｐゴシック" pitchFamily="34" charset="-128"/>
              </a:rPr>
              <a:t>Mig</a:t>
            </a:r>
            <a:r>
              <a:rPr lang="en-US" altLang="ja-JP" sz="3600" b="1" dirty="0" smtClean="0">
                <a:solidFill>
                  <a:srgbClr val="FFFFFF"/>
                </a:solidFill>
                <a:effectLst>
                  <a:outerShdw blurRad="38100" dist="38100" dir="2700000" algn="tl">
                    <a:srgbClr val="000000"/>
                  </a:outerShdw>
                </a:effectLst>
                <a:ea typeface="ＭＳ Ｐゴシック" pitchFamily="34" charset="-128"/>
              </a:rPr>
              <a:t>    </a:t>
            </a:r>
            <a:r>
              <a:rPr lang="en-US" altLang="ja-JP" sz="3600" b="1" dirty="0" err="1" smtClean="0">
                <a:solidFill>
                  <a:srgbClr val="FFFFFF"/>
                </a:solidFill>
                <a:effectLst>
                  <a:outerShdw blurRad="38100" dist="38100" dir="2700000" algn="tl">
                    <a:srgbClr val="000000"/>
                  </a:outerShdw>
                </a:effectLst>
                <a:ea typeface="ＭＳ Ｐゴシック" pitchFamily="34" charset="-128"/>
              </a:rPr>
              <a:t>vs</a:t>
            </a:r>
            <a:r>
              <a:rPr lang="en-US" altLang="ja-JP" sz="3600" b="1" dirty="0" smtClean="0">
                <a:solidFill>
                  <a:srgbClr val="FFFFFF"/>
                </a:solidFill>
                <a:effectLst>
                  <a:outerShdw blurRad="38100" dist="38100" dir="2700000" algn="tl">
                    <a:srgbClr val="000000"/>
                  </a:outerShdw>
                </a:effectLst>
                <a:ea typeface="ＭＳ Ｐゴシック" pitchFamily="34" charset="-128"/>
              </a:rPr>
              <a:t>    MLSM</a:t>
            </a:r>
            <a:endParaRPr lang="ja-JP" altLang="en-US" sz="3600" b="1" smtClean="0">
              <a:solidFill>
                <a:srgbClr val="FFFFFF"/>
              </a:solidFill>
              <a:effectLst>
                <a:outerShdw blurRad="38100" dist="38100" dir="2700000" algn="tl">
                  <a:srgbClr val="000000"/>
                </a:outerShdw>
              </a:effectLst>
              <a:ea typeface="ＭＳ Ｐゴシック" pitchFamily="34" charset="-128"/>
            </a:endParaRPr>
          </a:p>
        </p:txBody>
      </p:sp>
      <p:sp>
        <p:nvSpPr>
          <p:cNvPr id="3" name="タイトル 1"/>
          <p:cNvSpPr>
            <a:spLocks/>
          </p:cNvSpPr>
          <p:nvPr/>
        </p:nvSpPr>
        <p:spPr bwMode="auto">
          <a:xfrm>
            <a:off x="304800" y="1295400"/>
            <a:ext cx="8534400" cy="1143000"/>
          </a:xfrm>
          <a:prstGeom prst="rect">
            <a:avLst/>
          </a:prstGeom>
          <a:noFill/>
          <a:ln w="9525">
            <a:noFill/>
            <a:miter lim="800000"/>
            <a:headEnd/>
            <a:tailEnd/>
          </a:ln>
          <a:effectLst/>
        </p:spPr>
        <p:txBody>
          <a:bodyPr anchor="ctr"/>
          <a:lstStyle/>
          <a:p>
            <a:pPr marL="838200" indent="-838200">
              <a:defRPr/>
            </a:pPr>
            <a:r>
              <a:rPr lang="en-US" altLang="ja-JP" sz="3200" b="1" dirty="0">
                <a:effectLst>
                  <a:outerShdw blurRad="38100" dist="38100" dir="2700000" algn="tl">
                    <a:srgbClr val="000000"/>
                  </a:outerShdw>
                </a:effectLst>
                <a:ea typeface="ＭＳ Ｐゴシック" pitchFamily="34" charset="-128"/>
              </a:rPr>
              <a:t>1. </a:t>
            </a:r>
            <a:endParaRPr lang="ja-JP" altLang="en-US" sz="3200" b="1">
              <a:effectLst>
                <a:outerShdw blurRad="38100" dist="38100" dir="2700000" algn="tl">
                  <a:srgbClr val="000000"/>
                </a:outerShdw>
              </a:effectLst>
              <a:ea typeface="ＭＳ Ｐゴシック" pitchFamily="34" charset="-128"/>
            </a:endParaRPr>
          </a:p>
        </p:txBody>
      </p:sp>
      <p:sp>
        <p:nvSpPr>
          <p:cNvPr id="4" name="タイトル 1"/>
          <p:cNvSpPr>
            <a:spLocks/>
          </p:cNvSpPr>
          <p:nvPr/>
        </p:nvSpPr>
        <p:spPr bwMode="auto">
          <a:xfrm>
            <a:off x="304800" y="2362200"/>
            <a:ext cx="8915400" cy="1143000"/>
          </a:xfrm>
          <a:prstGeom prst="rect">
            <a:avLst/>
          </a:prstGeom>
          <a:noFill/>
          <a:ln w="9525">
            <a:noFill/>
            <a:miter lim="800000"/>
            <a:headEnd/>
            <a:tailEnd/>
          </a:ln>
          <a:effectLst/>
        </p:spPr>
        <p:txBody>
          <a:bodyPr anchor="ctr"/>
          <a:lstStyle/>
          <a:p>
            <a:pPr>
              <a:defRPr/>
            </a:pPr>
            <a:r>
              <a:rPr lang="en-US" altLang="ja-JP" sz="3200" b="1" dirty="0">
                <a:effectLst>
                  <a:outerShdw blurRad="38100" dist="38100" dir="2700000" algn="tl">
                    <a:srgbClr val="000000"/>
                  </a:outerShdw>
                </a:effectLst>
                <a:ea typeface="ＭＳ Ｐゴシック" pitchFamily="34" charset="-128"/>
              </a:rPr>
              <a:t>2. Cost:                 </a:t>
            </a:r>
            <a:r>
              <a:rPr lang="en-US" altLang="ja-JP" sz="4000" b="1" dirty="0">
                <a:solidFill>
                  <a:srgbClr val="FFFFFF"/>
                </a:solidFill>
                <a:effectLst>
                  <a:outerShdw blurRad="38100" dist="38100" dir="2700000" algn="tl">
                    <a:srgbClr val="000000"/>
                  </a:outerShdw>
                </a:effectLst>
                <a:ea typeface="ＭＳ Ｐゴシック" pitchFamily="34" charset="-128"/>
              </a:rPr>
              <a:t>S   </a:t>
            </a:r>
            <a:r>
              <a:rPr lang="en-US" altLang="ja-JP" sz="3200" b="1" dirty="0">
                <a:effectLst>
                  <a:outerShdw blurRad="38100" dist="38100" dir="2700000" algn="tl">
                    <a:srgbClr val="000000"/>
                  </a:outerShdw>
                </a:effectLst>
                <a:ea typeface="ＭＳ Ｐゴシック" pitchFamily="34" charset="-128"/>
              </a:rPr>
              <a:t>     </a:t>
            </a:r>
            <a:r>
              <a:rPr lang="en-US" altLang="ja-JP" sz="3200" b="1" dirty="0" err="1">
                <a:solidFill>
                  <a:srgbClr val="FFFFFF"/>
                </a:solidFill>
                <a:effectLst>
                  <a:outerShdw blurRad="38100" dist="38100" dir="2700000" algn="tl">
                    <a:srgbClr val="000000"/>
                  </a:outerShdw>
                </a:effectLst>
                <a:ea typeface="ＭＳ Ｐゴシック" pitchFamily="34" charset="-128"/>
              </a:rPr>
              <a:t>vs</a:t>
            </a:r>
            <a:r>
              <a:rPr lang="en-US" altLang="ja-JP" sz="3200" b="1" dirty="0">
                <a:effectLst>
                  <a:outerShdw blurRad="38100" dist="38100" dir="2700000" algn="tl">
                    <a:srgbClr val="000000"/>
                  </a:outerShdw>
                </a:effectLst>
                <a:ea typeface="ＭＳ Ｐゴシック" pitchFamily="34" charset="-128"/>
              </a:rPr>
              <a:t>          </a:t>
            </a:r>
            <a:r>
              <a:rPr lang="en-US" altLang="ja-JP" sz="3600" b="1" dirty="0">
                <a:solidFill>
                  <a:srgbClr val="FFFFFF"/>
                </a:solidFill>
                <a:effectLst>
                  <a:outerShdw blurRad="38100" dist="38100" dir="2700000" algn="tl">
                    <a:srgbClr val="000000"/>
                  </a:outerShdw>
                </a:effectLst>
                <a:ea typeface="ＭＳ Ｐゴシック" pitchFamily="34" charset="-128"/>
              </a:rPr>
              <a:t>I</a:t>
            </a:r>
            <a:endParaRPr lang="ja-JP" altLang="en-US" sz="3600" b="1">
              <a:solidFill>
                <a:srgbClr val="FFFFFF"/>
              </a:solidFill>
              <a:effectLst>
                <a:outerShdw blurRad="38100" dist="38100" dir="2700000" algn="tl">
                  <a:srgbClr val="000000"/>
                </a:outerShdw>
              </a:effectLst>
              <a:ea typeface="ＭＳ Ｐゴシック" pitchFamily="34" charset="-128"/>
            </a:endParaRPr>
          </a:p>
        </p:txBody>
      </p:sp>
      <p:sp>
        <p:nvSpPr>
          <p:cNvPr id="5" name="タイトル 1"/>
          <p:cNvSpPr>
            <a:spLocks/>
          </p:cNvSpPr>
          <p:nvPr/>
        </p:nvSpPr>
        <p:spPr bwMode="auto">
          <a:xfrm>
            <a:off x="304800" y="3429000"/>
            <a:ext cx="8610600" cy="1143000"/>
          </a:xfrm>
          <a:prstGeom prst="rect">
            <a:avLst/>
          </a:prstGeom>
          <a:noFill/>
          <a:ln w="9525">
            <a:noFill/>
            <a:miter lim="800000"/>
            <a:headEnd/>
            <a:tailEnd/>
          </a:ln>
          <a:effectLst/>
        </p:spPr>
        <p:txBody>
          <a:bodyPr anchor="ctr"/>
          <a:lstStyle/>
          <a:p>
            <a:pPr>
              <a:defRPr/>
            </a:pPr>
            <a:r>
              <a:rPr lang="en-US" altLang="ja-JP" sz="3200" b="1" dirty="0">
                <a:effectLst>
                  <a:outerShdw blurRad="38100" dist="38100" dir="2700000" algn="tl">
                    <a:srgbClr val="000000"/>
                  </a:outerShdw>
                </a:effectLst>
                <a:ea typeface="ＭＳ Ｐゴシック" pitchFamily="34" charset="-128"/>
              </a:rPr>
              <a:t>3. Caveat: </a:t>
            </a:r>
            <a:r>
              <a:rPr lang="en-US" altLang="ja-JP" sz="3200" b="1" dirty="0" err="1">
                <a:effectLst>
                  <a:outerShdw blurRad="38100" dist="38100" dir="2700000" algn="tl">
                    <a:srgbClr val="000000"/>
                  </a:outerShdw>
                </a:effectLst>
                <a:ea typeface="ＭＳ Ｐゴシック" pitchFamily="34" charset="-128"/>
              </a:rPr>
              <a:t>Mig</a:t>
            </a:r>
            <a:r>
              <a:rPr lang="en-US" altLang="ja-JP" sz="3200" b="1" dirty="0">
                <a:effectLst>
                  <a:outerShdw blurRad="38100" dist="38100" dir="2700000" algn="tl">
                    <a:srgbClr val="000000"/>
                  </a:outerShdw>
                </a:effectLst>
                <a:ea typeface="ＭＳ Ｐゴシック" pitchFamily="34" charset="-128"/>
              </a:rPr>
              <a:t>. &amp; Modeling were </a:t>
            </a:r>
            <a:r>
              <a:rPr lang="en-US" altLang="ja-JP" sz="3200" b="1" dirty="0" err="1">
                <a:effectLst>
                  <a:outerShdw blurRad="38100" dist="38100" dir="2700000" algn="tl">
                    <a:srgbClr val="000000"/>
                  </a:outerShdw>
                </a:effectLst>
                <a:ea typeface="ＭＳ Ｐゴシック" pitchFamily="34" charset="-128"/>
              </a:rPr>
              <a:t>adjoints</a:t>
            </a:r>
            <a:r>
              <a:rPr lang="en-US" altLang="ja-JP" sz="3200" b="1" dirty="0">
                <a:effectLst>
                  <a:outerShdw blurRad="38100" dist="38100" dir="2700000" algn="tl">
                    <a:srgbClr val="000000"/>
                  </a:outerShdw>
                </a:effectLst>
                <a:ea typeface="ＭＳ Ｐゴシック" pitchFamily="34" charset="-128"/>
              </a:rPr>
              <a:t> </a:t>
            </a:r>
            <a:br>
              <a:rPr lang="en-US" altLang="ja-JP" sz="3200" b="1" dirty="0">
                <a:effectLst>
                  <a:outerShdw blurRad="38100" dist="38100" dir="2700000" algn="tl">
                    <a:srgbClr val="000000"/>
                  </a:outerShdw>
                </a:effectLst>
                <a:ea typeface="ＭＳ Ｐゴシック" pitchFamily="34" charset="-128"/>
              </a:rPr>
            </a:br>
            <a:r>
              <a:rPr lang="en-US" altLang="ja-JP" sz="3200" b="1" dirty="0">
                <a:effectLst>
                  <a:outerShdw blurRad="38100" dist="38100" dir="2700000" algn="tl">
                    <a:srgbClr val="000000"/>
                  </a:outerShdw>
                </a:effectLst>
                <a:ea typeface="ＭＳ Ｐゴシック" pitchFamily="34" charset="-128"/>
              </a:rPr>
              <a:t>     of  one another. LSM sensitive starting model</a:t>
            </a:r>
            <a:endParaRPr lang="ja-JP" altLang="en-US" sz="3200" b="1">
              <a:effectLst>
                <a:outerShdw blurRad="38100" dist="38100" dir="2700000" algn="tl">
                  <a:srgbClr val="000000"/>
                </a:outerShdw>
              </a:effectLst>
              <a:ea typeface="ＭＳ Ｐゴシック" pitchFamily="34" charset="-128"/>
            </a:endParaRPr>
          </a:p>
        </p:txBody>
      </p:sp>
      <p:sp>
        <p:nvSpPr>
          <p:cNvPr id="6" name="タイトル 1"/>
          <p:cNvSpPr>
            <a:spLocks/>
          </p:cNvSpPr>
          <p:nvPr/>
        </p:nvSpPr>
        <p:spPr bwMode="auto">
          <a:xfrm>
            <a:off x="333375" y="5638800"/>
            <a:ext cx="9801225" cy="1143000"/>
          </a:xfrm>
          <a:prstGeom prst="rect">
            <a:avLst/>
          </a:prstGeom>
          <a:noFill/>
          <a:ln w="9525">
            <a:noFill/>
            <a:miter lim="800000"/>
            <a:headEnd/>
            <a:tailEnd/>
          </a:ln>
          <a:effectLst/>
        </p:spPr>
        <p:txBody>
          <a:bodyPr anchor="ctr"/>
          <a:lstStyle/>
          <a:p>
            <a:pPr marL="514350" indent="-514350">
              <a:buFontTx/>
              <a:buAutoNum type="arabicPeriod" startAt="5"/>
              <a:defRPr/>
            </a:pPr>
            <a:r>
              <a:rPr lang="en-US" altLang="ja-JP" sz="3200" b="1">
                <a:effectLst>
                  <a:outerShdw blurRad="38100" dist="38100" dir="2700000" algn="tl">
                    <a:srgbClr val="000000"/>
                  </a:outerShdw>
                </a:effectLst>
                <a:ea typeface="ＭＳ Ｐゴシック" pitchFamily="34" charset="-128"/>
              </a:rPr>
              <a:t>Next </a:t>
            </a:r>
            <a:r>
              <a:rPr lang="en-US" altLang="ja-JP" sz="3200" b="1" dirty="0">
                <a:effectLst>
                  <a:outerShdw blurRad="38100" dist="38100" dir="2700000" algn="tl">
                    <a:srgbClr val="000000"/>
                  </a:outerShdw>
                </a:effectLst>
                <a:ea typeface="ＭＳ Ｐゴシック" pitchFamily="34" charset="-128"/>
              </a:rPr>
              <a:t>Step: Sensitivity analysis to </a:t>
            </a:r>
            <a:r>
              <a:rPr lang="en-US" altLang="ja-JP" sz="3200" b="1">
                <a:effectLst>
                  <a:outerShdw blurRad="38100" dist="38100" dir="2700000" algn="tl">
                    <a:srgbClr val="000000"/>
                  </a:outerShdw>
                </a:effectLst>
                <a:ea typeface="ＭＳ Ｐゴシック" pitchFamily="34" charset="-128"/>
              </a:rPr>
              <a:t>starting model</a:t>
            </a:r>
          </a:p>
        </p:txBody>
      </p:sp>
      <p:sp>
        <p:nvSpPr>
          <p:cNvPr id="51207" name="Rectangle 15"/>
          <p:cNvSpPr>
            <a:spLocks noChangeArrowheads="1"/>
          </p:cNvSpPr>
          <p:nvPr/>
        </p:nvSpPr>
        <p:spPr bwMode="auto">
          <a:xfrm>
            <a:off x="685800" y="1563688"/>
            <a:ext cx="6854825" cy="646112"/>
          </a:xfrm>
          <a:prstGeom prst="rect">
            <a:avLst/>
          </a:prstGeom>
          <a:noFill/>
          <a:ln w="9525">
            <a:noFill/>
            <a:miter lim="800000"/>
            <a:headEnd/>
            <a:tailEnd/>
          </a:ln>
        </p:spPr>
        <p:txBody>
          <a:bodyPr>
            <a:spAutoFit/>
          </a:bodyPr>
          <a:lstStyle/>
          <a:p>
            <a:r>
              <a:rPr lang="en-US" altLang="zh-CN" sz="3600" b="1">
                <a:solidFill>
                  <a:srgbClr val="FFFF00"/>
                </a:solidFill>
                <a:ea typeface="宋体" pitchFamily="2" charset="-122"/>
              </a:rPr>
              <a:t>SNR:                        </a:t>
            </a:r>
            <a:r>
              <a:rPr lang="en-US" altLang="zh-CN" sz="2400" b="1">
                <a:solidFill>
                  <a:srgbClr val="FFFFFF"/>
                </a:solidFill>
                <a:ea typeface="宋体" pitchFamily="2" charset="-122"/>
              </a:rPr>
              <a:t>VS</a:t>
            </a:r>
          </a:p>
        </p:txBody>
      </p:sp>
      <p:grpSp>
        <p:nvGrpSpPr>
          <p:cNvPr id="51208" name="Group 69"/>
          <p:cNvGrpSpPr>
            <a:grpSpLocks/>
          </p:cNvGrpSpPr>
          <p:nvPr/>
        </p:nvGrpSpPr>
        <p:grpSpPr bwMode="auto">
          <a:xfrm>
            <a:off x="3048000" y="1524000"/>
            <a:ext cx="1122363" cy="769938"/>
            <a:chOff x="6019800" y="1955800"/>
            <a:chExt cx="1122267" cy="768945"/>
          </a:xfrm>
        </p:grpSpPr>
        <p:grpSp>
          <p:nvGrpSpPr>
            <p:cNvPr id="51217" name="Group 70"/>
            <p:cNvGrpSpPr>
              <a:grpSpLocks/>
            </p:cNvGrpSpPr>
            <p:nvPr/>
          </p:nvGrpSpPr>
          <p:grpSpPr bwMode="auto">
            <a:xfrm>
              <a:off x="6019800" y="2057400"/>
              <a:ext cx="990600" cy="457200"/>
              <a:chOff x="5943600" y="2057400"/>
              <a:chExt cx="990600" cy="457200"/>
            </a:xfrm>
          </p:grpSpPr>
          <p:cxnSp>
            <p:nvCxnSpPr>
              <p:cNvPr id="51219" name="Straight Connector 72"/>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51220" name="Straight Connector 73"/>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51221" name="Straight Connector 74"/>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51218" name="TextBox 71"/>
            <p:cNvSpPr txBox="1">
              <a:spLocks noChangeArrowheads="1"/>
            </p:cNvSpPr>
            <p:nvPr/>
          </p:nvSpPr>
          <p:spPr bwMode="auto">
            <a:xfrm>
              <a:off x="6235700" y="1955800"/>
              <a:ext cx="906367" cy="768945"/>
            </a:xfrm>
            <a:prstGeom prst="rect">
              <a:avLst/>
            </a:prstGeom>
            <a:noFill/>
            <a:ln w="9525">
              <a:noFill/>
              <a:miter lim="800000"/>
              <a:headEnd/>
              <a:tailEnd/>
            </a:ln>
          </p:spPr>
          <p:txBody>
            <a:bodyPr wrap="none">
              <a:spAutoFit/>
            </a:bodyPr>
            <a:lstStyle/>
            <a:p>
              <a:r>
                <a:rPr lang="en-US">
                  <a:solidFill>
                    <a:srgbClr val="FFFFFF"/>
                  </a:solidFill>
                </a:rPr>
                <a:t>GS</a:t>
              </a:r>
            </a:p>
          </p:txBody>
        </p:sp>
      </p:grpSp>
      <p:grpSp>
        <p:nvGrpSpPr>
          <p:cNvPr id="51209" name="Group 75"/>
          <p:cNvGrpSpPr>
            <a:grpSpLocks/>
          </p:cNvGrpSpPr>
          <p:nvPr/>
        </p:nvGrpSpPr>
        <p:grpSpPr bwMode="auto">
          <a:xfrm>
            <a:off x="5405438" y="1524000"/>
            <a:ext cx="995362" cy="769938"/>
            <a:chOff x="6019800" y="1955800"/>
            <a:chExt cx="995876" cy="768945"/>
          </a:xfrm>
        </p:grpSpPr>
        <p:grpSp>
          <p:nvGrpSpPr>
            <p:cNvPr id="51212" name="Group 76"/>
            <p:cNvGrpSpPr>
              <a:grpSpLocks/>
            </p:cNvGrpSpPr>
            <p:nvPr/>
          </p:nvGrpSpPr>
          <p:grpSpPr bwMode="auto">
            <a:xfrm>
              <a:off x="6019800" y="2057400"/>
              <a:ext cx="990600" cy="457200"/>
              <a:chOff x="5943600" y="2057400"/>
              <a:chExt cx="990600" cy="457200"/>
            </a:xfrm>
          </p:grpSpPr>
          <p:cxnSp>
            <p:nvCxnSpPr>
              <p:cNvPr id="51214" name="Straight Connector 78"/>
              <p:cNvCxnSpPr>
                <a:cxnSpLocks noChangeShapeType="1"/>
              </p:cNvCxnSpPr>
              <p:nvPr/>
            </p:nvCxnSpPr>
            <p:spPr bwMode="auto">
              <a:xfrm rot="5400000" flipH="1" flipV="1">
                <a:off x="5905500" y="2171700"/>
                <a:ext cx="457200" cy="228600"/>
              </a:xfrm>
              <a:prstGeom prst="line">
                <a:avLst/>
              </a:prstGeom>
              <a:noFill/>
              <a:ln w="38100" algn="ctr">
                <a:solidFill>
                  <a:srgbClr val="FF0000"/>
                </a:solidFill>
                <a:round/>
                <a:headEnd/>
                <a:tailEnd/>
              </a:ln>
            </p:spPr>
          </p:cxnSp>
          <p:cxnSp>
            <p:nvCxnSpPr>
              <p:cNvPr id="51215" name="Straight Connector 79"/>
              <p:cNvCxnSpPr>
                <a:cxnSpLocks noChangeShapeType="1"/>
              </p:cNvCxnSpPr>
              <p:nvPr/>
            </p:nvCxnSpPr>
            <p:spPr bwMode="auto">
              <a:xfrm rot="10800000">
                <a:off x="6248400" y="2057400"/>
                <a:ext cx="685800" cy="0"/>
              </a:xfrm>
              <a:prstGeom prst="line">
                <a:avLst/>
              </a:prstGeom>
              <a:noFill/>
              <a:ln w="38100" algn="ctr">
                <a:solidFill>
                  <a:srgbClr val="FF0000"/>
                </a:solidFill>
                <a:round/>
                <a:headEnd/>
                <a:tailEnd/>
              </a:ln>
            </p:spPr>
          </p:cxnSp>
          <p:cxnSp>
            <p:nvCxnSpPr>
              <p:cNvPr id="51216" name="Straight Connector 80"/>
              <p:cNvCxnSpPr>
                <a:cxnSpLocks noChangeShapeType="1"/>
              </p:cNvCxnSpPr>
              <p:nvPr/>
            </p:nvCxnSpPr>
            <p:spPr bwMode="auto">
              <a:xfrm rot="16200000" flipV="1">
                <a:off x="5867400" y="2362200"/>
                <a:ext cx="228600" cy="76200"/>
              </a:xfrm>
              <a:prstGeom prst="line">
                <a:avLst/>
              </a:prstGeom>
              <a:noFill/>
              <a:ln w="38100" algn="ctr">
                <a:solidFill>
                  <a:srgbClr val="FF0000"/>
                </a:solidFill>
                <a:round/>
                <a:headEnd/>
                <a:tailEnd/>
              </a:ln>
            </p:spPr>
          </p:cxnSp>
        </p:grpSp>
        <p:sp>
          <p:nvSpPr>
            <p:cNvPr id="51213" name="TextBox 77"/>
            <p:cNvSpPr txBox="1">
              <a:spLocks noChangeArrowheads="1"/>
            </p:cNvSpPr>
            <p:nvPr/>
          </p:nvSpPr>
          <p:spPr bwMode="auto">
            <a:xfrm>
              <a:off x="6235700" y="1955800"/>
              <a:ext cx="779976" cy="768945"/>
            </a:xfrm>
            <a:prstGeom prst="rect">
              <a:avLst/>
            </a:prstGeom>
            <a:noFill/>
            <a:ln w="9525">
              <a:noFill/>
              <a:miter lim="800000"/>
              <a:headEnd/>
              <a:tailEnd/>
            </a:ln>
          </p:spPr>
          <p:txBody>
            <a:bodyPr wrap="none">
              <a:spAutoFit/>
            </a:bodyPr>
            <a:lstStyle/>
            <a:p>
              <a:r>
                <a:rPr lang="en-US">
                  <a:solidFill>
                    <a:srgbClr val="FFFFFF"/>
                  </a:solidFill>
                </a:rPr>
                <a:t>GI</a:t>
              </a:r>
            </a:p>
          </p:txBody>
        </p:sp>
      </p:grpSp>
      <p:sp>
        <p:nvSpPr>
          <p:cNvPr id="22" name="タイトル 1"/>
          <p:cNvSpPr>
            <a:spLocks/>
          </p:cNvSpPr>
          <p:nvPr/>
        </p:nvSpPr>
        <p:spPr bwMode="auto">
          <a:xfrm>
            <a:off x="304800" y="4572000"/>
            <a:ext cx="8610600" cy="1143000"/>
          </a:xfrm>
          <a:prstGeom prst="rect">
            <a:avLst/>
          </a:prstGeom>
          <a:noFill/>
          <a:ln w="9525">
            <a:noFill/>
            <a:miter lim="800000"/>
            <a:headEnd/>
            <a:tailEnd/>
          </a:ln>
          <a:effectLst/>
        </p:spPr>
        <p:txBody>
          <a:bodyPr anchor="ctr"/>
          <a:lstStyle/>
          <a:p>
            <a:pPr>
              <a:defRPr/>
            </a:pPr>
            <a:r>
              <a:rPr lang="en-US" altLang="ja-JP" sz="3200" b="1" dirty="0">
                <a:effectLst>
                  <a:outerShdw blurRad="38100" dist="38100" dir="2700000" algn="tl">
                    <a:srgbClr val="000000"/>
                  </a:outerShdw>
                </a:effectLst>
                <a:ea typeface="ＭＳ Ｐゴシック" pitchFamily="34" charset="-128"/>
              </a:rPr>
              <a:t>4. Unconventional encoding: I &lt;&lt; S</a:t>
            </a:r>
            <a:endParaRPr lang="ja-JP" altLang="en-US" sz="3200" b="1">
              <a:effectLst>
                <a:outerShdw blurRad="38100" dist="38100" dir="2700000" algn="tl">
                  <a:srgbClr val="000000"/>
                </a:outerShdw>
              </a:effectLst>
              <a:ea typeface="ＭＳ Ｐゴシック" pitchFamily="34" charset="-128"/>
            </a:endParaRPr>
          </a:p>
        </p:txBody>
      </p:sp>
      <p:sp>
        <p:nvSpPr>
          <p:cNvPr id="23" name="タイトル 1"/>
          <p:cNvSpPr>
            <a:spLocks/>
          </p:cNvSpPr>
          <p:nvPr/>
        </p:nvSpPr>
        <p:spPr bwMode="auto">
          <a:xfrm>
            <a:off x="306388" y="2286000"/>
            <a:ext cx="8915400" cy="1143000"/>
          </a:xfrm>
          <a:prstGeom prst="rect">
            <a:avLst/>
          </a:prstGeom>
          <a:solidFill>
            <a:srgbClr val="000082"/>
          </a:solidFill>
          <a:ln w="9525">
            <a:noFill/>
            <a:miter lim="800000"/>
            <a:headEnd/>
            <a:tailEnd/>
          </a:ln>
          <a:effectLst/>
        </p:spPr>
        <p:txBody>
          <a:bodyPr anchor="ctr"/>
          <a:lstStyle/>
          <a:p>
            <a:pPr>
              <a:defRPr/>
            </a:pPr>
            <a:r>
              <a:rPr lang="en-US" altLang="ja-JP" sz="3200" b="1" dirty="0">
                <a:effectLst>
                  <a:outerShdw blurRad="38100" dist="38100" dir="2700000" algn="tl">
                    <a:srgbClr val="000000"/>
                  </a:outerShdw>
                </a:effectLst>
                <a:ea typeface="ＭＳ Ｐゴシック" pitchFamily="34" charset="-128"/>
              </a:rPr>
              <a:t>2. Memory               </a:t>
            </a:r>
            <a:r>
              <a:rPr lang="en-US" altLang="ja-JP" sz="4000" b="1" dirty="0">
                <a:solidFill>
                  <a:srgbClr val="FFFFFF"/>
                </a:solidFill>
                <a:effectLst>
                  <a:outerShdw blurRad="38100" dist="38100" dir="2700000" algn="tl">
                    <a:srgbClr val="000000"/>
                  </a:outerShdw>
                </a:effectLst>
                <a:ea typeface="ＭＳ Ｐゴシック" pitchFamily="34" charset="-128"/>
              </a:rPr>
              <a:t>1   </a:t>
            </a:r>
            <a:r>
              <a:rPr lang="en-US" altLang="ja-JP" sz="3200" b="1" dirty="0">
                <a:effectLst>
                  <a:outerShdw blurRad="38100" dist="38100" dir="2700000" algn="tl">
                    <a:srgbClr val="000000"/>
                  </a:outerShdw>
                </a:effectLst>
                <a:ea typeface="ＭＳ Ｐゴシック" pitchFamily="34" charset="-128"/>
              </a:rPr>
              <a:t>     </a:t>
            </a:r>
            <a:r>
              <a:rPr lang="en-US" altLang="ja-JP" sz="3200" b="1" dirty="0" err="1">
                <a:solidFill>
                  <a:srgbClr val="FFFFFF"/>
                </a:solidFill>
                <a:effectLst>
                  <a:outerShdw blurRad="38100" dist="38100" dir="2700000" algn="tl">
                    <a:srgbClr val="000000"/>
                  </a:outerShdw>
                </a:effectLst>
                <a:ea typeface="ＭＳ Ｐゴシック" pitchFamily="34" charset="-128"/>
              </a:rPr>
              <a:t>vs</a:t>
            </a:r>
            <a:r>
              <a:rPr lang="en-US" altLang="ja-JP" sz="3200" b="1" dirty="0">
                <a:effectLst>
                  <a:outerShdw blurRad="38100" dist="38100" dir="2700000" algn="tl">
                    <a:srgbClr val="000000"/>
                  </a:outerShdw>
                </a:effectLst>
                <a:ea typeface="ＭＳ Ｐゴシック" pitchFamily="34" charset="-128"/>
              </a:rPr>
              <a:t>          </a:t>
            </a:r>
            <a:r>
              <a:rPr lang="en-US" altLang="ja-JP" sz="3600" b="1" dirty="0">
                <a:solidFill>
                  <a:srgbClr val="FFFFFF"/>
                </a:solidFill>
                <a:effectLst>
                  <a:outerShdw blurRad="38100" dist="38100" dir="2700000" algn="tl">
                    <a:srgbClr val="000000"/>
                  </a:outerShdw>
                </a:effectLst>
                <a:ea typeface="ＭＳ Ｐゴシック" pitchFamily="34" charset="-128"/>
              </a:rPr>
              <a:t>1/S</a:t>
            </a:r>
            <a:endParaRPr lang="ja-JP" altLang="en-US" sz="3600" b="1">
              <a:solidFill>
                <a:srgbClr val="FFFFFF"/>
              </a:solidFill>
              <a:effectLst>
                <a:outerShdw blurRad="38100" dist="38100" dir="2700000" algn="tl">
                  <a:srgbClr val="000000"/>
                </a:outerShdw>
              </a:effectLst>
              <a:ea typeface="ＭＳ Ｐゴシック" pitchFamily="34" charset="-128"/>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2"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381000" y="304800"/>
            <a:ext cx="8382000" cy="1016000"/>
          </a:xfrm>
          <a:prstGeom prst="rect">
            <a:avLst/>
          </a:prstGeom>
          <a:noFill/>
          <a:ln w="9525">
            <a:noFill/>
            <a:miter lim="800000"/>
            <a:headEnd/>
            <a:tailEnd/>
          </a:ln>
        </p:spPr>
        <p:txBody>
          <a:bodyPr>
            <a:spAutoFit/>
          </a:bodyPr>
          <a:lstStyle/>
          <a:p>
            <a:pPr algn="ctr" eaLnBrk="0" hangingPunct="0">
              <a:defRPr/>
            </a:pPr>
            <a:r>
              <a:rPr lang="en-US" sz="6000" b="1" dirty="0">
                <a:solidFill>
                  <a:srgbClr val="FFFFFF"/>
                </a:solidFill>
                <a:effectLst>
                  <a:outerShdw blurRad="38100" dist="38100" dir="2700000" algn="tl">
                    <a:srgbClr val="000000">
                      <a:alpha val="43137"/>
                    </a:srgbClr>
                  </a:outerShdw>
                </a:effectLst>
                <a:cs typeface="+mn-cs"/>
              </a:rPr>
              <a:t>Outline</a:t>
            </a:r>
          </a:p>
        </p:txBody>
      </p:sp>
      <p:sp>
        <p:nvSpPr>
          <p:cNvPr id="13" name="TextBox 12"/>
          <p:cNvSpPr txBox="1">
            <a:spLocks noChangeArrowheads="1"/>
          </p:cNvSpPr>
          <p:nvPr/>
        </p:nvSpPr>
        <p:spPr bwMode="auto">
          <a:xfrm>
            <a:off x="-533400" y="1524000"/>
            <a:ext cx="5105400" cy="523875"/>
          </a:xfrm>
          <a:prstGeom prst="rect">
            <a:avLst/>
          </a:prstGeom>
          <a:noFill/>
          <a:ln w="9525">
            <a:noFill/>
            <a:miter lim="800000"/>
            <a:headEnd/>
            <a:tailEnd/>
          </a:ln>
        </p:spPr>
        <p:txBody>
          <a:bodyPr>
            <a:spAutoFit/>
          </a:bodyPr>
          <a:lstStyle/>
          <a:p>
            <a:pPr marL="514350" indent="-514350" algn="ctr" eaLnBrk="0" hangingPunct="0">
              <a:buFont typeface="+mj-lt"/>
              <a:buAutoNum type="arabicPeriod"/>
              <a:defRPr/>
            </a:pPr>
            <a:r>
              <a:rPr lang="en-US" sz="2800" b="1" dirty="0">
                <a:solidFill>
                  <a:srgbClr val="FFFFFF"/>
                </a:solidFill>
                <a:effectLst>
                  <a:outerShdw blurRad="38100" dist="38100" dir="2700000" algn="tl">
                    <a:srgbClr val="000000">
                      <a:alpha val="43137"/>
                    </a:srgbClr>
                  </a:outerShdw>
                </a:effectLst>
                <a:cs typeface="+mn-cs"/>
              </a:rPr>
              <a:t> </a:t>
            </a:r>
            <a:r>
              <a:rPr lang="en-US" sz="2800" b="1" dirty="0">
                <a:effectLst>
                  <a:outerShdw blurRad="38100" dist="38100" dir="2700000" algn="tl">
                    <a:srgbClr val="000000">
                      <a:alpha val="43137"/>
                    </a:srgbClr>
                  </a:outerShdw>
                </a:effectLst>
                <a:cs typeface="+mn-cs"/>
              </a:rPr>
              <a:t>Seismic Experiment:</a:t>
            </a:r>
          </a:p>
        </p:txBody>
      </p:sp>
      <p:pic>
        <p:nvPicPr>
          <p:cNvPr id="6148" name="Picture 2"/>
          <p:cNvPicPr>
            <a:picLocks noChangeAspect="1" noChangeArrowheads="1"/>
          </p:cNvPicPr>
          <p:nvPr/>
        </p:nvPicPr>
        <p:blipFill>
          <a:blip r:embed="rId3" cstate="print"/>
          <a:srcRect/>
          <a:stretch>
            <a:fillRect/>
          </a:stretch>
        </p:blipFill>
        <p:spPr bwMode="auto">
          <a:xfrm>
            <a:off x="4191000" y="1371600"/>
            <a:ext cx="2676525" cy="2057400"/>
          </a:xfrm>
          <a:prstGeom prst="rect">
            <a:avLst/>
          </a:prstGeom>
          <a:noFill/>
          <a:ln w="9525">
            <a:noFill/>
            <a:miter lim="800000"/>
            <a:headEnd/>
            <a:tailEnd/>
          </a:ln>
        </p:spPr>
      </p:pic>
      <p:grpSp>
        <p:nvGrpSpPr>
          <p:cNvPr id="2" name="Group 49"/>
          <p:cNvGrpSpPr>
            <a:grpSpLocks/>
          </p:cNvGrpSpPr>
          <p:nvPr/>
        </p:nvGrpSpPr>
        <p:grpSpPr bwMode="auto">
          <a:xfrm>
            <a:off x="7086600" y="1371600"/>
            <a:ext cx="1776413" cy="1981200"/>
            <a:chOff x="4191000" y="1676400"/>
            <a:chExt cx="1776413" cy="1981200"/>
          </a:xfrm>
        </p:grpSpPr>
        <p:sp>
          <p:nvSpPr>
            <p:cNvPr id="6180" name="TextBox 29"/>
            <p:cNvSpPr txBox="1">
              <a:spLocks noChangeArrowheads="1"/>
            </p:cNvSpPr>
            <p:nvPr/>
          </p:nvSpPr>
          <p:spPr bwMode="auto">
            <a:xfrm>
              <a:off x="4191000" y="3048000"/>
              <a:ext cx="1687513" cy="584200"/>
            </a:xfrm>
            <a:prstGeom prst="rect">
              <a:avLst/>
            </a:prstGeom>
            <a:noFill/>
            <a:ln w="9525">
              <a:noFill/>
              <a:miter lim="800000"/>
              <a:headEnd/>
              <a:tailEnd/>
            </a:ln>
          </p:spPr>
          <p:txBody>
            <a:bodyPr wrap="none">
              <a:spAutoFit/>
            </a:bodyPr>
            <a:lstStyle/>
            <a:p>
              <a:r>
                <a:rPr lang="en-US" sz="3200">
                  <a:solidFill>
                    <a:srgbClr val="FF0000"/>
                  </a:solidFill>
                </a:rPr>
                <a:t>L</a:t>
              </a:r>
              <a:r>
                <a:rPr lang="en-US" sz="3200"/>
                <a:t>   </a:t>
              </a:r>
              <a:r>
                <a:rPr lang="en-US" sz="3200">
                  <a:solidFill>
                    <a:srgbClr val="FFFFFF"/>
                  </a:solidFill>
                </a:rPr>
                <a:t>m</a:t>
              </a:r>
              <a:r>
                <a:rPr lang="en-US" sz="3200"/>
                <a:t> = </a:t>
              </a:r>
              <a:r>
                <a:rPr lang="en-US" sz="3200">
                  <a:solidFill>
                    <a:srgbClr val="FFFFFF"/>
                  </a:solidFill>
                </a:rPr>
                <a:t>d</a:t>
              </a:r>
            </a:p>
          </p:txBody>
        </p:sp>
        <p:grpSp>
          <p:nvGrpSpPr>
            <p:cNvPr id="6181" name="Group 48"/>
            <p:cNvGrpSpPr>
              <a:grpSpLocks/>
            </p:cNvGrpSpPr>
            <p:nvPr/>
          </p:nvGrpSpPr>
          <p:grpSpPr bwMode="auto">
            <a:xfrm>
              <a:off x="4191000" y="1676400"/>
              <a:ext cx="1776413" cy="1981200"/>
              <a:chOff x="4191000" y="1676400"/>
              <a:chExt cx="1776413" cy="1981200"/>
            </a:xfrm>
          </p:grpSpPr>
          <p:sp>
            <p:nvSpPr>
              <p:cNvPr id="6182" name="TextBox 14"/>
              <p:cNvSpPr txBox="1">
                <a:spLocks noChangeArrowheads="1"/>
              </p:cNvSpPr>
              <p:nvPr/>
            </p:nvSpPr>
            <p:spPr bwMode="auto">
              <a:xfrm>
                <a:off x="4191000" y="1676400"/>
                <a:ext cx="1584325" cy="584200"/>
              </a:xfrm>
              <a:prstGeom prst="rect">
                <a:avLst/>
              </a:prstGeom>
              <a:noFill/>
              <a:ln w="9525">
                <a:noFill/>
                <a:miter lim="800000"/>
                <a:headEnd/>
                <a:tailEnd/>
              </a:ln>
            </p:spPr>
            <p:txBody>
              <a:bodyPr wrap="none">
                <a:spAutoFit/>
              </a:bodyPr>
              <a:lstStyle/>
              <a:p>
                <a:r>
                  <a:rPr lang="en-US" sz="3200">
                    <a:solidFill>
                      <a:srgbClr val="FF0000"/>
                    </a:solidFill>
                  </a:rPr>
                  <a:t>L</a:t>
                </a:r>
                <a:r>
                  <a:rPr lang="en-US" sz="3200"/>
                  <a:t>  </a:t>
                </a:r>
                <a:r>
                  <a:rPr lang="en-US" sz="3200">
                    <a:solidFill>
                      <a:srgbClr val="FFFFFF"/>
                    </a:solidFill>
                  </a:rPr>
                  <a:t>m</a:t>
                </a:r>
                <a:r>
                  <a:rPr lang="en-US" sz="3200"/>
                  <a:t> = </a:t>
                </a:r>
                <a:r>
                  <a:rPr lang="en-US" sz="3200">
                    <a:solidFill>
                      <a:srgbClr val="FFFFFF"/>
                    </a:solidFill>
                  </a:rPr>
                  <a:t>d</a:t>
                </a:r>
              </a:p>
            </p:txBody>
          </p:sp>
          <p:sp>
            <p:nvSpPr>
              <p:cNvPr id="6183" name="TextBox 15"/>
              <p:cNvSpPr txBox="1">
                <a:spLocks noChangeArrowheads="1"/>
              </p:cNvSpPr>
              <p:nvPr/>
            </p:nvSpPr>
            <p:spPr bwMode="auto">
              <a:xfrm>
                <a:off x="4495800" y="1947863"/>
                <a:ext cx="287338" cy="338137"/>
              </a:xfrm>
              <a:prstGeom prst="rect">
                <a:avLst/>
              </a:prstGeom>
              <a:noFill/>
              <a:ln w="9525">
                <a:noFill/>
                <a:miter lim="800000"/>
                <a:headEnd/>
                <a:tailEnd/>
              </a:ln>
            </p:spPr>
            <p:txBody>
              <a:bodyPr wrap="none">
                <a:spAutoFit/>
              </a:bodyPr>
              <a:lstStyle/>
              <a:p>
                <a:r>
                  <a:rPr lang="en-US" sz="1600">
                    <a:solidFill>
                      <a:srgbClr val="FF0000"/>
                    </a:solidFill>
                  </a:rPr>
                  <a:t>1</a:t>
                </a:r>
              </a:p>
            </p:txBody>
          </p:sp>
          <p:sp>
            <p:nvSpPr>
              <p:cNvPr id="6184" name="TextBox 16"/>
              <p:cNvSpPr txBox="1">
                <a:spLocks noChangeArrowheads="1"/>
              </p:cNvSpPr>
              <p:nvPr/>
            </p:nvSpPr>
            <p:spPr bwMode="auto">
              <a:xfrm>
                <a:off x="5580063" y="1941513"/>
                <a:ext cx="287337" cy="338137"/>
              </a:xfrm>
              <a:prstGeom prst="rect">
                <a:avLst/>
              </a:prstGeom>
              <a:noFill/>
              <a:ln w="9525">
                <a:noFill/>
                <a:miter lim="800000"/>
                <a:headEnd/>
                <a:tailEnd/>
              </a:ln>
            </p:spPr>
            <p:txBody>
              <a:bodyPr wrap="none">
                <a:spAutoFit/>
              </a:bodyPr>
              <a:lstStyle/>
              <a:p>
                <a:r>
                  <a:rPr lang="en-US" sz="1600">
                    <a:solidFill>
                      <a:srgbClr val="FFFFFF"/>
                    </a:solidFill>
                  </a:rPr>
                  <a:t>1</a:t>
                </a:r>
              </a:p>
            </p:txBody>
          </p:sp>
          <p:sp>
            <p:nvSpPr>
              <p:cNvPr id="6185" name="TextBox 17"/>
              <p:cNvSpPr txBox="1">
                <a:spLocks noChangeArrowheads="1"/>
              </p:cNvSpPr>
              <p:nvPr/>
            </p:nvSpPr>
            <p:spPr bwMode="auto">
              <a:xfrm>
                <a:off x="4191000" y="2133600"/>
                <a:ext cx="1584325" cy="584200"/>
              </a:xfrm>
              <a:prstGeom prst="rect">
                <a:avLst/>
              </a:prstGeom>
              <a:noFill/>
              <a:ln w="9525">
                <a:noFill/>
                <a:miter lim="800000"/>
                <a:headEnd/>
                <a:tailEnd/>
              </a:ln>
            </p:spPr>
            <p:txBody>
              <a:bodyPr wrap="none">
                <a:spAutoFit/>
              </a:bodyPr>
              <a:lstStyle/>
              <a:p>
                <a:r>
                  <a:rPr lang="en-US" sz="3200">
                    <a:solidFill>
                      <a:srgbClr val="FF0000"/>
                    </a:solidFill>
                  </a:rPr>
                  <a:t>L</a:t>
                </a:r>
                <a:r>
                  <a:rPr lang="en-US" sz="3200"/>
                  <a:t>  </a:t>
                </a:r>
                <a:r>
                  <a:rPr lang="en-US" sz="3200">
                    <a:solidFill>
                      <a:srgbClr val="FFFFFF"/>
                    </a:solidFill>
                  </a:rPr>
                  <a:t>m</a:t>
                </a:r>
                <a:r>
                  <a:rPr lang="en-US" sz="3200"/>
                  <a:t> = </a:t>
                </a:r>
                <a:r>
                  <a:rPr lang="en-US" sz="3200">
                    <a:solidFill>
                      <a:srgbClr val="FFFFFF"/>
                    </a:solidFill>
                  </a:rPr>
                  <a:t>d</a:t>
                </a:r>
              </a:p>
            </p:txBody>
          </p:sp>
          <p:sp>
            <p:nvSpPr>
              <p:cNvPr id="6186" name="TextBox 18"/>
              <p:cNvSpPr txBox="1">
                <a:spLocks noChangeArrowheads="1"/>
              </p:cNvSpPr>
              <p:nvPr/>
            </p:nvSpPr>
            <p:spPr bwMode="auto">
              <a:xfrm>
                <a:off x="4495800" y="2405063"/>
                <a:ext cx="287338" cy="338137"/>
              </a:xfrm>
              <a:prstGeom prst="rect">
                <a:avLst/>
              </a:prstGeom>
              <a:noFill/>
              <a:ln w="9525">
                <a:noFill/>
                <a:miter lim="800000"/>
                <a:headEnd/>
                <a:tailEnd/>
              </a:ln>
            </p:spPr>
            <p:txBody>
              <a:bodyPr wrap="none">
                <a:spAutoFit/>
              </a:bodyPr>
              <a:lstStyle/>
              <a:p>
                <a:r>
                  <a:rPr lang="en-US" sz="1600">
                    <a:solidFill>
                      <a:srgbClr val="FF0000"/>
                    </a:solidFill>
                  </a:rPr>
                  <a:t>2</a:t>
                </a:r>
              </a:p>
            </p:txBody>
          </p:sp>
          <p:sp>
            <p:nvSpPr>
              <p:cNvPr id="6187" name="TextBox 19"/>
              <p:cNvSpPr txBox="1">
                <a:spLocks noChangeArrowheads="1"/>
              </p:cNvSpPr>
              <p:nvPr/>
            </p:nvSpPr>
            <p:spPr bwMode="auto">
              <a:xfrm>
                <a:off x="5580063" y="2398713"/>
                <a:ext cx="287337" cy="338137"/>
              </a:xfrm>
              <a:prstGeom prst="rect">
                <a:avLst/>
              </a:prstGeom>
              <a:noFill/>
              <a:ln w="9525">
                <a:noFill/>
                <a:miter lim="800000"/>
                <a:headEnd/>
                <a:tailEnd/>
              </a:ln>
            </p:spPr>
            <p:txBody>
              <a:bodyPr wrap="none">
                <a:spAutoFit/>
              </a:bodyPr>
              <a:lstStyle/>
              <a:p>
                <a:r>
                  <a:rPr lang="en-US" sz="1600">
                    <a:solidFill>
                      <a:srgbClr val="FFFFFF"/>
                    </a:solidFill>
                  </a:rPr>
                  <a:t>2</a:t>
                </a:r>
              </a:p>
            </p:txBody>
          </p:sp>
          <p:grpSp>
            <p:nvGrpSpPr>
              <p:cNvPr id="6188" name="Group 24"/>
              <p:cNvGrpSpPr>
                <a:grpSpLocks/>
              </p:cNvGrpSpPr>
              <p:nvPr/>
            </p:nvGrpSpPr>
            <p:grpSpPr bwMode="auto">
              <a:xfrm>
                <a:off x="4876800" y="2133600"/>
                <a:ext cx="325438" cy="1074738"/>
                <a:chOff x="4953000" y="3048000"/>
                <a:chExt cx="325730" cy="1074241"/>
              </a:xfrm>
            </p:grpSpPr>
            <p:sp>
              <p:nvSpPr>
                <p:cNvPr id="6191" name="TextBox 21"/>
                <p:cNvSpPr txBox="1">
                  <a:spLocks noChangeArrowheads="1"/>
                </p:cNvSpPr>
                <p:nvPr/>
              </p:nvSpPr>
              <p:spPr bwMode="auto">
                <a:xfrm>
                  <a:off x="4953000" y="3048000"/>
                  <a:ext cx="325730" cy="769441"/>
                </a:xfrm>
                <a:prstGeom prst="rect">
                  <a:avLst/>
                </a:prstGeom>
                <a:noFill/>
                <a:ln w="9525">
                  <a:noFill/>
                  <a:miter lim="800000"/>
                  <a:headEnd/>
                  <a:tailEnd/>
                </a:ln>
              </p:spPr>
              <p:txBody>
                <a:bodyPr wrap="none">
                  <a:spAutoFit/>
                </a:bodyPr>
                <a:lstStyle/>
                <a:p>
                  <a:r>
                    <a:rPr lang="en-US"/>
                    <a:t>.</a:t>
                  </a:r>
                </a:p>
              </p:txBody>
            </p:sp>
            <p:sp>
              <p:nvSpPr>
                <p:cNvPr id="6192" name="TextBox 22"/>
                <p:cNvSpPr txBox="1">
                  <a:spLocks noChangeArrowheads="1"/>
                </p:cNvSpPr>
                <p:nvPr/>
              </p:nvSpPr>
              <p:spPr bwMode="auto">
                <a:xfrm>
                  <a:off x="4953000" y="3200400"/>
                  <a:ext cx="325730" cy="769441"/>
                </a:xfrm>
                <a:prstGeom prst="rect">
                  <a:avLst/>
                </a:prstGeom>
                <a:noFill/>
                <a:ln w="9525">
                  <a:noFill/>
                  <a:miter lim="800000"/>
                  <a:headEnd/>
                  <a:tailEnd/>
                </a:ln>
              </p:spPr>
              <p:txBody>
                <a:bodyPr wrap="none">
                  <a:spAutoFit/>
                </a:bodyPr>
                <a:lstStyle/>
                <a:p>
                  <a:r>
                    <a:rPr lang="en-US"/>
                    <a:t>.</a:t>
                  </a:r>
                </a:p>
              </p:txBody>
            </p:sp>
            <p:sp>
              <p:nvSpPr>
                <p:cNvPr id="6193" name="TextBox 23"/>
                <p:cNvSpPr txBox="1">
                  <a:spLocks noChangeArrowheads="1"/>
                </p:cNvSpPr>
                <p:nvPr/>
              </p:nvSpPr>
              <p:spPr bwMode="auto">
                <a:xfrm>
                  <a:off x="4953000" y="3352800"/>
                  <a:ext cx="325730" cy="769441"/>
                </a:xfrm>
                <a:prstGeom prst="rect">
                  <a:avLst/>
                </a:prstGeom>
                <a:noFill/>
                <a:ln w="9525">
                  <a:noFill/>
                  <a:miter lim="800000"/>
                  <a:headEnd/>
                  <a:tailEnd/>
                </a:ln>
              </p:spPr>
              <p:txBody>
                <a:bodyPr wrap="none">
                  <a:spAutoFit/>
                </a:bodyPr>
                <a:lstStyle/>
                <a:p>
                  <a:r>
                    <a:rPr lang="en-US"/>
                    <a:t>.</a:t>
                  </a:r>
                </a:p>
              </p:txBody>
            </p:sp>
          </p:grpSp>
          <p:sp>
            <p:nvSpPr>
              <p:cNvPr id="6189" name="TextBox 30"/>
              <p:cNvSpPr txBox="1">
                <a:spLocks noChangeArrowheads="1"/>
              </p:cNvSpPr>
              <p:nvPr/>
            </p:nvSpPr>
            <p:spPr bwMode="auto">
              <a:xfrm>
                <a:off x="4495800" y="3319463"/>
                <a:ext cx="331788" cy="338137"/>
              </a:xfrm>
              <a:prstGeom prst="rect">
                <a:avLst/>
              </a:prstGeom>
              <a:noFill/>
              <a:ln w="9525">
                <a:noFill/>
                <a:miter lim="800000"/>
                <a:headEnd/>
                <a:tailEnd/>
              </a:ln>
            </p:spPr>
            <p:txBody>
              <a:bodyPr wrap="none">
                <a:spAutoFit/>
              </a:bodyPr>
              <a:lstStyle/>
              <a:p>
                <a:r>
                  <a:rPr lang="en-US" sz="1600">
                    <a:solidFill>
                      <a:srgbClr val="FF0000"/>
                    </a:solidFill>
                  </a:rPr>
                  <a:t>N</a:t>
                </a:r>
              </a:p>
            </p:txBody>
          </p:sp>
          <p:sp>
            <p:nvSpPr>
              <p:cNvPr id="6190" name="TextBox 31"/>
              <p:cNvSpPr txBox="1">
                <a:spLocks noChangeArrowheads="1"/>
              </p:cNvSpPr>
              <p:nvPr/>
            </p:nvSpPr>
            <p:spPr bwMode="auto">
              <a:xfrm>
                <a:off x="5635625" y="3313113"/>
                <a:ext cx="331788" cy="338137"/>
              </a:xfrm>
              <a:prstGeom prst="rect">
                <a:avLst/>
              </a:prstGeom>
              <a:noFill/>
              <a:ln w="9525">
                <a:noFill/>
                <a:miter lim="800000"/>
                <a:headEnd/>
                <a:tailEnd/>
              </a:ln>
            </p:spPr>
            <p:txBody>
              <a:bodyPr wrap="none">
                <a:spAutoFit/>
              </a:bodyPr>
              <a:lstStyle/>
              <a:p>
                <a:r>
                  <a:rPr lang="en-US" sz="1600">
                    <a:solidFill>
                      <a:srgbClr val="FFFFFF"/>
                    </a:solidFill>
                  </a:rPr>
                  <a:t>N</a:t>
                </a:r>
              </a:p>
            </p:txBody>
          </p:sp>
        </p:grpSp>
      </p:grpSp>
      <p:grpSp>
        <p:nvGrpSpPr>
          <p:cNvPr id="6150" name="Group 51"/>
          <p:cNvGrpSpPr>
            <a:grpSpLocks/>
          </p:cNvGrpSpPr>
          <p:nvPr/>
        </p:nvGrpSpPr>
        <p:grpSpPr bwMode="auto">
          <a:xfrm>
            <a:off x="63500" y="3200400"/>
            <a:ext cx="8758238" cy="1905000"/>
            <a:chOff x="63500" y="3886200"/>
            <a:chExt cx="8758238" cy="1905000"/>
          </a:xfrm>
        </p:grpSpPr>
        <p:sp>
          <p:nvSpPr>
            <p:cNvPr id="34" name="Rectangle 2"/>
            <p:cNvSpPr>
              <a:spLocks noChangeArrowheads="1"/>
            </p:cNvSpPr>
            <p:nvPr/>
          </p:nvSpPr>
          <p:spPr bwMode="auto">
            <a:xfrm>
              <a:off x="63500" y="3886200"/>
              <a:ext cx="8758238" cy="1071563"/>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2. Standard </a:t>
              </a:r>
              <a:r>
                <a:rPr lang="en-US" sz="3200" b="1" i="1" dirty="0" err="1">
                  <a:solidFill>
                    <a:srgbClr val="FAFD00"/>
                  </a:solidFill>
                  <a:effectLst>
                    <a:outerShdw blurRad="38100" dist="38100" dir="2700000" algn="tl">
                      <a:srgbClr val="000000"/>
                    </a:outerShdw>
                  </a:effectLst>
                </a:rPr>
                <a:t>vs</a:t>
              </a:r>
              <a:r>
                <a:rPr lang="en-US" sz="3200" b="1" i="1" dirty="0">
                  <a:solidFill>
                    <a:srgbClr val="FAFD00"/>
                  </a:solidFill>
                  <a:effectLst>
                    <a:outerShdw blurRad="38100" dist="38100" dir="2700000" algn="tl">
                      <a:srgbClr val="000000"/>
                    </a:outerShdw>
                  </a:effectLst>
                </a:rPr>
                <a:t> Phase Encoded Least Squares Soln.</a:t>
              </a:r>
            </a:p>
          </p:txBody>
        </p:sp>
        <p:sp>
          <p:nvSpPr>
            <p:cNvPr id="39" name="Rectangle 38"/>
            <p:cNvSpPr/>
            <p:nvPr/>
          </p:nvSpPr>
          <p:spPr>
            <a:xfrm>
              <a:off x="533400" y="4800600"/>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40" name="Rectangle 39"/>
            <p:cNvSpPr/>
            <p:nvPr/>
          </p:nvSpPr>
          <p:spPr>
            <a:xfrm>
              <a:off x="762000" y="50577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41" name="Rectangle 40"/>
            <p:cNvSpPr/>
            <p:nvPr/>
          </p:nvSpPr>
          <p:spPr>
            <a:xfrm>
              <a:off x="533400" y="5267325"/>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42" name="Rectangle 41"/>
            <p:cNvSpPr/>
            <p:nvPr/>
          </p:nvSpPr>
          <p:spPr>
            <a:xfrm>
              <a:off x="762000" y="55149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cxnSp>
          <p:nvCxnSpPr>
            <p:cNvPr id="6159" name="Straight Connector 54"/>
            <p:cNvCxnSpPr>
              <a:cxnSpLocks noChangeShapeType="1"/>
            </p:cNvCxnSpPr>
            <p:nvPr/>
          </p:nvCxnSpPr>
          <p:spPr bwMode="auto">
            <a:xfrm rot="5400000">
              <a:off x="114300" y="5295900"/>
              <a:ext cx="838200" cy="0"/>
            </a:xfrm>
            <a:prstGeom prst="line">
              <a:avLst/>
            </a:prstGeom>
            <a:noFill/>
            <a:ln w="12700" algn="ctr">
              <a:solidFill>
                <a:schemeClr val="tx1"/>
              </a:solidFill>
              <a:round/>
              <a:headEnd/>
              <a:tailEnd/>
            </a:ln>
          </p:spPr>
        </p:cxnSp>
        <p:cxnSp>
          <p:nvCxnSpPr>
            <p:cNvPr id="6160" name="Straight Connector 55"/>
            <p:cNvCxnSpPr>
              <a:cxnSpLocks noChangeShapeType="1"/>
            </p:cNvCxnSpPr>
            <p:nvPr/>
          </p:nvCxnSpPr>
          <p:spPr bwMode="auto">
            <a:xfrm rot="5400000">
              <a:off x="571500" y="5295900"/>
              <a:ext cx="838200" cy="0"/>
            </a:xfrm>
            <a:prstGeom prst="line">
              <a:avLst/>
            </a:prstGeom>
            <a:noFill/>
            <a:ln w="12700" algn="ctr">
              <a:solidFill>
                <a:schemeClr val="tx1"/>
              </a:solidFill>
              <a:round/>
              <a:headEnd/>
              <a:tailEnd/>
            </a:ln>
          </p:spPr>
        </p:cxnSp>
        <p:sp>
          <p:nvSpPr>
            <p:cNvPr id="45" name="Rectangle 44"/>
            <p:cNvSpPr/>
            <p:nvPr/>
          </p:nvSpPr>
          <p:spPr>
            <a:xfrm>
              <a:off x="1676400" y="4800600"/>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46" name="Rectangle 45"/>
            <p:cNvSpPr/>
            <p:nvPr/>
          </p:nvSpPr>
          <p:spPr>
            <a:xfrm>
              <a:off x="1905000" y="50577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47" name="Rectangle 46"/>
            <p:cNvSpPr/>
            <p:nvPr/>
          </p:nvSpPr>
          <p:spPr>
            <a:xfrm>
              <a:off x="1676400" y="5267325"/>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48" name="Rectangle 47"/>
            <p:cNvSpPr/>
            <p:nvPr/>
          </p:nvSpPr>
          <p:spPr>
            <a:xfrm>
              <a:off x="1905000" y="55149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cxnSp>
          <p:nvCxnSpPr>
            <p:cNvPr id="6165" name="Straight Connector 60"/>
            <p:cNvCxnSpPr>
              <a:cxnSpLocks noChangeShapeType="1"/>
            </p:cNvCxnSpPr>
            <p:nvPr/>
          </p:nvCxnSpPr>
          <p:spPr bwMode="auto">
            <a:xfrm rot="5400000">
              <a:off x="1257300" y="5295900"/>
              <a:ext cx="838200" cy="0"/>
            </a:xfrm>
            <a:prstGeom prst="line">
              <a:avLst/>
            </a:prstGeom>
            <a:noFill/>
            <a:ln w="12700" algn="ctr">
              <a:solidFill>
                <a:schemeClr val="tx1"/>
              </a:solidFill>
              <a:round/>
              <a:headEnd/>
              <a:tailEnd/>
            </a:ln>
          </p:spPr>
        </p:cxnSp>
        <p:cxnSp>
          <p:nvCxnSpPr>
            <p:cNvPr id="6166" name="Straight Connector 61"/>
            <p:cNvCxnSpPr>
              <a:cxnSpLocks noChangeShapeType="1"/>
            </p:cNvCxnSpPr>
            <p:nvPr/>
          </p:nvCxnSpPr>
          <p:spPr bwMode="auto">
            <a:xfrm rot="5400000">
              <a:off x="1714500" y="5295900"/>
              <a:ext cx="838200" cy="0"/>
            </a:xfrm>
            <a:prstGeom prst="line">
              <a:avLst/>
            </a:prstGeom>
            <a:noFill/>
            <a:ln w="12700" algn="ctr">
              <a:solidFill>
                <a:schemeClr val="tx1"/>
              </a:solidFill>
              <a:round/>
              <a:headEnd/>
              <a:tailEnd/>
            </a:ln>
          </p:spPr>
        </p:cxnSp>
        <p:sp>
          <p:nvSpPr>
            <p:cNvPr id="51" name="Rectangle 50"/>
            <p:cNvSpPr/>
            <p:nvPr/>
          </p:nvSpPr>
          <p:spPr>
            <a:xfrm>
              <a:off x="984250" y="5100638"/>
              <a:ext cx="7794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m =</a:t>
              </a:r>
              <a:endParaRPr lang="en-US" sz="2800" dirty="0">
                <a:solidFill>
                  <a:srgbClr val="FFFFFF"/>
                </a:solidFill>
              </a:endParaRPr>
            </a:p>
          </p:txBody>
        </p:sp>
        <p:sp>
          <p:nvSpPr>
            <p:cNvPr id="6168" name="TextBox 63"/>
            <p:cNvSpPr txBox="1">
              <a:spLocks noChangeArrowheads="1"/>
            </p:cNvSpPr>
            <p:nvPr/>
          </p:nvSpPr>
          <p:spPr bwMode="auto">
            <a:xfrm>
              <a:off x="2819400" y="5029200"/>
              <a:ext cx="593725" cy="523875"/>
            </a:xfrm>
            <a:prstGeom prst="rect">
              <a:avLst/>
            </a:prstGeom>
            <a:noFill/>
            <a:ln w="9525">
              <a:noFill/>
              <a:miter lim="800000"/>
              <a:headEnd/>
              <a:tailEnd/>
            </a:ln>
          </p:spPr>
          <p:txBody>
            <a:bodyPr wrap="none">
              <a:spAutoFit/>
            </a:bodyPr>
            <a:lstStyle/>
            <a:p>
              <a:r>
                <a:rPr lang="en-US" sz="2800">
                  <a:solidFill>
                    <a:srgbClr val="FFFFFF"/>
                  </a:solidFill>
                </a:rPr>
                <a:t> vs</a:t>
              </a:r>
            </a:p>
          </p:txBody>
        </p:sp>
        <p:sp>
          <p:nvSpPr>
            <p:cNvPr id="53" name="Rectangle 52"/>
            <p:cNvSpPr/>
            <p:nvPr/>
          </p:nvSpPr>
          <p:spPr>
            <a:xfrm>
              <a:off x="3962400" y="5029200"/>
              <a:ext cx="1835150"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N </a:t>
              </a:r>
              <a:r>
                <a:rPr lang="en-US" altLang="ja-JP" sz="2800" b="1" kern="0" dirty="0">
                  <a:solidFill>
                    <a:srgbClr val="FF0000"/>
                  </a:solidFill>
                  <a:effectLst>
                    <a:outerShdw blurRad="38100" dist="38100" dir="2700000" algn="tl">
                      <a:srgbClr val="000000"/>
                    </a:outerShdw>
                  </a:effectLst>
                  <a:latin typeface="+mn-lt"/>
                  <a:ea typeface="ＭＳ Ｐゴシック" pitchFamily="34" charset="-128"/>
                </a:rPr>
                <a:t>L</a:t>
              </a:r>
              <a:r>
                <a:rPr lang="en-US" altLang="ja-JP" sz="2800" b="1" kern="0" dirty="0">
                  <a:solidFill>
                    <a:srgbClr val="FF0000"/>
                  </a:solidFill>
                  <a:effectLst>
                    <a:outerShdw blurRad="38100" dist="38100" dir="2700000" algn="tl">
                      <a:srgbClr val="000000"/>
                    </a:outerShdw>
                  </a:effectLst>
                  <a:ea typeface="ＭＳ Ｐゴシック" pitchFamily="34" charset="-128"/>
                </a:rPr>
                <a:t>  + N L</a:t>
              </a:r>
              <a:endParaRPr lang="en-US" sz="2800" dirty="0"/>
            </a:p>
          </p:txBody>
        </p:sp>
        <p:sp>
          <p:nvSpPr>
            <p:cNvPr id="54" name="Rectangle 53"/>
            <p:cNvSpPr/>
            <p:nvPr/>
          </p:nvSpPr>
          <p:spPr>
            <a:xfrm>
              <a:off x="4210050" y="52863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5" name="Rectangle 54"/>
            <p:cNvSpPr/>
            <p:nvPr/>
          </p:nvSpPr>
          <p:spPr>
            <a:xfrm>
              <a:off x="5257800" y="52705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56" name="Rectangle 55"/>
            <p:cNvSpPr/>
            <p:nvPr/>
          </p:nvSpPr>
          <p:spPr>
            <a:xfrm>
              <a:off x="4538663" y="5294313"/>
              <a:ext cx="261937" cy="277812"/>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7" name="Rectangle 56"/>
            <p:cNvSpPr/>
            <p:nvPr/>
          </p:nvSpPr>
          <p:spPr>
            <a:xfrm>
              <a:off x="5605463" y="5270500"/>
              <a:ext cx="261937"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6174" name="TextBox 69"/>
            <p:cNvSpPr txBox="1">
              <a:spLocks noChangeArrowheads="1"/>
            </p:cNvSpPr>
            <p:nvPr/>
          </p:nvSpPr>
          <p:spPr bwMode="auto">
            <a:xfrm>
              <a:off x="3810000" y="5029200"/>
              <a:ext cx="304800" cy="523875"/>
            </a:xfrm>
            <a:prstGeom prst="rect">
              <a:avLst/>
            </a:prstGeom>
            <a:noFill/>
            <a:ln w="9525">
              <a:noFill/>
              <a:miter lim="800000"/>
              <a:headEnd/>
              <a:tailEnd/>
            </a:ln>
          </p:spPr>
          <p:txBody>
            <a:bodyPr wrap="none">
              <a:spAutoFit/>
            </a:bodyPr>
            <a:lstStyle/>
            <a:p>
              <a:r>
                <a:rPr lang="en-US" sz="2800">
                  <a:solidFill>
                    <a:srgbClr val="FF0000"/>
                  </a:solidFill>
                </a:rPr>
                <a:t>[</a:t>
              </a:r>
            </a:p>
          </p:txBody>
        </p:sp>
        <p:sp>
          <p:nvSpPr>
            <p:cNvPr id="59" name="TextBox 58"/>
            <p:cNvSpPr txBox="1"/>
            <p:nvPr/>
          </p:nvSpPr>
          <p:spPr>
            <a:xfrm>
              <a:off x="5751513" y="5013325"/>
              <a:ext cx="2894012" cy="523875"/>
            </a:xfrm>
            <a:prstGeom prst="rect">
              <a:avLst/>
            </a:prstGeom>
            <a:noFill/>
          </p:spPr>
          <p:txBody>
            <a:bodyPr wrap="none">
              <a:spAutoFit/>
            </a:bodyPr>
            <a:lstStyle/>
            <a:p>
              <a:pPr>
                <a:defRPr/>
              </a:pPr>
              <a:r>
                <a:rPr lang="en-US" sz="2800" dirty="0">
                  <a:solidFill>
                    <a:srgbClr val="FF0000"/>
                  </a:solidFill>
                </a:rPr>
                <a:t>]</a:t>
              </a:r>
              <a:r>
                <a:rPr lang="en-US" sz="2800" b="1" dirty="0">
                  <a:solidFill>
                    <a:srgbClr val="FFFFFF"/>
                  </a:solidFill>
                  <a:effectLst>
                    <a:outerShdw blurRad="38100" dist="38100" dir="2700000" algn="tl">
                      <a:srgbClr val="000000">
                        <a:alpha val="43137"/>
                      </a:srgbClr>
                    </a:outerShdw>
                  </a:effectLst>
                </a:rPr>
                <a:t>m</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a:t>
              </a:r>
            </a:p>
          </p:txBody>
        </p:sp>
        <p:sp>
          <p:nvSpPr>
            <p:cNvPr id="60" name="Rectangle 59"/>
            <p:cNvSpPr/>
            <p:nvPr/>
          </p:nvSpPr>
          <p:spPr>
            <a:xfrm>
              <a:off x="6877050" y="52863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61" name="Rectangle 60"/>
            <p:cNvSpPr/>
            <p:nvPr/>
          </p:nvSpPr>
          <p:spPr>
            <a:xfrm>
              <a:off x="7924800" y="52705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62" name="Rectangle 61"/>
            <p:cNvSpPr/>
            <p:nvPr/>
          </p:nvSpPr>
          <p:spPr>
            <a:xfrm>
              <a:off x="7205663" y="5294313"/>
              <a:ext cx="261937" cy="277812"/>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63" name="Rectangle 62"/>
            <p:cNvSpPr/>
            <p:nvPr/>
          </p:nvSpPr>
          <p:spPr>
            <a:xfrm>
              <a:off x="8229600" y="5270500"/>
              <a:ext cx="261938" cy="277813"/>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grpSp>
      <p:sp>
        <p:nvSpPr>
          <p:cNvPr id="44" name="Rectangle 2"/>
          <p:cNvSpPr>
            <a:spLocks noChangeArrowheads="1"/>
          </p:cNvSpPr>
          <p:nvPr/>
        </p:nvSpPr>
        <p:spPr bwMode="auto">
          <a:xfrm>
            <a:off x="187325" y="4953000"/>
            <a:ext cx="4689475" cy="1071563"/>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3. Theory Noise Reduction</a:t>
            </a:r>
          </a:p>
        </p:txBody>
      </p:sp>
      <p:sp>
        <p:nvSpPr>
          <p:cNvPr id="58" name="Rectangle 2"/>
          <p:cNvSpPr>
            <a:spLocks noChangeArrowheads="1"/>
          </p:cNvSpPr>
          <p:nvPr/>
        </p:nvSpPr>
        <p:spPr bwMode="auto">
          <a:xfrm>
            <a:off x="179388" y="5634038"/>
            <a:ext cx="5459412"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4. </a:t>
            </a:r>
            <a:r>
              <a:rPr lang="en-US" sz="3200" b="1" i="1" dirty="0" err="1">
                <a:solidFill>
                  <a:srgbClr val="FAFD00"/>
                </a:solidFill>
                <a:effectLst>
                  <a:outerShdw blurRad="38100" dist="38100" dir="2700000" algn="tl">
                    <a:srgbClr val="000000"/>
                  </a:outerShdw>
                </a:effectLst>
              </a:rPr>
              <a:t>Summmary</a:t>
            </a:r>
            <a:r>
              <a:rPr lang="en-US" sz="3200" b="1" i="1" dirty="0">
                <a:solidFill>
                  <a:srgbClr val="FAFD00"/>
                </a:solidFill>
                <a:effectLst>
                  <a:outerShdw blurRad="38100" dist="38100" dir="2700000" algn="tl">
                    <a:srgbClr val="000000"/>
                  </a:outerShdw>
                </a:effectLst>
              </a:rPr>
              <a:t> and Road Ahead</a:t>
            </a:r>
          </a:p>
        </p:txBody>
      </p:sp>
      <p:sp>
        <p:nvSpPr>
          <p:cNvPr id="6153" name="Rectangle 48"/>
          <p:cNvSpPr>
            <a:spLocks noChangeArrowheads="1"/>
          </p:cNvSpPr>
          <p:nvPr/>
        </p:nvSpPr>
        <p:spPr bwMode="auto">
          <a:xfrm>
            <a:off x="152400" y="3657600"/>
            <a:ext cx="8686800" cy="1600200"/>
          </a:xfrm>
          <a:prstGeom prst="rect">
            <a:avLst/>
          </a:prstGeom>
          <a:noFill/>
          <a:ln w="12700" algn="ctr">
            <a:solidFill>
              <a:srgbClr val="FF0000"/>
            </a:solidFill>
            <a:round/>
            <a:headEnd/>
            <a:tailEnd/>
          </a:ln>
        </p:spPr>
        <p:txBody>
          <a:bodyPr/>
          <a:lstStyle/>
          <a:p>
            <a:pPr eaLnBrk="0" hangingPunct="0"/>
            <a:endParaRPr lang="en-US"/>
          </a:p>
        </p:txBody>
      </p:sp>
    </p:spTree>
    <p:custDataLst>
      <p:tags r:id="rId1"/>
    </p:custDataLst>
  </p:cSld>
  <p:clrMapOvr>
    <a:masterClrMapping/>
  </p:clrMapOvr>
  <p:transition spd="med" advTm="399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4" cstate="print"/>
          <a:srcRect/>
          <a:stretch>
            <a:fillRect/>
          </a:stretch>
        </p:blipFill>
        <p:spPr bwMode="auto">
          <a:xfrm>
            <a:off x="2085975" y="1647825"/>
            <a:ext cx="7210425" cy="2695575"/>
          </a:xfrm>
          <a:prstGeom prst="rect">
            <a:avLst/>
          </a:prstGeom>
          <a:noFill/>
          <a:ln w="9525">
            <a:noFill/>
            <a:miter lim="800000"/>
            <a:headEnd/>
            <a:tailEnd/>
          </a:ln>
        </p:spPr>
      </p:pic>
      <p:sp>
        <p:nvSpPr>
          <p:cNvPr id="2" name="タイトル 1"/>
          <p:cNvSpPr>
            <a:spLocks noGrp="1"/>
          </p:cNvSpPr>
          <p:nvPr>
            <p:ph type="title" idx="4294967295"/>
          </p:nvPr>
        </p:nvSpPr>
        <p:spPr>
          <a:xfrm>
            <a:off x="685800" y="76200"/>
            <a:ext cx="7772400" cy="1143000"/>
          </a:xfrm>
        </p:spPr>
        <p:txBody>
          <a:bodyPr lIns="91440" tIns="45720" rIns="91440" bIns="45720"/>
          <a:lstStyle/>
          <a:p>
            <a:pPr>
              <a:defRPr/>
            </a:pPr>
            <a:r>
              <a:rPr lang="en-US" altLang="ja-JP" sz="5400" b="1" dirty="0" smtClean="0">
                <a:solidFill>
                  <a:srgbClr val="FFFFFF"/>
                </a:solidFill>
                <a:effectLst>
                  <a:outerShdw blurRad="38100" dist="38100" dir="2700000" algn="tl">
                    <a:srgbClr val="000000"/>
                  </a:outerShdw>
                </a:effectLst>
                <a:ea typeface="ＭＳ Ｐゴシック" pitchFamily="34" charset="-128"/>
              </a:rPr>
              <a:t>   Back to the Future?</a:t>
            </a:r>
            <a:r>
              <a:rPr lang="en-US" altLang="ja-JP" sz="3600" b="1" dirty="0" smtClean="0">
                <a:solidFill>
                  <a:srgbClr val="FFFFFF"/>
                </a:solidFill>
                <a:effectLst>
                  <a:outerShdw blurRad="38100" dist="38100" dir="2700000" algn="tl">
                    <a:srgbClr val="000000"/>
                  </a:outerShdw>
                </a:effectLst>
                <a:ea typeface="ＭＳ Ｐゴシック" pitchFamily="34" charset="-128"/>
              </a:rPr>
              <a:t/>
            </a:r>
            <a:br>
              <a:rPr lang="en-US" altLang="ja-JP" sz="3600" b="1" dirty="0" smtClean="0">
                <a:solidFill>
                  <a:srgbClr val="FFFFFF"/>
                </a:solidFill>
                <a:effectLst>
                  <a:outerShdw blurRad="38100" dist="38100" dir="2700000" algn="tl">
                    <a:srgbClr val="000000"/>
                  </a:outerShdw>
                </a:effectLst>
                <a:ea typeface="ＭＳ Ｐゴシック" pitchFamily="34" charset="-128"/>
              </a:rPr>
            </a:br>
            <a:endParaRPr lang="ja-JP" altLang="en-US" sz="3600" b="1" smtClean="0">
              <a:solidFill>
                <a:srgbClr val="FFFFFF"/>
              </a:solidFill>
              <a:effectLst>
                <a:outerShdw blurRad="38100" dist="38100" dir="2700000" algn="tl">
                  <a:srgbClr val="000000"/>
                </a:outerShdw>
              </a:effectLst>
              <a:ea typeface="ＭＳ Ｐゴシック" pitchFamily="34" charset="-128"/>
            </a:endParaRPr>
          </a:p>
        </p:txBody>
      </p:sp>
      <p:pic>
        <p:nvPicPr>
          <p:cNvPr id="52228" name="Picture 2"/>
          <p:cNvPicPr>
            <a:picLocks noChangeAspect="1" noChangeArrowheads="1"/>
          </p:cNvPicPr>
          <p:nvPr/>
        </p:nvPicPr>
        <p:blipFill>
          <a:blip r:embed="rId5" cstate="print"/>
          <a:srcRect/>
          <a:stretch>
            <a:fillRect/>
          </a:stretch>
        </p:blipFill>
        <p:spPr bwMode="auto">
          <a:xfrm>
            <a:off x="5943600" y="1828800"/>
            <a:ext cx="1181100" cy="2362200"/>
          </a:xfrm>
          <a:prstGeom prst="rect">
            <a:avLst/>
          </a:prstGeom>
          <a:noFill/>
          <a:ln w="9525">
            <a:noFill/>
            <a:miter lim="800000"/>
            <a:headEnd/>
            <a:tailEnd/>
          </a:ln>
        </p:spPr>
      </p:pic>
      <p:pic>
        <p:nvPicPr>
          <p:cNvPr id="52229" name="Picture 2"/>
          <p:cNvPicPr>
            <a:picLocks noChangeAspect="1" noChangeArrowheads="1"/>
          </p:cNvPicPr>
          <p:nvPr/>
        </p:nvPicPr>
        <p:blipFill>
          <a:blip r:embed="rId5" cstate="print"/>
          <a:srcRect/>
          <a:stretch>
            <a:fillRect/>
          </a:stretch>
        </p:blipFill>
        <p:spPr bwMode="auto">
          <a:xfrm>
            <a:off x="2128838" y="1785938"/>
            <a:ext cx="1181100" cy="2390775"/>
          </a:xfrm>
          <a:prstGeom prst="rect">
            <a:avLst/>
          </a:prstGeom>
          <a:noFill/>
          <a:ln w="9525">
            <a:noFill/>
            <a:miter lim="800000"/>
            <a:headEnd/>
            <a:tailEnd/>
          </a:ln>
        </p:spPr>
      </p:pic>
      <p:sp>
        <p:nvSpPr>
          <p:cNvPr id="52230" name="TextBox 26"/>
          <p:cNvSpPr txBox="1">
            <a:spLocks noChangeArrowheads="1"/>
          </p:cNvSpPr>
          <p:nvPr/>
        </p:nvSpPr>
        <p:spPr bwMode="auto">
          <a:xfrm>
            <a:off x="5867400" y="4648200"/>
            <a:ext cx="1722438" cy="584200"/>
          </a:xfrm>
          <a:prstGeom prst="rect">
            <a:avLst/>
          </a:prstGeom>
          <a:noFill/>
          <a:ln w="9525">
            <a:noFill/>
            <a:miter lim="800000"/>
            <a:headEnd/>
            <a:tailEnd/>
          </a:ln>
        </p:spPr>
        <p:txBody>
          <a:bodyPr wrap="none">
            <a:spAutoFit/>
          </a:bodyPr>
          <a:lstStyle/>
          <a:p>
            <a:pPr algn="ctr"/>
            <a:r>
              <a:rPr lang="en-US" sz="1600"/>
              <a:t>Poststack</a:t>
            </a:r>
          </a:p>
          <a:p>
            <a:pPr algn="ctr"/>
            <a:r>
              <a:rPr lang="en-US" sz="1600"/>
              <a:t>encoded migration</a:t>
            </a:r>
          </a:p>
        </p:txBody>
      </p:sp>
      <p:sp>
        <p:nvSpPr>
          <p:cNvPr id="52231" name="TextBox 27"/>
          <p:cNvSpPr txBox="1">
            <a:spLocks noChangeArrowheads="1"/>
          </p:cNvSpPr>
          <p:nvPr/>
        </p:nvSpPr>
        <p:spPr bwMode="auto">
          <a:xfrm>
            <a:off x="3738563" y="4676775"/>
            <a:ext cx="661987" cy="338138"/>
          </a:xfrm>
          <a:prstGeom prst="rect">
            <a:avLst/>
          </a:prstGeom>
          <a:noFill/>
          <a:ln w="9525">
            <a:noFill/>
            <a:miter lim="800000"/>
            <a:headEnd/>
            <a:tailEnd/>
          </a:ln>
        </p:spPr>
        <p:txBody>
          <a:bodyPr wrap="none">
            <a:spAutoFit/>
          </a:bodyPr>
          <a:lstStyle/>
          <a:p>
            <a:r>
              <a:rPr lang="en-US" sz="1600"/>
              <a:t>DMO</a:t>
            </a:r>
          </a:p>
        </p:txBody>
      </p:sp>
      <p:sp>
        <p:nvSpPr>
          <p:cNvPr id="52232" name="TextBox 29"/>
          <p:cNvSpPr txBox="1">
            <a:spLocks noChangeArrowheads="1"/>
          </p:cNvSpPr>
          <p:nvPr/>
        </p:nvSpPr>
        <p:spPr bwMode="auto">
          <a:xfrm>
            <a:off x="4881563" y="4648200"/>
            <a:ext cx="985837" cy="584200"/>
          </a:xfrm>
          <a:prstGeom prst="rect">
            <a:avLst/>
          </a:prstGeom>
          <a:noFill/>
          <a:ln w="9525">
            <a:noFill/>
            <a:miter lim="800000"/>
            <a:headEnd/>
            <a:tailEnd/>
          </a:ln>
        </p:spPr>
        <p:txBody>
          <a:bodyPr wrap="none">
            <a:spAutoFit/>
          </a:bodyPr>
          <a:lstStyle/>
          <a:p>
            <a:r>
              <a:rPr lang="en-US" sz="1600"/>
              <a:t>Prestack</a:t>
            </a:r>
          </a:p>
          <a:p>
            <a:r>
              <a:rPr lang="en-US" sz="1600"/>
              <a:t>migration</a:t>
            </a:r>
          </a:p>
        </p:txBody>
      </p:sp>
      <p:sp>
        <p:nvSpPr>
          <p:cNvPr id="52233" name="TextBox 31"/>
          <p:cNvSpPr txBox="1">
            <a:spLocks noChangeArrowheads="1"/>
          </p:cNvSpPr>
          <p:nvPr/>
        </p:nvSpPr>
        <p:spPr bwMode="auto">
          <a:xfrm>
            <a:off x="3714750" y="4343400"/>
            <a:ext cx="552450" cy="276225"/>
          </a:xfrm>
          <a:prstGeom prst="rect">
            <a:avLst/>
          </a:prstGeom>
          <a:noFill/>
          <a:ln w="9525">
            <a:noFill/>
            <a:miter lim="800000"/>
            <a:headEnd/>
            <a:tailEnd/>
          </a:ln>
        </p:spPr>
        <p:txBody>
          <a:bodyPr wrap="none">
            <a:spAutoFit/>
          </a:bodyPr>
          <a:lstStyle/>
          <a:p>
            <a:r>
              <a:rPr lang="en-US" sz="1200"/>
              <a:t>1980s</a:t>
            </a:r>
          </a:p>
        </p:txBody>
      </p:sp>
      <p:sp>
        <p:nvSpPr>
          <p:cNvPr id="52234" name="TextBox 32"/>
          <p:cNvSpPr txBox="1">
            <a:spLocks noChangeArrowheads="1"/>
          </p:cNvSpPr>
          <p:nvPr/>
        </p:nvSpPr>
        <p:spPr bwMode="auto">
          <a:xfrm>
            <a:off x="4876800" y="4343400"/>
            <a:ext cx="911225" cy="276225"/>
          </a:xfrm>
          <a:prstGeom prst="rect">
            <a:avLst/>
          </a:prstGeom>
          <a:noFill/>
          <a:ln w="9525">
            <a:noFill/>
            <a:miter lim="800000"/>
            <a:headEnd/>
            <a:tailEnd/>
          </a:ln>
        </p:spPr>
        <p:txBody>
          <a:bodyPr wrap="none">
            <a:spAutoFit/>
          </a:bodyPr>
          <a:lstStyle/>
          <a:p>
            <a:r>
              <a:rPr lang="en-US" sz="1200"/>
              <a:t>1980s-2010</a:t>
            </a:r>
          </a:p>
        </p:txBody>
      </p:sp>
      <p:sp>
        <p:nvSpPr>
          <p:cNvPr id="52235" name="TextBox 33"/>
          <p:cNvSpPr txBox="1">
            <a:spLocks noChangeArrowheads="1"/>
          </p:cNvSpPr>
          <p:nvPr/>
        </p:nvSpPr>
        <p:spPr bwMode="auto">
          <a:xfrm>
            <a:off x="6372225" y="4343400"/>
            <a:ext cx="561975" cy="276225"/>
          </a:xfrm>
          <a:prstGeom prst="rect">
            <a:avLst/>
          </a:prstGeom>
          <a:noFill/>
          <a:ln w="9525">
            <a:noFill/>
            <a:miter lim="800000"/>
            <a:headEnd/>
            <a:tailEnd/>
          </a:ln>
        </p:spPr>
        <p:txBody>
          <a:bodyPr wrap="none">
            <a:spAutoFit/>
          </a:bodyPr>
          <a:lstStyle/>
          <a:p>
            <a:r>
              <a:rPr lang="en-US" sz="1200"/>
              <a:t>2010?</a:t>
            </a:r>
          </a:p>
        </p:txBody>
      </p:sp>
      <p:sp>
        <p:nvSpPr>
          <p:cNvPr id="52236" name="Rectangle 34"/>
          <p:cNvSpPr>
            <a:spLocks noChangeArrowheads="1"/>
          </p:cNvSpPr>
          <p:nvPr/>
        </p:nvSpPr>
        <p:spPr bwMode="auto">
          <a:xfrm>
            <a:off x="7086600" y="1371600"/>
            <a:ext cx="2286000" cy="2971800"/>
          </a:xfrm>
          <a:prstGeom prst="rect">
            <a:avLst/>
          </a:prstGeom>
          <a:solidFill>
            <a:srgbClr val="000082"/>
          </a:solidFill>
          <a:ln w="12700" algn="ctr">
            <a:noFill/>
            <a:round/>
            <a:headEnd/>
            <a:tailEnd/>
          </a:ln>
        </p:spPr>
        <p:txBody>
          <a:bodyPr/>
          <a:lstStyle/>
          <a:p>
            <a:pPr eaLnBrk="0" hangingPunct="0"/>
            <a:endParaRPr lang="en-US"/>
          </a:p>
        </p:txBody>
      </p:sp>
      <p:sp>
        <p:nvSpPr>
          <p:cNvPr id="36" name="Rectangle 35"/>
          <p:cNvSpPr>
            <a:spLocks noChangeArrowheads="1"/>
          </p:cNvSpPr>
          <p:nvPr/>
        </p:nvSpPr>
        <p:spPr bwMode="auto">
          <a:xfrm>
            <a:off x="3276600" y="1524000"/>
            <a:ext cx="4343400" cy="3733800"/>
          </a:xfrm>
          <a:prstGeom prst="rect">
            <a:avLst/>
          </a:prstGeom>
          <a:solidFill>
            <a:srgbClr val="000082"/>
          </a:solidFill>
          <a:ln w="12700" algn="ctr">
            <a:noFill/>
            <a:round/>
            <a:headEnd/>
            <a:tailEnd/>
          </a:ln>
        </p:spPr>
        <p:txBody>
          <a:bodyPr/>
          <a:lstStyle/>
          <a:p>
            <a:pPr eaLnBrk="0" hangingPunct="0"/>
            <a:endParaRPr lang="en-US"/>
          </a:p>
        </p:txBody>
      </p:sp>
      <p:sp>
        <p:nvSpPr>
          <p:cNvPr id="52238" name="TextBox 24"/>
          <p:cNvSpPr txBox="1">
            <a:spLocks noChangeArrowheads="1"/>
          </p:cNvSpPr>
          <p:nvPr/>
        </p:nvSpPr>
        <p:spPr bwMode="auto">
          <a:xfrm>
            <a:off x="2093913" y="1687513"/>
            <a:ext cx="2325687" cy="369887"/>
          </a:xfrm>
          <a:prstGeom prst="rect">
            <a:avLst/>
          </a:prstGeom>
          <a:solidFill>
            <a:srgbClr val="FF0000"/>
          </a:solidFill>
          <a:ln w="9525">
            <a:noFill/>
            <a:miter lim="800000"/>
            <a:headEnd/>
            <a:tailEnd/>
          </a:ln>
        </p:spPr>
        <p:txBody>
          <a:bodyPr wrap="none">
            <a:spAutoFit/>
          </a:bodyPr>
          <a:lstStyle/>
          <a:p>
            <a:r>
              <a:rPr lang="en-US" sz="1800"/>
              <a:t>Evolution of Migration</a:t>
            </a:r>
          </a:p>
        </p:txBody>
      </p:sp>
      <p:sp>
        <p:nvSpPr>
          <p:cNvPr id="52239" name="TextBox 25"/>
          <p:cNvSpPr txBox="1">
            <a:spLocks noChangeArrowheads="1"/>
          </p:cNvSpPr>
          <p:nvPr/>
        </p:nvSpPr>
        <p:spPr bwMode="auto">
          <a:xfrm>
            <a:off x="2590800" y="4648200"/>
            <a:ext cx="985838" cy="584200"/>
          </a:xfrm>
          <a:prstGeom prst="rect">
            <a:avLst/>
          </a:prstGeom>
          <a:noFill/>
          <a:ln w="9525">
            <a:noFill/>
            <a:miter lim="800000"/>
            <a:headEnd/>
            <a:tailEnd/>
          </a:ln>
        </p:spPr>
        <p:txBody>
          <a:bodyPr wrap="none">
            <a:spAutoFit/>
          </a:bodyPr>
          <a:lstStyle/>
          <a:p>
            <a:r>
              <a:rPr lang="en-US" sz="1600"/>
              <a:t>Poststack</a:t>
            </a:r>
          </a:p>
          <a:p>
            <a:r>
              <a:rPr lang="en-US" sz="1600"/>
              <a:t>migration</a:t>
            </a:r>
          </a:p>
        </p:txBody>
      </p:sp>
      <p:sp>
        <p:nvSpPr>
          <p:cNvPr id="52240" name="TextBox 30"/>
          <p:cNvSpPr txBox="1">
            <a:spLocks noChangeArrowheads="1"/>
          </p:cNvSpPr>
          <p:nvPr/>
        </p:nvSpPr>
        <p:spPr bwMode="auto">
          <a:xfrm>
            <a:off x="2438400" y="4343400"/>
            <a:ext cx="969963" cy="276225"/>
          </a:xfrm>
          <a:prstGeom prst="rect">
            <a:avLst/>
          </a:prstGeom>
          <a:noFill/>
          <a:ln w="9525">
            <a:noFill/>
            <a:miter lim="800000"/>
            <a:headEnd/>
            <a:tailEnd/>
          </a:ln>
        </p:spPr>
        <p:txBody>
          <a:bodyPr wrap="none">
            <a:spAutoFit/>
          </a:bodyPr>
          <a:lstStyle/>
          <a:p>
            <a:r>
              <a:rPr lang="en-US" sz="1200"/>
              <a:t>1960s-1970s</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0"/>
                                        <p:tgtEl>
                                          <p:spTgt spid="36"/>
                                        </p:tgtEl>
                                      </p:cBhvr>
                                    </p:animEffect>
                                    <p:set>
                                      <p:cBhvr>
                                        <p:cTn id="7" dur="1" fill="hold">
                                          <p:stCondLst>
                                            <p:cond delay="4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79"/>
          <p:cNvSpPr txBox="1">
            <a:spLocks noChangeArrowheads="1"/>
          </p:cNvSpPr>
          <p:nvPr/>
        </p:nvSpPr>
        <p:spPr bwMode="auto">
          <a:xfrm>
            <a:off x="3343275" y="6172200"/>
            <a:ext cx="501650" cy="261938"/>
          </a:xfrm>
          <a:prstGeom prst="rect">
            <a:avLst/>
          </a:prstGeom>
          <a:noFill/>
          <a:ln w="9525">
            <a:noFill/>
            <a:miter lim="800000"/>
            <a:headEnd/>
            <a:tailEnd/>
          </a:ln>
        </p:spPr>
        <p:txBody>
          <a:bodyPr wrap="none">
            <a:spAutoFit/>
          </a:bodyPr>
          <a:lstStyle/>
          <a:p>
            <a:r>
              <a:rPr lang="en-US" sz="1100"/>
              <a:t> 1980</a:t>
            </a:r>
          </a:p>
        </p:txBody>
      </p:sp>
      <p:sp>
        <p:nvSpPr>
          <p:cNvPr id="192514" name="Rectangle 2"/>
          <p:cNvSpPr>
            <a:spLocks noChangeArrowheads="1"/>
          </p:cNvSpPr>
          <p:nvPr/>
        </p:nvSpPr>
        <p:spPr bwMode="auto">
          <a:xfrm>
            <a:off x="1347788" y="28575"/>
            <a:ext cx="6646862" cy="1933575"/>
          </a:xfrm>
          <a:prstGeom prst="rect">
            <a:avLst/>
          </a:prstGeom>
          <a:noFill/>
          <a:ln w="12700">
            <a:noFill/>
            <a:miter lim="800000"/>
            <a:headEnd/>
            <a:tailEnd/>
          </a:ln>
          <a:effectLst/>
        </p:spPr>
        <p:txBody>
          <a:bodyPr wrap="none" lIns="85721" tIns="42861" rIns="85721" bIns="42861">
            <a:spAutoFit/>
          </a:bodyPr>
          <a:lstStyle/>
          <a:p>
            <a:pPr algn="ctr" defTabSz="857250" eaLnBrk="0" hangingPunct="0">
              <a:defRPr/>
            </a:pPr>
            <a:r>
              <a:rPr lang="en-US" sz="6000" b="1" i="1" dirty="0">
                <a:solidFill>
                  <a:srgbClr val="FAFD00"/>
                </a:solidFill>
                <a:effectLst>
                  <a:outerShdw blurRad="38100" dist="38100" dir="2700000" algn="tl">
                    <a:srgbClr val="000000"/>
                  </a:outerShdw>
                </a:effectLst>
                <a:cs typeface="+mn-cs"/>
              </a:rPr>
              <a:t>Multisource Seismic</a:t>
            </a:r>
          </a:p>
          <a:p>
            <a:pPr algn="ctr" defTabSz="857250" eaLnBrk="0" hangingPunct="0">
              <a:defRPr/>
            </a:pPr>
            <a:r>
              <a:rPr lang="en-US" sz="6000" b="1" i="1" dirty="0">
                <a:solidFill>
                  <a:srgbClr val="FAFD00"/>
                </a:solidFill>
                <a:effectLst>
                  <a:outerShdw blurRad="38100" dist="38100" dir="2700000" algn="tl">
                    <a:srgbClr val="000000"/>
                  </a:outerShdw>
                </a:effectLst>
                <a:cs typeface="+mn-cs"/>
              </a:rPr>
              <a:t>Imaging</a:t>
            </a:r>
          </a:p>
        </p:txBody>
      </p:sp>
      <p:pic>
        <p:nvPicPr>
          <p:cNvPr id="9" name="Picture 11" descr="Geosoft GMSYS-3D model of a salt body embedded in a 3D density volume."/>
          <p:cNvPicPr>
            <a:picLocks noChangeAspect="1" noChangeArrowheads="1"/>
          </p:cNvPicPr>
          <p:nvPr/>
        </p:nvPicPr>
        <p:blipFill>
          <a:blip r:embed="rId4" cstate="print"/>
          <a:srcRect/>
          <a:stretch>
            <a:fillRect/>
          </a:stretch>
        </p:blipFill>
        <p:spPr bwMode="auto">
          <a:xfrm>
            <a:off x="304800" y="2362200"/>
            <a:ext cx="3505200" cy="1538288"/>
          </a:xfrm>
          <a:prstGeom prst="rect">
            <a:avLst/>
          </a:prstGeom>
          <a:noFill/>
          <a:ln w="9525">
            <a:noFill/>
            <a:miter lim="800000"/>
            <a:headEnd/>
            <a:tailEnd/>
          </a:ln>
        </p:spPr>
      </p:pic>
      <p:grpSp>
        <p:nvGrpSpPr>
          <p:cNvPr id="2" name="Group 7"/>
          <p:cNvGrpSpPr>
            <a:grpSpLocks/>
          </p:cNvGrpSpPr>
          <p:nvPr/>
        </p:nvGrpSpPr>
        <p:grpSpPr bwMode="auto">
          <a:xfrm>
            <a:off x="914400" y="2362200"/>
            <a:ext cx="1066800" cy="1295400"/>
            <a:chOff x="1392" y="1392"/>
            <a:chExt cx="672" cy="816"/>
          </a:xfrm>
        </p:grpSpPr>
        <p:sp>
          <p:nvSpPr>
            <p:cNvPr id="53330" name="AutoShape 8"/>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3331" name="Line 9"/>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3332" name="Line 10"/>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pic>
        <p:nvPicPr>
          <p:cNvPr id="14" name="Picture 11" descr="Geosoft GMSYS-3D model of a salt body embedded in a 3D density volume."/>
          <p:cNvPicPr>
            <a:picLocks noChangeAspect="1" noChangeArrowheads="1"/>
          </p:cNvPicPr>
          <p:nvPr/>
        </p:nvPicPr>
        <p:blipFill>
          <a:blip r:embed="rId4" cstate="print"/>
          <a:srcRect/>
          <a:stretch>
            <a:fillRect/>
          </a:stretch>
        </p:blipFill>
        <p:spPr bwMode="auto">
          <a:xfrm>
            <a:off x="4953000" y="2362200"/>
            <a:ext cx="3505200" cy="1538288"/>
          </a:xfrm>
          <a:prstGeom prst="rect">
            <a:avLst/>
          </a:prstGeom>
          <a:noFill/>
          <a:ln w="9525">
            <a:noFill/>
            <a:miter lim="800000"/>
            <a:headEnd/>
            <a:tailEnd/>
          </a:ln>
        </p:spPr>
      </p:pic>
      <p:grpSp>
        <p:nvGrpSpPr>
          <p:cNvPr id="3" name="Group 13"/>
          <p:cNvGrpSpPr>
            <a:grpSpLocks/>
          </p:cNvGrpSpPr>
          <p:nvPr/>
        </p:nvGrpSpPr>
        <p:grpSpPr bwMode="auto">
          <a:xfrm>
            <a:off x="5029200" y="2362200"/>
            <a:ext cx="2971800" cy="1295400"/>
            <a:chOff x="1392" y="3264"/>
            <a:chExt cx="1872" cy="816"/>
          </a:xfrm>
        </p:grpSpPr>
        <p:grpSp>
          <p:nvGrpSpPr>
            <p:cNvPr id="53306" name="Group 14"/>
            <p:cNvGrpSpPr>
              <a:grpSpLocks/>
            </p:cNvGrpSpPr>
            <p:nvPr/>
          </p:nvGrpSpPr>
          <p:grpSpPr bwMode="auto">
            <a:xfrm>
              <a:off x="1392" y="3264"/>
              <a:ext cx="672" cy="816"/>
              <a:chOff x="1392" y="1392"/>
              <a:chExt cx="672" cy="816"/>
            </a:xfrm>
          </p:grpSpPr>
          <p:sp>
            <p:nvSpPr>
              <p:cNvPr id="53327" name="AutoShape 1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3328" name="Line 1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3329" name="Line 1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3307" name="Group 18"/>
            <p:cNvGrpSpPr>
              <a:grpSpLocks/>
            </p:cNvGrpSpPr>
            <p:nvPr/>
          </p:nvGrpSpPr>
          <p:grpSpPr bwMode="auto">
            <a:xfrm>
              <a:off x="1632" y="3264"/>
              <a:ext cx="672" cy="816"/>
              <a:chOff x="1392" y="1392"/>
              <a:chExt cx="672" cy="816"/>
            </a:xfrm>
          </p:grpSpPr>
          <p:sp>
            <p:nvSpPr>
              <p:cNvPr id="53324" name="AutoShape 19"/>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3325" name="Line 20"/>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3326" name="Line 21"/>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3308" name="Group 22"/>
            <p:cNvGrpSpPr>
              <a:grpSpLocks/>
            </p:cNvGrpSpPr>
            <p:nvPr/>
          </p:nvGrpSpPr>
          <p:grpSpPr bwMode="auto">
            <a:xfrm flipH="1">
              <a:off x="1872" y="3264"/>
              <a:ext cx="672" cy="816"/>
              <a:chOff x="1392" y="1392"/>
              <a:chExt cx="672" cy="816"/>
            </a:xfrm>
          </p:grpSpPr>
          <p:sp>
            <p:nvSpPr>
              <p:cNvPr id="53321" name="AutoShape 23"/>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3322" name="Line 24"/>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3323" name="Line 25"/>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3309" name="Group 26"/>
            <p:cNvGrpSpPr>
              <a:grpSpLocks/>
            </p:cNvGrpSpPr>
            <p:nvPr/>
          </p:nvGrpSpPr>
          <p:grpSpPr bwMode="auto">
            <a:xfrm flipH="1">
              <a:off x="2112" y="3264"/>
              <a:ext cx="672" cy="816"/>
              <a:chOff x="1392" y="1392"/>
              <a:chExt cx="672" cy="816"/>
            </a:xfrm>
          </p:grpSpPr>
          <p:sp>
            <p:nvSpPr>
              <p:cNvPr id="53318" name="AutoShape 27"/>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3319" name="Line 28"/>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3320" name="Line 29"/>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3310" name="Group 30"/>
            <p:cNvGrpSpPr>
              <a:grpSpLocks/>
            </p:cNvGrpSpPr>
            <p:nvPr/>
          </p:nvGrpSpPr>
          <p:grpSpPr bwMode="auto">
            <a:xfrm flipH="1">
              <a:off x="2352" y="3264"/>
              <a:ext cx="672" cy="816"/>
              <a:chOff x="1392" y="1392"/>
              <a:chExt cx="672" cy="816"/>
            </a:xfrm>
          </p:grpSpPr>
          <p:sp>
            <p:nvSpPr>
              <p:cNvPr id="53315" name="AutoShape 31"/>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3316" name="Line 32"/>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3317" name="Line 33"/>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3311" name="Group 34"/>
            <p:cNvGrpSpPr>
              <a:grpSpLocks/>
            </p:cNvGrpSpPr>
            <p:nvPr/>
          </p:nvGrpSpPr>
          <p:grpSpPr bwMode="auto">
            <a:xfrm flipH="1">
              <a:off x="2592" y="3264"/>
              <a:ext cx="672" cy="816"/>
              <a:chOff x="1392" y="1392"/>
              <a:chExt cx="672" cy="816"/>
            </a:xfrm>
          </p:grpSpPr>
          <p:sp>
            <p:nvSpPr>
              <p:cNvPr id="53312" name="AutoShape 3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3313" name="Line 3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3314" name="Line 3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sp>
        <p:nvSpPr>
          <p:cNvPr id="42" name="TextBox 41"/>
          <p:cNvSpPr txBox="1">
            <a:spLocks noChangeArrowheads="1"/>
          </p:cNvSpPr>
          <p:nvPr/>
        </p:nvSpPr>
        <p:spPr bwMode="auto">
          <a:xfrm>
            <a:off x="4038600" y="2667000"/>
            <a:ext cx="685800" cy="769938"/>
          </a:xfrm>
          <a:prstGeom prst="rect">
            <a:avLst/>
          </a:prstGeom>
          <a:noFill/>
          <a:ln w="9525">
            <a:noFill/>
            <a:miter lim="800000"/>
            <a:headEnd/>
            <a:tailEnd/>
          </a:ln>
        </p:spPr>
        <p:txBody>
          <a:bodyPr wrap="none">
            <a:spAutoFit/>
          </a:bodyPr>
          <a:lstStyle/>
          <a:p>
            <a:r>
              <a:rPr lang="en-US"/>
              <a:t>vs</a:t>
            </a:r>
          </a:p>
        </p:txBody>
      </p:sp>
      <p:sp>
        <p:nvSpPr>
          <p:cNvPr id="53257" name="Rectangle 42"/>
          <p:cNvSpPr>
            <a:spLocks noChangeArrowheads="1"/>
          </p:cNvSpPr>
          <p:nvPr/>
        </p:nvSpPr>
        <p:spPr bwMode="auto">
          <a:xfrm>
            <a:off x="2286000" y="6248400"/>
            <a:ext cx="4267200" cy="609600"/>
          </a:xfrm>
          <a:prstGeom prst="rect">
            <a:avLst/>
          </a:prstGeom>
          <a:solidFill>
            <a:srgbClr val="000082"/>
          </a:solidFill>
          <a:ln w="12700" algn="ctr">
            <a:noFill/>
            <a:round/>
            <a:headEnd/>
            <a:tailEnd/>
          </a:ln>
        </p:spPr>
        <p:txBody>
          <a:bodyPr/>
          <a:lstStyle/>
          <a:p>
            <a:pPr eaLnBrk="0" hangingPunct="0"/>
            <a:endParaRPr lang="en-US"/>
          </a:p>
        </p:txBody>
      </p:sp>
      <p:sp>
        <p:nvSpPr>
          <p:cNvPr id="53258" name="Rectangle 44"/>
          <p:cNvSpPr>
            <a:spLocks noChangeArrowheads="1"/>
          </p:cNvSpPr>
          <p:nvPr/>
        </p:nvSpPr>
        <p:spPr bwMode="auto">
          <a:xfrm>
            <a:off x="2667000" y="4191000"/>
            <a:ext cx="457200" cy="2438400"/>
          </a:xfrm>
          <a:prstGeom prst="rect">
            <a:avLst/>
          </a:prstGeom>
          <a:solidFill>
            <a:srgbClr val="000082"/>
          </a:solidFill>
          <a:ln w="12700" algn="ctr">
            <a:noFill/>
            <a:round/>
            <a:headEnd/>
            <a:tailEnd/>
          </a:ln>
        </p:spPr>
        <p:txBody>
          <a:bodyPr/>
          <a:lstStyle/>
          <a:p>
            <a:pPr eaLnBrk="0" hangingPunct="0"/>
            <a:endParaRPr lang="en-US"/>
          </a:p>
        </p:txBody>
      </p:sp>
      <p:sp>
        <p:nvSpPr>
          <p:cNvPr id="53259" name="Rectangle 47"/>
          <p:cNvSpPr>
            <a:spLocks noChangeArrowheads="1"/>
          </p:cNvSpPr>
          <p:nvPr/>
        </p:nvSpPr>
        <p:spPr bwMode="auto">
          <a:xfrm>
            <a:off x="2438400" y="4114800"/>
            <a:ext cx="4267200" cy="304800"/>
          </a:xfrm>
          <a:prstGeom prst="rect">
            <a:avLst/>
          </a:prstGeom>
          <a:solidFill>
            <a:srgbClr val="000082"/>
          </a:solidFill>
          <a:ln w="12700" algn="ctr">
            <a:noFill/>
            <a:round/>
            <a:headEnd/>
            <a:tailEnd/>
          </a:ln>
        </p:spPr>
        <p:txBody>
          <a:bodyPr/>
          <a:lstStyle/>
          <a:p>
            <a:pPr eaLnBrk="0" hangingPunct="0"/>
            <a:endParaRPr lang="en-US"/>
          </a:p>
        </p:txBody>
      </p:sp>
      <p:cxnSp>
        <p:nvCxnSpPr>
          <p:cNvPr id="53260" name="Straight Connector 49"/>
          <p:cNvCxnSpPr>
            <a:cxnSpLocks noChangeShapeType="1"/>
          </p:cNvCxnSpPr>
          <p:nvPr/>
        </p:nvCxnSpPr>
        <p:spPr bwMode="auto">
          <a:xfrm flipV="1">
            <a:off x="3124200" y="4572000"/>
            <a:ext cx="2590800" cy="1447800"/>
          </a:xfrm>
          <a:prstGeom prst="line">
            <a:avLst/>
          </a:prstGeom>
          <a:noFill/>
          <a:ln w="38100" algn="ctr">
            <a:solidFill>
              <a:srgbClr val="FF0000"/>
            </a:solidFill>
            <a:round/>
            <a:headEnd/>
            <a:tailEnd/>
          </a:ln>
        </p:spPr>
      </p:cxnSp>
      <p:sp>
        <p:nvSpPr>
          <p:cNvPr id="53261" name="Oval 50"/>
          <p:cNvSpPr>
            <a:spLocks noChangeArrowheads="1"/>
          </p:cNvSpPr>
          <p:nvPr/>
        </p:nvSpPr>
        <p:spPr bwMode="auto">
          <a:xfrm>
            <a:off x="4419600" y="5105400"/>
            <a:ext cx="152400" cy="152400"/>
          </a:xfrm>
          <a:prstGeom prst="ellipse">
            <a:avLst/>
          </a:prstGeom>
          <a:solidFill>
            <a:schemeClr val="accent1"/>
          </a:solidFill>
          <a:ln w="12700" algn="ctr">
            <a:solidFill>
              <a:schemeClr val="tx1"/>
            </a:solidFill>
            <a:round/>
            <a:headEnd/>
            <a:tailEnd/>
          </a:ln>
        </p:spPr>
        <p:txBody>
          <a:bodyPr/>
          <a:lstStyle/>
          <a:p>
            <a:pPr eaLnBrk="0" hangingPunct="0"/>
            <a:endParaRPr lang="en-US"/>
          </a:p>
        </p:txBody>
      </p:sp>
      <p:sp>
        <p:nvSpPr>
          <p:cNvPr id="53262" name="Oval 51"/>
          <p:cNvSpPr>
            <a:spLocks noChangeArrowheads="1"/>
          </p:cNvSpPr>
          <p:nvPr/>
        </p:nvSpPr>
        <p:spPr bwMode="auto">
          <a:xfrm>
            <a:off x="4170363" y="5410200"/>
            <a:ext cx="152400" cy="152400"/>
          </a:xfrm>
          <a:prstGeom prst="ellipse">
            <a:avLst/>
          </a:prstGeom>
          <a:solidFill>
            <a:schemeClr val="accent1"/>
          </a:solidFill>
          <a:ln w="12700" algn="ctr">
            <a:solidFill>
              <a:schemeClr val="tx1"/>
            </a:solidFill>
            <a:round/>
            <a:headEnd/>
            <a:tailEnd/>
          </a:ln>
        </p:spPr>
        <p:txBody>
          <a:bodyPr/>
          <a:lstStyle/>
          <a:p>
            <a:pPr eaLnBrk="0" hangingPunct="0"/>
            <a:endParaRPr lang="en-US"/>
          </a:p>
        </p:txBody>
      </p:sp>
      <p:sp>
        <p:nvSpPr>
          <p:cNvPr id="53263" name="Oval 52"/>
          <p:cNvSpPr>
            <a:spLocks noChangeArrowheads="1"/>
          </p:cNvSpPr>
          <p:nvPr/>
        </p:nvSpPr>
        <p:spPr bwMode="auto">
          <a:xfrm>
            <a:off x="3922713" y="5562600"/>
            <a:ext cx="152400" cy="152400"/>
          </a:xfrm>
          <a:prstGeom prst="ellipse">
            <a:avLst/>
          </a:prstGeom>
          <a:solidFill>
            <a:schemeClr val="accent1"/>
          </a:solidFill>
          <a:ln w="12700" algn="ctr">
            <a:solidFill>
              <a:schemeClr val="tx1"/>
            </a:solidFill>
            <a:round/>
            <a:headEnd/>
            <a:tailEnd/>
          </a:ln>
        </p:spPr>
        <p:txBody>
          <a:bodyPr/>
          <a:lstStyle/>
          <a:p>
            <a:pPr eaLnBrk="0" hangingPunct="0"/>
            <a:endParaRPr lang="en-US"/>
          </a:p>
        </p:txBody>
      </p:sp>
      <p:sp>
        <p:nvSpPr>
          <p:cNvPr id="53264" name="Oval 53"/>
          <p:cNvSpPr>
            <a:spLocks noChangeArrowheads="1"/>
          </p:cNvSpPr>
          <p:nvPr/>
        </p:nvSpPr>
        <p:spPr bwMode="auto">
          <a:xfrm>
            <a:off x="3581400" y="5715000"/>
            <a:ext cx="152400" cy="152400"/>
          </a:xfrm>
          <a:prstGeom prst="ellipse">
            <a:avLst/>
          </a:prstGeom>
          <a:solidFill>
            <a:schemeClr val="accent1"/>
          </a:solidFill>
          <a:ln w="12700" algn="ctr">
            <a:solidFill>
              <a:schemeClr val="tx1"/>
            </a:solidFill>
            <a:round/>
            <a:headEnd/>
            <a:tailEnd/>
          </a:ln>
        </p:spPr>
        <p:txBody>
          <a:bodyPr/>
          <a:lstStyle/>
          <a:p>
            <a:pPr eaLnBrk="0" hangingPunct="0"/>
            <a:endParaRPr lang="en-US"/>
          </a:p>
        </p:txBody>
      </p:sp>
      <p:sp>
        <p:nvSpPr>
          <p:cNvPr id="53265" name="Oval 54"/>
          <p:cNvSpPr>
            <a:spLocks noChangeArrowheads="1"/>
          </p:cNvSpPr>
          <p:nvPr/>
        </p:nvSpPr>
        <p:spPr bwMode="auto">
          <a:xfrm>
            <a:off x="3276600" y="5715000"/>
            <a:ext cx="152400" cy="152400"/>
          </a:xfrm>
          <a:prstGeom prst="ellipse">
            <a:avLst/>
          </a:prstGeom>
          <a:solidFill>
            <a:schemeClr val="accent1"/>
          </a:solidFill>
          <a:ln w="12700" algn="ctr">
            <a:solidFill>
              <a:schemeClr val="tx1"/>
            </a:solidFill>
            <a:round/>
            <a:headEnd/>
            <a:tailEnd/>
          </a:ln>
        </p:spPr>
        <p:txBody>
          <a:bodyPr/>
          <a:lstStyle/>
          <a:p>
            <a:pPr eaLnBrk="0" hangingPunct="0"/>
            <a:endParaRPr lang="en-US"/>
          </a:p>
        </p:txBody>
      </p:sp>
      <p:sp>
        <p:nvSpPr>
          <p:cNvPr id="53266" name="TextBox 55"/>
          <p:cNvSpPr txBox="1">
            <a:spLocks noChangeArrowheads="1"/>
          </p:cNvSpPr>
          <p:nvPr/>
        </p:nvSpPr>
        <p:spPr bwMode="auto">
          <a:xfrm>
            <a:off x="4191000" y="4876800"/>
            <a:ext cx="498475" cy="230188"/>
          </a:xfrm>
          <a:prstGeom prst="rect">
            <a:avLst/>
          </a:prstGeom>
          <a:noFill/>
          <a:ln w="9525">
            <a:noFill/>
            <a:miter lim="800000"/>
            <a:headEnd/>
            <a:tailEnd/>
          </a:ln>
        </p:spPr>
        <p:txBody>
          <a:bodyPr wrap="none">
            <a:spAutoFit/>
          </a:bodyPr>
          <a:lstStyle/>
          <a:p>
            <a:r>
              <a:rPr lang="en-US" sz="900"/>
              <a:t>copper</a:t>
            </a:r>
          </a:p>
        </p:txBody>
      </p:sp>
      <p:sp>
        <p:nvSpPr>
          <p:cNvPr id="53267" name="TextBox 56"/>
          <p:cNvSpPr txBox="1">
            <a:spLocks noChangeArrowheads="1"/>
          </p:cNvSpPr>
          <p:nvPr/>
        </p:nvSpPr>
        <p:spPr bwMode="auto">
          <a:xfrm>
            <a:off x="4495800" y="5257800"/>
            <a:ext cx="485775" cy="230188"/>
          </a:xfrm>
          <a:prstGeom prst="rect">
            <a:avLst/>
          </a:prstGeom>
          <a:noFill/>
          <a:ln w="9525">
            <a:noFill/>
            <a:miter lim="800000"/>
            <a:headEnd/>
            <a:tailEnd/>
          </a:ln>
        </p:spPr>
        <p:txBody>
          <a:bodyPr wrap="none">
            <a:spAutoFit/>
          </a:bodyPr>
          <a:lstStyle/>
          <a:p>
            <a:r>
              <a:rPr lang="en-US" sz="900"/>
              <a:t>VLIW</a:t>
            </a:r>
          </a:p>
        </p:txBody>
      </p:sp>
      <p:sp>
        <p:nvSpPr>
          <p:cNvPr id="53268" name="TextBox 57"/>
          <p:cNvSpPr txBox="1">
            <a:spLocks noChangeArrowheads="1"/>
          </p:cNvSpPr>
          <p:nvPr/>
        </p:nvSpPr>
        <p:spPr bwMode="auto">
          <a:xfrm>
            <a:off x="4114800" y="5486400"/>
            <a:ext cx="723900" cy="230188"/>
          </a:xfrm>
          <a:prstGeom prst="rect">
            <a:avLst/>
          </a:prstGeom>
          <a:noFill/>
          <a:ln w="9525">
            <a:noFill/>
            <a:miter lim="800000"/>
            <a:headEnd/>
            <a:tailEnd/>
          </a:ln>
        </p:spPr>
        <p:txBody>
          <a:bodyPr wrap="none">
            <a:spAutoFit/>
          </a:bodyPr>
          <a:lstStyle/>
          <a:p>
            <a:r>
              <a:rPr lang="en-US" sz="900"/>
              <a:t>Superscalar</a:t>
            </a:r>
          </a:p>
        </p:txBody>
      </p:sp>
      <p:sp>
        <p:nvSpPr>
          <p:cNvPr id="53269" name="TextBox 58"/>
          <p:cNvSpPr txBox="1">
            <a:spLocks noChangeArrowheads="1"/>
          </p:cNvSpPr>
          <p:nvPr/>
        </p:nvSpPr>
        <p:spPr bwMode="auto">
          <a:xfrm>
            <a:off x="3657600" y="5715000"/>
            <a:ext cx="441325" cy="230188"/>
          </a:xfrm>
          <a:prstGeom prst="rect">
            <a:avLst/>
          </a:prstGeom>
          <a:noFill/>
          <a:ln w="9525">
            <a:noFill/>
            <a:miter lim="800000"/>
            <a:headEnd/>
            <a:tailEnd/>
          </a:ln>
        </p:spPr>
        <p:txBody>
          <a:bodyPr wrap="none">
            <a:spAutoFit/>
          </a:bodyPr>
          <a:lstStyle/>
          <a:p>
            <a:r>
              <a:rPr lang="en-US" sz="900"/>
              <a:t>RISC</a:t>
            </a:r>
          </a:p>
        </p:txBody>
      </p:sp>
      <p:sp>
        <p:nvSpPr>
          <p:cNvPr id="53270" name="TextBox 59"/>
          <p:cNvSpPr txBox="1">
            <a:spLocks noChangeArrowheads="1"/>
          </p:cNvSpPr>
          <p:nvPr/>
        </p:nvSpPr>
        <p:spPr bwMode="auto">
          <a:xfrm>
            <a:off x="2922588" y="6172200"/>
            <a:ext cx="466725" cy="261938"/>
          </a:xfrm>
          <a:prstGeom prst="rect">
            <a:avLst/>
          </a:prstGeom>
          <a:noFill/>
          <a:ln w="9525">
            <a:noFill/>
            <a:miter lim="800000"/>
            <a:headEnd/>
            <a:tailEnd/>
          </a:ln>
        </p:spPr>
        <p:txBody>
          <a:bodyPr wrap="none">
            <a:spAutoFit/>
          </a:bodyPr>
          <a:lstStyle/>
          <a:p>
            <a:r>
              <a:rPr lang="en-US" sz="1100"/>
              <a:t>1970</a:t>
            </a:r>
          </a:p>
        </p:txBody>
      </p:sp>
      <p:sp>
        <p:nvSpPr>
          <p:cNvPr id="53271" name="TextBox 60"/>
          <p:cNvSpPr txBox="1">
            <a:spLocks noChangeArrowheads="1"/>
          </p:cNvSpPr>
          <p:nvPr/>
        </p:nvSpPr>
        <p:spPr bwMode="auto">
          <a:xfrm>
            <a:off x="3830638" y="6172200"/>
            <a:ext cx="466725" cy="261938"/>
          </a:xfrm>
          <a:prstGeom prst="rect">
            <a:avLst/>
          </a:prstGeom>
          <a:noFill/>
          <a:ln w="9525">
            <a:noFill/>
            <a:miter lim="800000"/>
            <a:headEnd/>
            <a:tailEnd/>
          </a:ln>
        </p:spPr>
        <p:txBody>
          <a:bodyPr wrap="none">
            <a:spAutoFit/>
          </a:bodyPr>
          <a:lstStyle/>
          <a:p>
            <a:r>
              <a:rPr lang="en-US" sz="1100"/>
              <a:t>1990</a:t>
            </a:r>
          </a:p>
        </p:txBody>
      </p:sp>
      <p:sp>
        <p:nvSpPr>
          <p:cNvPr id="53272" name="TextBox 61"/>
          <p:cNvSpPr txBox="1">
            <a:spLocks noChangeArrowheads="1"/>
          </p:cNvSpPr>
          <p:nvPr/>
        </p:nvSpPr>
        <p:spPr bwMode="auto">
          <a:xfrm>
            <a:off x="4867275" y="6172200"/>
            <a:ext cx="466725" cy="261938"/>
          </a:xfrm>
          <a:prstGeom prst="rect">
            <a:avLst/>
          </a:prstGeom>
          <a:noFill/>
          <a:ln w="9525">
            <a:noFill/>
            <a:miter lim="800000"/>
            <a:headEnd/>
            <a:tailEnd/>
          </a:ln>
        </p:spPr>
        <p:txBody>
          <a:bodyPr wrap="none">
            <a:spAutoFit/>
          </a:bodyPr>
          <a:lstStyle/>
          <a:p>
            <a:r>
              <a:rPr lang="en-US" sz="1100"/>
              <a:t>2010</a:t>
            </a:r>
          </a:p>
        </p:txBody>
      </p:sp>
      <p:sp>
        <p:nvSpPr>
          <p:cNvPr id="53273" name="TextBox 62"/>
          <p:cNvSpPr txBox="1">
            <a:spLocks noChangeArrowheads="1"/>
          </p:cNvSpPr>
          <p:nvPr/>
        </p:nvSpPr>
        <p:spPr bwMode="auto">
          <a:xfrm>
            <a:off x="2819400" y="5867400"/>
            <a:ext cx="255588" cy="261938"/>
          </a:xfrm>
          <a:prstGeom prst="rect">
            <a:avLst/>
          </a:prstGeom>
          <a:noFill/>
          <a:ln w="9525">
            <a:noFill/>
            <a:miter lim="800000"/>
            <a:headEnd/>
            <a:tailEnd/>
          </a:ln>
        </p:spPr>
        <p:txBody>
          <a:bodyPr wrap="none">
            <a:spAutoFit/>
          </a:bodyPr>
          <a:lstStyle/>
          <a:p>
            <a:r>
              <a:rPr lang="en-US" sz="1100"/>
              <a:t>1</a:t>
            </a:r>
          </a:p>
        </p:txBody>
      </p:sp>
      <p:sp>
        <p:nvSpPr>
          <p:cNvPr id="53274" name="TextBox 63"/>
          <p:cNvSpPr txBox="1">
            <a:spLocks noChangeArrowheads="1"/>
          </p:cNvSpPr>
          <p:nvPr/>
        </p:nvSpPr>
        <p:spPr bwMode="auto">
          <a:xfrm>
            <a:off x="2743200" y="5334000"/>
            <a:ext cx="396875" cy="261938"/>
          </a:xfrm>
          <a:prstGeom prst="rect">
            <a:avLst/>
          </a:prstGeom>
          <a:noFill/>
          <a:ln w="9525">
            <a:noFill/>
            <a:miter lim="800000"/>
            <a:headEnd/>
            <a:tailEnd/>
          </a:ln>
        </p:spPr>
        <p:txBody>
          <a:bodyPr wrap="none">
            <a:spAutoFit/>
          </a:bodyPr>
          <a:lstStyle/>
          <a:p>
            <a:r>
              <a:rPr lang="en-US" sz="1100"/>
              <a:t>100</a:t>
            </a:r>
          </a:p>
        </p:txBody>
      </p:sp>
      <p:sp>
        <p:nvSpPr>
          <p:cNvPr id="53275" name="TextBox 64"/>
          <p:cNvSpPr txBox="1">
            <a:spLocks noChangeArrowheads="1"/>
          </p:cNvSpPr>
          <p:nvPr/>
        </p:nvSpPr>
        <p:spPr bwMode="auto">
          <a:xfrm>
            <a:off x="2592388" y="4495800"/>
            <a:ext cx="608012" cy="261938"/>
          </a:xfrm>
          <a:prstGeom prst="rect">
            <a:avLst/>
          </a:prstGeom>
          <a:noFill/>
          <a:ln w="9525">
            <a:noFill/>
            <a:miter lim="800000"/>
            <a:headEnd/>
            <a:tailEnd/>
          </a:ln>
        </p:spPr>
        <p:txBody>
          <a:bodyPr wrap="none">
            <a:spAutoFit/>
          </a:bodyPr>
          <a:lstStyle/>
          <a:p>
            <a:r>
              <a:rPr lang="en-US" sz="1100"/>
              <a:t>100000</a:t>
            </a:r>
          </a:p>
        </p:txBody>
      </p:sp>
      <p:sp>
        <p:nvSpPr>
          <p:cNvPr id="53276" name="TextBox 65"/>
          <p:cNvSpPr txBox="1">
            <a:spLocks noChangeArrowheads="1"/>
          </p:cNvSpPr>
          <p:nvPr/>
        </p:nvSpPr>
        <p:spPr bwMode="auto">
          <a:xfrm>
            <a:off x="2789238" y="5595938"/>
            <a:ext cx="325437" cy="261937"/>
          </a:xfrm>
          <a:prstGeom prst="rect">
            <a:avLst/>
          </a:prstGeom>
          <a:noFill/>
          <a:ln w="9525">
            <a:noFill/>
            <a:miter lim="800000"/>
            <a:headEnd/>
            <a:tailEnd/>
          </a:ln>
        </p:spPr>
        <p:txBody>
          <a:bodyPr wrap="none">
            <a:spAutoFit/>
          </a:bodyPr>
          <a:lstStyle/>
          <a:p>
            <a:r>
              <a:rPr lang="en-US" sz="1100"/>
              <a:t>10</a:t>
            </a:r>
          </a:p>
        </p:txBody>
      </p:sp>
      <p:sp>
        <p:nvSpPr>
          <p:cNvPr id="53277" name="TextBox 66"/>
          <p:cNvSpPr txBox="1">
            <a:spLocks noChangeArrowheads="1"/>
          </p:cNvSpPr>
          <p:nvPr/>
        </p:nvSpPr>
        <p:spPr bwMode="auto">
          <a:xfrm>
            <a:off x="2676525" y="5084763"/>
            <a:ext cx="466725" cy="261937"/>
          </a:xfrm>
          <a:prstGeom prst="rect">
            <a:avLst/>
          </a:prstGeom>
          <a:noFill/>
          <a:ln w="9525">
            <a:noFill/>
            <a:miter lim="800000"/>
            <a:headEnd/>
            <a:tailEnd/>
          </a:ln>
        </p:spPr>
        <p:txBody>
          <a:bodyPr wrap="none">
            <a:spAutoFit/>
          </a:bodyPr>
          <a:lstStyle/>
          <a:p>
            <a:r>
              <a:rPr lang="en-US" sz="1100"/>
              <a:t>1000</a:t>
            </a:r>
          </a:p>
        </p:txBody>
      </p:sp>
      <p:sp>
        <p:nvSpPr>
          <p:cNvPr id="53278" name="TextBox 67"/>
          <p:cNvSpPr txBox="1">
            <a:spLocks noChangeArrowheads="1"/>
          </p:cNvSpPr>
          <p:nvPr/>
        </p:nvSpPr>
        <p:spPr bwMode="auto">
          <a:xfrm>
            <a:off x="2633663" y="4797425"/>
            <a:ext cx="536575" cy="261938"/>
          </a:xfrm>
          <a:prstGeom prst="rect">
            <a:avLst/>
          </a:prstGeom>
          <a:noFill/>
          <a:ln w="9525">
            <a:noFill/>
            <a:miter lim="800000"/>
            <a:headEnd/>
            <a:tailEnd/>
          </a:ln>
        </p:spPr>
        <p:txBody>
          <a:bodyPr wrap="none">
            <a:spAutoFit/>
          </a:bodyPr>
          <a:lstStyle/>
          <a:p>
            <a:r>
              <a:rPr lang="en-US" sz="1100"/>
              <a:t>10000</a:t>
            </a:r>
          </a:p>
        </p:txBody>
      </p:sp>
      <p:sp>
        <p:nvSpPr>
          <p:cNvPr id="53279" name="TextBox 68"/>
          <p:cNvSpPr txBox="1">
            <a:spLocks noChangeArrowheads="1"/>
          </p:cNvSpPr>
          <p:nvPr/>
        </p:nvSpPr>
        <p:spPr bwMode="auto">
          <a:xfrm>
            <a:off x="3505200" y="5181600"/>
            <a:ext cx="684213" cy="230188"/>
          </a:xfrm>
          <a:prstGeom prst="rect">
            <a:avLst/>
          </a:prstGeom>
          <a:noFill/>
          <a:ln w="9525">
            <a:noFill/>
            <a:miter lim="800000"/>
            <a:headEnd/>
            <a:tailEnd/>
          </a:ln>
        </p:spPr>
        <p:txBody>
          <a:bodyPr wrap="none">
            <a:spAutoFit/>
          </a:bodyPr>
          <a:lstStyle/>
          <a:p>
            <a:r>
              <a:rPr lang="en-US" sz="900"/>
              <a:t>Aluminum</a:t>
            </a:r>
          </a:p>
        </p:txBody>
      </p:sp>
      <p:sp>
        <p:nvSpPr>
          <p:cNvPr id="70" name="Oval 69"/>
          <p:cNvSpPr>
            <a:spLocks noChangeArrowheads="1"/>
          </p:cNvSpPr>
          <p:nvPr/>
        </p:nvSpPr>
        <p:spPr bwMode="auto">
          <a:xfrm>
            <a:off x="4973638" y="4541838"/>
            <a:ext cx="152400" cy="152400"/>
          </a:xfrm>
          <a:prstGeom prst="ellipse">
            <a:avLst/>
          </a:prstGeom>
          <a:solidFill>
            <a:srgbClr val="FF0000"/>
          </a:solidFill>
          <a:ln w="12700" algn="ctr">
            <a:solidFill>
              <a:schemeClr val="tx1"/>
            </a:solidFill>
            <a:round/>
            <a:headEnd/>
            <a:tailEnd/>
          </a:ln>
        </p:spPr>
        <p:txBody>
          <a:bodyPr/>
          <a:lstStyle/>
          <a:p>
            <a:pPr eaLnBrk="0" hangingPunct="0"/>
            <a:endParaRPr lang="en-US"/>
          </a:p>
        </p:txBody>
      </p:sp>
      <p:sp>
        <p:nvSpPr>
          <p:cNvPr id="53281" name="Rectangle 75"/>
          <p:cNvSpPr>
            <a:spLocks noChangeArrowheads="1"/>
          </p:cNvSpPr>
          <p:nvPr/>
        </p:nvSpPr>
        <p:spPr bwMode="auto">
          <a:xfrm>
            <a:off x="3124200" y="4419600"/>
            <a:ext cx="2667000" cy="1828800"/>
          </a:xfrm>
          <a:prstGeom prst="rect">
            <a:avLst/>
          </a:prstGeom>
          <a:noFill/>
          <a:ln w="12700" algn="ctr">
            <a:solidFill>
              <a:srgbClr val="FF0000"/>
            </a:solidFill>
            <a:round/>
            <a:headEnd/>
            <a:tailEnd/>
          </a:ln>
        </p:spPr>
        <p:txBody>
          <a:bodyPr/>
          <a:lstStyle/>
          <a:p>
            <a:pPr eaLnBrk="0" hangingPunct="0"/>
            <a:endParaRPr lang="en-US"/>
          </a:p>
        </p:txBody>
      </p:sp>
      <p:sp>
        <p:nvSpPr>
          <p:cNvPr id="53282" name="TextBox 76"/>
          <p:cNvSpPr txBox="1">
            <a:spLocks noChangeArrowheads="1"/>
          </p:cNvSpPr>
          <p:nvPr/>
        </p:nvSpPr>
        <p:spPr bwMode="auto">
          <a:xfrm>
            <a:off x="4191000" y="6400800"/>
            <a:ext cx="563563" cy="338138"/>
          </a:xfrm>
          <a:prstGeom prst="rect">
            <a:avLst/>
          </a:prstGeom>
          <a:noFill/>
          <a:ln w="9525">
            <a:noFill/>
            <a:miter lim="800000"/>
            <a:headEnd/>
            <a:tailEnd/>
          </a:ln>
        </p:spPr>
        <p:txBody>
          <a:bodyPr wrap="none">
            <a:spAutoFit/>
          </a:bodyPr>
          <a:lstStyle/>
          <a:p>
            <a:r>
              <a:rPr lang="en-US" sz="1600"/>
              <a:t>Year</a:t>
            </a:r>
          </a:p>
        </p:txBody>
      </p:sp>
      <p:sp>
        <p:nvSpPr>
          <p:cNvPr id="53283" name="TextBox 77"/>
          <p:cNvSpPr txBox="1">
            <a:spLocks noChangeArrowheads="1"/>
          </p:cNvSpPr>
          <p:nvPr/>
        </p:nvSpPr>
        <p:spPr bwMode="auto">
          <a:xfrm>
            <a:off x="5324475" y="6172200"/>
            <a:ext cx="466725" cy="261938"/>
          </a:xfrm>
          <a:prstGeom prst="rect">
            <a:avLst/>
          </a:prstGeom>
          <a:noFill/>
          <a:ln w="9525">
            <a:noFill/>
            <a:miter lim="800000"/>
            <a:headEnd/>
            <a:tailEnd/>
          </a:ln>
        </p:spPr>
        <p:txBody>
          <a:bodyPr wrap="none">
            <a:spAutoFit/>
          </a:bodyPr>
          <a:lstStyle/>
          <a:p>
            <a:r>
              <a:rPr lang="en-US" sz="1100"/>
              <a:t>2020</a:t>
            </a:r>
          </a:p>
        </p:txBody>
      </p:sp>
      <p:sp>
        <p:nvSpPr>
          <p:cNvPr id="53284" name="TextBox 78"/>
          <p:cNvSpPr txBox="1">
            <a:spLocks noChangeArrowheads="1"/>
          </p:cNvSpPr>
          <p:nvPr/>
        </p:nvSpPr>
        <p:spPr bwMode="auto">
          <a:xfrm>
            <a:off x="4333875" y="6172200"/>
            <a:ext cx="466725" cy="261938"/>
          </a:xfrm>
          <a:prstGeom prst="rect">
            <a:avLst/>
          </a:prstGeom>
          <a:noFill/>
          <a:ln w="9525">
            <a:noFill/>
            <a:miter lim="800000"/>
            <a:headEnd/>
            <a:tailEnd/>
          </a:ln>
        </p:spPr>
        <p:txBody>
          <a:bodyPr wrap="none">
            <a:spAutoFit/>
          </a:bodyPr>
          <a:lstStyle/>
          <a:p>
            <a:r>
              <a:rPr lang="en-US" sz="1100"/>
              <a:t>2000</a:t>
            </a:r>
          </a:p>
        </p:txBody>
      </p:sp>
      <p:cxnSp>
        <p:nvCxnSpPr>
          <p:cNvPr id="53285" name="Straight Connector 81"/>
          <p:cNvCxnSpPr>
            <a:cxnSpLocks noChangeShapeType="1"/>
          </p:cNvCxnSpPr>
          <p:nvPr/>
        </p:nvCxnSpPr>
        <p:spPr bwMode="auto">
          <a:xfrm rot="16200000" flipV="1">
            <a:off x="3543300" y="6210300"/>
            <a:ext cx="76200" cy="0"/>
          </a:xfrm>
          <a:prstGeom prst="line">
            <a:avLst/>
          </a:prstGeom>
          <a:noFill/>
          <a:ln w="12700" algn="ctr">
            <a:solidFill>
              <a:srgbClr val="FF0000"/>
            </a:solidFill>
            <a:round/>
            <a:headEnd/>
            <a:tailEnd/>
          </a:ln>
        </p:spPr>
      </p:cxnSp>
      <p:cxnSp>
        <p:nvCxnSpPr>
          <p:cNvPr id="53286" name="Straight Connector 85"/>
          <p:cNvCxnSpPr>
            <a:cxnSpLocks noChangeShapeType="1"/>
          </p:cNvCxnSpPr>
          <p:nvPr/>
        </p:nvCxnSpPr>
        <p:spPr bwMode="auto">
          <a:xfrm rot="16200000" flipV="1">
            <a:off x="4030663" y="6210300"/>
            <a:ext cx="76200" cy="0"/>
          </a:xfrm>
          <a:prstGeom prst="line">
            <a:avLst/>
          </a:prstGeom>
          <a:noFill/>
          <a:ln w="12700" algn="ctr">
            <a:solidFill>
              <a:srgbClr val="FF0000"/>
            </a:solidFill>
            <a:round/>
            <a:headEnd/>
            <a:tailEnd/>
          </a:ln>
        </p:spPr>
      </p:cxnSp>
      <p:cxnSp>
        <p:nvCxnSpPr>
          <p:cNvPr id="53287" name="Straight Connector 86"/>
          <p:cNvCxnSpPr>
            <a:cxnSpLocks noChangeShapeType="1"/>
          </p:cNvCxnSpPr>
          <p:nvPr/>
        </p:nvCxnSpPr>
        <p:spPr bwMode="auto">
          <a:xfrm rot="16200000" flipV="1">
            <a:off x="4533900" y="6210300"/>
            <a:ext cx="76200" cy="0"/>
          </a:xfrm>
          <a:prstGeom prst="line">
            <a:avLst/>
          </a:prstGeom>
          <a:noFill/>
          <a:ln w="12700" algn="ctr">
            <a:solidFill>
              <a:srgbClr val="FF0000"/>
            </a:solidFill>
            <a:round/>
            <a:headEnd/>
            <a:tailEnd/>
          </a:ln>
        </p:spPr>
      </p:cxnSp>
      <p:cxnSp>
        <p:nvCxnSpPr>
          <p:cNvPr id="53288" name="Straight Connector 87"/>
          <p:cNvCxnSpPr>
            <a:cxnSpLocks noChangeShapeType="1"/>
          </p:cNvCxnSpPr>
          <p:nvPr/>
        </p:nvCxnSpPr>
        <p:spPr bwMode="auto">
          <a:xfrm rot="16200000" flipV="1">
            <a:off x="5037138" y="6210300"/>
            <a:ext cx="76200" cy="0"/>
          </a:xfrm>
          <a:prstGeom prst="line">
            <a:avLst/>
          </a:prstGeom>
          <a:noFill/>
          <a:ln w="12700" algn="ctr">
            <a:solidFill>
              <a:srgbClr val="FF0000"/>
            </a:solidFill>
            <a:round/>
            <a:headEnd/>
            <a:tailEnd/>
          </a:ln>
        </p:spPr>
      </p:cxnSp>
      <p:cxnSp>
        <p:nvCxnSpPr>
          <p:cNvPr id="53289" name="Straight Connector 88"/>
          <p:cNvCxnSpPr>
            <a:cxnSpLocks noChangeShapeType="1"/>
          </p:cNvCxnSpPr>
          <p:nvPr/>
        </p:nvCxnSpPr>
        <p:spPr bwMode="auto">
          <a:xfrm rot="16200000" flipV="1">
            <a:off x="5540375" y="6210300"/>
            <a:ext cx="76200" cy="0"/>
          </a:xfrm>
          <a:prstGeom prst="line">
            <a:avLst/>
          </a:prstGeom>
          <a:noFill/>
          <a:ln w="12700" algn="ctr">
            <a:solidFill>
              <a:srgbClr val="FF0000"/>
            </a:solidFill>
            <a:round/>
            <a:headEnd/>
            <a:tailEnd/>
          </a:ln>
        </p:spPr>
      </p:cxnSp>
      <p:sp>
        <p:nvSpPr>
          <p:cNvPr id="53290" name="TextBox 89"/>
          <p:cNvSpPr txBox="1">
            <a:spLocks noChangeArrowheads="1"/>
          </p:cNvSpPr>
          <p:nvPr/>
        </p:nvSpPr>
        <p:spPr bwMode="auto">
          <a:xfrm>
            <a:off x="3352800" y="6172200"/>
            <a:ext cx="466725" cy="261938"/>
          </a:xfrm>
          <a:prstGeom prst="rect">
            <a:avLst/>
          </a:prstGeom>
          <a:noFill/>
          <a:ln w="9525">
            <a:noFill/>
            <a:miter lim="800000"/>
            <a:headEnd/>
            <a:tailEnd/>
          </a:ln>
        </p:spPr>
        <p:txBody>
          <a:bodyPr wrap="none">
            <a:spAutoFit/>
          </a:bodyPr>
          <a:lstStyle/>
          <a:p>
            <a:r>
              <a:rPr lang="en-US" sz="1100"/>
              <a:t>1980</a:t>
            </a:r>
          </a:p>
        </p:txBody>
      </p:sp>
      <p:sp>
        <p:nvSpPr>
          <p:cNvPr id="91" name="TextBox 90"/>
          <p:cNvSpPr txBox="1"/>
          <p:nvPr/>
        </p:nvSpPr>
        <p:spPr>
          <a:xfrm>
            <a:off x="2133600" y="5300246"/>
            <a:ext cx="686406" cy="338554"/>
          </a:xfrm>
          <a:prstGeom prst="rect">
            <a:avLst/>
          </a:prstGeom>
          <a:noFill/>
        </p:spPr>
        <p:txBody>
          <a:bodyPr wrap="none">
            <a:spAutoFit/>
            <a:scene3d>
              <a:camera prst="orthographicFront">
                <a:rot lat="0" lon="0" rev="5400000"/>
              </a:camera>
              <a:lightRig rig="threePt" dir="t"/>
            </a:scene3d>
          </a:bodyPr>
          <a:lstStyle/>
          <a:p>
            <a:pPr>
              <a:defRPr/>
            </a:pPr>
            <a:r>
              <a:rPr lang="en-US" sz="1600" dirty="0"/>
              <a:t>Speed</a:t>
            </a:r>
          </a:p>
        </p:txBody>
      </p:sp>
      <p:sp>
        <p:nvSpPr>
          <p:cNvPr id="53292" name="TextBox 92"/>
          <p:cNvSpPr txBox="1">
            <a:spLocks noChangeArrowheads="1"/>
          </p:cNvSpPr>
          <p:nvPr/>
        </p:nvSpPr>
        <p:spPr bwMode="auto">
          <a:xfrm>
            <a:off x="3581400" y="4114800"/>
            <a:ext cx="1792288" cy="338138"/>
          </a:xfrm>
          <a:prstGeom prst="rect">
            <a:avLst/>
          </a:prstGeom>
          <a:noFill/>
          <a:ln w="9525">
            <a:noFill/>
            <a:miter lim="800000"/>
            <a:headEnd/>
            <a:tailEnd/>
          </a:ln>
        </p:spPr>
        <p:txBody>
          <a:bodyPr wrap="none">
            <a:spAutoFit/>
          </a:bodyPr>
          <a:lstStyle/>
          <a:p>
            <a:r>
              <a:rPr lang="en-US" sz="1600"/>
              <a:t>CPU Speed vs Year</a:t>
            </a:r>
          </a:p>
        </p:txBody>
      </p:sp>
      <p:grpSp>
        <p:nvGrpSpPr>
          <p:cNvPr id="11" name="Group 100"/>
          <p:cNvGrpSpPr>
            <a:grpSpLocks/>
          </p:cNvGrpSpPr>
          <p:nvPr/>
        </p:nvGrpSpPr>
        <p:grpSpPr bwMode="auto">
          <a:xfrm>
            <a:off x="3124200" y="4876800"/>
            <a:ext cx="1981200" cy="1371600"/>
            <a:chOff x="3124200" y="4876800"/>
            <a:chExt cx="1981200" cy="1371600"/>
          </a:xfrm>
        </p:grpSpPr>
        <p:cxnSp>
          <p:nvCxnSpPr>
            <p:cNvPr id="53302" name="Straight Connector 72"/>
            <p:cNvCxnSpPr>
              <a:cxnSpLocks noChangeShapeType="1"/>
            </p:cNvCxnSpPr>
            <p:nvPr/>
          </p:nvCxnSpPr>
          <p:spPr bwMode="auto">
            <a:xfrm rot="16200000" flipV="1">
              <a:off x="4431686" y="5605670"/>
              <a:ext cx="1251457" cy="34004"/>
            </a:xfrm>
            <a:prstGeom prst="line">
              <a:avLst/>
            </a:prstGeom>
            <a:noFill/>
            <a:ln w="12700" algn="ctr">
              <a:solidFill>
                <a:srgbClr val="FF0000"/>
              </a:solidFill>
              <a:prstDash val="dash"/>
              <a:round/>
              <a:headEnd/>
              <a:tailEnd/>
            </a:ln>
          </p:spPr>
        </p:cxnSp>
        <p:grpSp>
          <p:nvGrpSpPr>
            <p:cNvPr id="53303" name="Group 96"/>
            <p:cNvGrpSpPr>
              <a:grpSpLocks/>
            </p:cNvGrpSpPr>
            <p:nvPr/>
          </p:nvGrpSpPr>
          <p:grpSpPr bwMode="auto">
            <a:xfrm>
              <a:off x="3124200" y="4876800"/>
              <a:ext cx="1981200" cy="152400"/>
              <a:chOff x="3124200" y="4876800"/>
              <a:chExt cx="1981200" cy="152400"/>
            </a:xfrm>
          </p:grpSpPr>
          <p:sp>
            <p:nvSpPr>
              <p:cNvPr id="53304" name="Oval 93"/>
              <p:cNvSpPr>
                <a:spLocks noChangeArrowheads="1"/>
              </p:cNvSpPr>
              <p:nvPr/>
            </p:nvSpPr>
            <p:spPr bwMode="auto">
              <a:xfrm>
                <a:off x="4953000" y="4876800"/>
                <a:ext cx="152400" cy="152400"/>
              </a:xfrm>
              <a:prstGeom prst="ellipse">
                <a:avLst/>
              </a:prstGeom>
              <a:solidFill>
                <a:schemeClr val="accent1"/>
              </a:solidFill>
              <a:ln w="12700" algn="ctr">
                <a:solidFill>
                  <a:schemeClr val="tx1"/>
                </a:solidFill>
                <a:round/>
                <a:headEnd/>
                <a:tailEnd/>
              </a:ln>
            </p:spPr>
            <p:txBody>
              <a:bodyPr/>
              <a:lstStyle/>
              <a:p>
                <a:pPr eaLnBrk="0" hangingPunct="0"/>
                <a:endParaRPr lang="en-US"/>
              </a:p>
            </p:txBody>
          </p:sp>
          <p:cxnSp>
            <p:nvCxnSpPr>
              <p:cNvPr id="53305" name="Straight Connector 94"/>
              <p:cNvCxnSpPr>
                <a:cxnSpLocks noChangeShapeType="1"/>
                <a:endCxn id="53304" idx="2"/>
              </p:cNvCxnSpPr>
              <p:nvPr/>
            </p:nvCxnSpPr>
            <p:spPr bwMode="auto">
              <a:xfrm flipV="1">
                <a:off x="3124200" y="4953000"/>
                <a:ext cx="1828800" cy="9940"/>
              </a:xfrm>
              <a:prstGeom prst="line">
                <a:avLst/>
              </a:prstGeom>
              <a:noFill/>
              <a:ln w="12700" algn="ctr">
                <a:solidFill>
                  <a:srgbClr val="FF0000"/>
                </a:solidFill>
                <a:prstDash val="dash"/>
                <a:round/>
                <a:headEnd/>
                <a:tailEnd/>
              </a:ln>
            </p:spPr>
          </p:cxnSp>
        </p:grpSp>
      </p:grpSp>
      <p:grpSp>
        <p:nvGrpSpPr>
          <p:cNvPr id="13" name="Group 101"/>
          <p:cNvGrpSpPr>
            <a:grpSpLocks/>
          </p:cNvGrpSpPr>
          <p:nvPr/>
        </p:nvGrpSpPr>
        <p:grpSpPr bwMode="auto">
          <a:xfrm>
            <a:off x="3124200" y="4610100"/>
            <a:ext cx="2514600" cy="1638300"/>
            <a:chOff x="3124200" y="4610100"/>
            <a:chExt cx="2514601" cy="1638300"/>
          </a:xfrm>
        </p:grpSpPr>
        <p:cxnSp>
          <p:nvCxnSpPr>
            <p:cNvPr id="53300" name="Straight Connector 71"/>
            <p:cNvCxnSpPr>
              <a:cxnSpLocks noChangeShapeType="1"/>
            </p:cNvCxnSpPr>
            <p:nvPr/>
          </p:nvCxnSpPr>
          <p:spPr bwMode="auto">
            <a:xfrm flipV="1">
              <a:off x="3124200" y="4610100"/>
              <a:ext cx="2514600" cy="55996"/>
            </a:xfrm>
            <a:prstGeom prst="line">
              <a:avLst/>
            </a:prstGeom>
            <a:noFill/>
            <a:ln w="12700" algn="ctr">
              <a:solidFill>
                <a:srgbClr val="FF0000"/>
              </a:solidFill>
              <a:prstDash val="dash"/>
              <a:round/>
              <a:headEnd/>
              <a:tailEnd/>
            </a:ln>
          </p:spPr>
        </p:cxnSp>
        <p:cxnSp>
          <p:nvCxnSpPr>
            <p:cNvPr id="53301" name="Straight Connector 98"/>
            <p:cNvCxnSpPr>
              <a:cxnSpLocks noChangeShapeType="1"/>
            </p:cNvCxnSpPr>
            <p:nvPr/>
          </p:nvCxnSpPr>
          <p:spPr bwMode="auto">
            <a:xfrm rot="16200000" flipV="1">
              <a:off x="4805570" y="5415170"/>
              <a:ext cx="1632457" cy="34004"/>
            </a:xfrm>
            <a:prstGeom prst="line">
              <a:avLst/>
            </a:prstGeom>
            <a:noFill/>
            <a:ln w="12700" algn="ctr">
              <a:solidFill>
                <a:srgbClr val="FF0000"/>
              </a:solidFill>
              <a:prstDash val="dash"/>
              <a:round/>
              <a:headEnd/>
              <a:tailEnd/>
            </a:ln>
          </p:spPr>
        </p:cxnSp>
      </p:grpSp>
      <p:sp>
        <p:nvSpPr>
          <p:cNvPr id="103" name="Rectangle 102"/>
          <p:cNvSpPr>
            <a:spLocks noChangeArrowheads="1"/>
          </p:cNvSpPr>
          <p:nvPr/>
        </p:nvSpPr>
        <p:spPr bwMode="auto">
          <a:xfrm>
            <a:off x="2133600" y="4114800"/>
            <a:ext cx="4495800" cy="3048000"/>
          </a:xfrm>
          <a:prstGeom prst="rect">
            <a:avLst/>
          </a:prstGeom>
          <a:solidFill>
            <a:srgbClr val="000082"/>
          </a:solidFill>
          <a:ln w="12700" algn="ctr">
            <a:noFill/>
            <a:round/>
            <a:headEnd/>
            <a:tailEnd/>
          </a:ln>
        </p:spPr>
        <p:txBody>
          <a:bodyPr/>
          <a:lstStyle/>
          <a:p>
            <a:pPr eaLnBrk="0" hangingPunct="0"/>
            <a:endParaRPr lang="en-US"/>
          </a:p>
        </p:txBody>
      </p:sp>
      <p:pic>
        <p:nvPicPr>
          <p:cNvPr id="115713" name="Picture 1"/>
          <p:cNvPicPr>
            <a:picLocks noChangeAspect="1" noChangeArrowheads="1"/>
          </p:cNvPicPr>
          <p:nvPr/>
        </p:nvPicPr>
        <p:blipFill>
          <a:blip r:embed="rId5" cstate="print"/>
          <a:srcRect/>
          <a:stretch>
            <a:fillRect/>
          </a:stretch>
        </p:blipFill>
        <p:spPr bwMode="auto">
          <a:xfrm>
            <a:off x="152400" y="1066800"/>
            <a:ext cx="1466850" cy="990600"/>
          </a:xfrm>
          <a:prstGeom prst="rect">
            <a:avLst/>
          </a:prstGeom>
          <a:noFill/>
          <a:ln w="9525">
            <a:noFill/>
            <a:miter lim="800000"/>
            <a:headEnd/>
            <a:tailEnd/>
          </a:ln>
        </p:spPr>
      </p:pic>
      <p:pic>
        <p:nvPicPr>
          <p:cNvPr id="115714" name="Picture 2"/>
          <p:cNvPicPr>
            <a:picLocks noChangeAspect="1" noChangeArrowheads="1"/>
          </p:cNvPicPr>
          <p:nvPr/>
        </p:nvPicPr>
        <p:blipFill>
          <a:blip r:embed="rId6" cstate="print"/>
          <a:srcRect/>
          <a:stretch>
            <a:fillRect/>
          </a:stretch>
        </p:blipFill>
        <p:spPr bwMode="auto">
          <a:xfrm>
            <a:off x="1752600" y="1066800"/>
            <a:ext cx="1454150" cy="976313"/>
          </a:xfrm>
          <a:prstGeom prst="rect">
            <a:avLst/>
          </a:prstGeom>
          <a:noFill/>
          <a:ln w="9525">
            <a:noFill/>
            <a:miter lim="800000"/>
            <a:headEnd/>
            <a:tailEnd/>
          </a:ln>
        </p:spPr>
      </p:pic>
      <p:pic>
        <p:nvPicPr>
          <p:cNvPr id="115715" name="Picture 3"/>
          <p:cNvPicPr>
            <a:picLocks noChangeAspect="1" noChangeArrowheads="1"/>
          </p:cNvPicPr>
          <p:nvPr/>
        </p:nvPicPr>
        <p:blipFill>
          <a:blip r:embed="rId7" cstate="print"/>
          <a:srcRect/>
          <a:stretch>
            <a:fillRect/>
          </a:stretch>
        </p:blipFill>
        <p:spPr bwMode="auto">
          <a:xfrm>
            <a:off x="6096000" y="1066800"/>
            <a:ext cx="1395413" cy="990600"/>
          </a:xfrm>
          <a:prstGeom prst="rect">
            <a:avLst/>
          </a:prstGeom>
          <a:noFill/>
          <a:ln w="9525">
            <a:noFill/>
            <a:miter lim="800000"/>
            <a:headEnd/>
            <a:tailEnd/>
          </a:ln>
        </p:spPr>
      </p:pic>
      <p:pic>
        <p:nvPicPr>
          <p:cNvPr id="115716" name="Picture 4"/>
          <p:cNvPicPr>
            <a:picLocks noChangeAspect="1" noChangeArrowheads="1"/>
          </p:cNvPicPr>
          <p:nvPr/>
        </p:nvPicPr>
        <p:blipFill>
          <a:blip r:embed="rId8" cstate="print"/>
          <a:srcRect/>
          <a:stretch>
            <a:fillRect/>
          </a:stretch>
        </p:blipFill>
        <p:spPr bwMode="auto">
          <a:xfrm>
            <a:off x="7620000" y="1066800"/>
            <a:ext cx="1447800" cy="990600"/>
          </a:xfrm>
          <a:prstGeom prst="rect">
            <a:avLst/>
          </a:prstGeom>
          <a:noFill/>
          <a:ln w="9525">
            <a:noFill/>
            <a:miter lim="800000"/>
            <a:headEnd/>
            <a:tailEnd/>
          </a:ln>
        </p:spPr>
      </p:pic>
    </p:spTree>
    <p:custDataLst>
      <p:tags r:id="rId1"/>
    </p:custDataLst>
  </p:cSld>
  <p:clrMapOvr>
    <a:masterClrMapping/>
  </p:clrMapOvr>
  <p:transition spd="med" advTm="41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7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5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1" fill="hold" grpId="0" nodeType="clickEffect">
                                  <p:stCondLst>
                                    <p:cond delay="0"/>
                                  </p:stCondLst>
                                  <p:childTnLst>
                                    <p:animEffect transition="out" filter="wipe(up)">
                                      <p:cBhvr>
                                        <p:cTn id="50" dur="500"/>
                                        <p:tgtEl>
                                          <p:spTgt spid="103"/>
                                        </p:tgtEl>
                                      </p:cBhvr>
                                    </p:animEffect>
                                    <p:set>
                                      <p:cBhvr>
                                        <p:cTn id="51" dur="1" fill="hold">
                                          <p:stCondLst>
                                            <p:cond delay="499"/>
                                          </p:stCondLst>
                                        </p:cTn>
                                        <p:tgtEl>
                                          <p:spTgt spid="10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wipe(down)">
                                      <p:cBhvr>
                                        <p:cTn id="61" dur="500"/>
                                        <p:tgtEl>
                                          <p:spTgt spid="7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P spid="42" grpId="0"/>
      <p:bldP spid="70" grpId="0" animBg="1"/>
      <p:bldP spid="10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9213" y="1585913"/>
            <a:ext cx="6678613" cy="1295400"/>
            <a:chOff x="177" y="864"/>
            <a:chExt cx="4207" cy="816"/>
          </a:xfrm>
        </p:grpSpPr>
        <p:sp>
          <p:nvSpPr>
            <p:cNvPr id="54354" name="Line 3"/>
            <p:cNvSpPr>
              <a:spLocks noChangeShapeType="1"/>
            </p:cNvSpPr>
            <p:nvPr/>
          </p:nvSpPr>
          <p:spPr bwMode="auto">
            <a:xfrm>
              <a:off x="3648" y="864"/>
              <a:ext cx="0" cy="384"/>
            </a:xfrm>
            <a:prstGeom prst="line">
              <a:avLst/>
            </a:prstGeom>
            <a:noFill/>
            <a:ln w="76200">
              <a:solidFill>
                <a:srgbClr val="FFCC00"/>
              </a:solidFill>
              <a:round/>
              <a:headEnd/>
              <a:tailEnd type="triangle" w="med" len="med"/>
            </a:ln>
          </p:spPr>
          <p:txBody>
            <a:bodyPr/>
            <a:lstStyle/>
            <a:p>
              <a:endParaRPr lang="en-US"/>
            </a:p>
          </p:txBody>
        </p:sp>
        <p:grpSp>
          <p:nvGrpSpPr>
            <p:cNvPr id="54355" name="Group 4"/>
            <p:cNvGrpSpPr>
              <a:grpSpLocks/>
            </p:cNvGrpSpPr>
            <p:nvPr/>
          </p:nvGrpSpPr>
          <p:grpSpPr bwMode="auto">
            <a:xfrm>
              <a:off x="177" y="1247"/>
              <a:ext cx="4207" cy="433"/>
              <a:chOff x="177" y="1247"/>
              <a:chExt cx="4207" cy="433"/>
            </a:xfrm>
          </p:grpSpPr>
          <p:sp>
            <p:nvSpPr>
              <p:cNvPr id="199685" name="Rectangle 5"/>
              <p:cNvSpPr>
                <a:spLocks noChangeArrowheads="1"/>
              </p:cNvSpPr>
              <p:nvPr/>
            </p:nvSpPr>
            <p:spPr bwMode="auto">
              <a:xfrm>
                <a:off x="177" y="1343"/>
                <a:ext cx="2253" cy="292"/>
              </a:xfrm>
              <a:prstGeom prst="rect">
                <a:avLst/>
              </a:prstGeom>
              <a:noFill/>
              <a:ln w="12700">
                <a:noFill/>
                <a:miter lim="800000"/>
                <a:headEnd/>
                <a:tailEnd/>
              </a:ln>
              <a:effectLst/>
            </p:spPr>
            <p:txBody>
              <a:bodyPr wrap="none" lIns="84833" tIns="41672" rIns="84833" bIns="41672">
                <a:spAutoFit/>
              </a:bodyPr>
              <a:lstStyle/>
              <a:p>
                <a:pPr algn="ctr" defTabSz="857250">
                  <a:defRPr/>
                </a:pPr>
                <a:r>
                  <a:rPr lang="en-US" sz="2500" b="1" i="1" dirty="0">
                    <a:solidFill>
                      <a:srgbClr val="FFFF00"/>
                    </a:solidFill>
                    <a:effectLst>
                      <a:outerShdw blurRad="38100" dist="38100" dir="2700000" algn="tl">
                        <a:srgbClr val="000000"/>
                      </a:outerShdw>
                    </a:effectLst>
                    <a:latin typeface="Arial" charset="0"/>
                    <a:ea typeface="ＭＳ Ｐゴシック" pitchFamily="34" charset="-128"/>
                    <a:cs typeface="Arial" pitchFamily="34" charset="0"/>
                  </a:rPr>
                  <a:t>Multisource Migration:</a:t>
                </a:r>
                <a:endParaRPr lang="en-US" sz="2500" b="1" dirty="0">
                  <a:solidFill>
                    <a:srgbClr val="FFFF00"/>
                  </a:solidFill>
                  <a:effectLst>
                    <a:outerShdw blurRad="38100" dist="38100" dir="2700000" algn="tl">
                      <a:srgbClr val="000000"/>
                    </a:outerShdw>
                  </a:effectLst>
                  <a:latin typeface="Arial" charset="0"/>
                  <a:ea typeface="ＭＳ Ｐゴシック" pitchFamily="34" charset="-128"/>
                  <a:cs typeface="Arial" pitchFamily="34" charset="0"/>
                </a:endParaRPr>
              </a:p>
            </p:txBody>
          </p:sp>
          <p:sp>
            <p:nvSpPr>
              <p:cNvPr id="199686" name="Text Box 6"/>
              <p:cNvSpPr txBox="1">
                <a:spLocks noChangeArrowheads="1"/>
              </p:cNvSpPr>
              <p:nvPr/>
            </p:nvSpPr>
            <p:spPr bwMode="auto">
              <a:xfrm>
                <a:off x="2784" y="1247"/>
                <a:ext cx="1600" cy="433"/>
              </a:xfrm>
              <a:prstGeom prst="rect">
                <a:avLst/>
              </a:prstGeom>
              <a:solidFill>
                <a:srgbClr val="0066FF"/>
              </a:solidFill>
              <a:ln w="9525">
                <a:solidFill>
                  <a:schemeClr val="tx1"/>
                </a:solidFill>
                <a:miter lim="800000"/>
                <a:headEnd/>
                <a:tailEnd/>
              </a:ln>
              <a:effectLst/>
            </p:spPr>
            <p:txBody>
              <a:bodyPr lIns="97967" tIns="48983" rIns="97967" bIns="48983">
                <a:spAutoFit/>
              </a:bodyPr>
              <a:lstStyle/>
              <a:p>
                <a:pPr algn="ctr" defTabSz="979488">
                  <a:defRPr/>
                </a:pPr>
                <a:r>
                  <a:rPr lang="en-US" sz="3800" b="1" dirty="0" err="1">
                    <a:solidFill>
                      <a:srgbClr val="FFFF00"/>
                    </a:solidFill>
                    <a:effectLst>
                      <a:outerShdw blurRad="38100" dist="38100" dir="2700000" algn="tl">
                        <a:srgbClr val="000000"/>
                      </a:outerShdw>
                    </a:effectLst>
                    <a:ea typeface="ＭＳ Ｐゴシック" pitchFamily="34" charset="-128"/>
                    <a:cs typeface="Arial" pitchFamily="34" charset="0"/>
                  </a:rPr>
                  <a:t>m</a:t>
                </a:r>
                <a:r>
                  <a:rPr lang="en-US" sz="3800" b="1" baseline="-25000" dirty="0" err="1">
                    <a:solidFill>
                      <a:srgbClr val="FFFF00"/>
                    </a:solidFill>
                    <a:effectLst>
                      <a:outerShdw blurRad="38100" dist="38100" dir="2700000" algn="tl">
                        <a:srgbClr val="000000"/>
                      </a:outerShdw>
                    </a:effectLst>
                    <a:ea typeface="ＭＳ Ｐゴシック" pitchFamily="34" charset="-128"/>
                    <a:cs typeface="Arial" pitchFamily="34" charset="0"/>
                  </a:rPr>
                  <a:t>mig</a:t>
                </a:r>
                <a:r>
                  <a:rPr lang="en-US" sz="3800" b="1" dirty="0">
                    <a:solidFill>
                      <a:srgbClr val="FFFF00"/>
                    </a:solidFill>
                    <a:effectLst>
                      <a:outerShdw blurRad="38100" dist="38100" dir="2700000" algn="tl">
                        <a:srgbClr val="000000"/>
                      </a:outerShdw>
                    </a:effectLst>
                    <a:ea typeface="ＭＳ Ｐゴシック" pitchFamily="34" charset="-128"/>
                    <a:cs typeface="Arial" pitchFamily="34" charset="0"/>
                  </a:rPr>
                  <a:t>=</a:t>
                </a:r>
                <a:r>
                  <a:rPr lang="en-US" sz="3800" b="1" dirty="0" err="1">
                    <a:solidFill>
                      <a:srgbClr val="FFFF00"/>
                    </a:solidFill>
                    <a:effectLst>
                      <a:outerShdw blurRad="38100" dist="38100" dir="2700000" algn="tl">
                        <a:srgbClr val="000000"/>
                      </a:outerShdw>
                    </a:effectLst>
                    <a:ea typeface="ＭＳ Ｐゴシック" pitchFamily="34" charset="-128"/>
                    <a:cs typeface="Arial" pitchFamily="34" charset="0"/>
                  </a:rPr>
                  <a:t>L</a:t>
                </a:r>
                <a:r>
                  <a:rPr lang="en-US" sz="3800" b="1" baseline="30000" dirty="0" err="1">
                    <a:solidFill>
                      <a:srgbClr val="FFFF00"/>
                    </a:solidFill>
                    <a:effectLst>
                      <a:outerShdw blurRad="38100" dist="38100" dir="2700000" algn="tl">
                        <a:srgbClr val="000000"/>
                      </a:outerShdw>
                    </a:effectLst>
                    <a:ea typeface="ＭＳ Ｐゴシック" pitchFamily="34" charset="-128"/>
                    <a:cs typeface="Arial" pitchFamily="34" charset="0"/>
                  </a:rPr>
                  <a:t>T</a:t>
                </a:r>
                <a:r>
                  <a:rPr lang="en-US" sz="3800" b="1" dirty="0" err="1">
                    <a:solidFill>
                      <a:srgbClr val="FFFF00"/>
                    </a:solidFill>
                    <a:effectLst>
                      <a:outerShdw blurRad="38100" dist="38100" dir="2700000" algn="tl">
                        <a:srgbClr val="000000"/>
                      </a:outerShdw>
                    </a:effectLst>
                    <a:ea typeface="ＭＳ Ｐゴシック" pitchFamily="34" charset="-128"/>
                    <a:cs typeface="Arial" pitchFamily="34" charset="0"/>
                  </a:rPr>
                  <a:t>d</a:t>
                </a:r>
                <a:endParaRPr lang="en-US" sz="3800" b="1" dirty="0">
                  <a:solidFill>
                    <a:srgbClr val="FFFF00"/>
                  </a:solidFill>
                  <a:effectLst>
                    <a:outerShdw blurRad="38100" dist="38100" dir="2700000" algn="tl">
                      <a:srgbClr val="000000"/>
                    </a:outerShdw>
                  </a:effectLst>
                  <a:ea typeface="ＭＳ Ｐゴシック" pitchFamily="34" charset="-128"/>
                  <a:cs typeface="Arial" pitchFamily="34" charset="0"/>
                </a:endParaRPr>
              </a:p>
            </p:txBody>
          </p:sp>
        </p:grpSp>
      </p:grpSp>
      <p:sp>
        <p:nvSpPr>
          <p:cNvPr id="199687" name="Rectangle 7"/>
          <p:cNvSpPr>
            <a:spLocks noChangeArrowheads="1"/>
          </p:cNvSpPr>
          <p:nvPr/>
        </p:nvSpPr>
        <p:spPr bwMode="auto">
          <a:xfrm>
            <a:off x="457200" y="1138238"/>
            <a:ext cx="2533650" cy="463550"/>
          </a:xfrm>
          <a:prstGeom prst="rect">
            <a:avLst/>
          </a:prstGeom>
          <a:noFill/>
          <a:ln w="12700">
            <a:noFill/>
            <a:miter lim="800000"/>
            <a:headEnd/>
            <a:tailEnd/>
          </a:ln>
          <a:effectLst/>
        </p:spPr>
        <p:txBody>
          <a:bodyPr wrap="none" lIns="84833" tIns="41672" rIns="84833" bIns="41672">
            <a:spAutoFit/>
          </a:bodyPr>
          <a:lstStyle/>
          <a:p>
            <a:pPr algn="ctr" defTabSz="857250">
              <a:defRPr/>
            </a:pPr>
            <a:r>
              <a:rPr lang="en-US" sz="2500" b="1" i="1">
                <a:solidFill>
                  <a:srgbClr val="FFFF00"/>
                </a:solidFill>
                <a:effectLst>
                  <a:outerShdw blurRad="38100" dist="38100" dir="2700000" algn="tl">
                    <a:srgbClr val="000000"/>
                  </a:outerShdw>
                </a:effectLst>
                <a:latin typeface="Arial" charset="0"/>
                <a:ea typeface="ＭＳ Ｐゴシック" pitchFamily="34" charset="-128"/>
                <a:cs typeface="Arial" pitchFamily="34" charset="0"/>
              </a:rPr>
              <a:t>Forward Model:</a:t>
            </a:r>
            <a:endParaRPr lang="en-US" sz="2500" b="1">
              <a:solidFill>
                <a:srgbClr val="FFFF00"/>
              </a:solidFill>
              <a:effectLst>
                <a:outerShdw blurRad="38100" dist="38100" dir="2700000" algn="tl">
                  <a:srgbClr val="000000"/>
                </a:outerShdw>
              </a:effectLst>
              <a:latin typeface="Arial" charset="0"/>
              <a:ea typeface="ＭＳ Ｐゴシック" pitchFamily="34" charset="-128"/>
              <a:cs typeface="Arial" pitchFamily="34" charset="0"/>
            </a:endParaRPr>
          </a:p>
        </p:txBody>
      </p:sp>
      <p:sp>
        <p:nvSpPr>
          <p:cNvPr id="199695" name="Text Box 15"/>
          <p:cNvSpPr txBox="1">
            <a:spLocks noChangeArrowheads="1"/>
          </p:cNvSpPr>
          <p:nvPr/>
        </p:nvSpPr>
        <p:spPr bwMode="auto">
          <a:xfrm>
            <a:off x="660400" y="188913"/>
            <a:ext cx="8483600" cy="641350"/>
          </a:xfrm>
          <a:prstGeom prst="rect">
            <a:avLst/>
          </a:prstGeom>
          <a:noFill/>
          <a:ln w="9525">
            <a:noFill/>
            <a:miter lim="800000"/>
            <a:headEnd/>
            <a:tailEnd/>
          </a:ln>
          <a:effectLst/>
        </p:spPr>
        <p:txBody>
          <a:bodyPr>
            <a:spAutoFit/>
          </a:bodyPr>
          <a:lstStyle/>
          <a:p>
            <a:pPr>
              <a:spcBef>
                <a:spcPct val="50000"/>
              </a:spcBef>
              <a:defRPr/>
            </a:pPr>
            <a:r>
              <a:rPr lang="en-US" sz="3600" b="1" dirty="0">
                <a:solidFill>
                  <a:srgbClr val="DADADA"/>
                </a:solidFill>
                <a:effectLst>
                  <a:outerShdw blurRad="38100" dist="38100" dir="2700000" algn="tl">
                    <a:srgbClr val="000000"/>
                  </a:outerShdw>
                </a:effectLst>
                <a:ea typeface="ＭＳ Ｐゴシック" pitchFamily="34" charset="-128"/>
                <a:cs typeface="Arial" pitchFamily="34" charset="0"/>
              </a:rPr>
              <a:t>Multisource Phase Encoded Imaging</a:t>
            </a:r>
          </a:p>
        </p:txBody>
      </p:sp>
      <p:grpSp>
        <p:nvGrpSpPr>
          <p:cNvPr id="4" name="Group 19"/>
          <p:cNvGrpSpPr>
            <a:grpSpLocks/>
          </p:cNvGrpSpPr>
          <p:nvPr/>
        </p:nvGrpSpPr>
        <p:grpSpPr bwMode="auto">
          <a:xfrm>
            <a:off x="6605588" y="990600"/>
            <a:ext cx="1676400" cy="877888"/>
            <a:chOff x="1200" y="3184"/>
            <a:chExt cx="2208" cy="969"/>
          </a:xfrm>
        </p:grpSpPr>
        <p:pic>
          <p:nvPicPr>
            <p:cNvPr id="54328" name="Picture 20" descr="Geosoft GMSYS-3D model of a salt body embedded in a 3D density volume."/>
            <p:cNvPicPr>
              <a:picLocks noChangeAspect="1" noChangeArrowheads="1"/>
            </p:cNvPicPr>
            <p:nvPr/>
          </p:nvPicPr>
          <p:blipFill>
            <a:blip r:embed="rId2" cstate="print"/>
            <a:srcRect/>
            <a:stretch>
              <a:fillRect/>
            </a:stretch>
          </p:blipFill>
          <p:spPr bwMode="auto">
            <a:xfrm>
              <a:off x="1200" y="3184"/>
              <a:ext cx="2208" cy="969"/>
            </a:xfrm>
            <a:prstGeom prst="rect">
              <a:avLst/>
            </a:prstGeom>
            <a:noFill/>
            <a:ln w="9525">
              <a:noFill/>
              <a:miter lim="800000"/>
              <a:headEnd/>
              <a:tailEnd/>
            </a:ln>
          </p:spPr>
        </p:pic>
        <p:grpSp>
          <p:nvGrpSpPr>
            <p:cNvPr id="54329" name="Group 21"/>
            <p:cNvGrpSpPr>
              <a:grpSpLocks/>
            </p:cNvGrpSpPr>
            <p:nvPr/>
          </p:nvGrpSpPr>
          <p:grpSpPr bwMode="auto">
            <a:xfrm>
              <a:off x="1392" y="3264"/>
              <a:ext cx="1872" cy="816"/>
              <a:chOff x="1392" y="3264"/>
              <a:chExt cx="1872" cy="816"/>
            </a:xfrm>
          </p:grpSpPr>
          <p:grpSp>
            <p:nvGrpSpPr>
              <p:cNvPr id="54330" name="Group 22"/>
              <p:cNvGrpSpPr>
                <a:grpSpLocks/>
              </p:cNvGrpSpPr>
              <p:nvPr/>
            </p:nvGrpSpPr>
            <p:grpSpPr bwMode="auto">
              <a:xfrm>
                <a:off x="1392" y="3264"/>
                <a:ext cx="672" cy="816"/>
                <a:chOff x="1392" y="1392"/>
                <a:chExt cx="672" cy="816"/>
              </a:xfrm>
            </p:grpSpPr>
            <p:sp>
              <p:nvSpPr>
                <p:cNvPr id="54351" name="AutoShape 23"/>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endParaRPr lang="en-US"/>
                </a:p>
              </p:txBody>
            </p:sp>
            <p:sp>
              <p:nvSpPr>
                <p:cNvPr id="54352" name="Line 24"/>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4353" name="Line 25"/>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4331" name="Group 26"/>
              <p:cNvGrpSpPr>
                <a:grpSpLocks/>
              </p:cNvGrpSpPr>
              <p:nvPr/>
            </p:nvGrpSpPr>
            <p:grpSpPr bwMode="auto">
              <a:xfrm>
                <a:off x="1632" y="3264"/>
                <a:ext cx="672" cy="816"/>
                <a:chOff x="1392" y="1392"/>
                <a:chExt cx="672" cy="816"/>
              </a:xfrm>
            </p:grpSpPr>
            <p:sp>
              <p:nvSpPr>
                <p:cNvPr id="54348" name="AutoShape 27"/>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endParaRPr lang="en-US"/>
                </a:p>
              </p:txBody>
            </p:sp>
            <p:sp>
              <p:nvSpPr>
                <p:cNvPr id="54349" name="Line 28"/>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4350" name="Line 29"/>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4332" name="Group 30"/>
              <p:cNvGrpSpPr>
                <a:grpSpLocks/>
              </p:cNvGrpSpPr>
              <p:nvPr/>
            </p:nvGrpSpPr>
            <p:grpSpPr bwMode="auto">
              <a:xfrm flipH="1">
                <a:off x="1872" y="3264"/>
                <a:ext cx="672" cy="816"/>
                <a:chOff x="1392" y="1392"/>
                <a:chExt cx="672" cy="816"/>
              </a:xfrm>
            </p:grpSpPr>
            <p:sp>
              <p:nvSpPr>
                <p:cNvPr id="54345" name="AutoShape 31"/>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endParaRPr lang="en-US"/>
                </a:p>
              </p:txBody>
            </p:sp>
            <p:sp>
              <p:nvSpPr>
                <p:cNvPr id="54346" name="Line 32"/>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4347" name="Line 33"/>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4333" name="Group 34"/>
              <p:cNvGrpSpPr>
                <a:grpSpLocks/>
              </p:cNvGrpSpPr>
              <p:nvPr/>
            </p:nvGrpSpPr>
            <p:grpSpPr bwMode="auto">
              <a:xfrm flipH="1">
                <a:off x="2112" y="3264"/>
                <a:ext cx="672" cy="816"/>
                <a:chOff x="1392" y="1392"/>
                <a:chExt cx="672" cy="816"/>
              </a:xfrm>
            </p:grpSpPr>
            <p:sp>
              <p:nvSpPr>
                <p:cNvPr id="54342" name="AutoShape 3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endParaRPr lang="en-US"/>
                </a:p>
              </p:txBody>
            </p:sp>
            <p:sp>
              <p:nvSpPr>
                <p:cNvPr id="54343" name="Line 3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4344" name="Line 3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4334" name="Group 38"/>
              <p:cNvGrpSpPr>
                <a:grpSpLocks/>
              </p:cNvGrpSpPr>
              <p:nvPr/>
            </p:nvGrpSpPr>
            <p:grpSpPr bwMode="auto">
              <a:xfrm flipH="1">
                <a:off x="2352" y="3264"/>
                <a:ext cx="672" cy="816"/>
                <a:chOff x="1392" y="1392"/>
                <a:chExt cx="672" cy="816"/>
              </a:xfrm>
            </p:grpSpPr>
            <p:sp>
              <p:nvSpPr>
                <p:cNvPr id="54339" name="AutoShape 39"/>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endParaRPr lang="en-US"/>
                </a:p>
              </p:txBody>
            </p:sp>
            <p:sp>
              <p:nvSpPr>
                <p:cNvPr id="54340" name="Line 40"/>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4341" name="Line 41"/>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4335" name="Group 42"/>
              <p:cNvGrpSpPr>
                <a:grpSpLocks/>
              </p:cNvGrpSpPr>
              <p:nvPr/>
            </p:nvGrpSpPr>
            <p:grpSpPr bwMode="auto">
              <a:xfrm flipH="1">
                <a:off x="2592" y="3264"/>
                <a:ext cx="672" cy="816"/>
                <a:chOff x="1392" y="1392"/>
                <a:chExt cx="672" cy="816"/>
              </a:xfrm>
            </p:grpSpPr>
            <p:sp>
              <p:nvSpPr>
                <p:cNvPr id="54336" name="AutoShape 43"/>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endParaRPr lang="en-US"/>
                </a:p>
              </p:txBody>
            </p:sp>
            <p:sp>
              <p:nvSpPr>
                <p:cNvPr id="54337" name="Line 44"/>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4338" name="Line 45"/>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grpSp>
      <p:grpSp>
        <p:nvGrpSpPr>
          <p:cNvPr id="54278" name="Group 46"/>
          <p:cNvGrpSpPr>
            <a:grpSpLocks/>
          </p:cNvGrpSpPr>
          <p:nvPr/>
        </p:nvGrpSpPr>
        <p:grpSpPr bwMode="auto">
          <a:xfrm>
            <a:off x="3173413" y="1065213"/>
            <a:ext cx="3355975" cy="687387"/>
            <a:chOff x="1872" y="-768"/>
            <a:chExt cx="2114" cy="433"/>
          </a:xfrm>
        </p:grpSpPr>
        <p:sp>
          <p:nvSpPr>
            <p:cNvPr id="199727" name="Text Box 47"/>
            <p:cNvSpPr txBox="1">
              <a:spLocks noChangeArrowheads="1"/>
            </p:cNvSpPr>
            <p:nvPr/>
          </p:nvSpPr>
          <p:spPr bwMode="auto">
            <a:xfrm>
              <a:off x="1872" y="-768"/>
              <a:ext cx="2114" cy="433"/>
            </a:xfrm>
            <a:prstGeom prst="rect">
              <a:avLst/>
            </a:prstGeom>
            <a:solidFill>
              <a:srgbClr val="0066FF"/>
            </a:solidFill>
            <a:ln w="9525">
              <a:solidFill>
                <a:schemeClr val="tx1"/>
              </a:solidFill>
              <a:miter lim="800000"/>
              <a:headEnd/>
              <a:tailEnd/>
            </a:ln>
            <a:effectLst/>
          </p:spPr>
          <p:txBody>
            <a:bodyPr wrap="none" lIns="97967" tIns="48983" rIns="97967" bIns="48983">
              <a:spAutoFit/>
            </a:bodyPr>
            <a:lstStyle/>
            <a:p>
              <a:pPr algn="ctr" defTabSz="979488">
                <a:defRPr/>
              </a:pPr>
              <a:r>
                <a:rPr lang="en-US" sz="3800" b="1" dirty="0">
                  <a:solidFill>
                    <a:srgbClr val="FFFF00"/>
                  </a:solidFill>
                  <a:ea typeface="ＭＳ Ｐゴシック" pitchFamily="34" charset="-128"/>
                  <a:cs typeface="Arial" pitchFamily="34" charset="0"/>
                </a:rPr>
                <a:t> </a:t>
              </a:r>
              <a:r>
                <a:rPr lang="en-US" sz="3800" b="1" dirty="0">
                  <a:solidFill>
                    <a:srgbClr val="FFFF00"/>
                  </a:solidFill>
                  <a:effectLst>
                    <a:outerShdw blurRad="38100" dist="38100" dir="2700000" algn="tl">
                      <a:srgbClr val="000000"/>
                    </a:outerShdw>
                  </a:effectLst>
                  <a:ea typeface="ＭＳ Ｐゴシック" pitchFamily="34" charset="-128"/>
                  <a:cs typeface="Arial" pitchFamily="34" charset="0"/>
                </a:rPr>
                <a:t>d +</a:t>
              </a:r>
              <a:r>
                <a:rPr lang="en-US" sz="3800" b="1" dirty="0">
                  <a:solidFill>
                    <a:srgbClr val="FFFFFF"/>
                  </a:solidFill>
                  <a:effectLst>
                    <a:outerShdw blurRad="38100" dist="38100" dir="2700000" algn="tl">
                      <a:srgbClr val="000000"/>
                    </a:outerShdw>
                  </a:effectLst>
                  <a:ea typeface="ＭＳ Ｐゴシック" pitchFamily="34" charset="-128"/>
                  <a:cs typeface="Arial" pitchFamily="34" charset="0"/>
                </a:rPr>
                <a:t>d</a:t>
              </a:r>
              <a:r>
                <a:rPr lang="en-US" sz="3800" b="1" dirty="0">
                  <a:solidFill>
                    <a:srgbClr val="FFFF00"/>
                  </a:solidFill>
                  <a:effectLst>
                    <a:outerShdw blurRad="38100" dist="38100" dir="2700000" algn="tl">
                      <a:srgbClr val="000000"/>
                    </a:outerShdw>
                  </a:effectLst>
                  <a:ea typeface="ＭＳ Ｐゴシック" pitchFamily="34" charset="-128"/>
                  <a:cs typeface="Arial" pitchFamily="34" charset="0"/>
                </a:rPr>
                <a:t> =[</a:t>
              </a:r>
              <a:r>
                <a:rPr lang="en-US" sz="3400" b="1" dirty="0">
                  <a:solidFill>
                    <a:srgbClr val="FFFF00"/>
                  </a:solidFill>
                  <a:effectLst>
                    <a:outerShdw blurRad="38100" dist="38100" dir="2700000" algn="tl">
                      <a:srgbClr val="000000"/>
                    </a:outerShdw>
                  </a:effectLst>
                  <a:ea typeface="ＭＳ Ｐゴシック" pitchFamily="34" charset="-128"/>
                  <a:cs typeface="Arial" pitchFamily="34" charset="0"/>
                </a:rPr>
                <a:t>L +</a:t>
              </a:r>
              <a:r>
                <a:rPr lang="en-US" sz="3400" b="1" dirty="0">
                  <a:solidFill>
                    <a:srgbClr val="FFFFFF"/>
                  </a:solidFill>
                  <a:effectLst>
                    <a:outerShdw blurRad="38100" dist="38100" dir="2700000" algn="tl">
                      <a:srgbClr val="000000"/>
                    </a:outerShdw>
                  </a:effectLst>
                  <a:ea typeface="ＭＳ Ｐゴシック" pitchFamily="34" charset="-128"/>
                  <a:cs typeface="Arial" pitchFamily="34" charset="0"/>
                </a:rPr>
                <a:t>L</a:t>
              </a:r>
              <a:r>
                <a:rPr lang="en-US" sz="3400" b="1" dirty="0">
                  <a:solidFill>
                    <a:srgbClr val="FFFF00"/>
                  </a:solidFill>
                  <a:effectLst>
                    <a:outerShdw blurRad="38100" dist="38100" dir="2700000" algn="tl">
                      <a:srgbClr val="000000"/>
                    </a:outerShdw>
                  </a:effectLst>
                  <a:ea typeface="ＭＳ Ｐゴシック" pitchFamily="34" charset="-128"/>
                  <a:cs typeface="Arial" pitchFamily="34" charset="0"/>
                </a:rPr>
                <a:t> ]m</a:t>
              </a:r>
            </a:p>
          </p:txBody>
        </p:sp>
        <p:sp>
          <p:nvSpPr>
            <p:cNvPr id="199728" name="Text Box 48"/>
            <p:cNvSpPr txBox="1">
              <a:spLocks noChangeArrowheads="1"/>
            </p:cNvSpPr>
            <p:nvPr/>
          </p:nvSpPr>
          <p:spPr bwMode="auto">
            <a:xfrm>
              <a:off x="3072" y="-528"/>
              <a:ext cx="172" cy="192"/>
            </a:xfrm>
            <a:prstGeom prst="rect">
              <a:avLst/>
            </a:prstGeom>
            <a:noFill/>
            <a:ln w="9525">
              <a:noFill/>
              <a:miter lim="800000"/>
              <a:headEnd/>
              <a:tailEnd/>
            </a:ln>
            <a:effectLst/>
          </p:spPr>
          <p:txBody>
            <a:bodyPr wrap="none">
              <a:spAutoFit/>
            </a:bodyPr>
            <a:lstStyle/>
            <a:p>
              <a:pPr algn="r">
                <a:defRPr/>
              </a:pPr>
              <a:r>
                <a:rPr lang="en-US" sz="2100" b="1" baseline="-25000" dirty="0">
                  <a:solidFill>
                    <a:srgbClr val="FFFFFF"/>
                  </a:solidFill>
                  <a:effectLst>
                    <a:outerShdw blurRad="38100" dist="38100" dir="2700000" algn="tl">
                      <a:srgbClr val="000000"/>
                    </a:outerShdw>
                  </a:effectLst>
                  <a:cs typeface="Arial" pitchFamily="34" charset="0"/>
                </a:rPr>
                <a:t>1</a:t>
              </a:r>
            </a:p>
          </p:txBody>
        </p:sp>
        <p:sp>
          <p:nvSpPr>
            <p:cNvPr id="199729" name="Text Box 49"/>
            <p:cNvSpPr txBox="1">
              <a:spLocks noChangeArrowheads="1"/>
            </p:cNvSpPr>
            <p:nvPr/>
          </p:nvSpPr>
          <p:spPr bwMode="auto">
            <a:xfrm>
              <a:off x="3456" y="-528"/>
              <a:ext cx="172" cy="192"/>
            </a:xfrm>
            <a:prstGeom prst="rect">
              <a:avLst/>
            </a:prstGeom>
            <a:noFill/>
            <a:ln w="9525">
              <a:noFill/>
              <a:miter lim="800000"/>
              <a:headEnd/>
              <a:tailEnd/>
            </a:ln>
            <a:effectLst/>
          </p:spPr>
          <p:txBody>
            <a:bodyPr wrap="none">
              <a:spAutoFit/>
            </a:bodyPr>
            <a:lstStyle/>
            <a:p>
              <a:pPr algn="r">
                <a:defRPr/>
              </a:pPr>
              <a:r>
                <a:rPr lang="en-US" sz="2100" b="1" baseline="-25000">
                  <a:solidFill>
                    <a:srgbClr val="FFFFFF"/>
                  </a:solidFill>
                  <a:effectLst>
                    <a:outerShdw blurRad="38100" dist="38100" dir="2700000" algn="tl">
                      <a:srgbClr val="000000"/>
                    </a:outerShdw>
                  </a:effectLst>
                  <a:cs typeface="Arial" pitchFamily="34" charset="0"/>
                </a:rPr>
                <a:t>2</a:t>
              </a:r>
            </a:p>
          </p:txBody>
        </p:sp>
        <p:sp>
          <p:nvSpPr>
            <p:cNvPr id="199730" name="Text Box 50"/>
            <p:cNvSpPr txBox="1">
              <a:spLocks noChangeArrowheads="1"/>
            </p:cNvSpPr>
            <p:nvPr/>
          </p:nvSpPr>
          <p:spPr bwMode="auto">
            <a:xfrm>
              <a:off x="2544" y="-528"/>
              <a:ext cx="172" cy="192"/>
            </a:xfrm>
            <a:prstGeom prst="rect">
              <a:avLst/>
            </a:prstGeom>
            <a:noFill/>
            <a:ln w="9525">
              <a:noFill/>
              <a:miter lim="800000"/>
              <a:headEnd/>
              <a:tailEnd/>
            </a:ln>
            <a:effectLst/>
          </p:spPr>
          <p:txBody>
            <a:bodyPr wrap="none">
              <a:spAutoFit/>
            </a:bodyPr>
            <a:lstStyle/>
            <a:p>
              <a:pPr algn="r">
                <a:defRPr/>
              </a:pPr>
              <a:r>
                <a:rPr lang="en-US" sz="2100" b="1" baseline="-25000">
                  <a:solidFill>
                    <a:srgbClr val="FFFFFF"/>
                  </a:solidFill>
                  <a:effectLst>
                    <a:outerShdw blurRad="38100" dist="38100" dir="2700000" algn="tl">
                      <a:srgbClr val="000000"/>
                    </a:outerShdw>
                  </a:effectLst>
                  <a:cs typeface="Arial" pitchFamily="34" charset="0"/>
                </a:rPr>
                <a:t>2</a:t>
              </a:r>
            </a:p>
          </p:txBody>
        </p:sp>
        <p:sp>
          <p:nvSpPr>
            <p:cNvPr id="199731" name="Text Box 51"/>
            <p:cNvSpPr txBox="1">
              <a:spLocks noChangeArrowheads="1"/>
            </p:cNvSpPr>
            <p:nvPr/>
          </p:nvSpPr>
          <p:spPr bwMode="auto">
            <a:xfrm>
              <a:off x="2132" y="-528"/>
              <a:ext cx="172" cy="192"/>
            </a:xfrm>
            <a:prstGeom prst="rect">
              <a:avLst/>
            </a:prstGeom>
            <a:noFill/>
            <a:ln w="9525">
              <a:noFill/>
              <a:miter lim="800000"/>
              <a:headEnd/>
              <a:tailEnd/>
            </a:ln>
            <a:effectLst/>
          </p:spPr>
          <p:txBody>
            <a:bodyPr wrap="none">
              <a:spAutoFit/>
            </a:bodyPr>
            <a:lstStyle/>
            <a:p>
              <a:pPr algn="r">
                <a:defRPr/>
              </a:pPr>
              <a:r>
                <a:rPr lang="en-US" sz="2100" b="1" baseline="-25000">
                  <a:solidFill>
                    <a:srgbClr val="FFFFFF"/>
                  </a:solidFill>
                  <a:effectLst>
                    <a:outerShdw blurRad="38100" dist="38100" dir="2700000" algn="tl">
                      <a:srgbClr val="000000"/>
                    </a:outerShdw>
                  </a:effectLst>
                  <a:cs typeface="Arial" pitchFamily="34" charset="0"/>
                </a:rPr>
                <a:t>1</a:t>
              </a:r>
            </a:p>
          </p:txBody>
        </p:sp>
      </p:grpSp>
      <p:grpSp>
        <p:nvGrpSpPr>
          <p:cNvPr id="13" name="Group 82"/>
          <p:cNvGrpSpPr>
            <a:grpSpLocks/>
          </p:cNvGrpSpPr>
          <p:nvPr/>
        </p:nvGrpSpPr>
        <p:grpSpPr bwMode="auto">
          <a:xfrm>
            <a:off x="4919663" y="681038"/>
            <a:ext cx="923925" cy="690562"/>
            <a:chOff x="5858470" y="681335"/>
            <a:chExt cx="923330" cy="690265"/>
          </a:xfrm>
        </p:grpSpPr>
        <p:sp>
          <p:nvSpPr>
            <p:cNvPr id="79" name="Text Box 52"/>
            <p:cNvSpPr txBox="1">
              <a:spLocks noChangeArrowheads="1"/>
            </p:cNvSpPr>
            <p:nvPr/>
          </p:nvSpPr>
          <p:spPr bwMode="auto">
            <a:xfrm>
              <a:off x="6020291" y="681335"/>
              <a:ext cx="388687" cy="461763"/>
            </a:xfrm>
            <a:prstGeom prst="rect">
              <a:avLst/>
            </a:prstGeom>
            <a:noFill/>
            <a:ln w="12700">
              <a:noFill/>
              <a:miter lim="800000"/>
              <a:headEnd/>
              <a:tailEnd/>
            </a:ln>
            <a:effectLst/>
          </p:spPr>
          <p:txBody>
            <a:bodyPr wrap="none">
              <a:spAutoFit/>
            </a:bodyPr>
            <a:lstStyle/>
            <a:p>
              <a:pPr>
                <a:defRPr/>
              </a:pPr>
              <a:r>
                <a:rPr lang="en-US" sz="2400" b="1" dirty="0">
                  <a:effectLst>
                    <a:outerShdw blurRad="38100" dist="38100" dir="2700000" algn="tl">
                      <a:srgbClr val="000000"/>
                    </a:outerShdw>
                  </a:effectLst>
                  <a:cs typeface="Arial" pitchFamily="34" charset="0"/>
                </a:rPr>
                <a:t>L</a:t>
              </a:r>
            </a:p>
          </p:txBody>
        </p:sp>
        <p:sp>
          <p:nvSpPr>
            <p:cNvPr id="54322" name="TextBox 81"/>
            <p:cNvSpPr txBox="1">
              <a:spLocks noChangeArrowheads="1"/>
            </p:cNvSpPr>
            <p:nvPr/>
          </p:nvSpPr>
          <p:spPr bwMode="auto">
            <a:xfrm rot="16200000" flipV="1">
              <a:off x="6061891" y="651691"/>
              <a:ext cx="516488" cy="923330"/>
            </a:xfrm>
            <a:prstGeom prst="rect">
              <a:avLst/>
            </a:prstGeom>
            <a:noFill/>
            <a:ln w="9525">
              <a:noFill/>
              <a:miter lim="800000"/>
              <a:headEnd/>
              <a:tailEnd/>
            </a:ln>
          </p:spPr>
          <p:txBody>
            <a:bodyPr wrap="none">
              <a:spAutoFit/>
            </a:bodyPr>
            <a:lstStyle/>
            <a:p>
              <a:r>
                <a:rPr lang="en-US" sz="5400"/>
                <a:t>{</a:t>
              </a:r>
            </a:p>
          </p:txBody>
        </p:sp>
      </p:grpSp>
      <p:grpSp>
        <p:nvGrpSpPr>
          <p:cNvPr id="14" name="Group 83"/>
          <p:cNvGrpSpPr>
            <a:grpSpLocks/>
          </p:cNvGrpSpPr>
          <p:nvPr/>
        </p:nvGrpSpPr>
        <p:grpSpPr bwMode="auto">
          <a:xfrm>
            <a:off x="3548063" y="681038"/>
            <a:ext cx="923925" cy="690562"/>
            <a:chOff x="5858470" y="681335"/>
            <a:chExt cx="923330" cy="690265"/>
          </a:xfrm>
        </p:grpSpPr>
        <p:sp>
          <p:nvSpPr>
            <p:cNvPr id="85" name="Text Box 52"/>
            <p:cNvSpPr txBox="1">
              <a:spLocks noChangeArrowheads="1"/>
            </p:cNvSpPr>
            <p:nvPr/>
          </p:nvSpPr>
          <p:spPr bwMode="auto">
            <a:xfrm>
              <a:off x="6020291" y="681335"/>
              <a:ext cx="355371" cy="461763"/>
            </a:xfrm>
            <a:prstGeom prst="rect">
              <a:avLst/>
            </a:prstGeom>
            <a:noFill/>
            <a:ln w="12700">
              <a:noFill/>
              <a:miter lim="800000"/>
              <a:headEnd/>
              <a:tailEnd/>
            </a:ln>
            <a:effectLst/>
          </p:spPr>
          <p:txBody>
            <a:bodyPr wrap="none">
              <a:spAutoFit/>
            </a:bodyPr>
            <a:lstStyle/>
            <a:p>
              <a:pPr>
                <a:defRPr/>
              </a:pPr>
              <a:r>
                <a:rPr lang="en-US" sz="2400" b="1" dirty="0">
                  <a:effectLst>
                    <a:outerShdw blurRad="38100" dist="38100" dir="2700000" algn="tl">
                      <a:srgbClr val="000000"/>
                    </a:outerShdw>
                  </a:effectLst>
                  <a:cs typeface="Arial" pitchFamily="34" charset="0"/>
                </a:rPr>
                <a:t>d</a:t>
              </a:r>
            </a:p>
          </p:txBody>
        </p:sp>
        <p:sp>
          <p:nvSpPr>
            <p:cNvPr id="54320" name="TextBox 85"/>
            <p:cNvSpPr txBox="1">
              <a:spLocks noChangeArrowheads="1"/>
            </p:cNvSpPr>
            <p:nvPr/>
          </p:nvSpPr>
          <p:spPr bwMode="auto">
            <a:xfrm rot="16200000" flipV="1">
              <a:off x="6061891" y="651691"/>
              <a:ext cx="516488" cy="923330"/>
            </a:xfrm>
            <a:prstGeom prst="rect">
              <a:avLst/>
            </a:prstGeom>
            <a:noFill/>
            <a:ln w="9525">
              <a:noFill/>
              <a:miter lim="800000"/>
              <a:headEnd/>
              <a:tailEnd/>
            </a:ln>
          </p:spPr>
          <p:txBody>
            <a:bodyPr wrap="none">
              <a:spAutoFit/>
            </a:bodyPr>
            <a:lstStyle/>
            <a:p>
              <a:r>
                <a:rPr lang="en-US" sz="5400"/>
                <a:t>{</a:t>
              </a:r>
            </a:p>
          </p:txBody>
        </p:sp>
      </p:grpSp>
      <p:grpSp>
        <p:nvGrpSpPr>
          <p:cNvPr id="54281" name="Group 46"/>
          <p:cNvGrpSpPr>
            <a:grpSpLocks/>
          </p:cNvGrpSpPr>
          <p:nvPr/>
        </p:nvGrpSpPr>
        <p:grpSpPr bwMode="auto">
          <a:xfrm>
            <a:off x="4192588" y="3048000"/>
            <a:ext cx="3322637" cy="685800"/>
            <a:chOff x="2258" y="-1151"/>
            <a:chExt cx="2093" cy="432"/>
          </a:xfrm>
        </p:grpSpPr>
        <p:sp>
          <p:nvSpPr>
            <p:cNvPr id="66" name="Text Box 47"/>
            <p:cNvSpPr txBox="1">
              <a:spLocks noChangeArrowheads="1"/>
            </p:cNvSpPr>
            <p:nvPr/>
          </p:nvSpPr>
          <p:spPr bwMode="auto">
            <a:xfrm>
              <a:off x="2258" y="-1151"/>
              <a:ext cx="2093" cy="431"/>
            </a:xfrm>
            <a:prstGeom prst="rect">
              <a:avLst/>
            </a:prstGeom>
            <a:noFill/>
            <a:ln w="9525">
              <a:noFill/>
              <a:miter lim="800000"/>
              <a:headEnd/>
              <a:tailEnd/>
            </a:ln>
            <a:effectLst/>
          </p:spPr>
          <p:txBody>
            <a:bodyPr lIns="97967" tIns="48983" rIns="97967" bIns="48983">
              <a:spAutoFit/>
            </a:bodyPr>
            <a:lstStyle/>
            <a:p>
              <a:pPr algn="ctr" defTabSz="979488">
                <a:defRPr/>
              </a:pPr>
              <a:r>
                <a:rPr lang="en-US" sz="3800" b="1" dirty="0">
                  <a:solidFill>
                    <a:srgbClr val="FFFF00"/>
                  </a:solidFill>
                  <a:ea typeface="ＭＳ Ｐゴシック" pitchFamily="34" charset="-128"/>
                  <a:cs typeface="Arial" pitchFamily="34" charset="0"/>
                </a:rPr>
                <a:t> </a:t>
              </a:r>
              <a:r>
                <a:rPr lang="en-US" sz="3800" b="1" dirty="0">
                  <a:solidFill>
                    <a:srgbClr val="FFFF00"/>
                  </a:solidFill>
                  <a:effectLst>
                    <a:outerShdw blurRad="38100" dist="38100" dir="2700000" algn="tl">
                      <a:srgbClr val="000000"/>
                    </a:outerShdw>
                  </a:effectLst>
                  <a:ea typeface="ＭＳ Ｐゴシック" pitchFamily="34" charset="-128"/>
                  <a:cs typeface="Arial" pitchFamily="34" charset="0"/>
                </a:rPr>
                <a:t>=[</a:t>
              </a:r>
              <a:r>
                <a:rPr lang="en-US" sz="3400" b="1" dirty="0">
                  <a:solidFill>
                    <a:srgbClr val="FFFF00"/>
                  </a:solidFill>
                  <a:effectLst>
                    <a:outerShdw blurRad="38100" dist="38100" dir="2700000" algn="tl">
                      <a:srgbClr val="000000"/>
                    </a:outerShdw>
                  </a:effectLst>
                  <a:ea typeface="ＭＳ Ｐゴシック" pitchFamily="34" charset="-128"/>
                  <a:cs typeface="Arial" pitchFamily="34" charset="0"/>
                </a:rPr>
                <a:t>L +</a:t>
              </a:r>
              <a:r>
                <a:rPr lang="en-US" sz="3400" b="1" dirty="0">
                  <a:solidFill>
                    <a:srgbClr val="FFFFFF"/>
                  </a:solidFill>
                  <a:effectLst>
                    <a:outerShdw blurRad="38100" dist="38100" dir="2700000" algn="tl">
                      <a:srgbClr val="000000"/>
                    </a:outerShdw>
                  </a:effectLst>
                  <a:ea typeface="ＭＳ Ｐゴシック" pitchFamily="34" charset="-128"/>
                  <a:cs typeface="Arial" pitchFamily="34" charset="0"/>
                </a:rPr>
                <a:t>L</a:t>
              </a:r>
              <a:r>
                <a:rPr lang="en-US" sz="3400" b="1" dirty="0">
                  <a:solidFill>
                    <a:srgbClr val="FFFF00"/>
                  </a:solidFill>
                  <a:effectLst>
                    <a:outerShdw blurRad="38100" dist="38100" dir="2700000" algn="tl">
                      <a:srgbClr val="000000"/>
                    </a:outerShdw>
                  </a:effectLst>
                  <a:ea typeface="ＭＳ Ｐゴシック" pitchFamily="34" charset="-128"/>
                  <a:cs typeface="Arial" pitchFamily="34" charset="0"/>
                </a:rPr>
                <a:t> ](</a:t>
              </a:r>
              <a:r>
                <a:rPr lang="en-US" sz="3400" b="1" dirty="0">
                  <a:effectLst>
                    <a:outerShdw blurRad="38100" dist="38100" dir="2700000" algn="tl">
                      <a:srgbClr val="000000"/>
                    </a:outerShdw>
                  </a:effectLst>
                  <a:ea typeface="ＭＳ Ｐゴシック" pitchFamily="34" charset="-128"/>
                  <a:cs typeface="Arial" pitchFamily="34" charset="0"/>
                </a:rPr>
                <a:t>d</a:t>
              </a:r>
              <a:r>
                <a:rPr lang="en-US" sz="3400" b="1" dirty="0">
                  <a:solidFill>
                    <a:srgbClr val="FFFF00"/>
                  </a:solidFill>
                  <a:effectLst>
                    <a:outerShdw blurRad="38100" dist="38100" dir="2700000" algn="tl">
                      <a:srgbClr val="000000"/>
                    </a:outerShdw>
                  </a:effectLst>
                  <a:ea typeface="ＭＳ Ｐゴシック" pitchFamily="34" charset="-128"/>
                  <a:cs typeface="Arial" pitchFamily="34" charset="0"/>
                </a:rPr>
                <a:t> + </a:t>
              </a:r>
              <a:r>
                <a:rPr lang="en-US" sz="3400" b="1" dirty="0">
                  <a:solidFill>
                    <a:srgbClr val="FFFFFF"/>
                  </a:solidFill>
                  <a:effectLst>
                    <a:outerShdw blurRad="38100" dist="38100" dir="2700000" algn="tl">
                      <a:srgbClr val="000000"/>
                    </a:outerShdw>
                  </a:effectLst>
                  <a:ea typeface="ＭＳ Ｐゴシック" pitchFamily="34" charset="-128"/>
                  <a:cs typeface="Arial" pitchFamily="34" charset="0"/>
                </a:rPr>
                <a:t>d</a:t>
              </a:r>
              <a:r>
                <a:rPr lang="en-US" sz="3400" b="1" dirty="0">
                  <a:solidFill>
                    <a:srgbClr val="FFFF00"/>
                  </a:solidFill>
                  <a:effectLst>
                    <a:outerShdw blurRad="38100" dist="38100" dir="2700000" algn="tl">
                      <a:srgbClr val="000000"/>
                    </a:outerShdw>
                  </a:effectLst>
                  <a:ea typeface="ＭＳ Ｐゴシック" pitchFamily="34" charset="-128"/>
                  <a:cs typeface="Arial" pitchFamily="34" charset="0"/>
                </a:rPr>
                <a:t> ) </a:t>
              </a:r>
            </a:p>
          </p:txBody>
        </p:sp>
        <p:sp>
          <p:nvSpPr>
            <p:cNvPr id="67" name="Text Box 48"/>
            <p:cNvSpPr txBox="1">
              <a:spLocks noChangeArrowheads="1"/>
            </p:cNvSpPr>
            <p:nvPr/>
          </p:nvSpPr>
          <p:spPr bwMode="auto">
            <a:xfrm>
              <a:off x="3583" y="-911"/>
              <a:ext cx="172" cy="192"/>
            </a:xfrm>
            <a:prstGeom prst="rect">
              <a:avLst/>
            </a:prstGeom>
            <a:noFill/>
            <a:ln w="9525">
              <a:noFill/>
              <a:miter lim="800000"/>
              <a:headEnd/>
              <a:tailEnd/>
            </a:ln>
            <a:effectLst/>
          </p:spPr>
          <p:txBody>
            <a:bodyPr wrap="none">
              <a:spAutoFit/>
            </a:bodyPr>
            <a:lstStyle/>
            <a:p>
              <a:pPr algn="r">
                <a:defRPr/>
              </a:pPr>
              <a:r>
                <a:rPr lang="en-US" sz="2100" b="1" baseline="-25000" dirty="0">
                  <a:effectLst>
                    <a:outerShdw blurRad="38100" dist="38100" dir="2700000" algn="tl">
                      <a:srgbClr val="000000"/>
                    </a:outerShdw>
                  </a:effectLst>
                  <a:cs typeface="Arial" pitchFamily="34" charset="0"/>
                </a:rPr>
                <a:t>1</a:t>
              </a:r>
            </a:p>
          </p:txBody>
        </p:sp>
        <p:sp>
          <p:nvSpPr>
            <p:cNvPr id="68" name="Text Box 49"/>
            <p:cNvSpPr txBox="1">
              <a:spLocks noChangeArrowheads="1"/>
            </p:cNvSpPr>
            <p:nvPr/>
          </p:nvSpPr>
          <p:spPr bwMode="auto">
            <a:xfrm>
              <a:off x="4063" y="-911"/>
              <a:ext cx="172" cy="192"/>
            </a:xfrm>
            <a:prstGeom prst="rect">
              <a:avLst/>
            </a:prstGeom>
            <a:noFill/>
            <a:ln w="9525">
              <a:noFill/>
              <a:miter lim="800000"/>
              <a:headEnd/>
              <a:tailEnd/>
            </a:ln>
            <a:effectLst/>
          </p:spPr>
          <p:txBody>
            <a:bodyPr wrap="none">
              <a:spAutoFit/>
            </a:bodyPr>
            <a:lstStyle/>
            <a:p>
              <a:pPr algn="r">
                <a:defRPr/>
              </a:pPr>
              <a:r>
                <a:rPr lang="en-US" sz="2100" b="1" baseline="-25000" dirty="0">
                  <a:solidFill>
                    <a:srgbClr val="FFFFFF"/>
                  </a:solidFill>
                  <a:effectLst>
                    <a:outerShdw blurRad="38100" dist="38100" dir="2700000" algn="tl">
                      <a:srgbClr val="000000"/>
                    </a:outerShdw>
                  </a:effectLst>
                  <a:cs typeface="Arial" pitchFamily="34" charset="0"/>
                </a:rPr>
                <a:t>2</a:t>
              </a:r>
            </a:p>
          </p:txBody>
        </p:sp>
        <p:sp>
          <p:nvSpPr>
            <p:cNvPr id="69" name="Text Box 50"/>
            <p:cNvSpPr txBox="1">
              <a:spLocks noChangeArrowheads="1"/>
            </p:cNvSpPr>
            <p:nvPr/>
          </p:nvSpPr>
          <p:spPr bwMode="auto">
            <a:xfrm>
              <a:off x="3199" y="-911"/>
              <a:ext cx="172" cy="192"/>
            </a:xfrm>
            <a:prstGeom prst="rect">
              <a:avLst/>
            </a:prstGeom>
            <a:noFill/>
            <a:ln w="9525">
              <a:noFill/>
              <a:miter lim="800000"/>
              <a:headEnd/>
              <a:tailEnd/>
            </a:ln>
            <a:effectLst/>
          </p:spPr>
          <p:txBody>
            <a:bodyPr wrap="none">
              <a:spAutoFit/>
            </a:bodyPr>
            <a:lstStyle/>
            <a:p>
              <a:pPr algn="r">
                <a:defRPr/>
              </a:pPr>
              <a:r>
                <a:rPr lang="en-US" sz="2100" b="1" baseline="-25000" dirty="0">
                  <a:solidFill>
                    <a:srgbClr val="FFFFFF"/>
                  </a:solidFill>
                  <a:effectLst>
                    <a:outerShdw blurRad="38100" dist="38100" dir="2700000" algn="tl">
                      <a:srgbClr val="000000"/>
                    </a:outerShdw>
                  </a:effectLst>
                  <a:cs typeface="Arial" pitchFamily="34" charset="0"/>
                </a:rPr>
                <a:t>2</a:t>
              </a:r>
            </a:p>
          </p:txBody>
        </p:sp>
        <p:sp>
          <p:nvSpPr>
            <p:cNvPr id="70" name="Text Box 51"/>
            <p:cNvSpPr txBox="1">
              <a:spLocks noChangeArrowheads="1"/>
            </p:cNvSpPr>
            <p:nvPr/>
          </p:nvSpPr>
          <p:spPr bwMode="auto">
            <a:xfrm>
              <a:off x="2815" y="-923"/>
              <a:ext cx="172" cy="192"/>
            </a:xfrm>
            <a:prstGeom prst="rect">
              <a:avLst/>
            </a:prstGeom>
            <a:noFill/>
            <a:ln w="9525">
              <a:noFill/>
              <a:miter lim="800000"/>
              <a:headEnd/>
              <a:tailEnd/>
            </a:ln>
            <a:effectLst/>
          </p:spPr>
          <p:txBody>
            <a:bodyPr wrap="none">
              <a:spAutoFit/>
            </a:bodyPr>
            <a:lstStyle/>
            <a:p>
              <a:pPr algn="r">
                <a:defRPr/>
              </a:pPr>
              <a:r>
                <a:rPr lang="en-US" sz="2100" b="1" baseline="-25000" dirty="0">
                  <a:effectLst>
                    <a:outerShdw blurRad="38100" dist="38100" dir="2700000" algn="tl">
                      <a:srgbClr val="000000"/>
                    </a:outerShdw>
                  </a:effectLst>
                  <a:cs typeface="Arial" pitchFamily="34" charset="0"/>
                </a:rPr>
                <a:t>1</a:t>
              </a:r>
            </a:p>
          </p:txBody>
        </p:sp>
      </p:grpSp>
      <p:sp>
        <p:nvSpPr>
          <p:cNvPr id="71" name="Rectangle 70"/>
          <p:cNvSpPr/>
          <p:nvPr/>
        </p:nvSpPr>
        <p:spPr>
          <a:xfrm>
            <a:off x="4924425" y="2971800"/>
            <a:ext cx="344488" cy="523875"/>
          </a:xfrm>
          <a:prstGeom prst="rect">
            <a:avLst/>
          </a:prstGeom>
        </p:spPr>
        <p:txBody>
          <a:bodyPr wrap="none">
            <a:spAutoFit/>
          </a:bodyPr>
          <a:lstStyle/>
          <a:p>
            <a:pPr>
              <a:defRPr/>
            </a:pPr>
            <a:r>
              <a:rPr lang="en-US" sz="2800" b="1" baseline="30000" dirty="0">
                <a:solidFill>
                  <a:srgbClr val="FFFF00"/>
                </a:solidFill>
                <a:effectLst>
                  <a:outerShdw blurRad="38100" dist="38100" dir="2700000" algn="tl">
                    <a:srgbClr val="000000"/>
                  </a:outerShdw>
                </a:effectLst>
                <a:ea typeface="ＭＳ Ｐゴシック" pitchFamily="34" charset="-128"/>
                <a:cs typeface="Arial" pitchFamily="34" charset="0"/>
              </a:rPr>
              <a:t>T</a:t>
            </a:r>
            <a:endParaRPr lang="en-US" sz="2800" dirty="0">
              <a:cs typeface="Arial" pitchFamily="34" charset="0"/>
            </a:endParaRPr>
          </a:p>
        </p:txBody>
      </p:sp>
      <p:sp>
        <p:nvSpPr>
          <p:cNvPr id="73" name="Rectangle 72"/>
          <p:cNvSpPr/>
          <p:nvPr/>
        </p:nvSpPr>
        <p:spPr>
          <a:xfrm>
            <a:off x="5568950" y="2971800"/>
            <a:ext cx="346075" cy="523875"/>
          </a:xfrm>
          <a:prstGeom prst="rect">
            <a:avLst/>
          </a:prstGeom>
        </p:spPr>
        <p:txBody>
          <a:bodyPr wrap="none">
            <a:spAutoFit/>
          </a:bodyPr>
          <a:lstStyle/>
          <a:p>
            <a:pPr>
              <a:defRPr/>
            </a:pPr>
            <a:r>
              <a:rPr lang="en-US" sz="2800" b="1" baseline="30000" dirty="0">
                <a:solidFill>
                  <a:srgbClr val="FFFFFF"/>
                </a:solidFill>
                <a:effectLst>
                  <a:outerShdw blurRad="38100" dist="38100" dir="2700000" algn="tl">
                    <a:srgbClr val="000000"/>
                  </a:outerShdw>
                </a:effectLst>
                <a:ea typeface="ＭＳ Ｐゴシック" pitchFamily="34" charset="-128"/>
                <a:cs typeface="Arial" pitchFamily="34" charset="0"/>
              </a:rPr>
              <a:t>T</a:t>
            </a:r>
            <a:endParaRPr lang="en-US" sz="2800" dirty="0">
              <a:solidFill>
                <a:srgbClr val="FFFFFF"/>
              </a:solidFill>
              <a:cs typeface="Arial" pitchFamily="34" charset="0"/>
            </a:endParaRPr>
          </a:p>
        </p:txBody>
      </p:sp>
      <p:grpSp>
        <p:nvGrpSpPr>
          <p:cNvPr id="54284" name="Group 46"/>
          <p:cNvGrpSpPr>
            <a:grpSpLocks/>
          </p:cNvGrpSpPr>
          <p:nvPr/>
        </p:nvGrpSpPr>
        <p:grpSpPr bwMode="auto">
          <a:xfrm>
            <a:off x="3124200" y="4038600"/>
            <a:ext cx="4953000" cy="725488"/>
            <a:chOff x="1839" y="-1151"/>
            <a:chExt cx="2093" cy="457"/>
          </a:xfrm>
        </p:grpSpPr>
        <p:sp>
          <p:nvSpPr>
            <p:cNvPr id="75" name="Text Box 47"/>
            <p:cNvSpPr txBox="1">
              <a:spLocks noChangeArrowheads="1"/>
            </p:cNvSpPr>
            <p:nvPr/>
          </p:nvSpPr>
          <p:spPr bwMode="auto">
            <a:xfrm>
              <a:off x="1839" y="-1151"/>
              <a:ext cx="2093" cy="431"/>
            </a:xfrm>
            <a:prstGeom prst="rect">
              <a:avLst/>
            </a:prstGeom>
            <a:noFill/>
            <a:ln w="9525">
              <a:noFill/>
              <a:miter lim="800000"/>
              <a:headEnd/>
              <a:tailEnd/>
            </a:ln>
            <a:effectLst/>
          </p:spPr>
          <p:txBody>
            <a:bodyPr lIns="97967" tIns="48983" rIns="97967" bIns="48983">
              <a:spAutoFit/>
            </a:bodyPr>
            <a:lstStyle/>
            <a:p>
              <a:pPr algn="ctr" defTabSz="979488">
                <a:defRPr/>
              </a:pPr>
              <a:r>
                <a:rPr lang="en-US" sz="3800" b="1" dirty="0">
                  <a:solidFill>
                    <a:srgbClr val="FFFF00"/>
                  </a:solidFill>
                  <a:effectLst>
                    <a:outerShdw blurRad="38100" dist="38100" dir="2700000" algn="tl">
                      <a:srgbClr val="000000"/>
                    </a:outerShdw>
                  </a:effectLst>
                  <a:ea typeface="ＭＳ Ｐゴシック" pitchFamily="34" charset="-128"/>
                  <a:cs typeface="Arial" pitchFamily="34" charset="0"/>
                </a:rPr>
                <a:t>= </a:t>
              </a:r>
              <a:r>
                <a:rPr lang="en-US" sz="3400" b="1" dirty="0">
                  <a:solidFill>
                    <a:srgbClr val="FFFF00"/>
                  </a:solidFill>
                  <a:effectLst>
                    <a:outerShdw blurRad="38100" dist="38100" dir="2700000" algn="tl">
                      <a:srgbClr val="000000"/>
                    </a:outerShdw>
                  </a:effectLst>
                  <a:ea typeface="ＭＳ Ｐゴシック" pitchFamily="34" charset="-128"/>
                  <a:cs typeface="Arial" pitchFamily="34" charset="0"/>
                </a:rPr>
                <a:t>L d +</a:t>
              </a:r>
              <a:r>
                <a:rPr lang="en-US" sz="3400" b="1" dirty="0">
                  <a:solidFill>
                    <a:srgbClr val="FFFFFF"/>
                  </a:solidFill>
                  <a:effectLst>
                    <a:outerShdw blurRad="38100" dist="38100" dir="2700000" algn="tl">
                      <a:srgbClr val="000000"/>
                    </a:outerShdw>
                  </a:effectLst>
                  <a:ea typeface="ＭＳ Ｐゴシック" pitchFamily="34" charset="-128"/>
                  <a:cs typeface="Arial" pitchFamily="34" charset="0"/>
                </a:rPr>
                <a:t>L d</a:t>
              </a:r>
              <a:r>
                <a:rPr lang="en-US" sz="3400" b="1" dirty="0">
                  <a:solidFill>
                    <a:srgbClr val="FFFF00"/>
                  </a:solidFill>
                  <a:effectLst>
                    <a:outerShdw blurRad="38100" dist="38100" dir="2700000" algn="tl">
                      <a:srgbClr val="000000"/>
                    </a:outerShdw>
                  </a:effectLst>
                  <a:ea typeface="ＭＳ Ｐゴシック" pitchFamily="34" charset="-128"/>
                  <a:cs typeface="Arial" pitchFamily="34" charset="0"/>
                </a:rPr>
                <a:t> + </a:t>
              </a:r>
            </a:p>
          </p:txBody>
        </p:sp>
        <p:sp>
          <p:nvSpPr>
            <p:cNvPr id="76" name="Text Box 48"/>
            <p:cNvSpPr txBox="1">
              <a:spLocks noChangeArrowheads="1"/>
            </p:cNvSpPr>
            <p:nvPr/>
          </p:nvSpPr>
          <p:spPr bwMode="auto">
            <a:xfrm>
              <a:off x="2742" y="-886"/>
              <a:ext cx="172" cy="192"/>
            </a:xfrm>
            <a:prstGeom prst="rect">
              <a:avLst/>
            </a:prstGeom>
            <a:noFill/>
            <a:ln w="9525">
              <a:noFill/>
              <a:miter lim="800000"/>
              <a:headEnd/>
              <a:tailEnd/>
            </a:ln>
            <a:effectLst/>
          </p:spPr>
          <p:txBody>
            <a:bodyPr wrap="none">
              <a:spAutoFit/>
            </a:bodyPr>
            <a:lstStyle/>
            <a:p>
              <a:pPr algn="r">
                <a:defRPr/>
              </a:pPr>
              <a:r>
                <a:rPr lang="en-US" sz="2100" b="1" baseline="-25000" dirty="0">
                  <a:solidFill>
                    <a:srgbClr val="FFFFFF"/>
                  </a:solidFill>
                  <a:effectLst>
                    <a:outerShdw blurRad="38100" dist="38100" dir="2700000" algn="tl">
                      <a:srgbClr val="000000"/>
                    </a:outerShdw>
                  </a:effectLst>
                  <a:cs typeface="Arial" pitchFamily="34" charset="0"/>
                </a:rPr>
                <a:t>1</a:t>
              </a:r>
            </a:p>
          </p:txBody>
        </p:sp>
        <p:sp>
          <p:nvSpPr>
            <p:cNvPr id="77" name="Text Box 49"/>
            <p:cNvSpPr txBox="1">
              <a:spLocks noChangeArrowheads="1"/>
            </p:cNvSpPr>
            <p:nvPr/>
          </p:nvSpPr>
          <p:spPr bwMode="auto">
            <a:xfrm>
              <a:off x="3155" y="-886"/>
              <a:ext cx="172" cy="192"/>
            </a:xfrm>
            <a:prstGeom prst="rect">
              <a:avLst/>
            </a:prstGeom>
            <a:noFill/>
            <a:ln w="9525">
              <a:noFill/>
              <a:miter lim="800000"/>
              <a:headEnd/>
              <a:tailEnd/>
            </a:ln>
            <a:effectLst/>
          </p:spPr>
          <p:txBody>
            <a:bodyPr wrap="none">
              <a:spAutoFit/>
            </a:bodyPr>
            <a:lstStyle/>
            <a:p>
              <a:pPr algn="r">
                <a:defRPr/>
              </a:pPr>
              <a:r>
                <a:rPr lang="en-US" sz="2100" b="1" baseline="-25000" dirty="0">
                  <a:solidFill>
                    <a:srgbClr val="FFFFFF"/>
                  </a:solidFill>
                  <a:effectLst>
                    <a:outerShdw blurRad="38100" dist="38100" dir="2700000" algn="tl">
                      <a:srgbClr val="000000"/>
                    </a:outerShdw>
                  </a:effectLst>
                  <a:cs typeface="Arial" pitchFamily="34" charset="0"/>
                </a:rPr>
                <a:t>2</a:t>
              </a:r>
            </a:p>
          </p:txBody>
        </p:sp>
        <p:sp>
          <p:nvSpPr>
            <p:cNvPr id="78" name="Text Box 50"/>
            <p:cNvSpPr txBox="1">
              <a:spLocks noChangeArrowheads="1"/>
            </p:cNvSpPr>
            <p:nvPr/>
          </p:nvSpPr>
          <p:spPr bwMode="auto">
            <a:xfrm>
              <a:off x="3026" y="-886"/>
              <a:ext cx="172" cy="192"/>
            </a:xfrm>
            <a:prstGeom prst="rect">
              <a:avLst/>
            </a:prstGeom>
            <a:noFill/>
            <a:ln w="9525">
              <a:noFill/>
              <a:miter lim="800000"/>
              <a:headEnd/>
              <a:tailEnd/>
            </a:ln>
            <a:effectLst/>
          </p:spPr>
          <p:txBody>
            <a:bodyPr wrap="none">
              <a:spAutoFit/>
            </a:bodyPr>
            <a:lstStyle/>
            <a:p>
              <a:pPr algn="r">
                <a:defRPr/>
              </a:pPr>
              <a:r>
                <a:rPr lang="en-US" sz="2100" b="1" baseline="-25000" dirty="0">
                  <a:solidFill>
                    <a:srgbClr val="FFFFFF"/>
                  </a:solidFill>
                  <a:effectLst>
                    <a:outerShdw blurRad="38100" dist="38100" dir="2700000" algn="tl">
                      <a:srgbClr val="000000"/>
                    </a:outerShdw>
                  </a:effectLst>
                  <a:cs typeface="Arial" pitchFamily="34" charset="0"/>
                </a:rPr>
                <a:t>2</a:t>
              </a:r>
            </a:p>
          </p:txBody>
        </p:sp>
        <p:sp>
          <p:nvSpPr>
            <p:cNvPr id="80" name="Text Box 51"/>
            <p:cNvSpPr txBox="1">
              <a:spLocks noChangeArrowheads="1"/>
            </p:cNvSpPr>
            <p:nvPr/>
          </p:nvSpPr>
          <p:spPr bwMode="auto">
            <a:xfrm>
              <a:off x="2585" y="-898"/>
              <a:ext cx="172" cy="192"/>
            </a:xfrm>
            <a:prstGeom prst="rect">
              <a:avLst/>
            </a:prstGeom>
            <a:noFill/>
            <a:ln w="9525">
              <a:noFill/>
              <a:miter lim="800000"/>
              <a:headEnd/>
              <a:tailEnd/>
            </a:ln>
            <a:effectLst/>
          </p:spPr>
          <p:txBody>
            <a:bodyPr wrap="none">
              <a:spAutoFit/>
            </a:bodyPr>
            <a:lstStyle/>
            <a:p>
              <a:pPr algn="r">
                <a:defRPr/>
              </a:pPr>
              <a:r>
                <a:rPr lang="en-US" sz="2100" b="1" baseline="-25000" dirty="0">
                  <a:solidFill>
                    <a:srgbClr val="FFFFFF"/>
                  </a:solidFill>
                  <a:effectLst>
                    <a:outerShdw blurRad="38100" dist="38100" dir="2700000" algn="tl">
                      <a:srgbClr val="000000"/>
                    </a:outerShdw>
                  </a:effectLst>
                  <a:cs typeface="Arial" pitchFamily="34" charset="0"/>
                </a:rPr>
                <a:t>1</a:t>
              </a:r>
            </a:p>
          </p:txBody>
        </p:sp>
      </p:grpSp>
      <p:sp>
        <p:nvSpPr>
          <p:cNvPr id="81" name="Rectangle 80"/>
          <p:cNvSpPr/>
          <p:nvPr/>
        </p:nvSpPr>
        <p:spPr>
          <a:xfrm>
            <a:off x="4953000" y="3962400"/>
            <a:ext cx="344488" cy="523875"/>
          </a:xfrm>
          <a:prstGeom prst="rect">
            <a:avLst/>
          </a:prstGeom>
        </p:spPr>
        <p:txBody>
          <a:bodyPr wrap="none">
            <a:spAutoFit/>
          </a:bodyPr>
          <a:lstStyle/>
          <a:p>
            <a:pPr>
              <a:defRPr/>
            </a:pPr>
            <a:r>
              <a:rPr lang="en-US" sz="2800" b="1" baseline="30000" dirty="0">
                <a:solidFill>
                  <a:srgbClr val="FFFF00"/>
                </a:solidFill>
                <a:effectLst>
                  <a:outerShdw blurRad="38100" dist="38100" dir="2700000" algn="tl">
                    <a:srgbClr val="000000"/>
                  </a:outerShdw>
                </a:effectLst>
                <a:ea typeface="ＭＳ Ｐゴシック" pitchFamily="34" charset="-128"/>
                <a:cs typeface="Arial" pitchFamily="34" charset="0"/>
              </a:rPr>
              <a:t>T</a:t>
            </a:r>
            <a:endParaRPr lang="en-US" sz="2800" dirty="0">
              <a:cs typeface="Arial" pitchFamily="34" charset="0"/>
            </a:endParaRPr>
          </a:p>
        </p:txBody>
      </p:sp>
      <p:sp>
        <p:nvSpPr>
          <p:cNvPr id="82" name="Rectangle 81"/>
          <p:cNvSpPr/>
          <p:nvPr/>
        </p:nvSpPr>
        <p:spPr>
          <a:xfrm>
            <a:off x="5903913" y="3962400"/>
            <a:ext cx="344487" cy="523875"/>
          </a:xfrm>
          <a:prstGeom prst="rect">
            <a:avLst/>
          </a:prstGeom>
        </p:spPr>
        <p:txBody>
          <a:bodyPr wrap="none">
            <a:spAutoFit/>
          </a:bodyPr>
          <a:lstStyle/>
          <a:p>
            <a:pPr>
              <a:defRPr/>
            </a:pPr>
            <a:r>
              <a:rPr lang="en-US" sz="2800" b="1" baseline="30000" dirty="0">
                <a:solidFill>
                  <a:srgbClr val="FFFFFF"/>
                </a:solidFill>
                <a:effectLst>
                  <a:outerShdw blurRad="38100" dist="38100" dir="2700000" algn="tl">
                    <a:srgbClr val="000000"/>
                  </a:outerShdw>
                </a:effectLst>
                <a:ea typeface="ＭＳ Ｐゴシック" pitchFamily="34" charset="-128"/>
                <a:cs typeface="Arial" pitchFamily="34" charset="0"/>
              </a:rPr>
              <a:t>T</a:t>
            </a:r>
            <a:endParaRPr lang="en-US" sz="2800" dirty="0">
              <a:solidFill>
                <a:srgbClr val="FFFFFF"/>
              </a:solidFill>
              <a:cs typeface="Arial" pitchFamily="34" charset="0"/>
            </a:endParaRPr>
          </a:p>
        </p:txBody>
      </p:sp>
      <p:grpSp>
        <p:nvGrpSpPr>
          <p:cNvPr id="54287" name="Group 46"/>
          <p:cNvGrpSpPr>
            <a:grpSpLocks/>
          </p:cNvGrpSpPr>
          <p:nvPr/>
        </p:nvGrpSpPr>
        <p:grpSpPr bwMode="auto">
          <a:xfrm>
            <a:off x="5562600" y="4114800"/>
            <a:ext cx="4953000" cy="631825"/>
            <a:chOff x="2451" y="-1535"/>
            <a:chExt cx="2093" cy="398"/>
          </a:xfrm>
        </p:grpSpPr>
        <p:sp>
          <p:nvSpPr>
            <p:cNvPr id="84" name="Text Box 47"/>
            <p:cNvSpPr txBox="1">
              <a:spLocks noChangeArrowheads="1"/>
            </p:cNvSpPr>
            <p:nvPr/>
          </p:nvSpPr>
          <p:spPr bwMode="auto">
            <a:xfrm>
              <a:off x="2451" y="-1535"/>
              <a:ext cx="2093" cy="392"/>
            </a:xfrm>
            <a:prstGeom prst="rect">
              <a:avLst/>
            </a:prstGeom>
            <a:noFill/>
            <a:ln w="9525">
              <a:noFill/>
              <a:miter lim="800000"/>
              <a:headEnd/>
              <a:tailEnd/>
            </a:ln>
            <a:effectLst/>
          </p:spPr>
          <p:txBody>
            <a:bodyPr lIns="97967" tIns="48983" rIns="97967" bIns="48983">
              <a:spAutoFit/>
            </a:bodyPr>
            <a:lstStyle/>
            <a:p>
              <a:pPr algn="ctr" defTabSz="979488">
                <a:defRPr/>
              </a:pPr>
              <a:r>
                <a:rPr lang="en-US" sz="3400" b="1" dirty="0">
                  <a:solidFill>
                    <a:srgbClr val="FFFF00"/>
                  </a:solidFill>
                  <a:effectLst>
                    <a:outerShdw blurRad="38100" dist="38100" dir="2700000" algn="tl">
                      <a:srgbClr val="000000"/>
                    </a:outerShdw>
                  </a:effectLst>
                  <a:ea typeface="ＭＳ Ｐゴシック" pitchFamily="34" charset="-128"/>
                  <a:cs typeface="Arial" pitchFamily="34" charset="0"/>
                </a:rPr>
                <a:t>   L</a:t>
              </a:r>
              <a:r>
                <a:rPr lang="en-US" sz="3400" b="1" dirty="0">
                  <a:effectLst>
                    <a:outerShdw blurRad="38100" dist="38100" dir="2700000" algn="tl">
                      <a:srgbClr val="000000"/>
                    </a:outerShdw>
                  </a:effectLst>
                  <a:ea typeface="ＭＳ Ｐゴシック" pitchFamily="34" charset="-128"/>
                  <a:cs typeface="Arial" pitchFamily="34" charset="0"/>
                </a:rPr>
                <a:t> </a:t>
              </a:r>
              <a:r>
                <a:rPr lang="en-US" sz="3400" b="1" dirty="0">
                  <a:solidFill>
                    <a:srgbClr val="FFFFFF"/>
                  </a:solidFill>
                  <a:effectLst>
                    <a:outerShdw blurRad="38100" dist="38100" dir="2700000" algn="tl">
                      <a:srgbClr val="000000"/>
                    </a:outerShdw>
                  </a:effectLst>
                  <a:ea typeface="ＭＳ Ｐゴシック" pitchFamily="34" charset="-128"/>
                  <a:cs typeface="Arial" pitchFamily="34" charset="0"/>
                </a:rPr>
                <a:t>d</a:t>
              </a:r>
              <a:r>
                <a:rPr lang="en-US" sz="3400" b="1" dirty="0">
                  <a:solidFill>
                    <a:srgbClr val="FFFF00"/>
                  </a:solidFill>
                  <a:effectLst>
                    <a:outerShdw blurRad="38100" dist="38100" dir="2700000" algn="tl">
                      <a:srgbClr val="000000"/>
                    </a:outerShdw>
                  </a:effectLst>
                  <a:ea typeface="ＭＳ Ｐゴシック" pitchFamily="34" charset="-128"/>
                  <a:cs typeface="Arial" pitchFamily="34" charset="0"/>
                </a:rPr>
                <a:t> +</a:t>
              </a:r>
              <a:r>
                <a:rPr lang="en-US" sz="3400" b="1" dirty="0">
                  <a:solidFill>
                    <a:srgbClr val="FFFFFF"/>
                  </a:solidFill>
                  <a:effectLst>
                    <a:outerShdw blurRad="38100" dist="38100" dir="2700000" algn="tl">
                      <a:srgbClr val="000000"/>
                    </a:outerShdw>
                  </a:effectLst>
                  <a:ea typeface="ＭＳ Ｐゴシック" pitchFamily="34" charset="-128"/>
                  <a:cs typeface="Arial" pitchFamily="34" charset="0"/>
                </a:rPr>
                <a:t>L </a:t>
              </a:r>
              <a:r>
                <a:rPr lang="en-US" sz="3400" b="1" dirty="0">
                  <a:effectLst>
                    <a:outerShdw blurRad="38100" dist="38100" dir="2700000" algn="tl">
                      <a:srgbClr val="000000"/>
                    </a:outerShdw>
                  </a:effectLst>
                  <a:ea typeface="ＭＳ Ｐゴシック" pitchFamily="34" charset="-128"/>
                  <a:cs typeface="Arial" pitchFamily="34" charset="0"/>
                </a:rPr>
                <a:t>d</a:t>
              </a:r>
              <a:endParaRPr lang="en-US" sz="3400" b="1" dirty="0">
                <a:solidFill>
                  <a:srgbClr val="FFFF00"/>
                </a:solidFill>
                <a:effectLst>
                  <a:outerShdw blurRad="38100" dist="38100" dir="2700000" algn="tl">
                    <a:srgbClr val="000000"/>
                  </a:outerShdw>
                </a:effectLst>
                <a:ea typeface="ＭＳ Ｐゴシック" pitchFamily="34" charset="-128"/>
                <a:cs typeface="Arial" pitchFamily="34" charset="0"/>
              </a:endParaRPr>
            </a:p>
          </p:txBody>
        </p:sp>
        <p:sp>
          <p:nvSpPr>
            <p:cNvPr id="86" name="Text Box 48"/>
            <p:cNvSpPr txBox="1">
              <a:spLocks noChangeArrowheads="1"/>
            </p:cNvSpPr>
            <p:nvPr/>
          </p:nvSpPr>
          <p:spPr bwMode="auto">
            <a:xfrm>
              <a:off x="3462" y="-1331"/>
              <a:ext cx="116" cy="194"/>
            </a:xfrm>
            <a:prstGeom prst="rect">
              <a:avLst/>
            </a:prstGeom>
            <a:noFill/>
            <a:ln w="9525">
              <a:noFill/>
              <a:miter lim="800000"/>
              <a:headEnd/>
              <a:tailEnd/>
            </a:ln>
            <a:effectLst/>
          </p:spPr>
          <p:txBody>
            <a:bodyPr wrap="none">
              <a:spAutoFit/>
            </a:bodyPr>
            <a:lstStyle/>
            <a:p>
              <a:pPr algn="r">
                <a:defRPr/>
              </a:pPr>
              <a:r>
                <a:rPr lang="en-US" sz="2100" b="1" baseline="-25000" dirty="0">
                  <a:solidFill>
                    <a:srgbClr val="FFFFFF"/>
                  </a:solidFill>
                  <a:effectLst>
                    <a:outerShdw blurRad="38100" dist="38100" dir="2700000" algn="tl">
                      <a:srgbClr val="000000"/>
                    </a:outerShdw>
                  </a:effectLst>
                  <a:cs typeface="Arial" pitchFamily="34" charset="0"/>
                </a:rPr>
                <a:t>2</a:t>
              </a:r>
            </a:p>
          </p:txBody>
        </p:sp>
        <p:sp>
          <p:nvSpPr>
            <p:cNvPr id="87" name="Text Box 49"/>
            <p:cNvSpPr txBox="1">
              <a:spLocks noChangeArrowheads="1"/>
            </p:cNvSpPr>
            <p:nvPr/>
          </p:nvSpPr>
          <p:spPr bwMode="auto">
            <a:xfrm>
              <a:off x="3849" y="-1331"/>
              <a:ext cx="116" cy="194"/>
            </a:xfrm>
            <a:prstGeom prst="rect">
              <a:avLst/>
            </a:prstGeom>
            <a:noFill/>
            <a:ln w="9525">
              <a:noFill/>
              <a:miter lim="800000"/>
              <a:headEnd/>
              <a:tailEnd/>
            </a:ln>
            <a:effectLst/>
          </p:spPr>
          <p:txBody>
            <a:bodyPr wrap="none">
              <a:spAutoFit/>
            </a:bodyPr>
            <a:lstStyle/>
            <a:p>
              <a:pPr algn="r">
                <a:defRPr/>
              </a:pPr>
              <a:r>
                <a:rPr lang="en-US" sz="2100" b="1" baseline="-25000" dirty="0">
                  <a:effectLst>
                    <a:outerShdw blurRad="38100" dist="38100" dir="2700000" algn="tl">
                      <a:srgbClr val="000000"/>
                    </a:outerShdw>
                  </a:effectLst>
                  <a:cs typeface="Arial" pitchFamily="34" charset="0"/>
                </a:rPr>
                <a:t>1</a:t>
              </a:r>
            </a:p>
          </p:txBody>
        </p:sp>
        <p:sp>
          <p:nvSpPr>
            <p:cNvPr id="88" name="Text Box 50"/>
            <p:cNvSpPr txBox="1">
              <a:spLocks noChangeArrowheads="1"/>
            </p:cNvSpPr>
            <p:nvPr/>
          </p:nvSpPr>
          <p:spPr bwMode="auto">
            <a:xfrm>
              <a:off x="3667" y="-1331"/>
              <a:ext cx="172" cy="192"/>
            </a:xfrm>
            <a:prstGeom prst="rect">
              <a:avLst/>
            </a:prstGeom>
            <a:noFill/>
            <a:ln w="9525">
              <a:noFill/>
              <a:miter lim="800000"/>
              <a:headEnd/>
              <a:tailEnd/>
            </a:ln>
            <a:effectLst/>
          </p:spPr>
          <p:txBody>
            <a:bodyPr wrap="none">
              <a:spAutoFit/>
            </a:bodyPr>
            <a:lstStyle/>
            <a:p>
              <a:pPr algn="r">
                <a:defRPr/>
              </a:pPr>
              <a:r>
                <a:rPr lang="en-US" sz="2100" b="1" baseline="-25000" dirty="0">
                  <a:solidFill>
                    <a:srgbClr val="FFFFFF"/>
                  </a:solidFill>
                  <a:effectLst>
                    <a:outerShdw blurRad="38100" dist="38100" dir="2700000" algn="tl">
                      <a:srgbClr val="000000"/>
                    </a:outerShdw>
                  </a:effectLst>
                  <a:cs typeface="Arial" pitchFamily="34" charset="0"/>
                </a:rPr>
                <a:t>2</a:t>
              </a:r>
            </a:p>
          </p:txBody>
        </p:sp>
        <p:sp>
          <p:nvSpPr>
            <p:cNvPr id="89" name="Text Box 51"/>
            <p:cNvSpPr txBox="1">
              <a:spLocks noChangeArrowheads="1"/>
            </p:cNvSpPr>
            <p:nvPr/>
          </p:nvSpPr>
          <p:spPr bwMode="auto">
            <a:xfrm>
              <a:off x="3324" y="-1343"/>
              <a:ext cx="116" cy="194"/>
            </a:xfrm>
            <a:prstGeom prst="rect">
              <a:avLst/>
            </a:prstGeom>
            <a:noFill/>
            <a:ln w="9525">
              <a:noFill/>
              <a:miter lim="800000"/>
              <a:headEnd/>
              <a:tailEnd/>
            </a:ln>
            <a:effectLst/>
          </p:spPr>
          <p:txBody>
            <a:bodyPr wrap="none">
              <a:spAutoFit/>
            </a:bodyPr>
            <a:lstStyle/>
            <a:p>
              <a:pPr algn="r">
                <a:defRPr/>
              </a:pPr>
              <a:r>
                <a:rPr lang="en-US" sz="2100" b="1" baseline="-25000" dirty="0">
                  <a:effectLst>
                    <a:outerShdw blurRad="38100" dist="38100" dir="2700000" algn="tl">
                      <a:srgbClr val="000000"/>
                    </a:outerShdw>
                  </a:effectLst>
                  <a:cs typeface="Arial" pitchFamily="34" charset="0"/>
                </a:rPr>
                <a:t>1</a:t>
              </a:r>
            </a:p>
          </p:txBody>
        </p:sp>
      </p:grpSp>
      <p:grpSp>
        <p:nvGrpSpPr>
          <p:cNvPr id="54288" name="Group 92"/>
          <p:cNvGrpSpPr>
            <a:grpSpLocks/>
          </p:cNvGrpSpPr>
          <p:nvPr/>
        </p:nvGrpSpPr>
        <p:grpSpPr bwMode="auto">
          <a:xfrm>
            <a:off x="7772400" y="4800600"/>
            <a:ext cx="1185863" cy="504825"/>
            <a:chOff x="8609653" y="4800601"/>
            <a:chExt cx="1185389" cy="505598"/>
          </a:xfrm>
        </p:grpSpPr>
        <p:cxnSp>
          <p:nvCxnSpPr>
            <p:cNvPr id="54302" name="Straight Arrow Connector 90"/>
            <p:cNvCxnSpPr>
              <a:cxnSpLocks noChangeShapeType="1"/>
              <a:stCxn id="92" idx="0"/>
            </p:cNvCxnSpPr>
            <p:nvPr/>
          </p:nvCxnSpPr>
          <p:spPr bwMode="auto">
            <a:xfrm rot="16200000" flipV="1">
              <a:off x="9020302" y="4847153"/>
              <a:ext cx="228599" cy="135495"/>
            </a:xfrm>
            <a:prstGeom prst="straightConnector1">
              <a:avLst/>
            </a:prstGeom>
            <a:noFill/>
            <a:ln w="12700" algn="ctr">
              <a:solidFill>
                <a:schemeClr val="tx1"/>
              </a:solidFill>
              <a:round/>
              <a:headEnd/>
              <a:tailEnd type="arrow" w="med" len="med"/>
            </a:ln>
          </p:spPr>
        </p:cxnSp>
        <p:sp>
          <p:nvSpPr>
            <p:cNvPr id="92" name="TextBox 91"/>
            <p:cNvSpPr txBox="1"/>
            <p:nvPr/>
          </p:nvSpPr>
          <p:spPr>
            <a:xfrm>
              <a:off x="8609653" y="5029551"/>
              <a:ext cx="1185389" cy="276648"/>
            </a:xfrm>
            <a:prstGeom prst="rect">
              <a:avLst/>
            </a:prstGeom>
            <a:noFill/>
          </p:spPr>
          <p:txBody>
            <a:bodyPr wrap="none">
              <a:spAutoFit/>
            </a:bodyPr>
            <a:lstStyle/>
            <a:p>
              <a:pPr>
                <a:defRPr/>
              </a:pPr>
              <a:r>
                <a:rPr lang="en-US" sz="1200" b="1" dirty="0">
                  <a:effectLst>
                    <a:outerShdw blurRad="38100" dist="38100" dir="2700000" algn="tl">
                      <a:srgbClr val="000000">
                        <a:alpha val="43137"/>
                      </a:srgbClr>
                    </a:outerShdw>
                  </a:effectLst>
                  <a:cs typeface="Arial" pitchFamily="34" charset="0"/>
                </a:rPr>
                <a:t>Crosstalk noise</a:t>
              </a:r>
            </a:p>
          </p:txBody>
        </p:sp>
      </p:grpSp>
      <p:grpSp>
        <p:nvGrpSpPr>
          <p:cNvPr id="54289" name="Group 93"/>
          <p:cNvGrpSpPr>
            <a:grpSpLocks/>
          </p:cNvGrpSpPr>
          <p:nvPr/>
        </p:nvGrpSpPr>
        <p:grpSpPr bwMode="auto">
          <a:xfrm>
            <a:off x="5105400" y="3886200"/>
            <a:ext cx="1487488" cy="1419225"/>
            <a:chOff x="5115374" y="6019803"/>
            <a:chExt cx="1487908" cy="1419997"/>
          </a:xfrm>
        </p:grpSpPr>
        <p:cxnSp>
          <p:nvCxnSpPr>
            <p:cNvPr id="54300" name="Straight Arrow Connector 94"/>
            <p:cNvCxnSpPr>
              <a:cxnSpLocks noChangeShapeType="1"/>
            </p:cNvCxnSpPr>
            <p:nvPr/>
          </p:nvCxnSpPr>
          <p:spPr bwMode="auto">
            <a:xfrm rot="5400000">
              <a:off x="6221225" y="6134101"/>
              <a:ext cx="228597" cy="1"/>
            </a:xfrm>
            <a:prstGeom prst="straightConnector1">
              <a:avLst/>
            </a:prstGeom>
            <a:noFill/>
            <a:ln w="12700" algn="ctr">
              <a:solidFill>
                <a:schemeClr val="tx1"/>
              </a:solidFill>
              <a:round/>
              <a:headEnd/>
              <a:tailEnd type="arrow" w="med" len="med"/>
            </a:ln>
          </p:spPr>
        </p:cxnSp>
        <p:sp>
          <p:nvSpPr>
            <p:cNvPr id="96" name="TextBox 95"/>
            <p:cNvSpPr txBox="1"/>
            <p:nvPr/>
          </p:nvSpPr>
          <p:spPr>
            <a:xfrm>
              <a:off x="5115374" y="7163425"/>
              <a:ext cx="1487908" cy="276375"/>
            </a:xfrm>
            <a:prstGeom prst="rect">
              <a:avLst/>
            </a:prstGeom>
            <a:noFill/>
          </p:spPr>
          <p:txBody>
            <a:bodyPr wrap="none">
              <a:spAutoFit/>
            </a:bodyPr>
            <a:lstStyle/>
            <a:p>
              <a:pPr>
                <a:defRPr/>
              </a:pPr>
              <a:r>
                <a:rPr lang="en-US" sz="1200" b="1" dirty="0">
                  <a:effectLst>
                    <a:outerShdw blurRad="38100" dist="38100" dir="2700000" algn="tl">
                      <a:srgbClr val="000000">
                        <a:alpha val="43137"/>
                      </a:srgbClr>
                    </a:outerShdw>
                  </a:effectLst>
                  <a:cs typeface="Arial" pitchFamily="34" charset="0"/>
                </a:rPr>
                <a:t>Standard migration</a:t>
              </a:r>
            </a:p>
          </p:txBody>
        </p:sp>
      </p:grpSp>
      <p:cxnSp>
        <p:nvCxnSpPr>
          <p:cNvPr id="54290" name="Straight Arrow Connector 108"/>
          <p:cNvCxnSpPr>
            <a:cxnSpLocks noChangeShapeType="1"/>
            <a:stCxn id="96" idx="0"/>
          </p:cNvCxnSpPr>
          <p:nvPr/>
        </p:nvCxnSpPr>
        <p:spPr bwMode="auto">
          <a:xfrm rot="16200000" flipV="1">
            <a:off x="5706269" y="4885531"/>
            <a:ext cx="228600" cy="58738"/>
          </a:xfrm>
          <a:prstGeom prst="straightConnector1">
            <a:avLst/>
          </a:prstGeom>
          <a:noFill/>
          <a:ln w="12700" algn="ctr">
            <a:solidFill>
              <a:schemeClr val="tx1"/>
            </a:solidFill>
            <a:round/>
            <a:headEnd/>
            <a:tailEnd type="arrow" w="med" len="med"/>
          </a:ln>
        </p:spPr>
      </p:cxnSp>
      <p:sp>
        <p:nvSpPr>
          <p:cNvPr id="145" name="Rectangle 144"/>
          <p:cNvSpPr/>
          <p:nvPr/>
        </p:nvSpPr>
        <p:spPr>
          <a:xfrm>
            <a:off x="7480300" y="3962400"/>
            <a:ext cx="346075" cy="523875"/>
          </a:xfrm>
          <a:prstGeom prst="rect">
            <a:avLst/>
          </a:prstGeom>
        </p:spPr>
        <p:txBody>
          <a:bodyPr wrap="none">
            <a:spAutoFit/>
          </a:bodyPr>
          <a:lstStyle/>
          <a:p>
            <a:pPr>
              <a:defRPr/>
            </a:pPr>
            <a:r>
              <a:rPr lang="en-US" sz="2800" b="1" baseline="30000" dirty="0">
                <a:solidFill>
                  <a:srgbClr val="FFFF00"/>
                </a:solidFill>
                <a:effectLst>
                  <a:outerShdw blurRad="38100" dist="38100" dir="2700000" algn="tl">
                    <a:srgbClr val="000000"/>
                  </a:outerShdw>
                </a:effectLst>
                <a:ea typeface="ＭＳ Ｐゴシック" pitchFamily="34" charset="-128"/>
                <a:cs typeface="Arial" pitchFamily="34" charset="0"/>
              </a:rPr>
              <a:t>T</a:t>
            </a:r>
            <a:endParaRPr lang="en-US" sz="2800" dirty="0">
              <a:cs typeface="Arial" pitchFamily="34" charset="0"/>
            </a:endParaRPr>
          </a:p>
        </p:txBody>
      </p:sp>
      <p:sp>
        <p:nvSpPr>
          <p:cNvPr id="146" name="Rectangle 145"/>
          <p:cNvSpPr/>
          <p:nvPr/>
        </p:nvSpPr>
        <p:spPr>
          <a:xfrm>
            <a:off x="8431213" y="3962400"/>
            <a:ext cx="344487" cy="523875"/>
          </a:xfrm>
          <a:prstGeom prst="rect">
            <a:avLst/>
          </a:prstGeom>
        </p:spPr>
        <p:txBody>
          <a:bodyPr wrap="none">
            <a:spAutoFit/>
          </a:bodyPr>
          <a:lstStyle/>
          <a:p>
            <a:pPr>
              <a:defRPr/>
            </a:pPr>
            <a:r>
              <a:rPr lang="en-US" sz="2800" b="1" baseline="30000" dirty="0">
                <a:solidFill>
                  <a:srgbClr val="FFFFFF"/>
                </a:solidFill>
                <a:effectLst>
                  <a:outerShdw blurRad="38100" dist="38100" dir="2700000" algn="tl">
                    <a:srgbClr val="000000"/>
                  </a:outerShdw>
                </a:effectLst>
                <a:ea typeface="ＭＳ Ｐゴシック" pitchFamily="34" charset="-128"/>
                <a:cs typeface="Arial" pitchFamily="34" charset="0"/>
              </a:rPr>
              <a:t>T</a:t>
            </a:r>
            <a:endParaRPr lang="en-US" sz="2800" dirty="0">
              <a:solidFill>
                <a:srgbClr val="FFFFFF"/>
              </a:solidFill>
              <a:cs typeface="Arial" pitchFamily="34" charset="0"/>
            </a:endParaRPr>
          </a:p>
        </p:txBody>
      </p:sp>
      <p:sp>
        <p:nvSpPr>
          <p:cNvPr id="156" name="Rectangle 155"/>
          <p:cNvSpPr>
            <a:spLocks noChangeArrowheads="1"/>
          </p:cNvSpPr>
          <p:nvPr/>
        </p:nvSpPr>
        <p:spPr bwMode="auto">
          <a:xfrm>
            <a:off x="3581400" y="3048000"/>
            <a:ext cx="4724400" cy="838200"/>
          </a:xfrm>
          <a:prstGeom prst="rect">
            <a:avLst/>
          </a:prstGeom>
          <a:solidFill>
            <a:srgbClr val="000082"/>
          </a:solidFill>
          <a:ln w="12700" algn="ctr">
            <a:noFill/>
            <a:round/>
            <a:headEnd/>
            <a:tailEnd/>
          </a:ln>
        </p:spPr>
        <p:txBody>
          <a:bodyPr/>
          <a:lstStyle/>
          <a:p>
            <a:endParaRPr lang="en-US"/>
          </a:p>
        </p:txBody>
      </p:sp>
      <p:grpSp>
        <p:nvGrpSpPr>
          <p:cNvPr id="20" name="Group 92"/>
          <p:cNvGrpSpPr>
            <a:grpSpLocks/>
          </p:cNvGrpSpPr>
          <p:nvPr/>
        </p:nvGrpSpPr>
        <p:grpSpPr bwMode="auto">
          <a:xfrm>
            <a:off x="1905000" y="4030663"/>
            <a:ext cx="2895600" cy="769937"/>
            <a:chOff x="-152400" y="4343400"/>
            <a:chExt cx="2895600" cy="769441"/>
          </a:xfrm>
        </p:grpSpPr>
        <p:sp>
          <p:nvSpPr>
            <p:cNvPr id="54297" name="TextBox 82"/>
            <p:cNvSpPr txBox="1">
              <a:spLocks noChangeArrowheads="1"/>
            </p:cNvSpPr>
            <p:nvPr/>
          </p:nvSpPr>
          <p:spPr bwMode="auto">
            <a:xfrm>
              <a:off x="-152400" y="4343400"/>
              <a:ext cx="2895600" cy="769441"/>
            </a:xfrm>
            <a:prstGeom prst="rect">
              <a:avLst/>
            </a:prstGeom>
            <a:solidFill>
              <a:srgbClr val="000082"/>
            </a:solidFill>
            <a:ln w="9525">
              <a:noFill/>
              <a:miter lim="800000"/>
              <a:headEnd/>
              <a:tailEnd/>
            </a:ln>
          </p:spPr>
          <p:txBody>
            <a:bodyPr>
              <a:spAutoFit/>
            </a:bodyPr>
            <a:lstStyle/>
            <a:p>
              <a:r>
                <a:rPr lang="en-US"/>
                <a:t>m  = m   +</a:t>
              </a:r>
            </a:p>
          </p:txBody>
        </p:sp>
        <p:sp>
          <p:nvSpPr>
            <p:cNvPr id="54298" name="TextBox 89"/>
            <p:cNvSpPr txBox="1">
              <a:spLocks noChangeArrowheads="1"/>
            </p:cNvSpPr>
            <p:nvPr/>
          </p:nvSpPr>
          <p:spPr bwMode="auto">
            <a:xfrm>
              <a:off x="228600" y="4343400"/>
              <a:ext cx="583814" cy="307777"/>
            </a:xfrm>
            <a:prstGeom prst="rect">
              <a:avLst/>
            </a:prstGeom>
            <a:noFill/>
            <a:ln w="9525">
              <a:noFill/>
              <a:miter lim="800000"/>
              <a:headEnd/>
              <a:tailEnd/>
            </a:ln>
          </p:spPr>
          <p:txBody>
            <a:bodyPr wrap="none">
              <a:spAutoFit/>
            </a:bodyPr>
            <a:lstStyle/>
            <a:p>
              <a:r>
                <a:rPr lang="en-US" sz="1400"/>
                <a:t>(k+1)</a:t>
              </a:r>
            </a:p>
          </p:txBody>
        </p:sp>
        <p:sp>
          <p:nvSpPr>
            <p:cNvPr id="54299" name="TextBox 90"/>
            <p:cNvSpPr txBox="1">
              <a:spLocks noChangeArrowheads="1"/>
            </p:cNvSpPr>
            <p:nvPr/>
          </p:nvSpPr>
          <p:spPr bwMode="auto">
            <a:xfrm>
              <a:off x="1321186" y="4343400"/>
              <a:ext cx="393056" cy="307777"/>
            </a:xfrm>
            <a:prstGeom prst="rect">
              <a:avLst/>
            </a:prstGeom>
            <a:noFill/>
            <a:ln w="9525">
              <a:noFill/>
              <a:miter lim="800000"/>
              <a:headEnd/>
              <a:tailEnd/>
            </a:ln>
          </p:spPr>
          <p:txBody>
            <a:bodyPr wrap="none">
              <a:spAutoFit/>
            </a:bodyPr>
            <a:lstStyle/>
            <a:p>
              <a:r>
                <a:rPr lang="en-US" sz="1400"/>
                <a:t>(k)</a:t>
              </a:r>
            </a:p>
          </p:txBody>
        </p:sp>
      </p:grpSp>
      <p:sp>
        <p:nvSpPr>
          <p:cNvPr id="157" name="Rectangle 156"/>
          <p:cNvSpPr>
            <a:spLocks noChangeArrowheads="1"/>
          </p:cNvSpPr>
          <p:nvPr/>
        </p:nvSpPr>
        <p:spPr bwMode="auto">
          <a:xfrm>
            <a:off x="2362200" y="3733800"/>
            <a:ext cx="6781800" cy="1676400"/>
          </a:xfrm>
          <a:prstGeom prst="rect">
            <a:avLst/>
          </a:prstGeom>
          <a:solidFill>
            <a:srgbClr val="000082"/>
          </a:solidFill>
          <a:ln w="12700" algn="ctr">
            <a:noFill/>
            <a:round/>
            <a:headEnd/>
            <a:tailEnd/>
          </a:ln>
        </p:spPr>
        <p:txBody>
          <a:bodyPr/>
          <a:lstStyle/>
          <a:p>
            <a:endParaRPr lang="en-US"/>
          </a:p>
        </p:txBody>
      </p:sp>
      <p:pic>
        <p:nvPicPr>
          <p:cNvPr id="107521" name="Picture 1"/>
          <p:cNvPicPr>
            <a:picLocks noChangeAspect="1" noChangeArrowheads="1"/>
          </p:cNvPicPr>
          <p:nvPr/>
        </p:nvPicPr>
        <p:blipFill>
          <a:blip r:embed="rId3" cstate="print"/>
          <a:srcRect/>
          <a:stretch>
            <a:fillRect/>
          </a:stretch>
        </p:blipFill>
        <p:spPr bwMode="auto">
          <a:xfrm>
            <a:off x="6629400" y="838200"/>
            <a:ext cx="2133600" cy="1219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75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8" fill="hold" grpId="0" nodeType="clickEffect">
                                  <p:stCondLst>
                                    <p:cond delay="0"/>
                                  </p:stCondLst>
                                  <p:childTnLst>
                                    <p:animEffect transition="out" filter="wipe(left)">
                                      <p:cBhvr>
                                        <p:cTn id="29" dur="500"/>
                                        <p:tgtEl>
                                          <p:spTgt spid="156"/>
                                        </p:tgtEl>
                                      </p:cBhvr>
                                    </p:animEffect>
                                    <p:set>
                                      <p:cBhvr>
                                        <p:cTn id="30" dur="1" fill="hold">
                                          <p:stCondLst>
                                            <p:cond delay="499"/>
                                          </p:stCondLst>
                                        </p:cTn>
                                        <p:tgtEl>
                                          <p:spTgt spid="15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8" fill="hold" grpId="0" nodeType="clickEffect">
                                  <p:stCondLst>
                                    <p:cond delay="0"/>
                                  </p:stCondLst>
                                  <p:childTnLst>
                                    <p:animEffect transition="out" filter="wipe(left)">
                                      <p:cBhvr>
                                        <p:cTn id="34" dur="500"/>
                                        <p:tgtEl>
                                          <p:spTgt spid="157"/>
                                        </p:tgtEl>
                                      </p:cBhvr>
                                    </p:animEffect>
                                    <p:set>
                                      <p:cBhvr>
                                        <p:cTn id="35" dur="1" fill="hold">
                                          <p:stCondLst>
                                            <p:cond delay="499"/>
                                          </p:stCondLst>
                                        </p:cTn>
                                        <p:tgtEl>
                                          <p:spTgt spid="15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762000" y="76200"/>
            <a:ext cx="7772400" cy="1143000"/>
          </a:xfrm>
        </p:spPr>
        <p:txBody>
          <a:bodyPr lIns="91440" tIns="45720" rIns="91440" bIns="45720"/>
          <a:lstStyle/>
          <a:p>
            <a:pPr>
              <a:defRPr/>
            </a:pPr>
            <a:r>
              <a:rPr lang="en-US" altLang="ja-JP" b="1" dirty="0" smtClean="0">
                <a:solidFill>
                  <a:srgbClr val="DADADA"/>
                </a:solidFill>
                <a:effectLst>
                  <a:outerShdw blurRad="38100" dist="38100" dir="2700000" algn="tl">
                    <a:srgbClr val="000000"/>
                  </a:outerShdw>
                </a:effectLst>
                <a:ea typeface="ＭＳ Ｐゴシック" pitchFamily="34" charset="-128"/>
              </a:rPr>
              <a:t>FWI Problem &amp; Possible Soln.</a:t>
            </a:r>
            <a:endParaRPr lang="ja-JP" altLang="en-US" b="1" smtClean="0">
              <a:solidFill>
                <a:srgbClr val="DADADA"/>
              </a:solidFill>
              <a:effectLst>
                <a:outerShdw blurRad="38100" dist="38100" dir="2700000" algn="tl">
                  <a:srgbClr val="000000"/>
                </a:outerShdw>
              </a:effectLst>
              <a:ea typeface="ＭＳ Ｐゴシック" pitchFamily="34" charset="-128"/>
            </a:endParaRPr>
          </a:p>
        </p:txBody>
      </p:sp>
      <p:sp>
        <p:nvSpPr>
          <p:cNvPr id="11267" name="コンテンツ プレースホルダ 2"/>
          <p:cNvSpPr>
            <a:spLocks noGrp="1"/>
          </p:cNvSpPr>
          <p:nvPr>
            <p:ph idx="4294967295"/>
          </p:nvPr>
        </p:nvSpPr>
        <p:spPr>
          <a:xfrm>
            <a:off x="323850" y="1292225"/>
            <a:ext cx="8229600" cy="4525963"/>
          </a:xfrm>
        </p:spPr>
        <p:txBody>
          <a:bodyPr lIns="91440" tIns="45720" rIns="91440" bIns="45720"/>
          <a:lstStyle/>
          <a:p>
            <a:pPr>
              <a:defRPr/>
            </a:pPr>
            <a:r>
              <a:rPr lang="en-US" altLang="ja-JP" b="1" dirty="0" smtClean="0">
                <a:solidFill>
                  <a:srgbClr val="DADADA"/>
                </a:solidFill>
                <a:effectLst>
                  <a:outerShdw blurRad="38100" dist="38100" dir="2700000" algn="tl">
                    <a:srgbClr val="000000"/>
                  </a:outerShdw>
                </a:effectLst>
                <a:ea typeface="ＭＳ Ｐゴシック" pitchFamily="34" charset="-128"/>
              </a:rPr>
              <a:t>Problem:</a:t>
            </a:r>
            <a:r>
              <a:rPr lang="en-US" altLang="ja-JP" b="1" dirty="0" smtClean="0">
                <a:solidFill>
                  <a:srgbClr val="FFFF00"/>
                </a:solidFill>
                <a:effectLst>
                  <a:outerShdw blurRad="38100" dist="38100" dir="2700000" algn="tl">
                    <a:srgbClr val="000000"/>
                  </a:outerShdw>
                </a:effectLst>
                <a:ea typeface="ＭＳ Ｐゴシック" pitchFamily="34" charset="-128"/>
              </a:rPr>
              <a:t> FWI computationally costly</a:t>
            </a:r>
          </a:p>
          <a:p>
            <a:pPr>
              <a:defRPr/>
            </a:pPr>
            <a:endParaRPr lang="en-US" altLang="ja-JP" b="1" dirty="0" smtClean="0">
              <a:solidFill>
                <a:srgbClr val="FFFF00"/>
              </a:solidFill>
              <a:effectLst>
                <a:outerShdw blurRad="38100" dist="38100" dir="2700000" algn="tl">
                  <a:srgbClr val="000000"/>
                </a:outerShdw>
              </a:effectLst>
              <a:ea typeface="ＭＳ Ｐゴシック" pitchFamily="34" charset="-128"/>
            </a:endParaRPr>
          </a:p>
          <a:p>
            <a:pPr>
              <a:buFontTx/>
              <a:buNone/>
              <a:defRPr/>
            </a:pPr>
            <a:endParaRPr lang="en-US" altLang="ja-JP" b="1" dirty="0" smtClean="0">
              <a:solidFill>
                <a:srgbClr val="FFFF00"/>
              </a:solidFill>
              <a:effectLst>
                <a:outerShdw blurRad="38100" dist="38100" dir="2700000" algn="tl">
                  <a:srgbClr val="000000"/>
                </a:outerShdw>
              </a:effectLst>
              <a:ea typeface="ＭＳ Ｐゴシック" pitchFamily="34" charset="-128"/>
            </a:endParaRPr>
          </a:p>
          <a:p>
            <a:pPr>
              <a:defRPr/>
            </a:pPr>
            <a:endParaRPr lang="en-US" altLang="ja-JP" b="1" dirty="0" smtClean="0">
              <a:solidFill>
                <a:srgbClr val="FFFF00"/>
              </a:solidFill>
              <a:effectLst>
                <a:outerShdw blurRad="38100" dist="38100" dir="2700000" algn="tl">
                  <a:srgbClr val="000000"/>
                </a:outerShdw>
              </a:effectLst>
              <a:ea typeface="ＭＳ Ｐゴシック" pitchFamily="34" charset="-128"/>
            </a:endParaRPr>
          </a:p>
          <a:p>
            <a:pPr>
              <a:defRPr/>
            </a:pPr>
            <a:r>
              <a:rPr lang="en-US" altLang="ja-JP" b="1" dirty="0" smtClean="0">
                <a:solidFill>
                  <a:srgbClr val="DADADA"/>
                </a:solidFill>
                <a:effectLst>
                  <a:outerShdw blurRad="38100" dist="38100" dir="2700000" algn="tl">
                    <a:srgbClr val="000000"/>
                  </a:outerShdw>
                </a:effectLst>
                <a:ea typeface="ＭＳ Ｐゴシック" pitchFamily="34" charset="-128"/>
              </a:rPr>
              <a:t>Solution:</a:t>
            </a:r>
            <a:r>
              <a:rPr lang="en-US" altLang="ja-JP" b="1" dirty="0" smtClean="0">
                <a:solidFill>
                  <a:srgbClr val="FFFF00"/>
                </a:solidFill>
                <a:effectLst>
                  <a:outerShdw blurRad="38100" dist="38100" dir="2700000" algn="tl">
                    <a:srgbClr val="000000"/>
                  </a:outerShdw>
                </a:effectLst>
                <a:ea typeface="ＭＳ Ｐゴシック" pitchFamily="34" charset="-128"/>
              </a:rPr>
              <a:t> Multisource Encoded FWI</a:t>
            </a:r>
          </a:p>
          <a:p>
            <a:pPr>
              <a:buFontTx/>
              <a:buNone/>
              <a:defRPr/>
            </a:pPr>
            <a:r>
              <a:rPr lang="en-US" altLang="ja-JP" b="1" dirty="0" smtClean="0">
                <a:solidFill>
                  <a:srgbClr val="FFFF00"/>
                </a:solidFill>
                <a:effectLst>
                  <a:outerShdw blurRad="38100" dist="38100" dir="2700000" algn="tl">
                    <a:srgbClr val="000000"/>
                  </a:outerShdw>
                </a:effectLst>
                <a:ea typeface="ＭＳ Ｐゴシック" pitchFamily="34" charset="-128"/>
              </a:rPr>
              <a:t>    </a:t>
            </a:r>
            <a:endParaRPr lang="ja-JP" altLang="en-US" b="1" smtClean="0">
              <a:solidFill>
                <a:srgbClr val="FFFF00"/>
              </a:solidFill>
              <a:effectLst>
                <a:outerShdw blurRad="38100" dist="38100" dir="2700000" algn="tl">
                  <a:srgbClr val="000000"/>
                </a:outerShdw>
              </a:effectLst>
              <a:ea typeface="ＭＳ Ｐゴシック" pitchFamily="34" charset="-128"/>
            </a:endParaRPr>
          </a:p>
        </p:txBody>
      </p:sp>
      <p:pic>
        <p:nvPicPr>
          <p:cNvPr id="55300" name="Picture 6" descr="Geosoft GMSYS-3D model of a salt body embedded in a 3D density volume."/>
          <p:cNvPicPr>
            <a:picLocks noChangeAspect="1" noChangeArrowheads="1"/>
          </p:cNvPicPr>
          <p:nvPr/>
        </p:nvPicPr>
        <p:blipFill>
          <a:blip r:embed="rId4" cstate="print"/>
          <a:srcRect/>
          <a:stretch>
            <a:fillRect/>
          </a:stretch>
        </p:blipFill>
        <p:spPr bwMode="auto">
          <a:xfrm>
            <a:off x="1752600" y="2006600"/>
            <a:ext cx="3505200" cy="1538288"/>
          </a:xfrm>
          <a:prstGeom prst="rect">
            <a:avLst/>
          </a:prstGeom>
          <a:noFill/>
          <a:ln w="9525">
            <a:noFill/>
            <a:miter lim="800000"/>
            <a:headEnd/>
            <a:tailEnd/>
          </a:ln>
        </p:spPr>
      </p:pic>
      <p:grpSp>
        <p:nvGrpSpPr>
          <p:cNvPr id="3" name="Group 7"/>
          <p:cNvGrpSpPr>
            <a:grpSpLocks/>
          </p:cNvGrpSpPr>
          <p:nvPr/>
        </p:nvGrpSpPr>
        <p:grpSpPr bwMode="auto">
          <a:xfrm>
            <a:off x="2209800" y="1944688"/>
            <a:ext cx="1066800" cy="1295400"/>
            <a:chOff x="1392" y="1392"/>
            <a:chExt cx="672" cy="816"/>
          </a:xfrm>
        </p:grpSpPr>
        <p:sp>
          <p:nvSpPr>
            <p:cNvPr id="55331" name="AutoShape 8"/>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5332" name="Line 9"/>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5333" name="Line 10"/>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pic>
        <p:nvPicPr>
          <p:cNvPr id="196619" name="Picture 11" descr="Geosoft GMSYS-3D model of a salt body embedded in a 3D density volume."/>
          <p:cNvPicPr>
            <a:picLocks noChangeAspect="1" noChangeArrowheads="1"/>
          </p:cNvPicPr>
          <p:nvPr/>
        </p:nvPicPr>
        <p:blipFill>
          <a:blip r:embed="rId4" cstate="print"/>
          <a:srcRect/>
          <a:stretch>
            <a:fillRect/>
          </a:stretch>
        </p:blipFill>
        <p:spPr bwMode="auto">
          <a:xfrm>
            <a:off x="1905000" y="5054600"/>
            <a:ext cx="3505200" cy="1538288"/>
          </a:xfrm>
          <a:prstGeom prst="rect">
            <a:avLst/>
          </a:prstGeom>
          <a:noFill/>
          <a:ln w="9525">
            <a:noFill/>
            <a:miter lim="800000"/>
            <a:headEnd/>
            <a:tailEnd/>
          </a:ln>
        </p:spPr>
      </p:pic>
      <p:sp>
        <p:nvSpPr>
          <p:cNvPr id="196620" name="Rectangle 12"/>
          <p:cNvSpPr>
            <a:spLocks noChangeArrowheads="1"/>
          </p:cNvSpPr>
          <p:nvPr/>
        </p:nvSpPr>
        <p:spPr bwMode="auto">
          <a:xfrm>
            <a:off x="1125538" y="4006850"/>
            <a:ext cx="5238750" cy="811213"/>
          </a:xfrm>
          <a:prstGeom prst="rect">
            <a:avLst/>
          </a:prstGeom>
          <a:noFill/>
          <a:ln w="9525">
            <a:noFill/>
            <a:miter lim="800000"/>
            <a:headEnd/>
            <a:tailEnd/>
          </a:ln>
          <a:effectLst/>
        </p:spPr>
        <p:txBody>
          <a:bodyPr wrap="none">
            <a:spAutoFit/>
          </a:bodyPr>
          <a:lstStyle/>
          <a:p>
            <a:pPr>
              <a:defRPr/>
            </a:pPr>
            <a:r>
              <a:rPr lang="en-US" altLang="ja-JP" sz="3500" b="1" baseline="-25000" dirty="0">
                <a:solidFill>
                  <a:srgbClr val="FFFF00"/>
                </a:solidFill>
                <a:effectLst>
                  <a:outerShdw blurRad="38100" dist="38100" dir="2700000" algn="tl">
                    <a:srgbClr val="000000"/>
                  </a:outerShdw>
                </a:effectLst>
                <a:ea typeface="ＭＳ Ｐゴシック" pitchFamily="34" charset="-128"/>
                <a:cs typeface="+mn-cs"/>
              </a:rPr>
              <a:t>Preconditioning speeds up by factor 2-3</a:t>
            </a:r>
          </a:p>
          <a:p>
            <a:pPr>
              <a:defRPr/>
            </a:pPr>
            <a:r>
              <a:rPr lang="en-US" altLang="ja-JP" sz="3500" b="1" baseline="-25000" dirty="0">
                <a:solidFill>
                  <a:srgbClr val="FFFF00"/>
                </a:solidFill>
                <a:effectLst>
                  <a:outerShdw blurRad="38100" dist="38100" dir="2700000" algn="tl">
                    <a:srgbClr val="000000"/>
                  </a:outerShdw>
                </a:effectLst>
                <a:ea typeface="ＭＳ Ｐゴシック" pitchFamily="34" charset="-128"/>
                <a:cs typeface="+mn-cs"/>
              </a:rPr>
              <a:t>Iterative encoding reduces crosstalk</a:t>
            </a:r>
            <a:endParaRPr lang="en-US" sz="3500" b="1" baseline="-25000" dirty="0">
              <a:solidFill>
                <a:srgbClr val="FFFF00"/>
              </a:solidFill>
              <a:effectLst>
                <a:outerShdw blurRad="38100" dist="38100" dir="2700000" algn="tl">
                  <a:srgbClr val="000000"/>
                </a:outerShdw>
              </a:effectLst>
              <a:cs typeface="+mn-cs"/>
            </a:endParaRPr>
          </a:p>
        </p:txBody>
      </p:sp>
      <p:grpSp>
        <p:nvGrpSpPr>
          <p:cNvPr id="4" name="Group 13"/>
          <p:cNvGrpSpPr>
            <a:grpSpLocks/>
          </p:cNvGrpSpPr>
          <p:nvPr/>
        </p:nvGrpSpPr>
        <p:grpSpPr bwMode="auto">
          <a:xfrm>
            <a:off x="2209800" y="5181600"/>
            <a:ext cx="2971800" cy="1295400"/>
            <a:chOff x="1392" y="3264"/>
            <a:chExt cx="1872" cy="816"/>
          </a:xfrm>
        </p:grpSpPr>
        <p:grpSp>
          <p:nvGrpSpPr>
            <p:cNvPr id="55307" name="Group 14"/>
            <p:cNvGrpSpPr>
              <a:grpSpLocks/>
            </p:cNvGrpSpPr>
            <p:nvPr/>
          </p:nvGrpSpPr>
          <p:grpSpPr bwMode="auto">
            <a:xfrm>
              <a:off x="1392" y="3264"/>
              <a:ext cx="672" cy="816"/>
              <a:chOff x="1392" y="1392"/>
              <a:chExt cx="672" cy="816"/>
            </a:xfrm>
          </p:grpSpPr>
          <p:sp>
            <p:nvSpPr>
              <p:cNvPr id="55328" name="AutoShape 1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5329" name="Line 1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5330" name="Line 1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5308" name="Group 18"/>
            <p:cNvGrpSpPr>
              <a:grpSpLocks/>
            </p:cNvGrpSpPr>
            <p:nvPr/>
          </p:nvGrpSpPr>
          <p:grpSpPr bwMode="auto">
            <a:xfrm>
              <a:off x="1632" y="3264"/>
              <a:ext cx="672" cy="816"/>
              <a:chOff x="1392" y="1392"/>
              <a:chExt cx="672" cy="816"/>
            </a:xfrm>
          </p:grpSpPr>
          <p:sp>
            <p:nvSpPr>
              <p:cNvPr id="55325" name="AutoShape 19"/>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5326" name="Line 20"/>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5327" name="Line 21"/>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5309" name="Group 22"/>
            <p:cNvGrpSpPr>
              <a:grpSpLocks/>
            </p:cNvGrpSpPr>
            <p:nvPr/>
          </p:nvGrpSpPr>
          <p:grpSpPr bwMode="auto">
            <a:xfrm flipH="1">
              <a:off x="1872" y="3264"/>
              <a:ext cx="672" cy="816"/>
              <a:chOff x="1392" y="1392"/>
              <a:chExt cx="672" cy="816"/>
            </a:xfrm>
          </p:grpSpPr>
          <p:sp>
            <p:nvSpPr>
              <p:cNvPr id="55322" name="AutoShape 23"/>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5323" name="Line 24"/>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5324" name="Line 25"/>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5310" name="Group 26"/>
            <p:cNvGrpSpPr>
              <a:grpSpLocks/>
            </p:cNvGrpSpPr>
            <p:nvPr/>
          </p:nvGrpSpPr>
          <p:grpSpPr bwMode="auto">
            <a:xfrm flipH="1">
              <a:off x="2112" y="3264"/>
              <a:ext cx="672" cy="816"/>
              <a:chOff x="1392" y="1392"/>
              <a:chExt cx="672" cy="816"/>
            </a:xfrm>
          </p:grpSpPr>
          <p:sp>
            <p:nvSpPr>
              <p:cNvPr id="55319" name="AutoShape 27"/>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5320" name="Line 28"/>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5321" name="Line 29"/>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5311" name="Group 30"/>
            <p:cNvGrpSpPr>
              <a:grpSpLocks/>
            </p:cNvGrpSpPr>
            <p:nvPr/>
          </p:nvGrpSpPr>
          <p:grpSpPr bwMode="auto">
            <a:xfrm flipH="1">
              <a:off x="2352" y="3264"/>
              <a:ext cx="672" cy="816"/>
              <a:chOff x="1392" y="1392"/>
              <a:chExt cx="672" cy="816"/>
            </a:xfrm>
          </p:grpSpPr>
          <p:sp>
            <p:nvSpPr>
              <p:cNvPr id="55316" name="AutoShape 31"/>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5317" name="Line 32"/>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5318" name="Line 33"/>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5312" name="Group 34"/>
            <p:cNvGrpSpPr>
              <a:grpSpLocks/>
            </p:cNvGrpSpPr>
            <p:nvPr/>
          </p:nvGrpSpPr>
          <p:grpSpPr bwMode="auto">
            <a:xfrm flipH="1">
              <a:off x="2592" y="3264"/>
              <a:ext cx="672" cy="816"/>
              <a:chOff x="1392" y="1392"/>
              <a:chExt cx="672" cy="816"/>
            </a:xfrm>
          </p:grpSpPr>
          <p:sp>
            <p:nvSpPr>
              <p:cNvPr id="55313" name="AutoShape 3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5314" name="Line 3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5315" name="Line 3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sp>
        <p:nvSpPr>
          <p:cNvPr id="196646" name="Rectangle 38"/>
          <p:cNvSpPr>
            <a:spLocks noChangeArrowheads="1"/>
          </p:cNvSpPr>
          <p:nvPr/>
        </p:nvSpPr>
        <p:spPr bwMode="auto">
          <a:xfrm>
            <a:off x="0" y="3657600"/>
            <a:ext cx="8915400" cy="762000"/>
          </a:xfrm>
          <a:prstGeom prst="rect">
            <a:avLst/>
          </a:prstGeom>
          <a:solidFill>
            <a:srgbClr val="000082"/>
          </a:solidFill>
          <a:ln w="9525">
            <a:noFill/>
            <a:miter lim="800000"/>
            <a:headEnd/>
            <a:tailEnd/>
          </a:ln>
        </p:spPr>
        <p:txBody>
          <a:bodyPr wrap="none" anchor="ctr"/>
          <a:lstStyle/>
          <a:p>
            <a:pPr eaLnBrk="0" hangingPunct="0"/>
            <a:endParaRPr lang="en-US"/>
          </a:p>
        </p:txBody>
      </p:sp>
      <p:sp>
        <p:nvSpPr>
          <p:cNvPr id="196647" name="Rectangle 39"/>
          <p:cNvSpPr>
            <a:spLocks noChangeArrowheads="1"/>
          </p:cNvSpPr>
          <p:nvPr/>
        </p:nvSpPr>
        <p:spPr bwMode="auto">
          <a:xfrm>
            <a:off x="1143000" y="4114800"/>
            <a:ext cx="5715000" cy="762000"/>
          </a:xfrm>
          <a:prstGeom prst="rect">
            <a:avLst/>
          </a:prstGeom>
          <a:solidFill>
            <a:srgbClr val="000082"/>
          </a:solidFill>
          <a:ln w="12700">
            <a:noFill/>
            <a:miter lim="800000"/>
            <a:headEnd/>
            <a:tailEnd/>
          </a:ln>
        </p:spPr>
        <p:txBody>
          <a:bodyPr wrap="none" anchor="ctr"/>
          <a:lstStyle/>
          <a:p>
            <a:pPr eaLnBrk="0" hangingPunct="0"/>
            <a:endParaRPr lang="en-US"/>
          </a:p>
        </p:txBody>
      </p:sp>
    </p:spTree>
    <p:custDataLst>
      <p:tags r:id="rId1"/>
    </p:custDataLst>
  </p:cSld>
  <p:clrMapOvr>
    <a:masterClrMapping/>
  </p:clrMapOvr>
  <p:transition spd="med" advTm="770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5" end="5"/>
                                            </p:txEl>
                                          </p:spTgt>
                                        </p:tgtEl>
                                        <p:attrNameLst>
                                          <p:attrName>style.visibility</p:attrName>
                                        </p:attrNameLst>
                                      </p:cBhvr>
                                      <p:to>
                                        <p:strVal val="visible"/>
                                      </p:to>
                                    </p:set>
                                    <p:animEffect transition="in" filter="dissolve">
                                      <p:cBhvr>
                                        <p:cTn id="12" dur="500"/>
                                        <p:tgtEl>
                                          <p:spTgt spid="1126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96646"/>
                                        </p:tgtEl>
                                      </p:cBhvr>
                                    </p:animEffect>
                                    <p:set>
                                      <p:cBhvr>
                                        <p:cTn id="17" dur="1" fill="hold">
                                          <p:stCondLst>
                                            <p:cond delay="499"/>
                                          </p:stCondLst>
                                        </p:cTn>
                                        <p:tgtEl>
                                          <p:spTgt spid="19664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6619"/>
                                        </p:tgtEl>
                                        <p:attrNameLst>
                                          <p:attrName>style.visibility</p:attrName>
                                        </p:attrNameLst>
                                      </p:cBhvr>
                                      <p:to>
                                        <p:strVal val="visible"/>
                                      </p:to>
                                    </p:set>
                                    <p:animEffect transition="in" filter="wipe(left)">
                                      <p:cBhvr>
                                        <p:cTn id="22" dur="500"/>
                                        <p:tgtEl>
                                          <p:spTgt spid="1966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96647"/>
                                        </p:tgtEl>
                                      </p:cBhvr>
                                    </p:animEffect>
                                    <p:set>
                                      <p:cBhvr>
                                        <p:cTn id="32" dur="1" fill="hold">
                                          <p:stCondLst>
                                            <p:cond delay="499"/>
                                          </p:stCondLst>
                                        </p:cTn>
                                        <p:tgtEl>
                                          <p:spTgt spid="1966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46" grpId="0" animBg="1"/>
      <p:bldP spid="19664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2971800" y="-838200"/>
            <a:ext cx="2808288" cy="2117725"/>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6600" b="1" i="1" dirty="0">
                <a:solidFill>
                  <a:srgbClr val="FFFFFF"/>
                </a:solidFill>
                <a:effectLst>
                  <a:outerShdw blurRad="38100" dist="38100" dir="2700000" algn="tl">
                    <a:srgbClr val="000000"/>
                  </a:outerShdw>
                </a:effectLst>
              </a:rPr>
              <a:t> </a:t>
            </a:r>
          </a:p>
          <a:p>
            <a:pPr algn="ctr" defTabSz="857250">
              <a:defRPr/>
            </a:pPr>
            <a:r>
              <a:rPr lang="en-US" sz="6600" b="1" i="1" dirty="0">
                <a:solidFill>
                  <a:srgbClr val="FFFFFF"/>
                </a:solidFill>
                <a:effectLst>
                  <a:outerShdw blurRad="38100" dist="38100" dir="2700000" algn="tl">
                    <a:srgbClr val="000000"/>
                  </a:outerShdw>
                </a:effectLst>
              </a:rPr>
              <a:t>Outline</a:t>
            </a:r>
          </a:p>
        </p:txBody>
      </p:sp>
      <p:sp>
        <p:nvSpPr>
          <p:cNvPr id="15" name="Rectangle 2"/>
          <p:cNvSpPr>
            <a:spLocks noChangeArrowheads="1"/>
          </p:cNvSpPr>
          <p:nvPr/>
        </p:nvSpPr>
        <p:spPr bwMode="auto">
          <a:xfrm>
            <a:off x="457200" y="1443038"/>
            <a:ext cx="7972425"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1. Migration Problem and Encoded Migration</a:t>
            </a:r>
          </a:p>
        </p:txBody>
      </p:sp>
      <p:sp>
        <p:nvSpPr>
          <p:cNvPr id="4" name="Rectangle 2"/>
          <p:cNvSpPr>
            <a:spLocks noChangeArrowheads="1"/>
          </p:cNvSpPr>
          <p:nvPr/>
        </p:nvSpPr>
        <p:spPr bwMode="auto">
          <a:xfrm>
            <a:off x="442913" y="2590800"/>
            <a:ext cx="8304212" cy="1071563"/>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2. Standard </a:t>
            </a:r>
            <a:r>
              <a:rPr lang="en-US" sz="3200" b="1" i="1" dirty="0" err="1">
                <a:solidFill>
                  <a:srgbClr val="FAFD00"/>
                </a:solidFill>
                <a:effectLst>
                  <a:outerShdw blurRad="38100" dist="38100" dir="2700000" algn="tl">
                    <a:srgbClr val="000000"/>
                  </a:outerShdw>
                </a:effectLst>
              </a:rPr>
              <a:t>vs</a:t>
            </a:r>
            <a:r>
              <a:rPr lang="en-US" sz="3200" b="1" i="1" dirty="0">
                <a:solidFill>
                  <a:srgbClr val="FAFD00"/>
                </a:solidFill>
                <a:effectLst>
                  <a:outerShdw blurRad="38100" dist="38100" dir="2700000" algn="tl">
                    <a:srgbClr val="000000"/>
                  </a:outerShdw>
                </a:effectLst>
              </a:rPr>
              <a:t> Monte Carlo Least Squares Soln.</a:t>
            </a:r>
          </a:p>
        </p:txBody>
      </p:sp>
      <p:sp>
        <p:nvSpPr>
          <p:cNvPr id="6" name="Rectangle 2"/>
          <p:cNvSpPr>
            <a:spLocks noChangeArrowheads="1"/>
          </p:cNvSpPr>
          <p:nvPr/>
        </p:nvSpPr>
        <p:spPr bwMode="auto">
          <a:xfrm>
            <a:off x="533400" y="4262438"/>
            <a:ext cx="8193088"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3. Numerical Results: </a:t>
            </a:r>
            <a:r>
              <a:rPr lang="en-US" sz="2800" b="1" i="1" dirty="0">
                <a:solidFill>
                  <a:srgbClr val="FAFD00"/>
                </a:solidFill>
                <a:effectLst>
                  <a:outerShdw blurRad="38100" dist="38100" dir="2700000" algn="tl">
                    <a:srgbClr val="000000"/>
                  </a:outerShdw>
                </a:effectLst>
              </a:rPr>
              <a:t>Kirchhoff, Phase Shift, RTM</a:t>
            </a:r>
          </a:p>
        </p:txBody>
      </p:sp>
      <p:sp>
        <p:nvSpPr>
          <p:cNvPr id="7" name="Rectangle 2"/>
          <p:cNvSpPr>
            <a:spLocks noChangeArrowheads="1"/>
          </p:cNvSpPr>
          <p:nvPr/>
        </p:nvSpPr>
        <p:spPr bwMode="auto">
          <a:xfrm>
            <a:off x="533400" y="5405438"/>
            <a:ext cx="2225675" cy="1071562"/>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3200" b="1" i="1" dirty="0">
                <a:solidFill>
                  <a:srgbClr val="FAFD00"/>
                </a:solidFill>
                <a:effectLst>
                  <a:outerShdw blurRad="38100" dist="38100" dir="2700000" algn="tl">
                    <a:srgbClr val="000000"/>
                  </a:outerShdw>
                </a:effectLst>
              </a:rPr>
              <a:t> </a:t>
            </a:r>
          </a:p>
          <a:p>
            <a:pPr algn="ctr" defTabSz="857250">
              <a:defRPr/>
            </a:pPr>
            <a:r>
              <a:rPr lang="en-US" sz="3200" b="1" i="1" dirty="0">
                <a:solidFill>
                  <a:srgbClr val="FAFD00"/>
                </a:solidFill>
                <a:effectLst>
                  <a:outerShdw blurRad="38100" dist="38100" dir="2700000" algn="tl">
                    <a:srgbClr val="000000"/>
                  </a:outerShdw>
                </a:effectLst>
              </a:rPr>
              <a:t>4. Summary</a:t>
            </a:r>
          </a:p>
        </p:txBody>
      </p:sp>
      <p:sp>
        <p:nvSpPr>
          <p:cNvPr id="8" name="Rectangle 7"/>
          <p:cNvSpPr>
            <a:spLocks noChangeArrowheads="1"/>
          </p:cNvSpPr>
          <p:nvPr/>
        </p:nvSpPr>
        <p:spPr bwMode="auto">
          <a:xfrm>
            <a:off x="4267200" y="4800600"/>
            <a:ext cx="1676400" cy="533400"/>
          </a:xfrm>
          <a:prstGeom prst="rect">
            <a:avLst/>
          </a:prstGeom>
          <a:noFill/>
          <a:ln w="38100" algn="ctr">
            <a:solidFill>
              <a:srgbClr val="FF0000"/>
            </a:solidFill>
            <a:round/>
            <a:headEnd/>
            <a:tailEnd/>
          </a:ln>
        </p:spPr>
        <p:txBody>
          <a:bodyPr/>
          <a:lstStyle/>
          <a:p>
            <a:pPr eaLnBrk="0" hangingPunct="0"/>
            <a:endParaRPr lang="en-US"/>
          </a:p>
        </p:txBody>
      </p:sp>
      <p:sp>
        <p:nvSpPr>
          <p:cNvPr id="51" name="Rectangle 50"/>
          <p:cNvSpPr/>
          <p:nvPr/>
        </p:nvSpPr>
        <p:spPr>
          <a:xfrm>
            <a:off x="685800" y="3581400"/>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52" name="Rectangle 51"/>
          <p:cNvSpPr/>
          <p:nvPr/>
        </p:nvSpPr>
        <p:spPr>
          <a:xfrm>
            <a:off x="914400" y="38385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53" name="Rectangle 52"/>
          <p:cNvSpPr/>
          <p:nvPr/>
        </p:nvSpPr>
        <p:spPr>
          <a:xfrm>
            <a:off x="685800" y="4048125"/>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54" name="Rectangle 53"/>
          <p:cNvSpPr/>
          <p:nvPr/>
        </p:nvSpPr>
        <p:spPr>
          <a:xfrm>
            <a:off x="914400" y="42957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cxnSp>
        <p:nvCxnSpPr>
          <p:cNvPr id="56332" name="Straight Connector 54"/>
          <p:cNvCxnSpPr>
            <a:cxnSpLocks noChangeShapeType="1"/>
          </p:cNvCxnSpPr>
          <p:nvPr/>
        </p:nvCxnSpPr>
        <p:spPr bwMode="auto">
          <a:xfrm rot="5400000">
            <a:off x="266700" y="4076700"/>
            <a:ext cx="838200" cy="0"/>
          </a:xfrm>
          <a:prstGeom prst="line">
            <a:avLst/>
          </a:prstGeom>
          <a:noFill/>
          <a:ln w="12700" algn="ctr">
            <a:solidFill>
              <a:schemeClr val="tx1"/>
            </a:solidFill>
            <a:round/>
            <a:headEnd/>
            <a:tailEnd/>
          </a:ln>
        </p:spPr>
      </p:cxnSp>
      <p:cxnSp>
        <p:nvCxnSpPr>
          <p:cNvPr id="56333" name="Straight Connector 55"/>
          <p:cNvCxnSpPr>
            <a:cxnSpLocks noChangeShapeType="1"/>
          </p:cNvCxnSpPr>
          <p:nvPr/>
        </p:nvCxnSpPr>
        <p:spPr bwMode="auto">
          <a:xfrm rot="5400000">
            <a:off x="723900" y="4076700"/>
            <a:ext cx="838200" cy="0"/>
          </a:xfrm>
          <a:prstGeom prst="line">
            <a:avLst/>
          </a:prstGeom>
          <a:noFill/>
          <a:ln w="12700" algn="ctr">
            <a:solidFill>
              <a:schemeClr val="tx1"/>
            </a:solidFill>
            <a:round/>
            <a:headEnd/>
            <a:tailEnd/>
          </a:ln>
        </p:spPr>
      </p:cxnSp>
      <p:sp>
        <p:nvSpPr>
          <p:cNvPr id="57" name="Rectangle 56"/>
          <p:cNvSpPr/>
          <p:nvPr/>
        </p:nvSpPr>
        <p:spPr>
          <a:xfrm>
            <a:off x="1828800" y="3581400"/>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58" name="Rectangle 57"/>
          <p:cNvSpPr/>
          <p:nvPr/>
        </p:nvSpPr>
        <p:spPr>
          <a:xfrm>
            <a:off x="2057400" y="38385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59" name="Rectangle 58"/>
          <p:cNvSpPr/>
          <p:nvPr/>
        </p:nvSpPr>
        <p:spPr>
          <a:xfrm>
            <a:off x="1828800" y="4048125"/>
            <a:ext cx="3857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60" name="Rectangle 59"/>
          <p:cNvSpPr/>
          <p:nvPr/>
        </p:nvSpPr>
        <p:spPr>
          <a:xfrm>
            <a:off x="2057400" y="42957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cxnSp>
        <p:nvCxnSpPr>
          <p:cNvPr id="56338" name="Straight Connector 60"/>
          <p:cNvCxnSpPr>
            <a:cxnSpLocks noChangeShapeType="1"/>
          </p:cNvCxnSpPr>
          <p:nvPr/>
        </p:nvCxnSpPr>
        <p:spPr bwMode="auto">
          <a:xfrm rot="5400000">
            <a:off x="1409700" y="4076700"/>
            <a:ext cx="838200" cy="0"/>
          </a:xfrm>
          <a:prstGeom prst="line">
            <a:avLst/>
          </a:prstGeom>
          <a:noFill/>
          <a:ln w="12700" algn="ctr">
            <a:solidFill>
              <a:schemeClr val="tx1"/>
            </a:solidFill>
            <a:round/>
            <a:headEnd/>
            <a:tailEnd/>
          </a:ln>
        </p:spPr>
      </p:cxnSp>
      <p:cxnSp>
        <p:nvCxnSpPr>
          <p:cNvPr id="56339" name="Straight Connector 61"/>
          <p:cNvCxnSpPr>
            <a:cxnSpLocks noChangeShapeType="1"/>
          </p:cNvCxnSpPr>
          <p:nvPr/>
        </p:nvCxnSpPr>
        <p:spPr bwMode="auto">
          <a:xfrm rot="5400000">
            <a:off x="1866900" y="4076700"/>
            <a:ext cx="838200" cy="0"/>
          </a:xfrm>
          <a:prstGeom prst="line">
            <a:avLst/>
          </a:prstGeom>
          <a:noFill/>
          <a:ln w="12700" algn="ctr">
            <a:solidFill>
              <a:schemeClr val="tx1"/>
            </a:solidFill>
            <a:round/>
            <a:headEnd/>
            <a:tailEnd/>
          </a:ln>
        </p:spPr>
      </p:cxnSp>
      <p:sp>
        <p:nvSpPr>
          <p:cNvPr id="63" name="Rectangle 62"/>
          <p:cNvSpPr/>
          <p:nvPr/>
        </p:nvSpPr>
        <p:spPr>
          <a:xfrm>
            <a:off x="1136650" y="3881438"/>
            <a:ext cx="779463"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m =</a:t>
            </a:r>
            <a:endParaRPr lang="en-US" sz="2800" dirty="0">
              <a:solidFill>
                <a:srgbClr val="FFFFFF"/>
              </a:solidFill>
            </a:endParaRPr>
          </a:p>
        </p:txBody>
      </p:sp>
      <p:sp>
        <p:nvSpPr>
          <p:cNvPr id="56341" name="TextBox 63"/>
          <p:cNvSpPr txBox="1">
            <a:spLocks noChangeArrowheads="1"/>
          </p:cNvSpPr>
          <p:nvPr/>
        </p:nvSpPr>
        <p:spPr bwMode="auto">
          <a:xfrm>
            <a:off x="2971800" y="3810000"/>
            <a:ext cx="593725" cy="523875"/>
          </a:xfrm>
          <a:prstGeom prst="rect">
            <a:avLst/>
          </a:prstGeom>
          <a:noFill/>
          <a:ln w="9525">
            <a:noFill/>
            <a:miter lim="800000"/>
            <a:headEnd/>
            <a:tailEnd/>
          </a:ln>
        </p:spPr>
        <p:txBody>
          <a:bodyPr wrap="none">
            <a:spAutoFit/>
          </a:bodyPr>
          <a:lstStyle/>
          <a:p>
            <a:r>
              <a:rPr lang="en-US" sz="2800">
                <a:solidFill>
                  <a:srgbClr val="FFFFFF"/>
                </a:solidFill>
              </a:rPr>
              <a:t> vs</a:t>
            </a:r>
          </a:p>
        </p:txBody>
      </p:sp>
      <p:sp>
        <p:nvSpPr>
          <p:cNvPr id="65" name="Rectangle 64"/>
          <p:cNvSpPr/>
          <p:nvPr/>
        </p:nvSpPr>
        <p:spPr>
          <a:xfrm>
            <a:off x="4114800" y="3810000"/>
            <a:ext cx="1835150"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N </a:t>
            </a:r>
            <a:r>
              <a:rPr lang="en-US" altLang="ja-JP" sz="2800" b="1" kern="0" dirty="0">
                <a:solidFill>
                  <a:srgbClr val="FF0000"/>
                </a:solidFill>
                <a:effectLst>
                  <a:outerShdw blurRad="38100" dist="38100" dir="2700000" algn="tl">
                    <a:srgbClr val="000000"/>
                  </a:outerShdw>
                </a:effectLst>
                <a:latin typeface="+mn-lt"/>
                <a:ea typeface="ＭＳ Ｐゴシック" pitchFamily="34" charset="-128"/>
              </a:rPr>
              <a:t>L</a:t>
            </a:r>
            <a:r>
              <a:rPr lang="en-US" altLang="ja-JP" sz="2800" b="1" kern="0" dirty="0">
                <a:solidFill>
                  <a:srgbClr val="FF0000"/>
                </a:solidFill>
                <a:effectLst>
                  <a:outerShdw blurRad="38100" dist="38100" dir="2700000" algn="tl">
                    <a:srgbClr val="000000"/>
                  </a:outerShdw>
                </a:effectLst>
                <a:ea typeface="ＭＳ Ｐゴシック" pitchFamily="34" charset="-128"/>
              </a:rPr>
              <a:t>  + N L</a:t>
            </a:r>
            <a:endParaRPr lang="en-US" sz="2800" dirty="0"/>
          </a:p>
        </p:txBody>
      </p:sp>
      <p:sp>
        <p:nvSpPr>
          <p:cNvPr id="66" name="Rectangle 65"/>
          <p:cNvSpPr/>
          <p:nvPr/>
        </p:nvSpPr>
        <p:spPr>
          <a:xfrm>
            <a:off x="4362450" y="40671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67" name="Rectangle 66"/>
          <p:cNvSpPr/>
          <p:nvPr/>
        </p:nvSpPr>
        <p:spPr>
          <a:xfrm>
            <a:off x="5410200" y="40513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68" name="Rectangle 67"/>
          <p:cNvSpPr/>
          <p:nvPr/>
        </p:nvSpPr>
        <p:spPr>
          <a:xfrm>
            <a:off x="4691063" y="4075113"/>
            <a:ext cx="261937" cy="277812"/>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69" name="Rectangle 68"/>
          <p:cNvSpPr/>
          <p:nvPr/>
        </p:nvSpPr>
        <p:spPr>
          <a:xfrm>
            <a:off x="5757863" y="4051300"/>
            <a:ext cx="261937"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56347" name="TextBox 69"/>
          <p:cNvSpPr txBox="1">
            <a:spLocks noChangeArrowheads="1"/>
          </p:cNvSpPr>
          <p:nvPr/>
        </p:nvSpPr>
        <p:spPr bwMode="auto">
          <a:xfrm>
            <a:off x="3962400" y="3810000"/>
            <a:ext cx="304800" cy="523875"/>
          </a:xfrm>
          <a:prstGeom prst="rect">
            <a:avLst/>
          </a:prstGeom>
          <a:noFill/>
          <a:ln w="9525">
            <a:noFill/>
            <a:miter lim="800000"/>
            <a:headEnd/>
            <a:tailEnd/>
          </a:ln>
        </p:spPr>
        <p:txBody>
          <a:bodyPr wrap="none">
            <a:spAutoFit/>
          </a:bodyPr>
          <a:lstStyle/>
          <a:p>
            <a:r>
              <a:rPr lang="en-US" sz="2800">
                <a:solidFill>
                  <a:srgbClr val="FF0000"/>
                </a:solidFill>
              </a:rPr>
              <a:t>[</a:t>
            </a:r>
          </a:p>
        </p:txBody>
      </p:sp>
      <p:sp>
        <p:nvSpPr>
          <p:cNvPr id="71" name="TextBox 70"/>
          <p:cNvSpPr txBox="1"/>
          <p:nvPr/>
        </p:nvSpPr>
        <p:spPr>
          <a:xfrm>
            <a:off x="5903913" y="3794125"/>
            <a:ext cx="2894012" cy="523875"/>
          </a:xfrm>
          <a:prstGeom prst="rect">
            <a:avLst/>
          </a:prstGeom>
          <a:noFill/>
        </p:spPr>
        <p:txBody>
          <a:bodyPr wrap="none">
            <a:spAutoFit/>
          </a:bodyPr>
          <a:lstStyle/>
          <a:p>
            <a:pPr>
              <a:defRPr/>
            </a:pPr>
            <a:r>
              <a:rPr lang="en-US" sz="2800" dirty="0">
                <a:solidFill>
                  <a:srgbClr val="FF0000"/>
                </a:solidFill>
              </a:rPr>
              <a:t>]</a:t>
            </a:r>
            <a:r>
              <a:rPr lang="en-US" sz="2800" b="1" dirty="0">
                <a:solidFill>
                  <a:srgbClr val="FFFFFF"/>
                </a:solidFill>
                <a:effectLst>
                  <a:outerShdw blurRad="38100" dist="38100" dir="2700000" algn="tl">
                    <a:srgbClr val="000000">
                      <a:alpha val="43137"/>
                    </a:srgbClr>
                  </a:outerShdw>
                </a:effectLst>
              </a:rPr>
              <a:t>m</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 N </a:t>
            </a:r>
            <a:r>
              <a:rPr lang="en-US" sz="2800" b="1" dirty="0">
                <a:solidFill>
                  <a:srgbClr val="FFFFFF"/>
                </a:solidFill>
                <a:effectLst>
                  <a:outerShdw blurRad="38100" dist="38100" dir="2700000" algn="tl">
                    <a:srgbClr val="000000">
                      <a:alpha val="43137"/>
                    </a:srgbClr>
                  </a:outerShdw>
                </a:effectLst>
              </a:rPr>
              <a:t>d</a:t>
            </a:r>
            <a:r>
              <a:rPr lang="en-US" sz="2800" b="1" dirty="0">
                <a:solidFill>
                  <a:srgbClr val="FF0000"/>
                </a:solidFill>
                <a:effectLst>
                  <a:outerShdw blurRad="38100" dist="38100" dir="2700000" algn="tl">
                    <a:srgbClr val="000000">
                      <a:alpha val="43137"/>
                    </a:srgbClr>
                  </a:outerShdw>
                </a:effectLst>
              </a:rPr>
              <a:t> ]</a:t>
            </a:r>
          </a:p>
        </p:txBody>
      </p:sp>
      <p:sp>
        <p:nvSpPr>
          <p:cNvPr id="72" name="Rectangle 71"/>
          <p:cNvSpPr/>
          <p:nvPr/>
        </p:nvSpPr>
        <p:spPr>
          <a:xfrm>
            <a:off x="7029450" y="40671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73" name="Rectangle 72"/>
          <p:cNvSpPr/>
          <p:nvPr/>
        </p:nvSpPr>
        <p:spPr>
          <a:xfrm>
            <a:off x="8077200" y="4051300"/>
            <a:ext cx="261938" cy="277813"/>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sp>
        <p:nvSpPr>
          <p:cNvPr id="74" name="Rectangle 73"/>
          <p:cNvSpPr/>
          <p:nvPr/>
        </p:nvSpPr>
        <p:spPr>
          <a:xfrm>
            <a:off x="7358063" y="4075113"/>
            <a:ext cx="261937" cy="277812"/>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75" name="Rectangle 74"/>
          <p:cNvSpPr/>
          <p:nvPr/>
        </p:nvSpPr>
        <p:spPr>
          <a:xfrm>
            <a:off x="8382000" y="4051300"/>
            <a:ext cx="261938" cy="277813"/>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85800" y="152400"/>
            <a:ext cx="7772400" cy="1143000"/>
          </a:xfrm>
        </p:spPr>
        <p:txBody>
          <a:bodyPr lIns="91440" tIns="45720" rIns="91440" bIns="45720"/>
          <a:lstStyle/>
          <a:p>
            <a:pPr>
              <a:defRPr/>
            </a:pPr>
            <a:r>
              <a:rPr lang="en-US" altLang="ja-JP" b="1" dirty="0" smtClean="0">
                <a:solidFill>
                  <a:schemeClr val="tx1"/>
                </a:solidFill>
                <a:effectLst>
                  <a:outerShdw blurRad="38100" dist="38100" dir="2700000" algn="tl">
                    <a:srgbClr val="000000"/>
                  </a:outerShdw>
                </a:effectLst>
                <a:ea typeface="ＭＳ Ｐゴシック" pitchFamily="34" charset="-128"/>
              </a:rPr>
              <a:t>Conventional Least Squares Solution:   </a:t>
            </a:r>
            <a:r>
              <a:rPr lang="en-US" altLang="ja-JP" b="1" dirty="0" smtClean="0">
                <a:solidFill>
                  <a:srgbClr val="FF0000"/>
                </a:solidFill>
                <a:effectLst>
                  <a:outerShdw blurRad="38100" dist="38100" dir="2700000" algn="tl">
                    <a:srgbClr val="000000"/>
                  </a:outerShdw>
                </a:effectLst>
                <a:ea typeface="ＭＳ Ｐゴシック" pitchFamily="34" charset="-128"/>
              </a:rPr>
              <a:t>L=</a:t>
            </a:r>
            <a:r>
              <a:rPr lang="en-US" altLang="ja-JP" b="1" dirty="0" smtClean="0">
                <a:solidFill>
                  <a:schemeClr val="tx1"/>
                </a:solidFill>
                <a:effectLst>
                  <a:outerShdw blurRad="38100" dist="38100" dir="2700000" algn="tl">
                    <a:srgbClr val="000000"/>
                  </a:outerShdw>
                </a:effectLst>
                <a:ea typeface="ＭＳ Ｐゴシック" pitchFamily="34" charset="-128"/>
              </a:rPr>
              <a:t>     &amp; </a:t>
            </a:r>
            <a:r>
              <a:rPr lang="en-US" altLang="ja-JP" b="1" dirty="0" smtClean="0">
                <a:solidFill>
                  <a:srgbClr val="FFFFFF"/>
                </a:solidFill>
                <a:effectLst>
                  <a:outerShdw blurRad="38100" dist="38100" dir="2700000" algn="tl">
                    <a:srgbClr val="000000"/>
                  </a:outerShdw>
                </a:effectLst>
                <a:ea typeface="ＭＳ Ｐゴシック" pitchFamily="34" charset="-128"/>
              </a:rPr>
              <a:t>d =  </a:t>
            </a:r>
            <a:endParaRPr lang="ja-JP" altLang="en-US" b="1" smtClean="0">
              <a:solidFill>
                <a:srgbClr val="FFFFFF"/>
              </a:solidFill>
              <a:effectLst>
                <a:outerShdw blurRad="38100" dist="38100" dir="2700000" algn="tl">
                  <a:srgbClr val="000000"/>
                </a:outerShdw>
              </a:effectLst>
              <a:ea typeface="ＭＳ Ｐゴシック" pitchFamily="34" charset="-128"/>
            </a:endParaRPr>
          </a:p>
        </p:txBody>
      </p:sp>
      <p:sp>
        <p:nvSpPr>
          <p:cNvPr id="5" name="タイトル 1"/>
          <p:cNvSpPr txBox="1">
            <a:spLocks/>
          </p:cNvSpPr>
          <p:nvPr/>
        </p:nvSpPr>
        <p:spPr bwMode="auto">
          <a:xfrm>
            <a:off x="-1447800" y="12954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Given</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40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m=d</a:t>
            </a:r>
            <a:endParaRPr lang="ja-JP" altLang="en-US" sz="4000" b="1" kern="0">
              <a:solidFill>
                <a:srgbClr val="FFFFFF"/>
              </a:solidFill>
              <a:effectLst>
                <a:outerShdw blurRad="38100" dist="38100" dir="2700000" algn="tl">
                  <a:srgbClr val="000000"/>
                </a:outerShdw>
              </a:effectLst>
              <a:latin typeface="+mj-lt"/>
              <a:ea typeface="ＭＳ Ｐゴシック" pitchFamily="34" charset="-128"/>
              <a:cs typeface="+mj-cs"/>
            </a:endParaRPr>
          </a:p>
        </p:txBody>
      </p:sp>
      <p:sp>
        <p:nvSpPr>
          <p:cNvPr id="6" name="タイトル 1"/>
          <p:cNvSpPr txBox="1">
            <a:spLocks/>
          </p:cNvSpPr>
          <p:nvPr/>
        </p:nvSpPr>
        <p:spPr bwMode="auto">
          <a:xfrm>
            <a:off x="-381000" y="19812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Find</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m </a:t>
            </a:r>
            <a:r>
              <a:rPr lang="en-US" altLang="ja-JP" sz="4000" b="1" kern="0" dirty="0" err="1">
                <a:solidFill>
                  <a:srgbClr val="FFFFFF"/>
                </a:solidFill>
                <a:effectLst>
                  <a:outerShdw blurRad="38100" dist="38100" dir="2700000" algn="tl">
                    <a:srgbClr val="000000"/>
                  </a:outerShdw>
                </a:effectLst>
                <a:latin typeface="+mj-lt"/>
                <a:ea typeface="ＭＳ Ｐゴシック" pitchFamily="34" charset="-128"/>
                <a:cs typeface="+mj-cs"/>
              </a:rPr>
              <a:t>s.t</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min||</a:t>
            </a:r>
            <a:r>
              <a:rPr lang="en-US" altLang="ja-JP" sz="40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m-d||</a:t>
            </a:r>
          </a:p>
        </p:txBody>
      </p:sp>
      <p:sp>
        <p:nvSpPr>
          <p:cNvPr id="7" name="タイトル 1"/>
          <p:cNvSpPr txBox="1">
            <a:spLocks/>
          </p:cNvSpPr>
          <p:nvPr/>
        </p:nvSpPr>
        <p:spPr bwMode="auto">
          <a:xfrm>
            <a:off x="5715000" y="2133600"/>
            <a:ext cx="914400" cy="457200"/>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FFFF"/>
                </a:solidFill>
                <a:effectLst>
                  <a:outerShdw blurRad="38100" dist="38100" dir="2700000" algn="tl">
                    <a:srgbClr val="000000"/>
                  </a:outerShdw>
                </a:effectLst>
                <a:latin typeface="+mj-lt"/>
                <a:ea typeface="ＭＳ Ｐゴシック" pitchFamily="34" charset="-128"/>
                <a:cs typeface="+mj-cs"/>
              </a:rPr>
              <a:t>2</a:t>
            </a:r>
          </a:p>
        </p:txBody>
      </p:sp>
      <p:sp>
        <p:nvSpPr>
          <p:cNvPr id="8" name="タイトル 1"/>
          <p:cNvSpPr txBox="1">
            <a:spLocks/>
          </p:cNvSpPr>
          <p:nvPr/>
        </p:nvSpPr>
        <p:spPr bwMode="auto">
          <a:xfrm>
            <a:off x="-914400" y="28194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Solution</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m = [</a:t>
            </a:r>
            <a:r>
              <a:rPr lang="en-US" altLang="ja-JP" sz="4000" b="1" kern="0" dirty="0">
                <a:solidFill>
                  <a:srgbClr val="FF0000"/>
                </a:solidFill>
                <a:effectLst>
                  <a:outerShdw blurRad="38100" dist="38100" dir="2700000" algn="tl">
                    <a:srgbClr val="000000"/>
                  </a:outerShdw>
                </a:effectLst>
                <a:latin typeface="+mj-lt"/>
                <a:ea typeface="ＭＳ Ｐゴシック" pitchFamily="34" charset="-128"/>
                <a:cs typeface="+mj-cs"/>
              </a:rPr>
              <a:t>L </a:t>
            </a:r>
            <a:r>
              <a:rPr lang="en-US" altLang="ja-JP" sz="4000" b="1" kern="0" dirty="0" err="1">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40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d </a:t>
            </a:r>
          </a:p>
        </p:txBody>
      </p:sp>
      <p:grpSp>
        <p:nvGrpSpPr>
          <p:cNvPr id="7175" name="Group 11"/>
          <p:cNvGrpSpPr>
            <a:grpSpLocks/>
          </p:cNvGrpSpPr>
          <p:nvPr/>
        </p:nvGrpSpPr>
        <p:grpSpPr bwMode="auto">
          <a:xfrm>
            <a:off x="3429000" y="2938463"/>
            <a:ext cx="2057400" cy="490537"/>
            <a:chOff x="3276600" y="2937804"/>
            <a:chExt cx="2057400" cy="491196"/>
          </a:xfrm>
        </p:grpSpPr>
        <p:sp>
          <p:nvSpPr>
            <p:cNvPr id="9" name="タイトル 1"/>
            <p:cNvSpPr txBox="1">
              <a:spLocks/>
            </p:cNvSpPr>
            <p:nvPr/>
          </p:nvSpPr>
          <p:spPr bwMode="auto">
            <a:xfrm>
              <a:off x="3276600" y="2971186"/>
              <a:ext cx="914400" cy="457814"/>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0000"/>
                  </a:solidFill>
                  <a:effectLst>
                    <a:outerShdw blurRad="38100" dist="38100" dir="2700000" algn="tl">
                      <a:srgbClr val="000000"/>
                    </a:outerShdw>
                  </a:effectLst>
                  <a:latin typeface="+mj-lt"/>
                  <a:ea typeface="ＭＳ Ｐゴシック" pitchFamily="34" charset="-128"/>
                  <a:cs typeface="+mj-cs"/>
                </a:rPr>
                <a:t>T</a:t>
              </a:r>
            </a:p>
          </p:txBody>
        </p:sp>
        <p:sp>
          <p:nvSpPr>
            <p:cNvPr id="10" name="タイトル 1"/>
            <p:cNvSpPr txBox="1">
              <a:spLocks/>
            </p:cNvSpPr>
            <p:nvPr/>
          </p:nvSpPr>
          <p:spPr bwMode="auto">
            <a:xfrm>
              <a:off x="4419600" y="2971186"/>
              <a:ext cx="914400" cy="457814"/>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0000"/>
                  </a:solidFill>
                  <a:effectLst>
                    <a:outerShdw blurRad="38100" dist="38100" dir="2700000" algn="tl">
                      <a:srgbClr val="000000"/>
                    </a:outerShdw>
                  </a:effectLst>
                  <a:latin typeface="+mj-lt"/>
                  <a:ea typeface="ＭＳ Ｐゴシック" pitchFamily="34" charset="-128"/>
                  <a:cs typeface="+mj-cs"/>
                </a:rPr>
                <a:t>T</a:t>
              </a:r>
            </a:p>
          </p:txBody>
        </p:sp>
        <p:sp>
          <p:nvSpPr>
            <p:cNvPr id="11" name="タイトル 1"/>
            <p:cNvSpPr txBox="1">
              <a:spLocks/>
            </p:cNvSpPr>
            <p:nvPr/>
          </p:nvSpPr>
          <p:spPr bwMode="auto">
            <a:xfrm>
              <a:off x="3976688" y="2937804"/>
              <a:ext cx="914400" cy="457814"/>
            </a:xfrm>
            <a:prstGeom prst="rect">
              <a:avLst/>
            </a:prstGeom>
            <a:noFill/>
            <a:ln w="12700">
              <a:noFill/>
              <a:miter lim="800000"/>
              <a:headEnd/>
              <a:tailEnd/>
            </a:ln>
          </p:spPr>
          <p:txBody>
            <a:bodyPr anchor="ctr"/>
            <a:lstStyle/>
            <a:p>
              <a:pPr algn="ctr" eaLnBrk="0" hangingPunct="0">
                <a:defRPr/>
              </a:pPr>
              <a:r>
                <a:rPr lang="en-US" altLang="ja-JP" sz="2000" b="1" kern="0" dirty="0">
                  <a:solidFill>
                    <a:srgbClr val="FFFFFF"/>
                  </a:solidFill>
                  <a:effectLst>
                    <a:outerShdw blurRad="38100" dist="38100" dir="2700000" algn="tl">
                      <a:srgbClr val="000000"/>
                    </a:outerShdw>
                  </a:effectLst>
                  <a:latin typeface="+mj-lt"/>
                  <a:ea typeface="ＭＳ Ｐゴシック" pitchFamily="34" charset="-128"/>
                  <a:cs typeface="+mj-cs"/>
                </a:rPr>
                <a:t>-1</a:t>
              </a:r>
            </a:p>
          </p:txBody>
        </p:sp>
      </p:grpSp>
      <p:sp>
        <p:nvSpPr>
          <p:cNvPr id="13" name="タイトル 1"/>
          <p:cNvSpPr txBox="1">
            <a:spLocks/>
          </p:cNvSpPr>
          <p:nvPr/>
        </p:nvSpPr>
        <p:spPr bwMode="auto">
          <a:xfrm>
            <a:off x="228600" y="4191000"/>
            <a:ext cx="7772400" cy="1143000"/>
          </a:xfrm>
          <a:prstGeom prst="rect">
            <a:avLst/>
          </a:prstGeom>
          <a:noFill/>
          <a:ln w="12700">
            <a:noFill/>
            <a:miter lim="800000"/>
            <a:headEnd/>
            <a:tailEnd/>
          </a:ln>
        </p:spPr>
        <p:txBody>
          <a:bodyPr anchor="ctr"/>
          <a:lstStyle/>
          <a:p>
            <a:pPr algn="ctr" eaLnBrk="0" hangingPunct="0">
              <a:defRPr/>
            </a:pP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m   =   m  – </a:t>
            </a:r>
            <a:r>
              <a:rPr lang="en-US" altLang="ja-JP" b="1" kern="0" dirty="0">
                <a:solidFill>
                  <a:srgbClr val="FFFFFF"/>
                </a:solidFill>
                <a:effectLst>
                  <a:outerShdw blurRad="38100" dist="38100" dir="2700000" algn="tl">
                    <a:srgbClr val="000000"/>
                  </a:outerShdw>
                </a:effectLst>
                <a:latin typeface="Symbol" pitchFamily="18" charset="2"/>
                <a:ea typeface="ＭＳ Ｐゴシック" pitchFamily="34" charset="-128"/>
                <a:cs typeface="+mj-cs"/>
              </a:rPr>
              <a:t>a</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m   - d) </a:t>
            </a:r>
          </a:p>
        </p:txBody>
      </p:sp>
      <p:sp>
        <p:nvSpPr>
          <p:cNvPr id="15" name="タイトル 1"/>
          <p:cNvSpPr txBox="1">
            <a:spLocks/>
          </p:cNvSpPr>
          <p:nvPr/>
        </p:nvSpPr>
        <p:spPr bwMode="auto">
          <a:xfrm>
            <a:off x="4191000" y="4343400"/>
            <a:ext cx="914400" cy="457200"/>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0000"/>
                </a:solidFill>
                <a:effectLst>
                  <a:outerShdw blurRad="38100" dist="38100" dir="2700000" algn="tl">
                    <a:srgbClr val="000000"/>
                  </a:outerShdw>
                </a:effectLst>
                <a:latin typeface="+mj-lt"/>
                <a:ea typeface="ＭＳ Ｐゴシック" pitchFamily="34" charset="-128"/>
                <a:cs typeface="+mj-cs"/>
              </a:rPr>
              <a:t>T</a:t>
            </a:r>
          </a:p>
        </p:txBody>
      </p:sp>
      <p:sp>
        <p:nvSpPr>
          <p:cNvPr id="19" name="タイトル 1"/>
          <p:cNvSpPr txBox="1">
            <a:spLocks/>
          </p:cNvSpPr>
          <p:nvPr/>
        </p:nvSpPr>
        <p:spPr bwMode="auto">
          <a:xfrm>
            <a:off x="12192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(k+1)</a:t>
            </a:r>
          </a:p>
        </p:txBody>
      </p:sp>
      <p:sp>
        <p:nvSpPr>
          <p:cNvPr id="20" name="タイトル 1"/>
          <p:cNvSpPr txBox="1">
            <a:spLocks/>
          </p:cNvSpPr>
          <p:nvPr/>
        </p:nvSpPr>
        <p:spPr bwMode="auto">
          <a:xfrm>
            <a:off x="25908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21" name="タイトル 1"/>
          <p:cNvSpPr txBox="1">
            <a:spLocks/>
          </p:cNvSpPr>
          <p:nvPr/>
        </p:nvSpPr>
        <p:spPr bwMode="auto">
          <a:xfrm>
            <a:off x="56388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23" name="タイトル 1"/>
          <p:cNvSpPr txBox="1">
            <a:spLocks/>
          </p:cNvSpPr>
          <p:nvPr/>
        </p:nvSpPr>
        <p:spPr bwMode="auto">
          <a:xfrm>
            <a:off x="35814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24" name="タイトル 1"/>
          <p:cNvSpPr txBox="1">
            <a:spLocks/>
          </p:cNvSpPr>
          <p:nvPr/>
        </p:nvSpPr>
        <p:spPr bwMode="auto">
          <a:xfrm>
            <a:off x="-76200" y="3429000"/>
            <a:ext cx="7772400" cy="1143000"/>
          </a:xfrm>
          <a:prstGeom prst="rect">
            <a:avLst/>
          </a:prstGeom>
          <a:noFill/>
          <a:ln w="12700">
            <a:noFill/>
            <a:miter lim="800000"/>
            <a:headEnd/>
            <a:tailEnd/>
          </a:ln>
        </p:spPr>
        <p:txBody>
          <a:bodyPr anchor="ctr"/>
          <a:lstStyle/>
          <a:p>
            <a:pPr algn="ctr" eaLnBrk="0" hangingPunct="0">
              <a:defRPr/>
            </a:pP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or if </a:t>
            </a:r>
            <a:r>
              <a:rPr lang="en-US" altLang="ja-JP" sz="28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 is too big</a:t>
            </a:r>
            <a:endParaRPr lang="ja-JP" altLang="en-US" sz="2800" b="1" kern="0">
              <a:solidFill>
                <a:srgbClr val="FFFFFF"/>
              </a:solidFill>
              <a:effectLst>
                <a:outerShdw blurRad="38100" dist="38100" dir="2700000" algn="tl">
                  <a:srgbClr val="000000"/>
                </a:outerShdw>
              </a:effectLst>
              <a:latin typeface="+mj-lt"/>
              <a:ea typeface="ＭＳ Ｐゴシック" pitchFamily="34" charset="-128"/>
              <a:cs typeface="+mj-cs"/>
            </a:endParaRPr>
          </a:p>
        </p:txBody>
      </p:sp>
      <p:sp>
        <p:nvSpPr>
          <p:cNvPr id="25" name="タイトル 1"/>
          <p:cNvSpPr txBox="1">
            <a:spLocks/>
          </p:cNvSpPr>
          <p:nvPr/>
        </p:nvSpPr>
        <p:spPr bwMode="auto">
          <a:xfrm>
            <a:off x="-2438400" y="68580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Problem</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a:t>
            </a:r>
          </a:p>
        </p:txBody>
      </p:sp>
      <p:sp>
        <p:nvSpPr>
          <p:cNvPr id="26" name="タイトル 1"/>
          <p:cNvSpPr txBox="1">
            <a:spLocks/>
          </p:cNvSpPr>
          <p:nvPr/>
        </p:nvSpPr>
        <p:spPr bwMode="auto">
          <a:xfrm>
            <a:off x="1828800" y="6934200"/>
            <a:ext cx="7772400" cy="1143000"/>
          </a:xfrm>
          <a:prstGeom prst="rect">
            <a:avLst/>
          </a:prstGeom>
          <a:noFill/>
          <a:ln w="12700">
            <a:noFill/>
            <a:miter lim="800000"/>
            <a:headEnd/>
            <a:tailEnd/>
          </a:ln>
        </p:spPr>
        <p:txBody>
          <a:bodyPr anchor="ctr"/>
          <a:lstStyle/>
          <a:p>
            <a:pPr algn="ctr" eaLnBrk="0" hangingPunct="0">
              <a:defRPr/>
            </a:pPr>
            <a:r>
              <a:rPr lang="en-US" altLang="ja-JP" sz="32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3200" b="1" kern="0" dirty="0">
                <a:solidFill>
                  <a:srgbClr val="FFFFFF"/>
                </a:solidFill>
                <a:effectLst>
                  <a:outerShdw blurRad="38100" dist="38100" dir="2700000" algn="tl">
                    <a:srgbClr val="000000"/>
                  </a:outerShdw>
                </a:effectLst>
                <a:latin typeface="+mj-lt"/>
                <a:ea typeface="ＭＳ Ｐゴシック" pitchFamily="34" charset="-128"/>
                <a:cs typeface="+mj-cs"/>
              </a:rPr>
              <a:t> is too big for IO bound hardware</a:t>
            </a:r>
            <a:endParaRPr lang="ja-JP" altLang="en-US" sz="3200" b="1" kern="0">
              <a:solidFill>
                <a:srgbClr val="FFFFFF"/>
              </a:solidFill>
              <a:effectLst>
                <a:outerShdw blurRad="38100" dist="38100" dir="2700000" algn="tl">
                  <a:srgbClr val="000000"/>
                </a:outerShdw>
              </a:effectLst>
              <a:latin typeface="+mj-lt"/>
              <a:ea typeface="ＭＳ Ｐゴシック" pitchFamily="34" charset="-128"/>
              <a:cs typeface="+mj-cs"/>
            </a:endParaRPr>
          </a:p>
        </p:txBody>
      </p:sp>
      <p:pic>
        <p:nvPicPr>
          <p:cNvPr id="7185" name="Picture 2"/>
          <p:cNvPicPr>
            <a:picLocks noChangeAspect="1" noChangeArrowheads="1"/>
          </p:cNvPicPr>
          <p:nvPr/>
        </p:nvPicPr>
        <p:blipFill>
          <a:blip r:embed="rId4" cstate="print"/>
          <a:srcRect/>
          <a:stretch>
            <a:fillRect/>
          </a:stretch>
        </p:blipFill>
        <p:spPr bwMode="auto">
          <a:xfrm>
            <a:off x="4800600" y="6248400"/>
            <a:ext cx="457200" cy="439738"/>
          </a:xfrm>
          <a:prstGeom prst="rect">
            <a:avLst/>
          </a:prstGeom>
          <a:noFill/>
          <a:ln w="9525">
            <a:noFill/>
            <a:miter lim="800000"/>
            <a:headEnd/>
            <a:tailEnd/>
          </a:ln>
        </p:spPr>
      </p:pic>
      <p:sp>
        <p:nvSpPr>
          <p:cNvPr id="22" name="Rectangle 21"/>
          <p:cNvSpPr/>
          <p:nvPr/>
        </p:nvSpPr>
        <p:spPr>
          <a:xfrm>
            <a:off x="5257800" y="609600"/>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28" name="Rectangle 27"/>
          <p:cNvSpPr/>
          <p:nvPr/>
        </p:nvSpPr>
        <p:spPr>
          <a:xfrm>
            <a:off x="5486400" y="8667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29" name="Rectangle 28"/>
          <p:cNvSpPr/>
          <p:nvPr/>
        </p:nvSpPr>
        <p:spPr>
          <a:xfrm>
            <a:off x="5257800" y="1076325"/>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30" name="Rectangle 29"/>
          <p:cNvSpPr/>
          <p:nvPr/>
        </p:nvSpPr>
        <p:spPr>
          <a:xfrm>
            <a:off x="5486400" y="13239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cxnSp>
        <p:nvCxnSpPr>
          <p:cNvPr id="7190" name="Straight Connector 31"/>
          <p:cNvCxnSpPr>
            <a:cxnSpLocks noChangeShapeType="1"/>
          </p:cNvCxnSpPr>
          <p:nvPr/>
        </p:nvCxnSpPr>
        <p:spPr bwMode="auto">
          <a:xfrm rot="5400000">
            <a:off x="4838700" y="1104900"/>
            <a:ext cx="838200" cy="0"/>
          </a:xfrm>
          <a:prstGeom prst="line">
            <a:avLst/>
          </a:prstGeom>
          <a:noFill/>
          <a:ln w="12700" algn="ctr">
            <a:solidFill>
              <a:schemeClr val="tx1"/>
            </a:solidFill>
            <a:round/>
            <a:headEnd/>
            <a:tailEnd/>
          </a:ln>
        </p:spPr>
      </p:cxnSp>
      <p:cxnSp>
        <p:nvCxnSpPr>
          <p:cNvPr id="7191" name="Straight Connector 32"/>
          <p:cNvCxnSpPr>
            <a:cxnSpLocks noChangeShapeType="1"/>
          </p:cNvCxnSpPr>
          <p:nvPr/>
        </p:nvCxnSpPr>
        <p:spPr bwMode="auto">
          <a:xfrm rot="5400000">
            <a:off x="5295900" y="1104900"/>
            <a:ext cx="838200" cy="0"/>
          </a:xfrm>
          <a:prstGeom prst="line">
            <a:avLst/>
          </a:prstGeom>
          <a:noFill/>
          <a:ln w="12700" algn="ctr">
            <a:solidFill>
              <a:schemeClr val="tx1"/>
            </a:solidFill>
            <a:round/>
            <a:headEnd/>
            <a:tailEnd/>
          </a:ln>
        </p:spPr>
      </p:cxnSp>
      <p:sp>
        <p:nvSpPr>
          <p:cNvPr id="34" name="Rectangle 33"/>
          <p:cNvSpPr/>
          <p:nvPr/>
        </p:nvSpPr>
        <p:spPr>
          <a:xfrm>
            <a:off x="7434263" y="609600"/>
            <a:ext cx="385762"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35" name="Rectangle 34"/>
          <p:cNvSpPr/>
          <p:nvPr/>
        </p:nvSpPr>
        <p:spPr>
          <a:xfrm>
            <a:off x="7662863" y="866775"/>
            <a:ext cx="261937"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36" name="Rectangle 35"/>
          <p:cNvSpPr/>
          <p:nvPr/>
        </p:nvSpPr>
        <p:spPr>
          <a:xfrm>
            <a:off x="7434263" y="1076325"/>
            <a:ext cx="385762"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37" name="Rectangle 36"/>
          <p:cNvSpPr/>
          <p:nvPr/>
        </p:nvSpPr>
        <p:spPr>
          <a:xfrm>
            <a:off x="7662863" y="1323975"/>
            <a:ext cx="261937"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cxnSp>
        <p:nvCxnSpPr>
          <p:cNvPr id="7196" name="Straight Connector 37"/>
          <p:cNvCxnSpPr>
            <a:cxnSpLocks noChangeShapeType="1"/>
          </p:cNvCxnSpPr>
          <p:nvPr/>
        </p:nvCxnSpPr>
        <p:spPr bwMode="auto">
          <a:xfrm rot="5400000">
            <a:off x="7015163" y="1104900"/>
            <a:ext cx="838200" cy="0"/>
          </a:xfrm>
          <a:prstGeom prst="line">
            <a:avLst/>
          </a:prstGeom>
          <a:noFill/>
          <a:ln w="12700" algn="ctr">
            <a:solidFill>
              <a:schemeClr val="tx1"/>
            </a:solidFill>
            <a:round/>
            <a:headEnd/>
            <a:tailEnd/>
          </a:ln>
        </p:spPr>
      </p:cxnSp>
      <p:cxnSp>
        <p:nvCxnSpPr>
          <p:cNvPr id="7197" name="Straight Connector 38"/>
          <p:cNvCxnSpPr>
            <a:cxnSpLocks noChangeShapeType="1"/>
          </p:cNvCxnSpPr>
          <p:nvPr/>
        </p:nvCxnSpPr>
        <p:spPr bwMode="auto">
          <a:xfrm rot="5400000">
            <a:off x="7472363" y="1104900"/>
            <a:ext cx="838200" cy="0"/>
          </a:xfrm>
          <a:prstGeom prst="line">
            <a:avLst/>
          </a:prstGeom>
          <a:noFill/>
          <a:ln w="12700" algn="ctr">
            <a:solidFill>
              <a:schemeClr val="tx1"/>
            </a:solidFill>
            <a:round/>
            <a:headEnd/>
            <a:tailEnd/>
          </a:ln>
        </p:spPr>
      </p:cxnSp>
      <p:sp>
        <p:nvSpPr>
          <p:cNvPr id="40" name="タイトル 1"/>
          <p:cNvSpPr txBox="1">
            <a:spLocks/>
          </p:cNvSpPr>
          <p:nvPr/>
        </p:nvSpPr>
        <p:spPr bwMode="auto">
          <a:xfrm>
            <a:off x="0" y="4953000"/>
            <a:ext cx="7772400" cy="1143000"/>
          </a:xfrm>
          <a:prstGeom prst="rect">
            <a:avLst/>
          </a:prstGeom>
          <a:noFill/>
          <a:ln w="12700">
            <a:noFill/>
            <a:miter lim="800000"/>
            <a:headEnd/>
            <a:tailEnd/>
          </a:ln>
        </p:spPr>
        <p:txBody>
          <a:bodyPr anchor="ctr"/>
          <a:lstStyle/>
          <a:p>
            <a:pPr algn="ctr" eaLnBrk="0" hangingPunct="0">
              <a:defRPr/>
            </a:pP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   m  – </a:t>
            </a:r>
            <a:r>
              <a:rPr lang="en-US" altLang="ja-JP" b="1" kern="0" dirty="0">
                <a:solidFill>
                  <a:srgbClr val="FFFFFF"/>
                </a:solidFill>
                <a:effectLst>
                  <a:outerShdw blurRad="38100" dist="38100" dir="2700000" algn="tl">
                    <a:srgbClr val="000000"/>
                  </a:outerShdw>
                </a:effectLst>
                <a:latin typeface="Symbol" pitchFamily="18" charset="2"/>
                <a:ea typeface="ＭＳ Ｐゴシック" pitchFamily="34" charset="-128"/>
                <a:cs typeface="+mj-cs"/>
              </a:rPr>
              <a:t>a</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28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2800" b="1" kern="0" dirty="0">
                <a:solidFill>
                  <a:srgbClr val="FF0000"/>
                </a:solidFill>
                <a:effectLst>
                  <a:outerShdw blurRad="38100" dist="38100" dir="2700000" algn="tl">
                    <a:srgbClr val="000000"/>
                  </a:outerShdw>
                </a:effectLst>
                <a:latin typeface="+mj-lt"/>
                <a:ea typeface="ＭＳ Ｐゴシック" pitchFamily="34" charset="-128"/>
                <a:cs typeface="+mj-cs"/>
              </a:rPr>
              <a:t>L </a:t>
            </a: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m   - d )    </a:t>
            </a:r>
            <a:endPar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endParaRPr>
          </a:p>
        </p:txBody>
      </p:sp>
      <p:sp>
        <p:nvSpPr>
          <p:cNvPr id="41" name="タイトル 1"/>
          <p:cNvSpPr txBox="1">
            <a:spLocks/>
          </p:cNvSpPr>
          <p:nvPr/>
        </p:nvSpPr>
        <p:spPr bwMode="auto">
          <a:xfrm>
            <a:off x="3581400" y="5105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42" name="Rectangle 41"/>
          <p:cNvSpPr/>
          <p:nvPr/>
        </p:nvSpPr>
        <p:spPr>
          <a:xfrm>
            <a:off x="6400800" y="5334000"/>
            <a:ext cx="271621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 L</a:t>
            </a:r>
            <a:r>
              <a:rPr lang="en-US" altLang="ja-JP" sz="2800" b="1" kern="0" dirty="0">
                <a:solidFill>
                  <a:srgbClr val="FFFFFF"/>
                </a:solidFill>
                <a:effectLst>
                  <a:outerShdw blurRad="38100" dist="38100" dir="2700000" algn="tl">
                    <a:srgbClr val="000000"/>
                  </a:outerShdw>
                </a:effectLst>
                <a:ea typeface="ＭＳ Ｐゴシック" pitchFamily="34" charset="-128"/>
              </a:rPr>
              <a:t>  (</a:t>
            </a:r>
            <a:r>
              <a:rPr lang="en-US" altLang="ja-JP" sz="2800" b="1" kern="0" dirty="0">
                <a:solidFill>
                  <a:srgbClr val="FF0000"/>
                </a:solidFill>
                <a:effectLst>
                  <a:outerShdw blurRad="38100" dist="38100" dir="2700000" algn="tl">
                    <a:srgbClr val="000000"/>
                  </a:outerShdw>
                </a:effectLst>
                <a:ea typeface="ＭＳ Ｐゴシック" pitchFamily="34" charset="-128"/>
              </a:rPr>
              <a:t>L </a:t>
            </a:r>
            <a:r>
              <a:rPr lang="en-US" altLang="ja-JP" sz="2800" b="1" kern="0" dirty="0">
                <a:solidFill>
                  <a:srgbClr val="FFFFFF"/>
                </a:solidFill>
                <a:effectLst>
                  <a:outerShdw blurRad="38100" dist="38100" dir="2700000" algn="tl">
                    <a:srgbClr val="000000"/>
                  </a:outerShdw>
                </a:effectLst>
                <a:ea typeface="ＭＳ Ｐゴシック" pitchFamily="34" charset="-128"/>
              </a:rPr>
              <a:t>m   - d  ) </a:t>
            </a:r>
            <a:endParaRPr lang="en-US" sz="2800" dirty="0"/>
          </a:p>
        </p:txBody>
      </p:sp>
      <p:sp>
        <p:nvSpPr>
          <p:cNvPr id="43" name="Rectangle 42"/>
          <p:cNvSpPr/>
          <p:nvPr/>
        </p:nvSpPr>
        <p:spPr>
          <a:xfrm>
            <a:off x="4495800" y="5638800"/>
            <a:ext cx="255588" cy="261938"/>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1</a:t>
            </a:r>
            <a:endParaRPr lang="en-US" sz="1050" dirty="0"/>
          </a:p>
        </p:txBody>
      </p:sp>
      <p:sp>
        <p:nvSpPr>
          <p:cNvPr id="44" name="Rectangle 43"/>
          <p:cNvSpPr/>
          <p:nvPr/>
        </p:nvSpPr>
        <p:spPr>
          <a:xfrm>
            <a:off x="5002213" y="5651500"/>
            <a:ext cx="255587" cy="261938"/>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1</a:t>
            </a:r>
            <a:endParaRPr lang="en-US" sz="1050" dirty="0"/>
          </a:p>
        </p:txBody>
      </p:sp>
      <p:sp>
        <p:nvSpPr>
          <p:cNvPr id="45" name="Rectangle 44"/>
          <p:cNvSpPr/>
          <p:nvPr/>
        </p:nvSpPr>
        <p:spPr>
          <a:xfrm>
            <a:off x="6983413" y="5664200"/>
            <a:ext cx="255587" cy="261938"/>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2</a:t>
            </a:r>
            <a:endParaRPr lang="en-US" sz="1050" dirty="0"/>
          </a:p>
        </p:txBody>
      </p:sp>
      <p:sp>
        <p:nvSpPr>
          <p:cNvPr id="46" name="Rectangle 45"/>
          <p:cNvSpPr/>
          <p:nvPr/>
        </p:nvSpPr>
        <p:spPr>
          <a:xfrm>
            <a:off x="7467600" y="5678488"/>
            <a:ext cx="255588" cy="260350"/>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2</a:t>
            </a:r>
            <a:endParaRPr lang="en-US" sz="1050" dirty="0"/>
          </a:p>
        </p:txBody>
      </p:sp>
      <p:sp>
        <p:nvSpPr>
          <p:cNvPr id="47" name="Rectangle 46"/>
          <p:cNvSpPr/>
          <p:nvPr/>
        </p:nvSpPr>
        <p:spPr>
          <a:xfrm>
            <a:off x="8534400" y="5691188"/>
            <a:ext cx="255588" cy="261937"/>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2</a:t>
            </a:r>
            <a:endParaRPr lang="en-US" sz="1050" dirty="0">
              <a:solidFill>
                <a:srgbClr val="FFFFFF"/>
              </a:solidFill>
            </a:endParaRPr>
          </a:p>
        </p:txBody>
      </p:sp>
      <p:sp>
        <p:nvSpPr>
          <p:cNvPr id="48" name="Rectangle 47"/>
          <p:cNvSpPr/>
          <p:nvPr/>
        </p:nvSpPr>
        <p:spPr>
          <a:xfrm>
            <a:off x="5992813" y="5656263"/>
            <a:ext cx="255587" cy="261937"/>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1</a:t>
            </a:r>
            <a:endParaRPr lang="en-US" sz="1050" dirty="0">
              <a:solidFill>
                <a:srgbClr val="FFFFFF"/>
              </a:solidFill>
            </a:endParaRPr>
          </a:p>
        </p:txBody>
      </p:sp>
      <p:sp>
        <p:nvSpPr>
          <p:cNvPr id="49" name="Rectangle 48"/>
          <p:cNvSpPr/>
          <p:nvPr/>
        </p:nvSpPr>
        <p:spPr>
          <a:xfrm>
            <a:off x="6858000" y="5334000"/>
            <a:ext cx="274638" cy="254000"/>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T</a:t>
            </a:r>
            <a:endParaRPr lang="en-US" sz="1050" dirty="0"/>
          </a:p>
        </p:txBody>
      </p:sp>
      <p:sp>
        <p:nvSpPr>
          <p:cNvPr id="50" name="Rectangle 49"/>
          <p:cNvSpPr/>
          <p:nvPr/>
        </p:nvSpPr>
        <p:spPr>
          <a:xfrm>
            <a:off x="4343400" y="5334000"/>
            <a:ext cx="274638" cy="254000"/>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T</a:t>
            </a:r>
            <a:endParaRPr lang="en-US" sz="1050" dirty="0"/>
          </a:p>
        </p:txBody>
      </p:sp>
      <p:sp>
        <p:nvSpPr>
          <p:cNvPr id="7209" name="TextBox 50"/>
          <p:cNvSpPr txBox="1">
            <a:spLocks noChangeArrowheads="1"/>
          </p:cNvSpPr>
          <p:nvPr/>
        </p:nvSpPr>
        <p:spPr bwMode="auto">
          <a:xfrm>
            <a:off x="4038600" y="5257800"/>
            <a:ext cx="320675" cy="584200"/>
          </a:xfrm>
          <a:prstGeom prst="rect">
            <a:avLst/>
          </a:prstGeom>
          <a:noFill/>
          <a:ln w="9525">
            <a:noFill/>
            <a:miter lim="800000"/>
            <a:headEnd/>
            <a:tailEnd/>
          </a:ln>
        </p:spPr>
        <p:txBody>
          <a:bodyPr wrap="none">
            <a:spAutoFit/>
          </a:bodyPr>
          <a:lstStyle/>
          <a:p>
            <a:r>
              <a:rPr lang="en-US" sz="3200">
                <a:solidFill>
                  <a:srgbClr val="FFFFFF"/>
                </a:solidFill>
              </a:rPr>
              <a:t>[</a:t>
            </a:r>
          </a:p>
        </p:txBody>
      </p:sp>
      <p:sp>
        <p:nvSpPr>
          <p:cNvPr id="7210" name="TextBox 51"/>
          <p:cNvSpPr txBox="1">
            <a:spLocks noChangeArrowheads="1"/>
          </p:cNvSpPr>
          <p:nvPr/>
        </p:nvSpPr>
        <p:spPr bwMode="auto">
          <a:xfrm>
            <a:off x="8823325" y="5257800"/>
            <a:ext cx="320675" cy="584200"/>
          </a:xfrm>
          <a:prstGeom prst="rect">
            <a:avLst/>
          </a:prstGeom>
          <a:noFill/>
          <a:ln w="9525">
            <a:noFill/>
            <a:miter lim="800000"/>
            <a:headEnd/>
            <a:tailEnd/>
          </a:ln>
        </p:spPr>
        <p:txBody>
          <a:bodyPr wrap="none">
            <a:spAutoFit/>
          </a:bodyPr>
          <a:lstStyle/>
          <a:p>
            <a:r>
              <a:rPr lang="en-US" sz="3200">
                <a:solidFill>
                  <a:srgbClr val="FFFFFF"/>
                </a:solidFill>
              </a:rPr>
              <a:t>]</a:t>
            </a:r>
          </a:p>
        </p:txBody>
      </p:sp>
      <p:pic>
        <p:nvPicPr>
          <p:cNvPr id="7211" name="Picture 2"/>
          <p:cNvPicPr>
            <a:picLocks noChangeAspect="1" noChangeArrowheads="1"/>
          </p:cNvPicPr>
          <p:nvPr/>
        </p:nvPicPr>
        <p:blipFill>
          <a:blip r:embed="rId5" cstate="print"/>
          <a:srcRect/>
          <a:stretch>
            <a:fillRect/>
          </a:stretch>
        </p:blipFill>
        <p:spPr bwMode="auto">
          <a:xfrm>
            <a:off x="7696200" y="6189663"/>
            <a:ext cx="457200" cy="439737"/>
          </a:xfrm>
          <a:prstGeom prst="rect">
            <a:avLst/>
          </a:prstGeom>
          <a:noFill/>
          <a:ln w="9525">
            <a:noFill/>
            <a:miter lim="800000"/>
            <a:headEnd/>
            <a:tailEnd/>
          </a:ln>
        </p:spPr>
      </p:pic>
      <p:grpSp>
        <p:nvGrpSpPr>
          <p:cNvPr id="4" name="Group 60"/>
          <p:cNvGrpSpPr>
            <a:grpSpLocks/>
          </p:cNvGrpSpPr>
          <p:nvPr/>
        </p:nvGrpSpPr>
        <p:grpSpPr bwMode="auto">
          <a:xfrm>
            <a:off x="5867400" y="1524000"/>
            <a:ext cx="2952750" cy="1211263"/>
            <a:chOff x="5867400" y="1524000"/>
            <a:chExt cx="2953511" cy="1211997"/>
          </a:xfrm>
        </p:grpSpPr>
        <p:cxnSp>
          <p:nvCxnSpPr>
            <p:cNvPr id="7224" name="Straight Arrow Connector 54"/>
            <p:cNvCxnSpPr>
              <a:cxnSpLocks noChangeShapeType="1"/>
            </p:cNvCxnSpPr>
            <p:nvPr/>
          </p:nvCxnSpPr>
          <p:spPr bwMode="auto">
            <a:xfrm rot="10800000">
              <a:off x="5867400" y="1524000"/>
              <a:ext cx="609600" cy="381000"/>
            </a:xfrm>
            <a:prstGeom prst="straightConnector1">
              <a:avLst/>
            </a:prstGeom>
            <a:noFill/>
            <a:ln w="12700" algn="ctr">
              <a:solidFill>
                <a:schemeClr val="tx1"/>
              </a:solidFill>
              <a:round/>
              <a:headEnd/>
              <a:tailEnd type="arrow" w="med" len="med"/>
            </a:ln>
          </p:spPr>
        </p:cxnSp>
        <p:sp>
          <p:nvSpPr>
            <p:cNvPr id="7225" name="TextBox 58"/>
            <p:cNvSpPr txBox="1">
              <a:spLocks noChangeArrowheads="1"/>
            </p:cNvSpPr>
            <p:nvPr/>
          </p:nvSpPr>
          <p:spPr bwMode="auto">
            <a:xfrm>
              <a:off x="6477000" y="1905000"/>
              <a:ext cx="2343911" cy="830997"/>
            </a:xfrm>
            <a:prstGeom prst="rect">
              <a:avLst/>
            </a:prstGeom>
            <a:solidFill>
              <a:srgbClr val="FF0000"/>
            </a:solidFill>
            <a:ln w="9525">
              <a:solidFill>
                <a:srgbClr val="FFFF00"/>
              </a:solidFill>
              <a:miter lim="800000"/>
              <a:headEnd/>
              <a:tailEnd/>
            </a:ln>
          </p:spPr>
          <p:txBody>
            <a:bodyPr wrap="none">
              <a:spAutoFit/>
            </a:bodyPr>
            <a:lstStyle/>
            <a:p>
              <a:r>
                <a:rPr lang="en-US" sz="2400"/>
                <a:t>In general, huge</a:t>
              </a:r>
            </a:p>
            <a:p>
              <a:r>
                <a:rPr lang="en-US" sz="2400"/>
                <a:t>dimension matrix</a:t>
              </a:r>
            </a:p>
          </p:txBody>
        </p:sp>
      </p:grpSp>
      <p:sp>
        <p:nvSpPr>
          <p:cNvPr id="65" name="Rectangle 64"/>
          <p:cNvSpPr>
            <a:spLocks noChangeArrowheads="1"/>
          </p:cNvSpPr>
          <p:nvPr/>
        </p:nvSpPr>
        <p:spPr bwMode="auto">
          <a:xfrm>
            <a:off x="533400" y="2286000"/>
            <a:ext cx="5791200" cy="762000"/>
          </a:xfrm>
          <a:prstGeom prst="rect">
            <a:avLst/>
          </a:prstGeom>
          <a:solidFill>
            <a:srgbClr val="000082"/>
          </a:solidFill>
          <a:ln w="12700" algn="ctr">
            <a:noFill/>
            <a:round/>
            <a:headEnd/>
            <a:tailEnd/>
          </a:ln>
        </p:spPr>
        <p:txBody>
          <a:bodyPr/>
          <a:lstStyle/>
          <a:p>
            <a:pPr eaLnBrk="0" hangingPunct="0"/>
            <a:endParaRPr lang="en-US"/>
          </a:p>
        </p:txBody>
      </p:sp>
      <p:sp>
        <p:nvSpPr>
          <p:cNvPr id="66" name="Rectangle 65"/>
          <p:cNvSpPr>
            <a:spLocks noChangeArrowheads="1"/>
          </p:cNvSpPr>
          <p:nvPr/>
        </p:nvSpPr>
        <p:spPr bwMode="auto">
          <a:xfrm>
            <a:off x="304800" y="2971800"/>
            <a:ext cx="5791200" cy="762000"/>
          </a:xfrm>
          <a:prstGeom prst="rect">
            <a:avLst/>
          </a:prstGeom>
          <a:solidFill>
            <a:srgbClr val="000082"/>
          </a:solidFill>
          <a:ln w="12700" algn="ctr">
            <a:noFill/>
            <a:round/>
            <a:headEnd/>
            <a:tailEnd/>
          </a:ln>
        </p:spPr>
        <p:txBody>
          <a:bodyPr/>
          <a:lstStyle/>
          <a:p>
            <a:pPr eaLnBrk="0" hangingPunct="0"/>
            <a:endParaRPr lang="en-US"/>
          </a:p>
        </p:txBody>
      </p:sp>
      <p:sp>
        <p:nvSpPr>
          <p:cNvPr id="67" name="Rectangle 66"/>
          <p:cNvSpPr>
            <a:spLocks noChangeArrowheads="1"/>
          </p:cNvSpPr>
          <p:nvPr/>
        </p:nvSpPr>
        <p:spPr bwMode="auto">
          <a:xfrm>
            <a:off x="0" y="3810000"/>
            <a:ext cx="5791200" cy="457200"/>
          </a:xfrm>
          <a:prstGeom prst="rect">
            <a:avLst/>
          </a:prstGeom>
          <a:solidFill>
            <a:srgbClr val="000082"/>
          </a:solidFill>
          <a:ln w="12700" algn="ctr">
            <a:noFill/>
            <a:round/>
            <a:headEnd/>
            <a:tailEnd/>
          </a:ln>
        </p:spPr>
        <p:txBody>
          <a:bodyPr/>
          <a:lstStyle/>
          <a:p>
            <a:pPr eaLnBrk="0" hangingPunct="0"/>
            <a:endParaRPr lang="en-US"/>
          </a:p>
        </p:txBody>
      </p:sp>
      <p:sp>
        <p:nvSpPr>
          <p:cNvPr id="68" name="Rectangle 67"/>
          <p:cNvSpPr>
            <a:spLocks noChangeArrowheads="1"/>
          </p:cNvSpPr>
          <p:nvPr/>
        </p:nvSpPr>
        <p:spPr bwMode="auto">
          <a:xfrm>
            <a:off x="457200" y="4419600"/>
            <a:ext cx="7086600" cy="762000"/>
          </a:xfrm>
          <a:prstGeom prst="rect">
            <a:avLst/>
          </a:prstGeom>
          <a:solidFill>
            <a:srgbClr val="000082"/>
          </a:solidFill>
          <a:ln w="12700" algn="ctr">
            <a:noFill/>
            <a:round/>
            <a:headEnd/>
            <a:tailEnd/>
          </a:ln>
        </p:spPr>
        <p:txBody>
          <a:bodyPr/>
          <a:lstStyle/>
          <a:p>
            <a:pPr eaLnBrk="0" hangingPunct="0"/>
            <a:endParaRPr lang="en-US"/>
          </a:p>
        </p:txBody>
      </p:sp>
      <p:cxnSp>
        <p:nvCxnSpPr>
          <p:cNvPr id="63" name="Straight Arrow Connector 62"/>
          <p:cNvCxnSpPr>
            <a:cxnSpLocks noChangeShapeType="1"/>
          </p:cNvCxnSpPr>
          <p:nvPr/>
        </p:nvCxnSpPr>
        <p:spPr bwMode="auto">
          <a:xfrm rot="5400000">
            <a:off x="5257800" y="2895600"/>
            <a:ext cx="1752600" cy="1447800"/>
          </a:xfrm>
          <a:prstGeom prst="straightConnector1">
            <a:avLst/>
          </a:prstGeom>
          <a:noFill/>
          <a:ln w="12700" algn="ctr">
            <a:solidFill>
              <a:schemeClr val="tx1"/>
            </a:solidFill>
            <a:round/>
            <a:headEnd/>
            <a:tailEnd type="arrow" w="med" len="med"/>
          </a:ln>
        </p:spPr>
      </p:cxnSp>
      <p:sp>
        <p:nvSpPr>
          <p:cNvPr id="69" name="Rectangle 68"/>
          <p:cNvSpPr>
            <a:spLocks noChangeArrowheads="1"/>
          </p:cNvSpPr>
          <p:nvPr/>
        </p:nvSpPr>
        <p:spPr bwMode="auto">
          <a:xfrm>
            <a:off x="990600" y="5181600"/>
            <a:ext cx="8153400" cy="1676400"/>
          </a:xfrm>
          <a:prstGeom prst="rect">
            <a:avLst/>
          </a:prstGeom>
          <a:solidFill>
            <a:srgbClr val="000082"/>
          </a:solidFill>
          <a:ln w="12700" algn="ctr">
            <a:noFill/>
            <a:round/>
            <a:headEnd/>
            <a:tailEnd/>
          </a:ln>
        </p:spPr>
        <p:txBody>
          <a:bodyPr/>
          <a:lstStyle/>
          <a:p>
            <a:pPr eaLnBrk="0" hangingPunct="0"/>
            <a:endParaRPr lang="en-US"/>
          </a:p>
        </p:txBody>
      </p:sp>
      <p:grpSp>
        <p:nvGrpSpPr>
          <p:cNvPr id="12" name="Group 73"/>
          <p:cNvGrpSpPr>
            <a:grpSpLocks/>
          </p:cNvGrpSpPr>
          <p:nvPr/>
        </p:nvGrpSpPr>
        <p:grpSpPr bwMode="auto">
          <a:xfrm>
            <a:off x="8305800" y="381000"/>
            <a:ext cx="838200" cy="1143000"/>
            <a:chOff x="8305800" y="381000"/>
            <a:chExt cx="838200" cy="1143000"/>
          </a:xfrm>
        </p:grpSpPr>
        <p:grpSp>
          <p:nvGrpSpPr>
            <p:cNvPr id="7220" name="Group 59"/>
            <p:cNvGrpSpPr>
              <a:grpSpLocks/>
            </p:cNvGrpSpPr>
            <p:nvPr/>
          </p:nvGrpSpPr>
          <p:grpSpPr bwMode="auto">
            <a:xfrm flipH="1" flipV="1">
              <a:off x="8305800" y="990600"/>
              <a:ext cx="838200" cy="533400"/>
              <a:chOff x="2112" y="624"/>
              <a:chExt cx="816" cy="480"/>
            </a:xfrm>
          </p:grpSpPr>
          <p:pic>
            <p:nvPicPr>
              <p:cNvPr id="7222" name="Picture 60" descr="original"/>
              <p:cNvPicPr>
                <a:picLocks noChangeAspect="1" noChangeArrowheads="1"/>
              </p:cNvPicPr>
              <p:nvPr/>
            </p:nvPicPr>
            <p:blipFill>
              <a:blip r:embed="rId6" cstate="print"/>
              <a:srcRect l="17978" t="10606" r="10112" b="9091"/>
              <a:stretch>
                <a:fillRect/>
              </a:stretch>
            </p:blipFill>
            <p:spPr bwMode="auto">
              <a:xfrm>
                <a:off x="2112" y="624"/>
                <a:ext cx="816" cy="480"/>
              </a:xfrm>
              <a:prstGeom prst="rect">
                <a:avLst/>
              </a:prstGeom>
              <a:noFill/>
              <a:ln w="9525">
                <a:noFill/>
                <a:miter lim="800000"/>
                <a:headEnd/>
                <a:tailEnd/>
              </a:ln>
            </p:spPr>
          </p:pic>
          <p:sp>
            <p:nvSpPr>
              <p:cNvPr id="7223" name="Rectangle 61"/>
              <p:cNvSpPr>
                <a:spLocks noChangeArrowheads="1"/>
              </p:cNvSpPr>
              <p:nvPr/>
            </p:nvSpPr>
            <p:spPr bwMode="auto">
              <a:xfrm>
                <a:off x="2112" y="624"/>
                <a:ext cx="816" cy="480"/>
              </a:xfrm>
              <a:prstGeom prst="rect">
                <a:avLst/>
              </a:prstGeom>
              <a:noFill/>
              <a:ln w="19050">
                <a:noFill/>
                <a:miter lim="800000"/>
                <a:headEnd/>
                <a:tailEnd/>
              </a:ln>
            </p:spPr>
            <p:txBody>
              <a:bodyPr wrap="none" anchor="ctr"/>
              <a:lstStyle/>
              <a:p>
                <a:pPr eaLnBrk="0" hangingPunct="0"/>
                <a:endParaRPr lang="en-US"/>
              </a:p>
            </p:txBody>
          </p:sp>
        </p:grpSp>
        <p:pic>
          <p:nvPicPr>
            <p:cNvPr id="7221" name="Picture 252"/>
            <p:cNvPicPr>
              <a:picLocks noChangeAspect="1" noChangeArrowheads="1"/>
            </p:cNvPicPr>
            <p:nvPr/>
          </p:nvPicPr>
          <p:blipFill>
            <a:blip r:embed="rId7" cstate="print"/>
            <a:srcRect/>
            <a:stretch>
              <a:fillRect/>
            </a:stretch>
          </p:blipFill>
          <p:spPr bwMode="auto">
            <a:xfrm flipH="1" flipV="1">
              <a:off x="8317144" y="381000"/>
              <a:ext cx="826856" cy="542104"/>
            </a:xfrm>
            <a:prstGeom prst="rect">
              <a:avLst/>
            </a:prstGeom>
            <a:noFill/>
            <a:ln w="9525">
              <a:noFill/>
              <a:miter lim="800000"/>
              <a:headEnd/>
              <a:tailEnd/>
            </a:ln>
          </p:spPr>
        </p:pic>
      </p:gr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65"/>
                                        </p:tgtEl>
                                      </p:cBhvr>
                                    </p:animEffect>
                                    <p:set>
                                      <p:cBhvr>
                                        <p:cTn id="15" dur="1" fill="hold">
                                          <p:stCondLst>
                                            <p:cond delay="499"/>
                                          </p:stCondLst>
                                        </p:cTn>
                                        <p:tgtEl>
                                          <p:spTgt spid="6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500"/>
                                        <p:tgtEl>
                                          <p:spTgt spid="66"/>
                                        </p:tgtEl>
                                      </p:cBhvr>
                                    </p:animEffect>
                                    <p:set>
                                      <p:cBhvr>
                                        <p:cTn id="20" dur="1" fill="hold">
                                          <p:stCondLst>
                                            <p:cond delay="499"/>
                                          </p:stCondLst>
                                        </p:cTn>
                                        <p:tgtEl>
                                          <p:spTgt spid="6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8" fill="hold" grpId="0" nodeType="clickEffect">
                                  <p:stCondLst>
                                    <p:cond delay="0"/>
                                  </p:stCondLst>
                                  <p:childTnLst>
                                    <p:animEffect transition="out" filter="wipe(left)">
                                      <p:cBhvr>
                                        <p:cTn id="24" dur="500"/>
                                        <p:tgtEl>
                                          <p:spTgt spid="67"/>
                                        </p:tgtEl>
                                      </p:cBhvr>
                                    </p:animEffect>
                                    <p:set>
                                      <p:cBhvr>
                                        <p:cTn id="25" dur="1" fill="hold">
                                          <p:stCondLst>
                                            <p:cond delay="499"/>
                                          </p:stCondLst>
                                        </p:cTn>
                                        <p:tgtEl>
                                          <p:spTgt spid="6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8" fill="hold" grpId="0" nodeType="clickEffect">
                                  <p:stCondLst>
                                    <p:cond delay="0"/>
                                  </p:stCondLst>
                                  <p:childTnLst>
                                    <p:animEffect transition="out" filter="wipe(left)">
                                      <p:cBhvr>
                                        <p:cTn id="29" dur="500"/>
                                        <p:tgtEl>
                                          <p:spTgt spid="68"/>
                                        </p:tgtEl>
                                      </p:cBhvr>
                                    </p:animEffect>
                                    <p:set>
                                      <p:cBhvr>
                                        <p:cTn id="30" dur="1" fill="hold">
                                          <p:stCondLst>
                                            <p:cond delay="499"/>
                                          </p:stCondLst>
                                        </p:cTn>
                                        <p:tgtEl>
                                          <p:spTgt spid="6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8" fill="hold" grpId="0" nodeType="clickEffect">
                                  <p:stCondLst>
                                    <p:cond delay="0"/>
                                  </p:stCondLst>
                                  <p:childTnLst>
                                    <p:animEffect transition="out" filter="wipe(left)">
                                      <p:cBhvr>
                                        <p:cTn id="38" dur="500"/>
                                        <p:tgtEl>
                                          <p:spTgt spid="69"/>
                                        </p:tgtEl>
                                      </p:cBhvr>
                                    </p:animEffect>
                                    <p:set>
                                      <p:cBhvr>
                                        <p:cTn id="39"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85800" y="152400"/>
            <a:ext cx="7772400" cy="1143000"/>
          </a:xfrm>
        </p:spPr>
        <p:txBody>
          <a:bodyPr lIns="91440" tIns="45720" rIns="91440" bIns="45720"/>
          <a:lstStyle/>
          <a:p>
            <a:pPr>
              <a:defRPr/>
            </a:pPr>
            <a:r>
              <a:rPr lang="en-US" altLang="ja-JP" b="1" dirty="0" smtClean="0">
                <a:solidFill>
                  <a:schemeClr val="tx1"/>
                </a:solidFill>
                <a:effectLst>
                  <a:outerShdw blurRad="38100" dist="38100" dir="2700000" algn="tl">
                    <a:srgbClr val="000000"/>
                  </a:outerShdw>
                </a:effectLst>
                <a:ea typeface="ＭＳ Ｐゴシック" pitchFamily="34" charset="-128"/>
              </a:rPr>
              <a:t>Conventional Least Squares Solution:   </a:t>
            </a:r>
            <a:r>
              <a:rPr lang="en-US" altLang="ja-JP" b="1" dirty="0" smtClean="0">
                <a:solidFill>
                  <a:srgbClr val="FF0000"/>
                </a:solidFill>
                <a:effectLst>
                  <a:outerShdw blurRad="38100" dist="38100" dir="2700000" algn="tl">
                    <a:srgbClr val="000000"/>
                  </a:outerShdw>
                </a:effectLst>
                <a:ea typeface="ＭＳ Ｐゴシック" pitchFamily="34" charset="-128"/>
              </a:rPr>
              <a:t>L=</a:t>
            </a:r>
            <a:r>
              <a:rPr lang="en-US" altLang="ja-JP" b="1" dirty="0" smtClean="0">
                <a:solidFill>
                  <a:schemeClr val="tx1"/>
                </a:solidFill>
                <a:effectLst>
                  <a:outerShdw blurRad="38100" dist="38100" dir="2700000" algn="tl">
                    <a:srgbClr val="000000"/>
                  </a:outerShdw>
                </a:effectLst>
                <a:ea typeface="ＭＳ Ｐゴシック" pitchFamily="34" charset="-128"/>
              </a:rPr>
              <a:t>     &amp; </a:t>
            </a:r>
            <a:r>
              <a:rPr lang="en-US" altLang="ja-JP" b="1" dirty="0" smtClean="0">
                <a:solidFill>
                  <a:srgbClr val="FFFFFF"/>
                </a:solidFill>
                <a:effectLst>
                  <a:outerShdw blurRad="38100" dist="38100" dir="2700000" algn="tl">
                    <a:srgbClr val="000000"/>
                  </a:outerShdw>
                </a:effectLst>
                <a:ea typeface="ＭＳ Ｐゴシック" pitchFamily="34" charset="-128"/>
              </a:rPr>
              <a:t>d =  </a:t>
            </a:r>
            <a:endParaRPr lang="ja-JP" altLang="en-US" b="1" smtClean="0">
              <a:solidFill>
                <a:srgbClr val="FFFFFF"/>
              </a:solidFill>
              <a:effectLst>
                <a:outerShdw blurRad="38100" dist="38100" dir="2700000" algn="tl">
                  <a:srgbClr val="000000"/>
                </a:outerShdw>
              </a:effectLst>
              <a:ea typeface="ＭＳ Ｐゴシック" pitchFamily="34" charset="-128"/>
            </a:endParaRPr>
          </a:p>
        </p:txBody>
      </p:sp>
      <p:sp>
        <p:nvSpPr>
          <p:cNvPr id="5" name="タイトル 1"/>
          <p:cNvSpPr txBox="1">
            <a:spLocks/>
          </p:cNvSpPr>
          <p:nvPr/>
        </p:nvSpPr>
        <p:spPr bwMode="auto">
          <a:xfrm>
            <a:off x="-1447800" y="12954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Given</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40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m=d</a:t>
            </a:r>
            <a:endParaRPr lang="ja-JP" altLang="en-US" sz="4000" b="1" kern="0">
              <a:solidFill>
                <a:srgbClr val="FFFFFF"/>
              </a:solidFill>
              <a:effectLst>
                <a:outerShdw blurRad="38100" dist="38100" dir="2700000" algn="tl">
                  <a:srgbClr val="000000"/>
                </a:outerShdw>
              </a:effectLst>
              <a:latin typeface="+mj-lt"/>
              <a:ea typeface="ＭＳ Ｐゴシック" pitchFamily="34" charset="-128"/>
              <a:cs typeface="+mj-cs"/>
            </a:endParaRPr>
          </a:p>
        </p:txBody>
      </p:sp>
      <p:sp>
        <p:nvSpPr>
          <p:cNvPr id="6" name="タイトル 1"/>
          <p:cNvSpPr txBox="1">
            <a:spLocks/>
          </p:cNvSpPr>
          <p:nvPr/>
        </p:nvSpPr>
        <p:spPr bwMode="auto">
          <a:xfrm>
            <a:off x="-381000" y="19812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Find</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m </a:t>
            </a:r>
            <a:r>
              <a:rPr lang="en-US" altLang="ja-JP" sz="4000" b="1" kern="0" dirty="0" err="1">
                <a:solidFill>
                  <a:srgbClr val="FFFFFF"/>
                </a:solidFill>
                <a:effectLst>
                  <a:outerShdw blurRad="38100" dist="38100" dir="2700000" algn="tl">
                    <a:srgbClr val="000000"/>
                  </a:outerShdw>
                </a:effectLst>
                <a:latin typeface="+mj-lt"/>
                <a:ea typeface="ＭＳ Ｐゴシック" pitchFamily="34" charset="-128"/>
                <a:cs typeface="+mj-cs"/>
              </a:rPr>
              <a:t>s.t</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min||</a:t>
            </a:r>
            <a:r>
              <a:rPr lang="en-US" altLang="ja-JP" sz="40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m-d||</a:t>
            </a:r>
          </a:p>
        </p:txBody>
      </p:sp>
      <p:sp>
        <p:nvSpPr>
          <p:cNvPr id="7" name="タイトル 1"/>
          <p:cNvSpPr txBox="1">
            <a:spLocks/>
          </p:cNvSpPr>
          <p:nvPr/>
        </p:nvSpPr>
        <p:spPr bwMode="auto">
          <a:xfrm>
            <a:off x="5715000" y="2133600"/>
            <a:ext cx="914400" cy="457200"/>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FFFF"/>
                </a:solidFill>
                <a:effectLst>
                  <a:outerShdw blurRad="38100" dist="38100" dir="2700000" algn="tl">
                    <a:srgbClr val="000000"/>
                  </a:outerShdw>
                </a:effectLst>
                <a:latin typeface="+mj-lt"/>
                <a:ea typeface="ＭＳ Ｐゴシック" pitchFamily="34" charset="-128"/>
                <a:cs typeface="+mj-cs"/>
              </a:rPr>
              <a:t>2</a:t>
            </a:r>
          </a:p>
        </p:txBody>
      </p:sp>
      <p:sp>
        <p:nvSpPr>
          <p:cNvPr id="8" name="タイトル 1"/>
          <p:cNvSpPr txBox="1">
            <a:spLocks/>
          </p:cNvSpPr>
          <p:nvPr/>
        </p:nvSpPr>
        <p:spPr bwMode="auto">
          <a:xfrm>
            <a:off x="-914400" y="28194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Solution</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m = [</a:t>
            </a:r>
            <a:r>
              <a:rPr lang="en-US" altLang="ja-JP" sz="4000" b="1" kern="0" dirty="0">
                <a:solidFill>
                  <a:srgbClr val="FF0000"/>
                </a:solidFill>
                <a:effectLst>
                  <a:outerShdw blurRad="38100" dist="38100" dir="2700000" algn="tl">
                    <a:srgbClr val="000000"/>
                  </a:outerShdw>
                </a:effectLst>
                <a:latin typeface="+mj-lt"/>
                <a:ea typeface="ＭＳ Ｐゴシック" pitchFamily="34" charset="-128"/>
                <a:cs typeface="+mj-cs"/>
              </a:rPr>
              <a:t>L </a:t>
            </a:r>
            <a:r>
              <a:rPr lang="en-US" altLang="ja-JP" sz="4000" b="1" kern="0" dirty="0" err="1">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40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d </a:t>
            </a:r>
          </a:p>
        </p:txBody>
      </p:sp>
      <p:grpSp>
        <p:nvGrpSpPr>
          <p:cNvPr id="8199" name="Group 11"/>
          <p:cNvGrpSpPr>
            <a:grpSpLocks/>
          </p:cNvGrpSpPr>
          <p:nvPr/>
        </p:nvGrpSpPr>
        <p:grpSpPr bwMode="auto">
          <a:xfrm>
            <a:off x="3429000" y="2938463"/>
            <a:ext cx="2057400" cy="490537"/>
            <a:chOff x="3276600" y="2937804"/>
            <a:chExt cx="2057400" cy="491196"/>
          </a:xfrm>
        </p:grpSpPr>
        <p:sp>
          <p:nvSpPr>
            <p:cNvPr id="9" name="タイトル 1"/>
            <p:cNvSpPr txBox="1">
              <a:spLocks/>
            </p:cNvSpPr>
            <p:nvPr/>
          </p:nvSpPr>
          <p:spPr bwMode="auto">
            <a:xfrm>
              <a:off x="3276600" y="2971186"/>
              <a:ext cx="914400" cy="457814"/>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0000"/>
                  </a:solidFill>
                  <a:effectLst>
                    <a:outerShdw blurRad="38100" dist="38100" dir="2700000" algn="tl">
                      <a:srgbClr val="000000"/>
                    </a:outerShdw>
                  </a:effectLst>
                  <a:latin typeface="+mj-lt"/>
                  <a:ea typeface="ＭＳ Ｐゴシック" pitchFamily="34" charset="-128"/>
                  <a:cs typeface="+mj-cs"/>
                </a:rPr>
                <a:t>T</a:t>
              </a:r>
            </a:p>
          </p:txBody>
        </p:sp>
        <p:sp>
          <p:nvSpPr>
            <p:cNvPr id="10" name="タイトル 1"/>
            <p:cNvSpPr txBox="1">
              <a:spLocks/>
            </p:cNvSpPr>
            <p:nvPr/>
          </p:nvSpPr>
          <p:spPr bwMode="auto">
            <a:xfrm>
              <a:off x="4419600" y="2971186"/>
              <a:ext cx="914400" cy="457814"/>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0000"/>
                  </a:solidFill>
                  <a:effectLst>
                    <a:outerShdw blurRad="38100" dist="38100" dir="2700000" algn="tl">
                      <a:srgbClr val="000000"/>
                    </a:outerShdw>
                  </a:effectLst>
                  <a:latin typeface="+mj-lt"/>
                  <a:ea typeface="ＭＳ Ｐゴシック" pitchFamily="34" charset="-128"/>
                  <a:cs typeface="+mj-cs"/>
                </a:rPr>
                <a:t>T</a:t>
              </a:r>
            </a:p>
          </p:txBody>
        </p:sp>
        <p:sp>
          <p:nvSpPr>
            <p:cNvPr id="11" name="タイトル 1"/>
            <p:cNvSpPr txBox="1">
              <a:spLocks/>
            </p:cNvSpPr>
            <p:nvPr/>
          </p:nvSpPr>
          <p:spPr bwMode="auto">
            <a:xfrm>
              <a:off x="3976688" y="2937804"/>
              <a:ext cx="914400" cy="457814"/>
            </a:xfrm>
            <a:prstGeom prst="rect">
              <a:avLst/>
            </a:prstGeom>
            <a:noFill/>
            <a:ln w="12700">
              <a:noFill/>
              <a:miter lim="800000"/>
              <a:headEnd/>
              <a:tailEnd/>
            </a:ln>
          </p:spPr>
          <p:txBody>
            <a:bodyPr anchor="ctr"/>
            <a:lstStyle/>
            <a:p>
              <a:pPr algn="ctr" eaLnBrk="0" hangingPunct="0">
                <a:defRPr/>
              </a:pPr>
              <a:r>
                <a:rPr lang="en-US" altLang="ja-JP" sz="2000" b="1" kern="0" dirty="0">
                  <a:solidFill>
                    <a:srgbClr val="FFFFFF"/>
                  </a:solidFill>
                  <a:effectLst>
                    <a:outerShdw blurRad="38100" dist="38100" dir="2700000" algn="tl">
                      <a:srgbClr val="000000"/>
                    </a:outerShdw>
                  </a:effectLst>
                  <a:latin typeface="+mj-lt"/>
                  <a:ea typeface="ＭＳ Ｐゴシック" pitchFamily="34" charset="-128"/>
                  <a:cs typeface="+mj-cs"/>
                </a:rPr>
                <a:t>-1</a:t>
              </a:r>
            </a:p>
          </p:txBody>
        </p:sp>
      </p:grpSp>
      <p:sp>
        <p:nvSpPr>
          <p:cNvPr id="13" name="タイトル 1"/>
          <p:cNvSpPr txBox="1">
            <a:spLocks/>
          </p:cNvSpPr>
          <p:nvPr/>
        </p:nvSpPr>
        <p:spPr bwMode="auto">
          <a:xfrm>
            <a:off x="228600" y="4191000"/>
            <a:ext cx="7772400" cy="1143000"/>
          </a:xfrm>
          <a:prstGeom prst="rect">
            <a:avLst/>
          </a:prstGeom>
          <a:noFill/>
          <a:ln w="12700">
            <a:noFill/>
            <a:miter lim="800000"/>
            <a:headEnd/>
            <a:tailEnd/>
          </a:ln>
        </p:spPr>
        <p:txBody>
          <a:bodyPr anchor="ctr"/>
          <a:lstStyle/>
          <a:p>
            <a:pPr algn="ctr" eaLnBrk="0" hangingPunct="0">
              <a:defRPr/>
            </a:pP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m   =   m  – </a:t>
            </a:r>
            <a:r>
              <a:rPr lang="en-US" altLang="ja-JP" b="1" kern="0" dirty="0">
                <a:solidFill>
                  <a:srgbClr val="FFFFFF"/>
                </a:solidFill>
                <a:effectLst>
                  <a:outerShdw blurRad="38100" dist="38100" dir="2700000" algn="tl">
                    <a:srgbClr val="000000"/>
                  </a:outerShdw>
                </a:effectLst>
                <a:latin typeface="Symbol" pitchFamily="18" charset="2"/>
                <a:ea typeface="ＭＳ Ｐゴシック" pitchFamily="34" charset="-128"/>
                <a:cs typeface="+mj-cs"/>
              </a:rPr>
              <a:t>a</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m   - d) </a:t>
            </a:r>
          </a:p>
        </p:txBody>
      </p:sp>
      <p:sp>
        <p:nvSpPr>
          <p:cNvPr id="15" name="タイトル 1"/>
          <p:cNvSpPr txBox="1">
            <a:spLocks/>
          </p:cNvSpPr>
          <p:nvPr/>
        </p:nvSpPr>
        <p:spPr bwMode="auto">
          <a:xfrm>
            <a:off x="4191000" y="4343400"/>
            <a:ext cx="914400" cy="457200"/>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0000"/>
                </a:solidFill>
                <a:effectLst>
                  <a:outerShdw blurRad="38100" dist="38100" dir="2700000" algn="tl">
                    <a:srgbClr val="000000"/>
                  </a:outerShdw>
                </a:effectLst>
                <a:latin typeface="+mj-lt"/>
                <a:ea typeface="ＭＳ Ｐゴシック" pitchFamily="34" charset="-128"/>
                <a:cs typeface="+mj-cs"/>
              </a:rPr>
              <a:t>T</a:t>
            </a:r>
          </a:p>
        </p:txBody>
      </p:sp>
      <p:sp>
        <p:nvSpPr>
          <p:cNvPr id="19" name="タイトル 1"/>
          <p:cNvSpPr txBox="1">
            <a:spLocks/>
          </p:cNvSpPr>
          <p:nvPr/>
        </p:nvSpPr>
        <p:spPr bwMode="auto">
          <a:xfrm>
            <a:off x="12192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(k+1)</a:t>
            </a:r>
          </a:p>
        </p:txBody>
      </p:sp>
      <p:sp>
        <p:nvSpPr>
          <p:cNvPr id="20" name="タイトル 1"/>
          <p:cNvSpPr txBox="1">
            <a:spLocks/>
          </p:cNvSpPr>
          <p:nvPr/>
        </p:nvSpPr>
        <p:spPr bwMode="auto">
          <a:xfrm>
            <a:off x="25908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21" name="タイトル 1"/>
          <p:cNvSpPr txBox="1">
            <a:spLocks/>
          </p:cNvSpPr>
          <p:nvPr/>
        </p:nvSpPr>
        <p:spPr bwMode="auto">
          <a:xfrm>
            <a:off x="56388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23" name="タイトル 1"/>
          <p:cNvSpPr txBox="1">
            <a:spLocks/>
          </p:cNvSpPr>
          <p:nvPr/>
        </p:nvSpPr>
        <p:spPr bwMode="auto">
          <a:xfrm>
            <a:off x="35814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24" name="タイトル 1"/>
          <p:cNvSpPr txBox="1">
            <a:spLocks/>
          </p:cNvSpPr>
          <p:nvPr/>
        </p:nvSpPr>
        <p:spPr bwMode="auto">
          <a:xfrm>
            <a:off x="-76200" y="3429000"/>
            <a:ext cx="7772400" cy="1143000"/>
          </a:xfrm>
          <a:prstGeom prst="rect">
            <a:avLst/>
          </a:prstGeom>
          <a:noFill/>
          <a:ln w="12700">
            <a:noFill/>
            <a:miter lim="800000"/>
            <a:headEnd/>
            <a:tailEnd/>
          </a:ln>
        </p:spPr>
        <p:txBody>
          <a:bodyPr anchor="ctr"/>
          <a:lstStyle/>
          <a:p>
            <a:pPr algn="ctr" eaLnBrk="0" hangingPunct="0">
              <a:defRPr/>
            </a:pP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or if </a:t>
            </a:r>
            <a:r>
              <a:rPr lang="en-US" altLang="ja-JP" sz="28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 is too big</a:t>
            </a:r>
            <a:endParaRPr lang="ja-JP" altLang="en-US" sz="2800" b="1" kern="0">
              <a:solidFill>
                <a:srgbClr val="FFFFFF"/>
              </a:solidFill>
              <a:effectLst>
                <a:outerShdw blurRad="38100" dist="38100" dir="2700000" algn="tl">
                  <a:srgbClr val="000000"/>
                </a:outerShdw>
              </a:effectLst>
              <a:latin typeface="+mj-lt"/>
              <a:ea typeface="ＭＳ Ｐゴシック" pitchFamily="34" charset="-128"/>
              <a:cs typeface="+mj-cs"/>
            </a:endParaRPr>
          </a:p>
        </p:txBody>
      </p:sp>
      <p:sp>
        <p:nvSpPr>
          <p:cNvPr id="25" name="タイトル 1"/>
          <p:cNvSpPr txBox="1">
            <a:spLocks/>
          </p:cNvSpPr>
          <p:nvPr/>
        </p:nvSpPr>
        <p:spPr bwMode="auto">
          <a:xfrm>
            <a:off x="-2438400" y="68580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Problem</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a:t>
            </a:r>
          </a:p>
        </p:txBody>
      </p:sp>
      <p:sp>
        <p:nvSpPr>
          <p:cNvPr id="26" name="タイトル 1"/>
          <p:cNvSpPr txBox="1">
            <a:spLocks/>
          </p:cNvSpPr>
          <p:nvPr/>
        </p:nvSpPr>
        <p:spPr bwMode="auto">
          <a:xfrm>
            <a:off x="1828800" y="6934200"/>
            <a:ext cx="7772400" cy="1143000"/>
          </a:xfrm>
          <a:prstGeom prst="rect">
            <a:avLst/>
          </a:prstGeom>
          <a:noFill/>
          <a:ln w="12700">
            <a:noFill/>
            <a:miter lim="800000"/>
            <a:headEnd/>
            <a:tailEnd/>
          </a:ln>
        </p:spPr>
        <p:txBody>
          <a:bodyPr anchor="ctr"/>
          <a:lstStyle/>
          <a:p>
            <a:pPr algn="ctr" eaLnBrk="0" hangingPunct="0">
              <a:defRPr/>
            </a:pPr>
            <a:r>
              <a:rPr lang="en-US" altLang="ja-JP" sz="32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3200" b="1" kern="0" dirty="0">
                <a:solidFill>
                  <a:srgbClr val="FFFFFF"/>
                </a:solidFill>
                <a:effectLst>
                  <a:outerShdw blurRad="38100" dist="38100" dir="2700000" algn="tl">
                    <a:srgbClr val="000000"/>
                  </a:outerShdw>
                </a:effectLst>
                <a:latin typeface="+mj-lt"/>
                <a:ea typeface="ＭＳ Ｐゴシック" pitchFamily="34" charset="-128"/>
                <a:cs typeface="+mj-cs"/>
              </a:rPr>
              <a:t> is too big for IO bound hardware</a:t>
            </a:r>
            <a:endParaRPr lang="ja-JP" altLang="en-US" sz="3200" b="1" kern="0">
              <a:solidFill>
                <a:srgbClr val="FFFFFF"/>
              </a:solidFill>
              <a:effectLst>
                <a:outerShdw blurRad="38100" dist="38100" dir="2700000" algn="tl">
                  <a:srgbClr val="000000"/>
                </a:outerShdw>
              </a:effectLst>
              <a:latin typeface="+mj-lt"/>
              <a:ea typeface="ＭＳ Ｐゴシック" pitchFamily="34" charset="-128"/>
              <a:cs typeface="+mj-cs"/>
            </a:endParaRPr>
          </a:p>
        </p:txBody>
      </p:sp>
      <p:pic>
        <p:nvPicPr>
          <p:cNvPr id="8209" name="Picture 2"/>
          <p:cNvPicPr>
            <a:picLocks noChangeAspect="1" noChangeArrowheads="1"/>
          </p:cNvPicPr>
          <p:nvPr/>
        </p:nvPicPr>
        <p:blipFill>
          <a:blip r:embed="rId4" cstate="print"/>
          <a:srcRect/>
          <a:stretch>
            <a:fillRect/>
          </a:stretch>
        </p:blipFill>
        <p:spPr bwMode="auto">
          <a:xfrm>
            <a:off x="4800600" y="6248400"/>
            <a:ext cx="457200" cy="439738"/>
          </a:xfrm>
          <a:prstGeom prst="rect">
            <a:avLst/>
          </a:prstGeom>
          <a:noFill/>
          <a:ln w="9525">
            <a:noFill/>
            <a:miter lim="800000"/>
            <a:headEnd/>
            <a:tailEnd/>
          </a:ln>
        </p:spPr>
      </p:pic>
      <p:sp>
        <p:nvSpPr>
          <p:cNvPr id="22" name="Rectangle 21"/>
          <p:cNvSpPr/>
          <p:nvPr/>
        </p:nvSpPr>
        <p:spPr>
          <a:xfrm>
            <a:off x="5257800" y="609600"/>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28" name="Rectangle 27"/>
          <p:cNvSpPr/>
          <p:nvPr/>
        </p:nvSpPr>
        <p:spPr>
          <a:xfrm>
            <a:off x="5486400" y="8667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29" name="Rectangle 28"/>
          <p:cNvSpPr/>
          <p:nvPr/>
        </p:nvSpPr>
        <p:spPr>
          <a:xfrm>
            <a:off x="5257800" y="1076325"/>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30" name="Rectangle 29"/>
          <p:cNvSpPr/>
          <p:nvPr/>
        </p:nvSpPr>
        <p:spPr>
          <a:xfrm>
            <a:off x="5486400" y="13239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cxnSp>
        <p:nvCxnSpPr>
          <p:cNvPr id="8214" name="Straight Connector 31"/>
          <p:cNvCxnSpPr>
            <a:cxnSpLocks noChangeShapeType="1"/>
          </p:cNvCxnSpPr>
          <p:nvPr/>
        </p:nvCxnSpPr>
        <p:spPr bwMode="auto">
          <a:xfrm rot="5400000">
            <a:off x="4838700" y="1104900"/>
            <a:ext cx="838200" cy="0"/>
          </a:xfrm>
          <a:prstGeom prst="line">
            <a:avLst/>
          </a:prstGeom>
          <a:noFill/>
          <a:ln w="12700" algn="ctr">
            <a:solidFill>
              <a:schemeClr val="tx1"/>
            </a:solidFill>
            <a:round/>
            <a:headEnd/>
            <a:tailEnd/>
          </a:ln>
        </p:spPr>
      </p:cxnSp>
      <p:cxnSp>
        <p:nvCxnSpPr>
          <p:cNvPr id="8215" name="Straight Connector 32"/>
          <p:cNvCxnSpPr>
            <a:cxnSpLocks noChangeShapeType="1"/>
          </p:cNvCxnSpPr>
          <p:nvPr/>
        </p:nvCxnSpPr>
        <p:spPr bwMode="auto">
          <a:xfrm rot="5400000">
            <a:off x="5295900" y="1104900"/>
            <a:ext cx="838200" cy="0"/>
          </a:xfrm>
          <a:prstGeom prst="line">
            <a:avLst/>
          </a:prstGeom>
          <a:noFill/>
          <a:ln w="12700" algn="ctr">
            <a:solidFill>
              <a:schemeClr val="tx1"/>
            </a:solidFill>
            <a:round/>
            <a:headEnd/>
            <a:tailEnd/>
          </a:ln>
        </p:spPr>
      </p:cxnSp>
      <p:grpSp>
        <p:nvGrpSpPr>
          <p:cNvPr id="8216" name="Group 55"/>
          <p:cNvGrpSpPr>
            <a:grpSpLocks/>
          </p:cNvGrpSpPr>
          <p:nvPr/>
        </p:nvGrpSpPr>
        <p:grpSpPr bwMode="auto">
          <a:xfrm>
            <a:off x="7434263" y="609600"/>
            <a:ext cx="490537" cy="990600"/>
            <a:chOff x="7434263" y="609600"/>
            <a:chExt cx="490537" cy="990600"/>
          </a:xfrm>
        </p:grpSpPr>
        <p:sp>
          <p:nvSpPr>
            <p:cNvPr id="34" name="Rectangle 33"/>
            <p:cNvSpPr/>
            <p:nvPr/>
          </p:nvSpPr>
          <p:spPr>
            <a:xfrm>
              <a:off x="7434263" y="609600"/>
              <a:ext cx="385762"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35" name="Rectangle 34"/>
            <p:cNvSpPr/>
            <p:nvPr/>
          </p:nvSpPr>
          <p:spPr>
            <a:xfrm>
              <a:off x="7662863" y="866775"/>
              <a:ext cx="261937"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36" name="Rectangle 35"/>
            <p:cNvSpPr/>
            <p:nvPr/>
          </p:nvSpPr>
          <p:spPr>
            <a:xfrm>
              <a:off x="7434263" y="1076325"/>
              <a:ext cx="385762"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37" name="Rectangle 36"/>
            <p:cNvSpPr/>
            <p:nvPr/>
          </p:nvSpPr>
          <p:spPr>
            <a:xfrm>
              <a:off x="7662863" y="1323975"/>
              <a:ext cx="261937"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cxnSp>
          <p:nvCxnSpPr>
            <p:cNvPr id="8245" name="Straight Connector 37"/>
            <p:cNvCxnSpPr>
              <a:cxnSpLocks noChangeShapeType="1"/>
            </p:cNvCxnSpPr>
            <p:nvPr/>
          </p:nvCxnSpPr>
          <p:spPr bwMode="auto">
            <a:xfrm rot="5400000">
              <a:off x="7015163" y="1104900"/>
              <a:ext cx="838200" cy="0"/>
            </a:xfrm>
            <a:prstGeom prst="line">
              <a:avLst/>
            </a:prstGeom>
            <a:noFill/>
            <a:ln w="12700" algn="ctr">
              <a:solidFill>
                <a:schemeClr val="tx1"/>
              </a:solidFill>
              <a:round/>
              <a:headEnd/>
              <a:tailEnd/>
            </a:ln>
          </p:spPr>
        </p:cxnSp>
        <p:cxnSp>
          <p:nvCxnSpPr>
            <p:cNvPr id="8246" name="Straight Connector 38"/>
            <p:cNvCxnSpPr>
              <a:cxnSpLocks noChangeShapeType="1"/>
            </p:cNvCxnSpPr>
            <p:nvPr/>
          </p:nvCxnSpPr>
          <p:spPr bwMode="auto">
            <a:xfrm rot="5400000">
              <a:off x="7472363" y="1104900"/>
              <a:ext cx="838200" cy="0"/>
            </a:xfrm>
            <a:prstGeom prst="line">
              <a:avLst/>
            </a:prstGeom>
            <a:noFill/>
            <a:ln w="12700" algn="ctr">
              <a:solidFill>
                <a:schemeClr val="tx1"/>
              </a:solidFill>
              <a:round/>
              <a:headEnd/>
              <a:tailEnd/>
            </a:ln>
          </p:spPr>
        </p:cxnSp>
      </p:grpSp>
      <p:sp>
        <p:nvSpPr>
          <p:cNvPr id="40" name="タイトル 1"/>
          <p:cNvSpPr txBox="1">
            <a:spLocks/>
          </p:cNvSpPr>
          <p:nvPr/>
        </p:nvSpPr>
        <p:spPr bwMode="auto">
          <a:xfrm>
            <a:off x="0" y="4953000"/>
            <a:ext cx="7772400" cy="1143000"/>
          </a:xfrm>
          <a:prstGeom prst="rect">
            <a:avLst/>
          </a:prstGeom>
          <a:noFill/>
          <a:ln w="12700">
            <a:noFill/>
            <a:miter lim="800000"/>
            <a:headEnd/>
            <a:tailEnd/>
          </a:ln>
        </p:spPr>
        <p:txBody>
          <a:bodyPr anchor="ctr"/>
          <a:lstStyle/>
          <a:p>
            <a:pPr algn="ctr" eaLnBrk="0" hangingPunct="0">
              <a:defRPr/>
            </a:pP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   m  – </a:t>
            </a:r>
            <a:r>
              <a:rPr lang="en-US" altLang="ja-JP" b="1" kern="0" dirty="0">
                <a:solidFill>
                  <a:srgbClr val="FFFFFF"/>
                </a:solidFill>
                <a:effectLst>
                  <a:outerShdw blurRad="38100" dist="38100" dir="2700000" algn="tl">
                    <a:srgbClr val="000000"/>
                  </a:outerShdw>
                </a:effectLst>
                <a:latin typeface="Symbol" pitchFamily="18" charset="2"/>
                <a:ea typeface="ＭＳ Ｐゴシック" pitchFamily="34" charset="-128"/>
                <a:cs typeface="+mj-cs"/>
              </a:rPr>
              <a:t>a</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28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2800" b="1" kern="0" dirty="0">
                <a:solidFill>
                  <a:srgbClr val="FF0000"/>
                </a:solidFill>
                <a:effectLst>
                  <a:outerShdw blurRad="38100" dist="38100" dir="2700000" algn="tl">
                    <a:srgbClr val="000000"/>
                  </a:outerShdw>
                </a:effectLst>
                <a:latin typeface="+mj-lt"/>
                <a:ea typeface="ＭＳ Ｐゴシック" pitchFamily="34" charset="-128"/>
                <a:cs typeface="+mj-cs"/>
              </a:rPr>
              <a:t>L </a:t>
            </a: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m   - d )    </a:t>
            </a:r>
            <a:endPar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endParaRPr>
          </a:p>
        </p:txBody>
      </p:sp>
      <p:sp>
        <p:nvSpPr>
          <p:cNvPr id="41" name="タイトル 1"/>
          <p:cNvSpPr txBox="1">
            <a:spLocks/>
          </p:cNvSpPr>
          <p:nvPr/>
        </p:nvSpPr>
        <p:spPr bwMode="auto">
          <a:xfrm>
            <a:off x="3581400" y="5105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42" name="Rectangle 41"/>
          <p:cNvSpPr/>
          <p:nvPr/>
        </p:nvSpPr>
        <p:spPr>
          <a:xfrm>
            <a:off x="6400800" y="5334000"/>
            <a:ext cx="271621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 L</a:t>
            </a:r>
            <a:r>
              <a:rPr lang="en-US" altLang="ja-JP" sz="2800" b="1" kern="0" dirty="0">
                <a:solidFill>
                  <a:srgbClr val="FFFFFF"/>
                </a:solidFill>
                <a:effectLst>
                  <a:outerShdw blurRad="38100" dist="38100" dir="2700000" algn="tl">
                    <a:srgbClr val="000000"/>
                  </a:outerShdw>
                </a:effectLst>
                <a:ea typeface="ＭＳ Ｐゴシック" pitchFamily="34" charset="-128"/>
              </a:rPr>
              <a:t>  (</a:t>
            </a:r>
            <a:r>
              <a:rPr lang="en-US" altLang="ja-JP" sz="2800" b="1" kern="0" dirty="0">
                <a:solidFill>
                  <a:srgbClr val="FF0000"/>
                </a:solidFill>
                <a:effectLst>
                  <a:outerShdw blurRad="38100" dist="38100" dir="2700000" algn="tl">
                    <a:srgbClr val="000000"/>
                  </a:outerShdw>
                </a:effectLst>
                <a:ea typeface="ＭＳ Ｐゴシック" pitchFamily="34" charset="-128"/>
              </a:rPr>
              <a:t>L </a:t>
            </a:r>
            <a:r>
              <a:rPr lang="en-US" altLang="ja-JP" sz="2800" b="1" kern="0" dirty="0">
                <a:solidFill>
                  <a:srgbClr val="FFFFFF"/>
                </a:solidFill>
                <a:effectLst>
                  <a:outerShdw blurRad="38100" dist="38100" dir="2700000" algn="tl">
                    <a:srgbClr val="000000"/>
                  </a:outerShdw>
                </a:effectLst>
                <a:ea typeface="ＭＳ Ｐゴシック" pitchFamily="34" charset="-128"/>
              </a:rPr>
              <a:t>m   - d  ) </a:t>
            </a:r>
            <a:endParaRPr lang="en-US" sz="2800" dirty="0"/>
          </a:p>
        </p:txBody>
      </p:sp>
      <p:sp>
        <p:nvSpPr>
          <p:cNvPr id="43" name="Rectangle 42"/>
          <p:cNvSpPr/>
          <p:nvPr/>
        </p:nvSpPr>
        <p:spPr>
          <a:xfrm>
            <a:off x="4495800" y="5638800"/>
            <a:ext cx="255588" cy="261938"/>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1</a:t>
            </a:r>
            <a:endParaRPr lang="en-US" sz="1050" dirty="0"/>
          </a:p>
        </p:txBody>
      </p:sp>
      <p:sp>
        <p:nvSpPr>
          <p:cNvPr id="44" name="Rectangle 43"/>
          <p:cNvSpPr/>
          <p:nvPr/>
        </p:nvSpPr>
        <p:spPr>
          <a:xfrm>
            <a:off x="5002213" y="5651500"/>
            <a:ext cx="255587" cy="261938"/>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1</a:t>
            </a:r>
            <a:endParaRPr lang="en-US" sz="1050" dirty="0"/>
          </a:p>
        </p:txBody>
      </p:sp>
      <p:sp>
        <p:nvSpPr>
          <p:cNvPr id="45" name="Rectangle 44"/>
          <p:cNvSpPr/>
          <p:nvPr/>
        </p:nvSpPr>
        <p:spPr>
          <a:xfrm>
            <a:off x="6983413" y="5664200"/>
            <a:ext cx="255587" cy="261938"/>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2</a:t>
            </a:r>
            <a:endParaRPr lang="en-US" sz="1050" dirty="0"/>
          </a:p>
        </p:txBody>
      </p:sp>
      <p:sp>
        <p:nvSpPr>
          <p:cNvPr id="46" name="Rectangle 45"/>
          <p:cNvSpPr/>
          <p:nvPr/>
        </p:nvSpPr>
        <p:spPr>
          <a:xfrm>
            <a:off x="7467600" y="5678488"/>
            <a:ext cx="255588" cy="260350"/>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2</a:t>
            </a:r>
            <a:endParaRPr lang="en-US" sz="1050" dirty="0"/>
          </a:p>
        </p:txBody>
      </p:sp>
      <p:sp>
        <p:nvSpPr>
          <p:cNvPr id="47" name="Rectangle 46"/>
          <p:cNvSpPr/>
          <p:nvPr/>
        </p:nvSpPr>
        <p:spPr>
          <a:xfrm>
            <a:off x="8534400" y="5691188"/>
            <a:ext cx="255588" cy="261937"/>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2</a:t>
            </a:r>
            <a:endParaRPr lang="en-US" sz="1050" dirty="0">
              <a:solidFill>
                <a:srgbClr val="FFFFFF"/>
              </a:solidFill>
            </a:endParaRPr>
          </a:p>
        </p:txBody>
      </p:sp>
      <p:sp>
        <p:nvSpPr>
          <p:cNvPr id="48" name="Rectangle 47"/>
          <p:cNvSpPr/>
          <p:nvPr/>
        </p:nvSpPr>
        <p:spPr>
          <a:xfrm>
            <a:off x="5992813" y="5656263"/>
            <a:ext cx="255587" cy="261937"/>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1</a:t>
            </a:r>
            <a:endParaRPr lang="en-US" sz="1050" dirty="0">
              <a:solidFill>
                <a:srgbClr val="FFFFFF"/>
              </a:solidFill>
            </a:endParaRPr>
          </a:p>
        </p:txBody>
      </p:sp>
      <p:sp>
        <p:nvSpPr>
          <p:cNvPr id="49" name="Rectangle 48"/>
          <p:cNvSpPr/>
          <p:nvPr/>
        </p:nvSpPr>
        <p:spPr>
          <a:xfrm>
            <a:off x="6858000" y="5334000"/>
            <a:ext cx="274638" cy="254000"/>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T</a:t>
            </a:r>
            <a:endParaRPr lang="en-US" sz="1050" dirty="0"/>
          </a:p>
        </p:txBody>
      </p:sp>
      <p:sp>
        <p:nvSpPr>
          <p:cNvPr id="50" name="Rectangle 49"/>
          <p:cNvSpPr/>
          <p:nvPr/>
        </p:nvSpPr>
        <p:spPr>
          <a:xfrm>
            <a:off x="4343400" y="5334000"/>
            <a:ext cx="274638" cy="254000"/>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T</a:t>
            </a:r>
            <a:endParaRPr lang="en-US" sz="1050" dirty="0"/>
          </a:p>
        </p:txBody>
      </p:sp>
      <p:sp>
        <p:nvSpPr>
          <p:cNvPr id="8228" name="TextBox 50"/>
          <p:cNvSpPr txBox="1">
            <a:spLocks noChangeArrowheads="1"/>
          </p:cNvSpPr>
          <p:nvPr/>
        </p:nvSpPr>
        <p:spPr bwMode="auto">
          <a:xfrm>
            <a:off x="4038600" y="5257800"/>
            <a:ext cx="320675" cy="584200"/>
          </a:xfrm>
          <a:prstGeom prst="rect">
            <a:avLst/>
          </a:prstGeom>
          <a:noFill/>
          <a:ln w="9525">
            <a:noFill/>
            <a:miter lim="800000"/>
            <a:headEnd/>
            <a:tailEnd/>
          </a:ln>
        </p:spPr>
        <p:txBody>
          <a:bodyPr wrap="none">
            <a:spAutoFit/>
          </a:bodyPr>
          <a:lstStyle/>
          <a:p>
            <a:r>
              <a:rPr lang="en-US" sz="3200">
                <a:solidFill>
                  <a:srgbClr val="FFFFFF"/>
                </a:solidFill>
              </a:rPr>
              <a:t>[</a:t>
            </a:r>
          </a:p>
        </p:txBody>
      </p:sp>
      <p:sp>
        <p:nvSpPr>
          <p:cNvPr id="8229" name="TextBox 51"/>
          <p:cNvSpPr txBox="1">
            <a:spLocks noChangeArrowheads="1"/>
          </p:cNvSpPr>
          <p:nvPr/>
        </p:nvSpPr>
        <p:spPr bwMode="auto">
          <a:xfrm>
            <a:off x="8823325" y="5257800"/>
            <a:ext cx="320675" cy="584200"/>
          </a:xfrm>
          <a:prstGeom prst="rect">
            <a:avLst/>
          </a:prstGeom>
          <a:noFill/>
          <a:ln w="9525">
            <a:noFill/>
            <a:miter lim="800000"/>
            <a:headEnd/>
            <a:tailEnd/>
          </a:ln>
        </p:spPr>
        <p:txBody>
          <a:bodyPr wrap="none">
            <a:spAutoFit/>
          </a:bodyPr>
          <a:lstStyle/>
          <a:p>
            <a:r>
              <a:rPr lang="en-US" sz="3200">
                <a:solidFill>
                  <a:srgbClr val="FFFFFF"/>
                </a:solidFill>
              </a:rPr>
              <a:t>]</a:t>
            </a:r>
          </a:p>
        </p:txBody>
      </p:sp>
      <p:pic>
        <p:nvPicPr>
          <p:cNvPr id="8230" name="Picture 2"/>
          <p:cNvPicPr>
            <a:picLocks noChangeAspect="1" noChangeArrowheads="1"/>
          </p:cNvPicPr>
          <p:nvPr/>
        </p:nvPicPr>
        <p:blipFill>
          <a:blip r:embed="rId4" cstate="print"/>
          <a:srcRect/>
          <a:stretch>
            <a:fillRect/>
          </a:stretch>
        </p:blipFill>
        <p:spPr bwMode="auto">
          <a:xfrm>
            <a:off x="7696200" y="6189663"/>
            <a:ext cx="457200" cy="439737"/>
          </a:xfrm>
          <a:prstGeom prst="rect">
            <a:avLst/>
          </a:prstGeom>
          <a:noFill/>
          <a:ln w="9525">
            <a:noFill/>
            <a:miter lim="800000"/>
            <a:headEnd/>
            <a:tailEnd/>
          </a:ln>
        </p:spPr>
      </p:pic>
      <p:grpSp>
        <p:nvGrpSpPr>
          <p:cNvPr id="8231" name="Group 60"/>
          <p:cNvGrpSpPr>
            <a:grpSpLocks/>
          </p:cNvGrpSpPr>
          <p:nvPr/>
        </p:nvGrpSpPr>
        <p:grpSpPr bwMode="auto">
          <a:xfrm>
            <a:off x="5867400" y="1524000"/>
            <a:ext cx="2952750" cy="1211263"/>
            <a:chOff x="5867400" y="1524000"/>
            <a:chExt cx="2953511" cy="1211997"/>
          </a:xfrm>
        </p:grpSpPr>
        <p:cxnSp>
          <p:nvCxnSpPr>
            <p:cNvPr id="8239" name="Straight Arrow Connector 54"/>
            <p:cNvCxnSpPr>
              <a:cxnSpLocks noChangeShapeType="1"/>
            </p:cNvCxnSpPr>
            <p:nvPr/>
          </p:nvCxnSpPr>
          <p:spPr bwMode="auto">
            <a:xfrm rot="10800000">
              <a:off x="5867400" y="1524000"/>
              <a:ext cx="609600" cy="381000"/>
            </a:xfrm>
            <a:prstGeom prst="straightConnector1">
              <a:avLst/>
            </a:prstGeom>
            <a:noFill/>
            <a:ln w="12700" algn="ctr">
              <a:solidFill>
                <a:schemeClr val="tx1"/>
              </a:solidFill>
              <a:round/>
              <a:headEnd/>
              <a:tailEnd type="arrow" w="med" len="med"/>
            </a:ln>
          </p:spPr>
        </p:cxnSp>
        <p:sp>
          <p:nvSpPr>
            <p:cNvPr id="8240" name="TextBox 58"/>
            <p:cNvSpPr txBox="1">
              <a:spLocks noChangeArrowheads="1"/>
            </p:cNvSpPr>
            <p:nvPr/>
          </p:nvSpPr>
          <p:spPr bwMode="auto">
            <a:xfrm>
              <a:off x="6477000" y="1905000"/>
              <a:ext cx="2343911" cy="830997"/>
            </a:xfrm>
            <a:prstGeom prst="rect">
              <a:avLst/>
            </a:prstGeom>
            <a:solidFill>
              <a:srgbClr val="FF0000"/>
            </a:solidFill>
            <a:ln w="9525">
              <a:solidFill>
                <a:srgbClr val="FFFF00"/>
              </a:solidFill>
              <a:miter lim="800000"/>
              <a:headEnd/>
              <a:tailEnd/>
            </a:ln>
          </p:spPr>
          <p:txBody>
            <a:bodyPr wrap="none">
              <a:spAutoFit/>
            </a:bodyPr>
            <a:lstStyle/>
            <a:p>
              <a:r>
                <a:rPr lang="en-US" sz="2400"/>
                <a:t>In general, huge</a:t>
              </a:r>
            </a:p>
            <a:p>
              <a:r>
                <a:rPr lang="en-US" sz="2400"/>
                <a:t>dimension matrix</a:t>
              </a:r>
            </a:p>
          </p:txBody>
        </p:sp>
      </p:grpSp>
      <p:cxnSp>
        <p:nvCxnSpPr>
          <p:cNvPr id="8232" name="Straight Arrow Connector 62"/>
          <p:cNvCxnSpPr>
            <a:cxnSpLocks noChangeShapeType="1"/>
          </p:cNvCxnSpPr>
          <p:nvPr/>
        </p:nvCxnSpPr>
        <p:spPr bwMode="auto">
          <a:xfrm rot="5400000">
            <a:off x="5257800" y="2895600"/>
            <a:ext cx="1752600" cy="1447800"/>
          </a:xfrm>
          <a:prstGeom prst="straightConnector1">
            <a:avLst/>
          </a:prstGeom>
          <a:noFill/>
          <a:ln w="12700" algn="ctr">
            <a:solidFill>
              <a:schemeClr val="tx1"/>
            </a:solidFill>
            <a:round/>
            <a:headEnd/>
            <a:tailEnd type="arrow" w="med" len="med"/>
          </a:ln>
        </p:spPr>
      </p:cxnSp>
      <p:grpSp>
        <p:nvGrpSpPr>
          <p:cNvPr id="8233" name="Group 50"/>
          <p:cNvGrpSpPr>
            <a:grpSpLocks/>
          </p:cNvGrpSpPr>
          <p:nvPr/>
        </p:nvGrpSpPr>
        <p:grpSpPr bwMode="auto">
          <a:xfrm>
            <a:off x="8305800" y="381000"/>
            <a:ext cx="838200" cy="1143000"/>
            <a:chOff x="8305800" y="381000"/>
            <a:chExt cx="838200" cy="1143000"/>
          </a:xfrm>
        </p:grpSpPr>
        <p:grpSp>
          <p:nvGrpSpPr>
            <p:cNvPr id="8235" name="Group 59"/>
            <p:cNvGrpSpPr>
              <a:grpSpLocks/>
            </p:cNvGrpSpPr>
            <p:nvPr/>
          </p:nvGrpSpPr>
          <p:grpSpPr bwMode="auto">
            <a:xfrm flipH="1" flipV="1">
              <a:off x="8305800" y="990600"/>
              <a:ext cx="838200" cy="533400"/>
              <a:chOff x="2112" y="624"/>
              <a:chExt cx="816" cy="480"/>
            </a:xfrm>
          </p:grpSpPr>
          <p:pic>
            <p:nvPicPr>
              <p:cNvPr id="8237" name="Picture 60" descr="original"/>
              <p:cNvPicPr>
                <a:picLocks noChangeAspect="1" noChangeArrowheads="1"/>
              </p:cNvPicPr>
              <p:nvPr/>
            </p:nvPicPr>
            <p:blipFill>
              <a:blip r:embed="rId5" cstate="print"/>
              <a:srcRect l="17978" t="10606" r="10112" b="9091"/>
              <a:stretch>
                <a:fillRect/>
              </a:stretch>
            </p:blipFill>
            <p:spPr bwMode="auto">
              <a:xfrm>
                <a:off x="2112" y="624"/>
                <a:ext cx="816" cy="480"/>
              </a:xfrm>
              <a:prstGeom prst="rect">
                <a:avLst/>
              </a:prstGeom>
              <a:noFill/>
              <a:ln w="9525">
                <a:noFill/>
                <a:miter lim="800000"/>
                <a:headEnd/>
                <a:tailEnd/>
              </a:ln>
            </p:spPr>
          </p:pic>
          <p:sp>
            <p:nvSpPr>
              <p:cNvPr id="8238" name="Rectangle 61"/>
              <p:cNvSpPr>
                <a:spLocks noChangeArrowheads="1"/>
              </p:cNvSpPr>
              <p:nvPr/>
            </p:nvSpPr>
            <p:spPr bwMode="auto">
              <a:xfrm>
                <a:off x="2112" y="624"/>
                <a:ext cx="816" cy="480"/>
              </a:xfrm>
              <a:prstGeom prst="rect">
                <a:avLst/>
              </a:prstGeom>
              <a:noFill/>
              <a:ln w="19050">
                <a:noFill/>
                <a:miter lim="800000"/>
                <a:headEnd/>
                <a:tailEnd/>
              </a:ln>
            </p:spPr>
            <p:txBody>
              <a:bodyPr wrap="none" anchor="ctr"/>
              <a:lstStyle/>
              <a:p>
                <a:pPr eaLnBrk="0" hangingPunct="0"/>
                <a:endParaRPr lang="en-US"/>
              </a:p>
            </p:txBody>
          </p:sp>
        </p:grpSp>
        <p:pic>
          <p:nvPicPr>
            <p:cNvPr id="8236" name="Picture 252"/>
            <p:cNvPicPr>
              <a:picLocks noChangeAspect="1" noChangeArrowheads="1"/>
            </p:cNvPicPr>
            <p:nvPr/>
          </p:nvPicPr>
          <p:blipFill>
            <a:blip r:embed="rId6" cstate="print"/>
            <a:srcRect/>
            <a:stretch>
              <a:fillRect/>
            </a:stretch>
          </p:blipFill>
          <p:spPr bwMode="auto">
            <a:xfrm flipH="1" flipV="1">
              <a:off x="8317144" y="381000"/>
              <a:ext cx="826856" cy="542104"/>
            </a:xfrm>
            <a:prstGeom prst="rect">
              <a:avLst/>
            </a:prstGeom>
            <a:noFill/>
            <a:ln w="9525">
              <a:noFill/>
              <a:miter lim="800000"/>
              <a:headEnd/>
              <a:tailEnd/>
            </a:ln>
          </p:spPr>
        </p:pic>
      </p:grpSp>
      <p:sp>
        <p:nvSpPr>
          <p:cNvPr id="57" name="TextBox 56"/>
          <p:cNvSpPr txBox="1">
            <a:spLocks noChangeArrowheads="1"/>
          </p:cNvSpPr>
          <p:nvPr/>
        </p:nvSpPr>
        <p:spPr bwMode="auto">
          <a:xfrm>
            <a:off x="5181600" y="5943600"/>
            <a:ext cx="2459038" cy="400050"/>
          </a:xfrm>
          <a:prstGeom prst="rect">
            <a:avLst/>
          </a:prstGeom>
          <a:solidFill>
            <a:srgbClr val="FF0000"/>
          </a:solidFill>
          <a:ln w="9525">
            <a:solidFill>
              <a:srgbClr val="FFFF00"/>
            </a:solidFill>
            <a:miter lim="800000"/>
            <a:headEnd/>
            <a:tailEnd/>
          </a:ln>
        </p:spPr>
        <p:txBody>
          <a:bodyPr wrap="none">
            <a:spAutoFit/>
          </a:bodyPr>
          <a:lstStyle/>
          <a:p>
            <a:r>
              <a:rPr lang="en-US" sz="2000"/>
              <a:t>Note: subscripts agree</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85800" y="152400"/>
            <a:ext cx="7772400" cy="1143000"/>
          </a:xfrm>
        </p:spPr>
        <p:txBody>
          <a:bodyPr lIns="91440" tIns="45720" rIns="91440" bIns="45720"/>
          <a:lstStyle/>
          <a:p>
            <a:pPr>
              <a:defRPr/>
            </a:pPr>
            <a:r>
              <a:rPr lang="en-US" altLang="ja-JP" b="1" dirty="0" smtClean="0">
                <a:solidFill>
                  <a:schemeClr val="tx1"/>
                </a:solidFill>
                <a:effectLst>
                  <a:outerShdw blurRad="38100" dist="38100" dir="2700000" algn="tl">
                    <a:srgbClr val="000000"/>
                  </a:outerShdw>
                </a:effectLst>
                <a:ea typeface="ＭＳ Ｐゴシック" pitchFamily="34" charset="-128"/>
              </a:rPr>
              <a:t>Conventional Least Squares Solution:   </a:t>
            </a:r>
            <a:r>
              <a:rPr lang="en-US" altLang="ja-JP" b="1" dirty="0" smtClean="0">
                <a:solidFill>
                  <a:srgbClr val="FF0000"/>
                </a:solidFill>
                <a:effectLst>
                  <a:outerShdw blurRad="38100" dist="38100" dir="2700000" algn="tl">
                    <a:srgbClr val="000000"/>
                  </a:outerShdw>
                </a:effectLst>
                <a:ea typeface="ＭＳ Ｐゴシック" pitchFamily="34" charset="-128"/>
              </a:rPr>
              <a:t>L=</a:t>
            </a:r>
            <a:r>
              <a:rPr lang="en-US" altLang="ja-JP" b="1" dirty="0" smtClean="0">
                <a:solidFill>
                  <a:schemeClr val="tx1"/>
                </a:solidFill>
                <a:effectLst>
                  <a:outerShdw blurRad="38100" dist="38100" dir="2700000" algn="tl">
                    <a:srgbClr val="000000"/>
                  </a:outerShdw>
                </a:effectLst>
                <a:ea typeface="ＭＳ Ｐゴシック" pitchFamily="34" charset="-128"/>
              </a:rPr>
              <a:t>     &amp; </a:t>
            </a:r>
            <a:r>
              <a:rPr lang="en-US" altLang="ja-JP" b="1" dirty="0" smtClean="0">
                <a:solidFill>
                  <a:srgbClr val="FFFFFF"/>
                </a:solidFill>
                <a:effectLst>
                  <a:outerShdw blurRad="38100" dist="38100" dir="2700000" algn="tl">
                    <a:srgbClr val="000000"/>
                  </a:outerShdw>
                </a:effectLst>
                <a:ea typeface="ＭＳ Ｐゴシック" pitchFamily="34" charset="-128"/>
              </a:rPr>
              <a:t>d =  </a:t>
            </a:r>
            <a:endParaRPr lang="ja-JP" altLang="en-US" b="1" smtClean="0">
              <a:solidFill>
                <a:srgbClr val="FFFFFF"/>
              </a:solidFill>
              <a:effectLst>
                <a:outerShdw blurRad="38100" dist="38100" dir="2700000" algn="tl">
                  <a:srgbClr val="000000"/>
                </a:outerShdw>
              </a:effectLst>
              <a:ea typeface="ＭＳ Ｐゴシック" pitchFamily="34" charset="-128"/>
            </a:endParaRPr>
          </a:p>
        </p:txBody>
      </p:sp>
      <p:sp>
        <p:nvSpPr>
          <p:cNvPr id="5" name="タイトル 1"/>
          <p:cNvSpPr txBox="1">
            <a:spLocks/>
          </p:cNvSpPr>
          <p:nvPr/>
        </p:nvSpPr>
        <p:spPr bwMode="auto">
          <a:xfrm>
            <a:off x="-1447800" y="12954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Given</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40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m=d</a:t>
            </a:r>
            <a:endParaRPr lang="ja-JP" altLang="en-US" sz="4000" b="1" kern="0">
              <a:solidFill>
                <a:srgbClr val="FFFFFF"/>
              </a:solidFill>
              <a:effectLst>
                <a:outerShdw blurRad="38100" dist="38100" dir="2700000" algn="tl">
                  <a:srgbClr val="000000"/>
                </a:outerShdw>
              </a:effectLst>
              <a:latin typeface="+mj-lt"/>
              <a:ea typeface="ＭＳ Ｐゴシック" pitchFamily="34" charset="-128"/>
              <a:cs typeface="+mj-cs"/>
            </a:endParaRPr>
          </a:p>
        </p:txBody>
      </p:sp>
      <p:sp>
        <p:nvSpPr>
          <p:cNvPr id="6" name="タイトル 1"/>
          <p:cNvSpPr txBox="1">
            <a:spLocks/>
          </p:cNvSpPr>
          <p:nvPr/>
        </p:nvSpPr>
        <p:spPr bwMode="auto">
          <a:xfrm>
            <a:off x="-381000" y="19812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Find</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m </a:t>
            </a:r>
            <a:r>
              <a:rPr lang="en-US" altLang="ja-JP" sz="4000" b="1" kern="0" dirty="0" err="1">
                <a:solidFill>
                  <a:srgbClr val="FFFFFF"/>
                </a:solidFill>
                <a:effectLst>
                  <a:outerShdw blurRad="38100" dist="38100" dir="2700000" algn="tl">
                    <a:srgbClr val="000000"/>
                  </a:outerShdw>
                </a:effectLst>
                <a:latin typeface="+mj-lt"/>
                <a:ea typeface="ＭＳ Ｐゴシック" pitchFamily="34" charset="-128"/>
                <a:cs typeface="+mj-cs"/>
              </a:rPr>
              <a:t>s.t</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min||</a:t>
            </a:r>
            <a:r>
              <a:rPr lang="en-US" altLang="ja-JP" sz="40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m-d||</a:t>
            </a:r>
          </a:p>
        </p:txBody>
      </p:sp>
      <p:sp>
        <p:nvSpPr>
          <p:cNvPr id="7" name="タイトル 1"/>
          <p:cNvSpPr txBox="1">
            <a:spLocks/>
          </p:cNvSpPr>
          <p:nvPr/>
        </p:nvSpPr>
        <p:spPr bwMode="auto">
          <a:xfrm>
            <a:off x="5715000" y="2133600"/>
            <a:ext cx="914400" cy="457200"/>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FFFF"/>
                </a:solidFill>
                <a:effectLst>
                  <a:outerShdw blurRad="38100" dist="38100" dir="2700000" algn="tl">
                    <a:srgbClr val="000000"/>
                  </a:outerShdw>
                </a:effectLst>
                <a:latin typeface="+mj-lt"/>
                <a:ea typeface="ＭＳ Ｐゴシック" pitchFamily="34" charset="-128"/>
                <a:cs typeface="+mj-cs"/>
              </a:rPr>
              <a:t>2</a:t>
            </a:r>
          </a:p>
        </p:txBody>
      </p:sp>
      <p:sp>
        <p:nvSpPr>
          <p:cNvPr id="8" name="タイトル 1"/>
          <p:cNvSpPr txBox="1">
            <a:spLocks/>
          </p:cNvSpPr>
          <p:nvPr/>
        </p:nvSpPr>
        <p:spPr bwMode="auto">
          <a:xfrm>
            <a:off x="-914400" y="28194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Solution</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m = [</a:t>
            </a:r>
            <a:r>
              <a:rPr lang="en-US" altLang="ja-JP" sz="4000" b="1" kern="0" dirty="0">
                <a:solidFill>
                  <a:srgbClr val="FF0000"/>
                </a:solidFill>
                <a:effectLst>
                  <a:outerShdw blurRad="38100" dist="38100" dir="2700000" algn="tl">
                    <a:srgbClr val="000000"/>
                  </a:outerShdw>
                </a:effectLst>
                <a:latin typeface="+mj-lt"/>
                <a:ea typeface="ＭＳ Ｐゴシック" pitchFamily="34" charset="-128"/>
                <a:cs typeface="+mj-cs"/>
              </a:rPr>
              <a:t>L </a:t>
            </a:r>
            <a:r>
              <a:rPr lang="en-US" altLang="ja-JP" sz="4000" b="1" kern="0" dirty="0" err="1">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40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  d </a:t>
            </a:r>
          </a:p>
        </p:txBody>
      </p:sp>
      <p:grpSp>
        <p:nvGrpSpPr>
          <p:cNvPr id="9223" name="Group 11"/>
          <p:cNvGrpSpPr>
            <a:grpSpLocks/>
          </p:cNvGrpSpPr>
          <p:nvPr/>
        </p:nvGrpSpPr>
        <p:grpSpPr bwMode="auto">
          <a:xfrm>
            <a:off x="3429000" y="2938463"/>
            <a:ext cx="2057400" cy="490537"/>
            <a:chOff x="3276600" y="2937804"/>
            <a:chExt cx="2057400" cy="491196"/>
          </a:xfrm>
        </p:grpSpPr>
        <p:sp>
          <p:nvSpPr>
            <p:cNvPr id="9" name="タイトル 1"/>
            <p:cNvSpPr txBox="1">
              <a:spLocks/>
            </p:cNvSpPr>
            <p:nvPr/>
          </p:nvSpPr>
          <p:spPr bwMode="auto">
            <a:xfrm>
              <a:off x="3276600" y="2971186"/>
              <a:ext cx="914400" cy="457814"/>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0000"/>
                  </a:solidFill>
                  <a:effectLst>
                    <a:outerShdw blurRad="38100" dist="38100" dir="2700000" algn="tl">
                      <a:srgbClr val="000000"/>
                    </a:outerShdw>
                  </a:effectLst>
                  <a:latin typeface="+mj-lt"/>
                  <a:ea typeface="ＭＳ Ｐゴシック" pitchFamily="34" charset="-128"/>
                  <a:cs typeface="+mj-cs"/>
                </a:rPr>
                <a:t>T</a:t>
              </a:r>
            </a:p>
          </p:txBody>
        </p:sp>
        <p:sp>
          <p:nvSpPr>
            <p:cNvPr id="10" name="タイトル 1"/>
            <p:cNvSpPr txBox="1">
              <a:spLocks/>
            </p:cNvSpPr>
            <p:nvPr/>
          </p:nvSpPr>
          <p:spPr bwMode="auto">
            <a:xfrm>
              <a:off x="4419600" y="2971186"/>
              <a:ext cx="914400" cy="457814"/>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0000"/>
                  </a:solidFill>
                  <a:effectLst>
                    <a:outerShdw blurRad="38100" dist="38100" dir="2700000" algn="tl">
                      <a:srgbClr val="000000"/>
                    </a:outerShdw>
                  </a:effectLst>
                  <a:latin typeface="+mj-lt"/>
                  <a:ea typeface="ＭＳ Ｐゴシック" pitchFamily="34" charset="-128"/>
                  <a:cs typeface="+mj-cs"/>
                </a:rPr>
                <a:t>T</a:t>
              </a:r>
            </a:p>
          </p:txBody>
        </p:sp>
        <p:sp>
          <p:nvSpPr>
            <p:cNvPr id="11" name="タイトル 1"/>
            <p:cNvSpPr txBox="1">
              <a:spLocks/>
            </p:cNvSpPr>
            <p:nvPr/>
          </p:nvSpPr>
          <p:spPr bwMode="auto">
            <a:xfrm>
              <a:off x="3976688" y="2937804"/>
              <a:ext cx="914400" cy="457814"/>
            </a:xfrm>
            <a:prstGeom prst="rect">
              <a:avLst/>
            </a:prstGeom>
            <a:noFill/>
            <a:ln w="12700">
              <a:noFill/>
              <a:miter lim="800000"/>
              <a:headEnd/>
              <a:tailEnd/>
            </a:ln>
          </p:spPr>
          <p:txBody>
            <a:bodyPr anchor="ctr"/>
            <a:lstStyle/>
            <a:p>
              <a:pPr algn="ctr" eaLnBrk="0" hangingPunct="0">
                <a:defRPr/>
              </a:pPr>
              <a:r>
                <a:rPr lang="en-US" altLang="ja-JP" sz="2000" b="1" kern="0" dirty="0">
                  <a:solidFill>
                    <a:srgbClr val="FFFFFF"/>
                  </a:solidFill>
                  <a:effectLst>
                    <a:outerShdw blurRad="38100" dist="38100" dir="2700000" algn="tl">
                      <a:srgbClr val="000000"/>
                    </a:outerShdw>
                  </a:effectLst>
                  <a:latin typeface="+mj-lt"/>
                  <a:ea typeface="ＭＳ Ｐゴシック" pitchFamily="34" charset="-128"/>
                  <a:cs typeface="+mj-cs"/>
                </a:rPr>
                <a:t>-1</a:t>
              </a:r>
            </a:p>
          </p:txBody>
        </p:sp>
      </p:grpSp>
      <p:sp>
        <p:nvSpPr>
          <p:cNvPr id="13" name="タイトル 1"/>
          <p:cNvSpPr txBox="1">
            <a:spLocks/>
          </p:cNvSpPr>
          <p:nvPr/>
        </p:nvSpPr>
        <p:spPr bwMode="auto">
          <a:xfrm>
            <a:off x="228600" y="4191000"/>
            <a:ext cx="7772400" cy="1143000"/>
          </a:xfrm>
          <a:prstGeom prst="rect">
            <a:avLst/>
          </a:prstGeom>
          <a:noFill/>
          <a:ln w="12700">
            <a:noFill/>
            <a:miter lim="800000"/>
            <a:headEnd/>
            <a:tailEnd/>
          </a:ln>
        </p:spPr>
        <p:txBody>
          <a:bodyPr anchor="ctr"/>
          <a:lstStyle/>
          <a:p>
            <a:pPr algn="ctr" eaLnBrk="0" hangingPunct="0">
              <a:defRPr/>
            </a:pP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m   =   m  – </a:t>
            </a:r>
            <a:r>
              <a:rPr lang="en-US" altLang="ja-JP" b="1" kern="0" dirty="0">
                <a:solidFill>
                  <a:srgbClr val="FFFFFF"/>
                </a:solidFill>
                <a:effectLst>
                  <a:outerShdw blurRad="38100" dist="38100" dir="2700000" algn="tl">
                    <a:srgbClr val="000000"/>
                  </a:outerShdw>
                </a:effectLst>
                <a:latin typeface="Symbol" pitchFamily="18" charset="2"/>
                <a:ea typeface="ＭＳ Ｐゴシック" pitchFamily="34" charset="-128"/>
                <a:cs typeface="+mj-cs"/>
              </a:rPr>
              <a:t>a</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m   - d) </a:t>
            </a:r>
          </a:p>
        </p:txBody>
      </p:sp>
      <p:sp>
        <p:nvSpPr>
          <p:cNvPr id="15" name="タイトル 1"/>
          <p:cNvSpPr txBox="1">
            <a:spLocks/>
          </p:cNvSpPr>
          <p:nvPr/>
        </p:nvSpPr>
        <p:spPr bwMode="auto">
          <a:xfrm>
            <a:off x="4191000" y="4343400"/>
            <a:ext cx="914400" cy="457200"/>
          </a:xfrm>
          <a:prstGeom prst="rect">
            <a:avLst/>
          </a:prstGeom>
          <a:noFill/>
          <a:ln w="12700">
            <a:noFill/>
            <a:miter lim="800000"/>
            <a:headEnd/>
            <a:tailEnd/>
          </a:ln>
        </p:spPr>
        <p:txBody>
          <a:bodyPr anchor="ctr"/>
          <a:lstStyle/>
          <a:p>
            <a:pPr algn="ctr" eaLnBrk="0" hangingPunct="0">
              <a:defRPr/>
            </a:pPr>
            <a:r>
              <a:rPr lang="en-US" altLang="ja-JP" sz="2400" b="1" kern="0" dirty="0">
                <a:solidFill>
                  <a:srgbClr val="FF0000"/>
                </a:solidFill>
                <a:effectLst>
                  <a:outerShdw blurRad="38100" dist="38100" dir="2700000" algn="tl">
                    <a:srgbClr val="000000"/>
                  </a:outerShdw>
                </a:effectLst>
                <a:latin typeface="+mj-lt"/>
                <a:ea typeface="ＭＳ Ｐゴシック" pitchFamily="34" charset="-128"/>
                <a:cs typeface="+mj-cs"/>
              </a:rPr>
              <a:t>T</a:t>
            </a:r>
          </a:p>
        </p:txBody>
      </p:sp>
      <p:sp>
        <p:nvSpPr>
          <p:cNvPr id="19" name="タイトル 1"/>
          <p:cNvSpPr txBox="1">
            <a:spLocks/>
          </p:cNvSpPr>
          <p:nvPr/>
        </p:nvSpPr>
        <p:spPr bwMode="auto">
          <a:xfrm>
            <a:off x="12192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(k+1)</a:t>
            </a:r>
          </a:p>
        </p:txBody>
      </p:sp>
      <p:sp>
        <p:nvSpPr>
          <p:cNvPr id="20" name="タイトル 1"/>
          <p:cNvSpPr txBox="1">
            <a:spLocks/>
          </p:cNvSpPr>
          <p:nvPr/>
        </p:nvSpPr>
        <p:spPr bwMode="auto">
          <a:xfrm>
            <a:off x="25908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21" name="タイトル 1"/>
          <p:cNvSpPr txBox="1">
            <a:spLocks/>
          </p:cNvSpPr>
          <p:nvPr/>
        </p:nvSpPr>
        <p:spPr bwMode="auto">
          <a:xfrm>
            <a:off x="56388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23" name="タイトル 1"/>
          <p:cNvSpPr txBox="1">
            <a:spLocks/>
          </p:cNvSpPr>
          <p:nvPr/>
        </p:nvSpPr>
        <p:spPr bwMode="auto">
          <a:xfrm>
            <a:off x="3581400" y="4343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25" name="タイトル 1"/>
          <p:cNvSpPr txBox="1">
            <a:spLocks/>
          </p:cNvSpPr>
          <p:nvPr/>
        </p:nvSpPr>
        <p:spPr bwMode="auto">
          <a:xfrm>
            <a:off x="-2438400" y="6858000"/>
            <a:ext cx="7772400" cy="1143000"/>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Problem</a:t>
            </a:r>
            <a:r>
              <a:rPr lang="en-US" altLang="ja-JP" sz="4000" b="1" kern="0" dirty="0">
                <a:solidFill>
                  <a:srgbClr val="FFFFFF"/>
                </a:solidFill>
                <a:effectLst>
                  <a:outerShdw blurRad="38100" dist="38100" dir="2700000" algn="tl">
                    <a:srgbClr val="000000"/>
                  </a:outerShdw>
                </a:effectLst>
                <a:latin typeface="+mj-lt"/>
                <a:ea typeface="ＭＳ Ｐゴシック" pitchFamily="34" charset="-128"/>
                <a:cs typeface="+mj-cs"/>
              </a:rPr>
              <a:t>:</a:t>
            </a:r>
          </a:p>
        </p:txBody>
      </p:sp>
      <p:sp>
        <p:nvSpPr>
          <p:cNvPr id="26" name="タイトル 1"/>
          <p:cNvSpPr txBox="1">
            <a:spLocks/>
          </p:cNvSpPr>
          <p:nvPr/>
        </p:nvSpPr>
        <p:spPr bwMode="auto">
          <a:xfrm>
            <a:off x="1828800" y="6934200"/>
            <a:ext cx="7772400" cy="1143000"/>
          </a:xfrm>
          <a:prstGeom prst="rect">
            <a:avLst/>
          </a:prstGeom>
          <a:noFill/>
          <a:ln w="12700">
            <a:noFill/>
            <a:miter lim="800000"/>
            <a:headEnd/>
            <a:tailEnd/>
          </a:ln>
        </p:spPr>
        <p:txBody>
          <a:bodyPr anchor="ctr"/>
          <a:lstStyle/>
          <a:p>
            <a:pPr algn="ctr" eaLnBrk="0" hangingPunct="0">
              <a:defRPr/>
            </a:pPr>
            <a:r>
              <a:rPr lang="en-US" altLang="ja-JP" sz="32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3200" b="1" kern="0" dirty="0">
                <a:solidFill>
                  <a:srgbClr val="FFFFFF"/>
                </a:solidFill>
                <a:effectLst>
                  <a:outerShdw blurRad="38100" dist="38100" dir="2700000" algn="tl">
                    <a:srgbClr val="000000"/>
                  </a:outerShdw>
                </a:effectLst>
                <a:latin typeface="+mj-lt"/>
                <a:ea typeface="ＭＳ Ｐゴシック" pitchFamily="34" charset="-128"/>
                <a:cs typeface="+mj-cs"/>
              </a:rPr>
              <a:t> is too big for IO bound hardware</a:t>
            </a:r>
            <a:endParaRPr lang="ja-JP" altLang="en-US" sz="3200" b="1" kern="0">
              <a:solidFill>
                <a:srgbClr val="FFFFFF"/>
              </a:solidFill>
              <a:effectLst>
                <a:outerShdw blurRad="38100" dist="38100" dir="2700000" algn="tl">
                  <a:srgbClr val="000000"/>
                </a:outerShdw>
              </a:effectLst>
              <a:latin typeface="+mj-lt"/>
              <a:ea typeface="ＭＳ Ｐゴシック" pitchFamily="34" charset="-128"/>
              <a:cs typeface="+mj-cs"/>
            </a:endParaRPr>
          </a:p>
        </p:txBody>
      </p:sp>
      <p:sp>
        <p:nvSpPr>
          <p:cNvPr id="22" name="Rectangle 21"/>
          <p:cNvSpPr/>
          <p:nvPr/>
        </p:nvSpPr>
        <p:spPr>
          <a:xfrm>
            <a:off x="5257800" y="609600"/>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28" name="Rectangle 27"/>
          <p:cNvSpPr/>
          <p:nvPr/>
        </p:nvSpPr>
        <p:spPr>
          <a:xfrm>
            <a:off x="5486400" y="8667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1</a:t>
            </a:r>
            <a:endParaRPr lang="en-US" sz="1200" dirty="0"/>
          </a:p>
        </p:txBody>
      </p:sp>
      <p:sp>
        <p:nvSpPr>
          <p:cNvPr id="29" name="Rectangle 28"/>
          <p:cNvSpPr/>
          <p:nvPr/>
        </p:nvSpPr>
        <p:spPr>
          <a:xfrm>
            <a:off x="5257800" y="1076325"/>
            <a:ext cx="42386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L</a:t>
            </a:r>
            <a:endParaRPr lang="en-US" sz="2800" dirty="0"/>
          </a:p>
        </p:txBody>
      </p:sp>
      <p:sp>
        <p:nvSpPr>
          <p:cNvPr id="30" name="Rectangle 29"/>
          <p:cNvSpPr/>
          <p:nvPr/>
        </p:nvSpPr>
        <p:spPr>
          <a:xfrm>
            <a:off x="5486400" y="1323975"/>
            <a:ext cx="261938" cy="276225"/>
          </a:xfrm>
          <a:prstGeom prst="rect">
            <a:avLst/>
          </a:prstGeom>
        </p:spPr>
        <p:txBody>
          <a:bodyPr wrap="none">
            <a:spAutoFit/>
          </a:bodyPr>
          <a:lstStyle/>
          <a:p>
            <a:pPr>
              <a:defRPr/>
            </a:pPr>
            <a:r>
              <a:rPr lang="en-US" altLang="ja-JP" sz="1200" b="1" kern="0" dirty="0">
                <a:solidFill>
                  <a:srgbClr val="FF0000"/>
                </a:solidFill>
                <a:effectLst>
                  <a:outerShdw blurRad="38100" dist="38100" dir="2700000" algn="tl">
                    <a:srgbClr val="000000"/>
                  </a:outerShdw>
                </a:effectLst>
                <a:ea typeface="ＭＳ Ｐゴシック" pitchFamily="34" charset="-128"/>
              </a:rPr>
              <a:t>2</a:t>
            </a:r>
            <a:endParaRPr lang="en-US" sz="1200" dirty="0"/>
          </a:p>
        </p:txBody>
      </p:sp>
      <p:cxnSp>
        <p:nvCxnSpPr>
          <p:cNvPr id="9236" name="Straight Connector 31"/>
          <p:cNvCxnSpPr>
            <a:cxnSpLocks noChangeShapeType="1"/>
          </p:cNvCxnSpPr>
          <p:nvPr/>
        </p:nvCxnSpPr>
        <p:spPr bwMode="auto">
          <a:xfrm rot="5400000">
            <a:off x="4838700" y="1104900"/>
            <a:ext cx="838200" cy="0"/>
          </a:xfrm>
          <a:prstGeom prst="line">
            <a:avLst/>
          </a:prstGeom>
          <a:noFill/>
          <a:ln w="12700" algn="ctr">
            <a:solidFill>
              <a:schemeClr val="tx1"/>
            </a:solidFill>
            <a:round/>
            <a:headEnd/>
            <a:tailEnd/>
          </a:ln>
        </p:spPr>
      </p:cxnSp>
      <p:cxnSp>
        <p:nvCxnSpPr>
          <p:cNvPr id="9237" name="Straight Connector 32"/>
          <p:cNvCxnSpPr>
            <a:cxnSpLocks noChangeShapeType="1"/>
          </p:cNvCxnSpPr>
          <p:nvPr/>
        </p:nvCxnSpPr>
        <p:spPr bwMode="auto">
          <a:xfrm rot="5400000">
            <a:off x="5295900" y="1104900"/>
            <a:ext cx="838200" cy="0"/>
          </a:xfrm>
          <a:prstGeom prst="line">
            <a:avLst/>
          </a:prstGeom>
          <a:noFill/>
          <a:ln w="12700" algn="ctr">
            <a:solidFill>
              <a:schemeClr val="tx1"/>
            </a:solidFill>
            <a:round/>
            <a:headEnd/>
            <a:tailEnd/>
          </a:ln>
        </p:spPr>
      </p:cxnSp>
      <p:grpSp>
        <p:nvGrpSpPr>
          <p:cNvPr id="9238" name="Group 55"/>
          <p:cNvGrpSpPr>
            <a:grpSpLocks/>
          </p:cNvGrpSpPr>
          <p:nvPr/>
        </p:nvGrpSpPr>
        <p:grpSpPr bwMode="auto">
          <a:xfrm>
            <a:off x="7434263" y="609600"/>
            <a:ext cx="490537" cy="990600"/>
            <a:chOff x="7434263" y="609600"/>
            <a:chExt cx="490537" cy="990600"/>
          </a:xfrm>
        </p:grpSpPr>
        <p:sp>
          <p:nvSpPr>
            <p:cNvPr id="34" name="Rectangle 33"/>
            <p:cNvSpPr/>
            <p:nvPr/>
          </p:nvSpPr>
          <p:spPr>
            <a:xfrm>
              <a:off x="7434263" y="609600"/>
              <a:ext cx="385762"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35" name="Rectangle 34"/>
            <p:cNvSpPr/>
            <p:nvPr/>
          </p:nvSpPr>
          <p:spPr>
            <a:xfrm>
              <a:off x="7662863" y="866775"/>
              <a:ext cx="261937"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36" name="Rectangle 35"/>
            <p:cNvSpPr/>
            <p:nvPr/>
          </p:nvSpPr>
          <p:spPr>
            <a:xfrm>
              <a:off x="7434263" y="1076325"/>
              <a:ext cx="385762"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37" name="Rectangle 36"/>
            <p:cNvSpPr/>
            <p:nvPr/>
          </p:nvSpPr>
          <p:spPr>
            <a:xfrm>
              <a:off x="7662863" y="1323975"/>
              <a:ext cx="261937"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cxnSp>
          <p:nvCxnSpPr>
            <p:cNvPr id="9297" name="Straight Connector 37"/>
            <p:cNvCxnSpPr>
              <a:cxnSpLocks noChangeShapeType="1"/>
            </p:cNvCxnSpPr>
            <p:nvPr/>
          </p:nvCxnSpPr>
          <p:spPr bwMode="auto">
            <a:xfrm rot="5400000">
              <a:off x="7015163" y="1104900"/>
              <a:ext cx="838200" cy="0"/>
            </a:xfrm>
            <a:prstGeom prst="line">
              <a:avLst/>
            </a:prstGeom>
            <a:noFill/>
            <a:ln w="12700" algn="ctr">
              <a:solidFill>
                <a:schemeClr val="tx1"/>
              </a:solidFill>
              <a:round/>
              <a:headEnd/>
              <a:tailEnd/>
            </a:ln>
          </p:spPr>
        </p:cxnSp>
        <p:cxnSp>
          <p:nvCxnSpPr>
            <p:cNvPr id="9298" name="Straight Connector 38"/>
            <p:cNvCxnSpPr>
              <a:cxnSpLocks noChangeShapeType="1"/>
            </p:cNvCxnSpPr>
            <p:nvPr/>
          </p:nvCxnSpPr>
          <p:spPr bwMode="auto">
            <a:xfrm rot="5400000">
              <a:off x="7472363" y="1104900"/>
              <a:ext cx="838200" cy="0"/>
            </a:xfrm>
            <a:prstGeom prst="line">
              <a:avLst/>
            </a:prstGeom>
            <a:noFill/>
            <a:ln w="12700" algn="ctr">
              <a:solidFill>
                <a:schemeClr val="tx1"/>
              </a:solidFill>
              <a:round/>
              <a:headEnd/>
              <a:tailEnd/>
            </a:ln>
          </p:spPr>
        </p:cxnSp>
      </p:grpSp>
      <p:sp>
        <p:nvSpPr>
          <p:cNvPr id="40" name="タイトル 1"/>
          <p:cNvSpPr txBox="1">
            <a:spLocks/>
          </p:cNvSpPr>
          <p:nvPr/>
        </p:nvSpPr>
        <p:spPr bwMode="auto">
          <a:xfrm>
            <a:off x="0" y="4953000"/>
            <a:ext cx="7772400" cy="1143000"/>
          </a:xfrm>
          <a:prstGeom prst="rect">
            <a:avLst/>
          </a:prstGeom>
          <a:noFill/>
          <a:ln w="12700">
            <a:noFill/>
            <a:miter lim="800000"/>
            <a:headEnd/>
            <a:tailEnd/>
          </a:ln>
        </p:spPr>
        <p:txBody>
          <a:bodyPr anchor="ctr"/>
          <a:lstStyle/>
          <a:p>
            <a:pPr algn="ctr" eaLnBrk="0" hangingPunct="0">
              <a:defRPr/>
            </a:pP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   m  – </a:t>
            </a:r>
            <a:r>
              <a:rPr lang="en-US" altLang="ja-JP" b="1" kern="0" dirty="0">
                <a:solidFill>
                  <a:srgbClr val="FFFFFF"/>
                </a:solidFill>
                <a:effectLst>
                  <a:outerShdw blurRad="38100" dist="38100" dir="2700000" algn="tl">
                    <a:srgbClr val="000000"/>
                  </a:outerShdw>
                </a:effectLst>
                <a:latin typeface="Symbol" pitchFamily="18" charset="2"/>
                <a:ea typeface="ＭＳ Ｐゴシック" pitchFamily="34" charset="-128"/>
                <a:cs typeface="+mj-cs"/>
              </a:rPr>
              <a:t>a</a:t>
            </a:r>
            <a:r>
              <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2800" b="1" kern="0" dirty="0">
                <a:solidFill>
                  <a:srgbClr val="FF0000"/>
                </a:solidFill>
                <a:effectLst>
                  <a:outerShdw blurRad="38100" dist="38100" dir="2700000" algn="tl">
                    <a:srgbClr val="000000"/>
                  </a:outerShdw>
                </a:effectLst>
                <a:latin typeface="+mj-lt"/>
                <a:ea typeface="ＭＳ Ｐゴシック" pitchFamily="34" charset="-128"/>
                <a:cs typeface="+mj-cs"/>
              </a:rPr>
              <a:t>L</a:t>
            </a: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  (</a:t>
            </a:r>
            <a:r>
              <a:rPr lang="en-US" altLang="ja-JP" sz="2800" b="1" kern="0" dirty="0">
                <a:solidFill>
                  <a:srgbClr val="FF0000"/>
                </a:solidFill>
                <a:effectLst>
                  <a:outerShdw blurRad="38100" dist="38100" dir="2700000" algn="tl">
                    <a:srgbClr val="000000"/>
                  </a:outerShdw>
                </a:effectLst>
                <a:latin typeface="+mj-lt"/>
                <a:ea typeface="ＭＳ Ｐゴシック" pitchFamily="34" charset="-128"/>
                <a:cs typeface="+mj-cs"/>
              </a:rPr>
              <a:t>L </a:t>
            </a:r>
            <a:r>
              <a:rPr lang="en-US" altLang="ja-JP" sz="2800" b="1" kern="0" dirty="0">
                <a:solidFill>
                  <a:srgbClr val="FFFFFF"/>
                </a:solidFill>
                <a:effectLst>
                  <a:outerShdw blurRad="38100" dist="38100" dir="2700000" algn="tl">
                    <a:srgbClr val="000000"/>
                  </a:outerShdw>
                </a:effectLst>
                <a:latin typeface="+mj-lt"/>
                <a:ea typeface="ＭＳ Ｐゴシック" pitchFamily="34" charset="-128"/>
                <a:cs typeface="+mj-cs"/>
              </a:rPr>
              <a:t>m   - d )    </a:t>
            </a:r>
            <a:endParaRPr lang="en-US" altLang="ja-JP" b="1" kern="0" dirty="0">
              <a:solidFill>
                <a:srgbClr val="FFFFFF"/>
              </a:solidFill>
              <a:effectLst>
                <a:outerShdw blurRad="38100" dist="38100" dir="2700000" algn="tl">
                  <a:srgbClr val="000000"/>
                </a:outerShdw>
              </a:effectLst>
              <a:latin typeface="+mj-lt"/>
              <a:ea typeface="ＭＳ Ｐゴシック" pitchFamily="34" charset="-128"/>
              <a:cs typeface="+mj-cs"/>
            </a:endParaRPr>
          </a:p>
        </p:txBody>
      </p:sp>
      <p:sp>
        <p:nvSpPr>
          <p:cNvPr id="41" name="タイトル 1"/>
          <p:cNvSpPr txBox="1">
            <a:spLocks/>
          </p:cNvSpPr>
          <p:nvPr/>
        </p:nvSpPr>
        <p:spPr bwMode="auto">
          <a:xfrm>
            <a:off x="3581400" y="5105400"/>
            <a:ext cx="914400" cy="457200"/>
          </a:xfrm>
          <a:prstGeom prst="rect">
            <a:avLst/>
          </a:prstGeom>
          <a:noFill/>
          <a:ln w="12700">
            <a:noFill/>
            <a:miter lim="800000"/>
            <a:headEnd/>
            <a:tailEnd/>
          </a:ln>
        </p:spPr>
        <p:txBody>
          <a:bodyPr anchor="ctr"/>
          <a:lstStyle/>
          <a:p>
            <a:pPr algn="ctr" eaLnBrk="0" hangingPunct="0">
              <a:defRPr/>
            </a:pPr>
            <a:r>
              <a:rPr lang="en-US" altLang="ja-JP" sz="1600" b="1" kern="0" dirty="0">
                <a:solidFill>
                  <a:srgbClr val="FFFFFF"/>
                </a:solidFill>
                <a:effectLst>
                  <a:outerShdw blurRad="38100" dist="38100" dir="2700000" algn="tl">
                    <a:srgbClr val="000000"/>
                  </a:outerShdw>
                </a:effectLst>
                <a:latin typeface="+mj-lt"/>
                <a:ea typeface="ＭＳ Ｐゴシック" pitchFamily="34" charset="-128"/>
                <a:cs typeface="+mj-cs"/>
              </a:rPr>
              <a:t>(k)</a:t>
            </a:r>
          </a:p>
        </p:txBody>
      </p:sp>
      <p:sp>
        <p:nvSpPr>
          <p:cNvPr id="42" name="Rectangle 41"/>
          <p:cNvSpPr/>
          <p:nvPr/>
        </p:nvSpPr>
        <p:spPr>
          <a:xfrm>
            <a:off x="6400800" y="5334000"/>
            <a:ext cx="2716213" cy="52387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 L</a:t>
            </a:r>
            <a:r>
              <a:rPr lang="en-US" altLang="ja-JP" sz="2800" b="1" kern="0" dirty="0">
                <a:solidFill>
                  <a:srgbClr val="FFFFFF"/>
                </a:solidFill>
                <a:effectLst>
                  <a:outerShdw blurRad="38100" dist="38100" dir="2700000" algn="tl">
                    <a:srgbClr val="000000"/>
                  </a:outerShdw>
                </a:effectLst>
                <a:ea typeface="ＭＳ Ｐゴシック" pitchFamily="34" charset="-128"/>
              </a:rPr>
              <a:t>  (</a:t>
            </a:r>
            <a:r>
              <a:rPr lang="en-US" altLang="ja-JP" sz="2800" b="1" kern="0" dirty="0">
                <a:solidFill>
                  <a:srgbClr val="FF0000"/>
                </a:solidFill>
                <a:effectLst>
                  <a:outerShdw blurRad="38100" dist="38100" dir="2700000" algn="tl">
                    <a:srgbClr val="000000"/>
                  </a:outerShdw>
                </a:effectLst>
                <a:ea typeface="ＭＳ Ｐゴシック" pitchFamily="34" charset="-128"/>
              </a:rPr>
              <a:t>L </a:t>
            </a:r>
            <a:r>
              <a:rPr lang="en-US" altLang="ja-JP" sz="2800" b="1" kern="0" dirty="0">
                <a:solidFill>
                  <a:srgbClr val="FFFFFF"/>
                </a:solidFill>
                <a:effectLst>
                  <a:outerShdw blurRad="38100" dist="38100" dir="2700000" algn="tl">
                    <a:srgbClr val="000000"/>
                  </a:outerShdw>
                </a:effectLst>
                <a:ea typeface="ＭＳ Ｐゴシック" pitchFamily="34" charset="-128"/>
              </a:rPr>
              <a:t>m   - d  ) </a:t>
            </a:r>
            <a:endParaRPr lang="en-US" sz="2800" dirty="0"/>
          </a:p>
        </p:txBody>
      </p:sp>
      <p:sp>
        <p:nvSpPr>
          <p:cNvPr id="43" name="Rectangle 42"/>
          <p:cNvSpPr/>
          <p:nvPr/>
        </p:nvSpPr>
        <p:spPr>
          <a:xfrm>
            <a:off x="4495800" y="5638800"/>
            <a:ext cx="255588" cy="261938"/>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1</a:t>
            </a:r>
            <a:endParaRPr lang="en-US" sz="1050" dirty="0"/>
          </a:p>
        </p:txBody>
      </p:sp>
      <p:sp>
        <p:nvSpPr>
          <p:cNvPr id="44" name="Rectangle 43"/>
          <p:cNvSpPr/>
          <p:nvPr/>
        </p:nvSpPr>
        <p:spPr>
          <a:xfrm>
            <a:off x="5002213" y="5651500"/>
            <a:ext cx="255587" cy="261938"/>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1</a:t>
            </a:r>
            <a:endParaRPr lang="en-US" sz="1050" dirty="0"/>
          </a:p>
        </p:txBody>
      </p:sp>
      <p:sp>
        <p:nvSpPr>
          <p:cNvPr id="45" name="Rectangle 44"/>
          <p:cNvSpPr/>
          <p:nvPr/>
        </p:nvSpPr>
        <p:spPr>
          <a:xfrm>
            <a:off x="6983413" y="5664200"/>
            <a:ext cx="255587" cy="261938"/>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2</a:t>
            </a:r>
            <a:endParaRPr lang="en-US" sz="1050" dirty="0"/>
          </a:p>
        </p:txBody>
      </p:sp>
      <p:sp>
        <p:nvSpPr>
          <p:cNvPr id="46" name="Rectangle 45"/>
          <p:cNvSpPr/>
          <p:nvPr/>
        </p:nvSpPr>
        <p:spPr>
          <a:xfrm>
            <a:off x="7467600" y="5678488"/>
            <a:ext cx="255588" cy="260350"/>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2</a:t>
            </a:r>
            <a:endParaRPr lang="en-US" sz="1050" dirty="0"/>
          </a:p>
        </p:txBody>
      </p:sp>
      <p:sp>
        <p:nvSpPr>
          <p:cNvPr id="47" name="Rectangle 46"/>
          <p:cNvSpPr/>
          <p:nvPr/>
        </p:nvSpPr>
        <p:spPr>
          <a:xfrm>
            <a:off x="8534400" y="5691188"/>
            <a:ext cx="255588" cy="261937"/>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2</a:t>
            </a:r>
            <a:endParaRPr lang="en-US" sz="1050" dirty="0">
              <a:solidFill>
                <a:srgbClr val="FFFFFF"/>
              </a:solidFill>
            </a:endParaRPr>
          </a:p>
        </p:txBody>
      </p:sp>
      <p:sp>
        <p:nvSpPr>
          <p:cNvPr id="48" name="Rectangle 47"/>
          <p:cNvSpPr/>
          <p:nvPr/>
        </p:nvSpPr>
        <p:spPr>
          <a:xfrm>
            <a:off x="5992813" y="5656263"/>
            <a:ext cx="255587" cy="261937"/>
          </a:xfrm>
          <a:prstGeom prst="rect">
            <a:avLst/>
          </a:prstGeom>
        </p:spPr>
        <p:txBody>
          <a:bodyPr wrap="none">
            <a:spAutoFit/>
          </a:bodyPr>
          <a:lstStyle/>
          <a:p>
            <a:pPr>
              <a:defRPr/>
            </a:pPr>
            <a:r>
              <a:rPr lang="en-US" altLang="ja-JP" sz="1050" b="1" kern="0" dirty="0">
                <a:solidFill>
                  <a:srgbClr val="FFFFFF"/>
                </a:solidFill>
                <a:effectLst>
                  <a:outerShdw blurRad="38100" dist="38100" dir="2700000" algn="tl">
                    <a:srgbClr val="000000"/>
                  </a:outerShdw>
                </a:effectLst>
                <a:ea typeface="ＭＳ Ｐゴシック" pitchFamily="34" charset="-128"/>
              </a:rPr>
              <a:t>1</a:t>
            </a:r>
            <a:endParaRPr lang="en-US" sz="1050" dirty="0">
              <a:solidFill>
                <a:srgbClr val="FFFFFF"/>
              </a:solidFill>
            </a:endParaRPr>
          </a:p>
        </p:txBody>
      </p:sp>
      <p:sp>
        <p:nvSpPr>
          <p:cNvPr id="49" name="Rectangle 48"/>
          <p:cNvSpPr/>
          <p:nvPr/>
        </p:nvSpPr>
        <p:spPr>
          <a:xfrm>
            <a:off x="6858000" y="5334000"/>
            <a:ext cx="274638" cy="254000"/>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T</a:t>
            </a:r>
            <a:endParaRPr lang="en-US" sz="1050" dirty="0"/>
          </a:p>
        </p:txBody>
      </p:sp>
      <p:sp>
        <p:nvSpPr>
          <p:cNvPr id="50" name="Rectangle 49"/>
          <p:cNvSpPr/>
          <p:nvPr/>
        </p:nvSpPr>
        <p:spPr>
          <a:xfrm>
            <a:off x="4343400" y="5334000"/>
            <a:ext cx="274638" cy="254000"/>
          </a:xfrm>
          <a:prstGeom prst="rect">
            <a:avLst/>
          </a:prstGeom>
        </p:spPr>
        <p:txBody>
          <a:bodyPr wrap="none">
            <a:spAutoFit/>
          </a:bodyPr>
          <a:lstStyle/>
          <a:p>
            <a:pPr>
              <a:defRPr/>
            </a:pPr>
            <a:r>
              <a:rPr lang="en-US" altLang="ja-JP" sz="1050" b="1" kern="0" dirty="0">
                <a:solidFill>
                  <a:srgbClr val="FF0000"/>
                </a:solidFill>
                <a:effectLst>
                  <a:outerShdw blurRad="38100" dist="38100" dir="2700000" algn="tl">
                    <a:srgbClr val="000000"/>
                  </a:outerShdw>
                </a:effectLst>
                <a:ea typeface="ＭＳ Ｐゴシック" pitchFamily="34" charset="-128"/>
              </a:rPr>
              <a:t>T</a:t>
            </a:r>
            <a:endParaRPr lang="en-US" sz="1050" dirty="0"/>
          </a:p>
        </p:txBody>
      </p:sp>
      <p:sp>
        <p:nvSpPr>
          <p:cNvPr id="9250" name="TextBox 50"/>
          <p:cNvSpPr txBox="1">
            <a:spLocks noChangeArrowheads="1"/>
          </p:cNvSpPr>
          <p:nvPr/>
        </p:nvSpPr>
        <p:spPr bwMode="auto">
          <a:xfrm>
            <a:off x="4038600" y="5257800"/>
            <a:ext cx="320675" cy="584200"/>
          </a:xfrm>
          <a:prstGeom prst="rect">
            <a:avLst/>
          </a:prstGeom>
          <a:noFill/>
          <a:ln w="9525">
            <a:noFill/>
            <a:miter lim="800000"/>
            <a:headEnd/>
            <a:tailEnd/>
          </a:ln>
        </p:spPr>
        <p:txBody>
          <a:bodyPr wrap="none">
            <a:spAutoFit/>
          </a:bodyPr>
          <a:lstStyle/>
          <a:p>
            <a:r>
              <a:rPr lang="en-US" sz="3200">
                <a:solidFill>
                  <a:srgbClr val="FFFFFF"/>
                </a:solidFill>
              </a:rPr>
              <a:t>[</a:t>
            </a:r>
          </a:p>
        </p:txBody>
      </p:sp>
      <p:sp>
        <p:nvSpPr>
          <p:cNvPr id="9251" name="TextBox 51"/>
          <p:cNvSpPr txBox="1">
            <a:spLocks noChangeArrowheads="1"/>
          </p:cNvSpPr>
          <p:nvPr/>
        </p:nvSpPr>
        <p:spPr bwMode="auto">
          <a:xfrm>
            <a:off x="8823325" y="5257800"/>
            <a:ext cx="320675" cy="584200"/>
          </a:xfrm>
          <a:prstGeom prst="rect">
            <a:avLst/>
          </a:prstGeom>
          <a:noFill/>
          <a:ln w="9525">
            <a:noFill/>
            <a:miter lim="800000"/>
            <a:headEnd/>
            <a:tailEnd/>
          </a:ln>
        </p:spPr>
        <p:txBody>
          <a:bodyPr wrap="none">
            <a:spAutoFit/>
          </a:bodyPr>
          <a:lstStyle/>
          <a:p>
            <a:r>
              <a:rPr lang="en-US" sz="3200">
                <a:solidFill>
                  <a:srgbClr val="FFFFFF"/>
                </a:solidFill>
              </a:rPr>
              <a:t>]</a:t>
            </a:r>
          </a:p>
        </p:txBody>
      </p:sp>
      <p:grpSp>
        <p:nvGrpSpPr>
          <p:cNvPr id="9252" name="Group 60"/>
          <p:cNvGrpSpPr>
            <a:grpSpLocks/>
          </p:cNvGrpSpPr>
          <p:nvPr/>
        </p:nvGrpSpPr>
        <p:grpSpPr bwMode="auto">
          <a:xfrm>
            <a:off x="5867400" y="1524000"/>
            <a:ext cx="2952750" cy="1211263"/>
            <a:chOff x="5867400" y="1524000"/>
            <a:chExt cx="2953511" cy="1211997"/>
          </a:xfrm>
        </p:grpSpPr>
        <p:cxnSp>
          <p:nvCxnSpPr>
            <p:cNvPr id="9291" name="Straight Arrow Connector 54"/>
            <p:cNvCxnSpPr>
              <a:cxnSpLocks noChangeShapeType="1"/>
            </p:cNvCxnSpPr>
            <p:nvPr/>
          </p:nvCxnSpPr>
          <p:spPr bwMode="auto">
            <a:xfrm rot="10800000">
              <a:off x="5867400" y="1524000"/>
              <a:ext cx="609600" cy="381000"/>
            </a:xfrm>
            <a:prstGeom prst="straightConnector1">
              <a:avLst/>
            </a:prstGeom>
            <a:noFill/>
            <a:ln w="12700" algn="ctr">
              <a:solidFill>
                <a:schemeClr val="tx1"/>
              </a:solidFill>
              <a:round/>
              <a:headEnd/>
              <a:tailEnd type="arrow" w="med" len="med"/>
            </a:ln>
          </p:spPr>
        </p:cxnSp>
        <p:sp>
          <p:nvSpPr>
            <p:cNvPr id="9292" name="TextBox 58"/>
            <p:cNvSpPr txBox="1">
              <a:spLocks noChangeArrowheads="1"/>
            </p:cNvSpPr>
            <p:nvPr/>
          </p:nvSpPr>
          <p:spPr bwMode="auto">
            <a:xfrm>
              <a:off x="6477000" y="1905000"/>
              <a:ext cx="2343911" cy="830997"/>
            </a:xfrm>
            <a:prstGeom prst="rect">
              <a:avLst/>
            </a:prstGeom>
            <a:solidFill>
              <a:srgbClr val="FF0000"/>
            </a:solidFill>
            <a:ln w="9525">
              <a:solidFill>
                <a:srgbClr val="FFFF00"/>
              </a:solidFill>
              <a:miter lim="800000"/>
              <a:headEnd/>
              <a:tailEnd/>
            </a:ln>
          </p:spPr>
          <p:txBody>
            <a:bodyPr wrap="none">
              <a:spAutoFit/>
            </a:bodyPr>
            <a:lstStyle/>
            <a:p>
              <a:r>
                <a:rPr lang="en-US" sz="2400"/>
                <a:t>In general, huge</a:t>
              </a:r>
            </a:p>
            <a:p>
              <a:r>
                <a:rPr lang="en-US" sz="2400"/>
                <a:t>dimension matrix</a:t>
              </a:r>
            </a:p>
          </p:txBody>
        </p:sp>
      </p:grpSp>
      <p:cxnSp>
        <p:nvCxnSpPr>
          <p:cNvPr id="9253" name="Straight Arrow Connector 62"/>
          <p:cNvCxnSpPr>
            <a:cxnSpLocks noChangeShapeType="1"/>
          </p:cNvCxnSpPr>
          <p:nvPr/>
        </p:nvCxnSpPr>
        <p:spPr bwMode="auto">
          <a:xfrm rot="5400000">
            <a:off x="5257800" y="2895600"/>
            <a:ext cx="1752600" cy="1447800"/>
          </a:xfrm>
          <a:prstGeom prst="straightConnector1">
            <a:avLst/>
          </a:prstGeom>
          <a:noFill/>
          <a:ln w="12700" algn="ctr">
            <a:solidFill>
              <a:schemeClr val="tx1"/>
            </a:solidFill>
            <a:round/>
            <a:headEnd/>
            <a:tailEnd type="arrow" w="med" len="med"/>
          </a:ln>
        </p:spPr>
      </p:cxnSp>
      <p:grpSp>
        <p:nvGrpSpPr>
          <p:cNvPr id="9254" name="Group 50"/>
          <p:cNvGrpSpPr>
            <a:grpSpLocks/>
          </p:cNvGrpSpPr>
          <p:nvPr/>
        </p:nvGrpSpPr>
        <p:grpSpPr bwMode="auto">
          <a:xfrm>
            <a:off x="8305800" y="381000"/>
            <a:ext cx="838200" cy="1143000"/>
            <a:chOff x="8305800" y="381000"/>
            <a:chExt cx="838200" cy="1143000"/>
          </a:xfrm>
        </p:grpSpPr>
        <p:grpSp>
          <p:nvGrpSpPr>
            <p:cNvPr id="9287" name="Group 59"/>
            <p:cNvGrpSpPr>
              <a:grpSpLocks/>
            </p:cNvGrpSpPr>
            <p:nvPr/>
          </p:nvGrpSpPr>
          <p:grpSpPr bwMode="auto">
            <a:xfrm flipH="1" flipV="1">
              <a:off x="8305800" y="990600"/>
              <a:ext cx="838200" cy="533400"/>
              <a:chOff x="2112" y="624"/>
              <a:chExt cx="816" cy="480"/>
            </a:xfrm>
          </p:grpSpPr>
          <p:pic>
            <p:nvPicPr>
              <p:cNvPr id="9289" name="Picture 60" descr="original"/>
              <p:cNvPicPr>
                <a:picLocks noChangeAspect="1" noChangeArrowheads="1"/>
              </p:cNvPicPr>
              <p:nvPr/>
            </p:nvPicPr>
            <p:blipFill>
              <a:blip r:embed="rId4" cstate="print"/>
              <a:srcRect l="17978" t="10606" r="10112" b="9091"/>
              <a:stretch>
                <a:fillRect/>
              </a:stretch>
            </p:blipFill>
            <p:spPr bwMode="auto">
              <a:xfrm>
                <a:off x="2112" y="624"/>
                <a:ext cx="816" cy="480"/>
              </a:xfrm>
              <a:prstGeom prst="rect">
                <a:avLst/>
              </a:prstGeom>
              <a:noFill/>
              <a:ln w="9525">
                <a:noFill/>
                <a:miter lim="800000"/>
                <a:headEnd/>
                <a:tailEnd/>
              </a:ln>
            </p:spPr>
          </p:pic>
          <p:sp>
            <p:nvSpPr>
              <p:cNvPr id="9290" name="Rectangle 61"/>
              <p:cNvSpPr>
                <a:spLocks noChangeArrowheads="1"/>
              </p:cNvSpPr>
              <p:nvPr/>
            </p:nvSpPr>
            <p:spPr bwMode="auto">
              <a:xfrm>
                <a:off x="2112" y="624"/>
                <a:ext cx="816" cy="480"/>
              </a:xfrm>
              <a:prstGeom prst="rect">
                <a:avLst/>
              </a:prstGeom>
              <a:noFill/>
              <a:ln w="19050">
                <a:noFill/>
                <a:miter lim="800000"/>
                <a:headEnd/>
                <a:tailEnd/>
              </a:ln>
            </p:spPr>
            <p:txBody>
              <a:bodyPr wrap="none" anchor="ctr"/>
              <a:lstStyle/>
              <a:p>
                <a:pPr eaLnBrk="0" hangingPunct="0"/>
                <a:endParaRPr lang="en-US"/>
              </a:p>
            </p:txBody>
          </p:sp>
        </p:grpSp>
        <p:pic>
          <p:nvPicPr>
            <p:cNvPr id="9288" name="Picture 252"/>
            <p:cNvPicPr>
              <a:picLocks noChangeAspect="1" noChangeArrowheads="1"/>
            </p:cNvPicPr>
            <p:nvPr/>
          </p:nvPicPr>
          <p:blipFill>
            <a:blip r:embed="rId5" cstate="print"/>
            <a:srcRect/>
            <a:stretch>
              <a:fillRect/>
            </a:stretch>
          </p:blipFill>
          <p:spPr bwMode="auto">
            <a:xfrm flipH="1" flipV="1">
              <a:off x="8317144" y="381000"/>
              <a:ext cx="826856" cy="542104"/>
            </a:xfrm>
            <a:prstGeom prst="rect">
              <a:avLst/>
            </a:prstGeom>
            <a:noFill/>
            <a:ln w="9525">
              <a:noFill/>
              <a:miter lim="800000"/>
              <a:headEnd/>
              <a:tailEnd/>
            </a:ln>
          </p:spPr>
        </p:pic>
      </p:grpSp>
      <p:sp>
        <p:nvSpPr>
          <p:cNvPr id="9255" name="TextBox 57"/>
          <p:cNvSpPr txBox="1">
            <a:spLocks noChangeArrowheads="1"/>
          </p:cNvSpPr>
          <p:nvPr/>
        </p:nvSpPr>
        <p:spPr bwMode="auto">
          <a:xfrm>
            <a:off x="914400" y="5791200"/>
            <a:ext cx="5824538" cy="523875"/>
          </a:xfrm>
          <a:prstGeom prst="rect">
            <a:avLst/>
          </a:prstGeom>
          <a:solidFill>
            <a:srgbClr val="FF0000"/>
          </a:solidFill>
          <a:ln w="9525">
            <a:noFill/>
            <a:miter lim="800000"/>
            <a:headEnd/>
            <a:tailEnd/>
          </a:ln>
        </p:spPr>
        <p:txBody>
          <a:bodyPr wrap="none">
            <a:spAutoFit/>
          </a:bodyPr>
          <a:lstStyle/>
          <a:p>
            <a:r>
              <a:rPr lang="en-US" sz="2800"/>
              <a:t>Problem: Each prediction is a FD solve</a:t>
            </a:r>
          </a:p>
        </p:txBody>
      </p:sp>
      <p:pic>
        <p:nvPicPr>
          <p:cNvPr id="59" name="Picture 11" descr="Geosoft GMSYS-3D model of a salt body embedded in a 3D density volume."/>
          <p:cNvPicPr>
            <a:picLocks noChangeAspect="1" noChangeArrowheads="1"/>
          </p:cNvPicPr>
          <p:nvPr/>
        </p:nvPicPr>
        <p:blipFill>
          <a:blip r:embed="rId6" cstate="print"/>
          <a:srcRect/>
          <a:stretch>
            <a:fillRect/>
          </a:stretch>
        </p:blipFill>
        <p:spPr bwMode="auto">
          <a:xfrm>
            <a:off x="6965950" y="5943600"/>
            <a:ext cx="2178050" cy="1219200"/>
          </a:xfrm>
          <a:prstGeom prst="rect">
            <a:avLst/>
          </a:prstGeom>
          <a:noFill/>
          <a:ln w="9525">
            <a:noFill/>
            <a:miter lim="800000"/>
            <a:headEnd/>
            <a:tailEnd/>
          </a:ln>
        </p:spPr>
      </p:pic>
      <p:grpSp>
        <p:nvGrpSpPr>
          <p:cNvPr id="17" name="Group 7"/>
          <p:cNvGrpSpPr>
            <a:grpSpLocks/>
          </p:cNvGrpSpPr>
          <p:nvPr/>
        </p:nvGrpSpPr>
        <p:grpSpPr bwMode="auto">
          <a:xfrm>
            <a:off x="7804150" y="6019800"/>
            <a:ext cx="325438" cy="804863"/>
            <a:chOff x="1392" y="1392"/>
            <a:chExt cx="672" cy="816"/>
          </a:xfrm>
        </p:grpSpPr>
        <p:sp>
          <p:nvSpPr>
            <p:cNvPr id="9284" name="AutoShape 8"/>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9285" name="Line 9"/>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9286" name="Line 10"/>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sp>
        <p:nvSpPr>
          <p:cNvPr id="64" name="TextBox 63"/>
          <p:cNvSpPr txBox="1">
            <a:spLocks noChangeArrowheads="1"/>
          </p:cNvSpPr>
          <p:nvPr/>
        </p:nvSpPr>
        <p:spPr bwMode="auto">
          <a:xfrm>
            <a:off x="957263" y="6248400"/>
            <a:ext cx="4430712" cy="523875"/>
          </a:xfrm>
          <a:prstGeom prst="rect">
            <a:avLst/>
          </a:prstGeom>
          <a:solidFill>
            <a:srgbClr val="FF0000"/>
          </a:solidFill>
          <a:ln w="9525">
            <a:noFill/>
            <a:miter lim="800000"/>
            <a:headEnd/>
            <a:tailEnd/>
          </a:ln>
        </p:spPr>
        <p:txBody>
          <a:bodyPr wrap="none">
            <a:spAutoFit/>
          </a:bodyPr>
          <a:lstStyle/>
          <a:p>
            <a:r>
              <a:rPr lang="en-US" sz="2800"/>
              <a:t>Solution: Blend+encode Data</a:t>
            </a:r>
          </a:p>
        </p:txBody>
      </p:sp>
      <p:grpSp>
        <p:nvGrpSpPr>
          <p:cNvPr id="18" name="Group 13"/>
          <p:cNvGrpSpPr>
            <a:grpSpLocks/>
          </p:cNvGrpSpPr>
          <p:nvPr/>
        </p:nvGrpSpPr>
        <p:grpSpPr bwMode="auto">
          <a:xfrm>
            <a:off x="7315200" y="6078538"/>
            <a:ext cx="1420813" cy="779462"/>
            <a:chOff x="1392" y="3264"/>
            <a:chExt cx="1872" cy="816"/>
          </a:xfrm>
        </p:grpSpPr>
        <p:grpSp>
          <p:nvGrpSpPr>
            <p:cNvPr id="9260" name="Group 14"/>
            <p:cNvGrpSpPr>
              <a:grpSpLocks/>
            </p:cNvGrpSpPr>
            <p:nvPr/>
          </p:nvGrpSpPr>
          <p:grpSpPr bwMode="auto">
            <a:xfrm>
              <a:off x="1392" y="3264"/>
              <a:ext cx="672" cy="816"/>
              <a:chOff x="1392" y="1392"/>
              <a:chExt cx="672" cy="816"/>
            </a:xfrm>
          </p:grpSpPr>
          <p:sp>
            <p:nvSpPr>
              <p:cNvPr id="9281" name="AutoShape 1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9282" name="Line 1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9283" name="Line 1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9261" name="Group 18"/>
            <p:cNvGrpSpPr>
              <a:grpSpLocks/>
            </p:cNvGrpSpPr>
            <p:nvPr/>
          </p:nvGrpSpPr>
          <p:grpSpPr bwMode="auto">
            <a:xfrm>
              <a:off x="1632" y="3264"/>
              <a:ext cx="672" cy="816"/>
              <a:chOff x="1392" y="1392"/>
              <a:chExt cx="672" cy="816"/>
            </a:xfrm>
          </p:grpSpPr>
          <p:sp>
            <p:nvSpPr>
              <p:cNvPr id="9278" name="AutoShape 19"/>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9279" name="Line 20"/>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9280" name="Line 21"/>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9262" name="Group 22"/>
            <p:cNvGrpSpPr>
              <a:grpSpLocks/>
            </p:cNvGrpSpPr>
            <p:nvPr/>
          </p:nvGrpSpPr>
          <p:grpSpPr bwMode="auto">
            <a:xfrm flipH="1">
              <a:off x="1872" y="3264"/>
              <a:ext cx="672" cy="816"/>
              <a:chOff x="1392" y="1392"/>
              <a:chExt cx="672" cy="816"/>
            </a:xfrm>
          </p:grpSpPr>
          <p:sp>
            <p:nvSpPr>
              <p:cNvPr id="9275" name="AutoShape 23"/>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9276" name="Line 24"/>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9277" name="Line 25"/>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9263" name="Group 26"/>
            <p:cNvGrpSpPr>
              <a:grpSpLocks/>
            </p:cNvGrpSpPr>
            <p:nvPr/>
          </p:nvGrpSpPr>
          <p:grpSpPr bwMode="auto">
            <a:xfrm flipH="1">
              <a:off x="2112" y="3264"/>
              <a:ext cx="672" cy="816"/>
              <a:chOff x="1392" y="1392"/>
              <a:chExt cx="672" cy="816"/>
            </a:xfrm>
          </p:grpSpPr>
          <p:sp>
            <p:nvSpPr>
              <p:cNvPr id="9272" name="AutoShape 27"/>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9273" name="Line 28"/>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9274" name="Line 29"/>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9264" name="Group 30"/>
            <p:cNvGrpSpPr>
              <a:grpSpLocks/>
            </p:cNvGrpSpPr>
            <p:nvPr/>
          </p:nvGrpSpPr>
          <p:grpSpPr bwMode="auto">
            <a:xfrm flipH="1">
              <a:off x="2352" y="3264"/>
              <a:ext cx="672" cy="816"/>
              <a:chOff x="1392" y="1392"/>
              <a:chExt cx="672" cy="816"/>
            </a:xfrm>
          </p:grpSpPr>
          <p:sp>
            <p:nvSpPr>
              <p:cNvPr id="9269" name="AutoShape 31"/>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9270" name="Line 32"/>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9271" name="Line 33"/>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9265" name="Group 34"/>
            <p:cNvGrpSpPr>
              <a:grpSpLocks/>
            </p:cNvGrpSpPr>
            <p:nvPr/>
          </p:nvGrpSpPr>
          <p:grpSpPr bwMode="auto">
            <a:xfrm flipH="1">
              <a:off x="2592" y="3264"/>
              <a:ext cx="672" cy="816"/>
              <a:chOff x="1392" y="1392"/>
              <a:chExt cx="672" cy="816"/>
            </a:xfrm>
          </p:grpSpPr>
          <p:sp>
            <p:nvSpPr>
              <p:cNvPr id="9266" name="AutoShape 3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9267" name="Line 3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9268" name="Line 3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963613" y="-609600"/>
            <a:ext cx="7008812" cy="1563688"/>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4800" b="1" i="1" dirty="0">
                <a:solidFill>
                  <a:srgbClr val="FFFFFF"/>
                </a:solidFill>
                <a:effectLst>
                  <a:outerShdw blurRad="38100" dist="38100" dir="2700000" algn="tl">
                    <a:srgbClr val="000000"/>
                  </a:outerShdw>
                </a:effectLst>
              </a:rPr>
              <a:t> </a:t>
            </a:r>
          </a:p>
          <a:p>
            <a:pPr algn="ctr" defTabSz="857250">
              <a:defRPr/>
            </a:pPr>
            <a:r>
              <a:rPr lang="en-US" sz="4800" b="1" i="1" dirty="0" err="1">
                <a:solidFill>
                  <a:srgbClr val="FFFFFF"/>
                </a:solidFill>
                <a:effectLst>
                  <a:outerShdw blurRad="38100" dist="38100" dir="2700000" algn="tl">
                    <a:srgbClr val="000000"/>
                  </a:outerShdw>
                </a:effectLst>
              </a:rPr>
              <a:t>Blending+Phase</a:t>
            </a:r>
            <a:r>
              <a:rPr lang="en-US" sz="4800" b="1" i="1" dirty="0">
                <a:solidFill>
                  <a:srgbClr val="FFFFFF"/>
                </a:solidFill>
                <a:effectLst>
                  <a:outerShdw blurRad="38100" dist="38100" dir="2700000" algn="tl">
                    <a:srgbClr val="000000"/>
                  </a:outerShdw>
                </a:effectLst>
              </a:rPr>
              <a:t> Encoding</a:t>
            </a:r>
          </a:p>
        </p:txBody>
      </p:sp>
      <p:grpSp>
        <p:nvGrpSpPr>
          <p:cNvPr id="2" name="Group 147"/>
          <p:cNvGrpSpPr>
            <a:grpSpLocks/>
          </p:cNvGrpSpPr>
          <p:nvPr/>
        </p:nvGrpSpPr>
        <p:grpSpPr bwMode="auto">
          <a:xfrm>
            <a:off x="2438400" y="4495800"/>
            <a:ext cx="2286000" cy="1981200"/>
            <a:chOff x="-152400" y="4038600"/>
            <a:chExt cx="914400" cy="990600"/>
          </a:xfrm>
        </p:grpSpPr>
        <p:pic>
          <p:nvPicPr>
            <p:cNvPr id="10366" name="Picture 72"/>
            <p:cNvPicPr>
              <a:picLocks noChangeAspect="1" noChangeArrowheads="1"/>
            </p:cNvPicPr>
            <p:nvPr/>
          </p:nvPicPr>
          <p:blipFill>
            <a:blip r:embed="rId3" cstate="print"/>
            <a:srcRect/>
            <a:stretch>
              <a:fillRect/>
            </a:stretch>
          </p:blipFill>
          <p:spPr bwMode="auto">
            <a:xfrm>
              <a:off x="-152400" y="4038600"/>
              <a:ext cx="914400" cy="990600"/>
            </a:xfrm>
            <a:prstGeom prst="rect">
              <a:avLst/>
            </a:prstGeom>
            <a:noFill/>
            <a:ln w="12700">
              <a:noFill/>
              <a:miter lim="800000"/>
              <a:headEnd/>
              <a:tailEnd/>
            </a:ln>
          </p:spPr>
        </p:pic>
        <p:sp>
          <p:nvSpPr>
            <p:cNvPr id="10367" name="Rectangle 149"/>
            <p:cNvSpPr>
              <a:spLocks noChangeArrowheads="1"/>
            </p:cNvSpPr>
            <p:nvPr/>
          </p:nvSpPr>
          <p:spPr bwMode="auto">
            <a:xfrm>
              <a:off x="-152400" y="4038600"/>
              <a:ext cx="914400" cy="990600"/>
            </a:xfrm>
            <a:prstGeom prst="rect">
              <a:avLst/>
            </a:prstGeom>
            <a:noFill/>
            <a:ln w="28575" algn="ctr">
              <a:solidFill>
                <a:srgbClr val="FFFFFF"/>
              </a:solidFill>
              <a:round/>
              <a:headEnd/>
              <a:tailEnd/>
            </a:ln>
          </p:spPr>
          <p:txBody>
            <a:bodyPr/>
            <a:lstStyle/>
            <a:p>
              <a:pPr eaLnBrk="0" hangingPunct="0"/>
              <a:endParaRPr lang="en-US"/>
            </a:p>
          </p:txBody>
        </p:sp>
      </p:grpSp>
      <p:grpSp>
        <p:nvGrpSpPr>
          <p:cNvPr id="10244" name="Group 55"/>
          <p:cNvGrpSpPr>
            <a:grpSpLocks/>
          </p:cNvGrpSpPr>
          <p:nvPr/>
        </p:nvGrpSpPr>
        <p:grpSpPr bwMode="auto">
          <a:xfrm>
            <a:off x="2667000" y="1219200"/>
            <a:ext cx="1676400" cy="2133600"/>
            <a:chOff x="3810000" y="1295400"/>
            <a:chExt cx="1676400" cy="2133600"/>
          </a:xfrm>
        </p:grpSpPr>
        <p:grpSp>
          <p:nvGrpSpPr>
            <p:cNvPr id="10361" name="Group 60"/>
            <p:cNvGrpSpPr>
              <a:grpSpLocks/>
            </p:cNvGrpSpPr>
            <p:nvPr/>
          </p:nvGrpSpPr>
          <p:grpSpPr bwMode="auto">
            <a:xfrm>
              <a:off x="3950208" y="1447800"/>
              <a:ext cx="1326642" cy="1943672"/>
              <a:chOff x="3950208" y="1447800"/>
              <a:chExt cx="1326642" cy="1943672"/>
            </a:xfrm>
          </p:grpSpPr>
          <p:pic>
            <p:nvPicPr>
              <p:cNvPr id="10364" name="Picture 2"/>
              <p:cNvPicPr>
                <a:picLocks noChangeAspect="1" noChangeArrowheads="1"/>
              </p:cNvPicPr>
              <p:nvPr/>
            </p:nvPicPr>
            <p:blipFill>
              <a:blip r:embed="rId4" cstate="print"/>
              <a:srcRect/>
              <a:stretch>
                <a:fillRect/>
              </a:stretch>
            </p:blipFill>
            <p:spPr bwMode="auto">
              <a:xfrm>
                <a:off x="4419600" y="1447800"/>
                <a:ext cx="857250" cy="1919288"/>
              </a:xfrm>
              <a:prstGeom prst="rect">
                <a:avLst/>
              </a:prstGeom>
              <a:noFill/>
              <a:ln w="9525">
                <a:noFill/>
                <a:miter lim="800000"/>
                <a:headEnd/>
                <a:tailEnd/>
              </a:ln>
            </p:spPr>
          </p:pic>
          <p:pic>
            <p:nvPicPr>
              <p:cNvPr id="10365" name="Picture 2"/>
              <p:cNvPicPr>
                <a:picLocks noChangeAspect="1" noChangeArrowheads="1"/>
              </p:cNvPicPr>
              <p:nvPr/>
            </p:nvPicPr>
            <p:blipFill>
              <a:blip r:embed="rId4" cstate="print"/>
              <a:srcRect/>
              <a:stretch>
                <a:fillRect/>
              </a:stretch>
            </p:blipFill>
            <p:spPr bwMode="auto">
              <a:xfrm flipH="1">
                <a:off x="3950208" y="1472184"/>
                <a:ext cx="609600" cy="1919288"/>
              </a:xfrm>
              <a:prstGeom prst="rect">
                <a:avLst/>
              </a:prstGeom>
              <a:noFill/>
              <a:ln w="9525">
                <a:noFill/>
                <a:miter lim="800000"/>
                <a:headEnd/>
                <a:tailEnd/>
              </a:ln>
            </p:spPr>
          </p:pic>
        </p:grpSp>
        <p:sp>
          <p:nvSpPr>
            <p:cNvPr id="10362" name="Rectangle 61"/>
            <p:cNvSpPr>
              <a:spLocks noChangeArrowheads="1"/>
            </p:cNvSpPr>
            <p:nvPr/>
          </p:nvSpPr>
          <p:spPr bwMode="auto">
            <a:xfrm>
              <a:off x="3810000" y="1295400"/>
              <a:ext cx="1676400" cy="228600"/>
            </a:xfrm>
            <a:prstGeom prst="rect">
              <a:avLst/>
            </a:prstGeom>
            <a:solidFill>
              <a:srgbClr val="000082"/>
            </a:solidFill>
            <a:ln w="12700" algn="ctr">
              <a:noFill/>
              <a:round/>
              <a:headEnd/>
              <a:tailEnd/>
            </a:ln>
          </p:spPr>
          <p:txBody>
            <a:bodyPr/>
            <a:lstStyle/>
            <a:p>
              <a:pPr eaLnBrk="0" hangingPunct="0"/>
              <a:endParaRPr lang="en-US"/>
            </a:p>
          </p:txBody>
        </p:sp>
        <p:sp>
          <p:nvSpPr>
            <p:cNvPr id="10363" name="Rectangle 63"/>
            <p:cNvSpPr>
              <a:spLocks noChangeArrowheads="1"/>
            </p:cNvSpPr>
            <p:nvPr/>
          </p:nvSpPr>
          <p:spPr bwMode="auto">
            <a:xfrm>
              <a:off x="3886200" y="3124200"/>
              <a:ext cx="1447800" cy="304800"/>
            </a:xfrm>
            <a:prstGeom prst="rect">
              <a:avLst/>
            </a:prstGeom>
            <a:solidFill>
              <a:srgbClr val="000082"/>
            </a:solidFill>
            <a:ln w="12700" algn="ctr">
              <a:noFill/>
              <a:round/>
              <a:headEnd/>
              <a:tailEnd/>
            </a:ln>
          </p:spPr>
          <p:txBody>
            <a:bodyPr/>
            <a:lstStyle/>
            <a:p>
              <a:pPr eaLnBrk="0" hangingPunct="0"/>
              <a:endParaRPr lang="en-US"/>
            </a:p>
          </p:txBody>
        </p:sp>
      </p:grpSp>
      <p:sp>
        <p:nvSpPr>
          <p:cNvPr id="10245" name="Rectangle 85"/>
          <p:cNvSpPr>
            <a:spLocks noChangeArrowheads="1"/>
          </p:cNvSpPr>
          <p:nvPr/>
        </p:nvSpPr>
        <p:spPr bwMode="auto">
          <a:xfrm>
            <a:off x="2667000" y="1371600"/>
            <a:ext cx="533400" cy="1828800"/>
          </a:xfrm>
          <a:prstGeom prst="rect">
            <a:avLst/>
          </a:prstGeom>
          <a:solidFill>
            <a:srgbClr val="000082"/>
          </a:solidFill>
          <a:ln w="12700" algn="ctr">
            <a:noFill/>
            <a:round/>
            <a:headEnd/>
            <a:tailEnd/>
          </a:ln>
        </p:spPr>
        <p:txBody>
          <a:bodyPr/>
          <a:lstStyle/>
          <a:p>
            <a:pPr eaLnBrk="0" hangingPunct="0"/>
            <a:endParaRPr lang="en-US"/>
          </a:p>
        </p:txBody>
      </p:sp>
      <p:grpSp>
        <p:nvGrpSpPr>
          <p:cNvPr id="5" name="Group 88"/>
          <p:cNvGrpSpPr>
            <a:grpSpLocks/>
          </p:cNvGrpSpPr>
          <p:nvPr/>
        </p:nvGrpSpPr>
        <p:grpSpPr bwMode="auto">
          <a:xfrm>
            <a:off x="1143000" y="1219200"/>
            <a:ext cx="2057400" cy="2133600"/>
            <a:chOff x="609600" y="1219200"/>
            <a:chExt cx="2057400" cy="2133600"/>
          </a:xfrm>
        </p:grpSpPr>
        <p:grpSp>
          <p:nvGrpSpPr>
            <p:cNvPr id="10353" name="Group 77"/>
            <p:cNvGrpSpPr>
              <a:grpSpLocks/>
            </p:cNvGrpSpPr>
            <p:nvPr/>
          </p:nvGrpSpPr>
          <p:grpSpPr bwMode="auto">
            <a:xfrm>
              <a:off x="1066800" y="1219200"/>
              <a:ext cx="1524000" cy="2133600"/>
              <a:chOff x="3810000" y="1295400"/>
              <a:chExt cx="1524000" cy="2133600"/>
            </a:xfrm>
          </p:grpSpPr>
          <p:grpSp>
            <p:nvGrpSpPr>
              <p:cNvPr id="10356" name="Group 78"/>
              <p:cNvGrpSpPr>
                <a:grpSpLocks/>
              </p:cNvGrpSpPr>
              <p:nvPr/>
            </p:nvGrpSpPr>
            <p:grpSpPr bwMode="auto">
              <a:xfrm>
                <a:off x="3950208" y="1447800"/>
                <a:ext cx="1326642" cy="1943672"/>
                <a:chOff x="3950208" y="1447800"/>
                <a:chExt cx="1326642" cy="1943672"/>
              </a:xfrm>
            </p:grpSpPr>
            <p:pic>
              <p:nvPicPr>
                <p:cNvPr id="10359" name="Picture 2"/>
                <p:cNvPicPr>
                  <a:picLocks noChangeAspect="1" noChangeArrowheads="1"/>
                </p:cNvPicPr>
                <p:nvPr/>
              </p:nvPicPr>
              <p:blipFill>
                <a:blip r:embed="rId4" cstate="print"/>
                <a:srcRect/>
                <a:stretch>
                  <a:fillRect/>
                </a:stretch>
              </p:blipFill>
              <p:spPr bwMode="auto">
                <a:xfrm>
                  <a:off x="4419600" y="1447800"/>
                  <a:ext cx="857250" cy="1919288"/>
                </a:xfrm>
                <a:prstGeom prst="rect">
                  <a:avLst/>
                </a:prstGeom>
                <a:noFill/>
                <a:ln w="9525">
                  <a:noFill/>
                  <a:miter lim="800000"/>
                  <a:headEnd/>
                  <a:tailEnd/>
                </a:ln>
              </p:spPr>
            </p:pic>
            <p:pic>
              <p:nvPicPr>
                <p:cNvPr id="10360" name="Picture 2"/>
                <p:cNvPicPr>
                  <a:picLocks noChangeAspect="1" noChangeArrowheads="1"/>
                </p:cNvPicPr>
                <p:nvPr/>
              </p:nvPicPr>
              <p:blipFill>
                <a:blip r:embed="rId4" cstate="print"/>
                <a:srcRect/>
                <a:stretch>
                  <a:fillRect/>
                </a:stretch>
              </p:blipFill>
              <p:spPr bwMode="auto">
                <a:xfrm flipH="1">
                  <a:off x="3950208" y="1472184"/>
                  <a:ext cx="609600" cy="1919288"/>
                </a:xfrm>
                <a:prstGeom prst="rect">
                  <a:avLst/>
                </a:prstGeom>
                <a:noFill/>
                <a:ln w="9525">
                  <a:noFill/>
                  <a:miter lim="800000"/>
                  <a:headEnd/>
                  <a:tailEnd/>
                </a:ln>
              </p:spPr>
            </p:pic>
          </p:grpSp>
          <p:sp>
            <p:nvSpPr>
              <p:cNvPr id="10357" name="Rectangle 79"/>
              <p:cNvSpPr>
                <a:spLocks noChangeArrowheads="1"/>
              </p:cNvSpPr>
              <p:nvPr/>
            </p:nvSpPr>
            <p:spPr bwMode="auto">
              <a:xfrm>
                <a:off x="3810000" y="1295400"/>
                <a:ext cx="1371600" cy="228600"/>
              </a:xfrm>
              <a:prstGeom prst="rect">
                <a:avLst/>
              </a:prstGeom>
              <a:solidFill>
                <a:srgbClr val="000082"/>
              </a:solidFill>
              <a:ln w="12700" algn="ctr">
                <a:noFill/>
                <a:round/>
                <a:headEnd/>
                <a:tailEnd/>
              </a:ln>
            </p:spPr>
            <p:txBody>
              <a:bodyPr/>
              <a:lstStyle/>
              <a:p>
                <a:pPr eaLnBrk="0" hangingPunct="0"/>
                <a:endParaRPr lang="en-US"/>
              </a:p>
            </p:txBody>
          </p:sp>
          <p:sp>
            <p:nvSpPr>
              <p:cNvPr id="10358" name="Rectangle 80"/>
              <p:cNvSpPr>
                <a:spLocks noChangeArrowheads="1"/>
              </p:cNvSpPr>
              <p:nvPr/>
            </p:nvSpPr>
            <p:spPr bwMode="auto">
              <a:xfrm>
                <a:off x="3886200" y="3124200"/>
                <a:ext cx="1447800" cy="304800"/>
              </a:xfrm>
              <a:prstGeom prst="rect">
                <a:avLst/>
              </a:prstGeom>
              <a:solidFill>
                <a:srgbClr val="000082"/>
              </a:solidFill>
              <a:ln w="12700" algn="ctr">
                <a:noFill/>
                <a:round/>
                <a:headEnd/>
                <a:tailEnd/>
              </a:ln>
            </p:spPr>
            <p:txBody>
              <a:bodyPr/>
              <a:lstStyle/>
              <a:p>
                <a:pPr eaLnBrk="0" hangingPunct="0"/>
                <a:endParaRPr lang="en-US"/>
              </a:p>
            </p:txBody>
          </p:sp>
        </p:grpSp>
        <p:sp>
          <p:nvSpPr>
            <p:cNvPr id="10354" name="Rectangle 86"/>
            <p:cNvSpPr>
              <a:spLocks noChangeArrowheads="1"/>
            </p:cNvSpPr>
            <p:nvPr/>
          </p:nvSpPr>
          <p:spPr bwMode="auto">
            <a:xfrm>
              <a:off x="1981200" y="1371600"/>
              <a:ext cx="685800" cy="1828800"/>
            </a:xfrm>
            <a:prstGeom prst="rect">
              <a:avLst/>
            </a:prstGeom>
            <a:solidFill>
              <a:srgbClr val="000082"/>
            </a:solidFill>
            <a:ln w="12700" algn="ctr">
              <a:noFill/>
              <a:round/>
              <a:headEnd/>
              <a:tailEnd/>
            </a:ln>
          </p:spPr>
          <p:txBody>
            <a:bodyPr/>
            <a:lstStyle/>
            <a:p>
              <a:pPr eaLnBrk="0" hangingPunct="0"/>
              <a:endParaRPr lang="en-US"/>
            </a:p>
          </p:txBody>
        </p:sp>
        <p:sp>
          <p:nvSpPr>
            <p:cNvPr id="10355" name="Rectangle 87"/>
            <p:cNvSpPr>
              <a:spLocks noChangeArrowheads="1"/>
            </p:cNvSpPr>
            <p:nvPr/>
          </p:nvSpPr>
          <p:spPr bwMode="auto">
            <a:xfrm>
              <a:off x="609600" y="1371600"/>
              <a:ext cx="609600" cy="1828800"/>
            </a:xfrm>
            <a:prstGeom prst="rect">
              <a:avLst/>
            </a:prstGeom>
            <a:solidFill>
              <a:srgbClr val="000082"/>
            </a:solidFill>
            <a:ln w="12700" algn="ctr">
              <a:noFill/>
              <a:round/>
              <a:headEnd/>
              <a:tailEnd/>
            </a:ln>
          </p:spPr>
          <p:txBody>
            <a:bodyPr/>
            <a:lstStyle/>
            <a:p>
              <a:pPr eaLnBrk="0" hangingPunct="0"/>
              <a:endParaRPr lang="en-US"/>
            </a:p>
          </p:txBody>
        </p:sp>
      </p:grpSp>
      <p:sp>
        <p:nvSpPr>
          <p:cNvPr id="10247" name="Rectangle 90"/>
          <p:cNvSpPr>
            <a:spLocks noChangeArrowheads="1"/>
          </p:cNvSpPr>
          <p:nvPr/>
        </p:nvSpPr>
        <p:spPr bwMode="auto">
          <a:xfrm>
            <a:off x="3962400" y="1371600"/>
            <a:ext cx="228600" cy="1752600"/>
          </a:xfrm>
          <a:prstGeom prst="rect">
            <a:avLst/>
          </a:prstGeom>
          <a:solidFill>
            <a:srgbClr val="000082"/>
          </a:solidFill>
          <a:ln w="12700" algn="ctr">
            <a:noFill/>
            <a:round/>
            <a:headEnd/>
            <a:tailEnd/>
          </a:ln>
        </p:spPr>
        <p:txBody>
          <a:bodyPr/>
          <a:lstStyle/>
          <a:p>
            <a:pPr eaLnBrk="0" hangingPunct="0"/>
            <a:endParaRPr lang="en-US"/>
          </a:p>
        </p:txBody>
      </p:sp>
      <p:grpSp>
        <p:nvGrpSpPr>
          <p:cNvPr id="8" name="Group 94"/>
          <p:cNvGrpSpPr>
            <a:grpSpLocks/>
          </p:cNvGrpSpPr>
          <p:nvPr/>
        </p:nvGrpSpPr>
        <p:grpSpPr bwMode="auto">
          <a:xfrm>
            <a:off x="4343400" y="1219200"/>
            <a:ext cx="1676400" cy="2133600"/>
            <a:chOff x="4343400" y="1219200"/>
            <a:chExt cx="1676400" cy="2133600"/>
          </a:xfrm>
        </p:grpSpPr>
        <p:grpSp>
          <p:nvGrpSpPr>
            <p:cNvPr id="10344" name="Group 54"/>
            <p:cNvGrpSpPr>
              <a:grpSpLocks/>
            </p:cNvGrpSpPr>
            <p:nvPr/>
          </p:nvGrpSpPr>
          <p:grpSpPr bwMode="auto">
            <a:xfrm>
              <a:off x="4343400" y="1219200"/>
              <a:ext cx="1676400" cy="2133600"/>
              <a:chOff x="3810000" y="1295400"/>
              <a:chExt cx="1676400" cy="2133600"/>
            </a:xfrm>
          </p:grpSpPr>
          <p:grpSp>
            <p:nvGrpSpPr>
              <p:cNvPr id="10348" name="Group 47"/>
              <p:cNvGrpSpPr>
                <a:grpSpLocks/>
              </p:cNvGrpSpPr>
              <p:nvPr/>
            </p:nvGrpSpPr>
            <p:grpSpPr bwMode="auto">
              <a:xfrm>
                <a:off x="3950208" y="1447800"/>
                <a:ext cx="1326642" cy="1943672"/>
                <a:chOff x="3950208" y="1447800"/>
                <a:chExt cx="1326642" cy="1943672"/>
              </a:xfrm>
            </p:grpSpPr>
            <p:pic>
              <p:nvPicPr>
                <p:cNvPr id="10351" name="Picture 2"/>
                <p:cNvPicPr>
                  <a:picLocks noChangeAspect="1" noChangeArrowheads="1"/>
                </p:cNvPicPr>
                <p:nvPr/>
              </p:nvPicPr>
              <p:blipFill>
                <a:blip r:embed="rId4" cstate="print"/>
                <a:srcRect/>
                <a:stretch>
                  <a:fillRect/>
                </a:stretch>
              </p:blipFill>
              <p:spPr bwMode="auto">
                <a:xfrm>
                  <a:off x="4419600" y="1447800"/>
                  <a:ext cx="857250" cy="1919288"/>
                </a:xfrm>
                <a:prstGeom prst="rect">
                  <a:avLst/>
                </a:prstGeom>
                <a:noFill/>
                <a:ln w="9525">
                  <a:noFill/>
                  <a:miter lim="800000"/>
                  <a:headEnd/>
                  <a:tailEnd/>
                </a:ln>
              </p:spPr>
            </p:pic>
            <p:pic>
              <p:nvPicPr>
                <p:cNvPr id="10352" name="Picture 2"/>
                <p:cNvPicPr>
                  <a:picLocks noChangeAspect="1" noChangeArrowheads="1"/>
                </p:cNvPicPr>
                <p:nvPr/>
              </p:nvPicPr>
              <p:blipFill>
                <a:blip r:embed="rId4" cstate="print"/>
                <a:srcRect/>
                <a:stretch>
                  <a:fillRect/>
                </a:stretch>
              </p:blipFill>
              <p:spPr bwMode="auto">
                <a:xfrm flipH="1">
                  <a:off x="3950208" y="1472184"/>
                  <a:ext cx="609600" cy="1919288"/>
                </a:xfrm>
                <a:prstGeom prst="rect">
                  <a:avLst/>
                </a:prstGeom>
                <a:noFill/>
                <a:ln w="9525">
                  <a:noFill/>
                  <a:miter lim="800000"/>
                  <a:headEnd/>
                  <a:tailEnd/>
                </a:ln>
              </p:spPr>
            </p:pic>
          </p:grpSp>
          <p:sp>
            <p:nvSpPr>
              <p:cNvPr id="10349" name="Rectangle 48"/>
              <p:cNvSpPr>
                <a:spLocks noChangeArrowheads="1"/>
              </p:cNvSpPr>
              <p:nvPr/>
            </p:nvSpPr>
            <p:spPr bwMode="auto">
              <a:xfrm>
                <a:off x="3810000" y="1295400"/>
                <a:ext cx="1676400" cy="228600"/>
              </a:xfrm>
              <a:prstGeom prst="rect">
                <a:avLst/>
              </a:prstGeom>
              <a:solidFill>
                <a:srgbClr val="000082"/>
              </a:solidFill>
              <a:ln w="12700" algn="ctr">
                <a:noFill/>
                <a:round/>
                <a:headEnd/>
                <a:tailEnd/>
              </a:ln>
            </p:spPr>
            <p:txBody>
              <a:bodyPr/>
              <a:lstStyle/>
              <a:p>
                <a:pPr eaLnBrk="0" hangingPunct="0"/>
                <a:endParaRPr lang="en-US"/>
              </a:p>
            </p:txBody>
          </p:sp>
          <p:sp>
            <p:nvSpPr>
              <p:cNvPr id="10350" name="Rectangle 49"/>
              <p:cNvSpPr>
                <a:spLocks noChangeArrowheads="1"/>
              </p:cNvSpPr>
              <p:nvPr/>
            </p:nvSpPr>
            <p:spPr bwMode="auto">
              <a:xfrm>
                <a:off x="3886200" y="3124200"/>
                <a:ext cx="1447800" cy="304800"/>
              </a:xfrm>
              <a:prstGeom prst="rect">
                <a:avLst/>
              </a:prstGeom>
              <a:solidFill>
                <a:srgbClr val="000082"/>
              </a:solidFill>
              <a:ln w="12700" algn="ctr">
                <a:noFill/>
                <a:round/>
                <a:headEnd/>
                <a:tailEnd/>
              </a:ln>
            </p:spPr>
            <p:txBody>
              <a:bodyPr/>
              <a:lstStyle/>
              <a:p>
                <a:pPr eaLnBrk="0" hangingPunct="0"/>
                <a:endParaRPr lang="en-US"/>
              </a:p>
            </p:txBody>
          </p:sp>
        </p:grpSp>
        <p:sp>
          <p:nvSpPr>
            <p:cNvPr id="10345" name="Rectangle 83"/>
            <p:cNvSpPr>
              <a:spLocks noChangeArrowheads="1"/>
            </p:cNvSpPr>
            <p:nvPr/>
          </p:nvSpPr>
          <p:spPr bwMode="auto">
            <a:xfrm>
              <a:off x="5486400" y="1371600"/>
              <a:ext cx="457200" cy="1828800"/>
            </a:xfrm>
            <a:prstGeom prst="rect">
              <a:avLst/>
            </a:prstGeom>
            <a:solidFill>
              <a:srgbClr val="000082"/>
            </a:solidFill>
            <a:ln w="12700" algn="ctr">
              <a:noFill/>
              <a:round/>
              <a:headEnd/>
              <a:tailEnd/>
            </a:ln>
          </p:spPr>
          <p:txBody>
            <a:bodyPr/>
            <a:lstStyle/>
            <a:p>
              <a:pPr eaLnBrk="0" hangingPunct="0"/>
              <a:endParaRPr lang="en-US"/>
            </a:p>
          </p:txBody>
        </p:sp>
        <p:sp>
          <p:nvSpPr>
            <p:cNvPr id="10346" name="Rectangle 84"/>
            <p:cNvSpPr>
              <a:spLocks noChangeArrowheads="1"/>
            </p:cNvSpPr>
            <p:nvPr/>
          </p:nvSpPr>
          <p:spPr bwMode="auto">
            <a:xfrm>
              <a:off x="4343400" y="1371600"/>
              <a:ext cx="304800" cy="1828800"/>
            </a:xfrm>
            <a:prstGeom prst="rect">
              <a:avLst/>
            </a:prstGeom>
            <a:solidFill>
              <a:srgbClr val="000082"/>
            </a:solidFill>
            <a:ln w="12700" algn="ctr">
              <a:noFill/>
              <a:round/>
              <a:headEnd/>
              <a:tailEnd/>
            </a:ln>
          </p:spPr>
          <p:txBody>
            <a:bodyPr/>
            <a:lstStyle/>
            <a:p>
              <a:pPr eaLnBrk="0" hangingPunct="0"/>
              <a:endParaRPr lang="en-US"/>
            </a:p>
          </p:txBody>
        </p:sp>
        <p:sp>
          <p:nvSpPr>
            <p:cNvPr id="10347" name="Rectangle 91"/>
            <p:cNvSpPr>
              <a:spLocks noChangeArrowheads="1"/>
            </p:cNvSpPr>
            <p:nvPr/>
          </p:nvSpPr>
          <p:spPr bwMode="auto">
            <a:xfrm>
              <a:off x="4495800" y="1447800"/>
              <a:ext cx="228600" cy="1752600"/>
            </a:xfrm>
            <a:prstGeom prst="rect">
              <a:avLst/>
            </a:prstGeom>
            <a:solidFill>
              <a:srgbClr val="000082"/>
            </a:solidFill>
            <a:ln w="12700" algn="ctr">
              <a:noFill/>
              <a:round/>
              <a:headEnd/>
              <a:tailEnd/>
            </a:ln>
          </p:spPr>
          <p:txBody>
            <a:bodyPr/>
            <a:lstStyle/>
            <a:p>
              <a:pPr eaLnBrk="0" hangingPunct="0"/>
              <a:endParaRPr lang="en-US"/>
            </a:p>
          </p:txBody>
        </p:sp>
      </p:grpSp>
      <p:grpSp>
        <p:nvGrpSpPr>
          <p:cNvPr id="11" name="Group 112"/>
          <p:cNvGrpSpPr>
            <a:grpSpLocks/>
          </p:cNvGrpSpPr>
          <p:nvPr/>
        </p:nvGrpSpPr>
        <p:grpSpPr bwMode="auto">
          <a:xfrm>
            <a:off x="2438400" y="3049588"/>
            <a:ext cx="2362200" cy="989012"/>
            <a:chOff x="2438400" y="3048794"/>
            <a:chExt cx="2362200" cy="989806"/>
          </a:xfrm>
        </p:grpSpPr>
        <p:cxnSp>
          <p:nvCxnSpPr>
            <p:cNvPr id="10340" name="Straight Arrow Connector 105"/>
            <p:cNvCxnSpPr>
              <a:cxnSpLocks noChangeShapeType="1"/>
            </p:cNvCxnSpPr>
            <p:nvPr/>
          </p:nvCxnSpPr>
          <p:spPr bwMode="auto">
            <a:xfrm rot="10800000" flipV="1">
              <a:off x="3810000" y="3429000"/>
              <a:ext cx="990600" cy="304800"/>
            </a:xfrm>
            <a:prstGeom prst="straightConnector1">
              <a:avLst/>
            </a:prstGeom>
            <a:noFill/>
            <a:ln w="12700" algn="ctr">
              <a:solidFill>
                <a:schemeClr val="tx1"/>
              </a:solidFill>
              <a:round/>
              <a:headEnd/>
              <a:tailEnd type="arrow" w="med" len="med"/>
            </a:ln>
          </p:spPr>
        </p:cxnSp>
        <p:cxnSp>
          <p:nvCxnSpPr>
            <p:cNvPr id="10341" name="Straight Arrow Connector 103"/>
            <p:cNvCxnSpPr>
              <a:cxnSpLocks noChangeShapeType="1"/>
            </p:cNvCxnSpPr>
            <p:nvPr/>
          </p:nvCxnSpPr>
          <p:spPr bwMode="auto">
            <a:xfrm>
              <a:off x="2438400" y="3429000"/>
              <a:ext cx="990600" cy="304800"/>
            </a:xfrm>
            <a:prstGeom prst="straightConnector1">
              <a:avLst/>
            </a:prstGeom>
            <a:noFill/>
            <a:ln w="12700" algn="ctr">
              <a:solidFill>
                <a:schemeClr val="tx1"/>
              </a:solidFill>
              <a:round/>
              <a:headEnd/>
              <a:tailEnd type="arrow" w="med" len="med"/>
            </a:ln>
          </p:spPr>
        </p:cxnSp>
        <p:cxnSp>
          <p:nvCxnSpPr>
            <p:cNvPr id="10342" name="Straight Arrow Connector 107"/>
            <p:cNvCxnSpPr>
              <a:cxnSpLocks noChangeShapeType="1"/>
            </p:cNvCxnSpPr>
            <p:nvPr/>
          </p:nvCxnSpPr>
          <p:spPr bwMode="auto">
            <a:xfrm rot="5400000">
              <a:off x="3276600" y="3352800"/>
              <a:ext cx="609600" cy="1588"/>
            </a:xfrm>
            <a:prstGeom prst="straightConnector1">
              <a:avLst/>
            </a:prstGeom>
            <a:noFill/>
            <a:ln w="12700" algn="ctr">
              <a:solidFill>
                <a:schemeClr val="tx1"/>
              </a:solidFill>
              <a:round/>
              <a:headEnd/>
              <a:tailEnd type="arrow" w="med" len="med"/>
            </a:ln>
          </p:spPr>
        </p:cxnSp>
        <p:sp>
          <p:nvSpPr>
            <p:cNvPr id="10343" name="Flowchart: Or 108"/>
            <p:cNvSpPr>
              <a:spLocks noChangeArrowheads="1"/>
            </p:cNvSpPr>
            <p:nvPr/>
          </p:nvSpPr>
          <p:spPr bwMode="auto">
            <a:xfrm>
              <a:off x="3429000" y="3733800"/>
              <a:ext cx="304800" cy="304800"/>
            </a:xfrm>
            <a:prstGeom prst="flowChartOr">
              <a:avLst/>
            </a:prstGeom>
            <a:solidFill>
              <a:schemeClr val="accent1"/>
            </a:solidFill>
            <a:ln w="12700" algn="ctr">
              <a:solidFill>
                <a:schemeClr val="tx1"/>
              </a:solidFill>
              <a:round/>
              <a:headEnd/>
              <a:tailEnd/>
            </a:ln>
          </p:spPr>
          <p:txBody>
            <a:bodyPr/>
            <a:lstStyle/>
            <a:p>
              <a:pPr eaLnBrk="0" hangingPunct="0"/>
              <a:endParaRPr lang="en-US"/>
            </a:p>
          </p:txBody>
        </p:sp>
      </p:grpSp>
      <p:grpSp>
        <p:nvGrpSpPr>
          <p:cNvPr id="12" name="Group 121"/>
          <p:cNvGrpSpPr>
            <a:grpSpLocks/>
          </p:cNvGrpSpPr>
          <p:nvPr/>
        </p:nvGrpSpPr>
        <p:grpSpPr bwMode="auto">
          <a:xfrm>
            <a:off x="-2057400" y="3581400"/>
            <a:ext cx="7391400" cy="1143000"/>
            <a:chOff x="1752600" y="3886200"/>
            <a:chExt cx="7391400" cy="1143000"/>
          </a:xfrm>
        </p:grpSpPr>
        <p:sp>
          <p:nvSpPr>
            <p:cNvPr id="43" name="Rectangle 42"/>
            <p:cNvSpPr/>
            <p:nvPr/>
          </p:nvSpPr>
          <p:spPr>
            <a:xfrm>
              <a:off x="7543800" y="4524375"/>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sp>
          <p:nvSpPr>
            <p:cNvPr id="114" name="タイトル 1"/>
            <p:cNvSpPr txBox="1">
              <a:spLocks/>
            </p:cNvSpPr>
            <p:nvPr/>
          </p:nvSpPr>
          <p:spPr bwMode="auto">
            <a:xfrm>
              <a:off x="1752600" y="3886200"/>
              <a:ext cx="7391400" cy="1143000"/>
            </a:xfrm>
            <a:prstGeom prst="rect">
              <a:avLst/>
            </a:prstGeom>
            <a:noFill/>
            <a:ln w="12700">
              <a:noFill/>
              <a:miter lim="800000"/>
              <a:headEnd/>
              <a:tailEnd/>
            </a:ln>
          </p:spPr>
          <p:txBody>
            <a:bodyPr anchor="ctr"/>
            <a:lstStyle/>
            <a:p>
              <a:pPr algn="ctr" eaLnBrk="0" hangingPunct="0">
                <a:defRPr/>
              </a:pPr>
              <a:r>
                <a:rPr lang="en-US" altLang="ja-JP" sz="3600" b="1" kern="0" dirty="0">
                  <a:solidFill>
                    <a:srgbClr val="FF0000"/>
                  </a:solidFill>
                  <a:effectLst>
                    <a:outerShdw blurRad="38100" dist="38100" dir="2700000" algn="tl">
                      <a:srgbClr val="000000"/>
                    </a:outerShdw>
                  </a:effectLst>
                  <a:latin typeface="Old English Text MT" pitchFamily="66" charset="0"/>
                  <a:ea typeface="ＭＳ Ｐゴシック" pitchFamily="34" charset="-128"/>
                  <a:cs typeface="+mj-cs"/>
                </a:rPr>
                <a:t>       </a:t>
              </a:r>
              <a:r>
                <a:rPr lang="en-US" altLang="ja-JP" b="1" kern="0" dirty="0">
                  <a:effectLst>
                    <a:outerShdw blurRad="38100" dist="38100" dir="2700000" algn="tl">
                      <a:srgbClr val="000000"/>
                    </a:outerShdw>
                  </a:effectLst>
                  <a:latin typeface="+mj-lt"/>
                  <a:ea typeface="ＭＳ Ｐゴシック" pitchFamily="34" charset="-128"/>
                  <a:cs typeface="+mj-cs"/>
                </a:rPr>
                <a:t>                </a:t>
              </a:r>
              <a:r>
                <a:rPr lang="en-US" altLang="ja-JP" sz="3600" b="1" kern="0" dirty="0">
                  <a:solidFill>
                    <a:srgbClr val="FFFFFF"/>
                  </a:solidFill>
                  <a:effectLst>
                    <a:outerShdw blurRad="38100" dist="38100" dir="2700000" algn="tl">
                      <a:srgbClr val="000000"/>
                    </a:outerShdw>
                  </a:effectLst>
                  <a:latin typeface="Old English Text MT" pitchFamily="66" charset="0"/>
                  <a:ea typeface="ＭＳ Ｐゴシック" pitchFamily="34" charset="-128"/>
                  <a:cs typeface="+mj-cs"/>
                </a:rPr>
                <a:t>d</a:t>
              </a:r>
              <a:r>
                <a:rPr lang="en-US" altLang="ja-JP" sz="3600" b="1" kern="0" dirty="0">
                  <a:solidFill>
                    <a:srgbClr val="FFFFFF"/>
                  </a:solidFill>
                  <a:effectLst>
                    <a:outerShdw blurRad="38100" dist="38100" dir="2700000" algn="tl">
                      <a:srgbClr val="000000"/>
                    </a:outerShdw>
                  </a:effectLst>
                  <a:latin typeface="+mj-lt"/>
                  <a:ea typeface="ＭＳ Ｐゴシック" pitchFamily="34" charset="-128"/>
                  <a:cs typeface="+mj-cs"/>
                </a:rPr>
                <a:t> = </a:t>
              </a:r>
              <a:r>
                <a:rPr lang="en-US" altLang="ja-JP" sz="3200" b="1" kern="0" dirty="0">
                  <a:solidFill>
                    <a:srgbClr val="FFFFFF"/>
                  </a:solidFill>
                  <a:effectLst>
                    <a:outerShdw blurRad="38100" dist="38100" dir="2700000" algn="tl">
                      <a:srgbClr val="000000"/>
                    </a:outerShdw>
                  </a:effectLst>
                  <a:latin typeface="+mj-lt"/>
                  <a:ea typeface="ＭＳ Ｐゴシック" pitchFamily="34" charset="-128"/>
                  <a:cs typeface="+mj-cs"/>
                </a:rPr>
                <a:t>N d + N d + N d</a:t>
              </a:r>
              <a:endParaRPr lang="ja-JP" altLang="en-US" b="1" kern="0">
                <a:solidFill>
                  <a:srgbClr val="FFFFFF"/>
                </a:solidFill>
                <a:effectLst>
                  <a:outerShdw blurRad="38100" dist="38100" dir="2700000" algn="tl">
                    <a:srgbClr val="000000"/>
                  </a:outerShdw>
                </a:effectLst>
                <a:latin typeface="+mj-lt"/>
                <a:ea typeface="ＭＳ Ｐゴシック" pitchFamily="34" charset="-128"/>
                <a:cs typeface="+mj-cs"/>
              </a:endParaRPr>
            </a:p>
          </p:txBody>
        </p:sp>
        <p:sp>
          <p:nvSpPr>
            <p:cNvPr id="115" name="Rectangle 114"/>
            <p:cNvSpPr/>
            <p:nvPr/>
          </p:nvSpPr>
          <p:spPr>
            <a:xfrm>
              <a:off x="7239000" y="4519613"/>
              <a:ext cx="261938"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sp>
          <p:nvSpPr>
            <p:cNvPr id="116" name="Rectangle 115"/>
            <p:cNvSpPr/>
            <p:nvPr/>
          </p:nvSpPr>
          <p:spPr>
            <a:xfrm>
              <a:off x="6510338" y="4516438"/>
              <a:ext cx="261937" cy="276225"/>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117" name="Rectangle 116"/>
            <p:cNvSpPr/>
            <p:nvPr/>
          </p:nvSpPr>
          <p:spPr>
            <a:xfrm>
              <a:off x="6172200" y="4511675"/>
              <a:ext cx="261938" cy="277813"/>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118" name="Rectangle 117"/>
            <p:cNvSpPr/>
            <p:nvPr/>
          </p:nvSpPr>
          <p:spPr>
            <a:xfrm>
              <a:off x="8567738" y="4524375"/>
              <a:ext cx="261937" cy="276225"/>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3</a:t>
              </a:r>
              <a:endParaRPr lang="en-US" sz="1200" dirty="0">
                <a:solidFill>
                  <a:srgbClr val="FFFFFF"/>
                </a:solidFill>
              </a:endParaRPr>
            </a:p>
          </p:txBody>
        </p:sp>
        <p:sp>
          <p:nvSpPr>
            <p:cNvPr id="119" name="Rectangle 118"/>
            <p:cNvSpPr/>
            <p:nvPr/>
          </p:nvSpPr>
          <p:spPr>
            <a:xfrm>
              <a:off x="8229600" y="4519613"/>
              <a:ext cx="261938" cy="276225"/>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3</a:t>
              </a:r>
              <a:endParaRPr lang="en-US" sz="1200" dirty="0">
                <a:solidFill>
                  <a:srgbClr val="FFFFFF"/>
                </a:solidFill>
              </a:endParaRPr>
            </a:p>
          </p:txBody>
        </p:sp>
      </p:grpSp>
      <p:sp>
        <p:nvSpPr>
          <p:cNvPr id="123" name="Rectangle 122"/>
          <p:cNvSpPr/>
          <p:nvPr/>
        </p:nvSpPr>
        <p:spPr>
          <a:xfrm>
            <a:off x="3622675" y="115888"/>
            <a:ext cx="1724025" cy="831850"/>
          </a:xfrm>
          <a:prstGeom prst="rect">
            <a:avLst/>
          </a:prstGeom>
        </p:spPr>
        <p:txBody>
          <a:bodyPr wrap="none">
            <a:spAutoFit/>
          </a:bodyPr>
          <a:lstStyle/>
          <a:p>
            <a:pPr>
              <a:defRPr/>
            </a:pPr>
            <a:r>
              <a:rPr lang="en-US" sz="4800" b="1" i="1" dirty="0">
                <a:solidFill>
                  <a:srgbClr val="FF0000"/>
                </a:solidFill>
                <a:effectLst>
                  <a:outerShdw blurRad="38100" dist="38100" dir="2700000" algn="tl">
                    <a:srgbClr val="000000"/>
                  </a:outerShdw>
                </a:effectLst>
              </a:rPr>
              <a:t>Phase</a:t>
            </a:r>
            <a:endParaRPr lang="en-US" sz="4800" dirty="0">
              <a:solidFill>
                <a:srgbClr val="FF0000"/>
              </a:solidFill>
            </a:endParaRPr>
          </a:p>
        </p:txBody>
      </p:sp>
      <p:sp>
        <p:nvSpPr>
          <p:cNvPr id="124" name="Rectangle 123"/>
          <p:cNvSpPr/>
          <p:nvPr/>
        </p:nvSpPr>
        <p:spPr>
          <a:xfrm>
            <a:off x="3657600" y="115888"/>
            <a:ext cx="1724025" cy="831850"/>
          </a:xfrm>
          <a:prstGeom prst="rect">
            <a:avLst/>
          </a:prstGeom>
        </p:spPr>
        <p:txBody>
          <a:bodyPr wrap="none">
            <a:spAutoFit/>
          </a:bodyPr>
          <a:lstStyle/>
          <a:p>
            <a:pPr>
              <a:defRPr/>
            </a:pPr>
            <a:r>
              <a:rPr lang="en-US" sz="4800" b="1" i="1" dirty="0">
                <a:solidFill>
                  <a:srgbClr val="FF0000"/>
                </a:solidFill>
                <a:effectLst>
                  <a:outerShdw blurRad="38100" dist="38100" dir="2700000" algn="tl">
                    <a:srgbClr val="000000"/>
                  </a:outerShdw>
                </a:effectLst>
              </a:rPr>
              <a:t>Phase</a:t>
            </a:r>
            <a:endParaRPr lang="en-US" sz="4800" dirty="0">
              <a:solidFill>
                <a:srgbClr val="FF0000"/>
              </a:solidFill>
            </a:endParaRPr>
          </a:p>
        </p:txBody>
      </p:sp>
      <p:sp>
        <p:nvSpPr>
          <p:cNvPr id="125" name="Rectangle 124"/>
          <p:cNvSpPr/>
          <p:nvPr/>
        </p:nvSpPr>
        <p:spPr>
          <a:xfrm>
            <a:off x="990600" y="84138"/>
            <a:ext cx="2513013" cy="830262"/>
          </a:xfrm>
          <a:prstGeom prst="rect">
            <a:avLst/>
          </a:prstGeom>
        </p:spPr>
        <p:txBody>
          <a:bodyPr wrap="none">
            <a:spAutoFit/>
          </a:bodyPr>
          <a:lstStyle/>
          <a:p>
            <a:pPr>
              <a:defRPr/>
            </a:pPr>
            <a:r>
              <a:rPr lang="en-US" sz="4800" b="1" i="1" dirty="0">
                <a:solidFill>
                  <a:srgbClr val="FF0000"/>
                </a:solidFill>
                <a:effectLst>
                  <a:outerShdw blurRad="38100" dist="38100" dir="2700000" algn="tl">
                    <a:srgbClr val="000000"/>
                  </a:outerShdw>
                </a:effectLst>
              </a:rPr>
              <a:t>Blending</a:t>
            </a:r>
            <a:endParaRPr lang="en-US" sz="4800" dirty="0">
              <a:solidFill>
                <a:srgbClr val="FF0000"/>
              </a:solidFill>
            </a:endParaRPr>
          </a:p>
        </p:txBody>
      </p:sp>
      <p:grpSp>
        <p:nvGrpSpPr>
          <p:cNvPr id="13" name="Group 128"/>
          <p:cNvGrpSpPr>
            <a:grpSpLocks/>
          </p:cNvGrpSpPr>
          <p:nvPr/>
        </p:nvGrpSpPr>
        <p:grpSpPr bwMode="auto">
          <a:xfrm>
            <a:off x="4572000" y="3581400"/>
            <a:ext cx="2060575" cy="457200"/>
            <a:chOff x="4572000" y="3581400"/>
            <a:chExt cx="2060409" cy="457200"/>
          </a:xfrm>
        </p:grpSpPr>
        <p:sp>
          <p:nvSpPr>
            <p:cNvPr id="10331" name="TextBox 125"/>
            <p:cNvSpPr txBox="1">
              <a:spLocks noChangeArrowheads="1"/>
            </p:cNvSpPr>
            <p:nvPr/>
          </p:nvSpPr>
          <p:spPr bwMode="auto">
            <a:xfrm>
              <a:off x="4876800" y="3581400"/>
              <a:ext cx="1755609" cy="369332"/>
            </a:xfrm>
            <a:prstGeom prst="rect">
              <a:avLst/>
            </a:prstGeom>
            <a:noFill/>
            <a:ln w="9525">
              <a:noFill/>
              <a:miter lim="800000"/>
              <a:headEnd/>
              <a:tailEnd/>
            </a:ln>
          </p:spPr>
          <p:txBody>
            <a:bodyPr wrap="none">
              <a:spAutoFit/>
            </a:bodyPr>
            <a:lstStyle/>
            <a:p>
              <a:r>
                <a:rPr lang="en-US" sz="1800"/>
                <a:t>Encoding Matrix</a:t>
              </a:r>
            </a:p>
          </p:txBody>
        </p:sp>
        <p:cxnSp>
          <p:nvCxnSpPr>
            <p:cNvPr id="10332" name="Straight Arrow Connector 127"/>
            <p:cNvCxnSpPr>
              <a:cxnSpLocks noChangeShapeType="1"/>
            </p:cNvCxnSpPr>
            <p:nvPr/>
          </p:nvCxnSpPr>
          <p:spPr bwMode="auto">
            <a:xfrm rot="10800000" flipV="1">
              <a:off x="4572000" y="3886200"/>
              <a:ext cx="381000" cy="152400"/>
            </a:xfrm>
            <a:prstGeom prst="straightConnector1">
              <a:avLst/>
            </a:prstGeom>
            <a:noFill/>
            <a:ln w="12700" algn="ctr">
              <a:solidFill>
                <a:schemeClr val="tx1"/>
              </a:solidFill>
              <a:round/>
              <a:headEnd/>
              <a:tailEnd type="arrow" w="med" len="med"/>
            </a:ln>
          </p:spPr>
        </p:cxnSp>
      </p:grpSp>
      <p:grpSp>
        <p:nvGrpSpPr>
          <p:cNvPr id="14" name="Group 133"/>
          <p:cNvGrpSpPr>
            <a:grpSpLocks/>
          </p:cNvGrpSpPr>
          <p:nvPr/>
        </p:nvGrpSpPr>
        <p:grpSpPr bwMode="auto">
          <a:xfrm>
            <a:off x="457200" y="3657600"/>
            <a:ext cx="1295400" cy="533400"/>
            <a:chOff x="457200" y="3657600"/>
            <a:chExt cx="1296189" cy="533400"/>
          </a:xfrm>
        </p:grpSpPr>
        <p:sp>
          <p:nvSpPr>
            <p:cNvPr id="10329" name="TextBox 130"/>
            <p:cNvSpPr txBox="1">
              <a:spLocks noChangeArrowheads="1"/>
            </p:cNvSpPr>
            <p:nvPr/>
          </p:nvSpPr>
          <p:spPr bwMode="auto">
            <a:xfrm>
              <a:off x="457200" y="3657600"/>
              <a:ext cx="1296189" cy="369332"/>
            </a:xfrm>
            <a:prstGeom prst="rect">
              <a:avLst/>
            </a:prstGeom>
            <a:noFill/>
            <a:ln w="9525">
              <a:noFill/>
              <a:miter lim="800000"/>
              <a:headEnd/>
              <a:tailEnd/>
            </a:ln>
          </p:spPr>
          <p:txBody>
            <a:bodyPr wrap="none">
              <a:spAutoFit/>
            </a:bodyPr>
            <a:lstStyle/>
            <a:p>
              <a:r>
                <a:rPr lang="en-US" sz="1800"/>
                <a:t>Supergather</a:t>
              </a:r>
            </a:p>
          </p:txBody>
        </p:sp>
        <p:cxnSp>
          <p:nvCxnSpPr>
            <p:cNvPr id="10330" name="Straight Arrow Connector 132"/>
            <p:cNvCxnSpPr>
              <a:cxnSpLocks noChangeShapeType="1"/>
            </p:cNvCxnSpPr>
            <p:nvPr/>
          </p:nvCxnSpPr>
          <p:spPr bwMode="auto">
            <a:xfrm>
              <a:off x="914400" y="4038600"/>
              <a:ext cx="457200" cy="152400"/>
            </a:xfrm>
            <a:prstGeom prst="straightConnector1">
              <a:avLst/>
            </a:prstGeom>
            <a:noFill/>
            <a:ln w="12700" algn="ctr">
              <a:solidFill>
                <a:schemeClr val="tx1"/>
              </a:solidFill>
              <a:round/>
              <a:headEnd/>
              <a:tailEnd type="arrow" w="med" len="med"/>
            </a:ln>
          </p:spPr>
        </p:cxnSp>
      </p:grpSp>
      <p:grpSp>
        <p:nvGrpSpPr>
          <p:cNvPr id="15" name="Group 148"/>
          <p:cNvGrpSpPr>
            <a:grpSpLocks/>
          </p:cNvGrpSpPr>
          <p:nvPr/>
        </p:nvGrpSpPr>
        <p:grpSpPr bwMode="auto">
          <a:xfrm>
            <a:off x="609600" y="4876800"/>
            <a:ext cx="9448800" cy="1200150"/>
            <a:chOff x="381000" y="4876800"/>
            <a:chExt cx="9448800" cy="1200174"/>
          </a:xfrm>
        </p:grpSpPr>
        <p:sp>
          <p:nvSpPr>
            <p:cNvPr id="135" name="タイトル 1"/>
            <p:cNvSpPr txBox="1">
              <a:spLocks/>
            </p:cNvSpPr>
            <p:nvPr/>
          </p:nvSpPr>
          <p:spPr bwMode="auto">
            <a:xfrm>
              <a:off x="381000" y="4876800"/>
              <a:ext cx="9448800" cy="1143023"/>
            </a:xfrm>
            <a:prstGeom prst="rect">
              <a:avLst/>
            </a:prstGeom>
            <a:noFill/>
            <a:ln w="12700">
              <a:noFill/>
              <a:miter lim="800000"/>
              <a:headEnd/>
              <a:tailEnd/>
            </a:ln>
          </p:spPr>
          <p:txBody>
            <a:bodyPr anchor="ctr"/>
            <a:lstStyle/>
            <a:p>
              <a:pPr algn="ctr" eaLnBrk="0" hangingPunct="0">
                <a:defRPr/>
              </a:pPr>
              <a:r>
                <a:rPr lang="en-US" altLang="ja-JP" sz="4000" b="1" kern="0" dirty="0">
                  <a:effectLst>
                    <a:outerShdw blurRad="38100" dist="38100" dir="2700000" algn="tl">
                      <a:srgbClr val="000000"/>
                    </a:outerShdw>
                  </a:effectLst>
                  <a:latin typeface="+mj-lt"/>
                  <a:ea typeface="ＭＳ Ｐゴシック" pitchFamily="34" charset="-128"/>
                  <a:cs typeface="+mj-cs"/>
                </a:rPr>
                <a:t/>
              </a:r>
              <a:br>
                <a:rPr lang="en-US" altLang="ja-JP" sz="4000" b="1" kern="0" dirty="0">
                  <a:effectLst>
                    <a:outerShdw blurRad="38100" dist="38100" dir="2700000" algn="tl">
                      <a:srgbClr val="000000"/>
                    </a:outerShdw>
                  </a:effectLst>
                  <a:latin typeface="+mj-lt"/>
                  <a:ea typeface="ＭＳ Ｐゴシック" pitchFamily="34" charset="-128"/>
                  <a:cs typeface="+mj-cs"/>
                </a:rPr>
              </a:br>
              <a:r>
                <a:rPr lang="en-US" altLang="ja-JP" sz="3200" b="1" kern="0" dirty="0">
                  <a:solidFill>
                    <a:srgbClr val="FF0000"/>
                  </a:solidFill>
                  <a:effectLst>
                    <a:outerShdw blurRad="38100" dist="38100" dir="2700000" algn="tl">
                      <a:srgbClr val="000000"/>
                    </a:outerShdw>
                  </a:effectLst>
                  <a:latin typeface="Old English Text MT" pitchFamily="66" charset="0"/>
                  <a:ea typeface="ＭＳ Ｐゴシック" pitchFamily="34" charset="-128"/>
                  <a:cs typeface="+mj-cs"/>
                </a:rPr>
                <a:t>L</a:t>
              </a:r>
              <a:r>
                <a:rPr lang="en-US" altLang="ja-JP" sz="3200" b="1" kern="0" dirty="0">
                  <a:solidFill>
                    <a:srgbClr val="FF0000"/>
                  </a:solidFill>
                  <a:effectLst>
                    <a:outerShdw blurRad="38100" dist="38100" dir="2700000" algn="tl">
                      <a:srgbClr val="000000"/>
                    </a:outerShdw>
                  </a:effectLst>
                  <a:latin typeface="+mj-lt"/>
                  <a:ea typeface="ＭＳ Ｐゴシック" pitchFamily="34" charset="-128"/>
                  <a:cs typeface="+mj-cs"/>
                </a:rPr>
                <a:t>  =</a:t>
              </a:r>
              <a:endParaRPr lang="ja-JP" altLang="en-US" sz="4000" b="1" kern="0">
                <a:solidFill>
                  <a:srgbClr val="FFFFFF"/>
                </a:solidFill>
                <a:effectLst>
                  <a:outerShdw blurRad="38100" dist="38100" dir="2700000" algn="tl">
                    <a:srgbClr val="000000"/>
                  </a:outerShdw>
                </a:effectLst>
                <a:latin typeface="+mj-lt"/>
                <a:ea typeface="ＭＳ Ｐゴシック" pitchFamily="34" charset="-128"/>
                <a:cs typeface="+mj-cs"/>
              </a:endParaRPr>
            </a:p>
          </p:txBody>
        </p:sp>
        <p:sp>
          <p:nvSpPr>
            <p:cNvPr id="136" name="Rectangle 135"/>
            <p:cNvSpPr/>
            <p:nvPr/>
          </p:nvSpPr>
          <p:spPr>
            <a:xfrm>
              <a:off x="5486400" y="5486412"/>
              <a:ext cx="1835150" cy="523885"/>
            </a:xfrm>
            <a:prstGeom prst="rect">
              <a:avLst/>
            </a:prstGeom>
          </p:spPr>
          <p:txBody>
            <a:bodyPr wrap="none">
              <a:spAutoFit/>
            </a:bodyPr>
            <a:lstStyle/>
            <a:p>
              <a:pPr>
                <a:defRPr/>
              </a:pPr>
              <a:r>
                <a:rPr lang="en-US" altLang="ja-JP" sz="2800" b="1" kern="0" dirty="0">
                  <a:solidFill>
                    <a:schemeClr val="tx1">
                      <a:lumMod val="20000"/>
                      <a:lumOff val="80000"/>
                    </a:schemeClr>
                  </a:solidFill>
                  <a:effectLst>
                    <a:outerShdw blurRad="38100" dist="38100" dir="2700000" algn="tl">
                      <a:srgbClr val="000000"/>
                    </a:outerShdw>
                  </a:effectLst>
                  <a:ea typeface="ＭＳ Ｐゴシック" pitchFamily="34" charset="-128"/>
                </a:rPr>
                <a:t>N</a:t>
              </a:r>
              <a:r>
                <a:rPr lang="en-US" altLang="ja-JP" sz="2800" b="1" kern="0" dirty="0">
                  <a:solidFill>
                    <a:srgbClr val="FF0000"/>
                  </a:solidFill>
                  <a:effectLst>
                    <a:outerShdw blurRad="38100" dist="38100" dir="2700000" algn="tl">
                      <a:srgbClr val="000000"/>
                    </a:outerShdw>
                  </a:effectLst>
                  <a:ea typeface="ＭＳ Ｐゴシック" pitchFamily="34" charset="-128"/>
                </a:rPr>
                <a:t> </a:t>
              </a:r>
              <a:r>
                <a:rPr lang="en-US" altLang="ja-JP" sz="2800" b="1" kern="0" dirty="0">
                  <a:solidFill>
                    <a:srgbClr val="FF0000"/>
                  </a:solidFill>
                  <a:effectLst>
                    <a:outerShdw blurRad="38100" dist="38100" dir="2700000" algn="tl">
                      <a:srgbClr val="000000"/>
                    </a:outerShdw>
                  </a:effectLst>
                  <a:latin typeface="+mn-lt"/>
                  <a:ea typeface="ＭＳ Ｐゴシック" pitchFamily="34" charset="-128"/>
                </a:rPr>
                <a:t>L</a:t>
              </a:r>
              <a:r>
                <a:rPr lang="en-US" altLang="ja-JP" sz="2800" b="1" kern="0" dirty="0">
                  <a:solidFill>
                    <a:srgbClr val="FF0000"/>
                  </a:solidFill>
                  <a:effectLst>
                    <a:outerShdw blurRad="38100" dist="38100" dir="2700000" algn="tl">
                      <a:srgbClr val="000000"/>
                    </a:outerShdw>
                  </a:effectLst>
                  <a:ea typeface="ＭＳ Ｐゴシック" pitchFamily="34" charset="-128"/>
                </a:rPr>
                <a:t>  + </a:t>
              </a:r>
              <a:r>
                <a:rPr lang="en-US" altLang="ja-JP" sz="2800" b="1" kern="0" dirty="0">
                  <a:solidFill>
                    <a:schemeClr val="tx1">
                      <a:lumMod val="20000"/>
                      <a:lumOff val="80000"/>
                    </a:schemeClr>
                  </a:solidFill>
                  <a:effectLst>
                    <a:outerShdw blurRad="38100" dist="38100" dir="2700000" algn="tl">
                      <a:srgbClr val="000000"/>
                    </a:outerShdw>
                  </a:effectLst>
                  <a:ea typeface="ＭＳ Ｐゴシック" pitchFamily="34" charset="-128"/>
                </a:rPr>
                <a:t>N</a:t>
              </a:r>
              <a:r>
                <a:rPr lang="en-US" altLang="ja-JP" sz="2800" b="1" kern="0" dirty="0">
                  <a:solidFill>
                    <a:srgbClr val="FF0000"/>
                  </a:solidFill>
                  <a:effectLst>
                    <a:outerShdw blurRad="38100" dist="38100" dir="2700000" algn="tl">
                      <a:srgbClr val="000000"/>
                    </a:outerShdw>
                  </a:effectLst>
                  <a:ea typeface="ＭＳ Ｐゴシック" pitchFamily="34" charset="-128"/>
                </a:rPr>
                <a:t> L</a:t>
              </a:r>
              <a:endParaRPr lang="en-US" sz="2800" dirty="0"/>
            </a:p>
          </p:txBody>
        </p:sp>
        <p:sp>
          <p:nvSpPr>
            <p:cNvPr id="137" name="Rectangle 136"/>
            <p:cNvSpPr/>
            <p:nvPr/>
          </p:nvSpPr>
          <p:spPr>
            <a:xfrm>
              <a:off x="7239000" y="5486412"/>
              <a:ext cx="1068388" cy="523885"/>
            </a:xfrm>
            <a:prstGeom prst="rect">
              <a:avLst/>
            </a:prstGeom>
          </p:spPr>
          <p:txBody>
            <a:bodyPr wrap="none">
              <a:spAutoFit/>
            </a:bodyPr>
            <a:lstStyle/>
            <a:p>
              <a:pPr>
                <a:defRPr/>
              </a:pPr>
              <a:r>
                <a:rPr lang="en-US" altLang="ja-JP" sz="2800" b="1" kern="0" dirty="0">
                  <a:solidFill>
                    <a:srgbClr val="FF0000"/>
                  </a:solidFill>
                  <a:effectLst>
                    <a:outerShdw blurRad="38100" dist="38100" dir="2700000" algn="tl">
                      <a:srgbClr val="000000"/>
                    </a:outerShdw>
                  </a:effectLst>
                  <a:ea typeface="ＭＳ Ｐゴシック" pitchFamily="34" charset="-128"/>
                </a:rPr>
                <a:t>+ </a:t>
              </a:r>
              <a:r>
                <a:rPr lang="en-US" altLang="ja-JP" sz="2800" b="1" kern="0" dirty="0">
                  <a:solidFill>
                    <a:schemeClr val="tx1">
                      <a:lumMod val="20000"/>
                      <a:lumOff val="80000"/>
                    </a:schemeClr>
                  </a:solidFill>
                  <a:effectLst>
                    <a:outerShdw blurRad="38100" dist="38100" dir="2700000" algn="tl">
                      <a:srgbClr val="000000"/>
                    </a:outerShdw>
                  </a:effectLst>
                  <a:ea typeface="ＭＳ Ｐゴシック" pitchFamily="34" charset="-128"/>
                </a:rPr>
                <a:t>N</a:t>
              </a:r>
              <a:r>
                <a:rPr lang="en-US" altLang="ja-JP" sz="2800" b="1" kern="0" dirty="0">
                  <a:solidFill>
                    <a:srgbClr val="FF0000"/>
                  </a:solidFill>
                  <a:effectLst>
                    <a:outerShdw blurRad="38100" dist="38100" dir="2700000" algn="tl">
                      <a:srgbClr val="000000"/>
                    </a:outerShdw>
                  </a:effectLst>
                  <a:ea typeface="ＭＳ Ｐゴシック" pitchFamily="34" charset="-128"/>
                </a:rPr>
                <a:t> </a:t>
              </a:r>
              <a:r>
                <a:rPr lang="en-US" altLang="ja-JP" sz="2800" b="1" kern="0" dirty="0">
                  <a:solidFill>
                    <a:srgbClr val="FF0000"/>
                  </a:solidFill>
                  <a:effectLst>
                    <a:outerShdw blurRad="38100" dist="38100" dir="2700000" algn="tl">
                      <a:srgbClr val="000000"/>
                    </a:outerShdw>
                  </a:effectLst>
                  <a:latin typeface="+mn-lt"/>
                  <a:ea typeface="ＭＳ Ｐゴシック" pitchFamily="34" charset="-128"/>
                </a:rPr>
                <a:t>L</a:t>
              </a:r>
              <a:endParaRPr lang="en-US" sz="2800" dirty="0"/>
            </a:p>
          </p:txBody>
        </p:sp>
        <p:grpSp>
          <p:nvGrpSpPr>
            <p:cNvPr id="10318" name="Group 139"/>
            <p:cNvGrpSpPr>
              <a:grpSpLocks/>
            </p:cNvGrpSpPr>
            <p:nvPr/>
          </p:nvGrpSpPr>
          <p:grpSpPr bwMode="auto">
            <a:xfrm>
              <a:off x="7766822" y="5742801"/>
              <a:ext cx="599420" cy="285774"/>
              <a:chOff x="7766822" y="5742801"/>
              <a:chExt cx="599420" cy="285774"/>
            </a:xfrm>
          </p:grpSpPr>
          <p:sp>
            <p:nvSpPr>
              <p:cNvPr id="138" name="Rectangle 137"/>
              <p:cNvSpPr/>
              <p:nvPr/>
            </p:nvSpPr>
            <p:spPr>
              <a:xfrm>
                <a:off x="7766050" y="5743592"/>
                <a:ext cx="261938" cy="276231"/>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3</a:t>
                </a:r>
                <a:endParaRPr lang="en-US" sz="1200" dirty="0">
                  <a:solidFill>
                    <a:srgbClr val="FFFFFF"/>
                  </a:solidFill>
                </a:endParaRPr>
              </a:p>
            </p:txBody>
          </p:sp>
          <p:sp>
            <p:nvSpPr>
              <p:cNvPr id="139" name="Rectangle 138"/>
              <p:cNvSpPr/>
              <p:nvPr/>
            </p:nvSpPr>
            <p:spPr>
              <a:xfrm>
                <a:off x="8104188" y="5753117"/>
                <a:ext cx="261937" cy="276231"/>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3</a:t>
                </a:r>
                <a:endParaRPr lang="en-US" sz="1200" dirty="0">
                  <a:solidFill>
                    <a:srgbClr val="FFFFFF"/>
                  </a:solidFill>
                </a:endParaRPr>
              </a:p>
            </p:txBody>
          </p:sp>
        </p:grpSp>
        <p:grpSp>
          <p:nvGrpSpPr>
            <p:cNvPr id="10319" name="Group 140"/>
            <p:cNvGrpSpPr>
              <a:grpSpLocks/>
            </p:cNvGrpSpPr>
            <p:nvPr/>
          </p:nvGrpSpPr>
          <p:grpSpPr bwMode="auto">
            <a:xfrm>
              <a:off x="6791980" y="5791200"/>
              <a:ext cx="599420" cy="285774"/>
              <a:chOff x="7766822" y="5742801"/>
              <a:chExt cx="599420" cy="285774"/>
            </a:xfrm>
          </p:grpSpPr>
          <p:sp>
            <p:nvSpPr>
              <p:cNvPr id="142" name="Rectangle 141"/>
              <p:cNvSpPr/>
              <p:nvPr/>
            </p:nvSpPr>
            <p:spPr>
              <a:xfrm>
                <a:off x="7766167" y="5742819"/>
                <a:ext cx="261938" cy="276231"/>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sp>
            <p:nvSpPr>
              <p:cNvPr id="143" name="Rectangle 142"/>
              <p:cNvSpPr/>
              <p:nvPr/>
            </p:nvSpPr>
            <p:spPr>
              <a:xfrm>
                <a:off x="8104305" y="5752344"/>
                <a:ext cx="261937" cy="276231"/>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grpSp>
        <p:grpSp>
          <p:nvGrpSpPr>
            <p:cNvPr id="10320" name="Group 143"/>
            <p:cNvGrpSpPr>
              <a:grpSpLocks/>
            </p:cNvGrpSpPr>
            <p:nvPr/>
          </p:nvGrpSpPr>
          <p:grpSpPr bwMode="auto">
            <a:xfrm>
              <a:off x="5751576" y="5775960"/>
              <a:ext cx="599420" cy="285774"/>
              <a:chOff x="7766822" y="5742801"/>
              <a:chExt cx="599420" cy="285774"/>
            </a:xfrm>
          </p:grpSpPr>
          <p:sp>
            <p:nvSpPr>
              <p:cNvPr id="145" name="Rectangle 144"/>
              <p:cNvSpPr/>
              <p:nvPr/>
            </p:nvSpPr>
            <p:spPr>
              <a:xfrm>
                <a:off x="7766759" y="5742184"/>
                <a:ext cx="261937" cy="276231"/>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sp>
            <p:nvSpPr>
              <p:cNvPr id="146" name="Rectangle 145"/>
              <p:cNvSpPr/>
              <p:nvPr/>
            </p:nvSpPr>
            <p:spPr>
              <a:xfrm>
                <a:off x="8104896" y="5751709"/>
                <a:ext cx="261938" cy="276231"/>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grpSp>
        <p:sp>
          <p:nvSpPr>
            <p:cNvPr id="10321" name="TextBox 146"/>
            <p:cNvSpPr txBox="1">
              <a:spLocks noChangeArrowheads="1"/>
            </p:cNvSpPr>
            <p:nvPr/>
          </p:nvSpPr>
          <p:spPr bwMode="auto">
            <a:xfrm>
              <a:off x="4945414" y="5562600"/>
              <a:ext cx="364202" cy="369332"/>
            </a:xfrm>
            <a:prstGeom prst="rect">
              <a:avLst/>
            </a:prstGeom>
            <a:noFill/>
            <a:ln w="9525">
              <a:noFill/>
              <a:miter lim="800000"/>
              <a:headEnd/>
              <a:tailEnd/>
            </a:ln>
          </p:spPr>
          <p:txBody>
            <a:bodyPr wrap="none">
              <a:spAutoFit/>
            </a:bodyPr>
            <a:lstStyle/>
            <a:p>
              <a:r>
                <a:rPr lang="en-US" sz="1800"/>
                <a:t>m</a:t>
              </a:r>
            </a:p>
          </p:txBody>
        </p:sp>
        <p:sp>
          <p:nvSpPr>
            <p:cNvPr id="10322" name="TextBox 147"/>
            <p:cNvSpPr txBox="1">
              <a:spLocks noChangeArrowheads="1"/>
            </p:cNvSpPr>
            <p:nvPr/>
          </p:nvSpPr>
          <p:spPr bwMode="auto">
            <a:xfrm>
              <a:off x="5410200" y="5562600"/>
              <a:ext cx="3288080" cy="369332"/>
            </a:xfrm>
            <a:prstGeom prst="rect">
              <a:avLst/>
            </a:prstGeom>
            <a:noFill/>
            <a:ln w="9525">
              <a:noFill/>
              <a:miter lim="800000"/>
              <a:headEnd/>
              <a:tailEnd/>
            </a:ln>
          </p:spPr>
          <p:txBody>
            <a:bodyPr wrap="none">
              <a:spAutoFit/>
            </a:bodyPr>
            <a:lstStyle/>
            <a:p>
              <a:r>
                <a:rPr lang="en-US" sz="1800"/>
                <a:t>[                                                ]m</a:t>
              </a:r>
            </a:p>
          </p:txBody>
        </p:sp>
      </p:grpSp>
      <p:grpSp>
        <p:nvGrpSpPr>
          <p:cNvPr id="10257" name="Group 152"/>
          <p:cNvGrpSpPr>
            <a:grpSpLocks/>
          </p:cNvGrpSpPr>
          <p:nvPr/>
        </p:nvGrpSpPr>
        <p:grpSpPr bwMode="auto">
          <a:xfrm>
            <a:off x="1447800" y="990600"/>
            <a:ext cx="1355725" cy="533400"/>
            <a:chOff x="6449373" y="2971800"/>
            <a:chExt cx="1356364" cy="533400"/>
          </a:xfrm>
        </p:grpSpPr>
        <p:grpSp>
          <p:nvGrpSpPr>
            <p:cNvPr id="10309" name="Group 96"/>
            <p:cNvGrpSpPr>
              <a:grpSpLocks/>
            </p:cNvGrpSpPr>
            <p:nvPr/>
          </p:nvGrpSpPr>
          <p:grpSpPr bwMode="auto">
            <a:xfrm>
              <a:off x="7315200" y="2971800"/>
              <a:ext cx="490537" cy="533400"/>
              <a:chOff x="6858000" y="2438400"/>
              <a:chExt cx="490537" cy="533400"/>
            </a:xfrm>
          </p:grpSpPr>
          <p:sp>
            <p:nvSpPr>
              <p:cNvPr id="98" name="Rectangle 97"/>
              <p:cNvSpPr/>
              <p:nvPr/>
            </p:nvSpPr>
            <p:spPr>
              <a:xfrm>
                <a:off x="6857769" y="2438400"/>
                <a:ext cx="385944" cy="52387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99" name="Rectangle 98"/>
              <p:cNvSpPr/>
              <p:nvPr/>
            </p:nvSpPr>
            <p:spPr>
              <a:xfrm>
                <a:off x="7086477" y="2695575"/>
                <a:ext cx="262060"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grpSp>
        <p:grpSp>
          <p:nvGrpSpPr>
            <p:cNvPr id="10310" name="Group 149"/>
            <p:cNvGrpSpPr>
              <a:grpSpLocks/>
            </p:cNvGrpSpPr>
            <p:nvPr/>
          </p:nvGrpSpPr>
          <p:grpSpPr bwMode="auto">
            <a:xfrm>
              <a:off x="6449373" y="2971800"/>
              <a:ext cx="1018227" cy="533400"/>
              <a:chOff x="6858000" y="2438400"/>
              <a:chExt cx="1018227" cy="533400"/>
            </a:xfrm>
          </p:grpSpPr>
          <p:sp>
            <p:nvSpPr>
              <p:cNvPr id="151" name="Rectangle 150"/>
              <p:cNvSpPr/>
              <p:nvPr/>
            </p:nvSpPr>
            <p:spPr>
              <a:xfrm>
                <a:off x="6858000" y="2438400"/>
                <a:ext cx="1018068" cy="523875"/>
              </a:xfrm>
              <a:prstGeom prst="rect">
                <a:avLst/>
              </a:prstGeom>
            </p:spPr>
            <p:txBody>
              <a:bodyPr wrap="none">
                <a:spAutoFit/>
              </a:bodyPr>
              <a:lstStyle/>
              <a:p>
                <a:pPr>
                  <a:defRPr/>
                </a:pPr>
                <a:r>
                  <a:rPr lang="en-US" sz="2800" b="1" kern="0" dirty="0">
                    <a:solidFill>
                      <a:srgbClr val="FF0000"/>
                    </a:solidFill>
                    <a:effectLst>
                      <a:outerShdw blurRad="38100" dist="38100" dir="2700000" algn="tl">
                        <a:srgbClr val="000000"/>
                      </a:outerShdw>
                    </a:effectLst>
                    <a:ea typeface="ＭＳ Ｐゴシック" pitchFamily="34" charset="-128"/>
                  </a:rPr>
                  <a:t>L</a:t>
                </a:r>
                <a:r>
                  <a:rPr lang="en-US" sz="2800" b="1" kern="0" dirty="0">
                    <a:solidFill>
                      <a:srgbClr val="FFFFFF"/>
                    </a:solidFill>
                    <a:effectLst>
                      <a:outerShdw blurRad="38100" dist="38100" dir="2700000" algn="tl">
                        <a:srgbClr val="000000"/>
                      </a:outerShdw>
                    </a:effectLst>
                    <a:ea typeface="ＭＳ Ｐゴシック" pitchFamily="34" charset="-128"/>
                  </a:rPr>
                  <a:t> </a:t>
                </a:r>
                <a:r>
                  <a:rPr lang="en-US" sz="2800" b="1" kern="0" dirty="0">
                    <a:effectLst>
                      <a:outerShdw blurRad="38100" dist="38100" dir="2700000" algn="tl">
                        <a:srgbClr val="000000"/>
                      </a:outerShdw>
                    </a:effectLst>
                    <a:ea typeface="ＭＳ Ｐゴシック" pitchFamily="34" charset="-128"/>
                  </a:rPr>
                  <a:t>m</a:t>
                </a:r>
                <a:r>
                  <a:rPr lang="en-US" sz="2800" b="1" kern="0" dirty="0">
                    <a:solidFill>
                      <a:srgbClr val="FFFFFF"/>
                    </a:solidFill>
                    <a:effectLst>
                      <a:outerShdw blurRad="38100" dist="38100" dir="2700000" algn="tl">
                        <a:srgbClr val="000000"/>
                      </a:outerShdw>
                    </a:effectLst>
                    <a:ea typeface="ＭＳ Ｐゴシック" pitchFamily="34" charset="-128"/>
                  </a:rPr>
                  <a:t>=</a:t>
                </a:r>
                <a:endParaRPr lang="en-US" sz="2800" dirty="0">
                  <a:solidFill>
                    <a:srgbClr val="FFFFFF"/>
                  </a:solidFill>
                </a:endParaRPr>
              </a:p>
            </p:txBody>
          </p:sp>
          <p:sp>
            <p:nvSpPr>
              <p:cNvPr id="152" name="Rectangle 151"/>
              <p:cNvSpPr/>
              <p:nvPr/>
            </p:nvSpPr>
            <p:spPr>
              <a:xfrm>
                <a:off x="7086708" y="2695575"/>
                <a:ext cx="262062" cy="276225"/>
              </a:xfrm>
              <a:prstGeom prst="rect">
                <a:avLst/>
              </a:prstGeom>
            </p:spPr>
            <p:txBody>
              <a:bodyPr wrap="none">
                <a:spAutoFit/>
              </a:bodyPr>
              <a:lstStyle/>
              <a:p>
                <a:pPr>
                  <a:defRPr/>
                </a:pPr>
                <a:r>
                  <a:rPr lang="en-US" altLang="ja-JP" sz="1200" b="1" kern="0" dirty="0">
                    <a:solidFill>
                      <a:srgbClr val="FFFFFF"/>
                    </a:solidFill>
                    <a:effectLst>
                      <a:outerShdw blurRad="38100" dist="38100" dir="2700000" algn="tl">
                        <a:srgbClr val="000000"/>
                      </a:outerShdw>
                    </a:effectLst>
                    <a:ea typeface="ＭＳ Ｐゴシック" pitchFamily="34" charset="-128"/>
                  </a:rPr>
                  <a:t>1</a:t>
                </a:r>
                <a:endParaRPr lang="en-US" sz="1200" dirty="0">
                  <a:solidFill>
                    <a:srgbClr val="FFFFFF"/>
                  </a:solidFill>
                </a:endParaRPr>
              </a:p>
            </p:txBody>
          </p:sp>
        </p:grpSp>
      </p:grpSp>
      <p:sp>
        <p:nvSpPr>
          <p:cNvPr id="168" name="TextBox 167"/>
          <p:cNvSpPr txBox="1">
            <a:spLocks noChangeArrowheads="1"/>
          </p:cNvSpPr>
          <p:nvPr/>
        </p:nvSpPr>
        <p:spPr bwMode="auto">
          <a:xfrm>
            <a:off x="5334000" y="5192713"/>
            <a:ext cx="2936875" cy="369887"/>
          </a:xfrm>
          <a:prstGeom prst="rect">
            <a:avLst/>
          </a:prstGeom>
          <a:noFill/>
          <a:ln w="9525">
            <a:noFill/>
            <a:miter lim="800000"/>
            <a:headEnd/>
            <a:tailEnd/>
          </a:ln>
        </p:spPr>
        <p:txBody>
          <a:bodyPr wrap="none">
            <a:spAutoFit/>
          </a:bodyPr>
          <a:lstStyle/>
          <a:p>
            <a:r>
              <a:rPr lang="en-US" sz="1800"/>
              <a:t>Encoded supergather modeler</a:t>
            </a:r>
          </a:p>
        </p:txBody>
      </p:sp>
      <p:pic>
        <p:nvPicPr>
          <p:cNvPr id="180" name="Picture 11" descr="Geosoft GMSYS-3D model of a salt body embedded in a 3D density volume."/>
          <p:cNvPicPr>
            <a:picLocks noChangeAspect="1" noChangeArrowheads="1"/>
          </p:cNvPicPr>
          <p:nvPr/>
        </p:nvPicPr>
        <p:blipFill>
          <a:blip r:embed="rId5" cstate="print"/>
          <a:srcRect/>
          <a:stretch>
            <a:fillRect/>
          </a:stretch>
        </p:blipFill>
        <p:spPr bwMode="auto">
          <a:xfrm>
            <a:off x="7467600" y="3886200"/>
            <a:ext cx="1527175" cy="855663"/>
          </a:xfrm>
          <a:prstGeom prst="rect">
            <a:avLst/>
          </a:prstGeom>
          <a:noFill/>
          <a:ln w="9525">
            <a:noFill/>
            <a:miter lim="800000"/>
            <a:headEnd/>
            <a:tailEnd/>
          </a:ln>
        </p:spPr>
      </p:pic>
      <p:grpSp>
        <p:nvGrpSpPr>
          <p:cNvPr id="22" name="Group 13"/>
          <p:cNvGrpSpPr>
            <a:grpSpLocks/>
          </p:cNvGrpSpPr>
          <p:nvPr/>
        </p:nvGrpSpPr>
        <p:grpSpPr bwMode="auto">
          <a:xfrm>
            <a:off x="7848600" y="3846513"/>
            <a:ext cx="1295400" cy="533400"/>
            <a:chOff x="1392" y="3264"/>
            <a:chExt cx="1872" cy="816"/>
          </a:xfrm>
        </p:grpSpPr>
        <p:grpSp>
          <p:nvGrpSpPr>
            <p:cNvPr id="10285" name="Group 14"/>
            <p:cNvGrpSpPr>
              <a:grpSpLocks/>
            </p:cNvGrpSpPr>
            <p:nvPr/>
          </p:nvGrpSpPr>
          <p:grpSpPr bwMode="auto">
            <a:xfrm>
              <a:off x="1392" y="3264"/>
              <a:ext cx="672" cy="816"/>
              <a:chOff x="1392" y="1392"/>
              <a:chExt cx="672" cy="816"/>
            </a:xfrm>
          </p:grpSpPr>
          <p:sp>
            <p:nvSpPr>
              <p:cNvPr id="10306" name="AutoShape 1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0307" name="Line 1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0308" name="Line 1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0286" name="Group 18"/>
            <p:cNvGrpSpPr>
              <a:grpSpLocks/>
            </p:cNvGrpSpPr>
            <p:nvPr/>
          </p:nvGrpSpPr>
          <p:grpSpPr bwMode="auto">
            <a:xfrm>
              <a:off x="1632" y="3264"/>
              <a:ext cx="672" cy="816"/>
              <a:chOff x="1392" y="1392"/>
              <a:chExt cx="672" cy="816"/>
            </a:xfrm>
          </p:grpSpPr>
          <p:sp>
            <p:nvSpPr>
              <p:cNvPr id="10303" name="AutoShape 19"/>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0304" name="Line 20"/>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0305" name="Line 21"/>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0287" name="Group 22"/>
            <p:cNvGrpSpPr>
              <a:grpSpLocks/>
            </p:cNvGrpSpPr>
            <p:nvPr/>
          </p:nvGrpSpPr>
          <p:grpSpPr bwMode="auto">
            <a:xfrm flipH="1">
              <a:off x="1872" y="3264"/>
              <a:ext cx="672" cy="816"/>
              <a:chOff x="1392" y="1392"/>
              <a:chExt cx="672" cy="816"/>
            </a:xfrm>
          </p:grpSpPr>
          <p:sp>
            <p:nvSpPr>
              <p:cNvPr id="10300" name="AutoShape 23"/>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0301" name="Line 24"/>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0302" name="Line 25"/>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0288" name="Group 26"/>
            <p:cNvGrpSpPr>
              <a:grpSpLocks/>
            </p:cNvGrpSpPr>
            <p:nvPr/>
          </p:nvGrpSpPr>
          <p:grpSpPr bwMode="auto">
            <a:xfrm flipH="1">
              <a:off x="2112" y="3264"/>
              <a:ext cx="672" cy="816"/>
              <a:chOff x="1392" y="1392"/>
              <a:chExt cx="672" cy="816"/>
            </a:xfrm>
          </p:grpSpPr>
          <p:sp>
            <p:nvSpPr>
              <p:cNvPr id="10297" name="AutoShape 27"/>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0298" name="Line 28"/>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0299" name="Line 29"/>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0289" name="Group 30"/>
            <p:cNvGrpSpPr>
              <a:grpSpLocks/>
            </p:cNvGrpSpPr>
            <p:nvPr/>
          </p:nvGrpSpPr>
          <p:grpSpPr bwMode="auto">
            <a:xfrm flipH="1">
              <a:off x="2352" y="3264"/>
              <a:ext cx="672" cy="816"/>
              <a:chOff x="1392" y="1392"/>
              <a:chExt cx="672" cy="816"/>
            </a:xfrm>
          </p:grpSpPr>
          <p:sp>
            <p:nvSpPr>
              <p:cNvPr id="10294" name="AutoShape 31"/>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0295" name="Line 32"/>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0296" name="Line 33"/>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10290" name="Group 34"/>
            <p:cNvGrpSpPr>
              <a:grpSpLocks/>
            </p:cNvGrpSpPr>
            <p:nvPr/>
          </p:nvGrpSpPr>
          <p:grpSpPr bwMode="auto">
            <a:xfrm flipH="1">
              <a:off x="2592" y="3264"/>
              <a:ext cx="672" cy="816"/>
              <a:chOff x="1392" y="1392"/>
              <a:chExt cx="672" cy="816"/>
            </a:xfrm>
          </p:grpSpPr>
          <p:sp>
            <p:nvSpPr>
              <p:cNvPr id="10291" name="AutoShape 3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10292" name="Line 3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10293" name="Line 3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sp>
        <p:nvSpPr>
          <p:cNvPr id="10261" name="Rectangle 47"/>
          <p:cNvSpPr>
            <a:spLocks noChangeArrowheads="1"/>
          </p:cNvSpPr>
          <p:nvPr/>
        </p:nvSpPr>
        <p:spPr bwMode="auto">
          <a:xfrm>
            <a:off x="2590800" y="1219200"/>
            <a:ext cx="4267200" cy="304800"/>
          </a:xfrm>
          <a:prstGeom prst="rect">
            <a:avLst/>
          </a:prstGeom>
          <a:solidFill>
            <a:srgbClr val="000082"/>
          </a:solidFill>
          <a:ln w="12700" algn="ctr">
            <a:noFill/>
            <a:round/>
            <a:headEnd/>
            <a:tailEnd/>
          </a:ln>
        </p:spPr>
        <p:txBody>
          <a:bodyPr/>
          <a:lstStyle/>
          <a:p>
            <a:pPr eaLnBrk="0" hangingPunct="0"/>
            <a:endParaRPr lang="en-US"/>
          </a:p>
        </p:txBody>
      </p:sp>
      <p:grpSp>
        <p:nvGrpSpPr>
          <p:cNvPr id="10262" name="Group 160"/>
          <p:cNvGrpSpPr>
            <a:grpSpLocks/>
          </p:cNvGrpSpPr>
          <p:nvPr/>
        </p:nvGrpSpPr>
        <p:grpSpPr bwMode="auto">
          <a:xfrm>
            <a:off x="4343400" y="990600"/>
            <a:ext cx="1355725" cy="533400"/>
            <a:chOff x="6449373" y="2971800"/>
            <a:chExt cx="1356037" cy="534174"/>
          </a:xfrm>
        </p:grpSpPr>
        <p:grpSp>
          <p:nvGrpSpPr>
            <p:cNvPr id="10279" name="Group 161"/>
            <p:cNvGrpSpPr>
              <a:grpSpLocks/>
            </p:cNvGrpSpPr>
            <p:nvPr/>
          </p:nvGrpSpPr>
          <p:grpSpPr bwMode="auto">
            <a:xfrm>
              <a:off x="7315200" y="2971800"/>
              <a:ext cx="490210" cy="534174"/>
              <a:chOff x="6858000" y="2438400"/>
              <a:chExt cx="490210" cy="534174"/>
            </a:xfrm>
          </p:grpSpPr>
          <p:sp>
            <p:nvSpPr>
              <p:cNvPr id="166" name="Rectangle 165"/>
              <p:cNvSpPr/>
              <p:nvPr/>
            </p:nvSpPr>
            <p:spPr>
              <a:xfrm>
                <a:off x="6857560" y="2438400"/>
                <a:ext cx="385851" cy="52463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167" name="Rectangle 166"/>
              <p:cNvSpPr/>
              <p:nvPr/>
            </p:nvSpPr>
            <p:spPr>
              <a:xfrm>
                <a:off x="7086213" y="2695948"/>
                <a:ext cx="261997" cy="276626"/>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3</a:t>
                </a:r>
                <a:endParaRPr lang="en-US" sz="1200" dirty="0">
                  <a:solidFill>
                    <a:srgbClr val="FFFFFF"/>
                  </a:solidFill>
                </a:endParaRPr>
              </a:p>
            </p:txBody>
          </p:sp>
        </p:grpSp>
        <p:grpSp>
          <p:nvGrpSpPr>
            <p:cNvPr id="10280" name="Group 162"/>
            <p:cNvGrpSpPr>
              <a:grpSpLocks/>
            </p:cNvGrpSpPr>
            <p:nvPr/>
          </p:nvGrpSpPr>
          <p:grpSpPr bwMode="auto">
            <a:xfrm>
              <a:off x="6449373" y="2971800"/>
              <a:ext cx="1018227" cy="534174"/>
              <a:chOff x="6858000" y="2438400"/>
              <a:chExt cx="1018227" cy="534174"/>
            </a:xfrm>
          </p:grpSpPr>
          <p:sp>
            <p:nvSpPr>
              <p:cNvPr id="164" name="Rectangle 163"/>
              <p:cNvSpPr/>
              <p:nvPr/>
            </p:nvSpPr>
            <p:spPr>
              <a:xfrm>
                <a:off x="6858000" y="2438400"/>
                <a:ext cx="1017822" cy="523046"/>
              </a:xfrm>
              <a:prstGeom prst="rect">
                <a:avLst/>
              </a:prstGeom>
            </p:spPr>
            <p:txBody>
              <a:bodyPr wrap="none">
                <a:spAutoFit/>
              </a:bodyPr>
              <a:lstStyle/>
              <a:p>
                <a:pPr>
                  <a:defRPr/>
                </a:pPr>
                <a:r>
                  <a:rPr lang="en-US" sz="2800" b="1" kern="0" dirty="0">
                    <a:solidFill>
                      <a:srgbClr val="FF0000"/>
                    </a:solidFill>
                    <a:effectLst>
                      <a:outerShdw blurRad="38100" dist="38100" dir="2700000" algn="tl">
                        <a:srgbClr val="000000"/>
                      </a:outerShdw>
                    </a:effectLst>
                    <a:ea typeface="ＭＳ Ｐゴシック" pitchFamily="34" charset="-128"/>
                  </a:rPr>
                  <a:t>L</a:t>
                </a:r>
                <a:r>
                  <a:rPr lang="en-US" sz="2800" b="1" kern="0" dirty="0">
                    <a:solidFill>
                      <a:srgbClr val="FFFFFF"/>
                    </a:solidFill>
                    <a:effectLst>
                      <a:outerShdw blurRad="38100" dist="38100" dir="2700000" algn="tl">
                        <a:srgbClr val="000000"/>
                      </a:outerShdw>
                    </a:effectLst>
                    <a:ea typeface="ＭＳ Ｐゴシック" pitchFamily="34" charset="-128"/>
                  </a:rPr>
                  <a:t> </a:t>
                </a:r>
                <a:r>
                  <a:rPr lang="en-US" sz="2800" b="1" kern="0" dirty="0">
                    <a:effectLst>
                      <a:outerShdw blurRad="38100" dist="38100" dir="2700000" algn="tl">
                        <a:srgbClr val="000000"/>
                      </a:outerShdw>
                    </a:effectLst>
                    <a:ea typeface="ＭＳ Ｐゴシック" pitchFamily="34" charset="-128"/>
                  </a:rPr>
                  <a:t>m</a:t>
                </a:r>
                <a:r>
                  <a:rPr lang="en-US" sz="2800" b="1" kern="0" dirty="0">
                    <a:solidFill>
                      <a:srgbClr val="FFFFFF"/>
                    </a:solidFill>
                    <a:effectLst>
                      <a:outerShdw blurRad="38100" dist="38100" dir="2700000" algn="tl">
                        <a:srgbClr val="000000"/>
                      </a:outerShdw>
                    </a:effectLst>
                    <a:ea typeface="ＭＳ Ｐゴシック" pitchFamily="34" charset="-128"/>
                  </a:rPr>
                  <a:t>=</a:t>
                </a:r>
                <a:endParaRPr lang="en-US" sz="2800" dirty="0">
                  <a:solidFill>
                    <a:srgbClr val="FFFFFF"/>
                  </a:solidFill>
                </a:endParaRPr>
              </a:p>
            </p:txBody>
          </p:sp>
          <p:sp>
            <p:nvSpPr>
              <p:cNvPr id="165" name="Rectangle 164"/>
              <p:cNvSpPr/>
              <p:nvPr/>
            </p:nvSpPr>
            <p:spPr>
              <a:xfrm>
                <a:off x="7086653" y="2695948"/>
                <a:ext cx="261998" cy="276626"/>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3</a:t>
                </a:r>
                <a:endParaRPr lang="en-US" sz="1200" dirty="0">
                  <a:solidFill>
                    <a:srgbClr val="FFFFFF"/>
                  </a:solidFill>
                </a:endParaRPr>
              </a:p>
            </p:txBody>
          </p:sp>
        </p:grpSp>
      </p:grpSp>
      <p:grpSp>
        <p:nvGrpSpPr>
          <p:cNvPr id="10263" name="Group 153"/>
          <p:cNvGrpSpPr>
            <a:grpSpLocks/>
          </p:cNvGrpSpPr>
          <p:nvPr/>
        </p:nvGrpSpPr>
        <p:grpSpPr bwMode="auto">
          <a:xfrm>
            <a:off x="2895600" y="990600"/>
            <a:ext cx="1355725" cy="533400"/>
            <a:chOff x="6449373" y="2971800"/>
            <a:chExt cx="1356037" cy="534174"/>
          </a:xfrm>
        </p:grpSpPr>
        <p:grpSp>
          <p:nvGrpSpPr>
            <p:cNvPr id="10273" name="Group 154"/>
            <p:cNvGrpSpPr>
              <a:grpSpLocks/>
            </p:cNvGrpSpPr>
            <p:nvPr/>
          </p:nvGrpSpPr>
          <p:grpSpPr bwMode="auto">
            <a:xfrm>
              <a:off x="7315200" y="2971800"/>
              <a:ext cx="490210" cy="534174"/>
              <a:chOff x="6858000" y="2438400"/>
              <a:chExt cx="490210" cy="534174"/>
            </a:xfrm>
          </p:grpSpPr>
          <p:sp>
            <p:nvSpPr>
              <p:cNvPr id="159" name="Rectangle 158"/>
              <p:cNvSpPr/>
              <p:nvPr/>
            </p:nvSpPr>
            <p:spPr>
              <a:xfrm>
                <a:off x="6857560" y="2438400"/>
                <a:ext cx="385851" cy="524635"/>
              </a:xfrm>
              <a:prstGeom prst="rect">
                <a:avLst/>
              </a:prstGeom>
            </p:spPr>
            <p:txBody>
              <a:bodyPr wrap="none">
                <a:spAutoFit/>
              </a:bodyPr>
              <a:lstStyle/>
              <a:p>
                <a:pPr>
                  <a:defRPr/>
                </a:pPr>
                <a:r>
                  <a:rPr lang="en-US" sz="2800" b="1" kern="0" dirty="0">
                    <a:solidFill>
                      <a:srgbClr val="FFFFFF"/>
                    </a:solidFill>
                    <a:effectLst>
                      <a:outerShdw blurRad="38100" dist="38100" dir="2700000" algn="tl">
                        <a:srgbClr val="000000"/>
                      </a:outerShdw>
                    </a:effectLst>
                    <a:ea typeface="ＭＳ Ｐゴシック" pitchFamily="34" charset="-128"/>
                  </a:rPr>
                  <a:t>d</a:t>
                </a:r>
                <a:endParaRPr lang="en-US" sz="2800" dirty="0">
                  <a:solidFill>
                    <a:srgbClr val="FFFFFF"/>
                  </a:solidFill>
                </a:endParaRPr>
              </a:p>
            </p:txBody>
          </p:sp>
          <p:sp>
            <p:nvSpPr>
              <p:cNvPr id="160" name="Rectangle 159"/>
              <p:cNvSpPr/>
              <p:nvPr/>
            </p:nvSpPr>
            <p:spPr>
              <a:xfrm>
                <a:off x="7086213" y="2695948"/>
                <a:ext cx="261997" cy="276626"/>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grpSp>
        <p:grpSp>
          <p:nvGrpSpPr>
            <p:cNvPr id="10274" name="Group 155"/>
            <p:cNvGrpSpPr>
              <a:grpSpLocks/>
            </p:cNvGrpSpPr>
            <p:nvPr/>
          </p:nvGrpSpPr>
          <p:grpSpPr bwMode="auto">
            <a:xfrm>
              <a:off x="6449373" y="2971800"/>
              <a:ext cx="1018227" cy="534174"/>
              <a:chOff x="6858000" y="2438400"/>
              <a:chExt cx="1018227" cy="534174"/>
            </a:xfrm>
          </p:grpSpPr>
          <p:sp>
            <p:nvSpPr>
              <p:cNvPr id="157" name="Rectangle 156"/>
              <p:cNvSpPr/>
              <p:nvPr/>
            </p:nvSpPr>
            <p:spPr>
              <a:xfrm>
                <a:off x="6858000" y="2438400"/>
                <a:ext cx="1017822" cy="523046"/>
              </a:xfrm>
              <a:prstGeom prst="rect">
                <a:avLst/>
              </a:prstGeom>
            </p:spPr>
            <p:txBody>
              <a:bodyPr wrap="none">
                <a:spAutoFit/>
              </a:bodyPr>
              <a:lstStyle/>
              <a:p>
                <a:pPr>
                  <a:defRPr/>
                </a:pPr>
                <a:r>
                  <a:rPr lang="en-US" sz="2800" b="1" kern="0" dirty="0">
                    <a:solidFill>
                      <a:srgbClr val="FF0000"/>
                    </a:solidFill>
                    <a:effectLst>
                      <a:outerShdw blurRad="38100" dist="38100" dir="2700000" algn="tl">
                        <a:srgbClr val="000000"/>
                      </a:outerShdw>
                    </a:effectLst>
                    <a:ea typeface="ＭＳ Ｐゴシック" pitchFamily="34" charset="-128"/>
                  </a:rPr>
                  <a:t>L</a:t>
                </a:r>
                <a:r>
                  <a:rPr lang="en-US" sz="2800" b="1" kern="0" dirty="0">
                    <a:solidFill>
                      <a:srgbClr val="FFFFFF"/>
                    </a:solidFill>
                    <a:effectLst>
                      <a:outerShdw blurRad="38100" dist="38100" dir="2700000" algn="tl">
                        <a:srgbClr val="000000"/>
                      </a:outerShdw>
                    </a:effectLst>
                    <a:ea typeface="ＭＳ Ｐゴシック" pitchFamily="34" charset="-128"/>
                  </a:rPr>
                  <a:t> </a:t>
                </a:r>
                <a:r>
                  <a:rPr lang="en-US" sz="2800" b="1" kern="0" dirty="0">
                    <a:effectLst>
                      <a:outerShdw blurRad="38100" dist="38100" dir="2700000" algn="tl">
                        <a:srgbClr val="000000"/>
                      </a:outerShdw>
                    </a:effectLst>
                    <a:ea typeface="ＭＳ Ｐゴシック" pitchFamily="34" charset="-128"/>
                  </a:rPr>
                  <a:t>m</a:t>
                </a:r>
                <a:r>
                  <a:rPr lang="en-US" sz="2800" b="1" kern="0" dirty="0">
                    <a:solidFill>
                      <a:srgbClr val="FFFFFF"/>
                    </a:solidFill>
                    <a:effectLst>
                      <a:outerShdw blurRad="38100" dist="38100" dir="2700000" algn="tl">
                        <a:srgbClr val="000000"/>
                      </a:outerShdw>
                    </a:effectLst>
                    <a:ea typeface="ＭＳ Ｐゴシック" pitchFamily="34" charset="-128"/>
                  </a:rPr>
                  <a:t>=</a:t>
                </a:r>
                <a:endParaRPr lang="en-US" sz="2800" dirty="0">
                  <a:solidFill>
                    <a:srgbClr val="FFFFFF"/>
                  </a:solidFill>
                </a:endParaRPr>
              </a:p>
            </p:txBody>
          </p:sp>
          <p:sp>
            <p:nvSpPr>
              <p:cNvPr id="158" name="Rectangle 157"/>
              <p:cNvSpPr/>
              <p:nvPr/>
            </p:nvSpPr>
            <p:spPr>
              <a:xfrm>
                <a:off x="7086653" y="2695948"/>
                <a:ext cx="261998" cy="276626"/>
              </a:xfrm>
              <a:prstGeom prst="rect">
                <a:avLst/>
              </a:prstGeom>
            </p:spPr>
            <p:txBody>
              <a:bodyPr wrap="none">
                <a:spAutoFit/>
              </a:bodyPr>
              <a:lstStyle/>
              <a:p>
                <a:pPr>
                  <a:defRPr/>
                </a:pPr>
                <a:r>
                  <a:rPr lang="en-US" sz="1200" b="1" kern="0" dirty="0">
                    <a:solidFill>
                      <a:srgbClr val="FFFFFF"/>
                    </a:solidFill>
                    <a:effectLst>
                      <a:outerShdw blurRad="38100" dist="38100" dir="2700000" algn="tl">
                        <a:srgbClr val="000000"/>
                      </a:outerShdw>
                    </a:effectLst>
                    <a:ea typeface="ＭＳ Ｐゴシック" pitchFamily="34" charset="-128"/>
                  </a:rPr>
                  <a:t>2</a:t>
                </a:r>
                <a:endParaRPr lang="en-US" sz="1200" dirty="0">
                  <a:solidFill>
                    <a:srgbClr val="FFFFFF"/>
                  </a:solidFill>
                </a:endParaRPr>
              </a:p>
            </p:txBody>
          </p:sp>
        </p:grpSp>
      </p:grpSp>
      <p:sp>
        <p:nvSpPr>
          <p:cNvPr id="255" name="TextBox 254"/>
          <p:cNvSpPr txBox="1">
            <a:spLocks noChangeArrowheads="1"/>
          </p:cNvSpPr>
          <p:nvPr/>
        </p:nvSpPr>
        <p:spPr bwMode="auto">
          <a:xfrm>
            <a:off x="7467600" y="3200400"/>
            <a:ext cx="1319213" cy="369888"/>
          </a:xfrm>
          <a:prstGeom prst="rect">
            <a:avLst/>
          </a:prstGeom>
          <a:noFill/>
          <a:ln w="9525">
            <a:noFill/>
            <a:miter lim="800000"/>
            <a:headEnd/>
            <a:tailEnd/>
          </a:ln>
        </p:spPr>
        <p:txBody>
          <a:bodyPr wrap="none">
            <a:spAutoFit/>
          </a:bodyPr>
          <a:lstStyle/>
          <a:p>
            <a:r>
              <a:rPr lang="en-US" sz="1800"/>
              <a:t>O(1/S) cost!</a:t>
            </a:r>
          </a:p>
        </p:txBody>
      </p:sp>
      <p:sp>
        <p:nvSpPr>
          <p:cNvPr id="256" name="Rectangle 255"/>
          <p:cNvSpPr/>
          <p:nvPr/>
        </p:nvSpPr>
        <p:spPr>
          <a:xfrm>
            <a:off x="990600" y="76200"/>
            <a:ext cx="2513013" cy="830263"/>
          </a:xfrm>
          <a:prstGeom prst="rect">
            <a:avLst/>
          </a:prstGeom>
        </p:spPr>
        <p:txBody>
          <a:bodyPr wrap="none">
            <a:spAutoFit/>
          </a:bodyPr>
          <a:lstStyle/>
          <a:p>
            <a:pPr>
              <a:defRPr/>
            </a:pPr>
            <a:r>
              <a:rPr lang="en-US" sz="4800" b="1" i="1" dirty="0">
                <a:solidFill>
                  <a:srgbClr val="FF0000"/>
                </a:solidFill>
                <a:effectLst>
                  <a:outerShdw blurRad="38100" dist="38100" dir="2700000" algn="tl">
                    <a:srgbClr val="000000"/>
                  </a:outerShdw>
                </a:effectLst>
              </a:rPr>
              <a:t>Blending</a:t>
            </a:r>
            <a:endParaRPr lang="en-US" sz="4800" dirty="0">
              <a:solidFill>
                <a:srgbClr val="FF0000"/>
              </a:solidFill>
            </a:endParaRPr>
          </a:p>
        </p:txBody>
      </p:sp>
      <p:grpSp>
        <p:nvGrpSpPr>
          <p:cNvPr id="10312" name="Group 262"/>
          <p:cNvGrpSpPr>
            <a:grpSpLocks/>
          </p:cNvGrpSpPr>
          <p:nvPr/>
        </p:nvGrpSpPr>
        <p:grpSpPr bwMode="auto">
          <a:xfrm>
            <a:off x="2667000" y="4419600"/>
            <a:ext cx="1676400" cy="152400"/>
            <a:chOff x="2667000" y="4419600"/>
            <a:chExt cx="1676400" cy="152400"/>
          </a:xfrm>
        </p:grpSpPr>
        <p:sp>
          <p:nvSpPr>
            <p:cNvPr id="10270" name="Explosion 2 256"/>
            <p:cNvSpPr>
              <a:spLocks noChangeArrowheads="1"/>
            </p:cNvSpPr>
            <p:nvPr/>
          </p:nvSpPr>
          <p:spPr bwMode="auto">
            <a:xfrm>
              <a:off x="2667000" y="4419600"/>
              <a:ext cx="228600" cy="152400"/>
            </a:xfrm>
            <a:prstGeom prst="irregularSeal2">
              <a:avLst/>
            </a:prstGeom>
            <a:solidFill>
              <a:schemeClr val="accent1"/>
            </a:solidFill>
            <a:ln w="12700" algn="ctr">
              <a:solidFill>
                <a:schemeClr val="tx1"/>
              </a:solidFill>
              <a:round/>
              <a:headEnd/>
              <a:tailEnd/>
            </a:ln>
          </p:spPr>
          <p:txBody>
            <a:bodyPr/>
            <a:lstStyle/>
            <a:p>
              <a:pPr eaLnBrk="0" hangingPunct="0"/>
              <a:endParaRPr lang="en-US"/>
            </a:p>
          </p:txBody>
        </p:sp>
        <p:sp>
          <p:nvSpPr>
            <p:cNvPr id="10271" name="Explosion 2 257"/>
            <p:cNvSpPr>
              <a:spLocks noChangeArrowheads="1"/>
            </p:cNvSpPr>
            <p:nvPr/>
          </p:nvSpPr>
          <p:spPr bwMode="auto">
            <a:xfrm>
              <a:off x="3581400" y="4419600"/>
              <a:ext cx="228600" cy="152400"/>
            </a:xfrm>
            <a:prstGeom prst="irregularSeal2">
              <a:avLst/>
            </a:prstGeom>
            <a:solidFill>
              <a:srgbClr val="FF0000"/>
            </a:solidFill>
            <a:ln w="12700" algn="ctr">
              <a:solidFill>
                <a:schemeClr val="tx1"/>
              </a:solidFill>
              <a:round/>
              <a:headEnd/>
              <a:tailEnd/>
            </a:ln>
          </p:spPr>
          <p:txBody>
            <a:bodyPr/>
            <a:lstStyle/>
            <a:p>
              <a:pPr eaLnBrk="0" hangingPunct="0"/>
              <a:endParaRPr lang="en-US"/>
            </a:p>
          </p:txBody>
        </p:sp>
        <p:sp>
          <p:nvSpPr>
            <p:cNvPr id="259" name="Explosion 2 258"/>
            <p:cNvSpPr/>
            <p:nvPr/>
          </p:nvSpPr>
          <p:spPr bwMode="auto">
            <a:xfrm>
              <a:off x="4114800" y="4419600"/>
              <a:ext cx="228600" cy="152400"/>
            </a:xfrm>
            <a:prstGeom prst="irregularSeal2">
              <a:avLst/>
            </a:prstGeom>
            <a:solidFill>
              <a:schemeClr val="accent6"/>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grpSp>
      <p:sp>
        <p:nvSpPr>
          <p:cNvPr id="260" name="Explosion 2 259"/>
          <p:cNvSpPr/>
          <p:nvPr/>
        </p:nvSpPr>
        <p:spPr bwMode="auto">
          <a:xfrm>
            <a:off x="5029200" y="1447800"/>
            <a:ext cx="228600" cy="152400"/>
          </a:xfrm>
          <a:prstGeom prst="irregularSeal2">
            <a:avLst/>
          </a:prstGeom>
          <a:solidFill>
            <a:schemeClr val="accent6"/>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10268" name="Explosion 2 260"/>
          <p:cNvSpPr>
            <a:spLocks noChangeArrowheads="1"/>
          </p:cNvSpPr>
          <p:nvPr/>
        </p:nvSpPr>
        <p:spPr bwMode="auto">
          <a:xfrm>
            <a:off x="3352800" y="1447800"/>
            <a:ext cx="228600" cy="152400"/>
          </a:xfrm>
          <a:prstGeom prst="irregularSeal2">
            <a:avLst/>
          </a:prstGeom>
          <a:solidFill>
            <a:srgbClr val="FF0000"/>
          </a:solidFill>
          <a:ln w="12700" algn="ctr">
            <a:solidFill>
              <a:schemeClr val="tx1"/>
            </a:solidFill>
            <a:round/>
            <a:headEnd/>
            <a:tailEnd/>
          </a:ln>
        </p:spPr>
        <p:txBody>
          <a:bodyPr/>
          <a:lstStyle/>
          <a:p>
            <a:pPr eaLnBrk="0" hangingPunct="0"/>
            <a:endParaRPr lang="en-US"/>
          </a:p>
        </p:txBody>
      </p:sp>
      <p:sp>
        <p:nvSpPr>
          <p:cNvPr id="10269" name="Explosion 2 261"/>
          <p:cNvSpPr>
            <a:spLocks noChangeArrowheads="1"/>
          </p:cNvSpPr>
          <p:nvPr/>
        </p:nvSpPr>
        <p:spPr bwMode="auto">
          <a:xfrm>
            <a:off x="1828800" y="1435100"/>
            <a:ext cx="228600" cy="152400"/>
          </a:xfrm>
          <a:prstGeom prst="irregularSeal2">
            <a:avLst/>
          </a:prstGeom>
          <a:solidFill>
            <a:schemeClr val="accent1"/>
          </a:solidFill>
          <a:ln w="12700" algn="ctr">
            <a:solidFill>
              <a:schemeClr val="tx1"/>
            </a:solidFill>
            <a:round/>
            <a:headEnd/>
            <a:tailEnd/>
          </a:ln>
        </p:spPr>
        <p:txBody>
          <a:bodyPr/>
          <a:lstStyle/>
          <a:p>
            <a:pPr eaLnBrk="0" hangingPunct="0"/>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6.66667E-6 8.41813E-7 L -6.66667E-6 0.06661 " pathEditMode="relative" ptsTypes="AA">
                                      <p:cBhvr>
                                        <p:cTn id="10" dur="2000" fill="hold"/>
                                        <p:tgtEl>
                                          <p:spTgt spid="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6.66667E-6 1.67438E-6 L -6.66667E-6 0.04441 " pathEditMode="relative" ptsTypes="AA">
                                      <p:cBhvr>
                                        <p:cTn id="18" dur="2000" fill="hold"/>
                                        <p:tgtEl>
                                          <p:spTgt spid="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1" presetClass="entr" presetSubtype="0" fill="hold" grpId="0" nodeType="clickEffect">
                                  <p:stCondLst>
                                    <p:cond delay="0"/>
                                  </p:stCondLst>
                                  <p:childTnLst>
                                    <p:set>
                                      <p:cBhvr>
                                        <p:cTn id="27" dur="1000">
                                          <p:stCondLst>
                                            <p:cond delay="0"/>
                                          </p:stCondLst>
                                        </p:cTn>
                                        <p:tgtEl>
                                          <p:spTgt spid="1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3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1" presetClass="entr" presetSubtype="0" fill="hold" grpId="0" nodeType="clickEffect">
                                  <p:stCondLst>
                                    <p:cond delay="0"/>
                                  </p:stCondLst>
                                  <p:childTnLst>
                                    <p:set>
                                      <p:cBhvr>
                                        <p:cTn id="39" dur="1000">
                                          <p:stCondLst>
                                            <p:cond delay="0"/>
                                          </p:stCondLst>
                                        </p:cTn>
                                        <p:tgtEl>
                                          <p:spTgt spid="25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6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0"/>
                                        </p:tgtEl>
                                        <p:attrNameLst>
                                          <p:attrName>style.visibility</p:attrName>
                                        </p:attrNameLst>
                                      </p:cBhvr>
                                      <p:to>
                                        <p:strVal val="visible"/>
                                      </p:to>
                                    </p:set>
                                    <p:animEffect transition="in" filter="wipe(left)">
                                      <p:cBhvr>
                                        <p:cTn id="64" dur="500"/>
                                        <p:tgtEl>
                                          <p:spTgt spid="18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68" grpId="0"/>
      <p:bldP spid="255" grpId="0"/>
      <p:bldP spid="25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1.2|19.5"/>
</p:tagLst>
</file>

<file path=ppt/tags/tag10.xml><?xml version="1.0" encoding="utf-8"?>
<p:tagLst xmlns:a="http://schemas.openxmlformats.org/drawingml/2006/main" xmlns:r="http://schemas.openxmlformats.org/officeDocument/2006/relationships" xmlns:p="http://schemas.openxmlformats.org/presentationml/2006/main">
  <p:tag name="TIMING" val="|10.4|34.8|7.3"/>
</p:tagLst>
</file>

<file path=ppt/tags/tag11.xml><?xml version="1.0" encoding="utf-8"?>
<p:tagLst xmlns:a="http://schemas.openxmlformats.org/drawingml/2006/main" xmlns:r="http://schemas.openxmlformats.org/officeDocument/2006/relationships" xmlns:p="http://schemas.openxmlformats.org/presentationml/2006/main">
  <p:tag name="TIMING" val="|0.8|1.2|19.5"/>
</p:tagLst>
</file>

<file path=ppt/tags/tag12.xml><?xml version="1.0" encoding="utf-8"?>
<p:tagLst xmlns:a="http://schemas.openxmlformats.org/drawingml/2006/main" xmlns:r="http://schemas.openxmlformats.org/officeDocument/2006/relationships" xmlns:p="http://schemas.openxmlformats.org/presentationml/2006/main">
  <p:tag name="TIMING" val="|0.8|1.2|19.5"/>
</p:tagLst>
</file>

<file path=ppt/tags/tag13.xml><?xml version="1.0" encoding="utf-8"?>
<p:tagLst xmlns:a="http://schemas.openxmlformats.org/drawingml/2006/main" xmlns:r="http://schemas.openxmlformats.org/officeDocument/2006/relationships" xmlns:p="http://schemas.openxmlformats.org/presentationml/2006/main">
  <p:tag name="TIMING" val="|0.8|1.2|19.5"/>
</p:tagLst>
</file>

<file path=ppt/tags/tag14.xml><?xml version="1.0" encoding="utf-8"?>
<p:tagLst xmlns:a="http://schemas.openxmlformats.org/drawingml/2006/main" xmlns:r="http://schemas.openxmlformats.org/officeDocument/2006/relationships" xmlns:p="http://schemas.openxmlformats.org/presentationml/2006/main">
  <p:tag name="TIMING" val="|0.8|1.2|19.5"/>
</p:tagLst>
</file>

<file path=ppt/tags/tag15.xml><?xml version="1.0" encoding="utf-8"?>
<p:tagLst xmlns:a="http://schemas.openxmlformats.org/drawingml/2006/main" xmlns:r="http://schemas.openxmlformats.org/officeDocument/2006/relationships" xmlns:p="http://schemas.openxmlformats.org/presentationml/2006/main">
  <p:tag name="TIMING" val="|2.4|16.2|1.1|19.7|2.4|1.4|40.1|19.6|16|14.4|0.9|0.8"/>
</p:tagLst>
</file>

<file path=ppt/tags/tag16.xml><?xml version="1.0" encoding="utf-8"?>
<p:tagLst xmlns:a="http://schemas.openxmlformats.org/drawingml/2006/main" xmlns:r="http://schemas.openxmlformats.org/officeDocument/2006/relationships" xmlns:p="http://schemas.openxmlformats.org/presentationml/2006/main">
  <p:tag name="TIMING" val="|10.4|34.8|7.3"/>
</p:tagLst>
</file>

<file path=ppt/tags/tag17.xml><?xml version="1.0" encoding="utf-8"?>
<p:tagLst xmlns:a="http://schemas.openxmlformats.org/drawingml/2006/main" xmlns:r="http://schemas.openxmlformats.org/officeDocument/2006/relationships" xmlns:p="http://schemas.openxmlformats.org/presentationml/2006/main">
  <p:tag name="TIMING" val="|0.8|1.2|19.5"/>
</p:tagLst>
</file>

<file path=ppt/tags/tag18.xml><?xml version="1.0" encoding="utf-8"?>
<p:tagLst xmlns:a="http://schemas.openxmlformats.org/drawingml/2006/main" xmlns:r="http://schemas.openxmlformats.org/officeDocument/2006/relationships" xmlns:p="http://schemas.openxmlformats.org/presentationml/2006/main">
  <p:tag name="TIMING" val="|0.8|1.2|19.5"/>
</p:tagLst>
</file>

<file path=ppt/tags/tag19.xml><?xml version="1.0" encoding="utf-8"?>
<p:tagLst xmlns:a="http://schemas.openxmlformats.org/drawingml/2006/main" xmlns:r="http://schemas.openxmlformats.org/officeDocument/2006/relationships" xmlns:p="http://schemas.openxmlformats.org/presentationml/2006/main">
  <p:tag name="TIMING" val="|5.1|3.4|4|5.4"/>
</p:tagLst>
</file>

<file path=ppt/tags/tag2.xml><?xml version="1.0" encoding="utf-8"?>
<p:tagLst xmlns:a="http://schemas.openxmlformats.org/drawingml/2006/main" xmlns:r="http://schemas.openxmlformats.org/officeDocument/2006/relationships" xmlns:p="http://schemas.openxmlformats.org/presentationml/2006/main">
  <p:tag name="TIMING" val="|0.8|1.2|19.5"/>
</p:tagLst>
</file>

<file path=ppt/tags/tag20.xml><?xml version="1.0" encoding="utf-8"?>
<p:tagLst xmlns:a="http://schemas.openxmlformats.org/drawingml/2006/main" xmlns:r="http://schemas.openxmlformats.org/officeDocument/2006/relationships" xmlns:p="http://schemas.openxmlformats.org/presentationml/2006/main">
  <p:tag name="TIMING" val="|10.3"/>
</p:tagLst>
</file>

<file path=ppt/tags/tag21.xml><?xml version="1.0" encoding="utf-8"?>
<p:tagLst xmlns:a="http://schemas.openxmlformats.org/drawingml/2006/main" xmlns:r="http://schemas.openxmlformats.org/officeDocument/2006/relationships" xmlns:p="http://schemas.openxmlformats.org/presentationml/2006/main">
  <p:tag name="TIMING" val="|10.3"/>
</p:tagLst>
</file>

<file path=ppt/tags/tag22.xml><?xml version="1.0" encoding="utf-8"?>
<p:tagLst xmlns:a="http://schemas.openxmlformats.org/drawingml/2006/main" xmlns:r="http://schemas.openxmlformats.org/officeDocument/2006/relationships" xmlns:p="http://schemas.openxmlformats.org/presentationml/2006/main">
  <p:tag name="TIMING" val="|14.9|10.8|4.4|5.9"/>
</p:tagLst>
</file>

<file path=ppt/tags/tag23.xml><?xml version="1.0" encoding="utf-8"?>
<p:tagLst xmlns:a="http://schemas.openxmlformats.org/drawingml/2006/main" xmlns:r="http://schemas.openxmlformats.org/officeDocument/2006/relationships" xmlns:p="http://schemas.openxmlformats.org/presentationml/2006/main">
  <p:tag name="TIMING" val="|7.5|11.9|1.9|16.1|21.2|4"/>
</p:tagLst>
</file>

<file path=ppt/tags/tag3.xml><?xml version="1.0" encoding="utf-8"?>
<p:tagLst xmlns:a="http://schemas.openxmlformats.org/drawingml/2006/main" xmlns:r="http://schemas.openxmlformats.org/officeDocument/2006/relationships" xmlns:p="http://schemas.openxmlformats.org/presentationml/2006/main">
  <p:tag name="TIMING" val="|5.1|3.4|4|5.4"/>
</p:tagLst>
</file>

<file path=ppt/tags/tag4.xml><?xml version="1.0" encoding="utf-8"?>
<p:tagLst xmlns:a="http://schemas.openxmlformats.org/drawingml/2006/main" xmlns:r="http://schemas.openxmlformats.org/officeDocument/2006/relationships" xmlns:p="http://schemas.openxmlformats.org/presentationml/2006/main">
  <p:tag name="TIMING" val="|5.1|3.4|4|5.4"/>
</p:tagLst>
</file>

<file path=ppt/tags/tag5.xml><?xml version="1.0" encoding="utf-8"?>
<p:tagLst xmlns:a="http://schemas.openxmlformats.org/drawingml/2006/main" xmlns:r="http://schemas.openxmlformats.org/officeDocument/2006/relationships" xmlns:p="http://schemas.openxmlformats.org/presentationml/2006/main">
  <p:tag name="TIMING" val="|5.1|3.4|4|5.4"/>
</p:tagLst>
</file>

<file path=ppt/tags/tag6.xml><?xml version="1.0" encoding="utf-8"?>
<p:tagLst xmlns:a="http://schemas.openxmlformats.org/drawingml/2006/main" xmlns:r="http://schemas.openxmlformats.org/officeDocument/2006/relationships" xmlns:p="http://schemas.openxmlformats.org/presentationml/2006/main">
  <p:tag name="TIMING" val="|5.1|3.4|4|5.4"/>
</p:tagLst>
</file>

<file path=ppt/tags/tag7.xml><?xml version="1.0" encoding="utf-8"?>
<p:tagLst xmlns:a="http://schemas.openxmlformats.org/drawingml/2006/main" xmlns:r="http://schemas.openxmlformats.org/officeDocument/2006/relationships" xmlns:p="http://schemas.openxmlformats.org/presentationml/2006/main">
  <p:tag name="TIMING" val="|0.8|1.2|19.5"/>
</p:tagLst>
</file>

<file path=ppt/tags/tag8.xml><?xml version="1.0" encoding="utf-8"?>
<p:tagLst xmlns:a="http://schemas.openxmlformats.org/drawingml/2006/main" xmlns:r="http://schemas.openxmlformats.org/officeDocument/2006/relationships" xmlns:p="http://schemas.openxmlformats.org/presentationml/2006/main">
  <p:tag name="TIMING" val="|0.8|1.2|19.5"/>
</p:tagLst>
</file>

<file path=ppt/tags/tag9.xml><?xml version="1.0" encoding="utf-8"?>
<p:tagLst xmlns:a="http://schemas.openxmlformats.org/drawingml/2006/main" xmlns:r="http://schemas.openxmlformats.org/officeDocument/2006/relationships" xmlns:p="http://schemas.openxmlformats.org/presentationml/2006/main">
  <p:tag name="TIMING" val="|2.4|16.2|1.1|19.7|2.4|1.4|40.1|19.6|16|14.4|0.9|0.8"/>
</p:tagLst>
</file>

<file path=ppt/theme/theme1.xml><?xml version="1.0" encoding="utf-8"?>
<a:theme xmlns:a="http://schemas.openxmlformats.org/drawingml/2006/main" name="default">
  <a:themeElements>
    <a:clrScheme name="">
      <a:dk1>
        <a:srgbClr val="919191"/>
      </a:dk1>
      <a:lt1>
        <a:srgbClr val="FAFD00"/>
      </a:lt1>
      <a:dk2>
        <a:srgbClr val="3365FB"/>
      </a:dk2>
      <a:lt2>
        <a:srgbClr val="FAFD00"/>
      </a:lt2>
      <a:accent1>
        <a:srgbClr val="618FFD"/>
      </a:accent1>
      <a:accent2>
        <a:srgbClr val="00AE00"/>
      </a:accent2>
      <a:accent3>
        <a:srgbClr val="ADB8FD"/>
      </a:accent3>
      <a:accent4>
        <a:srgbClr val="D6D800"/>
      </a:accent4>
      <a:accent5>
        <a:srgbClr val="B7C6FE"/>
      </a:accent5>
      <a:accent6>
        <a:srgbClr val="009D00"/>
      </a:accent6>
      <a:hlink>
        <a:srgbClr val="FC0128"/>
      </a:hlink>
      <a:folHlink>
        <a:srgbClr val="CECECE"/>
      </a:folHlink>
    </a:clrScheme>
    <a:fontScheme name="defaul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52191</TotalTime>
  <Words>4140</Words>
  <Application>Microsoft Office PowerPoint</Application>
  <PresentationFormat>On-screen Show (4:3)</PresentationFormat>
  <Paragraphs>1260</Paragraphs>
  <Slides>54</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Times New Roman</vt:lpstr>
      <vt:lpstr>Arial</vt:lpstr>
      <vt:lpstr>ＭＳ Ｐゴシック</vt:lpstr>
      <vt:lpstr>宋体</vt:lpstr>
      <vt:lpstr>Symbol</vt:lpstr>
      <vt:lpstr>Old English Text MT</vt:lpstr>
      <vt:lpstr>Calibri</vt:lpstr>
      <vt:lpstr>default</vt:lpstr>
      <vt:lpstr>Slide 1</vt:lpstr>
      <vt:lpstr>Slide 2</vt:lpstr>
      <vt:lpstr>Gulf of Mexico Seismic Survey</vt:lpstr>
      <vt:lpstr>Details of Lm = d</vt:lpstr>
      <vt:lpstr>Slide 5</vt:lpstr>
      <vt:lpstr>Conventional Least Squares Solution:   L=     &amp; d =  </vt:lpstr>
      <vt:lpstr>Conventional Least Squares Solution:   L=     &amp; d =  </vt:lpstr>
      <vt:lpstr>Conventional Least Squares Solution:   L=     &amp; d =  </vt:lpstr>
      <vt:lpstr>Slide 9</vt:lpstr>
      <vt:lpstr>Blended Phase-Encoded Least Squares Solution  L =               &amp; d = N d + N d</vt:lpstr>
      <vt:lpstr>Slide 11</vt:lpstr>
      <vt:lpstr>Slide 12</vt:lpstr>
      <vt:lpstr>SEG/EAGE Salt Reflectivity Model</vt:lpstr>
      <vt:lpstr>Slide 14</vt:lpstr>
      <vt:lpstr>Slide 15</vt:lpstr>
      <vt:lpstr>Slide 16</vt:lpstr>
      <vt:lpstr>3D SEG Overthrust Model (1089 CSGs)</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SEG/EAGE Salt Reflectivity Model</vt:lpstr>
      <vt:lpstr>Slide 38</vt:lpstr>
      <vt:lpstr>Slide 39</vt:lpstr>
      <vt:lpstr>Slide 40</vt:lpstr>
      <vt:lpstr>3D SEG Overthrust Model (1089 CSGs, Chaiwoot)</vt:lpstr>
      <vt:lpstr>Slide 42</vt:lpstr>
      <vt:lpstr>Slide 43</vt:lpstr>
      <vt:lpstr>Slide 44</vt:lpstr>
      <vt:lpstr>Slide 45</vt:lpstr>
      <vt:lpstr>Slide 46</vt:lpstr>
      <vt:lpstr>Slide 47</vt:lpstr>
      <vt:lpstr>Outline</vt:lpstr>
      <vt:lpstr>   Conclusions          Mig    vs    MLSM</vt:lpstr>
      <vt:lpstr>   Back to the Future? </vt:lpstr>
      <vt:lpstr>Slide 51</vt:lpstr>
      <vt:lpstr>Slide 52</vt:lpstr>
      <vt:lpstr>FWI Problem &amp; Possible Soln.</vt:lpstr>
      <vt:lpstr>Slide 54</vt:lpstr>
    </vt:vector>
  </TitlesOfParts>
  <Company>University of Utah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Diffraction-Slice Theorem for Wavepath Traveltime Tomography</dc:title>
  <dc:creator>GeoPhysics</dc:creator>
  <cp:lastModifiedBy>user1527</cp:lastModifiedBy>
  <cp:revision>1062</cp:revision>
  <dcterms:created xsi:type="dcterms:W3CDTF">1999-02-02T06:33:16Z</dcterms:created>
  <dcterms:modified xsi:type="dcterms:W3CDTF">2013-12-03T09:32:21Z</dcterms:modified>
</cp:coreProperties>
</file>