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02" r:id="rId2"/>
    <p:sldId id="745" r:id="rId3"/>
    <p:sldId id="803" r:id="rId4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300" kern="1200" baseline="-250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00CC"/>
    <a:srgbClr val="0066CC"/>
    <a:srgbClr val="6600FF"/>
    <a:srgbClr val="00CC99"/>
    <a:srgbClr val="00FFCC"/>
    <a:srgbClr val="FF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1" autoAdjust="0"/>
    <p:restoredTop sz="94737" autoAdjust="0"/>
  </p:normalViewPr>
  <p:slideViewPr>
    <p:cSldViewPr>
      <p:cViewPr varScale="1">
        <p:scale>
          <a:sx n="49" d="100"/>
          <a:sy n="49" d="100"/>
        </p:scale>
        <p:origin x="1069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 New Roman"/>
              </a:defRPr>
            </a:lvl1pPr>
          </a:lstStyle>
          <a:p>
            <a:pPr>
              <a:defRPr/>
            </a:pPr>
            <a:fld id="{BAA56027-5281-49BF-BEE7-3612C57D7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20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474576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BEF2C4-4746-4D19-A8B7-1F46E45C7E5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579438"/>
            <a:ext cx="4854575" cy="364172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5830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75048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90586-E953-4D0A-A39C-F40834648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DA37A-4D87-4E42-90DC-BA554C361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4820F-1110-4C7E-B67D-3034E9E5A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9DF5-E23C-459A-8C0C-A93E661EC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1EF12-1FDA-4E65-ACA5-412A349AC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88AE1-96BA-4638-A04F-A053AA700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B6C8A-EA47-4DFB-A526-B526B9E3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8905A-9345-4BDD-9553-59533266A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1B5D-23A4-4A28-85AB-8E819FF31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F2541-FE27-4B8F-AC6E-4055C3F58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B5BF8-41E3-48A7-92F0-AB49E5FB1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Times New Roman"/>
              </a:defRPr>
            </a:lvl1pPr>
          </a:lstStyle>
          <a:p>
            <a:pPr>
              <a:defRPr/>
            </a:pPr>
            <a:fld id="{62BD9729-45C8-46E0-ABDF-C4100C140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4572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Green’s Functions</a:t>
            </a:r>
            <a:endParaRPr lang="en-US" sz="60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257800"/>
            <a:ext cx="518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295400"/>
            <a:ext cx="700087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5257800"/>
            <a:ext cx="24765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910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90800" y="6172200"/>
            <a:ext cx="3775075" cy="65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6246" name="Rectangle 6"/>
          <p:cNvSpPr>
            <a:spLocks noChangeArrowheads="1"/>
          </p:cNvSpPr>
          <p:nvPr/>
        </p:nvSpPr>
        <p:spPr bwMode="auto">
          <a:xfrm>
            <a:off x="381000" y="609600"/>
            <a:ext cx="8153400" cy="90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9177" tIns="38894" rIns="79177" bIns="38894">
            <a:spAutoFit/>
          </a:bodyPr>
          <a:lstStyle/>
          <a:p>
            <a:pPr algn="ctr" defTabSz="800100" eaLnBrk="0" hangingPunct="0">
              <a:defRPr/>
            </a:pPr>
            <a:r>
              <a:rPr lang="en-US" sz="54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5700" b="1" baseline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6" name="Line 30"/>
          <p:cNvSpPr>
            <a:spLocks noChangeShapeType="1"/>
          </p:cNvSpPr>
          <p:nvPr/>
        </p:nvSpPr>
        <p:spPr bwMode="auto">
          <a:xfrm>
            <a:off x="5105400" y="4114800"/>
            <a:ext cx="990600" cy="7620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90600" y="1981200"/>
            <a:ext cx="5943600" cy="3956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9177" tIns="38894" rIns="79177" bIns="38894">
            <a:spAutoFit/>
          </a:bodyPr>
          <a:lstStyle/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Attenuation</a:t>
            </a:r>
            <a:endParaRPr lang="en-US" sz="4000" b="1" baseline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Eikonal Eqn</a:t>
            </a:r>
          </a:p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FD Solution to Eikonal Eqn</a:t>
            </a:r>
          </a:p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Ray Tracing from T(x,z)</a:t>
            </a:r>
          </a:p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Traveltime Integral</a:t>
            </a:r>
          </a:p>
          <a:p>
            <a:pPr marL="742950" indent="-742950" algn="l" defTabSz="800100" eaLnBrk="0" hangingPunct="0">
              <a:buFont typeface="Arial" pitchFamily="34" charset="0"/>
              <a:buChar char="•"/>
              <a:defRPr/>
            </a:pPr>
            <a:r>
              <a:rPr lang="en-US" sz="36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Ray Tracing from ODE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2667000"/>
            <a:ext cx="6705600" cy="3505200"/>
          </a:xfrm>
          <a:prstGeom prst="rect">
            <a:avLst/>
          </a:prstGeom>
          <a:solidFill>
            <a:schemeClr val="accent2">
              <a:alpha val="59999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75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81800" y="685800"/>
            <a:ext cx="2362200" cy="2286000"/>
          </a:xfrm>
        </p:spPr>
        <p:txBody>
          <a:bodyPr/>
          <a:lstStyle/>
          <a:p>
            <a:pPr>
              <a:defRPr/>
            </a:pPr>
            <a:r>
              <a:rPr lang="en-US" sz="500" dirty="0" smtClean="0">
                <a:solidFill>
                  <a:srgbClr val="FFFFF7"/>
                </a:solidFill>
              </a:rPr>
              <a:t>All these records differ from those associated with terrestrial earthquakes in lacking S (secondary or shear) waves. They also last for much longer than earthquakes - up to an hour, as though the Moon were "ringing" like a bell. The bulk of the moonquakes originate from depths of 600 km or more (attributed to the seismic signals bouncing back and forth in the low velocity surface layers [</a:t>
            </a:r>
            <a:r>
              <a:rPr lang="en-US" sz="500" dirty="0" err="1" smtClean="0">
                <a:solidFill>
                  <a:srgbClr val="FFFFF7"/>
                </a:solidFill>
              </a:rPr>
              <a:t>ejecta</a:t>
            </a:r>
            <a:r>
              <a:rPr lang="en-US" sz="500" dirty="0" smtClean="0">
                <a:solidFill>
                  <a:srgbClr val="FFFFF7"/>
                </a:solidFill>
              </a:rPr>
              <a:t> blanket]). They tend to occur in swarms associated both with preferred spatial locations and specific time intervals (probably accounted for by stresses induced by terrestrial tidal forces). </a:t>
            </a:r>
            <a:endParaRPr lang="en-US" sz="1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5257800"/>
            <a:ext cx="518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5257800"/>
            <a:ext cx="24765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3962400"/>
            <a:ext cx="2895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172200" y="2743200"/>
            <a:ext cx="25019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</a:rPr>
              <a:t>Larger Q = smaller attenuation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72200" y="2968625"/>
            <a:ext cx="25527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</a:rPr>
              <a:t>Smaller Q = greater attenuation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3200400"/>
            <a:ext cx="24765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Larger </a:t>
            </a:r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Symbol" pitchFamily="18" charset="2"/>
              </a:rPr>
              <a:t>w</a:t>
            </a:r>
            <a:r>
              <a:rPr 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 = greater attenuation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3429000"/>
            <a:ext cx="25654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+mn-lt"/>
              </a:rPr>
              <a:t>Smaller </a:t>
            </a:r>
            <a:r>
              <a:rPr lang="en-US" sz="1400" dirty="0">
                <a:solidFill>
                  <a:srgbClr val="FF0000"/>
                </a:solidFill>
                <a:latin typeface="Symbol" pitchFamily="18" charset="2"/>
              </a:rPr>
              <a:t>w</a:t>
            </a:r>
            <a:r>
              <a:rPr lang="en-US" sz="1400" dirty="0">
                <a:solidFill>
                  <a:srgbClr val="FF0000"/>
                </a:solidFill>
                <a:latin typeface="+mn-lt"/>
              </a:rPr>
              <a:t> = smaller attenuation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3654425"/>
            <a:ext cx="242411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</a:rPr>
              <a:t>Larger r = greater attenuation</a:t>
            </a:r>
          </a:p>
        </p:txBody>
      </p:sp>
      <p:sp>
        <p:nvSpPr>
          <p:cNvPr id="14" name="Freeform 13"/>
          <p:cNvSpPr/>
          <p:nvPr/>
        </p:nvSpPr>
        <p:spPr bwMode="auto">
          <a:xfrm>
            <a:off x="2136775" y="2084388"/>
            <a:ext cx="4772025" cy="1497012"/>
          </a:xfrm>
          <a:custGeom>
            <a:avLst/>
            <a:gdLst>
              <a:gd name="connsiteX0" fmla="*/ 0 w 4771902"/>
              <a:gd name="connsiteY0" fmla="*/ 383969 h 1496291"/>
              <a:gd name="connsiteX1" fmla="*/ 439387 w 4771902"/>
              <a:gd name="connsiteY1" fmla="*/ 443345 h 1496291"/>
              <a:gd name="connsiteX2" fmla="*/ 665019 w 4771902"/>
              <a:gd name="connsiteY2" fmla="*/ 835231 h 1496291"/>
              <a:gd name="connsiteX3" fmla="*/ 950026 w 4771902"/>
              <a:gd name="connsiteY3" fmla="*/ 1405247 h 1496291"/>
              <a:gd name="connsiteX4" fmla="*/ 1543793 w 4771902"/>
              <a:gd name="connsiteY4" fmla="*/ 1381496 h 1496291"/>
              <a:gd name="connsiteX5" fmla="*/ 2054432 w 4771902"/>
              <a:gd name="connsiteY5" fmla="*/ 942109 h 1496291"/>
              <a:gd name="connsiteX6" fmla="*/ 2600697 w 4771902"/>
              <a:gd name="connsiteY6" fmla="*/ 775855 h 1496291"/>
              <a:gd name="connsiteX7" fmla="*/ 3289465 w 4771902"/>
              <a:gd name="connsiteY7" fmla="*/ 1084613 h 1496291"/>
              <a:gd name="connsiteX8" fmla="*/ 3776354 w 4771902"/>
              <a:gd name="connsiteY8" fmla="*/ 740229 h 1496291"/>
              <a:gd name="connsiteX9" fmla="*/ 4013860 w 4771902"/>
              <a:gd name="connsiteY9" fmla="*/ 110836 h 1496291"/>
              <a:gd name="connsiteX10" fmla="*/ 4667003 w 4771902"/>
              <a:gd name="connsiteY10" fmla="*/ 75210 h 1496291"/>
              <a:gd name="connsiteX11" fmla="*/ 4643252 w 4771902"/>
              <a:gd name="connsiteY11" fmla="*/ 51460 h 1496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71902" h="1496291">
                <a:moveTo>
                  <a:pt x="0" y="383969"/>
                </a:moveTo>
                <a:cubicBezTo>
                  <a:pt x="164275" y="376052"/>
                  <a:pt x="328550" y="368135"/>
                  <a:pt x="439387" y="443345"/>
                </a:cubicBezTo>
                <a:cubicBezTo>
                  <a:pt x="550224" y="518555"/>
                  <a:pt x="579913" y="674914"/>
                  <a:pt x="665019" y="835231"/>
                </a:cubicBezTo>
                <a:cubicBezTo>
                  <a:pt x="750126" y="995548"/>
                  <a:pt x="803564" y="1314203"/>
                  <a:pt x="950026" y="1405247"/>
                </a:cubicBezTo>
                <a:cubicBezTo>
                  <a:pt x="1096488" y="1496291"/>
                  <a:pt x="1359725" y="1458686"/>
                  <a:pt x="1543793" y="1381496"/>
                </a:cubicBezTo>
                <a:cubicBezTo>
                  <a:pt x="1727861" y="1304306"/>
                  <a:pt x="1878281" y="1043049"/>
                  <a:pt x="2054432" y="942109"/>
                </a:cubicBezTo>
                <a:cubicBezTo>
                  <a:pt x="2230583" y="841169"/>
                  <a:pt x="2394858" y="752104"/>
                  <a:pt x="2600697" y="775855"/>
                </a:cubicBezTo>
                <a:cubicBezTo>
                  <a:pt x="2806536" y="799606"/>
                  <a:pt x="3093522" y="1090551"/>
                  <a:pt x="3289465" y="1084613"/>
                </a:cubicBezTo>
                <a:cubicBezTo>
                  <a:pt x="3485408" y="1078675"/>
                  <a:pt x="3655622" y="902525"/>
                  <a:pt x="3776354" y="740229"/>
                </a:cubicBezTo>
                <a:cubicBezTo>
                  <a:pt x="3897086" y="577933"/>
                  <a:pt x="3865419" y="221673"/>
                  <a:pt x="4013860" y="110836"/>
                </a:cubicBezTo>
                <a:cubicBezTo>
                  <a:pt x="4162302" y="0"/>
                  <a:pt x="4562104" y="85106"/>
                  <a:pt x="4667003" y="75210"/>
                </a:cubicBezTo>
                <a:cubicBezTo>
                  <a:pt x="4771902" y="65314"/>
                  <a:pt x="4707577" y="58387"/>
                  <a:pt x="4643252" y="51460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090738" y="1947863"/>
            <a:ext cx="4464050" cy="1587500"/>
          </a:xfrm>
          <a:custGeom>
            <a:avLst/>
            <a:gdLst>
              <a:gd name="connsiteX0" fmla="*/ 0 w 4465122"/>
              <a:gd name="connsiteY0" fmla="*/ 510639 h 1587335"/>
              <a:gd name="connsiteX1" fmla="*/ 178130 w 4465122"/>
              <a:gd name="connsiteY1" fmla="*/ 403761 h 1587335"/>
              <a:gd name="connsiteX2" fmla="*/ 142504 w 4465122"/>
              <a:gd name="connsiteY2" fmla="*/ 665018 h 1587335"/>
              <a:gd name="connsiteX3" fmla="*/ 106878 w 4465122"/>
              <a:gd name="connsiteY3" fmla="*/ 890650 h 1587335"/>
              <a:gd name="connsiteX4" fmla="*/ 439387 w 4465122"/>
              <a:gd name="connsiteY4" fmla="*/ 771896 h 1587335"/>
              <a:gd name="connsiteX5" fmla="*/ 676894 w 4465122"/>
              <a:gd name="connsiteY5" fmla="*/ 807522 h 1587335"/>
              <a:gd name="connsiteX6" fmla="*/ 534390 w 4465122"/>
              <a:gd name="connsiteY6" fmla="*/ 1211283 h 1587335"/>
              <a:gd name="connsiteX7" fmla="*/ 736270 w 4465122"/>
              <a:gd name="connsiteY7" fmla="*/ 1318161 h 1587335"/>
              <a:gd name="connsiteX8" fmla="*/ 890649 w 4465122"/>
              <a:gd name="connsiteY8" fmla="*/ 1140031 h 1587335"/>
              <a:gd name="connsiteX9" fmla="*/ 1068779 w 4465122"/>
              <a:gd name="connsiteY9" fmla="*/ 997528 h 1587335"/>
              <a:gd name="connsiteX10" fmla="*/ 1140031 w 4465122"/>
              <a:gd name="connsiteY10" fmla="*/ 1223159 h 1587335"/>
              <a:gd name="connsiteX11" fmla="*/ 1199408 w 4465122"/>
              <a:gd name="connsiteY11" fmla="*/ 1484416 h 1587335"/>
              <a:gd name="connsiteX12" fmla="*/ 1472540 w 4465122"/>
              <a:gd name="connsiteY12" fmla="*/ 1175657 h 1587335"/>
              <a:gd name="connsiteX13" fmla="*/ 1733798 w 4465122"/>
              <a:gd name="connsiteY13" fmla="*/ 1128156 h 1587335"/>
              <a:gd name="connsiteX14" fmla="*/ 1911927 w 4465122"/>
              <a:gd name="connsiteY14" fmla="*/ 1543792 h 1587335"/>
              <a:gd name="connsiteX15" fmla="*/ 2161309 w 4465122"/>
              <a:gd name="connsiteY15" fmla="*/ 1389413 h 1587335"/>
              <a:gd name="connsiteX16" fmla="*/ 2386940 w 4465122"/>
              <a:gd name="connsiteY16" fmla="*/ 1080655 h 1587335"/>
              <a:gd name="connsiteX17" fmla="*/ 2636322 w 4465122"/>
              <a:gd name="connsiteY17" fmla="*/ 1258785 h 1587335"/>
              <a:gd name="connsiteX18" fmla="*/ 3016333 w 4465122"/>
              <a:gd name="connsiteY18" fmla="*/ 1318161 h 1587335"/>
              <a:gd name="connsiteX19" fmla="*/ 3016333 w 4465122"/>
              <a:gd name="connsiteY19" fmla="*/ 914400 h 1587335"/>
              <a:gd name="connsiteX20" fmla="*/ 3063834 w 4465122"/>
              <a:gd name="connsiteY20" fmla="*/ 653143 h 1587335"/>
              <a:gd name="connsiteX21" fmla="*/ 3693226 w 4465122"/>
              <a:gd name="connsiteY21" fmla="*/ 914400 h 1587335"/>
              <a:gd name="connsiteX22" fmla="*/ 4132613 w 4465122"/>
              <a:gd name="connsiteY22" fmla="*/ 831273 h 1587335"/>
              <a:gd name="connsiteX23" fmla="*/ 4465122 w 4465122"/>
              <a:gd name="connsiteY23" fmla="*/ 0 h 1587335"/>
              <a:gd name="connsiteX24" fmla="*/ 4465122 w 4465122"/>
              <a:gd name="connsiteY24" fmla="*/ 0 h 15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465122" h="1587335">
                <a:moveTo>
                  <a:pt x="0" y="510639"/>
                </a:moveTo>
                <a:cubicBezTo>
                  <a:pt x="77189" y="444335"/>
                  <a:pt x="154379" y="378031"/>
                  <a:pt x="178130" y="403761"/>
                </a:cubicBezTo>
                <a:cubicBezTo>
                  <a:pt x="201881" y="429491"/>
                  <a:pt x="154379" y="583870"/>
                  <a:pt x="142504" y="665018"/>
                </a:cubicBezTo>
                <a:cubicBezTo>
                  <a:pt x="130629" y="746166"/>
                  <a:pt x="57398" y="872837"/>
                  <a:pt x="106878" y="890650"/>
                </a:cubicBezTo>
                <a:cubicBezTo>
                  <a:pt x="156358" y="908463"/>
                  <a:pt x="344384" y="785751"/>
                  <a:pt x="439387" y="771896"/>
                </a:cubicBezTo>
                <a:cubicBezTo>
                  <a:pt x="534390" y="758041"/>
                  <a:pt x="661060" y="734291"/>
                  <a:pt x="676894" y="807522"/>
                </a:cubicBezTo>
                <a:cubicBezTo>
                  <a:pt x="692728" y="880753"/>
                  <a:pt x="524494" y="1126177"/>
                  <a:pt x="534390" y="1211283"/>
                </a:cubicBezTo>
                <a:cubicBezTo>
                  <a:pt x="544286" y="1296389"/>
                  <a:pt x="676894" y="1330036"/>
                  <a:pt x="736270" y="1318161"/>
                </a:cubicBezTo>
                <a:cubicBezTo>
                  <a:pt x="795646" y="1306286"/>
                  <a:pt x="835231" y="1193470"/>
                  <a:pt x="890649" y="1140031"/>
                </a:cubicBezTo>
                <a:cubicBezTo>
                  <a:pt x="946067" y="1086592"/>
                  <a:pt x="1027215" y="983673"/>
                  <a:pt x="1068779" y="997528"/>
                </a:cubicBezTo>
                <a:cubicBezTo>
                  <a:pt x="1110343" y="1011383"/>
                  <a:pt x="1118260" y="1142011"/>
                  <a:pt x="1140031" y="1223159"/>
                </a:cubicBezTo>
                <a:cubicBezTo>
                  <a:pt x="1161802" y="1304307"/>
                  <a:pt x="1143990" y="1492333"/>
                  <a:pt x="1199408" y="1484416"/>
                </a:cubicBezTo>
                <a:cubicBezTo>
                  <a:pt x="1254826" y="1476499"/>
                  <a:pt x="1383475" y="1235034"/>
                  <a:pt x="1472540" y="1175657"/>
                </a:cubicBezTo>
                <a:cubicBezTo>
                  <a:pt x="1561605" y="1116280"/>
                  <a:pt x="1660567" y="1066800"/>
                  <a:pt x="1733798" y="1128156"/>
                </a:cubicBezTo>
                <a:cubicBezTo>
                  <a:pt x="1807029" y="1189512"/>
                  <a:pt x="1840675" y="1500249"/>
                  <a:pt x="1911927" y="1543792"/>
                </a:cubicBezTo>
                <a:cubicBezTo>
                  <a:pt x="1983179" y="1587335"/>
                  <a:pt x="2082140" y="1466602"/>
                  <a:pt x="2161309" y="1389413"/>
                </a:cubicBezTo>
                <a:cubicBezTo>
                  <a:pt x="2240478" y="1312224"/>
                  <a:pt x="2307771" y="1102426"/>
                  <a:pt x="2386940" y="1080655"/>
                </a:cubicBezTo>
                <a:cubicBezTo>
                  <a:pt x="2466109" y="1058884"/>
                  <a:pt x="2531423" y="1219201"/>
                  <a:pt x="2636322" y="1258785"/>
                </a:cubicBezTo>
                <a:cubicBezTo>
                  <a:pt x="2741221" y="1298369"/>
                  <a:pt x="2952998" y="1375558"/>
                  <a:pt x="3016333" y="1318161"/>
                </a:cubicBezTo>
                <a:cubicBezTo>
                  <a:pt x="3079668" y="1260764"/>
                  <a:pt x="3008416" y="1025236"/>
                  <a:pt x="3016333" y="914400"/>
                </a:cubicBezTo>
                <a:cubicBezTo>
                  <a:pt x="3024250" y="803564"/>
                  <a:pt x="2951019" y="653143"/>
                  <a:pt x="3063834" y="653143"/>
                </a:cubicBezTo>
                <a:cubicBezTo>
                  <a:pt x="3176649" y="653143"/>
                  <a:pt x="3515096" y="884712"/>
                  <a:pt x="3693226" y="914400"/>
                </a:cubicBezTo>
                <a:cubicBezTo>
                  <a:pt x="3871356" y="944088"/>
                  <a:pt x="4003964" y="983673"/>
                  <a:pt x="4132613" y="831273"/>
                </a:cubicBezTo>
                <a:cubicBezTo>
                  <a:pt x="4261262" y="678873"/>
                  <a:pt x="4465122" y="0"/>
                  <a:pt x="4465122" y="0"/>
                </a:cubicBezTo>
                <a:lnTo>
                  <a:pt x="4465122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3048000"/>
            <a:ext cx="2209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0" y="1143000"/>
            <a:ext cx="31146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0" y="-7620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6000" kern="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Seismic Attenuation</a:t>
            </a:r>
          </a:p>
          <a:p>
            <a:pPr algn="ctr">
              <a:defRPr/>
            </a:pPr>
            <a:r>
              <a:rPr lang="en-US" sz="1800" kern="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(Att. Mechanism=Fluid Sloshing)</a:t>
            </a:r>
            <a:endParaRPr lang="en-US" sz="6000" kern="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90800" y="4038600"/>
            <a:ext cx="2819400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700" dirty="0">
                <a:solidFill>
                  <a:srgbClr val="FFFFF7"/>
                </a:solidFill>
                <a:latin typeface="+mn-lt"/>
              </a:rPr>
              <a:t>Note the two velocity discontinuities at about 20 and 60 km. Velocities within this interval are consistent with </a:t>
            </a:r>
            <a:r>
              <a:rPr lang="en-US" sz="700" dirty="0" err="1">
                <a:solidFill>
                  <a:srgbClr val="FFFFF7"/>
                </a:solidFill>
                <a:latin typeface="+mn-lt"/>
              </a:rPr>
              <a:t>anorthosites</a:t>
            </a:r>
            <a:r>
              <a:rPr lang="en-US" sz="700" dirty="0">
                <a:solidFill>
                  <a:srgbClr val="FFFFF7"/>
                </a:solidFill>
                <a:latin typeface="+mn-lt"/>
              </a:rPr>
              <a:t>. The higher velocities deeper than 60 km are associated with a proposed pyroxene-olivine upper mantle. Velocities between 4 and 20 km are indicative of a fractured basaltic flow sequence responding to load pressure. The shallow velocities (lower left inset) are attributed to the lunar </a:t>
            </a:r>
            <a:r>
              <a:rPr lang="en-US" sz="700" dirty="0" err="1">
                <a:solidFill>
                  <a:srgbClr val="FFFFF7"/>
                </a:solidFill>
                <a:latin typeface="+mn-lt"/>
              </a:rPr>
              <a:t>ejecta</a:t>
            </a:r>
            <a:r>
              <a:rPr lang="en-US" sz="700" dirty="0">
                <a:solidFill>
                  <a:srgbClr val="FFFFF7"/>
                </a:solidFill>
                <a:latin typeface="+mn-lt"/>
              </a:rPr>
              <a:t> blanket units discussed on the preceding page, overlain by comminuted regolith.</a:t>
            </a:r>
          </a:p>
        </p:txBody>
      </p:sp>
      <p:sp>
        <p:nvSpPr>
          <p:cNvPr id="4114" name="TextBox 18"/>
          <p:cNvSpPr txBox="1">
            <a:spLocks noChangeArrowheads="1"/>
          </p:cNvSpPr>
          <p:nvPr/>
        </p:nvSpPr>
        <p:spPr bwMode="auto">
          <a:xfrm>
            <a:off x="1830388" y="-838200"/>
            <a:ext cx="5745162" cy="446087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If Q=1, then one wavelength traveled,</a:t>
            </a:r>
            <a:r>
              <a:rPr lang="en-US" baseline="0">
                <a:solidFill>
                  <a:schemeClr val="bg1"/>
                </a:solidFill>
              </a:rPr>
              <a:t> </a:t>
            </a:r>
            <a:r>
              <a:rPr lang="en-US">
                <a:solidFill>
                  <a:schemeClr val="bg1"/>
                </a:solidFill>
              </a:rPr>
              <a:t>amplitude diminishes by e^(-pi)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114675" y="5181600"/>
            <a:ext cx="6029325" cy="1104900"/>
            <a:chOff x="601024" y="6934200"/>
            <a:chExt cx="6028376" cy="1104772"/>
          </a:xfrm>
        </p:grpSpPr>
        <p:sp>
          <p:nvSpPr>
            <p:cNvPr id="4118" name="TextBox 20"/>
            <p:cNvSpPr txBox="1">
              <a:spLocks noChangeArrowheads="1"/>
            </p:cNvSpPr>
            <p:nvPr/>
          </p:nvSpPr>
          <p:spPr bwMode="auto">
            <a:xfrm>
              <a:off x="769422" y="7315200"/>
              <a:ext cx="5859978" cy="32825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If Q=2, then two wavelengths traveled , amplitude diminishes by e^(-pi)</a:t>
              </a:r>
            </a:p>
          </p:txBody>
        </p:sp>
        <p:sp>
          <p:nvSpPr>
            <p:cNvPr id="3" name="TextBox 21"/>
            <p:cNvSpPr txBox="1">
              <a:spLocks noChangeArrowheads="1"/>
            </p:cNvSpPr>
            <p:nvPr/>
          </p:nvSpPr>
          <p:spPr bwMode="auto">
            <a:xfrm>
              <a:off x="774824" y="6934200"/>
              <a:ext cx="5721438" cy="32829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If Q=1, then one wavelength traveled , amplitude diminishes by e^(-pi)</a:t>
              </a:r>
            </a:p>
          </p:txBody>
        </p:sp>
        <p:sp>
          <p:nvSpPr>
            <p:cNvPr id="4120" name="TextBox 23"/>
            <p:cNvSpPr txBox="1">
              <a:spLocks noChangeArrowheads="1"/>
            </p:cNvSpPr>
            <p:nvPr/>
          </p:nvSpPr>
          <p:spPr bwMode="auto">
            <a:xfrm>
              <a:off x="601024" y="7710714"/>
              <a:ext cx="5895238" cy="32825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If Q=N, then N wavelengths traveled , amplitude diminishes by e^(-pi)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0" y="304800"/>
            <a:ext cx="2390775" cy="1754188"/>
            <a:chOff x="0" y="304800"/>
            <a:chExt cx="2390775" cy="1754188"/>
          </a:xfrm>
        </p:grpSpPr>
        <p:pic>
          <p:nvPicPr>
            <p:cNvPr id="4119" name="Picture 23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0" y="304800"/>
              <a:ext cx="2390775" cy="1754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TextBox 3"/>
            <p:cNvSpPr txBox="1"/>
            <p:nvPr/>
          </p:nvSpPr>
          <p:spPr>
            <a:xfrm>
              <a:off x="1333738" y="746746"/>
              <a:ext cx="633507" cy="3282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Q=30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92846" y="1359852"/>
              <a:ext cx="633507" cy="3282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Q=10</a:t>
              </a:r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514600" y="4350603"/>
            <a:ext cx="3751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inverse Fourier transform of the damped</a:t>
            </a:r>
          </a:p>
          <a:p>
            <a:pPr algn="l"/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exponential gives rise to an </a:t>
            </a:r>
            <a:r>
              <a:rPr lang="en-US" sz="1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acausal</a:t>
            </a:r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bell-shaped curve.</a:t>
            </a:r>
          </a:p>
          <a:p>
            <a:pPr algn="l"/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Convolving this with the original Green’s</a:t>
            </a:r>
          </a:p>
          <a:p>
            <a:pPr algn="l"/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 gives an </a:t>
            </a:r>
            <a:r>
              <a:rPr lang="en-US" sz="1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acausal</a:t>
            </a:r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response. Not realistic.</a:t>
            </a: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830388" y="2178050"/>
            <a:ext cx="5011738" cy="1151732"/>
            <a:chOff x="1830388" y="2178050"/>
            <a:chExt cx="5011738" cy="1151732"/>
          </a:xfrm>
        </p:grpSpPr>
        <p:sp>
          <p:nvSpPr>
            <p:cNvPr id="7" name="Freeform 6"/>
            <p:cNvSpPr/>
            <p:nvPr/>
          </p:nvSpPr>
          <p:spPr bwMode="auto">
            <a:xfrm>
              <a:off x="1998663" y="2182019"/>
              <a:ext cx="4843463" cy="1147763"/>
            </a:xfrm>
            <a:custGeom>
              <a:avLst/>
              <a:gdLst>
                <a:gd name="connsiteX0" fmla="*/ 0 w 4842553"/>
                <a:gd name="connsiteY0" fmla="*/ 280878 h 1147777"/>
                <a:gd name="connsiteX1" fmla="*/ 35626 w 4842553"/>
                <a:gd name="connsiteY1" fmla="*/ 292754 h 1147777"/>
                <a:gd name="connsiteX2" fmla="*/ 391886 w 4842553"/>
                <a:gd name="connsiteY2" fmla="*/ 542135 h 1147777"/>
                <a:gd name="connsiteX3" fmla="*/ 475013 w 4842553"/>
                <a:gd name="connsiteY3" fmla="*/ 625263 h 1147777"/>
                <a:gd name="connsiteX4" fmla="*/ 522514 w 4842553"/>
                <a:gd name="connsiteY4" fmla="*/ 720265 h 1147777"/>
                <a:gd name="connsiteX5" fmla="*/ 570015 w 4842553"/>
                <a:gd name="connsiteY5" fmla="*/ 827143 h 1147777"/>
                <a:gd name="connsiteX6" fmla="*/ 617517 w 4842553"/>
                <a:gd name="connsiteY6" fmla="*/ 874644 h 1147777"/>
                <a:gd name="connsiteX7" fmla="*/ 653143 w 4842553"/>
                <a:gd name="connsiteY7" fmla="*/ 886520 h 1147777"/>
                <a:gd name="connsiteX8" fmla="*/ 997527 w 4842553"/>
                <a:gd name="connsiteY8" fmla="*/ 898395 h 1147777"/>
                <a:gd name="connsiteX9" fmla="*/ 1175657 w 4842553"/>
                <a:gd name="connsiteY9" fmla="*/ 969647 h 1147777"/>
                <a:gd name="connsiteX10" fmla="*/ 1365662 w 4842553"/>
                <a:gd name="connsiteY10" fmla="*/ 1017148 h 1147777"/>
                <a:gd name="connsiteX11" fmla="*/ 1508166 w 4842553"/>
                <a:gd name="connsiteY11" fmla="*/ 1112151 h 1147777"/>
                <a:gd name="connsiteX12" fmla="*/ 1615044 w 4842553"/>
                <a:gd name="connsiteY12" fmla="*/ 1135902 h 1147777"/>
                <a:gd name="connsiteX13" fmla="*/ 1650670 w 4842553"/>
                <a:gd name="connsiteY13" fmla="*/ 1147777 h 1147777"/>
                <a:gd name="connsiteX14" fmla="*/ 1781299 w 4842553"/>
                <a:gd name="connsiteY14" fmla="*/ 1135902 h 1147777"/>
                <a:gd name="connsiteX15" fmla="*/ 1900052 w 4842553"/>
                <a:gd name="connsiteY15" fmla="*/ 1112151 h 1147777"/>
                <a:gd name="connsiteX16" fmla="*/ 2339439 w 4842553"/>
                <a:gd name="connsiteY16" fmla="*/ 1100276 h 1147777"/>
                <a:gd name="connsiteX17" fmla="*/ 2470067 w 4842553"/>
                <a:gd name="connsiteY17" fmla="*/ 1076525 h 1147777"/>
                <a:gd name="connsiteX18" fmla="*/ 2517569 w 4842553"/>
                <a:gd name="connsiteY18" fmla="*/ 1064650 h 1147777"/>
                <a:gd name="connsiteX19" fmla="*/ 2707574 w 4842553"/>
                <a:gd name="connsiteY19" fmla="*/ 1040899 h 1147777"/>
                <a:gd name="connsiteX20" fmla="*/ 2850078 w 4842553"/>
                <a:gd name="connsiteY20" fmla="*/ 993398 h 1147777"/>
                <a:gd name="connsiteX21" fmla="*/ 2909454 w 4842553"/>
                <a:gd name="connsiteY21" fmla="*/ 981522 h 1147777"/>
                <a:gd name="connsiteX22" fmla="*/ 3016332 w 4842553"/>
                <a:gd name="connsiteY22" fmla="*/ 898395 h 1147777"/>
                <a:gd name="connsiteX23" fmla="*/ 3135086 w 4842553"/>
                <a:gd name="connsiteY23" fmla="*/ 779642 h 1147777"/>
                <a:gd name="connsiteX24" fmla="*/ 3218213 w 4842553"/>
                <a:gd name="connsiteY24" fmla="*/ 720265 h 1147777"/>
                <a:gd name="connsiteX25" fmla="*/ 3265714 w 4842553"/>
                <a:gd name="connsiteY25" fmla="*/ 696515 h 1147777"/>
                <a:gd name="connsiteX26" fmla="*/ 3396343 w 4842553"/>
                <a:gd name="connsiteY26" fmla="*/ 613387 h 1147777"/>
                <a:gd name="connsiteX27" fmla="*/ 3479470 w 4842553"/>
                <a:gd name="connsiteY27" fmla="*/ 601512 h 1147777"/>
                <a:gd name="connsiteX28" fmla="*/ 3610099 w 4842553"/>
                <a:gd name="connsiteY28" fmla="*/ 554011 h 1147777"/>
                <a:gd name="connsiteX29" fmla="*/ 3716976 w 4842553"/>
                <a:gd name="connsiteY29" fmla="*/ 530260 h 1147777"/>
                <a:gd name="connsiteX30" fmla="*/ 3871356 w 4842553"/>
                <a:gd name="connsiteY30" fmla="*/ 494634 h 1147777"/>
                <a:gd name="connsiteX31" fmla="*/ 4001984 w 4842553"/>
                <a:gd name="connsiteY31" fmla="*/ 482759 h 1147777"/>
                <a:gd name="connsiteX32" fmla="*/ 4191989 w 4842553"/>
                <a:gd name="connsiteY32" fmla="*/ 435257 h 1147777"/>
                <a:gd name="connsiteX33" fmla="*/ 4310743 w 4842553"/>
                <a:gd name="connsiteY33" fmla="*/ 399631 h 1147777"/>
                <a:gd name="connsiteX34" fmla="*/ 4346369 w 4842553"/>
                <a:gd name="connsiteY34" fmla="*/ 375881 h 1147777"/>
                <a:gd name="connsiteX35" fmla="*/ 4465122 w 4842553"/>
                <a:gd name="connsiteY35" fmla="*/ 292754 h 1147777"/>
                <a:gd name="connsiteX36" fmla="*/ 4512623 w 4842553"/>
                <a:gd name="connsiteY36" fmla="*/ 269003 h 1147777"/>
                <a:gd name="connsiteX37" fmla="*/ 4595751 w 4842553"/>
                <a:gd name="connsiteY37" fmla="*/ 197751 h 1147777"/>
                <a:gd name="connsiteX38" fmla="*/ 4643252 w 4842553"/>
                <a:gd name="connsiteY38" fmla="*/ 162125 h 1147777"/>
                <a:gd name="connsiteX39" fmla="*/ 4726379 w 4842553"/>
                <a:gd name="connsiteY39" fmla="*/ 102748 h 1147777"/>
                <a:gd name="connsiteX40" fmla="*/ 4762005 w 4842553"/>
                <a:gd name="connsiteY40" fmla="*/ 67122 h 1147777"/>
                <a:gd name="connsiteX41" fmla="*/ 4809506 w 4842553"/>
                <a:gd name="connsiteY41" fmla="*/ 31496 h 1147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4842553" h="1147777">
                  <a:moveTo>
                    <a:pt x="0" y="280878"/>
                  </a:moveTo>
                  <a:cubicBezTo>
                    <a:pt x="11875" y="284837"/>
                    <a:pt x="24120" y="287823"/>
                    <a:pt x="35626" y="292754"/>
                  </a:cubicBezTo>
                  <a:cubicBezTo>
                    <a:pt x="210514" y="367706"/>
                    <a:pt x="222696" y="372943"/>
                    <a:pt x="391886" y="542135"/>
                  </a:cubicBezTo>
                  <a:lnTo>
                    <a:pt x="475013" y="625263"/>
                  </a:lnTo>
                  <a:cubicBezTo>
                    <a:pt x="557204" y="830736"/>
                    <a:pt x="451361" y="577958"/>
                    <a:pt x="522514" y="720265"/>
                  </a:cubicBezTo>
                  <a:cubicBezTo>
                    <a:pt x="535501" y="746239"/>
                    <a:pt x="551131" y="801964"/>
                    <a:pt x="570015" y="827143"/>
                  </a:cubicBezTo>
                  <a:cubicBezTo>
                    <a:pt x="583451" y="845057"/>
                    <a:pt x="599296" y="861629"/>
                    <a:pt x="617517" y="874644"/>
                  </a:cubicBezTo>
                  <a:cubicBezTo>
                    <a:pt x="627703" y="881920"/>
                    <a:pt x="640650" y="885739"/>
                    <a:pt x="653143" y="886520"/>
                  </a:cubicBezTo>
                  <a:cubicBezTo>
                    <a:pt x="767782" y="893685"/>
                    <a:pt x="882732" y="894437"/>
                    <a:pt x="997527" y="898395"/>
                  </a:cubicBezTo>
                  <a:cubicBezTo>
                    <a:pt x="1056904" y="922146"/>
                    <a:pt x="1114795" y="950014"/>
                    <a:pt x="1175657" y="969647"/>
                  </a:cubicBezTo>
                  <a:cubicBezTo>
                    <a:pt x="1237789" y="989689"/>
                    <a:pt x="1365662" y="1017148"/>
                    <a:pt x="1365662" y="1017148"/>
                  </a:cubicBezTo>
                  <a:cubicBezTo>
                    <a:pt x="1416444" y="1067930"/>
                    <a:pt x="1419760" y="1077771"/>
                    <a:pt x="1508166" y="1112151"/>
                  </a:cubicBezTo>
                  <a:cubicBezTo>
                    <a:pt x="1542180" y="1125379"/>
                    <a:pt x="1579639" y="1127051"/>
                    <a:pt x="1615044" y="1135902"/>
                  </a:cubicBezTo>
                  <a:cubicBezTo>
                    <a:pt x="1627188" y="1138938"/>
                    <a:pt x="1638795" y="1143819"/>
                    <a:pt x="1650670" y="1147777"/>
                  </a:cubicBezTo>
                  <a:cubicBezTo>
                    <a:pt x="1694213" y="1143819"/>
                    <a:pt x="1738016" y="1142085"/>
                    <a:pt x="1781299" y="1135902"/>
                  </a:cubicBezTo>
                  <a:cubicBezTo>
                    <a:pt x="1922366" y="1115749"/>
                    <a:pt x="1628137" y="1124510"/>
                    <a:pt x="1900052" y="1112151"/>
                  </a:cubicBezTo>
                  <a:cubicBezTo>
                    <a:pt x="2046417" y="1105498"/>
                    <a:pt x="2192977" y="1104234"/>
                    <a:pt x="2339439" y="1100276"/>
                  </a:cubicBezTo>
                  <a:cubicBezTo>
                    <a:pt x="2415873" y="1074797"/>
                    <a:pt x="2335793" y="1098903"/>
                    <a:pt x="2470067" y="1076525"/>
                  </a:cubicBezTo>
                  <a:cubicBezTo>
                    <a:pt x="2486166" y="1073842"/>
                    <a:pt x="2501428" y="1067071"/>
                    <a:pt x="2517569" y="1064650"/>
                  </a:cubicBezTo>
                  <a:cubicBezTo>
                    <a:pt x="2580691" y="1055182"/>
                    <a:pt x="2644452" y="1050367"/>
                    <a:pt x="2707574" y="1040899"/>
                  </a:cubicBezTo>
                  <a:cubicBezTo>
                    <a:pt x="2759674" y="1033084"/>
                    <a:pt x="2798256" y="1009343"/>
                    <a:pt x="2850078" y="993398"/>
                  </a:cubicBezTo>
                  <a:cubicBezTo>
                    <a:pt x="2869369" y="987462"/>
                    <a:pt x="2889662" y="985481"/>
                    <a:pt x="2909454" y="981522"/>
                  </a:cubicBezTo>
                  <a:cubicBezTo>
                    <a:pt x="3048830" y="842146"/>
                    <a:pt x="2789072" y="1097246"/>
                    <a:pt x="3016332" y="898395"/>
                  </a:cubicBezTo>
                  <a:cubicBezTo>
                    <a:pt x="3058462" y="861531"/>
                    <a:pt x="3090301" y="813231"/>
                    <a:pt x="3135086" y="779642"/>
                  </a:cubicBezTo>
                  <a:cubicBezTo>
                    <a:pt x="3155474" y="764351"/>
                    <a:pt x="3193905" y="734155"/>
                    <a:pt x="3218213" y="720265"/>
                  </a:cubicBezTo>
                  <a:cubicBezTo>
                    <a:pt x="3233583" y="711482"/>
                    <a:pt x="3250779" y="706019"/>
                    <a:pt x="3265714" y="696515"/>
                  </a:cubicBezTo>
                  <a:cubicBezTo>
                    <a:pt x="3290426" y="680789"/>
                    <a:pt x="3356242" y="624324"/>
                    <a:pt x="3396343" y="613387"/>
                  </a:cubicBezTo>
                  <a:cubicBezTo>
                    <a:pt x="3423347" y="606022"/>
                    <a:pt x="3451761" y="605470"/>
                    <a:pt x="3479470" y="601512"/>
                  </a:cubicBezTo>
                  <a:cubicBezTo>
                    <a:pt x="3523013" y="585678"/>
                    <a:pt x="3566144" y="568663"/>
                    <a:pt x="3610099" y="554011"/>
                  </a:cubicBezTo>
                  <a:cubicBezTo>
                    <a:pt x="3639071" y="544354"/>
                    <a:pt x="3688726" y="536538"/>
                    <a:pt x="3716976" y="530260"/>
                  </a:cubicBezTo>
                  <a:cubicBezTo>
                    <a:pt x="3768531" y="518803"/>
                    <a:pt x="3819262" y="503316"/>
                    <a:pt x="3871356" y="494634"/>
                  </a:cubicBezTo>
                  <a:cubicBezTo>
                    <a:pt x="3914483" y="487446"/>
                    <a:pt x="3958441" y="486717"/>
                    <a:pt x="4001984" y="482759"/>
                  </a:cubicBezTo>
                  <a:cubicBezTo>
                    <a:pt x="4072838" y="467013"/>
                    <a:pt x="4124430" y="457776"/>
                    <a:pt x="4191989" y="435257"/>
                  </a:cubicBezTo>
                  <a:cubicBezTo>
                    <a:pt x="4309163" y="396199"/>
                    <a:pt x="4193482" y="423084"/>
                    <a:pt x="4310743" y="399631"/>
                  </a:cubicBezTo>
                  <a:cubicBezTo>
                    <a:pt x="4322618" y="391714"/>
                    <a:pt x="4334755" y="384177"/>
                    <a:pt x="4346369" y="375881"/>
                  </a:cubicBezTo>
                  <a:cubicBezTo>
                    <a:pt x="4403215" y="335277"/>
                    <a:pt x="4396859" y="333712"/>
                    <a:pt x="4465122" y="292754"/>
                  </a:cubicBezTo>
                  <a:cubicBezTo>
                    <a:pt x="4480302" y="283646"/>
                    <a:pt x="4497611" y="278385"/>
                    <a:pt x="4512623" y="269003"/>
                  </a:cubicBezTo>
                  <a:cubicBezTo>
                    <a:pt x="4576738" y="228931"/>
                    <a:pt x="4543434" y="242595"/>
                    <a:pt x="4595751" y="197751"/>
                  </a:cubicBezTo>
                  <a:cubicBezTo>
                    <a:pt x="4610778" y="184870"/>
                    <a:pt x="4627147" y="173629"/>
                    <a:pt x="4643252" y="162125"/>
                  </a:cubicBezTo>
                  <a:cubicBezTo>
                    <a:pt x="4680844" y="135273"/>
                    <a:pt x="4687570" y="136013"/>
                    <a:pt x="4726379" y="102748"/>
                  </a:cubicBezTo>
                  <a:cubicBezTo>
                    <a:pt x="4739130" y="91818"/>
                    <a:pt x="4749103" y="77873"/>
                    <a:pt x="4762005" y="67122"/>
                  </a:cubicBezTo>
                  <a:cubicBezTo>
                    <a:pt x="4842553" y="0"/>
                    <a:pt x="4771746" y="69259"/>
                    <a:pt x="4809506" y="31496"/>
                  </a:cubicBezTo>
                </a:path>
              </a:pathLst>
            </a:custGeom>
            <a:noFill/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US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5-Point Star 10"/>
            <p:cNvSpPr/>
            <p:nvPr/>
          </p:nvSpPr>
          <p:spPr bwMode="auto">
            <a:xfrm>
              <a:off x="1830388" y="2178050"/>
              <a:ext cx="455612" cy="412750"/>
            </a:xfrm>
            <a:prstGeom prst="star5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3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</a:endParaRPr>
            </a:p>
          </p:txBody>
        </p:sp>
      </p:grpSp>
      <p:sp>
        <p:nvSpPr>
          <p:cNvPr id="16" name="Trapezoid 15"/>
          <p:cNvSpPr/>
          <p:nvPr/>
        </p:nvSpPr>
        <p:spPr bwMode="auto">
          <a:xfrm flipV="1">
            <a:off x="6832509" y="2178050"/>
            <a:ext cx="228600" cy="251446"/>
          </a:xfrm>
          <a:prstGeom prst="trapezoi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53400" y="4160395"/>
            <a:ext cx="1143000" cy="3795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</a:t>
            </a:r>
            <a:r>
              <a:rPr lang="en-US" sz="2800" baseline="30000" dirty="0" smtClean="0"/>
              <a:t>-</a:t>
            </a:r>
            <a:r>
              <a:rPr lang="en-US" sz="2800" baseline="30000" dirty="0" err="1" smtClean="0">
                <a:latin typeface="Symbol" panose="05050102010706020507" pitchFamily="18" charset="2"/>
              </a:rPr>
              <a:t>p</a:t>
            </a:r>
            <a:r>
              <a:rPr lang="en-US" sz="2800" baseline="30000" dirty="0" err="1" smtClean="0"/>
              <a:t>r</a:t>
            </a:r>
            <a:r>
              <a:rPr lang="en-US" sz="2800" baseline="30000" dirty="0" smtClean="0"/>
              <a:t>/(</a:t>
            </a:r>
            <a:r>
              <a:rPr lang="en-US" sz="2800" baseline="30000" dirty="0" err="1" smtClean="0">
                <a:latin typeface="Symbol" panose="05050102010706020507" pitchFamily="18" charset="2"/>
              </a:rPr>
              <a:t>l</a:t>
            </a:r>
            <a:r>
              <a:rPr lang="en-US" sz="2800" baseline="30000" dirty="0" err="1" smtClean="0"/>
              <a:t>Q</a:t>
            </a:r>
            <a:r>
              <a:rPr lang="en-US" sz="2800" baseline="30000" dirty="0" smtClean="0"/>
              <a:t>)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8170948" y="4107598"/>
            <a:ext cx="973052" cy="508588"/>
          </a:xfrm>
          <a:prstGeom prst="rect">
            <a:avLst/>
          </a:prstGeom>
          <a:solidFill>
            <a:srgbClr val="FF0000">
              <a:alpha val="29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061109" y="2740025"/>
            <a:ext cx="1612991" cy="284486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099209" y="2988848"/>
            <a:ext cx="1612991" cy="233658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061109" y="3276600"/>
            <a:ext cx="1689191" cy="17133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073809" y="3505200"/>
            <a:ext cx="1612991" cy="188063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934200" y="3733800"/>
            <a:ext cx="1612991" cy="188063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/>
            </a:endParaRPr>
          </a:p>
        </p:txBody>
      </p:sp>
    </p:spTree>
    <p:custDataLst>
      <p:tags r:id="rId1"/>
    </p:custDataLst>
  </p:cSld>
  <p:clrMapOvr>
    <a:masterClrMapping/>
  </p:clrMapOvr>
  <p:transition advTm="37521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2" grpId="0"/>
      <p:bldP spid="8" grpId="0"/>
      <p:bldP spid="9" grpId="0"/>
      <p:bldP spid="10" grpId="0"/>
      <p:bldP spid="12" grpId="0"/>
      <p:bldP spid="13" grpId="0"/>
      <p:bldP spid="23" grpId="0"/>
      <p:bldP spid="6" grpId="0"/>
      <p:bldP spid="21" grpId="0" animBg="1"/>
      <p:bldP spid="18" grpId="0" animBg="1"/>
      <p:bldP spid="22" grpId="0" animBg="1"/>
      <p:bldP spid="36" grpId="0" animBg="1"/>
      <p:bldP spid="37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6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2|48.4|31.7|2.9|2.1|37.9|78.5|24.2|86.9|21.6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7535</TotalTime>
  <Words>343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Symbol</vt:lpstr>
      <vt:lpstr>Times New Roman</vt:lpstr>
      <vt:lpstr>Default Design</vt:lpstr>
      <vt:lpstr>Green’s Functions</vt:lpstr>
      <vt:lpstr>PowerPoint Presentation</vt:lpstr>
      <vt:lpstr>All these records differ from those associated with terrestrial earthquakes in lacking S (secondary or shear) waves. They also last for much longer than earthquakes - up to an hour, as though the Moon were "ringing" like a bell. The bulk of the moonquakes originate from depths of 600 km or more (attributed to the seismic signals bouncing back and forth in the low velocity surface layers [ejecta blanket]). They tend to occur in swarms associated both with preferred spatial locations and specific time intervals (probably accounted for by stresses induced by terrestrial tidal forces). </vt:lpstr>
    </vt:vector>
  </TitlesOfParts>
  <Company>GeoTomo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Jie Zhang</dc:creator>
  <cp:lastModifiedBy>Gerard T. Schuster</cp:lastModifiedBy>
  <cp:revision>199</cp:revision>
  <dcterms:created xsi:type="dcterms:W3CDTF">2005-01-25T09:36:05Z</dcterms:created>
  <dcterms:modified xsi:type="dcterms:W3CDTF">2021-02-23T05:51:03Z</dcterms:modified>
</cp:coreProperties>
</file>