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6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7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5" r:id="rId1"/>
  </p:sldMasterIdLst>
  <p:notesMasterIdLst>
    <p:notesMasterId r:id="rId9"/>
  </p:notesMasterIdLst>
  <p:sldIdLst>
    <p:sldId id="256" r:id="rId2"/>
    <p:sldId id="380" r:id="rId3"/>
    <p:sldId id="354" r:id="rId4"/>
    <p:sldId id="381" r:id="rId5"/>
    <p:sldId id="383" r:id="rId6"/>
    <p:sldId id="384" r:id="rId7"/>
    <p:sldId id="38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8660" autoAdjust="0"/>
  </p:normalViewPr>
  <p:slideViewPr>
    <p:cSldViewPr>
      <p:cViewPr>
        <p:scale>
          <a:sx n="76" d="100"/>
          <a:sy n="76" d="100"/>
        </p:scale>
        <p:origin x="-2584" y="-45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3" Type="http://schemas.openxmlformats.org/officeDocument/2006/relationships/image" Target="../media/image30.emf"/><Relationship Id="rId14" Type="http://schemas.openxmlformats.org/officeDocument/2006/relationships/image" Target="../media/image31.emf"/><Relationship Id="rId15" Type="http://schemas.openxmlformats.org/officeDocument/2006/relationships/image" Target="../media/image32.emf"/><Relationship Id="rId16" Type="http://schemas.openxmlformats.org/officeDocument/2006/relationships/image" Target="../media/image33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25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7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image" Target="../media/image41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0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520750-EE8F-4F9D-A4EA-179E7866EBB6}" type="datetimeFigureOut">
              <a:rPr lang="en-US"/>
              <a:pPr>
                <a:defRPr/>
              </a:pPr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2C82E-251C-4EA2-8FEB-6EB1BFD65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82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6CD8AC-C307-41A2-9F63-1A5F2DD5F58F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2C82E-251C-4EA2-8FEB-6EB1BFD656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2C82E-251C-4EA2-8FEB-6EB1BFD656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2C82E-251C-4EA2-8FEB-6EB1BFD656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2C82E-251C-4EA2-8FEB-6EB1BFD656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2C82E-251C-4EA2-8FEB-6EB1BFD656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2C82E-251C-4EA2-8FEB-6EB1BFD656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156A8C-2B03-4EDB-AA20-ACBB6C46F9F2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2ADAD-208B-4390-8BE2-F13AD708D7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289B3-A8C9-4AD8-9646-6BE3AB8A66CB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DE2E-A629-4269-BD30-3782017645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C44C6-9F53-48BA-99BF-64201C353A04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9AEEE-0914-4137-B100-3E8CE7765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4762E-5176-478E-8F9F-F610513E32A9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4080E-911D-4C9D-BF1B-CF14C42A1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041AB-A873-4ABF-B5BB-4D2A6A3F4B0F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AB25-BC68-4B6C-8553-87B95A1C9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FA6B6-BFDE-4955-8897-3C0C2CD2051E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F4A5F-CCA6-4290-B412-DD2A54588D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5E8FB-E38E-4F31-A980-03188CA173AD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E9FE2-FC0E-4806-A2B2-CEB11ED65E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82E31-4A13-4BD4-8126-F1F644B7AC7A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67D24-FAD1-4756-8F8C-07A9B7A929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F3A19-BC80-48C8-A8E8-65A6B28319DD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D939-3856-4E2B-8CB6-B9B7185E34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4BFA9-B098-430C-89FA-E770CC57A2E9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30D6C-6B1C-4660-A46F-6B09C58F25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97AA0-FCE1-4CDC-98C1-448B17DA8AFC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00D66-2CA7-4512-8AF3-6D17450D58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BDD679-81CD-4DE4-9BB4-824068D607FC}" type="datetime1">
              <a:rPr lang="en-US" smtClean="0"/>
              <a:pPr>
                <a:defRPr/>
              </a:pPr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841973-1FEB-4788-90A3-9E5794E070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6.emf"/><Relationship Id="rId10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18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19.e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20.emf"/><Relationship Id="rId26" Type="http://schemas.openxmlformats.org/officeDocument/2006/relationships/oleObject" Target="../embeddings/oleObject24.bin"/><Relationship Id="rId27" Type="http://schemas.openxmlformats.org/officeDocument/2006/relationships/image" Target="../media/image21.emf"/><Relationship Id="rId28" Type="http://schemas.openxmlformats.org/officeDocument/2006/relationships/oleObject" Target="../embeddings/oleObject25.bin"/><Relationship Id="rId29" Type="http://schemas.openxmlformats.org/officeDocument/2006/relationships/image" Target="../media/image22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15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16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34.bin"/><Relationship Id="rId21" Type="http://schemas.openxmlformats.org/officeDocument/2006/relationships/image" Target="../media/image26.emf"/><Relationship Id="rId22" Type="http://schemas.openxmlformats.org/officeDocument/2006/relationships/oleObject" Target="../embeddings/oleObject35.bin"/><Relationship Id="rId23" Type="http://schemas.openxmlformats.org/officeDocument/2006/relationships/image" Target="../media/image27.emf"/><Relationship Id="rId24" Type="http://schemas.openxmlformats.org/officeDocument/2006/relationships/oleObject" Target="../embeddings/oleObject36.bin"/><Relationship Id="rId25" Type="http://schemas.openxmlformats.org/officeDocument/2006/relationships/image" Target="../media/image28.emf"/><Relationship Id="rId26" Type="http://schemas.openxmlformats.org/officeDocument/2006/relationships/oleObject" Target="../embeddings/oleObject37.bin"/><Relationship Id="rId27" Type="http://schemas.openxmlformats.org/officeDocument/2006/relationships/image" Target="../media/image29.emf"/><Relationship Id="rId28" Type="http://schemas.openxmlformats.org/officeDocument/2006/relationships/oleObject" Target="../embeddings/oleObject38.bin"/><Relationship Id="rId29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3.emf"/><Relationship Id="rId30" Type="http://schemas.openxmlformats.org/officeDocument/2006/relationships/oleObject" Target="../embeddings/oleObject39.bin"/><Relationship Id="rId31" Type="http://schemas.openxmlformats.org/officeDocument/2006/relationships/image" Target="../media/image31.emf"/><Relationship Id="rId32" Type="http://schemas.openxmlformats.org/officeDocument/2006/relationships/oleObject" Target="../embeddings/oleObject40.bin"/><Relationship Id="rId9" Type="http://schemas.openxmlformats.org/officeDocument/2006/relationships/image" Target="../media/image16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8.bin"/><Relationship Id="rId33" Type="http://schemas.openxmlformats.org/officeDocument/2006/relationships/image" Target="../media/image32.emf"/><Relationship Id="rId34" Type="http://schemas.openxmlformats.org/officeDocument/2006/relationships/oleObject" Target="../embeddings/oleObject41.bin"/><Relationship Id="rId35" Type="http://schemas.openxmlformats.org/officeDocument/2006/relationships/image" Target="../media/image33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17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25.e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19.emf"/><Relationship Id="rId16" Type="http://schemas.openxmlformats.org/officeDocument/2006/relationships/oleObject" Target="../embeddings/oleObject32.bin"/><Relationship Id="rId17" Type="http://schemas.openxmlformats.org/officeDocument/2006/relationships/image" Target="../media/image20.emf"/><Relationship Id="rId18" Type="http://schemas.openxmlformats.org/officeDocument/2006/relationships/oleObject" Target="../embeddings/oleObject33.bin"/><Relationship Id="rId1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image" Target="../media/image32.e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33.emf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39.emf"/><Relationship Id="rId25" Type="http://schemas.openxmlformats.org/officeDocument/2006/relationships/image" Target="../media/image42.png"/><Relationship Id="rId26" Type="http://schemas.openxmlformats.org/officeDocument/2006/relationships/oleObject" Target="../embeddings/oleObject53.bin"/><Relationship Id="rId27" Type="http://schemas.openxmlformats.org/officeDocument/2006/relationships/image" Target="../media/image40.emf"/><Relationship Id="rId28" Type="http://schemas.openxmlformats.org/officeDocument/2006/relationships/image" Target="../media/image43.png"/><Relationship Id="rId29" Type="http://schemas.openxmlformats.org/officeDocument/2006/relationships/oleObject" Target="../embeddings/oleObject54.bin"/><Relationship Id="rId30" Type="http://schemas.openxmlformats.org/officeDocument/2006/relationships/image" Target="../media/image41.emf"/><Relationship Id="rId10" Type="http://schemas.openxmlformats.org/officeDocument/2006/relationships/image" Target="../media/image36.e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8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1295400"/>
            <a:ext cx="8763000" cy="449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1"/>
                </a:solidFill>
              </a:rPr>
              <a:t>The </a:t>
            </a:r>
            <a:r>
              <a:rPr lang="en-US" sz="3600" b="1" dirty="0">
                <a:solidFill>
                  <a:schemeClr val="accent1"/>
                </a:solidFill>
              </a:rPr>
              <a:t>D</a:t>
            </a:r>
            <a:r>
              <a:rPr lang="en-US" sz="3600" b="1" dirty="0" smtClean="0">
                <a:solidFill>
                  <a:schemeClr val="accent1"/>
                </a:solidFill>
              </a:rPr>
              <a:t>amping Factor for Evanescent Wave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in Total Internal Reflection</a:t>
            </a:r>
            <a:r>
              <a:rPr lang="en-US" sz="2000" b="1" i="1" dirty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2000" b="1" i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000" b="1" i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2000" b="1" i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000" b="1" i="1" dirty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2000" b="1" i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000" b="1" i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2000" b="1" i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000" b="1" i="1" dirty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2000" b="1" i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2800" b="1" i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200" b="1" i="1" dirty="0" smtClean="0">
                <a:solidFill>
                  <a:schemeClr val="accent1"/>
                </a:solidFill>
                <a:latin typeface="Calibri" pitchFamily="34" charset="0"/>
              </a:rPr>
              <a:t>Zongcai Feng</a:t>
            </a:r>
            <a:br>
              <a:rPr lang="en-US" sz="3200" b="1" i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200" b="1" i="1" dirty="0" smtClean="0">
                <a:solidFill>
                  <a:schemeClr val="accent1"/>
                </a:solidFill>
                <a:latin typeface="Calibri" pitchFamily="34" charset="0"/>
              </a:rPr>
              <a:t>11 May 2017</a:t>
            </a:r>
            <a:endParaRPr lang="en-US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48200" y="6400800"/>
            <a:ext cx="4800600" cy="45720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AGL Research Presentations &amp; Update Meeting 2012</a:t>
            </a:r>
            <a:endParaRPr lang="en-US" sz="14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0"/>
            <a:ext cx="71628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chemeClr val="accent1"/>
                </a:solidFill>
              </a:rPr>
              <a:t>Total Internal </a:t>
            </a:r>
            <a:r>
              <a:rPr lang="en-US" sz="3600" b="1" dirty="0" err="1" smtClean="0">
                <a:solidFill>
                  <a:schemeClr val="accent1"/>
                </a:solidFill>
              </a:rPr>
              <a:t>Rreflection</a:t>
            </a:r>
            <a:endParaRPr lang="en-US" sz="3600" b="1" u="sng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912673" y="3444488"/>
            <a:ext cx="7621727" cy="3800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0" y="1371600"/>
            <a:ext cx="28028" cy="4191000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927375"/>
              </p:ext>
            </p:extLst>
          </p:nvPr>
        </p:nvGraphicFramePr>
        <p:xfrm>
          <a:off x="1066800" y="2590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0" name="Equation" r:id="rId4" imgW="152400" imgH="203200" progId="Equation.DSMT4">
                  <p:embed/>
                </p:oleObj>
              </mc:Choice>
              <mc:Fallback>
                <p:oleObj name="Equation" r:id="rId4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2590800"/>
                        <a:ext cx="609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77778"/>
              </p:ext>
            </p:extLst>
          </p:nvPr>
        </p:nvGraphicFramePr>
        <p:xfrm>
          <a:off x="1066800" y="3657600"/>
          <a:ext cx="66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1" name="Equation" r:id="rId6" imgW="165100" imgH="203200" progId="Equation.DSMT4">
                  <p:embed/>
                </p:oleObj>
              </mc:Choice>
              <mc:Fallback>
                <p:oleObj name="Equation" r:id="rId6" imgW="165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657600"/>
                        <a:ext cx="660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422108"/>
              </p:ext>
            </p:extLst>
          </p:nvPr>
        </p:nvGraphicFramePr>
        <p:xfrm>
          <a:off x="609600" y="5638800"/>
          <a:ext cx="1843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2" name="Equation" r:id="rId8" imgW="533400" imgH="203200" progId="Equation.DSMT4">
                  <p:embed/>
                </p:oleObj>
              </mc:Choice>
              <mc:Fallback>
                <p:oleObj name="Equation" r:id="rId8" imgW="533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5638800"/>
                        <a:ext cx="18430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802691" y="1616912"/>
            <a:ext cx="1752600" cy="182880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631491" y="1600200"/>
            <a:ext cx="1524000" cy="182880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14782" y="3505200"/>
            <a:ext cx="3064709" cy="516688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28842"/>
              </p:ext>
            </p:extLst>
          </p:nvPr>
        </p:nvGraphicFramePr>
        <p:xfrm>
          <a:off x="4038600" y="2209800"/>
          <a:ext cx="399251" cy="53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3" name="Equation" r:id="rId10" imgW="127000" imgH="177800" progId="Equation.DSMT4">
                  <p:embed/>
                </p:oleObj>
              </mc:Choice>
              <mc:Fallback>
                <p:oleObj name="Equation" r:id="rId10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38600" y="2209800"/>
                        <a:ext cx="399251" cy="537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0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0"/>
            <a:ext cx="71628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chemeClr val="accent1"/>
                </a:solidFill>
              </a:rPr>
              <a:t>Total Internal </a:t>
            </a:r>
            <a:r>
              <a:rPr lang="en-US" sz="3600" b="1" dirty="0" err="1" smtClean="0">
                <a:solidFill>
                  <a:schemeClr val="accent1"/>
                </a:solidFill>
              </a:rPr>
              <a:t>Rreflection</a:t>
            </a:r>
            <a:endParaRPr lang="en-US" sz="3600" b="1" u="sng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912673" y="3444488"/>
            <a:ext cx="7621727" cy="3800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0" y="1371600"/>
            <a:ext cx="28028" cy="4191000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46262"/>
              </p:ext>
            </p:extLst>
          </p:nvPr>
        </p:nvGraphicFramePr>
        <p:xfrm>
          <a:off x="1066800" y="2590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Equation" r:id="rId4" imgW="152400" imgH="203200" progId="Equation.DSMT4">
                  <p:embed/>
                </p:oleObj>
              </mc:Choice>
              <mc:Fallback>
                <p:oleObj name="Equation" r:id="rId4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2590800"/>
                        <a:ext cx="609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321205"/>
              </p:ext>
            </p:extLst>
          </p:nvPr>
        </p:nvGraphicFramePr>
        <p:xfrm>
          <a:off x="1066800" y="3657600"/>
          <a:ext cx="66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Equation" r:id="rId6" imgW="165100" imgH="203200" progId="Equation.DSMT4">
                  <p:embed/>
                </p:oleObj>
              </mc:Choice>
              <mc:Fallback>
                <p:oleObj name="Equation" r:id="rId6" imgW="165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657600"/>
                        <a:ext cx="660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14184"/>
              </p:ext>
            </p:extLst>
          </p:nvPr>
        </p:nvGraphicFramePr>
        <p:xfrm>
          <a:off x="609600" y="5638800"/>
          <a:ext cx="1843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Equation" r:id="rId8" imgW="533400" imgH="203200" progId="Equation.DSMT4">
                  <p:embed/>
                </p:oleObj>
              </mc:Choice>
              <mc:Fallback>
                <p:oleObj name="Equation" r:id="rId8" imgW="533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5638800"/>
                        <a:ext cx="18430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286000" y="2286000"/>
            <a:ext cx="2269291" cy="115971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631491" y="2362200"/>
            <a:ext cx="2074109" cy="106680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14782" y="3505200"/>
            <a:ext cx="3081418" cy="53340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477000" y="3657600"/>
            <a:ext cx="457200" cy="38100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553200" y="3657600"/>
            <a:ext cx="381000" cy="45720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12680"/>
              </p:ext>
            </p:extLst>
          </p:nvPr>
        </p:nvGraphicFramePr>
        <p:xfrm>
          <a:off x="3048000" y="1976437"/>
          <a:ext cx="13398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Equation" r:id="rId10" imgW="393700" imgH="203200" progId="Equation.DSMT4">
                  <p:embed/>
                </p:oleObj>
              </mc:Choice>
              <mc:Fallback>
                <p:oleObj name="Equation" r:id="rId10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8000" y="1976437"/>
                        <a:ext cx="133985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63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0"/>
            <a:ext cx="71628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chemeClr val="accent1"/>
                </a:solidFill>
              </a:rPr>
              <a:t>Total Internal </a:t>
            </a:r>
            <a:r>
              <a:rPr lang="en-US" sz="3600" b="1" dirty="0" err="1" smtClean="0">
                <a:solidFill>
                  <a:schemeClr val="accent1"/>
                </a:solidFill>
              </a:rPr>
              <a:t>Rreflection</a:t>
            </a:r>
            <a:endParaRPr lang="en-US" sz="3600" b="1" u="sng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912673" y="3444488"/>
            <a:ext cx="7621727" cy="3800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0" y="1371600"/>
            <a:ext cx="28028" cy="4191000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30721"/>
              </p:ext>
            </p:extLst>
          </p:nvPr>
        </p:nvGraphicFramePr>
        <p:xfrm>
          <a:off x="1066800" y="2590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6" name="Equation" r:id="rId4" imgW="152400" imgH="203200" progId="Equation.DSMT4">
                  <p:embed/>
                </p:oleObj>
              </mc:Choice>
              <mc:Fallback>
                <p:oleObj name="Equation" r:id="rId4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2590800"/>
                        <a:ext cx="609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12013"/>
              </p:ext>
            </p:extLst>
          </p:nvPr>
        </p:nvGraphicFramePr>
        <p:xfrm>
          <a:off x="1066800" y="3657600"/>
          <a:ext cx="66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7" name="Equation" r:id="rId6" imgW="165100" imgH="203200" progId="Equation.DSMT4">
                  <p:embed/>
                </p:oleObj>
              </mc:Choice>
              <mc:Fallback>
                <p:oleObj name="Equation" r:id="rId6" imgW="165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657600"/>
                        <a:ext cx="660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67999"/>
              </p:ext>
            </p:extLst>
          </p:nvPr>
        </p:nvGraphicFramePr>
        <p:xfrm>
          <a:off x="609600" y="5638800"/>
          <a:ext cx="1843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8" name="Equation" r:id="rId8" imgW="533400" imgH="203200" progId="Equation.DSMT4">
                  <p:embed/>
                </p:oleObj>
              </mc:Choice>
              <mc:Fallback>
                <p:oleObj name="Equation" r:id="rId8" imgW="533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5638800"/>
                        <a:ext cx="18430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286000" y="2286000"/>
            <a:ext cx="2269291" cy="115971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631491" y="2362200"/>
            <a:ext cx="2074109" cy="106680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b="1995"/>
          <a:stretch/>
        </p:blipFill>
        <p:spPr>
          <a:xfrm rot="5400000">
            <a:off x="4228676" y="1231476"/>
            <a:ext cx="736600" cy="528404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657600" y="3733800"/>
            <a:ext cx="1752600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52600" y="4419600"/>
            <a:ext cx="54102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chemeClr val="accent1"/>
                </a:solidFill>
              </a:rPr>
              <a:t>Evanescent Wave</a:t>
            </a:r>
            <a:endParaRPr lang="en-US" sz="3600" b="1" u="sng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893474"/>
              </p:ext>
            </p:extLst>
          </p:nvPr>
        </p:nvGraphicFramePr>
        <p:xfrm>
          <a:off x="3048000" y="1976437"/>
          <a:ext cx="13398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" name="Equation" r:id="rId11" imgW="393700" imgH="203200" progId="Equation.DSMT4">
                  <p:embed/>
                </p:oleObj>
              </mc:Choice>
              <mc:Fallback>
                <p:oleObj name="Equation" r:id="rId11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1976437"/>
                        <a:ext cx="133985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8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-304800"/>
            <a:ext cx="71628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accent1"/>
                </a:solidFill>
              </a:rPr>
              <a:t>Snell’s </a:t>
            </a:r>
            <a:r>
              <a:rPr lang="en-US" sz="3600" b="1" dirty="0" smtClean="0">
                <a:solidFill>
                  <a:schemeClr val="accent1"/>
                </a:solidFill>
              </a:rPr>
              <a:t>Law</a:t>
            </a:r>
            <a:endParaRPr lang="en-US" sz="3600" b="1" u="sng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1047750"/>
            <a:ext cx="8839200" cy="2971800"/>
            <a:chOff x="-304800" y="1371600"/>
            <a:chExt cx="8839200" cy="297180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912673" y="3444488"/>
              <a:ext cx="7621727" cy="3800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72000" y="1371600"/>
              <a:ext cx="0" cy="2971800"/>
            </a:xfrm>
            <a:prstGeom prst="line">
              <a:avLst/>
            </a:prstGeom>
            <a:ln w="28575" cmpd="sng"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6857186"/>
                </p:ext>
              </p:extLst>
            </p:nvPr>
          </p:nvGraphicFramePr>
          <p:xfrm>
            <a:off x="-304800" y="2362200"/>
            <a:ext cx="2017059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1" name="Equation" r:id="rId4" imgW="635000" imgH="431800" progId="Equation.DSMT4">
                    <p:embed/>
                  </p:oleObj>
                </mc:Choice>
                <mc:Fallback>
                  <p:oleObj name="Equation" r:id="rId4" imgW="635000" imgH="431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304800" y="2362200"/>
                          <a:ext cx="2017059" cy="1028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>
            <a:xfrm>
              <a:off x="2802691" y="1616912"/>
              <a:ext cx="1752600" cy="18288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>
            <a:off x="4995782" y="3181350"/>
            <a:ext cx="3064709" cy="516688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953904"/>
              </p:ext>
            </p:extLst>
          </p:nvPr>
        </p:nvGraphicFramePr>
        <p:xfrm>
          <a:off x="-3175" y="3295650"/>
          <a:ext cx="20986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2" name="Equation" r:id="rId6" imgW="660400" imgH="431800" progId="Equation.DSMT4">
                  <p:embed/>
                </p:oleObj>
              </mc:Choice>
              <mc:Fallback>
                <p:oleObj name="Equation" r:id="rId6" imgW="660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3175" y="3295650"/>
                        <a:ext cx="20986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40750"/>
              </p:ext>
            </p:extLst>
          </p:nvPr>
        </p:nvGraphicFramePr>
        <p:xfrm>
          <a:off x="2209800" y="5181600"/>
          <a:ext cx="4800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3" name="Equation" r:id="rId8" imgW="1600200" imgH="254000" progId="Equation.DSMT4">
                  <p:embed/>
                </p:oleObj>
              </mc:Choice>
              <mc:Fallback>
                <p:oleObj name="Equation" r:id="rId8" imgW="1600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09800" y="5181600"/>
                        <a:ext cx="4800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97714"/>
              </p:ext>
            </p:extLst>
          </p:nvPr>
        </p:nvGraphicFramePr>
        <p:xfrm>
          <a:off x="611006" y="5919787"/>
          <a:ext cx="8304394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4" name="Equation" r:id="rId10" imgW="2120900" imgH="228600" progId="Equation.DSMT4">
                  <p:embed/>
                </p:oleObj>
              </mc:Choice>
              <mc:Fallback>
                <p:oleObj name="Equation" r:id="rId10" imgW="2120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006" y="5919787"/>
                        <a:ext cx="8304394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41959"/>
              </p:ext>
            </p:extLst>
          </p:nvPr>
        </p:nvGraphicFramePr>
        <p:xfrm>
          <a:off x="2438400" y="2590800"/>
          <a:ext cx="5321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5" name="Equation" r:id="rId12" imgW="177800" imgH="203200" progId="Equation.DSMT4">
                  <p:embed/>
                </p:oleObj>
              </mc:Choice>
              <mc:Fallback>
                <p:oleObj name="Equation" r:id="rId12" imgW="17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38400" y="2590800"/>
                        <a:ext cx="53218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318406"/>
              </p:ext>
            </p:extLst>
          </p:nvPr>
        </p:nvGraphicFramePr>
        <p:xfrm>
          <a:off x="2438400" y="3276600"/>
          <a:ext cx="533400" cy="49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" name="Equation" r:id="rId14" imgW="190500" imgH="203200" progId="Equation.DSMT4">
                  <p:embed/>
                </p:oleObj>
              </mc:Choice>
              <mc:Fallback>
                <p:oleObj name="Equation" r:id="rId14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38400" y="3276600"/>
                        <a:ext cx="533400" cy="499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90800" y="838200"/>
            <a:ext cx="1693109" cy="1750262"/>
            <a:chOff x="2590800" y="1143000"/>
            <a:chExt cx="1693109" cy="175026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183691" y="1597862"/>
              <a:ext cx="0" cy="12954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1581150"/>
              <a:ext cx="1083509" cy="1671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0394685"/>
                </p:ext>
              </p:extLst>
            </p:nvPr>
          </p:nvGraphicFramePr>
          <p:xfrm>
            <a:off x="2590800" y="1947863"/>
            <a:ext cx="60960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7" name="Equation" r:id="rId16" imgW="203200" imgH="215900" progId="Equation.DSMT4">
                    <p:embed/>
                  </p:oleObj>
                </mc:Choice>
                <mc:Fallback>
                  <p:oleObj name="Equation" r:id="rId16" imgW="2032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590800" y="1947863"/>
                          <a:ext cx="609600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8315922"/>
                </p:ext>
              </p:extLst>
            </p:nvPr>
          </p:nvGraphicFramePr>
          <p:xfrm>
            <a:off x="3352800" y="1143000"/>
            <a:ext cx="609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8" name="Equation" r:id="rId18" imgW="203200" imgH="203200" progId="Equation.DSMT4">
                    <p:embed/>
                  </p:oleObj>
                </mc:Choice>
                <mc:Fallback>
                  <p:oleObj name="Equation" r:id="rId18" imgW="2032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352800" y="1143000"/>
                          <a:ext cx="6096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5375945"/>
                </p:ext>
              </p:extLst>
            </p:nvPr>
          </p:nvGraphicFramePr>
          <p:xfrm>
            <a:off x="3352800" y="2152650"/>
            <a:ext cx="4572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9" name="Equation" r:id="rId20" imgW="152400" imgH="228600" progId="Equation.DSMT4">
                    <p:embed/>
                  </p:oleObj>
                </mc:Choice>
                <mc:Fallback>
                  <p:oleObj name="Equation" r:id="rId20" imgW="152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352800" y="2152650"/>
                          <a:ext cx="457200" cy="51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6172200" y="3028950"/>
            <a:ext cx="1905000" cy="1219200"/>
            <a:chOff x="6172200" y="3333750"/>
            <a:chExt cx="1905000" cy="12192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858000" y="3790950"/>
              <a:ext cx="121920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089663"/>
                </p:ext>
              </p:extLst>
            </p:nvPr>
          </p:nvGraphicFramePr>
          <p:xfrm>
            <a:off x="7124700" y="3333750"/>
            <a:ext cx="6477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0" name="Equation" r:id="rId22" imgW="215900" imgH="203200" progId="Equation.DSMT4">
                    <p:embed/>
                  </p:oleObj>
                </mc:Choice>
                <mc:Fallback>
                  <p:oleObj name="Equation" r:id="rId22" imgW="215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124700" y="3333750"/>
                          <a:ext cx="6477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Arrow Connector 34"/>
            <p:cNvCxnSpPr/>
            <p:nvPr/>
          </p:nvCxnSpPr>
          <p:spPr>
            <a:xfrm>
              <a:off x="6841291" y="3821949"/>
              <a:ext cx="16709" cy="42620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1095104"/>
                </p:ext>
              </p:extLst>
            </p:nvPr>
          </p:nvGraphicFramePr>
          <p:xfrm>
            <a:off x="6172200" y="3790950"/>
            <a:ext cx="64770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1" name="Equation" r:id="rId24" imgW="215900" imgH="215900" progId="Equation.DSMT4">
                    <p:embed/>
                  </p:oleObj>
                </mc:Choice>
                <mc:Fallback>
                  <p:oleObj name="Equation" r:id="rId24" imgW="2159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172200" y="3790950"/>
                          <a:ext cx="647700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2705898"/>
                </p:ext>
              </p:extLst>
            </p:nvPr>
          </p:nvGraphicFramePr>
          <p:xfrm>
            <a:off x="7296150" y="4038600"/>
            <a:ext cx="4953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2" name="Equation" r:id="rId26" imgW="165100" imgH="228600" progId="Equation.DSMT4">
                    <p:embed/>
                  </p:oleObj>
                </mc:Choice>
                <mc:Fallback>
                  <p:oleObj name="Equation" r:id="rId26" imgW="165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7296150" y="4038600"/>
                          <a:ext cx="495300" cy="51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52063"/>
              </p:ext>
            </p:extLst>
          </p:nvPr>
        </p:nvGraphicFramePr>
        <p:xfrm>
          <a:off x="3200400" y="4343400"/>
          <a:ext cx="295731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3" name="Equation" r:id="rId28" imgW="977900" imgH="203200" progId="Equation.DSMT4">
                  <p:embed/>
                </p:oleObj>
              </mc:Choice>
              <mc:Fallback>
                <p:oleObj name="Equation" r:id="rId28" imgW="977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200400" y="4343400"/>
                        <a:ext cx="295731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-304800"/>
            <a:ext cx="71628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accent1"/>
                </a:solidFill>
              </a:rPr>
              <a:t>Snell’s </a:t>
            </a:r>
            <a:r>
              <a:rPr lang="en-US" sz="3600" b="1" dirty="0" smtClean="0">
                <a:solidFill>
                  <a:schemeClr val="accent1"/>
                </a:solidFill>
              </a:rPr>
              <a:t>Law</a:t>
            </a:r>
            <a:endParaRPr lang="en-US" sz="3600" b="1" u="sng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52607"/>
              </p:ext>
            </p:extLst>
          </p:nvPr>
        </p:nvGraphicFramePr>
        <p:xfrm>
          <a:off x="2747963" y="3276600"/>
          <a:ext cx="5284787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9" name="Equation" r:id="rId4" imgW="2057400" imgH="292100" progId="Equation.DSMT4">
                  <p:embed/>
                </p:oleObj>
              </mc:Choice>
              <mc:Fallback>
                <p:oleObj name="Equation" r:id="rId4" imgW="20574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7963" y="3276600"/>
                        <a:ext cx="5284787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itle 1"/>
          <p:cNvSpPr txBox="1">
            <a:spLocks/>
          </p:cNvSpPr>
          <p:nvPr/>
        </p:nvSpPr>
        <p:spPr>
          <a:xfrm>
            <a:off x="0" y="3276600"/>
            <a:ext cx="26670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Snell’s law:</a:t>
            </a:r>
            <a:endParaRPr lang="en-US" sz="2800" b="1" u="sng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609600"/>
            <a:ext cx="4724400" cy="2743200"/>
            <a:chOff x="152400" y="685800"/>
            <a:chExt cx="6362700" cy="3486150"/>
          </a:xfrm>
        </p:grpSpPr>
        <p:grpSp>
          <p:nvGrpSpPr>
            <p:cNvPr id="59" name="Group 58"/>
            <p:cNvGrpSpPr/>
            <p:nvPr/>
          </p:nvGrpSpPr>
          <p:grpSpPr>
            <a:xfrm>
              <a:off x="152400" y="895350"/>
              <a:ext cx="6096000" cy="2971800"/>
              <a:chOff x="1676400" y="1371600"/>
              <a:chExt cx="6096000" cy="2971800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1676400" y="3448050"/>
                <a:ext cx="6096000" cy="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572000" y="1371600"/>
                <a:ext cx="0" cy="29718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ysDash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2802691" y="1616912"/>
                <a:ext cx="1752600" cy="182880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9491351"/>
                </p:ext>
              </p:extLst>
            </p:nvPr>
          </p:nvGraphicFramePr>
          <p:xfrm>
            <a:off x="1752600" y="2009775"/>
            <a:ext cx="4572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20" name="Equation" r:id="rId6" imgW="152400" imgH="228600" progId="Equation.DSMT4">
                    <p:embed/>
                  </p:oleObj>
                </mc:Choice>
                <mc:Fallback>
                  <p:oleObj name="Equation" r:id="rId6" imgW="152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52600" y="2009775"/>
                          <a:ext cx="457200" cy="51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Straight Arrow Connector 65"/>
            <p:cNvCxnSpPr/>
            <p:nvPr/>
          </p:nvCxnSpPr>
          <p:spPr>
            <a:xfrm>
              <a:off x="1278691" y="1140662"/>
              <a:ext cx="0" cy="12954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295400" y="1123950"/>
              <a:ext cx="1083509" cy="1671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5435376"/>
                </p:ext>
              </p:extLst>
            </p:nvPr>
          </p:nvGraphicFramePr>
          <p:xfrm>
            <a:off x="685800" y="1490663"/>
            <a:ext cx="60960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21" name="Equation" r:id="rId8" imgW="203200" imgH="215900" progId="Equation.DSMT4">
                    <p:embed/>
                  </p:oleObj>
                </mc:Choice>
                <mc:Fallback>
                  <p:oleObj name="Equation" r:id="rId8" imgW="2032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5800" y="1490663"/>
                          <a:ext cx="609600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9443262"/>
                </p:ext>
              </p:extLst>
            </p:nvPr>
          </p:nvGraphicFramePr>
          <p:xfrm>
            <a:off x="1447800" y="685800"/>
            <a:ext cx="609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22" name="Equation" r:id="rId10" imgW="203200" imgH="203200" progId="Equation.DSMT4">
                    <p:embed/>
                  </p:oleObj>
                </mc:Choice>
                <mc:Fallback>
                  <p:oleObj name="Equation" r:id="rId10" imgW="2032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447800" y="685800"/>
                          <a:ext cx="6096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090782" y="3028950"/>
              <a:ext cx="3064709" cy="51668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1274554"/>
                </p:ext>
              </p:extLst>
            </p:nvPr>
          </p:nvGraphicFramePr>
          <p:xfrm>
            <a:off x="6019800" y="3657600"/>
            <a:ext cx="4953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23" name="Equation" r:id="rId12" imgW="165100" imgH="228600" progId="Equation.DSMT4">
                    <p:embed/>
                  </p:oleObj>
                </mc:Choice>
                <mc:Fallback>
                  <p:oleObj name="Equation" r:id="rId12" imgW="165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019800" y="3657600"/>
                          <a:ext cx="495300" cy="51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" name="Straight Arrow Connector 72"/>
            <p:cNvCxnSpPr/>
            <p:nvPr/>
          </p:nvCxnSpPr>
          <p:spPr>
            <a:xfrm>
              <a:off x="4953000" y="3333750"/>
              <a:ext cx="121920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100019"/>
                </p:ext>
              </p:extLst>
            </p:nvPr>
          </p:nvGraphicFramePr>
          <p:xfrm>
            <a:off x="5219700" y="2876550"/>
            <a:ext cx="6477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24" name="Equation" r:id="rId14" imgW="215900" imgH="203200" progId="Equation.DSMT4">
                    <p:embed/>
                  </p:oleObj>
                </mc:Choice>
                <mc:Fallback>
                  <p:oleObj name="Equation" r:id="rId14" imgW="215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219700" y="2876550"/>
                          <a:ext cx="6477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5" name="Straight Arrow Connector 74"/>
            <p:cNvCxnSpPr/>
            <p:nvPr/>
          </p:nvCxnSpPr>
          <p:spPr>
            <a:xfrm>
              <a:off x="4936291" y="3364749"/>
              <a:ext cx="16709" cy="42620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810864"/>
                </p:ext>
              </p:extLst>
            </p:nvPr>
          </p:nvGraphicFramePr>
          <p:xfrm>
            <a:off x="4267200" y="3333750"/>
            <a:ext cx="64770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25" name="Equation" r:id="rId16" imgW="215900" imgH="215900" progId="Equation.DSMT4">
                    <p:embed/>
                  </p:oleObj>
                </mc:Choice>
                <mc:Fallback>
                  <p:oleObj name="Equation" r:id="rId16" imgW="2159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267200" y="3333750"/>
                          <a:ext cx="647700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7804389"/>
                </p:ext>
              </p:extLst>
            </p:nvPr>
          </p:nvGraphicFramePr>
          <p:xfrm>
            <a:off x="2590800" y="2039360"/>
            <a:ext cx="381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26" name="Equation" r:id="rId18" imgW="127000" imgH="177800" progId="Equation.DSMT4">
                    <p:embed/>
                  </p:oleObj>
                </mc:Choice>
                <mc:Fallback>
                  <p:oleObj name="Equation" r:id="rId18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590800" y="2039360"/>
                          <a:ext cx="3810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82539"/>
              </p:ext>
            </p:extLst>
          </p:nvPr>
        </p:nvGraphicFramePr>
        <p:xfrm>
          <a:off x="5105400" y="838200"/>
          <a:ext cx="3886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7" name="Equation" r:id="rId20" imgW="1346200" imgH="711200" progId="Equation.DSMT4">
                  <p:embed/>
                </p:oleObj>
              </mc:Choice>
              <mc:Fallback>
                <p:oleObj name="Equation" r:id="rId20" imgW="13462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05400" y="838200"/>
                        <a:ext cx="38862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303633"/>
              </p:ext>
            </p:extLst>
          </p:nvPr>
        </p:nvGraphicFramePr>
        <p:xfrm>
          <a:off x="1171575" y="4038600"/>
          <a:ext cx="6783388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" name="Equation" r:id="rId22" imgW="2641600" imgH="533400" progId="Equation.DSMT4">
                  <p:embed/>
                </p:oleObj>
              </mc:Choice>
              <mc:Fallback>
                <p:oleObj name="Equation" r:id="rId22" imgW="26416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71575" y="4038600"/>
                        <a:ext cx="6783388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656955"/>
              </p:ext>
            </p:extLst>
          </p:nvPr>
        </p:nvGraphicFramePr>
        <p:xfrm>
          <a:off x="3079750" y="5519738"/>
          <a:ext cx="57689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" name="Equation" r:id="rId24" imgW="1778000" imgH="228600" progId="Equation.DSMT4">
                  <p:embed/>
                </p:oleObj>
              </mc:Choice>
              <mc:Fallback>
                <p:oleObj name="Equation" r:id="rId24" imgW="177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079750" y="5519738"/>
                        <a:ext cx="576897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itle 1"/>
          <p:cNvSpPr txBox="1">
            <a:spLocks/>
          </p:cNvSpPr>
          <p:nvPr/>
        </p:nvSpPr>
        <p:spPr>
          <a:xfrm>
            <a:off x="228600" y="5334000"/>
            <a:ext cx="27432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chemeClr val="accent1"/>
                </a:solidFill>
              </a:rPr>
              <a:t>Evanescent </a:t>
            </a:r>
            <a:r>
              <a:rPr lang="en-US" sz="2400" b="1" dirty="0" smtClean="0">
                <a:solidFill>
                  <a:schemeClr val="accent1"/>
                </a:solidFill>
              </a:rPr>
              <a:t>Wave:</a:t>
            </a:r>
            <a:endParaRPr lang="en-US" sz="2400" b="1" u="sng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4572000"/>
            <a:ext cx="4267200" cy="7620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157582" y="5503112"/>
            <a:ext cx="1066800" cy="6096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146690"/>
              </p:ext>
            </p:extLst>
          </p:nvPr>
        </p:nvGraphicFramePr>
        <p:xfrm>
          <a:off x="762000" y="6230937"/>
          <a:ext cx="18176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0" name="Equation" r:id="rId26" imgW="698500" imgH="241300" progId="Equation.DSMT4">
                  <p:embed/>
                </p:oleObj>
              </mc:Choice>
              <mc:Fallback>
                <p:oleObj name="Equation" r:id="rId26" imgW="698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62000" y="6230937"/>
                        <a:ext cx="1817688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419331"/>
              </p:ext>
            </p:extLst>
          </p:nvPr>
        </p:nvGraphicFramePr>
        <p:xfrm>
          <a:off x="381000" y="1905000"/>
          <a:ext cx="304800" cy="30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1" name="Equation" r:id="rId28" imgW="177800" imgH="203200" progId="Equation.DSMT4">
                  <p:embed/>
                </p:oleObj>
              </mc:Choice>
              <mc:Fallback>
                <p:oleObj name="Equation" r:id="rId28" imgW="17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81000" y="1905000"/>
                        <a:ext cx="304800" cy="305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43927"/>
              </p:ext>
            </p:extLst>
          </p:nvPr>
        </p:nvGraphicFramePr>
        <p:xfrm>
          <a:off x="381000" y="2576114"/>
          <a:ext cx="305494" cy="285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2" name="Equation" r:id="rId30" imgW="190500" imgH="203200" progId="Equation.DSMT4">
                  <p:embed/>
                </p:oleObj>
              </mc:Choice>
              <mc:Fallback>
                <p:oleObj name="Equation" r:id="rId30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81000" y="2576114"/>
                        <a:ext cx="305494" cy="285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970130"/>
              </p:ext>
            </p:extLst>
          </p:nvPr>
        </p:nvGraphicFramePr>
        <p:xfrm>
          <a:off x="2389188" y="6143625"/>
          <a:ext cx="30765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3" name="Equation" r:id="rId32" imgW="1181100" imgH="292100" progId="Equation.DSMT4">
                  <p:embed/>
                </p:oleObj>
              </mc:Choice>
              <mc:Fallback>
                <p:oleObj name="Equation" r:id="rId32" imgW="11811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389188" y="6143625"/>
                        <a:ext cx="3076575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663354"/>
              </p:ext>
            </p:extLst>
          </p:nvPr>
        </p:nvGraphicFramePr>
        <p:xfrm>
          <a:off x="5302250" y="6143625"/>
          <a:ext cx="34051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4" name="Equation" r:id="rId34" imgW="1308100" imgH="279400" progId="Equation.DSMT4">
                  <p:embed/>
                </p:oleObj>
              </mc:Choice>
              <mc:Fallback>
                <p:oleObj name="Equation" r:id="rId34" imgW="1308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302250" y="6143625"/>
                        <a:ext cx="3405188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1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3" grpId="0"/>
      <p:bldP spid="15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-304800"/>
            <a:ext cx="71628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accent1"/>
                </a:solidFill>
              </a:rPr>
              <a:t>Waveguide                  Modes </a:t>
            </a:r>
            <a:endParaRPr lang="en-US" sz="3600" b="1" u="sng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4698" y="2743200"/>
            <a:ext cx="5890102" cy="828094"/>
            <a:chOff x="1905000" y="2696666"/>
            <a:chExt cx="6248400" cy="960934"/>
          </a:xfrm>
        </p:grpSpPr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324973"/>
                </p:ext>
              </p:extLst>
            </p:nvPr>
          </p:nvGraphicFramePr>
          <p:xfrm>
            <a:off x="1905000" y="2696666"/>
            <a:ext cx="1066800" cy="884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9" name="Equation" r:id="rId4" imgW="228600" imgH="215900" progId="Equation.DSMT4">
                    <p:embed/>
                  </p:oleObj>
                </mc:Choice>
                <mc:Fallback>
                  <p:oleObj name="Equation" r:id="rId4" imgW="2286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05000" y="2696666"/>
                          <a:ext cx="1066800" cy="8847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0875895"/>
                </p:ext>
              </p:extLst>
            </p:nvPr>
          </p:nvGraphicFramePr>
          <p:xfrm>
            <a:off x="7086600" y="2772866"/>
            <a:ext cx="1066800" cy="884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0" name="Equation" r:id="rId6" imgW="228600" imgH="215900" progId="Equation.DSMT4">
                    <p:embed/>
                  </p:oleObj>
                </mc:Choice>
                <mc:Fallback>
                  <p:oleObj name="Equation" r:id="rId6" imgW="2286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086600" y="2772866"/>
                          <a:ext cx="1066800" cy="8847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9838227"/>
                </p:ext>
              </p:extLst>
            </p:nvPr>
          </p:nvGraphicFramePr>
          <p:xfrm>
            <a:off x="4267200" y="2879751"/>
            <a:ext cx="591719" cy="5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1" name="Equation" r:id="rId7" imgW="127000" imgH="139700" progId="Equation.DSMT4">
                    <p:embed/>
                  </p:oleObj>
                </mc:Choice>
                <mc:Fallback>
                  <p:oleObj name="Equation" r:id="rId7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267200" y="2879751"/>
                          <a:ext cx="591719" cy="5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922463" y="5334000"/>
            <a:ext cx="6002337" cy="762000"/>
            <a:chOff x="1693863" y="5287963"/>
            <a:chExt cx="6367462" cy="884237"/>
          </a:xfrm>
        </p:grpSpPr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2407250"/>
                </p:ext>
              </p:extLst>
            </p:nvPr>
          </p:nvGraphicFramePr>
          <p:xfrm>
            <a:off x="1693863" y="5287963"/>
            <a:ext cx="1184275" cy="884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2" name="Equation" r:id="rId9" imgW="254000" imgH="215900" progId="Equation.DSMT4">
                    <p:embed/>
                  </p:oleObj>
                </mc:Choice>
                <mc:Fallback>
                  <p:oleObj name="Equation" r:id="rId9" imgW="2540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93863" y="5287963"/>
                          <a:ext cx="1184275" cy="884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9390194"/>
                </p:ext>
              </p:extLst>
            </p:nvPr>
          </p:nvGraphicFramePr>
          <p:xfrm>
            <a:off x="6875463" y="5287963"/>
            <a:ext cx="1185862" cy="884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3" name="Equation" r:id="rId11" imgW="254000" imgH="215900" progId="Equation.DSMT4">
                    <p:embed/>
                  </p:oleObj>
                </mc:Choice>
                <mc:Fallback>
                  <p:oleObj name="Equation" r:id="rId11" imgW="2540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875463" y="5287963"/>
                          <a:ext cx="1185862" cy="884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60049"/>
                </p:ext>
              </p:extLst>
            </p:nvPr>
          </p:nvGraphicFramePr>
          <p:xfrm>
            <a:off x="4361281" y="5445150"/>
            <a:ext cx="591719" cy="5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4" name="Equation" r:id="rId13" imgW="127000" imgH="139700" progId="Equation.DSMT4">
                    <p:embed/>
                  </p:oleObj>
                </mc:Choice>
                <mc:Fallback>
                  <p:oleObj name="Equation" r:id="rId13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361281" y="5445150"/>
                          <a:ext cx="591719" cy="5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itle 1"/>
          <p:cNvSpPr txBox="1">
            <a:spLocks/>
          </p:cNvSpPr>
          <p:nvPr/>
        </p:nvSpPr>
        <p:spPr>
          <a:xfrm>
            <a:off x="685800" y="6096000"/>
            <a:ext cx="3092627" cy="606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Damping faster</a:t>
            </a:r>
            <a:endParaRPr lang="en-US" sz="2800" b="1" u="sng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562600" y="6096000"/>
            <a:ext cx="3092627" cy="606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Damping slower</a:t>
            </a:r>
            <a:endParaRPr lang="en-US" sz="2800" b="1" u="sng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3505200"/>
            <a:ext cx="8915400" cy="1630363"/>
            <a:chOff x="295275" y="3657600"/>
            <a:chExt cx="8620125" cy="1477963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2190745"/>
                </p:ext>
              </p:extLst>
            </p:nvPr>
          </p:nvGraphicFramePr>
          <p:xfrm>
            <a:off x="3146425" y="3843338"/>
            <a:ext cx="5768975" cy="65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5" name="Equation" r:id="rId15" imgW="1778000" imgH="228600" progId="Equation.DSMT4">
                    <p:embed/>
                  </p:oleObj>
                </mc:Choice>
                <mc:Fallback>
                  <p:oleObj name="Equation" r:id="rId15" imgW="17780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146425" y="3843338"/>
                          <a:ext cx="5768975" cy="652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itle 1"/>
            <p:cNvSpPr txBox="1">
              <a:spLocks/>
            </p:cNvSpPr>
            <p:nvPr/>
          </p:nvSpPr>
          <p:spPr>
            <a:xfrm>
              <a:off x="295275" y="3657600"/>
              <a:ext cx="2743200" cy="9906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>
                <a:defRPr/>
              </a:pPr>
              <a:r>
                <a:rPr lang="en-US" sz="2400" b="1" dirty="0">
                  <a:solidFill>
                    <a:schemeClr val="accent1"/>
                  </a:solidFill>
                </a:rPr>
                <a:t>Evanescent 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Wave:</a:t>
              </a:r>
              <a:endParaRPr lang="en-US" sz="2400" b="1" u="sng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224257" y="3826712"/>
              <a:ext cx="1066800" cy="6096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717384"/>
                </p:ext>
              </p:extLst>
            </p:nvPr>
          </p:nvGraphicFramePr>
          <p:xfrm>
            <a:off x="828675" y="4554537"/>
            <a:ext cx="1817688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6" name="Equation" r:id="rId17" imgW="698500" imgH="241300" progId="Equation.DSMT4">
                    <p:embed/>
                  </p:oleObj>
                </mc:Choice>
                <mc:Fallback>
                  <p:oleObj name="Equation" r:id="rId17" imgW="698500" imgH="241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28675" y="4554537"/>
                          <a:ext cx="1817688" cy="550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7909436"/>
                </p:ext>
              </p:extLst>
            </p:nvPr>
          </p:nvGraphicFramePr>
          <p:xfrm>
            <a:off x="2455863" y="4467225"/>
            <a:ext cx="3076575" cy="668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7" name="Equation" r:id="rId19" imgW="1181100" imgH="292100" progId="Equation.DSMT4">
                    <p:embed/>
                  </p:oleObj>
                </mc:Choice>
                <mc:Fallback>
                  <p:oleObj name="Equation" r:id="rId19" imgW="1181100" imgH="292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455863" y="4467225"/>
                          <a:ext cx="3076575" cy="668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514791"/>
                </p:ext>
              </p:extLst>
            </p:nvPr>
          </p:nvGraphicFramePr>
          <p:xfrm>
            <a:off x="5368925" y="4467225"/>
            <a:ext cx="3405188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8" name="Equation" r:id="rId21" imgW="1308100" imgH="279400" progId="Equation.DSMT4">
                    <p:embed/>
                  </p:oleObj>
                </mc:Choice>
                <mc:Fallback>
                  <p:oleObj name="Equation" r:id="rId21" imgW="13081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368925" y="4467225"/>
                          <a:ext cx="3405188" cy="638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152400" y="762000"/>
            <a:ext cx="4389029" cy="2057400"/>
            <a:chOff x="152400" y="762000"/>
            <a:chExt cx="4389029" cy="2057400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" y="762000"/>
              <a:ext cx="4389029" cy="2057400"/>
              <a:chOff x="152400" y="762000"/>
              <a:chExt cx="4389029" cy="20574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2400" y="1371600"/>
                <a:ext cx="4343400" cy="1447800"/>
                <a:chOff x="152400" y="1460500"/>
                <a:chExt cx="6096000" cy="1839913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52400" y="1460500"/>
                  <a:ext cx="6096000" cy="1839913"/>
                  <a:chOff x="1676400" y="1936750"/>
                  <a:chExt cx="6096000" cy="1839913"/>
                </a:xfrm>
              </p:grpSpPr>
              <p:cxnSp>
                <p:nvCxnSpPr>
                  <p:cNvPr id="60" name="Straight Arrow Connector 59"/>
                  <p:cNvCxnSpPr/>
                  <p:nvPr/>
                </p:nvCxnSpPr>
                <p:spPr>
                  <a:xfrm flipV="1">
                    <a:off x="1676400" y="3448050"/>
                    <a:ext cx="6096000" cy="1"/>
                  </a:xfrm>
                  <a:prstGeom prst="straightConnector1">
                    <a:avLst/>
                  </a:prstGeom>
                  <a:ln w="28575" cmpd="sng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5414143" y="1936750"/>
                    <a:ext cx="0" cy="1839913"/>
                  </a:xfrm>
                  <a:prstGeom prst="line">
                    <a:avLst/>
                  </a:prstGeom>
                  <a:ln w="28575" cmpd="sng">
                    <a:solidFill>
                      <a:srgbClr val="000000"/>
                    </a:solidFill>
                    <a:prstDash val="sysDash"/>
                    <a:headEnd type="none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Arrow Connector 62"/>
                  <p:cNvCxnSpPr/>
                  <p:nvPr/>
                </p:nvCxnSpPr>
                <p:spPr>
                  <a:xfrm>
                    <a:off x="4136189" y="1936750"/>
                    <a:ext cx="1283368" cy="1508961"/>
                  </a:xfrm>
                  <a:prstGeom prst="straightConnector1">
                    <a:avLst/>
                  </a:prstGeom>
                  <a:ln w="28575" cmpd="sng">
                    <a:solidFill>
                      <a:schemeClr val="tx1"/>
                    </a:solidFill>
                    <a:headEnd type="none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99429605"/>
                    </p:ext>
                  </p:extLst>
                </p:nvPr>
              </p:nvGraphicFramePr>
              <p:xfrm>
                <a:off x="3384272" y="1942156"/>
                <a:ext cx="380999" cy="4055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429" name="Equation" r:id="rId23" imgW="127000" imgH="177800" progId="Equation.DSMT4">
                        <p:embed/>
                      </p:oleObj>
                    </mc:Choice>
                    <mc:Fallback>
                      <p:oleObj name="Equation" r:id="rId23" imgW="127000" imgH="177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84272" y="1942156"/>
                              <a:ext cx="380999" cy="40550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30" name="Straight Arrow Connector 29"/>
              <p:cNvCxnSpPr/>
              <p:nvPr/>
            </p:nvCxnSpPr>
            <p:spPr>
              <a:xfrm flipV="1">
                <a:off x="198029" y="1371598"/>
                <a:ext cx="4343400" cy="3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4039" y="1371599"/>
                <a:ext cx="1183761" cy="1143000"/>
              </a:xfrm>
              <a:prstGeom prst="rect">
                <a:avLst/>
              </a:prstGeom>
            </p:spPr>
          </p:pic>
          <p:sp>
            <p:nvSpPr>
              <p:cNvPr id="46" name="Title 1"/>
              <p:cNvSpPr txBox="1">
                <a:spLocks/>
              </p:cNvSpPr>
              <p:nvPr/>
            </p:nvSpPr>
            <p:spPr>
              <a:xfrm>
                <a:off x="1174573" y="762000"/>
                <a:ext cx="3092627" cy="606425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>
                  <a:defRPr/>
                </a:pPr>
                <a:r>
                  <a:rPr lang="en-US" sz="2800" b="1" dirty="0" smtClean="0"/>
                  <a:t>fundamental</a:t>
                </a:r>
                <a:endParaRPr lang="en-US" sz="2800" b="1" u="sng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1600200" y="1354888"/>
              <a:ext cx="288091" cy="39771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819400" y="1371600"/>
              <a:ext cx="990600" cy="115971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810000" y="1371600"/>
              <a:ext cx="304800" cy="3810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753300" y="765175"/>
            <a:ext cx="4389029" cy="2054225"/>
            <a:chOff x="4753300" y="765175"/>
            <a:chExt cx="4389029" cy="2054225"/>
          </a:xfrm>
        </p:grpSpPr>
        <p:grpSp>
          <p:nvGrpSpPr>
            <p:cNvPr id="9" name="Group 8"/>
            <p:cNvGrpSpPr/>
            <p:nvPr/>
          </p:nvGrpSpPr>
          <p:grpSpPr>
            <a:xfrm>
              <a:off x="4753300" y="765175"/>
              <a:ext cx="4389029" cy="2054225"/>
              <a:chOff x="4753300" y="765175"/>
              <a:chExt cx="4389029" cy="205422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753300" y="1371600"/>
                <a:ext cx="4343400" cy="1447800"/>
                <a:chOff x="152400" y="1460500"/>
                <a:chExt cx="6096000" cy="1839913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152400" y="1460500"/>
                  <a:ext cx="6096000" cy="1839913"/>
                  <a:chOff x="1676400" y="1936750"/>
                  <a:chExt cx="6096000" cy="1839913"/>
                </a:xfrm>
              </p:grpSpPr>
              <p:cxnSp>
                <p:nvCxnSpPr>
                  <p:cNvPr id="38" name="Straight Arrow Connector 37"/>
                  <p:cNvCxnSpPr/>
                  <p:nvPr/>
                </p:nvCxnSpPr>
                <p:spPr>
                  <a:xfrm flipV="1">
                    <a:off x="1676400" y="3448050"/>
                    <a:ext cx="6096000" cy="1"/>
                  </a:xfrm>
                  <a:prstGeom prst="straightConnector1">
                    <a:avLst/>
                  </a:prstGeom>
                  <a:ln w="28575" cmpd="sng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414143" y="1936750"/>
                    <a:ext cx="0" cy="1839913"/>
                  </a:xfrm>
                  <a:prstGeom prst="line">
                    <a:avLst/>
                  </a:prstGeom>
                  <a:ln w="28575" cmpd="sng">
                    <a:solidFill>
                      <a:srgbClr val="000000"/>
                    </a:solidFill>
                    <a:prstDash val="sysDash"/>
                    <a:headEnd type="none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>
                    <a:off x="4737312" y="1936750"/>
                    <a:ext cx="682246" cy="1508960"/>
                  </a:xfrm>
                  <a:prstGeom prst="straightConnector1">
                    <a:avLst/>
                  </a:prstGeom>
                  <a:ln w="28575" cmpd="sng">
                    <a:solidFill>
                      <a:schemeClr val="tx1"/>
                    </a:solidFill>
                    <a:headEnd type="none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37" name="Objec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6146066"/>
                    </p:ext>
                  </p:extLst>
                </p:nvPr>
              </p:nvGraphicFramePr>
              <p:xfrm>
                <a:off x="3487252" y="1654175"/>
                <a:ext cx="380999" cy="4055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430" name="Equation" r:id="rId26" imgW="127000" imgH="177800" progId="Equation.DSMT4">
                        <p:embed/>
                      </p:oleObj>
                    </mc:Choice>
                    <mc:Fallback>
                      <p:oleObj name="Equation" r:id="rId26" imgW="127000" imgH="177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87252" y="1654175"/>
                              <a:ext cx="380999" cy="40550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41" name="Straight Arrow Connector 40"/>
              <p:cNvCxnSpPr/>
              <p:nvPr/>
            </p:nvCxnSpPr>
            <p:spPr>
              <a:xfrm flipV="1">
                <a:off x="4798929" y="1371598"/>
                <a:ext cx="4343400" cy="3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itle 1"/>
              <p:cNvSpPr txBox="1">
                <a:spLocks/>
              </p:cNvSpPr>
              <p:nvPr/>
            </p:nvSpPr>
            <p:spPr>
              <a:xfrm>
                <a:off x="5638800" y="765175"/>
                <a:ext cx="3092627" cy="606425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>
                  <a:defRPr/>
                </a:pPr>
                <a:r>
                  <a:rPr lang="en-US" sz="2800" b="1" dirty="0" smtClean="0"/>
                  <a:t>High-order</a:t>
                </a:r>
                <a:endParaRPr lang="en-US" sz="2800" b="1" u="sng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3300" y="1359564"/>
                <a:ext cx="1282700" cy="1181100"/>
              </a:xfrm>
              <a:prstGeom prst="rect">
                <a:avLst/>
              </a:prstGeom>
            </p:spPr>
          </p:pic>
        </p:grpSp>
        <p:cxnSp>
          <p:nvCxnSpPr>
            <p:cNvPr id="69" name="Straight Arrow Connector 68"/>
            <p:cNvCxnSpPr/>
            <p:nvPr/>
          </p:nvCxnSpPr>
          <p:spPr>
            <a:xfrm flipV="1">
              <a:off x="6705600" y="1371600"/>
              <a:ext cx="228600" cy="6858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7450891" y="1371600"/>
              <a:ext cx="397709" cy="115235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848600" y="1371600"/>
              <a:ext cx="228600" cy="5334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193028"/>
              </p:ext>
            </p:extLst>
          </p:nvPr>
        </p:nvGraphicFramePr>
        <p:xfrm>
          <a:off x="4013945" y="84715"/>
          <a:ext cx="185345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1" name="Equation" r:id="rId29" imgW="533400" imgH="203200" progId="Equation.DSMT4">
                  <p:embed/>
                </p:oleObj>
              </mc:Choice>
              <mc:Fallback>
                <p:oleObj name="Equation" r:id="rId29" imgW="533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013945" y="84715"/>
                        <a:ext cx="185345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7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9538</TotalTime>
  <Words>58</Words>
  <Application>Microsoft Macintosh PowerPoint</Application>
  <PresentationFormat>On-screen Show (4:3)</PresentationFormat>
  <Paragraphs>23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Hardcover</vt:lpstr>
      <vt:lpstr>Equation</vt:lpstr>
      <vt:lpstr>MathType 6.0 Equation</vt:lpstr>
      <vt:lpstr>The Damping Factor for Evanescent Wave in Total Internal Reflection      Zongcai Feng 11 May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Locating Subsurface Voids by Gravity</dc:title>
  <dc:creator>Ery</dc:creator>
  <cp:lastModifiedBy>Feng Zongcai</cp:lastModifiedBy>
  <cp:revision>485</cp:revision>
  <dcterms:created xsi:type="dcterms:W3CDTF">2010-04-04T18:01:19Z</dcterms:created>
  <dcterms:modified xsi:type="dcterms:W3CDTF">2017-05-15T14:05:43Z</dcterms:modified>
</cp:coreProperties>
</file>