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8" r:id="rId2"/>
  </p:sldMasterIdLst>
  <p:notesMasterIdLst>
    <p:notesMasterId r:id="rId36"/>
  </p:notesMasterIdLst>
  <p:sldIdLst>
    <p:sldId id="369" r:id="rId3"/>
    <p:sldId id="337" r:id="rId4"/>
    <p:sldId id="398" r:id="rId5"/>
    <p:sldId id="370" r:id="rId6"/>
    <p:sldId id="400" r:id="rId7"/>
    <p:sldId id="371" r:id="rId8"/>
    <p:sldId id="402" r:id="rId9"/>
    <p:sldId id="372" r:id="rId10"/>
    <p:sldId id="386" r:id="rId11"/>
    <p:sldId id="403" r:id="rId12"/>
    <p:sldId id="381" r:id="rId13"/>
    <p:sldId id="382" r:id="rId14"/>
    <p:sldId id="417" r:id="rId15"/>
    <p:sldId id="383" r:id="rId16"/>
    <p:sldId id="385" r:id="rId17"/>
    <p:sldId id="404" r:id="rId18"/>
    <p:sldId id="413" r:id="rId19"/>
    <p:sldId id="406" r:id="rId20"/>
    <p:sldId id="414" r:id="rId21"/>
    <p:sldId id="415" r:id="rId22"/>
    <p:sldId id="407" r:id="rId23"/>
    <p:sldId id="374" r:id="rId24"/>
    <p:sldId id="375" r:id="rId25"/>
    <p:sldId id="376" r:id="rId26"/>
    <p:sldId id="377" r:id="rId27"/>
    <p:sldId id="408" r:id="rId28"/>
    <p:sldId id="378" r:id="rId29"/>
    <p:sldId id="379" r:id="rId30"/>
    <p:sldId id="380" r:id="rId31"/>
    <p:sldId id="409" r:id="rId32"/>
    <p:sldId id="418" r:id="rId33"/>
    <p:sldId id="419" r:id="rId34"/>
    <p:sldId id="39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AFF"/>
    <a:srgbClr val="EDECEE"/>
    <a:srgbClr val="51F6FF"/>
    <a:srgbClr val="EDFDFD"/>
    <a:srgbClr val="C3E5DF"/>
    <a:srgbClr val="C5DADB"/>
    <a:srgbClr val="3166A7"/>
    <a:srgbClr val="006E80"/>
    <a:srgbClr val="D9ECEE"/>
    <a:srgbClr val="D0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 snapToGrid="0" showGuides="1">
      <p:cViewPr varScale="1">
        <p:scale>
          <a:sx n="99" d="100"/>
          <a:sy n="99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2F56A2-7493-6B43-A7DA-D618EC4FC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7E5E2-C69B-EA4A-8A78-B777609990F0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Cover_053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1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7" y="3938589"/>
            <a:ext cx="7772400" cy="919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037" y="5775326"/>
            <a:ext cx="6400800" cy="94297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90" name="Picture 18" descr="KaustLogo_0531"/>
          <p:cNvPicPr>
            <a:picLocks noChangeAspect="1" noChangeArrowheads="1"/>
          </p:cNvPicPr>
          <p:nvPr/>
        </p:nvPicPr>
        <p:blipFill>
          <a:blip r:embed="rId3"/>
          <a:srcRect l="3358" t="7672" r="11415" b="15216"/>
          <a:stretch>
            <a:fillRect/>
          </a:stretch>
        </p:blipFill>
        <p:spPr bwMode="black">
          <a:xfrm>
            <a:off x="5407026" y="276225"/>
            <a:ext cx="3351213" cy="998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5A403A-BA65-3749-A8C2-455FF1203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5" y="504826"/>
            <a:ext cx="1927225" cy="5584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2" y="504826"/>
            <a:ext cx="5630863" cy="5584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8628BD-420F-3847-8C77-ED527FFB4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kaust_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0213" y="490539"/>
            <a:ext cx="7772400" cy="623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1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over_053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KaustLogo_05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7672" r="11415" b="15216"/>
          <a:stretch>
            <a:fillRect/>
          </a:stretch>
        </p:blipFill>
        <p:spPr bwMode="black">
          <a:xfrm>
            <a:off x="5407025" y="276225"/>
            <a:ext cx="335121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7" y="3938589"/>
            <a:ext cx="7772400" cy="919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037" y="5775326"/>
            <a:ext cx="6400800" cy="94297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031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C764-2B69-7341-BB68-D5B76582A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3625-EDA1-604B-ACD8-D4AADFF2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677988"/>
            <a:ext cx="3778251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677988"/>
            <a:ext cx="3779839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1A19-AD44-1545-B508-0394E2FB9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4D63-2D18-FE42-8DFF-108C49118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A00E-DD9C-3642-A228-AFABA025B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2866-8490-F94E-BAE7-1F12F0B6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FFF380-D67E-A749-9F5D-583B338F3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C9AF-71E7-D040-A3FF-16BE21B92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572B-FCAB-6C49-A3DB-B2B269572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75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F803-B728-2A46-8F9E-17E15452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6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5" y="504826"/>
            <a:ext cx="1927225" cy="5584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2" y="504826"/>
            <a:ext cx="5630863" cy="5584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8EBB-E617-6945-8843-A3624FAE5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9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52E4DC-4115-1944-9286-0592F317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677988"/>
            <a:ext cx="3778251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677988"/>
            <a:ext cx="3779839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9DA23C-5441-FE4B-80BE-471209847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EDD5E8-8201-C94B-AEEC-B975634F8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36C279-861E-1742-A2F7-F1F7AB34A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0D33DD-D878-0143-8FDB-3E5E1A762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9E8F16-929C-4045-88BF-D0A142BBF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21850D-B3B7-544A-9712-FF7F6EB0B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ontent_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0" y="1"/>
            <a:ext cx="9144000" cy="15001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504826"/>
            <a:ext cx="7493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77988"/>
            <a:ext cx="771048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212" y="6429376"/>
            <a:ext cx="46910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6E80"/>
                </a:solidFill>
              </a:defRPr>
            </a:lvl1pPr>
          </a:lstStyle>
          <a:p>
            <a:r>
              <a:rPr lang="en-US"/>
              <a:t>KAUST   King Abdullah University of Science and Technology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4825" y="6429376"/>
            <a:ext cx="1905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006E80"/>
                </a:solidFill>
              </a:defRPr>
            </a:lvl1pPr>
          </a:lstStyle>
          <a:p>
            <a:fld id="{81EFCF38-EFCA-0C43-AB4F-F94D53E7A9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7" name="Picture 23" descr="rgb_sml_hrz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black">
          <a:xfrm>
            <a:off x="8189914" y="549276"/>
            <a:ext cx="488951" cy="469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7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65100" algn="l" rtl="0" fontAlgn="base">
        <a:spcBef>
          <a:spcPct val="5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</a:defRPr>
      </a:lvl2pPr>
      <a:lvl3pPr marL="11493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3pPr>
      <a:lvl4pPr marL="14922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18351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5pPr>
      <a:lvl6pPr marL="22923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6pPr>
      <a:lvl7pPr marL="27495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7pPr>
      <a:lvl8pPr marL="32067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8pPr>
      <a:lvl9pPr marL="36639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Content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504825"/>
            <a:ext cx="749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77988"/>
            <a:ext cx="7710488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213" y="6429375"/>
            <a:ext cx="46910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6E8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/>
              <a:t>KAUST   King Abdullah University of Science and Technology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4825" y="6429375"/>
            <a:ext cx="1905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6E8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573136C9-FEF7-8847-982B-812DA072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3" descr="rgb_sml_hr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189913" y="549275"/>
            <a:ext cx="4889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1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651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</a:defRPr>
      </a:lvl2pPr>
      <a:lvl3pPr marL="11493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3pPr>
      <a:lvl4pPr marL="14922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18351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2"/>
          </a:solidFill>
          <a:latin typeface="+mn-lt"/>
          <a:ea typeface="+mn-ea"/>
        </a:defRPr>
      </a:lvl5pPr>
      <a:lvl6pPr marL="22923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6pPr>
      <a:lvl7pPr marL="27495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7pPr>
      <a:lvl8pPr marL="32067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8pPr>
      <a:lvl9pPr marL="3663950" indent="-228600" algn="l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11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067" y="3630230"/>
            <a:ext cx="8698186" cy="1266005"/>
          </a:xfrm>
        </p:spPr>
        <p:txBody>
          <a:bodyPr/>
          <a:lstStyle/>
          <a:p>
            <a:r>
              <a:rPr lang="en-US" dirty="0"/>
              <a:t>An acoustic wave equation for pure P wave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in 2D TTI media</a:t>
            </a:r>
            <a:endParaRPr lang="en-US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5721" y="5788154"/>
            <a:ext cx="6400800" cy="942975"/>
          </a:xfrm>
        </p:spPr>
        <p:txBody>
          <a:bodyPr/>
          <a:lstStyle/>
          <a:p>
            <a:r>
              <a:rPr lang="en-US" dirty="0" smtClean="0"/>
              <a:t>Sept. 21, 2011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3172" y="4968389"/>
            <a:ext cx="5958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kern="0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Ge</a:t>
            </a:r>
            <a:r>
              <a:rPr lang="en-US" altLang="zh-CN" sz="2000" i="1" kern="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altLang="zh-CN" sz="2000" i="1" kern="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Zhan, </a:t>
            </a:r>
            <a:r>
              <a:rPr lang="en-US" altLang="zh-CN" sz="2000" i="1" kern="0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Reynam</a:t>
            </a:r>
            <a:r>
              <a:rPr lang="en-US" altLang="zh-CN" sz="2000" i="1" kern="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C. </a:t>
            </a:r>
            <a:r>
              <a:rPr lang="en-US" altLang="zh-CN" sz="2000" i="1" kern="0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Pestana</a:t>
            </a:r>
            <a:r>
              <a:rPr lang="en-US" altLang="zh-CN" sz="2000" i="1" kern="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and Paul L. </a:t>
            </a:r>
            <a:r>
              <a:rPr lang="en-US" altLang="zh-CN" sz="2000" i="1" kern="0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Stoffa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rgbClr val="BFBFBF"/>
                </a:solidFill>
              </a:rPr>
              <a:t>N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umerical</a:t>
            </a:r>
            <a:r>
              <a:rPr lang="en-US" altLang="zh-CN" sz="1700" dirty="0" smtClean="0">
                <a:solidFill>
                  <a:srgbClr val="BFBFBF"/>
                </a:solidFill>
              </a:rPr>
              <a:t> implementation</a:t>
            </a:r>
            <a:endParaRPr lang="en-US" sz="17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BP TTI model result</a:t>
            </a:r>
            <a:endParaRPr lang="en-US" sz="24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2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Square-root Approximation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Screen shot 2011-06-19 at 6.1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34" y="2805542"/>
            <a:ext cx="6892290" cy="914400"/>
          </a:xfrm>
          <a:prstGeom prst="rect">
            <a:avLst/>
          </a:prstGeom>
        </p:spPr>
      </p:pic>
      <p:pic>
        <p:nvPicPr>
          <p:cNvPr id="6" name="Picture 5" descr="Screen shot 2011-06-19 at 6.22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4" y="4759585"/>
            <a:ext cx="5577840" cy="1668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5578" y="1790895"/>
            <a:ext cx="7047961" cy="326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651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935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4922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8351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923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495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2067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639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zh-CN" altLang="zh-CN" sz="2400" dirty="0" smtClean="0"/>
              <a:t>E</a:t>
            </a:r>
            <a:r>
              <a:rPr lang="en-US" altLang="zh-CN" sz="2400" dirty="0" err="1" smtClean="0"/>
              <a:t>xact</a:t>
            </a:r>
            <a:r>
              <a:rPr lang="en-US" altLang="zh-CN" sz="2400" dirty="0" smtClean="0"/>
              <a:t> phase velocity expression for VTI media    (</a:t>
            </a:r>
            <a:r>
              <a:rPr lang="en-US" altLang="zh-CN" sz="2400" dirty="0" err="1" smtClean="0"/>
              <a:t>Tsvankin</a:t>
            </a:r>
            <a:r>
              <a:rPr lang="en-US" altLang="zh-CN" sz="2400" dirty="0" smtClean="0"/>
              <a:t>, 1996)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39995" y="4211568"/>
            <a:ext cx="4993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expand the square root to 1st-order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1-06-20 at 8.47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57" y="3687598"/>
            <a:ext cx="1634490" cy="354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8447" y="3568632"/>
            <a:ext cx="103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where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759322" y="2463063"/>
            <a:ext cx="2464183" cy="1440160"/>
          </a:xfrm>
          <a:prstGeom prst="roundRect">
            <a:avLst/>
          </a:prstGeom>
          <a:noFill/>
          <a:ln w="19050" cap="flat" cmpd="sng" algn="ctr">
            <a:solidFill>
              <a:srgbClr val="0075B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EAE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42907" y="4077659"/>
            <a:ext cx="2390775" cy="540260"/>
            <a:chOff x="5845539" y="4077659"/>
            <a:chExt cx="2390775" cy="540260"/>
          </a:xfrm>
        </p:grpSpPr>
        <p:pic>
          <p:nvPicPr>
            <p:cNvPr id="14" name="Picture 13" descr="Screen shot 2011-06-19 at 9.55.1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539" y="4341694"/>
              <a:ext cx="2390775" cy="2762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607030" y="4079195"/>
              <a:ext cx="296015" cy="526937"/>
              <a:chOff x="6607030" y="4079195"/>
              <a:chExt cx="296015" cy="526937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658344" y="4387067"/>
                <a:ext cx="244701" cy="2190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07030" y="4079195"/>
                <a:ext cx="230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_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426538" y="4077659"/>
              <a:ext cx="296015" cy="526937"/>
              <a:chOff x="6607030" y="4079195"/>
              <a:chExt cx="296015" cy="526937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658344" y="4387067"/>
                <a:ext cx="244701" cy="2190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07030" y="4079195"/>
                <a:ext cx="230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_</a:t>
                </a:r>
                <a:endParaRPr lang="en-US" dirty="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6278078" y="5391703"/>
            <a:ext cx="2944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988F86"/>
                </a:solidFill>
              </a:rPr>
              <a:t>(Muir</a:t>
            </a:r>
            <a:r>
              <a:rPr lang="en-US" altLang="zh-CN" sz="1600" dirty="0">
                <a:solidFill>
                  <a:srgbClr val="988F86"/>
                </a:solidFill>
              </a:rPr>
              <a:t>-Dellinger </a:t>
            </a:r>
            <a:r>
              <a:rPr lang="en-US" altLang="zh-CN" sz="1600" dirty="0" smtClean="0">
                <a:solidFill>
                  <a:srgbClr val="988F86"/>
                </a:solidFill>
              </a:rPr>
              <a:t>approximation)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18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TI Decoupled Equations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Screen shot 2011-06-19 at 6.2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86" y="4450445"/>
            <a:ext cx="6035040" cy="1428750"/>
          </a:xfrm>
          <a:prstGeom prst="rect">
            <a:avLst/>
          </a:prstGeom>
        </p:spPr>
      </p:pic>
      <p:pic>
        <p:nvPicPr>
          <p:cNvPr id="8" name="Picture 7" descr="Screen shot 2011-06-19 at 6.24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5" y="5944240"/>
            <a:ext cx="3543300" cy="880110"/>
          </a:xfrm>
          <a:prstGeom prst="rect">
            <a:avLst/>
          </a:prstGeom>
        </p:spPr>
      </p:pic>
      <p:pic>
        <p:nvPicPr>
          <p:cNvPr id="10" name="Picture 9" descr="Screen shot 2011-06-19 at 6.22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75" y="1911840"/>
            <a:ext cx="5577840" cy="1668780"/>
          </a:xfrm>
          <a:prstGeom prst="rect">
            <a:avLst/>
          </a:prstGeom>
        </p:spPr>
      </p:pic>
      <p:pic>
        <p:nvPicPr>
          <p:cNvPr id="11" name="Picture 10" descr="Screen shot 2011-06-19 at 10.03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7" y="3584854"/>
            <a:ext cx="1908810" cy="342900"/>
          </a:xfrm>
          <a:prstGeom prst="rect">
            <a:avLst/>
          </a:prstGeom>
        </p:spPr>
      </p:pic>
      <p:pic>
        <p:nvPicPr>
          <p:cNvPr id="12" name="Picture 11" descr="Screen shot 2011-06-19 at 10.03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71" y="3572027"/>
            <a:ext cx="1908810" cy="342900"/>
          </a:xfrm>
          <a:prstGeom prst="rect">
            <a:avLst/>
          </a:prstGeom>
        </p:spPr>
      </p:pic>
      <p:pic>
        <p:nvPicPr>
          <p:cNvPr id="13" name="Picture 12" descr="Screen shot 2011-06-19 at 10.03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11" y="3584856"/>
            <a:ext cx="1348740" cy="342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994" y="4044804"/>
            <a:ext cx="793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wave and SV wave </a:t>
            </a:r>
            <a:r>
              <a:rPr lang="en-US" dirty="0" smtClean="0">
                <a:solidFill>
                  <a:srgbClr val="0000FF"/>
                </a:solidFill>
              </a:rPr>
              <a:t>dispersion relations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A247"/>
                </a:solidFill>
              </a:rPr>
              <a:t>VTI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8446" y="1503324"/>
            <a:ext cx="793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wave and SV wave </a:t>
            </a:r>
            <a:r>
              <a:rPr lang="en-US" dirty="0" smtClean="0">
                <a:solidFill>
                  <a:srgbClr val="0000FF"/>
                </a:solidFill>
              </a:rPr>
              <a:t>phase velocity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VTI</a:t>
            </a:r>
            <a:r>
              <a:rPr lang="en-US" dirty="0" smtClean="0"/>
              <a:t>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3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TI Decoupled Equations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Screen shot 2011-06-19 at 6.2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86" y="1936157"/>
            <a:ext cx="6035040" cy="14287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994" y="1530516"/>
            <a:ext cx="793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wave and SV wave </a:t>
            </a:r>
            <a:r>
              <a:rPr lang="en-US" dirty="0" smtClean="0">
                <a:solidFill>
                  <a:srgbClr val="0000FF"/>
                </a:solidFill>
              </a:rPr>
              <a:t>dispersion relations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A247"/>
                </a:solidFill>
              </a:rPr>
              <a:t>VTI</a:t>
            </a:r>
            <a:r>
              <a:rPr lang="en-US" dirty="0" smtClean="0"/>
              <a:t> media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5797" y="3452751"/>
            <a:ext cx="5478062" cy="2973919"/>
            <a:chOff x="615797" y="3452751"/>
            <a:chExt cx="5478062" cy="2973919"/>
          </a:xfrm>
        </p:grpSpPr>
        <p:pic>
          <p:nvPicPr>
            <p:cNvPr id="3" name="Picture 2" descr="purep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6" t="3933" r="12970" b="15843"/>
            <a:stretch/>
          </p:blipFill>
          <p:spPr>
            <a:xfrm>
              <a:off x="615797" y="3578924"/>
              <a:ext cx="2835249" cy="2834917"/>
            </a:xfrm>
            <a:prstGeom prst="rect">
              <a:avLst/>
            </a:prstGeom>
          </p:spPr>
        </p:pic>
        <p:pic>
          <p:nvPicPr>
            <p:cNvPr id="4" name="Picture 3" descr="pur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8" r="12741" b="15843"/>
            <a:stretch/>
          </p:blipFill>
          <p:spPr>
            <a:xfrm>
              <a:off x="3579339" y="3452751"/>
              <a:ext cx="2514520" cy="2973919"/>
            </a:xfrm>
            <a:prstGeom prst="rect">
              <a:avLst/>
            </a:prstGeom>
          </p:spPr>
        </p:pic>
      </p:grpSp>
      <p:pic>
        <p:nvPicPr>
          <p:cNvPr id="6" name="Picture 5" descr="zhou06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3207" r="12396" b="16206"/>
          <a:stretch/>
        </p:blipFill>
        <p:spPr>
          <a:xfrm>
            <a:off x="6183663" y="3553267"/>
            <a:ext cx="2527349" cy="28477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65328" y="6081340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8304" y="6079808"/>
            <a:ext cx="964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pure-SV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8302" y="6052617"/>
            <a:ext cx="164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coupled P &amp; SV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4533" y="64296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sz="1600" kern="0" baseline="-25000" dirty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p0</a:t>
            </a: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=3000 m/</a:t>
            </a:r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s    epsilon</a:t>
            </a: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=</a:t>
            </a:r>
            <a:r>
              <a:rPr lang="en-US" sz="1600" kern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/>
                <a:cs typeface="ＭＳ Ｐゴシック"/>
              </a:rPr>
              <a:t>0.24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ea typeface="ＭＳ Ｐゴシック"/>
                <a:cs typeface="ＭＳ Ｐゴシック"/>
              </a:rPr>
              <a:t>    </a:t>
            </a:r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delta</a:t>
            </a: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=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/>
                <a:cs typeface="ＭＳ Ｐゴシック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422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57" y="1765241"/>
            <a:ext cx="7375490" cy="1108160"/>
          </a:xfrm>
        </p:spPr>
        <p:txBody>
          <a:bodyPr/>
          <a:lstStyle/>
          <a:p>
            <a:r>
              <a:rPr lang="en-US" altLang="zh-CN" sz="2400" dirty="0" smtClean="0"/>
              <a:t>Replace (    ,      ,    ) by (</a:t>
            </a:r>
            <a:r>
              <a:rPr lang="en-US" altLang="zh-CN" sz="2400" i="1" dirty="0"/>
              <a:t> </a:t>
            </a:r>
            <a:r>
              <a:rPr lang="en-US" altLang="zh-CN" sz="2400" i="1" dirty="0" smtClean="0"/>
              <a:t>   </a:t>
            </a:r>
            <a:r>
              <a:rPr lang="en-US" altLang="zh-CN" sz="2400" dirty="0" smtClean="0"/>
              <a:t>,      , </a:t>
            </a:r>
            <a:r>
              <a:rPr lang="en-US" altLang="zh-CN" sz="2400" i="1" dirty="0" smtClean="0"/>
              <a:t>    </a:t>
            </a:r>
            <a:r>
              <a:rPr lang="en-US" altLang="zh-CN" sz="2400" dirty="0" smtClean="0"/>
              <a:t>), and  </a:t>
            </a:r>
          </a:p>
          <a:p>
            <a:r>
              <a:rPr lang="en-US" altLang="zh-CN" sz="2400" dirty="0" smtClean="0"/>
              <a:t>Dispersion relations for </a:t>
            </a:r>
            <a:r>
              <a:rPr lang="en-US" altLang="zh-CN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TTI</a:t>
            </a:r>
            <a:r>
              <a:rPr lang="en-US" altLang="zh-CN" sz="2400" dirty="0" smtClean="0"/>
              <a:t> media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Screen shot 2011-06-19 at 6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7" y="2975759"/>
            <a:ext cx="6046470" cy="1520190"/>
          </a:xfrm>
          <a:prstGeom prst="rect">
            <a:avLst/>
          </a:prstGeom>
        </p:spPr>
      </p:pic>
      <p:pic>
        <p:nvPicPr>
          <p:cNvPr id="10" name="Picture 9" descr="Screen shot 2011-06-19 at 6.49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8" y="4772280"/>
            <a:ext cx="5509260" cy="164592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05080" y="1827455"/>
            <a:ext cx="3460650" cy="406783"/>
            <a:chOff x="1905080" y="1827455"/>
            <a:chExt cx="3460650" cy="406783"/>
          </a:xfrm>
        </p:grpSpPr>
        <p:pic>
          <p:nvPicPr>
            <p:cNvPr id="6" name="Picture 5" descr="Screen shot 2011-06-20 at 8.56.4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295" y="1865555"/>
              <a:ext cx="254000" cy="304800"/>
            </a:xfrm>
            <a:prstGeom prst="rect">
              <a:avLst/>
            </a:prstGeom>
          </p:spPr>
        </p:pic>
        <p:pic>
          <p:nvPicPr>
            <p:cNvPr id="7" name="Picture 6" descr="Screen shot 2011-06-20 at 8.59.1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80" y="1865555"/>
              <a:ext cx="292100" cy="304800"/>
            </a:xfrm>
            <a:prstGeom prst="rect">
              <a:avLst/>
            </a:prstGeom>
          </p:spPr>
        </p:pic>
        <p:pic>
          <p:nvPicPr>
            <p:cNvPr id="8" name="Picture 7" descr="Screen shot 2011-06-20 at 8.59.23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565" y="1852981"/>
              <a:ext cx="292100" cy="342900"/>
            </a:xfrm>
            <a:prstGeom prst="rect">
              <a:avLst/>
            </a:prstGeom>
          </p:spPr>
        </p:pic>
        <p:pic>
          <p:nvPicPr>
            <p:cNvPr id="11" name="Picture 10" descr="Screen shot 2011-06-20 at 9.01.18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408" y="1840155"/>
              <a:ext cx="304800" cy="355600"/>
            </a:xfrm>
            <a:prstGeom prst="rect">
              <a:avLst/>
            </a:prstGeom>
          </p:spPr>
        </p:pic>
        <p:pic>
          <p:nvPicPr>
            <p:cNvPr id="12" name="Picture 11" descr="Screen shot 2011-06-20 at 9.01.25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063" y="1865938"/>
              <a:ext cx="292100" cy="368300"/>
            </a:xfrm>
            <a:prstGeom prst="rect">
              <a:avLst/>
            </a:prstGeom>
          </p:spPr>
        </p:pic>
        <p:pic>
          <p:nvPicPr>
            <p:cNvPr id="13" name="Picture 12" descr="Screen shot 2011-06-20 at 9.01.31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530" y="1827455"/>
              <a:ext cx="330200" cy="368300"/>
            </a:xfrm>
            <a:prstGeom prst="rect">
              <a:avLst/>
            </a:prstGeom>
          </p:spPr>
        </p:pic>
      </p:grpSp>
      <p:pic>
        <p:nvPicPr>
          <p:cNvPr id="14" name="Picture 13" descr="Screen shot 2011-06-20 at 9.04.2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43" y="1840538"/>
            <a:ext cx="1422400" cy="4191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800" y="504826"/>
            <a:ext cx="7493000" cy="604838"/>
          </a:xfrm>
        </p:spPr>
        <p:txBody>
          <a:bodyPr/>
          <a:lstStyle/>
          <a:p>
            <a:r>
              <a:rPr lang="en-US" dirty="0" smtClean="0"/>
              <a:t>TTI Decoupled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0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3" y="1842208"/>
            <a:ext cx="9028537" cy="3263556"/>
          </a:xfrm>
        </p:spPr>
        <p:txBody>
          <a:bodyPr/>
          <a:lstStyle/>
          <a:p>
            <a:r>
              <a:rPr lang="en-US" sz="2400" dirty="0" smtClean="0"/>
              <a:t>P-wave and SV-wave equations in 2D </a:t>
            </a:r>
            <a:r>
              <a:rPr lang="en-US" sz="2400" i="1" dirty="0" smtClean="0">
                <a:solidFill>
                  <a:srgbClr val="FF6600"/>
                </a:solidFill>
              </a:rPr>
              <a:t>time-wavenumber </a:t>
            </a:r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Screen shot 2011-06-19 at 6.5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2618321"/>
            <a:ext cx="8711565" cy="37458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504826"/>
            <a:ext cx="7493000" cy="604838"/>
          </a:xfrm>
        </p:spPr>
        <p:txBody>
          <a:bodyPr/>
          <a:lstStyle/>
          <a:p>
            <a:r>
              <a:rPr lang="en-US" dirty="0" smtClean="0"/>
              <a:t>TTI Decoupled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TTI coupled equations (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zh-CN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umerical</a:t>
            </a:r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implementation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BP TTI model result</a:t>
            </a:r>
            <a:endParaRPr lang="en-US" sz="24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1792" y="2858332"/>
            <a:ext cx="7237372" cy="4383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rgbClr val="0000FF"/>
                </a:solidFill>
              </a:rPr>
              <a:t>seudospectral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space coupled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0000FF"/>
                </a:solidFill>
              </a:rPr>
              <a:t>REM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time.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800" y="504826"/>
            <a:ext cx="7493000" cy="604838"/>
          </a:xfrm>
        </p:spPr>
        <p:txBody>
          <a:bodyPr/>
          <a:lstStyle/>
          <a:p>
            <a:r>
              <a:rPr lang="en-US" altLang="zh-CN" dirty="0" smtClean="0"/>
              <a:t>Numerical Implementation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29022"/>
              </p:ext>
            </p:extLst>
          </p:nvPr>
        </p:nvGraphicFramePr>
        <p:xfrm>
          <a:off x="506749" y="1879278"/>
          <a:ext cx="8039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5359400" imgH="482600" progId="Equation.3">
                  <p:embed/>
                </p:oleObj>
              </mc:Choice>
              <mc:Fallback>
                <p:oleObj name="Equation" r:id="rId3" imgW="5359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749" y="1879278"/>
                        <a:ext cx="80391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353859" y="3607133"/>
            <a:ext cx="6309626" cy="2772612"/>
            <a:chOff x="1405175" y="3389057"/>
            <a:chExt cx="6309626" cy="2772612"/>
          </a:xfrm>
        </p:grpSpPr>
        <p:pic>
          <p:nvPicPr>
            <p:cNvPr id="8" name="Picture 7" descr="Screen Shot 2011-09-20 at 2.11.2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821" y="3389057"/>
              <a:ext cx="3268980" cy="1356360"/>
            </a:xfrm>
            <a:prstGeom prst="rect">
              <a:avLst/>
            </a:prstGeom>
          </p:spPr>
        </p:pic>
        <p:pic>
          <p:nvPicPr>
            <p:cNvPr id="9" name="Picture 8" descr="Screen Shot 2011-09-20 at 2.11.30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322" y="4851029"/>
              <a:ext cx="3192780" cy="1310640"/>
            </a:xfrm>
            <a:prstGeom prst="rect">
              <a:avLst/>
            </a:prstGeom>
          </p:spPr>
        </p:pic>
        <p:pic>
          <p:nvPicPr>
            <p:cNvPr id="10" name="Picture 9" descr="Screen Shot 2011-09-20 at 2.11.39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175" y="4863602"/>
              <a:ext cx="3253740" cy="127254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731940" y="3632528"/>
              <a:ext cx="2912223" cy="1062405"/>
              <a:chOff x="6328992" y="1438993"/>
              <a:chExt cx="2438400" cy="1657350"/>
            </a:xfrm>
          </p:grpSpPr>
          <p:pic>
            <p:nvPicPr>
              <p:cNvPr id="4" name="Picture 3" descr="Screen shot 2011-07-21 at 11.03.02 AM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8992" y="1438993"/>
                <a:ext cx="2438400" cy="1657350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>
                <a:endCxn id="4" idx="2"/>
              </p:cNvCxnSpPr>
              <p:nvPr/>
            </p:nvCxnSpPr>
            <p:spPr bwMode="auto">
              <a:xfrm>
                <a:off x="7535363" y="1451821"/>
                <a:ext cx="12829" cy="16445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Freeform 19"/>
              <p:cNvSpPr>
                <a:spLocks/>
              </p:cNvSpPr>
              <p:nvPr/>
            </p:nvSpPr>
            <p:spPr>
              <a:xfrm>
                <a:off x="7463885" y="2668157"/>
                <a:ext cx="302836" cy="246292"/>
              </a:xfrm>
              <a:custGeom>
                <a:avLst/>
                <a:gdLst>
                  <a:gd name="connsiteX0" fmla="*/ 54017 w 182309"/>
                  <a:gd name="connsiteY0" fmla="*/ 0 h 192415"/>
                  <a:gd name="connsiteX1" fmla="*/ 2701 w 182309"/>
                  <a:gd name="connsiteY1" fmla="*/ 64139 h 192415"/>
                  <a:gd name="connsiteX2" fmla="*/ 41188 w 182309"/>
                  <a:gd name="connsiteY2" fmla="*/ 89794 h 192415"/>
                  <a:gd name="connsiteX3" fmla="*/ 130993 w 182309"/>
                  <a:gd name="connsiteY3" fmla="*/ 102622 h 192415"/>
                  <a:gd name="connsiteX4" fmla="*/ 182309 w 182309"/>
                  <a:gd name="connsiteY4" fmla="*/ 115449 h 192415"/>
                  <a:gd name="connsiteX5" fmla="*/ 118163 w 182309"/>
                  <a:gd name="connsiteY5" fmla="*/ 128277 h 192415"/>
                  <a:gd name="connsiteX6" fmla="*/ 2701 w 182309"/>
                  <a:gd name="connsiteY6" fmla="*/ 141105 h 192415"/>
                  <a:gd name="connsiteX7" fmla="*/ 41188 w 182309"/>
                  <a:gd name="connsiteY7" fmla="*/ 166760 h 192415"/>
                  <a:gd name="connsiteX8" fmla="*/ 41188 w 182309"/>
                  <a:gd name="connsiteY8" fmla="*/ 192415 h 19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309" h="192415">
                    <a:moveTo>
                      <a:pt x="54017" y="0"/>
                    </a:moveTo>
                    <a:cubicBezTo>
                      <a:pt x="36912" y="21380"/>
                      <a:pt x="6574" y="37034"/>
                      <a:pt x="2701" y="64139"/>
                    </a:cubicBezTo>
                    <a:cubicBezTo>
                      <a:pt x="520" y="79402"/>
                      <a:pt x="26420" y="85364"/>
                      <a:pt x="41188" y="89794"/>
                    </a:cubicBezTo>
                    <a:cubicBezTo>
                      <a:pt x="70152" y="98482"/>
                      <a:pt x="101242" y="97213"/>
                      <a:pt x="130993" y="102622"/>
                    </a:cubicBezTo>
                    <a:cubicBezTo>
                      <a:pt x="148340" y="105776"/>
                      <a:pt x="165204" y="111173"/>
                      <a:pt x="182309" y="115449"/>
                    </a:cubicBezTo>
                    <a:cubicBezTo>
                      <a:pt x="160927" y="119725"/>
                      <a:pt x="139749" y="125194"/>
                      <a:pt x="118163" y="128277"/>
                    </a:cubicBezTo>
                    <a:cubicBezTo>
                      <a:pt x="79828" y="133753"/>
                      <a:pt x="37338" y="123789"/>
                      <a:pt x="2701" y="141105"/>
                    </a:cubicBezTo>
                    <a:cubicBezTo>
                      <a:pt x="-11090" y="147999"/>
                      <a:pt x="31937" y="154426"/>
                      <a:pt x="41188" y="166760"/>
                    </a:cubicBezTo>
                    <a:cubicBezTo>
                      <a:pt x="46319" y="173601"/>
                      <a:pt x="41188" y="183863"/>
                      <a:pt x="41188" y="192415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sysDash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94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rgbClr val="BFBFBF"/>
                </a:solidFill>
              </a:rPr>
              <a:t>N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umerical</a:t>
            </a:r>
            <a:r>
              <a:rPr lang="en-US" altLang="zh-CN" sz="1700" dirty="0" smtClean="0">
                <a:solidFill>
                  <a:srgbClr val="BFBFBF"/>
                </a:solidFill>
              </a:rPr>
              <a:t> implementation</a:t>
            </a:r>
            <a:endParaRPr lang="en-US" sz="17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BP TTI model result</a:t>
            </a:r>
            <a:endParaRPr lang="en-US" sz="24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Impulse Responses ( </a:t>
            </a:r>
            <a:r>
              <a:rPr lang="en-US" i="1" dirty="0" smtClean="0">
                <a:latin typeface="Arial Narrow Italic"/>
                <a:cs typeface="Arial Narrow Italic"/>
              </a:rPr>
              <a:t>epsilon &gt; delta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82956" y="3775411"/>
            <a:ext cx="166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sz="1600" kern="0" baseline="-250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p0</a:t>
            </a:r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=3000 m/s</a:t>
            </a:r>
          </a:p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epsilon=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ea typeface="ＭＳ Ｐゴシック"/>
                <a:cs typeface="ＭＳ Ｐゴシック"/>
              </a:rPr>
              <a:t>0.24</a:t>
            </a:r>
          </a:p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delta=</a:t>
            </a:r>
            <a:r>
              <a:rPr lang="en-US" sz="1600" kern="0" dirty="0" smtClean="0">
                <a:solidFill>
                  <a:srgbClr val="0000FF"/>
                </a:solidFill>
                <a:latin typeface="Arial"/>
                <a:ea typeface="ＭＳ Ｐゴシック"/>
                <a:cs typeface="ＭＳ Ｐゴシック"/>
              </a:rPr>
              <a:t>0.1</a:t>
            </a:r>
          </a:p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theta=45 degree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87" y="2774849"/>
            <a:ext cx="139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Coupled</a:t>
            </a:r>
          </a:p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Equations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287548"/>
            <a:ext cx="148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Decoupled</a:t>
            </a:r>
          </a:p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Equations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438167" y="3929364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2788" y="3927828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9642" y="6416404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3146" y="6402044"/>
            <a:ext cx="964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pure-SV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22" descr="zhou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3767" r="13058" b="16463"/>
          <a:stretch/>
        </p:blipFill>
        <p:spPr>
          <a:xfrm>
            <a:off x="1565156" y="1488010"/>
            <a:ext cx="2809614" cy="2818892"/>
          </a:xfrm>
          <a:prstGeom prst="rect">
            <a:avLst/>
          </a:prstGeom>
        </p:spPr>
      </p:pic>
      <p:pic>
        <p:nvPicPr>
          <p:cNvPr id="24" name="Picture 23" descr="pure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12888" r="13057" b="16463"/>
          <a:stretch/>
        </p:blipFill>
        <p:spPr>
          <a:xfrm>
            <a:off x="1552326" y="4310100"/>
            <a:ext cx="2819235" cy="2496587"/>
          </a:xfrm>
          <a:prstGeom prst="rect">
            <a:avLst/>
          </a:prstGeom>
        </p:spPr>
      </p:pic>
      <p:pic>
        <p:nvPicPr>
          <p:cNvPr id="25" name="Picture 24" descr="flc09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r="12741" b="15843"/>
          <a:stretch/>
        </p:blipFill>
        <p:spPr>
          <a:xfrm>
            <a:off x="4361922" y="1349009"/>
            <a:ext cx="2514520" cy="2973920"/>
          </a:xfrm>
          <a:prstGeom prst="rect">
            <a:avLst/>
          </a:prstGeom>
        </p:spPr>
      </p:pic>
      <p:pic>
        <p:nvPicPr>
          <p:cNvPr id="26" name="Picture 25" descr="pure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12645" r="12741" b="16206"/>
          <a:stretch/>
        </p:blipFill>
        <p:spPr>
          <a:xfrm>
            <a:off x="4374749" y="4297277"/>
            <a:ext cx="2501690" cy="251422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06028" y="3966312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06173" y="3964776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1845" y="6479008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60873" y="6477476"/>
            <a:ext cx="964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pure-SV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67894" y="1980979"/>
            <a:ext cx="2018294" cy="1548741"/>
            <a:chOff x="1867894" y="1980979"/>
            <a:chExt cx="2018294" cy="1548741"/>
          </a:xfrm>
        </p:grpSpPr>
        <p:grpSp>
          <p:nvGrpSpPr>
            <p:cNvPr id="35" name="Group 34"/>
            <p:cNvGrpSpPr/>
            <p:nvPr/>
          </p:nvGrpSpPr>
          <p:grpSpPr>
            <a:xfrm>
              <a:off x="1867894" y="1980979"/>
              <a:ext cx="1711448" cy="1548741"/>
              <a:chOff x="1867894" y="1980979"/>
              <a:chExt cx="1711448" cy="154874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702516" y="2642502"/>
                <a:ext cx="876826" cy="887218"/>
              </a:xfrm>
              <a:prstGeom prst="line">
                <a:avLst/>
              </a:prstGeom>
              <a:noFill/>
              <a:ln w="25400" cap="flat" cmpd="sng" algn="ctr">
                <a:solidFill>
                  <a:srgbClr val="0075B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" name="Straight Arrow Connector 18"/>
              <p:cNvCxnSpPr>
                <a:endCxn id="16" idx="2"/>
              </p:cNvCxnSpPr>
              <p:nvPr/>
            </p:nvCxnSpPr>
            <p:spPr>
              <a:xfrm flipH="1" flipV="1">
                <a:off x="2365093" y="2273367"/>
                <a:ext cx="764047" cy="81940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75B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129139" y="2192399"/>
                <a:ext cx="0" cy="88754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75B0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" name="Arc 20"/>
              <p:cNvSpPr/>
              <p:nvPr/>
            </p:nvSpPr>
            <p:spPr>
              <a:xfrm rot="18880766">
                <a:off x="2851631" y="2767418"/>
                <a:ext cx="477939" cy="464255"/>
              </a:xfrm>
              <a:prstGeom prst="arc">
                <a:avLst>
                  <a:gd name="adj1" fmla="val 16200000"/>
                  <a:gd name="adj2" fmla="val 19404175"/>
                </a:avLst>
              </a:prstGeom>
              <a:noFill/>
              <a:ln w="25400" cap="flat" cmpd="sng" algn="ctr">
                <a:solidFill>
                  <a:srgbClr val="0075B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98481" y="2447046"/>
                <a:ext cx="386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ucida Grande"/>
                    <a:ea typeface="Lucida Grande"/>
                    <a:cs typeface="Lucida Grande"/>
                  </a:rPr>
                  <a:t>θ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67894" y="1980979"/>
                <a:ext cx="994397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Tilted Axis</a:t>
                </a:r>
                <a:endParaRPr kumimoji="0" lang="en-US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104821" y="2130917"/>
              <a:ext cx="78136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Vertical</a:t>
              </a:r>
              <a:endPara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25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TTI coupled equations (</a:t>
            </a:r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zh-CN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umerical</a:t>
            </a:r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implementation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BP TTI model result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184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37224" y="3934327"/>
            <a:ext cx="1047750" cy="1099183"/>
            <a:chOff x="6437224" y="3934327"/>
            <a:chExt cx="1047750" cy="1099183"/>
          </a:xfrm>
        </p:grpSpPr>
        <p:pic>
          <p:nvPicPr>
            <p:cNvPr id="11" name="Picture 10" descr="Screen shot 2011-06-30 at 11.22.4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224" y="3934327"/>
              <a:ext cx="1047750" cy="10629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003131" y="4787289"/>
              <a:ext cx="1846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12841" y="3934328"/>
            <a:ext cx="1066800" cy="1097652"/>
            <a:chOff x="7887183" y="3934328"/>
            <a:chExt cx="1066800" cy="1097652"/>
          </a:xfrm>
        </p:grpSpPr>
        <p:pic>
          <p:nvPicPr>
            <p:cNvPr id="12" name="Picture 11" descr="Screen shot 2011-06-30 at 11.22.5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183" y="3934328"/>
              <a:ext cx="1066800" cy="106299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74299" y="4785759"/>
              <a:ext cx="1846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 descr="Screen shot 2011-06-30 at 11.3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0" y="5248243"/>
            <a:ext cx="1306830" cy="1394460"/>
          </a:xfrm>
          <a:prstGeom prst="rect">
            <a:avLst/>
          </a:prstGeom>
        </p:spPr>
      </p:pic>
      <p:pic>
        <p:nvPicPr>
          <p:cNvPr id="19" name="Picture 18" descr="Screen shot 2011-06-30 at 11.32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74" y="5270962"/>
            <a:ext cx="1432560" cy="1219200"/>
          </a:xfrm>
          <a:prstGeom prst="rect">
            <a:avLst/>
          </a:prstGeom>
        </p:spPr>
      </p:pic>
      <p:pic>
        <p:nvPicPr>
          <p:cNvPr id="16" name="Picture 15" descr="zhou06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14112" r="13576" b="16464"/>
          <a:stretch/>
        </p:blipFill>
        <p:spPr>
          <a:xfrm>
            <a:off x="7112804" y="2299369"/>
            <a:ext cx="1192279" cy="119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Impulse Responses ( </a:t>
            </a:r>
            <a:r>
              <a:rPr lang="en-US" i="1" dirty="0" smtClean="0">
                <a:latin typeface="Arial Narrow Italic"/>
                <a:cs typeface="Arial Narrow Italic"/>
              </a:rPr>
              <a:t>epsilon &lt; delta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38167" y="3929364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2788" y="3927828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9642" y="6416404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3146" y="6402044"/>
            <a:ext cx="964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pure-SV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zhou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3933" r="13088" b="16206"/>
          <a:stretch/>
        </p:blipFill>
        <p:spPr>
          <a:xfrm>
            <a:off x="1552329" y="1488012"/>
            <a:ext cx="2822420" cy="2822090"/>
          </a:xfrm>
          <a:prstGeom prst="rect">
            <a:avLst/>
          </a:prstGeom>
        </p:spPr>
      </p:pic>
      <p:pic>
        <p:nvPicPr>
          <p:cNvPr id="27" name="Picture 26" descr="zhou0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3933" r="13088" b="16206"/>
          <a:stretch/>
        </p:blipFill>
        <p:spPr>
          <a:xfrm>
            <a:off x="4361921" y="1486476"/>
            <a:ext cx="2500131" cy="2822090"/>
          </a:xfrm>
          <a:prstGeom prst="rect">
            <a:avLst/>
          </a:prstGeom>
        </p:spPr>
      </p:pic>
      <p:pic>
        <p:nvPicPr>
          <p:cNvPr id="8" name="Picture 7" descr="pure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4" r="12741" b="16206"/>
          <a:stretch/>
        </p:blipFill>
        <p:spPr>
          <a:xfrm>
            <a:off x="1146138" y="4310100"/>
            <a:ext cx="3241440" cy="2496587"/>
          </a:xfrm>
          <a:prstGeom prst="rect">
            <a:avLst/>
          </a:prstGeom>
        </p:spPr>
      </p:pic>
      <p:pic>
        <p:nvPicPr>
          <p:cNvPr id="9" name="Picture 8" descr="pure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13009" r="12741" b="16206"/>
          <a:stretch/>
        </p:blipFill>
        <p:spPr>
          <a:xfrm>
            <a:off x="4361919" y="4310103"/>
            <a:ext cx="2514520" cy="250139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05403" y="2888763"/>
            <a:ext cx="88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 </a:t>
            </a:r>
            <a:r>
              <a:rPr lang="en-US" altLang="zh-CN" sz="2000" i="1" dirty="0" err="1" smtClean="0">
                <a:solidFill>
                  <a:schemeClr val="bg1"/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NaN</a:t>
            </a:r>
            <a:endParaRPr lang="en-US" sz="2000" i="1" dirty="0" smtClean="0">
              <a:solidFill>
                <a:schemeClr val="bg1"/>
              </a:solidFill>
              <a:latin typeface="BrowalliaUPC" pitchFamily="34" charset="-34"/>
              <a:ea typeface="ＭＳ Ｐゴシック"/>
              <a:cs typeface="BrowalliaUPC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4226" y="2887227"/>
            <a:ext cx="88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 </a:t>
            </a:r>
            <a:r>
              <a:rPr lang="en-US" altLang="zh-CN" sz="2000" i="1" dirty="0" err="1" smtClean="0">
                <a:solidFill>
                  <a:schemeClr val="bg1"/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NaN</a:t>
            </a:r>
            <a:endParaRPr lang="en-US" sz="2000" i="1" dirty="0" smtClean="0">
              <a:solidFill>
                <a:schemeClr val="bg1"/>
              </a:solidFill>
              <a:latin typeface="BrowalliaUPC" pitchFamily="34" charset="-34"/>
              <a:ea typeface="ＭＳ Ｐゴシック"/>
              <a:cs typeface="BrowalliaUPC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06028" y="3966312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06173" y="3964776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01845" y="6479008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60873" y="6477476"/>
            <a:ext cx="964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pure-SV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7" y="2774849"/>
            <a:ext cx="139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Coupled</a:t>
            </a:r>
          </a:p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Equations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0" y="5287548"/>
            <a:ext cx="148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Decoupled</a:t>
            </a:r>
          </a:p>
          <a:p>
            <a:pPr algn="ctr"/>
            <a:r>
              <a:rPr lang="en-US" sz="2000" dirty="0" smtClean="0">
                <a:solidFill>
                  <a:srgbClr val="F3D2AA">
                    <a:lumMod val="50000"/>
                  </a:srgbClr>
                </a:solidFill>
                <a:latin typeface="BrowalliaUPC" pitchFamily="34" charset="-34"/>
                <a:ea typeface="ＭＳ Ｐゴシック"/>
                <a:cs typeface="BrowalliaUPC" pitchFamily="34" charset="-34"/>
              </a:rPr>
              <a:t> Equations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7182956" y="3775411"/>
            <a:ext cx="166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sz="1600" kern="0" baseline="-2500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p0</a:t>
            </a:r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=3000 m/s</a:t>
            </a:r>
          </a:p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epsilon=</a:t>
            </a:r>
            <a:r>
              <a:rPr lang="en-US" sz="1600" kern="0" dirty="0" smtClean="0">
                <a:solidFill>
                  <a:srgbClr val="0000FF"/>
                </a:solidFill>
                <a:latin typeface="Arial"/>
                <a:ea typeface="ＭＳ Ｐゴシック"/>
                <a:cs typeface="ＭＳ Ｐゴシック"/>
              </a:rPr>
              <a:t>0.1</a:t>
            </a:r>
          </a:p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delta=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ea typeface="ＭＳ Ｐゴシック"/>
                <a:cs typeface="ＭＳ Ｐゴシック"/>
              </a:rPr>
              <a:t>0.24</a:t>
            </a:r>
          </a:p>
          <a:p>
            <a:r>
              <a:rPr lang="en-US" sz="1600" kern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ＭＳ Ｐゴシック"/>
                <a:cs typeface="ＭＳ Ｐゴシック"/>
              </a:rPr>
              <a:t>theta=45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rgbClr val="BFBFBF"/>
                </a:solidFill>
              </a:rPr>
              <a:t>N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umerical</a:t>
            </a:r>
            <a:r>
              <a:rPr lang="en-US" altLang="zh-CN" sz="1700" dirty="0" smtClean="0">
                <a:solidFill>
                  <a:srgbClr val="BFBFBF"/>
                </a:solidFill>
              </a:rPr>
              <a:t> implementation</a:t>
            </a:r>
            <a:endParaRPr lang="en-US" sz="17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BP TTI model result</a:t>
            </a:r>
            <a:endParaRPr lang="en-US" sz="24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6-19 at 5.3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30" y="4191524"/>
            <a:ext cx="5933440" cy="2679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Wedge Model  </a:t>
            </a:r>
            <a:r>
              <a:rPr lang="en-US" altLang="zh-CN" sz="1800" dirty="0" smtClean="0"/>
              <a:t>(</a:t>
            </a:r>
            <a:r>
              <a:rPr lang="fr-FR" altLang="zh-CN" sz="1800" dirty="0" smtClean="0"/>
              <a:t>coutesy of Duveneck and Bakker, 2011)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Content Placeholder 3" descr="Screen shot 2011-06-19 at 5.26.09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r="-206"/>
          <a:stretch/>
        </p:blipFill>
        <p:spPr>
          <a:xfrm>
            <a:off x="1475356" y="1498398"/>
            <a:ext cx="5901424" cy="2855468"/>
          </a:xfrm>
        </p:spPr>
      </p:pic>
      <p:sp>
        <p:nvSpPr>
          <p:cNvPr id="6" name="Rectangle 5"/>
          <p:cNvSpPr/>
          <p:nvPr/>
        </p:nvSpPr>
        <p:spPr>
          <a:xfrm>
            <a:off x="3284220" y="1941072"/>
            <a:ext cx="1043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err="1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err="1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(km/s)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9828" y="1926713"/>
            <a:ext cx="1484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theta (degree)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5104" y="4453766"/>
            <a:ext cx="845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epsilon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162" y="4439403"/>
            <a:ext cx="640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delta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6-19 at 5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58" y="4166124"/>
            <a:ext cx="5914898" cy="271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Wavefield</a:t>
            </a:r>
            <a:r>
              <a:rPr lang="en-US" altLang="zh-CN" dirty="0" smtClean="0"/>
              <a:t> Snapshots ( </a:t>
            </a:r>
            <a:r>
              <a:rPr lang="en-US" altLang="zh-CN" i="1" dirty="0" smtClean="0">
                <a:latin typeface="Arial Narrow Bold Italic"/>
                <a:cs typeface="Arial Narrow Bold Italic"/>
              </a:rPr>
              <a:t>t =1 s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 descr="Screen shot 2011-06-19 at 5.3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00" y="1486157"/>
            <a:ext cx="5859272" cy="2874010"/>
          </a:xfrm>
          <a:prstGeom prst="rect">
            <a:avLst/>
          </a:prstGeom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960485" y="1829950"/>
            <a:ext cx="220558" cy="180020"/>
          </a:xfrm>
          <a:prstGeom prst="irregularSeal2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8291" y="3967848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6221" y="6480962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937" y="6480544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05378" y="1855479"/>
            <a:ext cx="2484628" cy="2475357"/>
            <a:chOff x="1805378" y="1855479"/>
            <a:chExt cx="2484628" cy="2475357"/>
          </a:xfrm>
        </p:grpSpPr>
        <p:pic>
          <p:nvPicPr>
            <p:cNvPr id="3" name="Picture 2" descr="Screen shot 2011-07-01 at 12.20.42 AM.png"/>
            <p:cNvPicPr>
              <a:picLocks noChangeAspect="1"/>
            </p:cNvPicPr>
            <p:nvPr/>
          </p:nvPicPr>
          <p:blipFill>
            <a:blip r:embed="rId4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378" y="1855479"/>
              <a:ext cx="2484628" cy="2475357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1860231" y="2616847"/>
              <a:ext cx="1167456" cy="4361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858681" y="3052988"/>
              <a:ext cx="1181835" cy="44743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1860231" y="3681545"/>
              <a:ext cx="2373399" cy="3720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31677" y="2655329"/>
            <a:ext cx="3323361" cy="2795897"/>
            <a:chOff x="2231677" y="2655329"/>
            <a:chExt cx="3323361" cy="2795897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5312231" y="2655329"/>
              <a:ext cx="242807" cy="180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2231677" y="5270644"/>
              <a:ext cx="242807" cy="180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296302" y="5179318"/>
              <a:ext cx="242807" cy="180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0919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6-19 at 5.4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62" y="4191531"/>
            <a:ext cx="5905627" cy="26793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Screen shot 2011-06-19 at 5.4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2" y="1537085"/>
            <a:ext cx="5859272" cy="280911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800" y="504826"/>
            <a:ext cx="7493000" cy="604838"/>
          </a:xfrm>
        </p:spPr>
        <p:txBody>
          <a:bodyPr/>
          <a:lstStyle/>
          <a:p>
            <a:r>
              <a:rPr lang="en-US" altLang="zh-CN" dirty="0" err="1" smtClean="0"/>
              <a:t>Wavefield</a:t>
            </a:r>
            <a:r>
              <a:rPr lang="en-US" altLang="zh-CN" dirty="0" smtClean="0"/>
              <a:t> Snapshots ( </a:t>
            </a:r>
            <a:r>
              <a:rPr lang="en-US" altLang="zh-CN" i="1" dirty="0" smtClean="0">
                <a:latin typeface="Arial Narrow Bold Italic"/>
                <a:cs typeface="Arial Narrow Bold Italic"/>
              </a:rPr>
              <a:t>t =1.5 s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58291" y="3967848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6221" y="6480962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937" y="6480544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2960485" y="1829950"/>
            <a:ext cx="220558" cy="180020"/>
          </a:xfrm>
          <a:prstGeom prst="irregularSeal2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5378" y="1855479"/>
            <a:ext cx="2484628" cy="2475357"/>
            <a:chOff x="1805378" y="1855479"/>
            <a:chExt cx="2484628" cy="2475357"/>
          </a:xfrm>
        </p:grpSpPr>
        <p:pic>
          <p:nvPicPr>
            <p:cNvPr id="15" name="Picture 14" descr="Screen shot 2011-07-01 at 12.20.42 AM.png"/>
            <p:cNvPicPr>
              <a:picLocks noChangeAspect="1"/>
            </p:cNvPicPr>
            <p:nvPr/>
          </p:nvPicPr>
          <p:blipFill>
            <a:blip r:embed="rId4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378" y="1855479"/>
              <a:ext cx="2484628" cy="2475357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1860231" y="2616847"/>
              <a:ext cx="1167456" cy="4361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1858681" y="3052988"/>
              <a:ext cx="1181835" cy="44743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1860231" y="3681545"/>
              <a:ext cx="2373399" cy="3720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255787" y="4938117"/>
            <a:ext cx="3603409" cy="1151427"/>
            <a:chOff x="2255787" y="4938117"/>
            <a:chExt cx="3603409" cy="115142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2617154" y="4938117"/>
              <a:ext cx="191838" cy="1801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578666" y="5913563"/>
              <a:ext cx="241605" cy="139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656079" y="4975065"/>
              <a:ext cx="191838" cy="1801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617591" y="5950511"/>
              <a:ext cx="241605" cy="139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2255787" y="5503076"/>
              <a:ext cx="258733" cy="492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5333240" y="5501543"/>
              <a:ext cx="258733" cy="492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6044855" y="2428507"/>
            <a:ext cx="979755" cy="484371"/>
            <a:chOff x="6044855" y="2428507"/>
            <a:chExt cx="979755" cy="484371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6364223" y="2732296"/>
              <a:ext cx="242807" cy="180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6044855" y="2428507"/>
              <a:ext cx="97975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kern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instability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919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6-19 at 5.4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1" y="4160139"/>
            <a:ext cx="5924169" cy="26978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 descr="Screen shot 2011-06-19 at 5.4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33" y="1511555"/>
            <a:ext cx="5924169" cy="28369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504826"/>
            <a:ext cx="7493000" cy="604838"/>
          </a:xfrm>
        </p:spPr>
        <p:txBody>
          <a:bodyPr/>
          <a:lstStyle/>
          <a:p>
            <a:r>
              <a:rPr lang="en-US" altLang="zh-CN" dirty="0" err="1" smtClean="0"/>
              <a:t>Wavefield</a:t>
            </a:r>
            <a:r>
              <a:rPr lang="en-US" altLang="zh-CN" dirty="0" smtClean="0"/>
              <a:t> Snapshots ( </a:t>
            </a:r>
            <a:r>
              <a:rPr lang="en-US" altLang="zh-CN" i="1" dirty="0" smtClean="0">
                <a:latin typeface="Arial Narrow Bold Italic"/>
                <a:cs typeface="Arial Narrow Bold Italic"/>
              </a:rPr>
              <a:t>t =4 s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58291" y="3967848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6221" y="6480962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6937" y="6480544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2960485" y="1829950"/>
            <a:ext cx="220558" cy="180020"/>
          </a:xfrm>
          <a:prstGeom prst="irregularSeal2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05378" y="1855479"/>
            <a:ext cx="2484628" cy="2475357"/>
            <a:chOff x="1805378" y="1855479"/>
            <a:chExt cx="2484628" cy="2475357"/>
          </a:xfrm>
        </p:grpSpPr>
        <p:pic>
          <p:nvPicPr>
            <p:cNvPr id="13" name="Picture 12" descr="Screen shot 2011-07-01 at 12.20.42 AM.png"/>
            <p:cNvPicPr>
              <a:picLocks noChangeAspect="1"/>
            </p:cNvPicPr>
            <p:nvPr/>
          </p:nvPicPr>
          <p:blipFill>
            <a:blip r:embed="rId4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378" y="1855479"/>
              <a:ext cx="2484628" cy="2475357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1860231" y="2616847"/>
              <a:ext cx="1167456" cy="4361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1858681" y="3052988"/>
              <a:ext cx="1181835" cy="44743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1860231" y="3681545"/>
              <a:ext cx="2373399" cy="3720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95506" y="2030850"/>
            <a:ext cx="4416022" cy="2948703"/>
            <a:chOff x="2395506" y="2030850"/>
            <a:chExt cx="4416022" cy="2948703"/>
          </a:xfrm>
        </p:grpSpPr>
        <p:sp>
          <p:nvSpPr>
            <p:cNvPr id="2" name="Rectangle 1"/>
            <p:cNvSpPr/>
            <p:nvPr/>
          </p:nvSpPr>
          <p:spPr>
            <a:xfrm>
              <a:off x="5463232" y="2030850"/>
              <a:ext cx="13482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unstable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95506" y="4517888"/>
              <a:ext cx="13482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unstable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60130" y="4516356"/>
              <a:ext cx="11769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 </a:t>
              </a:r>
              <a:r>
                <a:rPr lang="en-US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 stable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7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rgbClr val="BFBFBF"/>
                </a:solidFill>
              </a:rPr>
              <a:t>N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umerical</a:t>
            </a:r>
            <a:r>
              <a:rPr lang="en-US" altLang="zh-CN" sz="1700" dirty="0" smtClean="0">
                <a:solidFill>
                  <a:srgbClr val="BFBFBF"/>
                </a:solidFill>
              </a:rPr>
              <a:t> implementation</a:t>
            </a:r>
            <a:endParaRPr lang="en-US" sz="17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BP TTI model result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6-19 at 5.4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" y="4176524"/>
            <a:ext cx="7324090" cy="2707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 TTI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Screen shot 2011-06-19 at 5.4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1" y="1497198"/>
            <a:ext cx="7314819" cy="28647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3235" y="1941072"/>
            <a:ext cx="421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err="1" smtClean="0">
                <a:solidFill>
                  <a:srgbClr val="008000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err="1" smtClean="0">
                <a:solidFill>
                  <a:srgbClr val="008000"/>
                </a:solidFill>
                <a:latin typeface="Arial"/>
                <a:ea typeface="ＭＳ Ｐゴシック"/>
                <a:cs typeface="ＭＳ Ｐゴシック"/>
              </a:rPr>
              <a:t>p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4454" y="1926712"/>
            <a:ext cx="651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rgbClr val="008000"/>
                </a:solidFill>
                <a:latin typeface="Arial"/>
                <a:ea typeface="ＭＳ Ｐゴシック"/>
                <a:cs typeface="ＭＳ Ｐゴシック"/>
              </a:rPr>
              <a:t>theta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5301" y="4428110"/>
            <a:ext cx="845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rgbClr val="008000"/>
                </a:solidFill>
                <a:latin typeface="Arial"/>
                <a:ea typeface="ＭＳ Ｐゴシック"/>
                <a:cs typeface="ＭＳ Ｐゴシック"/>
              </a:rPr>
              <a:t>epsilon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8348" y="4400919"/>
            <a:ext cx="640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rgbClr val="008000"/>
                </a:solidFill>
                <a:latin typeface="Arial"/>
                <a:ea typeface="ＭＳ Ｐゴシック"/>
                <a:cs typeface="ＭＳ Ｐゴシック"/>
              </a:rPr>
              <a:t>delta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2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6-19 at 5.5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0" y="4153025"/>
            <a:ext cx="6851269" cy="26793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 descr="Screen shot 2011-06-19 at 5.5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498216"/>
            <a:ext cx="6841998" cy="28183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504826"/>
            <a:ext cx="7493000" cy="604838"/>
          </a:xfrm>
        </p:spPr>
        <p:txBody>
          <a:bodyPr/>
          <a:lstStyle/>
          <a:p>
            <a:r>
              <a:rPr lang="en-US" altLang="zh-CN" dirty="0" err="1" smtClean="0"/>
              <a:t>Wavefield</a:t>
            </a:r>
            <a:r>
              <a:rPr lang="en-US" altLang="zh-CN" dirty="0" smtClean="0"/>
              <a:t> Snapshots ( </a:t>
            </a:r>
            <a:r>
              <a:rPr lang="en-US" altLang="zh-CN" i="1" dirty="0" smtClean="0">
                <a:latin typeface="Arial Narrow Bold Italic"/>
                <a:cs typeface="Arial Narrow Bold Italic"/>
              </a:rPr>
              <a:t>t=4 s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1648" y="3967848"/>
            <a:ext cx="718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9247" y="6468134"/>
            <a:ext cx="71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600" i="1" kern="0" baseline="-2500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≠0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0294" y="6480544"/>
            <a:ext cx="81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pure-P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2665418" y="1829950"/>
            <a:ext cx="220558" cy="180020"/>
          </a:xfrm>
          <a:prstGeom prst="irregularSeal2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 descr="Screen shot 2011-07-01 at 12.15.22 AM.png"/>
          <p:cNvPicPr>
            <a:picLocks noChangeAspect="1"/>
          </p:cNvPicPr>
          <p:nvPr/>
        </p:nvPicPr>
        <p:blipFill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49" y="1828925"/>
            <a:ext cx="2856934" cy="25196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93539" y="2582443"/>
            <a:ext cx="966931" cy="497199"/>
            <a:chOff x="6044855" y="2415679"/>
            <a:chExt cx="966931" cy="497199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6364223" y="2732296"/>
              <a:ext cx="242807" cy="180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6044855" y="2415679"/>
              <a:ext cx="96693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kern="0" dirty="0" err="1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insitibility</a:t>
              </a:r>
              <a:endParaRPr lang="en-US" sz="15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1436701"/>
            <a:ext cx="9144000" cy="3939090"/>
            <a:chOff x="0" y="1436701"/>
            <a:chExt cx="9144000" cy="393909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436701"/>
              <a:ext cx="9144000" cy="3110824"/>
              <a:chOff x="0" y="1436701"/>
              <a:chExt cx="9144000" cy="3110824"/>
            </a:xfrm>
          </p:grpSpPr>
          <p:pic>
            <p:nvPicPr>
              <p:cNvPr id="6" name="Picture 5" descr="Screen shot 2011-07-21 at 10.43.17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61425"/>
                <a:ext cx="4184650" cy="3086100"/>
              </a:xfrm>
              <a:prstGeom prst="rect">
                <a:avLst/>
              </a:prstGeom>
            </p:spPr>
          </p:pic>
          <p:pic>
            <p:nvPicPr>
              <p:cNvPr id="18" name="Picture 17" descr="Screen shot 2011-07-21 at 10.43.34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1436701"/>
                <a:ext cx="4159250" cy="306705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167188" y="4512816"/>
              <a:ext cx="5080705" cy="862975"/>
              <a:chOff x="2167188" y="4512816"/>
              <a:chExt cx="5080705" cy="862975"/>
            </a:xfrm>
          </p:grpSpPr>
          <p:sp>
            <p:nvSpPr>
              <p:cNvPr id="23" name="Bent Arrow 22"/>
              <p:cNvSpPr/>
              <p:nvPr/>
            </p:nvSpPr>
            <p:spPr bwMode="auto">
              <a:xfrm rot="16200000">
                <a:off x="2167188" y="4552831"/>
                <a:ext cx="822960" cy="822960"/>
              </a:xfrm>
              <a:prstGeom prst="bentArrow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Bent Arrow 23"/>
              <p:cNvSpPr/>
              <p:nvPr/>
            </p:nvSpPr>
            <p:spPr bwMode="auto">
              <a:xfrm rot="5400000" flipH="1">
                <a:off x="6424933" y="4512816"/>
                <a:ext cx="822960" cy="822960"/>
              </a:xfrm>
              <a:prstGeom prst="bentArrow">
                <a:avLst>
                  <a:gd name="adj1" fmla="val 25000"/>
                  <a:gd name="adj2" fmla="val 27338"/>
                  <a:gd name="adj3" fmla="val 25000"/>
                  <a:gd name="adj4" fmla="val 48426"/>
                </a:avLst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051993" y="2422902"/>
            <a:ext cx="6477187" cy="1143195"/>
            <a:chOff x="1051993" y="2422902"/>
            <a:chExt cx="6477187" cy="1143195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1051993" y="2424434"/>
              <a:ext cx="1334235" cy="1141663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194945" y="2422902"/>
              <a:ext cx="1334235" cy="1141663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0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RTM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 descr="Screen shot 2011-06-19 at 5.5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" y="4121704"/>
            <a:ext cx="4292600" cy="2552700"/>
          </a:xfrm>
          <a:prstGeom prst="rect">
            <a:avLst/>
          </a:prstGeom>
        </p:spPr>
      </p:pic>
      <p:pic>
        <p:nvPicPr>
          <p:cNvPr id="8" name="Picture 7" descr="Screen shot 2011-06-19 at 5.5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7" y="1507026"/>
            <a:ext cx="4298950" cy="2768600"/>
          </a:xfrm>
          <a:prstGeom prst="rect">
            <a:avLst/>
          </a:prstGeom>
        </p:spPr>
      </p:pic>
      <p:pic>
        <p:nvPicPr>
          <p:cNvPr id="10" name="Picture 9" descr="Screen shot 2011-06-19 at 6.03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8" y="1564977"/>
            <a:ext cx="2714625" cy="5181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67679" y="9576"/>
            <a:ext cx="2089150" cy="1465608"/>
            <a:chOff x="7067679" y="9576"/>
            <a:chExt cx="2089150" cy="1465608"/>
          </a:xfrm>
        </p:grpSpPr>
        <p:pic>
          <p:nvPicPr>
            <p:cNvPr id="9" name="Picture 8" descr="Screen shot 2011-06-19 at 6.00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679" y="9576"/>
              <a:ext cx="2089150" cy="146560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7864289" y="654211"/>
              <a:ext cx="590142" cy="51310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3104662" y="2783607"/>
            <a:ext cx="2617154" cy="5644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lg"/>
            <a:tailEnd type="triangle" w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103114" y="3667203"/>
            <a:ext cx="2554556" cy="124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lg"/>
            <a:tailEnd type="triangle" w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066175" y="5103925"/>
            <a:ext cx="2628435" cy="78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lg"/>
            <a:tailEnd type="triangle" w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079004" y="6054666"/>
            <a:ext cx="2551460" cy="61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923645" y="3878055"/>
            <a:ext cx="1029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VTI RTM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1723" y="6339438"/>
            <a:ext cx="1016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T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TI RTM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8892" y="4607700"/>
            <a:ext cx="1029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VTI RTM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7717" y="6312250"/>
            <a:ext cx="1016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T</a:t>
            </a:r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TI RTM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80173" y="2887260"/>
            <a:ext cx="759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kern="0" dirty="0" smtClean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Model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TTI coupled equations (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umerical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 implementation</a:t>
            </a:r>
            <a:endParaRPr lang="en-US" sz="17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BP TTI model result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rgbClr val="BFBFBF"/>
                </a:solidFill>
              </a:rPr>
              <a:t>N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umerical</a:t>
            </a:r>
            <a:r>
              <a:rPr lang="en-US" altLang="zh-CN" sz="1700" dirty="0" smtClean="0">
                <a:solidFill>
                  <a:srgbClr val="BFBFBF"/>
                </a:solidFill>
              </a:rPr>
              <a:t> implementation</a:t>
            </a:r>
            <a:endParaRPr lang="en-US" sz="17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BP TTI model result</a:t>
            </a:r>
            <a:endParaRPr lang="en-US" sz="24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1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957B72-5DF5-9A41-8026-C7019169EA15}" type="slidenum">
              <a:rPr lang="en-US" sz="1100">
                <a:solidFill>
                  <a:srgbClr val="006E80"/>
                </a:solidFill>
              </a:rPr>
              <a:pPr/>
              <a:t>31</a:t>
            </a:fld>
            <a:endParaRPr lang="en-US" sz="1100">
              <a:solidFill>
                <a:srgbClr val="006E8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6563" y="1990725"/>
            <a:ext cx="8164512" cy="3173413"/>
          </a:xfrm>
        </p:spPr>
        <p:txBody>
          <a:bodyPr/>
          <a:lstStyle/>
          <a:p>
            <a:pPr eaLnBrk="1" hangingPunct="1">
              <a:buFont typeface="Wingdings" charset="0"/>
              <a:buChar char="w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TTI coupled and decoupled equations have long history with many contributors and derivations and methods of implementation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 typeface="Wingdings" charset="0"/>
              <a:buChar char="w"/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w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have shown that the numerical implementation using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pseudospectral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space coupled with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time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stable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near-analytically-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accurate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numerical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clean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results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 typeface="Wingdings" charset="0"/>
              <a:buChar char="w"/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w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Due to many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FFTs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7 terms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2D,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21 terms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3D) per time step in the implementation, large clusters are needed for practical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99407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957B72-5DF5-9A41-8026-C7019169EA15}" type="slidenum">
              <a:rPr lang="en-US" sz="1100">
                <a:solidFill>
                  <a:srgbClr val="006E80"/>
                </a:solidFill>
              </a:rPr>
              <a:pPr/>
              <a:t>32</a:t>
            </a:fld>
            <a:endParaRPr lang="en-US" sz="1100">
              <a:solidFill>
                <a:srgbClr val="006E8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6563" y="1990725"/>
            <a:ext cx="8164512" cy="3173413"/>
          </a:xfrm>
        </p:spPr>
        <p:txBody>
          <a:bodyPr/>
          <a:lstStyle/>
          <a:p>
            <a:pPr eaLnBrk="1" hangingPunct="1">
              <a:buFont typeface="Wingdings" charset="0"/>
              <a:buChar char="w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authors wish to thank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King Abdullah University of Science and Technology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KAUST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for providing research funding to this project.</a:t>
            </a:r>
          </a:p>
          <a:p>
            <a:pPr eaLnBrk="1" hangingPunct="1">
              <a:buFont typeface="Wingdings" charset="0"/>
              <a:buChar char="w"/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w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would like to thank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BP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for making the TTI model and dataset available.</a:t>
            </a:r>
          </a:p>
          <a:p>
            <a:pPr eaLnBrk="1" hangingPunct="1">
              <a:buFont typeface="Wingdings" charset="0"/>
              <a:buChar char="w"/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w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 are also grateful to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Faqi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Liu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Hongbo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Zhou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John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Etgen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Paul Fowler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many useful suggestions on this work.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87893" y="3117057"/>
            <a:ext cx="3646449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69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41" y="1688267"/>
            <a:ext cx="7931802" cy="50077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Why go TTI (</a:t>
            </a:r>
            <a:r>
              <a:rPr lang="en-US" altLang="zh-CN" sz="2400" dirty="0" smtClean="0">
                <a:solidFill>
                  <a:schemeClr val="tx1"/>
                </a:solidFill>
              </a:rPr>
              <a:t>Tilted Transversely Isotropy</a:t>
            </a:r>
            <a:r>
              <a:rPr lang="en-US" sz="2400" dirty="0" smtClean="0">
                <a:solidFill>
                  <a:schemeClr val="tx1"/>
                </a:solidFill>
              </a:rPr>
              <a:t>)?</a:t>
            </a:r>
          </a:p>
          <a:p>
            <a:pPr lvl="1">
              <a:buFont typeface="Arial"/>
              <a:buChar char="•"/>
            </a:pPr>
            <a:r>
              <a:rPr lang="zh-CN" altLang="zh-CN" dirty="0">
                <a:solidFill>
                  <a:srgbClr val="0000FF"/>
                </a:solidFill>
              </a:rPr>
              <a:t>I</a:t>
            </a:r>
            <a:r>
              <a:rPr lang="en-US" altLang="zh-CN" dirty="0" err="1" smtClean="0">
                <a:solidFill>
                  <a:srgbClr val="0000FF"/>
                </a:solidFill>
              </a:rPr>
              <a:t>sotropic</a:t>
            </a:r>
            <a:r>
              <a:rPr lang="en-US" altLang="zh-CN" dirty="0" smtClean="0">
                <a:solidFill>
                  <a:srgbClr val="0000FF"/>
                </a:solidFill>
              </a:rPr>
              <a:t> assumption</a:t>
            </a:r>
            <a:r>
              <a:rPr lang="en-US" altLang="zh-CN" dirty="0" smtClean="0">
                <a:solidFill>
                  <a:srgbClr val="988F86"/>
                </a:solidFill>
              </a:rPr>
              <a:t> is not always appropriate (this fact has been recognized in North Sea, Canadian Foothills and GOM).</a:t>
            </a:r>
          </a:p>
          <a:p>
            <a:pPr lvl="1">
              <a:buFont typeface="Arial"/>
              <a:buChar char="•"/>
            </a:pPr>
            <a:r>
              <a:rPr lang="zh-CN" altLang="zh-CN" dirty="0" smtClean="0">
                <a:solidFill>
                  <a:srgbClr val="988F86"/>
                </a:solidFill>
              </a:rPr>
              <a:t>C</a:t>
            </a:r>
            <a:r>
              <a:rPr lang="en-US" altLang="zh-CN" dirty="0" err="1" smtClean="0">
                <a:solidFill>
                  <a:srgbClr val="988F86"/>
                </a:solidFill>
              </a:rPr>
              <a:t>onventional</a:t>
            </a:r>
            <a:r>
              <a:rPr lang="en-US" altLang="zh-CN" dirty="0" smtClean="0">
                <a:solidFill>
                  <a:srgbClr val="988F86"/>
                </a:solidFill>
              </a:rPr>
              <a:t> isotropic/VTI methods result in </a:t>
            </a:r>
            <a:r>
              <a:rPr lang="en-US" altLang="zh-CN" dirty="0" smtClean="0">
                <a:solidFill>
                  <a:srgbClr val="0000FF"/>
                </a:solidFill>
              </a:rPr>
              <a:t>low resolution </a:t>
            </a:r>
            <a:r>
              <a:rPr lang="en-US" altLang="zh-CN" dirty="0" smtClean="0">
                <a:solidFill>
                  <a:srgbClr val="988F86"/>
                </a:solidFill>
              </a:rPr>
              <a:t>and </a:t>
            </a:r>
            <a:r>
              <a:rPr lang="en-US" altLang="zh-CN" dirty="0" smtClean="0">
                <a:solidFill>
                  <a:srgbClr val="0000FF"/>
                </a:solidFill>
              </a:rPr>
              <a:t>misplaced images </a:t>
            </a:r>
            <a:r>
              <a:rPr lang="en-US" altLang="zh-CN" dirty="0" smtClean="0">
                <a:solidFill>
                  <a:srgbClr val="988F86"/>
                </a:solidFill>
              </a:rPr>
              <a:t>of subsurface structures.</a:t>
            </a:r>
          </a:p>
          <a:p>
            <a:pPr lvl="1">
              <a:buFont typeface="Arial"/>
              <a:buChar char="•"/>
            </a:pPr>
            <a:r>
              <a:rPr lang="zh-CN" altLang="zh-CN" dirty="0" smtClean="0">
                <a:solidFill>
                  <a:srgbClr val="988F86"/>
                </a:solidFill>
              </a:rPr>
              <a:t>T</a:t>
            </a:r>
            <a:r>
              <a:rPr lang="en-US" altLang="zh-CN" dirty="0" smtClean="0">
                <a:solidFill>
                  <a:srgbClr val="988F86"/>
                </a:solidFill>
              </a:rPr>
              <a:t>o obtain a significant improvement in </a:t>
            </a:r>
            <a:r>
              <a:rPr lang="en-US" altLang="zh-CN" dirty="0" smtClean="0">
                <a:solidFill>
                  <a:srgbClr val="0000FF"/>
                </a:solidFill>
              </a:rPr>
              <a:t>image quality</a:t>
            </a:r>
            <a:r>
              <a:rPr lang="en-US" altLang="zh-CN" dirty="0" smtClean="0">
                <a:solidFill>
                  <a:srgbClr val="988F86"/>
                </a:solidFill>
              </a:rPr>
              <a:t>, </a:t>
            </a:r>
            <a:r>
              <a:rPr lang="en-US" altLang="zh-CN" dirty="0" smtClean="0">
                <a:solidFill>
                  <a:srgbClr val="0000FF"/>
                </a:solidFill>
              </a:rPr>
              <a:t>clarity</a:t>
            </a:r>
            <a:r>
              <a:rPr lang="en-US" altLang="zh-CN" dirty="0" smtClean="0">
                <a:solidFill>
                  <a:srgbClr val="988F86"/>
                </a:solidFill>
              </a:rPr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positioning</a:t>
            </a:r>
            <a:r>
              <a:rPr lang="en-US" altLang="zh-CN" dirty="0" smtClean="0">
                <a:solidFill>
                  <a:srgbClr val="988F86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dirty="0" smtClean="0"/>
              <a:t>ure P wave </a:t>
            </a:r>
            <a:r>
              <a:rPr lang="en-US" altLang="zh-CN" sz="2400" dirty="0" smtClean="0"/>
              <a:t>equation VS. TTI coupled equations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altLang="zh-CN" dirty="0" smtClean="0">
                <a:solidFill>
                  <a:srgbClr val="988F86"/>
                </a:solidFill>
              </a:rPr>
              <a:t>TTI coupled equations are not free of </a:t>
            </a:r>
            <a:r>
              <a:rPr lang="en-US" altLang="zh-CN" dirty="0" smtClean="0">
                <a:solidFill>
                  <a:srgbClr val="0000FF"/>
                </a:solidFill>
              </a:rPr>
              <a:t>SV wave</a:t>
            </a:r>
            <a:r>
              <a:rPr lang="en-US" altLang="zh-CN" dirty="0" smtClean="0">
                <a:solidFill>
                  <a:srgbClr val="988F86"/>
                </a:solidFill>
              </a:rPr>
              <a:t>. </a:t>
            </a:r>
          </a:p>
          <a:p>
            <a:pPr lvl="1">
              <a:buFont typeface="Arial"/>
              <a:buChar char="•"/>
            </a:pPr>
            <a:r>
              <a:rPr lang="en-US" altLang="zh-CN" dirty="0" smtClean="0">
                <a:solidFill>
                  <a:srgbClr val="988F86"/>
                </a:solidFill>
              </a:rPr>
              <a:t>SV wave component leads to </a:t>
            </a:r>
            <a:r>
              <a:rPr lang="en-US" altLang="zh-CN" dirty="0" smtClean="0">
                <a:solidFill>
                  <a:srgbClr val="0000FF"/>
                </a:solidFill>
              </a:rPr>
              <a:t>instability</a:t>
            </a:r>
            <a:r>
              <a:rPr lang="en-US" altLang="zh-CN" dirty="0" smtClean="0">
                <a:solidFill>
                  <a:srgbClr val="988F86"/>
                </a:solidFill>
              </a:rPr>
              <a:t> problem.</a:t>
            </a:r>
          </a:p>
          <a:p>
            <a:pPr lvl="1">
              <a:buFont typeface="Arial"/>
              <a:buChar char="•"/>
            </a:pPr>
            <a:r>
              <a:rPr lang="zh-CN" altLang="zh-CN" dirty="0" smtClean="0">
                <a:solidFill>
                  <a:srgbClr val="988F86"/>
                </a:solidFill>
              </a:rPr>
              <a:t>T</a:t>
            </a:r>
            <a:r>
              <a:rPr lang="en-US" altLang="zh-CN" dirty="0" smtClean="0">
                <a:solidFill>
                  <a:srgbClr val="988F86"/>
                </a:solidFill>
              </a:rPr>
              <a:t>o model </a:t>
            </a:r>
            <a:r>
              <a:rPr lang="en-US" altLang="zh-CN" dirty="0" smtClean="0">
                <a:solidFill>
                  <a:srgbClr val="0000FF"/>
                </a:solidFill>
              </a:rPr>
              <a:t>clean</a:t>
            </a:r>
            <a:r>
              <a:rPr lang="en-US" altLang="zh-CN" dirty="0" smtClean="0">
                <a:solidFill>
                  <a:srgbClr val="988F86"/>
                </a:solidFill>
              </a:rPr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stable</a:t>
            </a:r>
            <a:r>
              <a:rPr lang="en-US" altLang="zh-CN" dirty="0" smtClean="0">
                <a:solidFill>
                  <a:srgbClr val="988F86"/>
                </a:solidFill>
              </a:rPr>
              <a:t> P wave propagation.</a:t>
            </a:r>
            <a:endParaRPr lang="en-US" altLang="zh-CN" dirty="0">
              <a:solidFill>
                <a:srgbClr val="988F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7653" y="4577321"/>
            <a:ext cx="8163025" cy="1743779"/>
            <a:chOff x="805746" y="4630793"/>
            <a:chExt cx="8163025" cy="1743779"/>
          </a:xfrm>
        </p:grpSpPr>
        <p:grpSp>
          <p:nvGrpSpPr>
            <p:cNvPr id="4" name="Group 3"/>
            <p:cNvGrpSpPr/>
            <p:nvPr/>
          </p:nvGrpSpPr>
          <p:grpSpPr>
            <a:xfrm>
              <a:off x="805746" y="4630793"/>
              <a:ext cx="8128539" cy="1743779"/>
              <a:chOff x="805746" y="4643621"/>
              <a:chExt cx="8128539" cy="1743779"/>
            </a:xfrm>
          </p:grpSpPr>
          <p:pic>
            <p:nvPicPr>
              <p:cNvPr id="6" name="Picture 5" descr="Screen shot 2011-06-19 at 6.03.04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074"/>
              <a:stretch/>
            </p:blipFill>
            <p:spPr>
              <a:xfrm>
                <a:off x="805746" y="4656449"/>
                <a:ext cx="2714625" cy="1706082"/>
              </a:xfrm>
              <a:prstGeom prst="rect">
                <a:avLst/>
              </a:prstGeom>
            </p:spPr>
          </p:pic>
          <p:pic>
            <p:nvPicPr>
              <p:cNvPr id="7" name="Picture 6" descr="Screen shot 2011-06-19 at 6.03.04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26" b="33653"/>
              <a:stretch/>
            </p:blipFill>
            <p:spPr>
              <a:xfrm>
                <a:off x="3512704" y="4643621"/>
                <a:ext cx="2714625" cy="1731737"/>
              </a:xfrm>
              <a:prstGeom prst="rect">
                <a:avLst/>
              </a:prstGeom>
            </p:spPr>
          </p:pic>
          <p:pic>
            <p:nvPicPr>
              <p:cNvPr id="8" name="Picture 7" descr="Screen shot 2011-06-19 at 6.03.04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594"/>
              <a:stretch/>
            </p:blipFill>
            <p:spPr>
              <a:xfrm>
                <a:off x="6219660" y="4656447"/>
                <a:ext cx="2714625" cy="173095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7952487" y="5993088"/>
              <a:ext cx="10162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kern="0" dirty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T</a:t>
              </a:r>
              <a:r>
                <a:rPr lang="en-US" altLang="zh-CN" sz="1600" i="1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TI RTM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32701" y="5993087"/>
              <a:ext cx="10291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VTI RTM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67948" y="5965902"/>
              <a:ext cx="7598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Model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zhou0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14112" r="13576" b="16464"/>
          <a:stretch/>
        </p:blipFill>
        <p:spPr>
          <a:xfrm>
            <a:off x="6872168" y="4973042"/>
            <a:ext cx="1192279" cy="11968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14684" y="5752427"/>
            <a:ext cx="1047750" cy="1099183"/>
            <a:chOff x="6437224" y="3934327"/>
            <a:chExt cx="1047750" cy="1099183"/>
          </a:xfrm>
        </p:grpSpPr>
        <p:pic>
          <p:nvPicPr>
            <p:cNvPr id="15" name="Picture 14" descr="Screen shot 2011-06-30 at 11.22.4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224" y="3934327"/>
              <a:ext cx="1047750" cy="106299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03131" y="4787289"/>
              <a:ext cx="1846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64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TTI coupled equations (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altLang="zh-CN" sz="1700" dirty="0" err="1" smtClean="0">
                <a:solidFill>
                  <a:schemeClr val="bg1">
                    <a:lumMod val="75000"/>
                  </a:schemeClr>
                </a:solidFill>
              </a:rPr>
              <a:t>umerical</a:t>
            </a:r>
            <a:r>
              <a:rPr lang="en-US" altLang="zh-CN" sz="1700" dirty="0" smtClean="0">
                <a:solidFill>
                  <a:schemeClr val="bg1">
                    <a:lumMod val="75000"/>
                  </a:schemeClr>
                </a:solidFill>
              </a:rPr>
              <a:t> implementation</a:t>
            </a:r>
            <a:endParaRPr lang="en-US" sz="17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BP TTI model result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7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93" y="1493546"/>
            <a:ext cx="8346860" cy="1621308"/>
          </a:xfrm>
        </p:spPr>
        <p:txBody>
          <a:bodyPr/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Coupled </a:t>
            </a:r>
            <a:r>
              <a:rPr lang="en-US" dirty="0"/>
              <a:t>equations </a:t>
            </a:r>
            <a:r>
              <a:rPr lang="en-US" i="1" dirty="0" smtClean="0"/>
              <a:t>(suffer </a:t>
            </a:r>
            <a:r>
              <a:rPr lang="en-US" i="1" dirty="0"/>
              <a:t>from shear-wave </a:t>
            </a:r>
            <a:r>
              <a:rPr lang="en-US" i="1" dirty="0" smtClean="0"/>
              <a:t>artifacts, unstable)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altLang="zh-CN" u="sng" dirty="0" smtClean="0">
                <a:solidFill>
                  <a:srgbClr val="988F86"/>
                </a:solidFill>
              </a:rPr>
              <a:t>4</a:t>
            </a:r>
            <a:r>
              <a:rPr lang="en-US" altLang="zh-CN" u="sng" baseline="30000" dirty="0" smtClean="0">
                <a:solidFill>
                  <a:srgbClr val="988F86"/>
                </a:solidFill>
              </a:rPr>
              <a:t>th</a:t>
            </a:r>
            <a:r>
              <a:rPr lang="en-US" altLang="zh-CN" u="sng" dirty="0" smtClean="0">
                <a:solidFill>
                  <a:srgbClr val="988F86"/>
                </a:solidFill>
              </a:rPr>
              <a:t>-order equation</a:t>
            </a:r>
            <a:r>
              <a:rPr lang="en-US" altLang="zh-CN" dirty="0" smtClean="0">
                <a:solidFill>
                  <a:srgbClr val="988F86"/>
                </a:solidFill>
              </a:rPr>
              <a:t>: </a:t>
            </a:r>
            <a:r>
              <a:rPr lang="zh-CN" altLang="zh-CN" dirty="0" smtClean="0">
                <a:solidFill>
                  <a:srgbClr val="988F86"/>
                </a:solidFill>
              </a:rPr>
              <a:t>A</a:t>
            </a:r>
            <a:r>
              <a:rPr lang="en-US" altLang="zh-CN" dirty="0" err="1" smtClean="0">
                <a:solidFill>
                  <a:srgbClr val="988F86"/>
                </a:solidFill>
              </a:rPr>
              <a:t>lkhalifah</a:t>
            </a:r>
            <a:r>
              <a:rPr lang="en-US" altLang="zh-CN" dirty="0" smtClean="0">
                <a:solidFill>
                  <a:srgbClr val="988F86"/>
                </a:solidFill>
              </a:rPr>
              <a:t>, 2000;</a:t>
            </a:r>
          </a:p>
          <a:p>
            <a:pPr lvl="1">
              <a:buFont typeface="Arial"/>
              <a:buChar char="•"/>
            </a:pPr>
            <a:r>
              <a:rPr lang="en-US" altLang="zh-CN" u="sng" dirty="0" smtClean="0">
                <a:solidFill>
                  <a:srgbClr val="988F86"/>
                </a:solidFill>
              </a:rPr>
              <a:t>2</a:t>
            </a:r>
            <a:r>
              <a:rPr lang="en-US" altLang="zh-CN" u="sng" baseline="30000" dirty="0" smtClean="0">
                <a:solidFill>
                  <a:srgbClr val="988F86"/>
                </a:solidFill>
              </a:rPr>
              <a:t>nd</a:t>
            </a:r>
            <a:r>
              <a:rPr lang="en-US" altLang="zh-CN" u="sng" dirty="0" smtClean="0">
                <a:solidFill>
                  <a:srgbClr val="988F86"/>
                </a:solidFill>
              </a:rPr>
              <a:t>-order equations</a:t>
            </a:r>
            <a:r>
              <a:rPr lang="en-US" altLang="zh-CN" dirty="0" smtClean="0">
                <a:solidFill>
                  <a:srgbClr val="988F86"/>
                </a:solidFill>
              </a:rPr>
              <a:t>: Zhou et al., 2006; Du et al., 2008; </a:t>
            </a:r>
            <a:r>
              <a:rPr lang="en-US" altLang="zh-CN" dirty="0" err="1" smtClean="0">
                <a:solidFill>
                  <a:srgbClr val="988F86"/>
                </a:solidFill>
              </a:rPr>
              <a:t>Duveneck</a:t>
            </a:r>
            <a:r>
              <a:rPr lang="en-US" altLang="zh-CN" dirty="0" smtClean="0">
                <a:solidFill>
                  <a:srgbClr val="988F86"/>
                </a:solidFill>
              </a:rPr>
              <a:t> et al., 2008; Fletcher et al., 2008; Zhang and Zhang, 2008.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1545" y="3169898"/>
            <a:ext cx="8346860" cy="16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651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935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4922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8351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923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495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2067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639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Coupled equations </a:t>
            </a:r>
            <a:r>
              <a:rPr lang="en-US" i="1" dirty="0" smtClean="0"/>
              <a:t>(combined with shear-wave removal)</a:t>
            </a:r>
            <a:endParaRPr lang="en-US" dirty="0" smtClean="0"/>
          </a:p>
          <a:p>
            <a:pPr lvl="1">
              <a:buFont typeface="Wingdings" charset="0"/>
              <a:buChar char=""/>
            </a:pPr>
            <a:r>
              <a:rPr lang="da-DK" altLang="zh-CN" u="sng" dirty="0">
                <a:solidFill>
                  <a:srgbClr val="988F86"/>
                </a:solidFill>
              </a:rPr>
              <a:t>S</a:t>
            </a:r>
            <a:r>
              <a:rPr lang="da-DK" altLang="zh-CN" u="sng" dirty="0" smtClean="0">
                <a:solidFill>
                  <a:srgbClr val="988F86"/>
                </a:solidFill>
              </a:rPr>
              <a:t>etting</a:t>
            </a:r>
            <a:r>
              <a:rPr lang="en-US" altLang="zh-CN" u="sng" dirty="0" smtClean="0">
                <a:solidFill>
                  <a:srgbClr val="988F86"/>
                </a:solidFill>
              </a:rPr>
              <a:t> </a:t>
            </a:r>
            <a:r>
              <a:rPr lang="el-GR" altLang="zh-CN" sz="2400" i="1" u="sng" dirty="0" smtClean="0">
                <a:solidFill>
                  <a:srgbClr val="988F86"/>
                </a:solidFill>
              </a:rPr>
              <a:t>ε</a:t>
            </a:r>
            <a:r>
              <a:rPr lang="en-US" altLang="zh-CN" i="1" u="sng" dirty="0" smtClean="0">
                <a:solidFill>
                  <a:srgbClr val="988F86"/>
                </a:solidFill>
              </a:rPr>
              <a:t>=</a:t>
            </a:r>
            <a:r>
              <a:rPr lang="en-US" altLang="zh-CN" i="1" u="sng" dirty="0" err="1" smtClean="0">
                <a:solidFill>
                  <a:srgbClr val="988F86"/>
                </a:solidFill>
              </a:rPr>
              <a:t>δ</a:t>
            </a:r>
            <a:r>
              <a:rPr lang="en-US" altLang="zh-CN" i="1" u="sng" dirty="0" smtClean="0">
                <a:solidFill>
                  <a:srgbClr val="988F86"/>
                </a:solidFill>
              </a:rPr>
              <a:t> </a:t>
            </a:r>
            <a:r>
              <a:rPr lang="en-US" altLang="zh-CN" u="sng" dirty="0" smtClean="0">
                <a:solidFill>
                  <a:srgbClr val="988F86"/>
                </a:solidFill>
              </a:rPr>
              <a:t>around source</a:t>
            </a:r>
            <a:r>
              <a:rPr lang="en-US" altLang="zh-CN" dirty="0" smtClean="0">
                <a:solidFill>
                  <a:srgbClr val="988F86"/>
                </a:solidFill>
              </a:rPr>
              <a:t>: </a:t>
            </a:r>
            <a:r>
              <a:rPr lang="en-US" altLang="zh-CN" dirty="0" err="1" smtClean="0">
                <a:solidFill>
                  <a:srgbClr val="988F86"/>
                </a:solidFill>
              </a:rPr>
              <a:t>Duveneck</a:t>
            </a:r>
            <a:r>
              <a:rPr lang="en-US" altLang="zh-CN" dirty="0" smtClean="0">
                <a:solidFill>
                  <a:srgbClr val="988F86"/>
                </a:solidFill>
              </a:rPr>
              <a:t>, 2008;</a:t>
            </a:r>
          </a:p>
          <a:p>
            <a:pPr lvl="1">
              <a:buFont typeface="Arial"/>
              <a:buChar char="•"/>
            </a:pPr>
            <a:r>
              <a:rPr lang="en-US" altLang="zh-CN" u="sng" dirty="0">
                <a:solidFill>
                  <a:srgbClr val="988F86"/>
                </a:solidFill>
              </a:rPr>
              <a:t>M</a:t>
            </a:r>
            <a:r>
              <a:rPr lang="en-US" altLang="zh-CN" u="sng" dirty="0" smtClean="0">
                <a:solidFill>
                  <a:srgbClr val="988F86"/>
                </a:solidFill>
              </a:rPr>
              <a:t>odel smoothing</a:t>
            </a:r>
            <a:r>
              <a:rPr lang="en-US" altLang="zh-CN" dirty="0" smtClean="0">
                <a:solidFill>
                  <a:srgbClr val="988F86"/>
                </a:solidFill>
              </a:rPr>
              <a:t>: Zhang and Zhang, 2010; Yoon et al., 2010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6897" y="4618994"/>
            <a:ext cx="8346860" cy="16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651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935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4922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8351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923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495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2067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6395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Decoupled equations </a:t>
            </a:r>
            <a:r>
              <a:rPr lang="en-US" i="1" dirty="0" smtClean="0"/>
              <a:t>(free from shear-wave artifacts)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altLang="zh-CN" u="sng" dirty="0">
                <a:solidFill>
                  <a:srgbClr val="988F86"/>
                </a:solidFill>
              </a:rPr>
              <a:t>Muir-Dellinger approximation</a:t>
            </a:r>
            <a:r>
              <a:rPr lang="en-US" altLang="zh-CN" dirty="0">
                <a:solidFill>
                  <a:srgbClr val="988F86"/>
                </a:solidFill>
              </a:rPr>
              <a:t> </a:t>
            </a:r>
            <a:r>
              <a:rPr lang="en-US" altLang="zh-CN" dirty="0" smtClean="0">
                <a:solidFill>
                  <a:srgbClr val="988F86"/>
                </a:solidFill>
              </a:rPr>
              <a:t>(</a:t>
            </a:r>
            <a:r>
              <a:rPr lang="en-US" altLang="zh-CN" dirty="0">
                <a:solidFill>
                  <a:srgbClr val="988F86"/>
                </a:solidFill>
              </a:rPr>
              <a:t>Dellinger and Muir, 1985; Dellinger et al., 1993; later reinvented by </a:t>
            </a:r>
            <a:r>
              <a:rPr lang="en-US" altLang="zh-CN" dirty="0" err="1">
                <a:solidFill>
                  <a:srgbClr val="988F86"/>
                </a:solidFill>
              </a:rPr>
              <a:t>Stopin</a:t>
            </a:r>
            <a:r>
              <a:rPr lang="en-US" altLang="zh-CN" dirty="0">
                <a:solidFill>
                  <a:srgbClr val="988F86"/>
                </a:solidFill>
              </a:rPr>
              <a:t>, 2001)</a:t>
            </a:r>
          </a:p>
          <a:p>
            <a:pPr lvl="1">
              <a:buFont typeface="Arial"/>
              <a:buChar char="•"/>
            </a:pPr>
            <a:r>
              <a:rPr lang="en-US" altLang="zh-CN" u="sng" dirty="0" smtClean="0">
                <a:solidFill>
                  <a:srgbClr val="988F86"/>
                </a:solidFill>
              </a:rPr>
              <a:t>Approximated VTI dispersion relation</a:t>
            </a:r>
            <a:r>
              <a:rPr lang="en-US" altLang="zh-CN" dirty="0" smtClean="0">
                <a:solidFill>
                  <a:srgbClr val="988F86"/>
                </a:solidFill>
              </a:rPr>
              <a:t>: Harlan</a:t>
            </a:r>
            <a:r>
              <a:rPr lang="en-US" altLang="zh-CN" dirty="0">
                <a:solidFill>
                  <a:srgbClr val="988F86"/>
                </a:solidFill>
              </a:rPr>
              <a:t>, </a:t>
            </a:r>
            <a:r>
              <a:rPr lang="en-US" altLang="zh-CN" dirty="0" smtClean="0">
                <a:solidFill>
                  <a:srgbClr val="988F86"/>
                </a:solidFill>
              </a:rPr>
              <a:t>1990&amp;1995</a:t>
            </a:r>
            <a:r>
              <a:rPr lang="en-US" altLang="zh-CN" dirty="0">
                <a:solidFill>
                  <a:srgbClr val="988F86"/>
                </a:solidFill>
              </a:rPr>
              <a:t>; Fowler, 2003; </a:t>
            </a:r>
            <a:r>
              <a:rPr lang="en-US" altLang="zh-CN" dirty="0" err="1">
                <a:solidFill>
                  <a:srgbClr val="988F86"/>
                </a:solidFill>
              </a:rPr>
              <a:t>Etgen</a:t>
            </a:r>
            <a:r>
              <a:rPr lang="en-US" altLang="zh-CN" dirty="0">
                <a:solidFill>
                  <a:srgbClr val="988F86"/>
                </a:solidFill>
              </a:rPr>
              <a:t> and </a:t>
            </a:r>
            <a:r>
              <a:rPr lang="en-US" altLang="zh-CN" dirty="0" err="1">
                <a:solidFill>
                  <a:srgbClr val="988F86"/>
                </a:solidFill>
              </a:rPr>
              <a:t>Brandsberg</a:t>
            </a:r>
            <a:r>
              <a:rPr lang="en-US" altLang="zh-CN" dirty="0">
                <a:solidFill>
                  <a:srgbClr val="988F86"/>
                </a:solidFill>
              </a:rPr>
              <a:t>-</a:t>
            </a:r>
            <a:r>
              <a:rPr lang="en-US" altLang="zh-CN" dirty="0" smtClean="0">
                <a:solidFill>
                  <a:srgbClr val="988F86"/>
                </a:solidFill>
              </a:rPr>
              <a:t>Dahl, 2009; Liu et al., </a:t>
            </a:r>
            <a:r>
              <a:rPr lang="en-US" altLang="zh-CN" dirty="0">
                <a:solidFill>
                  <a:srgbClr val="988F86"/>
                </a:solidFill>
              </a:rPr>
              <a:t>2009</a:t>
            </a:r>
            <a:r>
              <a:rPr lang="en-US" altLang="zh-CN" dirty="0" smtClean="0">
                <a:solidFill>
                  <a:srgbClr val="988F86"/>
                </a:solidFill>
              </a:rPr>
              <a:t>; </a:t>
            </a:r>
            <a:r>
              <a:rPr lang="en-US" altLang="zh-CN" dirty="0" err="1" smtClean="0">
                <a:solidFill>
                  <a:srgbClr val="988F86"/>
                </a:solidFill>
              </a:rPr>
              <a:t>Pestana</a:t>
            </a:r>
            <a:r>
              <a:rPr lang="en-US" altLang="zh-CN" dirty="0" smtClean="0">
                <a:solidFill>
                  <a:srgbClr val="988F86"/>
                </a:solidFill>
              </a:rPr>
              <a:t> et al., 2011</a:t>
            </a:r>
            <a:endParaRPr lang="en-US" altLang="zh-CN" dirty="0">
              <a:solidFill>
                <a:srgbClr val="98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550" y="1585633"/>
            <a:ext cx="7047961" cy="52595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Theory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TTI coupled equations (</a:t>
            </a:r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coupled P and SV </a:t>
            </a:r>
            <a:r>
              <a:rPr lang="en-US" altLang="zh-CN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wavefield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TTI decoupled equations (</a:t>
            </a:r>
            <a:r>
              <a:rPr lang="en-US" altLang="zh-CN" sz="1700" dirty="0" smtClean="0">
                <a:solidFill>
                  <a:srgbClr val="BFBFBF"/>
                </a:solidFill>
              </a:rPr>
              <a:t>pure P and pure SV 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wavefield</a:t>
            </a:r>
            <a:r>
              <a:rPr lang="en-US" sz="1700" dirty="0" smtClean="0">
                <a:solidFill>
                  <a:srgbClr val="BFBFBF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zh-CN" altLang="zh-CN" sz="1700" dirty="0" smtClean="0">
                <a:solidFill>
                  <a:srgbClr val="BFBFBF"/>
                </a:solidFill>
              </a:rPr>
              <a:t>N</a:t>
            </a:r>
            <a:r>
              <a:rPr lang="en-US" altLang="zh-CN" sz="1700" dirty="0" err="1" smtClean="0">
                <a:solidFill>
                  <a:srgbClr val="BFBFBF"/>
                </a:solidFill>
              </a:rPr>
              <a:t>umerical</a:t>
            </a:r>
            <a:r>
              <a:rPr lang="en-US" altLang="zh-CN" sz="1700" dirty="0" smtClean="0">
                <a:solidFill>
                  <a:srgbClr val="BFBFBF"/>
                </a:solidFill>
              </a:rPr>
              <a:t> implementation</a:t>
            </a:r>
            <a:endParaRPr lang="en-US" sz="17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Numerical Results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Impulse response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Wedge model result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solidFill>
                  <a:srgbClr val="BFBFBF"/>
                </a:solidFill>
              </a:rPr>
              <a:t>BP TTI model result</a:t>
            </a:r>
            <a:endParaRPr lang="en-US" sz="2400" dirty="0" smtClean="0">
              <a:solidFill>
                <a:srgbClr val="BFBFB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5744" y="3275154"/>
            <a:ext cx="529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V</a:t>
            </a:r>
            <a:r>
              <a:rPr lang="en-US" altLang="zh-CN" sz="1000" i="1" kern="0" baseline="-25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s0</a:t>
            </a:r>
            <a:r>
              <a:rPr lang="en-US" altLang="zh-CN" sz="1000" i="1" kern="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=0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196809" y="3439348"/>
            <a:ext cx="2651962" cy="2867207"/>
            <a:chOff x="6363586" y="3105820"/>
            <a:chExt cx="2651962" cy="2867207"/>
          </a:xfrm>
        </p:grpSpPr>
        <p:grpSp>
          <p:nvGrpSpPr>
            <p:cNvPr id="29" name="Group 28"/>
            <p:cNvGrpSpPr/>
            <p:nvPr/>
          </p:nvGrpSpPr>
          <p:grpSpPr>
            <a:xfrm>
              <a:off x="7288708" y="4509976"/>
              <a:ext cx="1726840" cy="1463051"/>
              <a:chOff x="6814035" y="5049135"/>
              <a:chExt cx="1726840" cy="14630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814035" y="5516447"/>
                <a:ext cx="955878" cy="992565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75B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7278320" y="5287347"/>
                <a:ext cx="13656" cy="7479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75B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" name="Rectangle 31"/>
              <p:cNvSpPr/>
              <p:nvPr/>
            </p:nvSpPr>
            <p:spPr>
              <a:xfrm>
                <a:off x="7231905" y="5049135"/>
                <a:ext cx="687257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057E"/>
                    </a:solidFill>
                    <a:effectLst/>
                    <a:uLnTx/>
                    <a:uFillTx/>
                    <a:latin typeface="Lucida Grande"/>
                    <a:ea typeface="Lucida Grande"/>
                    <a:cs typeface="Lucida Grande"/>
                  </a:rPr>
                  <a:t>North</a:t>
                </a:r>
                <a:endParaRPr kumimoji="0" lang="en-US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4E057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291976" y="6021670"/>
                <a:ext cx="785224" cy="24577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75B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4" name="Arc 33"/>
              <p:cNvSpPr/>
              <p:nvPr/>
            </p:nvSpPr>
            <p:spPr>
              <a:xfrm>
                <a:off x="7136320" y="5898777"/>
                <a:ext cx="320908" cy="368670"/>
              </a:xfrm>
              <a:prstGeom prst="arc">
                <a:avLst/>
              </a:prstGeom>
              <a:noFill/>
              <a:ln w="25400" cap="flat" cmpd="sng" algn="ctr">
                <a:solidFill>
                  <a:srgbClr val="0075B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32941" y="5666652"/>
                <a:ext cx="41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4E057E"/>
                    </a:solidFill>
                    <a:effectLst/>
                    <a:uLnTx/>
                    <a:uFillTx/>
                    <a:latin typeface="Lucida Grande"/>
                    <a:ea typeface="Lucida Grande"/>
                    <a:cs typeface="Lucida Grande"/>
                  </a:rPr>
                  <a:t>Φ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4E057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629279" y="6219798"/>
                <a:ext cx="91159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057E"/>
                    </a:solidFill>
                    <a:effectLst/>
                    <a:uLnTx/>
                    <a:uFillTx/>
                  </a:rPr>
                  <a:t>Tilted Axis</a:t>
                </a:r>
                <a:endParaRPr kumimoji="0" lang="en-US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4E057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63586" y="3105820"/>
              <a:ext cx="2067463" cy="1578394"/>
              <a:chOff x="4190061" y="5057724"/>
              <a:chExt cx="2067463" cy="157839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978758" y="5311626"/>
                <a:ext cx="1078777" cy="1324492"/>
                <a:chOff x="4874979" y="4847367"/>
                <a:chExt cx="1078777" cy="132449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997878" y="5297966"/>
                  <a:ext cx="955878" cy="8738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75B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2" name="Straight Arrow Connector 41"/>
                <p:cNvCxnSpPr/>
                <p:nvPr/>
              </p:nvCxnSpPr>
              <p:spPr>
                <a:xfrm flipH="1" flipV="1">
                  <a:off x="4874979" y="4956603"/>
                  <a:ext cx="600838" cy="77831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5B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5475817" y="4847367"/>
                  <a:ext cx="0" cy="88754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5B0"/>
                  </a:solidFill>
                  <a:prstDash val="dash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4" name="Arc 43"/>
                <p:cNvSpPr/>
                <p:nvPr/>
              </p:nvSpPr>
              <p:spPr>
                <a:xfrm rot="18880766">
                  <a:off x="5198309" y="5383902"/>
                  <a:ext cx="477939" cy="464255"/>
                </a:xfrm>
                <a:prstGeom prst="arc">
                  <a:avLst>
                    <a:gd name="adj1" fmla="val 16200000"/>
                    <a:gd name="adj2" fmla="val 19404175"/>
                  </a:avLst>
                </a:prstGeom>
                <a:noFill/>
                <a:ln w="25400" cap="flat" cmpd="sng" algn="ctr">
                  <a:solidFill>
                    <a:srgbClr val="0075B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145159" y="5037874"/>
                  <a:ext cx="386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4E057E"/>
                      </a:solidFill>
                      <a:effectLst/>
                      <a:uLnTx/>
                      <a:uFillTx/>
                      <a:latin typeface="Lucida Grande"/>
                      <a:ea typeface="Lucida Grande"/>
                      <a:cs typeface="Lucida Grande"/>
                    </a:rPr>
                    <a:t>θ</a:t>
                  </a:r>
                  <a:endPara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E057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4190061" y="5369594"/>
                <a:ext cx="91159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057E"/>
                    </a:solidFill>
                    <a:effectLst/>
                    <a:uLnTx/>
                    <a:uFillTx/>
                  </a:rPr>
                  <a:t>Tilted Axis</a:t>
                </a:r>
                <a:endParaRPr kumimoji="0" lang="en-US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4E057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516791" y="5057724"/>
                <a:ext cx="740733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057E"/>
                    </a:solidFill>
                    <a:effectLst/>
                    <a:uLnTx/>
                    <a:uFillTx/>
                  </a:rPr>
                  <a:t>Vertical</a:t>
                </a:r>
                <a:endParaRPr kumimoji="0" lang="en-US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4E057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 Coupled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31" y="1636959"/>
            <a:ext cx="8733466" cy="877267"/>
          </a:xfrm>
        </p:spPr>
        <p:txBody>
          <a:bodyPr/>
          <a:lstStyle/>
          <a:p>
            <a:r>
              <a:rPr lang="en-US" altLang="zh-CN" sz="2400" dirty="0" smtClean="0"/>
              <a:t>Start with the </a:t>
            </a:r>
            <a:r>
              <a:rPr lang="en-US" altLang="zh-CN" sz="2400" i="1" dirty="0" smtClean="0"/>
              <a:t>P-SV </a:t>
            </a:r>
            <a:r>
              <a:rPr lang="en-US" altLang="zh-CN" sz="2400" dirty="0" smtClean="0"/>
              <a:t>dispersion relation for </a:t>
            </a:r>
            <a:r>
              <a:rPr lang="en-US" altLang="zh-CN" sz="2400" dirty="0" smtClean="0">
                <a:solidFill>
                  <a:srgbClr val="FF6600"/>
                </a:solidFill>
              </a:rPr>
              <a:t>TTI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/>
              <a:t>media,               set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2400" i="1" baseline="-25000" dirty="0" smtClean="0">
                <a:solidFill>
                  <a:srgbClr val="FF0000"/>
                </a:solidFill>
              </a:rPr>
              <a:t>s0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=0</a:t>
            </a:r>
            <a:r>
              <a:rPr lang="en-US" altLang="zh-CN" sz="2400" dirty="0" smtClean="0"/>
              <a:t> along the symmetry axis </a:t>
            </a:r>
            <a:r>
              <a:rPr lang="zh-CN" altLang="en-US" dirty="0" smtClean="0">
                <a:solidFill>
                  <a:srgbClr val="0000FF"/>
                </a:solidFill>
              </a:rPr>
              <a:t>（</a:t>
            </a:r>
            <a:r>
              <a:rPr lang="en-US" altLang="zh-CN" i="1" dirty="0" smtClean="0">
                <a:solidFill>
                  <a:srgbClr val="0000FF"/>
                </a:solidFill>
              </a:rPr>
              <a:t>”pseudo</a:t>
            </a:r>
            <a:r>
              <a:rPr lang="en-US" altLang="zh-CN" i="1" dirty="0">
                <a:solidFill>
                  <a:srgbClr val="0000FF"/>
                </a:solidFill>
              </a:rPr>
              <a:t>-</a:t>
            </a:r>
            <a:r>
              <a:rPr lang="en-US" altLang="zh-CN" i="1" dirty="0" smtClean="0">
                <a:solidFill>
                  <a:srgbClr val="0000FF"/>
                </a:solidFill>
              </a:rPr>
              <a:t>acoustic” approximation</a:t>
            </a:r>
            <a:r>
              <a:rPr lang="zh-CN" altLang="en-US" dirty="0" smtClean="0">
                <a:solidFill>
                  <a:srgbClr val="0000FF"/>
                </a:solidFill>
              </a:rPr>
              <a:t>）</a:t>
            </a:r>
            <a:endParaRPr lang="en-US" altLang="zh-CN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creen shot 2011-06-19 at 6.1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4" y="5155314"/>
            <a:ext cx="5280660" cy="1325880"/>
          </a:xfrm>
          <a:prstGeom prst="rect">
            <a:avLst/>
          </a:prstGeom>
        </p:spPr>
      </p:pic>
      <p:pic>
        <p:nvPicPr>
          <p:cNvPr id="4" name="Picture 3" descr="Screen shot 2011-06-20 at 8.13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4" y="3527107"/>
            <a:ext cx="3417570" cy="14859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10313" y="25773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b="1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TTI Coupled </a:t>
            </a:r>
            <a:r>
              <a:rPr lang="en-US" altLang="zh-CN" b="1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Equations</a:t>
            </a:r>
            <a:endParaRPr lang="en-US" altLang="zh-CN" b="1" kern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725" y="3034084"/>
            <a:ext cx="8929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(Zhou, 2006; Du et al., 2008; </a:t>
            </a:r>
            <a:r>
              <a:rPr lang="en-US" altLang="zh-CN" sz="2000" kern="0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Fletcther</a:t>
            </a:r>
            <a:r>
              <a:rPr lang="en-US" altLang="zh-CN" sz="2000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et al., 2008; Zhang and Zhang, 2008)</a:t>
            </a:r>
            <a:endParaRPr lang="en-US" sz="2000" kern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30571" y="3373742"/>
            <a:ext cx="2987040" cy="3463693"/>
            <a:chOff x="6030571" y="3386570"/>
            <a:chExt cx="2987040" cy="3463693"/>
          </a:xfrm>
        </p:grpSpPr>
        <p:pic>
          <p:nvPicPr>
            <p:cNvPr id="10" name="Picture 9" descr="Screen Shot 2011-09-20 at 11.09.0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71" y="3386570"/>
              <a:ext cx="2987040" cy="301371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95002" y="6323965"/>
              <a:ext cx="2517263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kern="0" dirty="0" smtClean="0">
                  <a:solidFill>
                    <a:srgbClr val="FFFFFF">
                      <a:lumMod val="6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V</a:t>
              </a:r>
              <a:r>
                <a:rPr lang="en-US" sz="1600" kern="0" baseline="-25000" dirty="0" smtClean="0">
                  <a:solidFill>
                    <a:srgbClr val="FFFFFF">
                      <a:lumMod val="6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p0</a:t>
              </a:r>
              <a:r>
                <a:rPr lang="en-US" sz="1600" kern="0" dirty="0" smtClean="0">
                  <a:solidFill>
                    <a:srgbClr val="FFFFFF">
                      <a:lumMod val="6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=3000 m/s, epsilon=0.24</a:t>
              </a:r>
            </a:p>
            <a:p>
              <a:r>
                <a:rPr lang="en-US" sz="1600" kern="0" dirty="0" smtClean="0">
                  <a:solidFill>
                    <a:srgbClr val="FFFFFF">
                      <a:lumMod val="65000"/>
                    </a:srgbClr>
                  </a:solidFill>
                  <a:latin typeface="Arial"/>
                  <a:ea typeface="ＭＳ Ｐゴシック"/>
                  <a:cs typeface="ＭＳ Ｐゴシック"/>
                </a:rPr>
                <a:t>delta=0.1, theta=45 degree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29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911964" y="2633298"/>
            <a:ext cx="3139440" cy="3883437"/>
            <a:chOff x="5911964" y="2633298"/>
            <a:chExt cx="3139440" cy="3883437"/>
          </a:xfrm>
        </p:grpSpPr>
        <p:grpSp>
          <p:nvGrpSpPr>
            <p:cNvPr id="17" name="Group 16"/>
            <p:cNvGrpSpPr/>
            <p:nvPr/>
          </p:nvGrpSpPr>
          <p:grpSpPr>
            <a:xfrm>
              <a:off x="5911964" y="2633298"/>
              <a:ext cx="3139440" cy="3883437"/>
              <a:chOff x="5911964" y="2633298"/>
              <a:chExt cx="3139440" cy="3883437"/>
            </a:xfrm>
          </p:grpSpPr>
          <p:pic>
            <p:nvPicPr>
              <p:cNvPr id="9" name="Picture 8" descr="Screen Shot 2011-09-20 at 11.00.30 A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1964" y="2633298"/>
                <a:ext cx="3139440" cy="34036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279541" y="5990437"/>
                <a:ext cx="2517263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kern="0" dirty="0" smtClean="0">
                    <a:solidFill>
                      <a:srgbClr val="FFFFFF">
                        <a:lumMod val="65000"/>
                      </a:srgbClr>
                    </a:solidFill>
                    <a:latin typeface="Arial"/>
                    <a:ea typeface="ＭＳ Ｐゴシック"/>
                    <a:cs typeface="ＭＳ Ｐゴシック"/>
                  </a:rPr>
                  <a:t>V</a:t>
                </a:r>
                <a:r>
                  <a:rPr lang="en-US" sz="1600" kern="0" baseline="-25000" dirty="0" smtClean="0">
                    <a:solidFill>
                      <a:srgbClr val="FFFFFF">
                        <a:lumMod val="65000"/>
                      </a:srgbClr>
                    </a:solidFill>
                    <a:latin typeface="Arial"/>
                    <a:ea typeface="ＭＳ Ｐゴシック"/>
                    <a:cs typeface="ＭＳ Ｐゴシック"/>
                  </a:rPr>
                  <a:t>p0</a:t>
                </a:r>
                <a:r>
                  <a:rPr lang="en-US" sz="1600" kern="0" dirty="0" smtClean="0">
                    <a:solidFill>
                      <a:srgbClr val="FFFFFF">
                        <a:lumMod val="65000"/>
                      </a:srgbClr>
                    </a:solidFill>
                    <a:latin typeface="Arial"/>
                    <a:ea typeface="ＭＳ Ｐゴシック"/>
                    <a:cs typeface="ＭＳ Ｐゴシック"/>
                  </a:rPr>
                  <a:t>=3000 m/s, epsilon=0.24</a:t>
                </a:r>
              </a:p>
              <a:p>
                <a:r>
                  <a:rPr lang="en-US" sz="1600" kern="0" dirty="0" smtClean="0">
                    <a:solidFill>
                      <a:srgbClr val="FFFFFF">
                        <a:lumMod val="65000"/>
                      </a:srgbClr>
                    </a:solidFill>
                    <a:latin typeface="Arial"/>
                    <a:ea typeface="ＭＳ Ｐゴシック"/>
                    <a:cs typeface="ＭＳ Ｐゴシック"/>
                  </a:rPr>
                  <a:t>delta=0.1, theta=45 degree</a:t>
                </a:r>
                <a:endParaRPr lang="en-US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183602" y="3159684"/>
              <a:ext cx="11029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i="1" kern="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V</a:t>
              </a:r>
              <a:r>
                <a:rPr lang="en-US" altLang="zh-CN" sz="1600" i="1" kern="0" baseline="-25000" dirty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s0</a:t>
              </a:r>
              <a:r>
                <a:rPr lang="en-US" altLang="zh-CN" sz="1600" i="1" kern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=V</a:t>
              </a:r>
              <a:r>
                <a:rPr lang="en-US" altLang="zh-CN" sz="1600" i="1" kern="0" baseline="-2500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p0</a:t>
              </a:r>
              <a:r>
                <a:rPr lang="en-US" altLang="zh-CN" sz="1600" i="1" kern="0" dirty="0" smtClean="0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rPr>
                <a:t>/2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44768" y="3145536"/>
            <a:ext cx="2865120" cy="2854960"/>
            <a:chOff x="6144768" y="3145536"/>
            <a:chExt cx="2865120" cy="2854960"/>
          </a:xfrm>
        </p:grpSpPr>
        <p:pic>
          <p:nvPicPr>
            <p:cNvPr id="10" name="Picture 9" descr="Screen Shot 2011-09-20 at 11.00.5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768" y="3145536"/>
              <a:ext cx="2865120" cy="285496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178845" y="3159687"/>
              <a:ext cx="71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V</a:t>
              </a:r>
              <a:r>
                <a:rPr lang="en-US" altLang="zh-CN" sz="1600" i="1" kern="0" baseline="-2500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s0</a:t>
              </a:r>
              <a:r>
                <a:rPr lang="en-US" altLang="zh-CN" sz="1600" i="1" kern="0" dirty="0" smtClean="0">
                  <a:solidFill>
                    <a:schemeClr val="bg1"/>
                  </a:solidFill>
                  <a:latin typeface="Arial"/>
                  <a:ea typeface="ＭＳ Ｐゴシック"/>
                  <a:cs typeface="ＭＳ Ｐゴシック"/>
                </a:rPr>
                <a:t>=0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 Coupled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78" y="2175735"/>
            <a:ext cx="8081095" cy="505251"/>
          </a:xfrm>
        </p:spPr>
        <p:txBody>
          <a:bodyPr/>
          <a:lstStyle/>
          <a:p>
            <a:pPr lvl="0"/>
            <a:r>
              <a:rPr lang="en-US" sz="2400" dirty="0" smtClean="0"/>
              <a:t>Re-introduce non-zero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2400" i="1" baseline="-25000" dirty="0" smtClean="0">
                <a:solidFill>
                  <a:srgbClr val="FF0000"/>
                </a:solidFill>
              </a:rPr>
              <a:t>s0 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Fletcher et al., 2009</a:t>
            </a:r>
            <a:r>
              <a:rPr lang="en-US" dirty="0" smtClean="0">
                <a:solidFill>
                  <a:srgbClr val="000000"/>
                </a:solidFill>
              </a:rPr>
              <a:t>),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FF380-D67E-A749-9F5D-583B338F395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Screen shot 2011-06-19 at 6.14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9" y="3642685"/>
            <a:ext cx="5074920" cy="15087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4053042" y="3643210"/>
            <a:ext cx="1836204" cy="1440160"/>
          </a:xfrm>
          <a:prstGeom prst="roundRect">
            <a:avLst/>
          </a:prstGeom>
          <a:noFill/>
          <a:ln w="19050" cap="flat" cmpd="sng" algn="ctr">
            <a:solidFill>
              <a:srgbClr val="0075B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EAE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3093" y="5968102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947" y="2615834"/>
            <a:ext cx="612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above equations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become</a:t>
            </a:r>
            <a:endParaRPr lang="en-US" sz="2000" kern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392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ppt_standard_blu_guidelines">
  <a:themeElements>
    <a:clrScheme name="Office Theme 15">
      <a:dk1>
        <a:srgbClr val="000000"/>
      </a:dk1>
      <a:lt1>
        <a:srgbClr val="FFFFFF"/>
      </a:lt1>
      <a:dk2>
        <a:srgbClr val="FFFFFF"/>
      </a:dk2>
      <a:lt2>
        <a:srgbClr val="988F86"/>
      </a:lt2>
      <a:accent1>
        <a:srgbClr val="EAAB00"/>
      </a:accent1>
      <a:accent2>
        <a:srgbClr val="E17000"/>
      </a:accent2>
      <a:accent3>
        <a:srgbClr val="FFFFFF"/>
      </a:accent3>
      <a:accent4>
        <a:srgbClr val="000000"/>
      </a:accent4>
      <a:accent5>
        <a:srgbClr val="F3D2AA"/>
      </a:accent5>
      <a:accent6>
        <a:srgbClr val="CC6500"/>
      </a:accent6>
      <a:hlink>
        <a:srgbClr val="00B299"/>
      </a:hlink>
      <a:folHlink>
        <a:srgbClr val="B6BF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766F69"/>
        </a:dk2>
        <a:lt2>
          <a:srgbClr val="808080"/>
        </a:lt2>
        <a:accent1>
          <a:srgbClr val="EDFDFD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4FEFE"/>
        </a:accent5>
        <a:accent6>
          <a:srgbClr val="2D2D8A"/>
        </a:accent6>
        <a:hlink>
          <a:srgbClr val="00322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FFFFFF"/>
        </a:dk2>
        <a:lt2>
          <a:srgbClr val="988F86"/>
        </a:lt2>
        <a:accent1>
          <a:srgbClr val="EAAB00"/>
        </a:accent1>
        <a:accent2>
          <a:srgbClr val="00B299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00A18A"/>
        </a:accent6>
        <a:hlink>
          <a:srgbClr val="E17000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FFFFFF"/>
        </a:dk2>
        <a:lt2>
          <a:srgbClr val="988F86"/>
        </a:lt2>
        <a:accent1>
          <a:srgbClr val="EAAB00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CC6500"/>
        </a:accent6>
        <a:hlink>
          <a:srgbClr val="00B299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_standard_blu_guidelines">
  <a:themeElements>
    <a:clrScheme name="Office Theme 15">
      <a:dk1>
        <a:srgbClr val="000000"/>
      </a:dk1>
      <a:lt1>
        <a:srgbClr val="FFFFFF"/>
      </a:lt1>
      <a:dk2>
        <a:srgbClr val="FFFFFF"/>
      </a:dk2>
      <a:lt2>
        <a:srgbClr val="988F86"/>
      </a:lt2>
      <a:accent1>
        <a:srgbClr val="EAAB00"/>
      </a:accent1>
      <a:accent2>
        <a:srgbClr val="E17000"/>
      </a:accent2>
      <a:accent3>
        <a:srgbClr val="FFFFFF"/>
      </a:accent3>
      <a:accent4>
        <a:srgbClr val="000000"/>
      </a:accent4>
      <a:accent5>
        <a:srgbClr val="F3D2AA"/>
      </a:accent5>
      <a:accent6>
        <a:srgbClr val="CC6500"/>
      </a:accent6>
      <a:hlink>
        <a:srgbClr val="00B299"/>
      </a:hlink>
      <a:folHlink>
        <a:srgbClr val="B6BF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766F69"/>
        </a:dk2>
        <a:lt2>
          <a:srgbClr val="808080"/>
        </a:lt2>
        <a:accent1>
          <a:srgbClr val="EDFDFD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4FEFE"/>
        </a:accent5>
        <a:accent6>
          <a:srgbClr val="2D2D8A"/>
        </a:accent6>
        <a:hlink>
          <a:srgbClr val="00322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FFFFFF"/>
        </a:dk2>
        <a:lt2>
          <a:srgbClr val="988F86"/>
        </a:lt2>
        <a:accent1>
          <a:srgbClr val="EAAB00"/>
        </a:accent1>
        <a:accent2>
          <a:srgbClr val="00B299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00A18A"/>
        </a:accent6>
        <a:hlink>
          <a:srgbClr val="E17000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FFFFFF"/>
        </a:dk2>
        <a:lt2>
          <a:srgbClr val="988F86"/>
        </a:lt2>
        <a:accent1>
          <a:srgbClr val="EAAB00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CC6500"/>
        </a:accent6>
        <a:hlink>
          <a:srgbClr val="00B299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ppt_standard_blu_guidelines.pot</Template>
  <TotalTime>3125</TotalTime>
  <Words>1430</Words>
  <Application>Microsoft Macintosh PowerPoint</Application>
  <PresentationFormat>On-screen Show (4:3)</PresentationFormat>
  <Paragraphs>318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ppt_standard_blu_guidelines</vt:lpstr>
      <vt:lpstr>1_ppt_standard_blu_guidelines</vt:lpstr>
      <vt:lpstr>Equation</vt:lpstr>
      <vt:lpstr>An acoustic wave equation for pure P wave   in 2D TTI media</vt:lpstr>
      <vt:lpstr>Outline</vt:lpstr>
      <vt:lpstr>Outline</vt:lpstr>
      <vt:lpstr>Motivation</vt:lpstr>
      <vt:lpstr>Outline</vt:lpstr>
      <vt:lpstr>Introduction</vt:lpstr>
      <vt:lpstr>Outline</vt:lpstr>
      <vt:lpstr>TTI Coupled Equations</vt:lpstr>
      <vt:lpstr>TTI Coupled Equations</vt:lpstr>
      <vt:lpstr>Outline</vt:lpstr>
      <vt:lpstr>Square-root Approximation</vt:lpstr>
      <vt:lpstr>VTI Decoupled Equations</vt:lpstr>
      <vt:lpstr>VTI Decoupled Equations</vt:lpstr>
      <vt:lpstr>TTI Decoupled Equations</vt:lpstr>
      <vt:lpstr>TTI Decoupled Equations</vt:lpstr>
      <vt:lpstr>Outline</vt:lpstr>
      <vt:lpstr>Numerical Implementation</vt:lpstr>
      <vt:lpstr>Outline</vt:lpstr>
      <vt:lpstr>2D Impulse Responses ( epsilon &gt; delta )</vt:lpstr>
      <vt:lpstr>2D Impulse Responses ( epsilon &lt; delta )</vt:lpstr>
      <vt:lpstr>Outline</vt:lpstr>
      <vt:lpstr>Wedge Model  (coutesy of Duveneck and Bakker, 2011)</vt:lpstr>
      <vt:lpstr>Wavefield Snapshots ( t =1 s)</vt:lpstr>
      <vt:lpstr>Wavefield Snapshots ( t =1.5 s)</vt:lpstr>
      <vt:lpstr>Wavefield Snapshots ( t =4 s)</vt:lpstr>
      <vt:lpstr>Outline</vt:lpstr>
      <vt:lpstr>BP TTI Model</vt:lpstr>
      <vt:lpstr>Wavefield Snapshots ( t=4 s)</vt:lpstr>
      <vt:lpstr>RTM Image</vt:lpstr>
      <vt:lpstr>Outline</vt:lpstr>
      <vt:lpstr>Conclusions</vt:lpstr>
      <vt:lpstr>Acknowledgments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KAUST Supercomputing Laboratory  Orientation Session</dc:title>
  <dc:creator>KL100422</dc:creator>
  <cp:lastModifiedBy>GE ZHAN</cp:lastModifiedBy>
  <cp:revision>367</cp:revision>
  <dcterms:created xsi:type="dcterms:W3CDTF">2010-04-25T05:15:54Z</dcterms:created>
  <dcterms:modified xsi:type="dcterms:W3CDTF">2011-09-20T20:12:50Z</dcterms:modified>
</cp:coreProperties>
</file>