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048" r:id="rId2"/>
    <p:sldId id="1059" r:id="rId3"/>
    <p:sldId id="1072" r:id="rId4"/>
    <p:sldId id="1061" r:id="rId5"/>
    <p:sldId id="1062" r:id="rId6"/>
    <p:sldId id="1064" r:id="rId7"/>
    <p:sldId id="1109" r:id="rId8"/>
    <p:sldId id="1092" r:id="rId9"/>
    <p:sldId id="1093" r:id="rId10"/>
    <p:sldId id="1126" r:id="rId11"/>
    <p:sldId id="1096" r:id="rId12"/>
    <p:sldId id="1097" r:id="rId13"/>
    <p:sldId id="1110" r:id="rId14"/>
    <p:sldId id="1099" r:id="rId15"/>
    <p:sldId id="1100" r:id="rId16"/>
    <p:sldId id="1111" r:id="rId17"/>
    <p:sldId id="1112" r:id="rId18"/>
    <p:sldId id="1113" r:id="rId19"/>
    <p:sldId id="1121" r:id="rId20"/>
    <p:sldId id="1127" r:id="rId21"/>
    <p:sldId id="1122" r:id="rId22"/>
    <p:sldId id="1123" r:id="rId23"/>
    <p:sldId id="1124" r:id="rId24"/>
    <p:sldId id="1114" r:id="rId25"/>
    <p:sldId id="1117" r:id="rId26"/>
    <p:sldId id="1128" r:id="rId27"/>
    <p:sldId id="1118" r:id="rId28"/>
    <p:sldId id="1119" r:id="rId29"/>
    <p:sldId id="1120" r:id="rId30"/>
    <p:sldId id="1125" r:id="rId31"/>
    <p:sldId id="1103" r:id="rId32"/>
  </p:sldIdLst>
  <p:sldSz cx="9144000" cy="6858000" type="screen4x3"/>
  <p:notesSz cx="6858000" cy="9199563"/>
  <p:kinsoku lang="zh-CN"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4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4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4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4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4400" kern="1200">
        <a:solidFill>
          <a:schemeClr val="tx1"/>
        </a:solidFill>
        <a:latin typeface="Times New Roman" pitchFamily="18" charset="0"/>
        <a:ea typeface="+mn-ea"/>
        <a:cs typeface="Arial" charset="0"/>
      </a:defRPr>
    </a:lvl5pPr>
    <a:lvl6pPr marL="2286000" algn="l" defTabSz="914400" rtl="0" eaLnBrk="1" latinLnBrk="0" hangingPunct="1">
      <a:defRPr sz="4400" kern="1200">
        <a:solidFill>
          <a:schemeClr val="tx1"/>
        </a:solidFill>
        <a:latin typeface="Times New Roman" pitchFamily="18" charset="0"/>
        <a:ea typeface="+mn-ea"/>
        <a:cs typeface="Arial" charset="0"/>
      </a:defRPr>
    </a:lvl6pPr>
    <a:lvl7pPr marL="2743200" algn="l" defTabSz="914400" rtl="0" eaLnBrk="1" latinLnBrk="0" hangingPunct="1">
      <a:defRPr sz="4400" kern="1200">
        <a:solidFill>
          <a:schemeClr val="tx1"/>
        </a:solidFill>
        <a:latin typeface="Times New Roman" pitchFamily="18" charset="0"/>
        <a:ea typeface="+mn-ea"/>
        <a:cs typeface="Arial" charset="0"/>
      </a:defRPr>
    </a:lvl7pPr>
    <a:lvl8pPr marL="3200400" algn="l" defTabSz="914400" rtl="0" eaLnBrk="1" latinLnBrk="0" hangingPunct="1">
      <a:defRPr sz="4400" kern="1200">
        <a:solidFill>
          <a:schemeClr val="tx1"/>
        </a:solidFill>
        <a:latin typeface="Times New Roman" pitchFamily="18" charset="0"/>
        <a:ea typeface="+mn-ea"/>
        <a:cs typeface="Arial" charset="0"/>
      </a:defRPr>
    </a:lvl8pPr>
    <a:lvl9pPr marL="3657600" algn="l" defTabSz="914400" rtl="0" eaLnBrk="1" latinLnBrk="0" hangingPunct="1">
      <a:defRPr sz="4400"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1527" initials="u"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82"/>
    <a:srgbClr val="FFFFFF"/>
    <a:srgbClr val="FF3399"/>
    <a:srgbClr val="000000"/>
    <a:srgbClr val="0000CC"/>
    <a:srgbClr val="F46AAF"/>
    <a:srgbClr val="DB9083"/>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742" autoAdjust="0"/>
    <p:restoredTop sz="99846" autoAdjust="0"/>
  </p:normalViewPr>
  <p:slideViewPr>
    <p:cSldViewPr>
      <p:cViewPr>
        <p:scale>
          <a:sx n="84" d="100"/>
          <a:sy n="84" d="100"/>
        </p:scale>
        <p:origin x="-174" y="6"/>
      </p:cViewPr>
      <p:guideLst>
        <p:guide orient="horz" pos="2160"/>
        <p:guide pos="2880"/>
      </p:guideLst>
    </p:cSldViewPr>
  </p:slideViewPr>
  <p:outlineViewPr>
    <p:cViewPr>
      <p:scale>
        <a:sx n="33" d="100"/>
        <a:sy n="33" d="100"/>
      </p:scale>
      <p:origin x="246" y="1932"/>
    </p:cViewPr>
  </p:outlineViewPr>
  <p:notesTextViewPr>
    <p:cViewPr>
      <p:scale>
        <a:sx n="100" d="100"/>
        <a:sy n="100" d="100"/>
      </p:scale>
      <p:origin x="0" y="0"/>
    </p:cViewPr>
  </p:notesTextViewPr>
  <p:sorterViewPr>
    <p:cViewPr>
      <p:scale>
        <a:sx n="51" d="100"/>
        <a:sy n="51" d="100"/>
      </p:scale>
      <p:origin x="0" y="270"/>
    </p:cViewPr>
  </p:sorterViewPr>
  <p:notesViewPr>
    <p:cSldViewPr>
      <p:cViewPr varScale="1">
        <p:scale>
          <a:sx n="64" d="100"/>
          <a:sy n="64" d="100"/>
        </p:scale>
        <p:origin x="-2628" y="-102"/>
      </p:cViewPr>
      <p:guideLst>
        <p:guide orient="horz" pos="289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2-28T11:56:56.547" idx="14">
    <p:pos x="10" y="10"/>
    <p:text>Salient Accomplishments for 2011: 
Development of fundamental theory explaining possibility of superresolution seismic imaging. Numerical simulations and field data tests validate theory. Next step is make it practical for oil and gas exploration. Similar to the STM developed by IBM reesrachers in the 1980s, we leveraged our theory into the creation of a seismic tunneling macroscope. SSTM has the possibility of achieving spatial resolution better than the conventional wavelength resolution.
Multisource Least Squares Migration: Faster and more accurate imaging method than standard migration of industry.
Wave Equation Traveltime Inverion: Can we go beyond velocity inversion from diving waves? Our new wave equation traveltime inversion is a promising step forward. Field data validation tests will be carried out this year.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180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70388"/>
            <a:ext cx="5029200" cy="413861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7171" name="Rectangle 3"/>
          <p:cNvSpPr>
            <a:spLocks noGrp="1" noRot="1" noChangeAspect="1" noChangeArrowheads="1" noTextEdit="1"/>
          </p:cNvSpPr>
          <p:nvPr>
            <p:ph type="sldImg" idx="2"/>
          </p:nvPr>
        </p:nvSpPr>
        <p:spPr bwMode="auto">
          <a:xfrm>
            <a:off x="1138238" y="696913"/>
            <a:ext cx="4583112" cy="34369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92410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106488" y="681038"/>
            <a:ext cx="4637087" cy="3478212"/>
          </a:xfrm>
          <a:ln/>
        </p:spPr>
      </p:sp>
      <p:sp>
        <p:nvSpPr>
          <p:cNvPr id="10243" name="Rectangle 3"/>
          <p:cNvSpPr>
            <a:spLocks noGrp="1" noChangeArrowheads="1"/>
          </p:cNvSpPr>
          <p:nvPr>
            <p:ph type="body" idx="1"/>
          </p:nvPr>
        </p:nvSpPr>
        <p:spPr>
          <a:xfrm>
            <a:off x="893763" y="4386263"/>
            <a:ext cx="5062537" cy="41608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914607" y="4368966"/>
            <a:ext cx="5028787" cy="4140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Rectangle 3"/>
          <p:cNvSpPr>
            <a:spLocks noGrp="1" noRot="1" noChangeAspect="1" noChangeArrowheads="1" noTextEdit="1"/>
          </p:cNvSpPr>
          <p:nvPr>
            <p:ph type="sldImg"/>
          </p:nvPr>
        </p:nvSpPr>
        <p:spPr>
          <a:xfrm>
            <a:off x="1130300" y="690563"/>
            <a:ext cx="4597400" cy="3449637"/>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06488" y="681038"/>
            <a:ext cx="4637087" cy="3478212"/>
          </a:xfrm>
          <a:ln/>
        </p:spPr>
      </p:sp>
      <p:sp>
        <p:nvSpPr>
          <p:cNvPr id="8195" name="Rectangle 3"/>
          <p:cNvSpPr>
            <a:spLocks noGrp="1" noChangeArrowheads="1"/>
          </p:cNvSpPr>
          <p:nvPr>
            <p:ph type="body" idx="1"/>
          </p:nvPr>
        </p:nvSpPr>
        <p:spPr>
          <a:xfrm>
            <a:off x="893763" y="4386263"/>
            <a:ext cx="5062537" cy="41608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914607" y="4368966"/>
            <a:ext cx="5028787" cy="4140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Rectangle 3"/>
          <p:cNvSpPr>
            <a:spLocks noGrp="1" noRot="1" noChangeAspect="1" noChangeArrowheads="1" noTextEdit="1"/>
          </p:cNvSpPr>
          <p:nvPr>
            <p:ph type="sldImg"/>
          </p:nvPr>
        </p:nvSpPr>
        <p:spPr>
          <a:xfrm>
            <a:off x="1130300" y="690563"/>
            <a:ext cx="4597400" cy="3449637"/>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06488" y="681038"/>
            <a:ext cx="4637087" cy="3478212"/>
          </a:xfrm>
          <a:ln/>
        </p:spPr>
      </p:sp>
      <p:sp>
        <p:nvSpPr>
          <p:cNvPr id="36867" name="Rectangle 3"/>
          <p:cNvSpPr>
            <a:spLocks noGrp="1" noChangeArrowheads="1"/>
          </p:cNvSpPr>
          <p:nvPr>
            <p:ph type="body" idx="1"/>
          </p:nvPr>
        </p:nvSpPr>
        <p:spPr>
          <a:xfrm>
            <a:off x="893763" y="4386263"/>
            <a:ext cx="5062537" cy="41608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06488" y="681038"/>
            <a:ext cx="4637087" cy="3478212"/>
          </a:xfrm>
          <a:ln/>
        </p:spPr>
      </p:sp>
      <p:sp>
        <p:nvSpPr>
          <p:cNvPr id="6147" name="Rectangle 3"/>
          <p:cNvSpPr>
            <a:spLocks noGrp="1" noChangeArrowheads="1"/>
          </p:cNvSpPr>
          <p:nvPr>
            <p:ph type="body" idx="1"/>
          </p:nvPr>
        </p:nvSpPr>
        <p:spPr>
          <a:xfrm>
            <a:off x="893763" y="4386263"/>
            <a:ext cx="5062537" cy="41608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914607" y="4368966"/>
            <a:ext cx="5028787" cy="4140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Rectangle 3"/>
          <p:cNvSpPr>
            <a:spLocks noGrp="1" noRot="1" noChangeAspect="1" noChangeArrowheads="1" noTextEdit="1"/>
          </p:cNvSpPr>
          <p:nvPr>
            <p:ph type="sldImg"/>
          </p:nvPr>
        </p:nvSpPr>
        <p:spPr>
          <a:xfrm>
            <a:off x="1130300" y="690563"/>
            <a:ext cx="4597400" cy="3449637"/>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39825" y="696913"/>
            <a:ext cx="4579938" cy="3435350"/>
          </a:xfrm>
          <a:ln/>
        </p:spPr>
      </p:sp>
      <p:sp>
        <p:nvSpPr>
          <p:cNvPr id="64515" name="Rectangle 3"/>
          <p:cNvSpPr>
            <a:spLocks noGrp="1" noChangeArrowheads="1"/>
          </p:cNvSpPr>
          <p:nvPr>
            <p:ph type="body" idx="1"/>
          </p:nvPr>
        </p:nvSpPr>
        <p:spPr>
          <a:xfrm>
            <a:off x="914400" y="4371975"/>
            <a:ext cx="5029200" cy="41370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914607" y="4368966"/>
            <a:ext cx="5028787" cy="4140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Rectangle 3"/>
          <p:cNvSpPr>
            <a:spLocks noGrp="1" noRot="1" noChangeAspect="1" noChangeArrowheads="1" noTextEdit="1"/>
          </p:cNvSpPr>
          <p:nvPr>
            <p:ph type="sldImg"/>
          </p:nvPr>
        </p:nvSpPr>
        <p:spPr>
          <a:xfrm>
            <a:off x="1130300" y="690563"/>
            <a:ext cx="4597400" cy="3449637"/>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914607" y="4368966"/>
            <a:ext cx="5028787" cy="4140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Rectangle 3"/>
          <p:cNvSpPr>
            <a:spLocks noGrp="1" noRot="1" noChangeAspect="1" noChangeArrowheads="1" noTextEdit="1"/>
          </p:cNvSpPr>
          <p:nvPr>
            <p:ph type="sldImg"/>
          </p:nvPr>
        </p:nvSpPr>
        <p:spPr>
          <a:xfrm>
            <a:off x="1130300" y="690563"/>
            <a:ext cx="4597400" cy="3449637"/>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p:spPr>
        <p:txBody>
          <a:bodyPr/>
          <a:lstStyle/>
          <a:p>
            <a:r>
              <a:rPr lang="en-US" smtClean="0"/>
              <a:t>The multisource result is of slightly higher resolution than the conventional shot-gather migration; indistinguishable in this size on screen.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914607" y="4368966"/>
            <a:ext cx="5028787" cy="41405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91" name="Rectangle 3"/>
          <p:cNvSpPr>
            <a:spLocks noGrp="1" noRot="1" noChangeAspect="1" noChangeArrowheads="1" noTextEdit="1"/>
          </p:cNvSpPr>
          <p:nvPr>
            <p:ph type="sldImg"/>
          </p:nvPr>
        </p:nvSpPr>
        <p:spPr>
          <a:xfrm>
            <a:off x="1130300" y="690563"/>
            <a:ext cx="4597400" cy="3449637"/>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106488" y="681038"/>
            <a:ext cx="4637087" cy="3478212"/>
          </a:xfrm>
          <a:ln/>
        </p:spPr>
      </p:sp>
      <p:sp>
        <p:nvSpPr>
          <p:cNvPr id="8195" name="Rectangle 3"/>
          <p:cNvSpPr>
            <a:spLocks noGrp="1" noChangeArrowheads="1"/>
          </p:cNvSpPr>
          <p:nvPr>
            <p:ph type="body" idx="1"/>
          </p:nvPr>
        </p:nvSpPr>
        <p:spPr>
          <a:xfrm>
            <a:off x="893763" y="4386263"/>
            <a:ext cx="5062537" cy="41608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5002" rIns="90004" bIns="45002"/>
          <a:lstStyle/>
          <a:p>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3024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570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41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86282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499304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60383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338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993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14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622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0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5831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268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wmf"/><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 Id="rId9"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txBox="1">
            <a:spLocks noChangeArrowheads="1"/>
          </p:cNvSpPr>
          <p:nvPr/>
        </p:nvSpPr>
        <p:spPr bwMode="auto">
          <a:xfrm>
            <a:off x="-152400" y="914400"/>
            <a:ext cx="6553200" cy="609600"/>
          </a:xfrm>
          <a:prstGeom prst="rect">
            <a:avLst/>
          </a:prstGeom>
          <a:noFill/>
          <a:ln w="12700">
            <a:noFill/>
            <a:miter lim="800000"/>
            <a:headEnd/>
            <a:tailEnd/>
          </a:ln>
        </p:spPr>
        <p:txBody>
          <a:bodyPr lIns="90488" tIns="44450" rIns="90488" bIns="44450" anchor="ctr"/>
          <a:lstStyle/>
          <a:p>
            <a:pPr algn="ctr" eaLnBrk="0" fontAlgn="auto" hangingPunct="0">
              <a:spcBef>
                <a:spcPts val="0"/>
              </a:spcBef>
              <a:spcAft>
                <a:spcPts val="0"/>
              </a:spcAft>
              <a:defRPr/>
            </a:pPr>
            <a:endParaRPr lang="en-GB" sz="2800" kern="0" dirty="0">
              <a:solidFill>
                <a:schemeClr val="bg1"/>
              </a:solidFill>
              <a:latin typeface="+mj-lt"/>
              <a:ea typeface="+mj-ea"/>
              <a:cs typeface="+mj-cs"/>
            </a:endParaRPr>
          </a:p>
        </p:txBody>
      </p:sp>
      <p:sp>
        <p:nvSpPr>
          <p:cNvPr id="5123" name="Rectangle 2"/>
          <p:cNvSpPr>
            <a:spLocks noChangeArrowheads="1"/>
          </p:cNvSpPr>
          <p:nvPr/>
        </p:nvSpPr>
        <p:spPr bwMode="auto">
          <a:xfrm>
            <a:off x="8743950" y="1452563"/>
            <a:ext cx="381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solidFill>
                <a:srgbClr val="0000CC"/>
              </a:solidFill>
            </a:endParaRPr>
          </a:p>
        </p:txBody>
      </p:sp>
      <p:sp>
        <p:nvSpPr>
          <p:cNvPr id="184323" name="Text Box 3"/>
          <p:cNvSpPr txBox="1">
            <a:spLocks noChangeArrowheads="1"/>
          </p:cNvSpPr>
          <p:nvPr/>
        </p:nvSpPr>
        <p:spPr bwMode="auto">
          <a:xfrm>
            <a:off x="1055277" y="-60564"/>
            <a:ext cx="6820770" cy="2651364"/>
          </a:xfrm>
          <a:prstGeom prst="rect">
            <a:avLst/>
          </a:prstGeom>
          <a:noFill/>
          <a:ln w="12700">
            <a:noFill/>
            <a:miter lim="800000"/>
            <a:headEnd/>
            <a:tailEnd/>
          </a:ln>
          <a:effectLst/>
        </p:spPr>
        <p:txBody>
          <a:bodyPr wrap="none" lIns="85721" tIns="42861" rIns="85721" bIns="42861" anchor="ctr">
            <a:spAutoFit/>
          </a:bodyPr>
          <a:lstStyle/>
          <a:p>
            <a:pPr algn="ctr" defTabSz="857250" eaLnBrk="0" hangingPunct="0">
              <a:defRPr/>
            </a:pPr>
            <a:r>
              <a:rPr lang="en-US" sz="6600" b="1" baseline="-25000" dirty="0" smtClean="0">
                <a:solidFill>
                  <a:srgbClr val="FFFFFF"/>
                </a:solidFill>
                <a:effectLst>
                  <a:outerShdw blurRad="38100" dist="38100" dir="2700000" algn="tl">
                    <a:srgbClr val="000000"/>
                  </a:outerShdw>
                </a:effectLst>
                <a:latin typeface="Arial" charset="0"/>
                <a:cs typeface="+mn-cs"/>
              </a:rPr>
              <a:t>Benefits &amp; Limitations of</a:t>
            </a:r>
          </a:p>
          <a:p>
            <a:pPr algn="ctr" defTabSz="857250" eaLnBrk="0" hangingPunct="0">
              <a:defRPr/>
            </a:pPr>
            <a:r>
              <a:rPr lang="en-US" sz="6600" b="1" baseline="-25000" dirty="0" smtClean="0">
                <a:solidFill>
                  <a:srgbClr val="FFFFFF"/>
                </a:solidFill>
                <a:effectLst>
                  <a:outerShdw blurRad="38100" dist="38100" dir="2700000" algn="tl">
                    <a:srgbClr val="000000"/>
                  </a:outerShdw>
                </a:effectLst>
                <a:latin typeface="Arial" charset="0"/>
                <a:cs typeface="+mn-cs"/>
              </a:rPr>
              <a:t>Least Squares Migration</a:t>
            </a:r>
          </a:p>
          <a:p>
            <a:pPr algn="ctr" defTabSz="857250" eaLnBrk="0" hangingPunct="0">
              <a:defRPr/>
            </a:pPr>
            <a:r>
              <a:rPr lang="en-US" sz="5400" b="1" baseline="-25000" dirty="0" smtClean="0">
                <a:solidFill>
                  <a:srgbClr val="FFFFFF"/>
                </a:solidFill>
                <a:effectLst>
                  <a:outerShdw blurRad="38100" dist="38100" dir="2700000" algn="tl">
                    <a:srgbClr val="000000"/>
                  </a:outerShdw>
                </a:effectLst>
                <a:latin typeface="Arial" charset="0"/>
                <a:cs typeface="+mn-cs"/>
              </a:rPr>
              <a:t> </a:t>
            </a:r>
          </a:p>
          <a:p>
            <a:pPr algn="ctr" defTabSz="857250" eaLnBrk="0" hangingPunct="0">
              <a:defRPr/>
            </a:pPr>
            <a:r>
              <a:rPr lang="en-US" sz="3200" b="1" baseline="-25000" dirty="0" err="1" smtClean="0">
                <a:solidFill>
                  <a:schemeClr val="tx2"/>
                </a:solidFill>
                <a:effectLst>
                  <a:outerShdw blurRad="38100" dist="38100" dir="2700000" algn="tl">
                    <a:srgbClr val="000000"/>
                  </a:outerShdw>
                </a:effectLst>
                <a:latin typeface="Arial" charset="0"/>
                <a:cs typeface="+mn-cs"/>
              </a:rPr>
              <a:t>W.Dai,D.Zhang,X.Wang,GTS</a:t>
            </a:r>
            <a:endParaRPr lang="en-US" sz="3200" b="1" baseline="-25000" dirty="0">
              <a:solidFill>
                <a:schemeClr val="tx2"/>
              </a:solidFill>
              <a:effectLst>
                <a:outerShdw blurRad="38100" dist="38100" dir="2700000" algn="tl">
                  <a:srgbClr val="000000"/>
                </a:outerShdw>
              </a:effectLst>
              <a:latin typeface="Arial" charset="0"/>
              <a:cs typeface="+mn-cs"/>
            </a:endParaRPr>
          </a:p>
          <a:p>
            <a:pPr algn="ctr" defTabSz="857250" eaLnBrk="0" hangingPunct="0">
              <a:defRPr/>
            </a:pPr>
            <a:r>
              <a:rPr lang="en-US" sz="3200" b="1" baseline="-25000" dirty="0" smtClean="0">
                <a:solidFill>
                  <a:schemeClr val="tx2"/>
                </a:solidFill>
                <a:effectLst>
                  <a:outerShdw blurRad="38100" dist="38100" dir="2700000" algn="tl">
                    <a:srgbClr val="000000"/>
                  </a:outerShdw>
                </a:effectLst>
                <a:latin typeface="Arial" charset="0"/>
                <a:cs typeface="+mn-cs"/>
              </a:rPr>
              <a:t>KAUST</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17420"/>
            <a:ext cx="2362200" cy="222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0" y="2873514"/>
            <a:ext cx="4637552" cy="707886"/>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RTM                         Least Squares RTM </a:t>
            </a:r>
          </a:p>
          <a:p>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p:txBody>
      </p:sp>
      <p:pic>
        <p:nvPicPr>
          <p:cNvPr id="20" name="Picture 2" descr="baldplate_mslsm_zooma.eps"/>
          <p:cNvPicPr>
            <a:picLocks/>
          </p:cNvPicPr>
          <p:nvPr/>
        </p:nvPicPr>
        <p:blipFill>
          <a:blip r:embed="rId4">
            <a:extLst>
              <a:ext uri="{28A0092B-C50C-407E-A947-70E740481C1C}">
                <a14:useLocalDpi xmlns:a14="http://schemas.microsoft.com/office/drawing/2010/main" val="0"/>
              </a:ext>
            </a:extLst>
          </a:blip>
          <a:srcRect l="9380" t="4932" r="3011" b="72131"/>
          <a:stretch>
            <a:fillRect/>
          </a:stretch>
        </p:blipFill>
        <p:spPr bwMode="auto">
          <a:xfrm>
            <a:off x="1599943" y="5452223"/>
            <a:ext cx="2209800" cy="132957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9" descr="baldplate_mslsm_zooma.eps"/>
          <p:cNvPicPr>
            <a:picLocks/>
          </p:cNvPicPr>
          <p:nvPr/>
        </p:nvPicPr>
        <p:blipFill>
          <a:blip r:embed="rId4">
            <a:extLst>
              <a:ext uri="{28A0092B-C50C-407E-A947-70E740481C1C}">
                <a14:useLocalDpi xmlns:a14="http://schemas.microsoft.com/office/drawing/2010/main" val="0"/>
              </a:ext>
            </a:extLst>
          </a:blip>
          <a:srcRect l="10049" t="38440" r="3009" b="38855"/>
          <a:stretch>
            <a:fillRect/>
          </a:stretch>
        </p:blipFill>
        <p:spPr bwMode="auto">
          <a:xfrm>
            <a:off x="4607859" y="5419002"/>
            <a:ext cx="2209800" cy="13627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936628"/>
            <a:ext cx="2362200" cy="160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943" y="3334815"/>
            <a:ext cx="2209800" cy="130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352799"/>
            <a:ext cx="2209800" cy="128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a:off x="3897312" y="3759921"/>
            <a:ext cx="568344"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TextBox 28"/>
          <p:cNvSpPr txBox="1"/>
          <p:nvPr/>
        </p:nvSpPr>
        <p:spPr>
          <a:xfrm>
            <a:off x="2057400" y="5029200"/>
            <a:ext cx="4754378" cy="707886"/>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GOM RTM                      GOM  LSRTM </a:t>
            </a:r>
          </a:p>
          <a:p>
            <a:r>
              <a:rPr lang="en-US" sz="2000" b="1" dirty="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                                                           </a:t>
            </a:r>
            <a:endParaRPr lang="en-US" sz="2000" b="1" dirty="0">
              <a:effectLst>
                <a:outerShdw blurRad="38100" dist="38100" dir="2700000" algn="tl">
                  <a:srgbClr val="000000">
                    <a:alpha val="43137"/>
                  </a:srgbClr>
                </a:outerShdw>
              </a:effectLst>
            </a:endParaRPr>
          </a:p>
        </p:txBody>
      </p:sp>
      <p:cxnSp>
        <p:nvCxnSpPr>
          <p:cNvPr id="30" name="Straight Arrow Connector 29"/>
          <p:cNvCxnSpPr/>
          <p:nvPr/>
        </p:nvCxnSpPr>
        <p:spPr bwMode="auto">
          <a:xfrm>
            <a:off x="3927456" y="6324600"/>
            <a:ext cx="568344"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0" name="Rectangle 9"/>
          <p:cNvSpPr/>
          <p:nvPr/>
        </p:nvSpPr>
        <p:spPr bwMode="auto">
          <a:xfrm>
            <a:off x="478745" y="4678048"/>
            <a:ext cx="7293655" cy="2581914"/>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1599943" y="3337161"/>
            <a:ext cx="2209800" cy="1305028"/>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33" name="Rectangle 32"/>
          <p:cNvSpPr/>
          <p:nvPr/>
        </p:nvSpPr>
        <p:spPr bwMode="auto">
          <a:xfrm>
            <a:off x="4572000" y="3337160"/>
            <a:ext cx="2209800" cy="1302683"/>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4484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23004" y="-381000"/>
            <a:ext cx="9144000" cy="2286000"/>
          </a:xfrm>
        </p:spPr>
        <p:txBody>
          <a:bodyPr/>
          <a:lstStyle/>
          <a:p>
            <a:pPr>
              <a:defRPr/>
            </a:pPr>
            <a:r>
              <a:rPr lang="en-US" sz="7200" b="1" i="1" dirty="0" smtClean="0">
                <a:solidFill>
                  <a:srgbClr val="FFFFF7"/>
                </a:solidFill>
                <a:effectLst>
                  <a:outerShdw blurRad="38100" dist="38100" dir="2700000" algn="tl">
                    <a:srgbClr val="000000"/>
                  </a:outerShdw>
                </a:effectLst>
              </a:rPr>
              <a:t>Outline</a:t>
            </a:r>
            <a:endParaRPr lang="en-US" sz="7200" b="1" i="1" dirty="0" smtClean="0">
              <a:solidFill>
                <a:srgbClr val="FFFFF7"/>
              </a:solidFill>
              <a:effectLst>
                <a:outerShdw blurRad="38100" dist="38100" dir="2700000" algn="tl">
                  <a:srgbClr val="FFFFFF"/>
                </a:outerShdw>
              </a:effectLst>
            </a:endParaRPr>
          </a:p>
        </p:txBody>
      </p:sp>
      <p:sp>
        <p:nvSpPr>
          <p:cNvPr id="840707" name="Rectangle 3"/>
          <p:cNvSpPr>
            <a:spLocks noChangeArrowheads="1"/>
          </p:cNvSpPr>
          <p:nvPr/>
        </p:nvSpPr>
        <p:spPr bwMode="auto">
          <a:xfrm>
            <a:off x="609600" y="2239963"/>
            <a:ext cx="9144000" cy="2286000"/>
          </a:xfrm>
          <a:prstGeom prst="rect">
            <a:avLst/>
          </a:prstGeom>
          <a:noFill/>
          <a:ln w="12700">
            <a:noFill/>
            <a:miter lim="800000"/>
            <a:headEnd/>
            <a:tailEnd/>
          </a:ln>
          <a:effectLst/>
        </p:spPr>
        <p:txBody>
          <a:bodyPr lIns="90488" tIns="44450" rIns="90488" bIns="44450" anchor="ctr"/>
          <a:lstStyle/>
          <a:p>
            <a:pPr marL="742950" indent="-742950">
              <a:buFontTx/>
              <a:buAutoNum type="arabicPeriod"/>
              <a:defRPr/>
            </a:pPr>
            <a:r>
              <a:rPr lang="en-US" sz="3600" dirty="0" smtClean="0">
                <a:solidFill>
                  <a:srgbClr val="FAFD00"/>
                </a:solidFill>
                <a:effectLst>
                  <a:outerShdw blurRad="38100" dist="38100" dir="2700000" algn="tl">
                    <a:srgbClr val="000000"/>
                  </a:outerShdw>
                </a:effectLst>
              </a:rPr>
              <a:t>Theory: Multisource LSM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rPr>
              <a:t>Examples: 3D SEG Salt</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latin typeface="Times New Roman" pitchFamily="18" charset="0"/>
              </a:rPr>
              <a:t>Summary</a:t>
            </a:r>
            <a:endParaRPr lang="en-US" sz="3600" dirty="0">
              <a:solidFill>
                <a:srgbClr val="FAFD00"/>
              </a:solidFill>
              <a:effectLst>
                <a:outerShdw blurRad="38100" dist="38100" dir="2700000" algn="tl">
                  <a:srgbClr val="000000"/>
                </a:outerShdw>
              </a:effectLst>
              <a:latin typeface="Times New Roman" pitchFamily="18" charset="0"/>
            </a:endParaRPr>
          </a:p>
        </p:txBody>
      </p:sp>
      <p:grpSp>
        <p:nvGrpSpPr>
          <p:cNvPr id="3" name="Group 2"/>
          <p:cNvGrpSpPr/>
          <p:nvPr/>
        </p:nvGrpSpPr>
        <p:grpSpPr>
          <a:xfrm>
            <a:off x="457200" y="2057400"/>
            <a:ext cx="7696200" cy="3810000"/>
            <a:chOff x="533400" y="1676400"/>
            <a:chExt cx="7696200" cy="3276600"/>
          </a:xfrm>
        </p:grpSpPr>
        <p:sp>
          <p:nvSpPr>
            <p:cNvPr id="2" name="Rectangle 1"/>
            <p:cNvSpPr/>
            <p:nvPr/>
          </p:nvSpPr>
          <p:spPr bwMode="auto">
            <a:xfrm>
              <a:off x="609600" y="1676400"/>
              <a:ext cx="5943600" cy="914400"/>
            </a:xfrm>
            <a:prstGeom prst="rect">
              <a:avLst/>
            </a:prstGeom>
            <a:solidFill>
              <a:srgbClr val="000082">
                <a:alpha val="3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33400" y="3124200"/>
              <a:ext cx="7696200" cy="1828800"/>
            </a:xfrm>
            <a:prstGeom prst="rect">
              <a:avLst/>
            </a:prstGeom>
            <a:solidFill>
              <a:srgbClr val="000082">
                <a:alpha val="3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176486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7"/>
          <p:cNvSpPr>
            <a:spLocks noChangeArrowheads="1"/>
          </p:cNvSpPr>
          <p:nvPr/>
        </p:nvSpPr>
        <p:spPr bwMode="auto">
          <a:xfrm rot="-5400000">
            <a:off x="3619500" y="2371725"/>
            <a:ext cx="6343650" cy="2114550"/>
          </a:xfrm>
          <a:prstGeom prst="rect">
            <a:avLst/>
          </a:prstGeom>
          <a:solidFill>
            <a:schemeClr val="accent1"/>
          </a:solidFill>
          <a:ln w="12700" algn="ctr">
            <a:solidFill>
              <a:srgbClr val="FFFFFF"/>
            </a:solidFill>
            <a:round/>
            <a:headEnd/>
            <a:tailEnd/>
          </a:ln>
        </p:spPr>
        <p:txBody>
          <a:bodyPr/>
          <a:lstStyle/>
          <a:p>
            <a:pPr eaLnBrk="0" hangingPunct="0"/>
            <a:endParaRPr lang="en-US"/>
          </a:p>
        </p:txBody>
      </p:sp>
      <p:cxnSp>
        <p:nvCxnSpPr>
          <p:cNvPr id="23555" name="Straight Connector 39"/>
          <p:cNvCxnSpPr>
            <a:cxnSpLocks noChangeShapeType="1"/>
          </p:cNvCxnSpPr>
          <p:nvPr/>
        </p:nvCxnSpPr>
        <p:spPr bwMode="auto">
          <a:xfrm flipH="1">
            <a:off x="5816600" y="2243138"/>
            <a:ext cx="1944688" cy="31750"/>
          </a:xfrm>
          <a:prstGeom prst="line">
            <a:avLst/>
          </a:prstGeom>
          <a:noFill/>
          <a:ln w="12700" algn="ctr">
            <a:solidFill>
              <a:schemeClr val="tx1"/>
            </a:solidFill>
            <a:round/>
            <a:headEnd/>
            <a:tailEnd/>
          </a:ln>
        </p:spPr>
      </p:cxnSp>
      <p:sp>
        <p:nvSpPr>
          <p:cNvPr id="14" name="5-Point Star 13"/>
          <p:cNvSpPr/>
          <p:nvPr/>
        </p:nvSpPr>
        <p:spPr bwMode="auto">
          <a:xfrm>
            <a:off x="6708775" y="1871663"/>
            <a:ext cx="115888" cy="122237"/>
          </a:xfrm>
          <a:prstGeom prst="star5">
            <a:avLst/>
          </a:prstGeom>
          <a:solidFill>
            <a:srgbClr val="FF0000"/>
          </a:solidFill>
          <a:ln w="12700" cap="flat" cmpd="sng" algn="ctr">
            <a:solidFill>
              <a:srgbClr val="FF0000"/>
            </a:solidFill>
            <a:prstDash val="solid"/>
            <a:round/>
            <a:headEnd type="none" w="med" len="med"/>
            <a:tailEnd type="none" w="med" len="med"/>
          </a:ln>
          <a:effectLst/>
        </p:spPr>
        <p:txBody>
          <a:bodyPr/>
          <a:lstStyle/>
          <a:p>
            <a:pPr eaLnBrk="0" hangingPunct="0">
              <a:defRPr/>
            </a:pPr>
            <a:endParaRPr lang="en-US"/>
          </a:p>
        </p:txBody>
      </p:sp>
      <p:cxnSp>
        <p:nvCxnSpPr>
          <p:cNvPr id="23557" name="Straight Connector 19"/>
          <p:cNvCxnSpPr>
            <a:cxnSpLocks noChangeShapeType="1"/>
          </p:cNvCxnSpPr>
          <p:nvPr/>
        </p:nvCxnSpPr>
        <p:spPr bwMode="auto">
          <a:xfrm>
            <a:off x="3098800" y="2284413"/>
            <a:ext cx="0" cy="1533525"/>
          </a:xfrm>
          <a:prstGeom prst="line">
            <a:avLst/>
          </a:prstGeom>
          <a:noFill/>
          <a:ln w="12700" algn="ctr">
            <a:solidFill>
              <a:srgbClr val="FF0000"/>
            </a:solidFill>
            <a:round/>
            <a:headEnd/>
            <a:tailEnd/>
          </a:ln>
        </p:spPr>
      </p:cxnSp>
      <p:sp>
        <p:nvSpPr>
          <p:cNvPr id="15" name="Rectangle 14"/>
          <p:cNvSpPr/>
          <p:nvPr/>
        </p:nvSpPr>
        <p:spPr bwMode="auto">
          <a:xfrm>
            <a:off x="757909" y="3719412"/>
            <a:ext cx="4042039" cy="3100487"/>
          </a:xfrm>
          <a:prstGeom prst="rect">
            <a:avLst/>
          </a:prstGeom>
          <a:solidFill>
            <a:srgbClr val="00B0F0"/>
          </a:solidFill>
          <a:ln w="19050" cap="flat" cmpd="sng" algn="ctr">
            <a:solidFill>
              <a:srgbClr val="FF0000"/>
            </a:solidFill>
            <a:prstDash val="solid"/>
            <a:round/>
            <a:headEnd type="none" w="med" len="med"/>
            <a:tailEnd type="none" w="med" len="med"/>
          </a:ln>
          <a:effectLst/>
          <a:scene3d>
            <a:camera prst="isometricTopUp"/>
            <a:lightRig rig="threePt" dir="t"/>
          </a:scene3d>
        </p:spPr>
        <p:txBody>
          <a:bodyPr/>
          <a:lstStyle/>
          <a:p>
            <a:pPr eaLnBrk="0" hangingPunct="0">
              <a:defRPr/>
            </a:pPr>
            <a:endParaRPr lang="en-US"/>
          </a:p>
        </p:txBody>
      </p:sp>
      <p:pic>
        <p:nvPicPr>
          <p:cNvPr id="2" name="Picture 1" descr="vel_h_slice.jpg"/>
          <p:cNvPicPr>
            <a:picLocks noChangeAspect="1"/>
          </p:cNvPicPr>
          <p:nvPr/>
        </p:nvPicPr>
        <p:blipFill>
          <a:blip r:embed="rId2" cstate="print"/>
          <a:srcRect l="12485" t="7081" r="9104" b="10647"/>
          <a:stretch>
            <a:fillRect/>
          </a:stretch>
        </p:blipFill>
        <p:spPr>
          <a:xfrm>
            <a:off x="743991" y="3118177"/>
            <a:ext cx="4037457" cy="3077412"/>
          </a:xfrm>
          <a:prstGeom prst="rect">
            <a:avLst/>
          </a:prstGeom>
          <a:solidFill>
            <a:srgbClr val="00B0F0"/>
          </a:solidFill>
          <a:ln w="19050">
            <a:solidFill>
              <a:srgbClr val="FF0000"/>
            </a:solidFill>
          </a:ln>
          <a:scene3d>
            <a:camera prst="isometricTopUp"/>
            <a:lightRig rig="threePt" dir="t"/>
          </a:scene3d>
        </p:spPr>
      </p:pic>
      <p:sp>
        <p:nvSpPr>
          <p:cNvPr id="3" name="Rectangle 2"/>
          <p:cNvSpPr/>
          <p:nvPr/>
        </p:nvSpPr>
        <p:spPr bwMode="auto">
          <a:xfrm>
            <a:off x="749713" y="2190749"/>
            <a:ext cx="4042039" cy="3100487"/>
          </a:xfrm>
          <a:prstGeom prst="rect">
            <a:avLst/>
          </a:prstGeom>
          <a:solidFill>
            <a:srgbClr val="00B0F0">
              <a:alpha val="63000"/>
            </a:srgbClr>
          </a:solidFill>
          <a:ln w="19050" cap="flat" cmpd="sng" algn="ctr">
            <a:solidFill>
              <a:srgbClr val="FF0000"/>
            </a:solidFill>
            <a:prstDash val="solid"/>
            <a:round/>
            <a:headEnd type="none" w="med" len="med"/>
            <a:tailEnd type="none" w="med" len="med"/>
          </a:ln>
          <a:effectLst/>
          <a:scene3d>
            <a:camera prst="isometricTopUp"/>
            <a:lightRig rig="threePt" dir="t"/>
          </a:scene3d>
        </p:spPr>
        <p:txBody>
          <a:bodyPr/>
          <a:lstStyle/>
          <a:p>
            <a:pPr eaLnBrk="0" hangingPunct="0">
              <a:defRPr/>
            </a:pPr>
            <a:endParaRPr lang="en-US"/>
          </a:p>
        </p:txBody>
      </p:sp>
      <p:grpSp>
        <p:nvGrpSpPr>
          <p:cNvPr id="23561" name="Group 22"/>
          <p:cNvGrpSpPr>
            <a:grpSpLocks/>
          </p:cNvGrpSpPr>
          <p:nvPr/>
        </p:nvGrpSpPr>
        <p:grpSpPr bwMode="auto">
          <a:xfrm>
            <a:off x="233363" y="3554413"/>
            <a:ext cx="5062537" cy="3149600"/>
            <a:chOff x="252207" y="3468328"/>
            <a:chExt cx="5062744" cy="3149952"/>
          </a:xfrm>
        </p:grpSpPr>
        <p:cxnSp>
          <p:nvCxnSpPr>
            <p:cNvPr id="23608" name="Straight Connector 18"/>
            <p:cNvCxnSpPr>
              <a:cxnSpLocks noChangeShapeType="1"/>
            </p:cNvCxnSpPr>
            <p:nvPr/>
          </p:nvCxnSpPr>
          <p:spPr bwMode="auto">
            <a:xfrm>
              <a:off x="5314951" y="3468328"/>
              <a:ext cx="0" cy="1533511"/>
            </a:xfrm>
            <a:prstGeom prst="line">
              <a:avLst/>
            </a:prstGeom>
            <a:noFill/>
            <a:ln w="12700" algn="ctr">
              <a:solidFill>
                <a:srgbClr val="FF0000"/>
              </a:solidFill>
              <a:round/>
              <a:headEnd/>
              <a:tailEnd/>
            </a:ln>
          </p:spPr>
        </p:cxnSp>
        <p:cxnSp>
          <p:nvCxnSpPr>
            <p:cNvPr id="23609" name="Straight Connector 16"/>
            <p:cNvCxnSpPr>
              <a:cxnSpLocks noChangeShapeType="1"/>
            </p:cNvCxnSpPr>
            <p:nvPr/>
          </p:nvCxnSpPr>
          <p:spPr bwMode="auto">
            <a:xfrm>
              <a:off x="252207" y="3834873"/>
              <a:ext cx="0" cy="1533511"/>
            </a:xfrm>
            <a:prstGeom prst="line">
              <a:avLst/>
            </a:prstGeom>
            <a:noFill/>
            <a:ln w="12700" algn="ctr">
              <a:solidFill>
                <a:srgbClr val="FF0000"/>
              </a:solidFill>
              <a:round/>
              <a:headEnd/>
              <a:tailEnd/>
            </a:ln>
          </p:spPr>
        </p:cxnSp>
        <p:cxnSp>
          <p:nvCxnSpPr>
            <p:cNvPr id="23610" name="Straight Connector 17"/>
            <p:cNvCxnSpPr>
              <a:cxnSpLocks noChangeShapeType="1"/>
            </p:cNvCxnSpPr>
            <p:nvPr/>
          </p:nvCxnSpPr>
          <p:spPr bwMode="auto">
            <a:xfrm>
              <a:off x="2450535" y="5084769"/>
              <a:ext cx="0" cy="1533511"/>
            </a:xfrm>
            <a:prstGeom prst="line">
              <a:avLst/>
            </a:prstGeom>
            <a:noFill/>
            <a:ln w="12700" algn="ctr">
              <a:solidFill>
                <a:srgbClr val="FF0000"/>
              </a:solidFill>
              <a:round/>
              <a:headEnd/>
              <a:tailEnd/>
            </a:ln>
          </p:spPr>
        </p:cxnSp>
      </p:grpSp>
      <p:sp>
        <p:nvSpPr>
          <p:cNvPr id="30" name="Rectangle 29"/>
          <p:cNvSpPr/>
          <p:nvPr/>
        </p:nvSpPr>
        <p:spPr bwMode="auto">
          <a:xfrm>
            <a:off x="-142875" y="3000375"/>
            <a:ext cx="3933825" cy="352425"/>
          </a:xfrm>
          <a:prstGeom prst="rect">
            <a:avLst/>
          </a:prstGeom>
          <a:solidFill>
            <a:schemeClr val="accent1"/>
          </a:solidFill>
          <a:ln w="12700" cap="flat" cmpd="sng" algn="ctr">
            <a:solidFill>
              <a:srgbClr val="FFFFFF"/>
            </a:solidFill>
            <a:prstDash val="solid"/>
            <a:round/>
            <a:headEnd type="none" w="med" len="med"/>
            <a:tailEnd type="none" w="med" len="med"/>
          </a:ln>
          <a:effectLst/>
          <a:scene3d>
            <a:camera prst="isometricTopUp"/>
            <a:lightRig rig="threePt" dir="t"/>
          </a:scene3d>
        </p:spPr>
        <p:txBody>
          <a:bodyPr/>
          <a:lstStyle/>
          <a:p>
            <a:pPr eaLnBrk="0" hangingPunct="0">
              <a:defRPr/>
            </a:pPr>
            <a:endParaRPr lang="en-US"/>
          </a:p>
        </p:txBody>
      </p:sp>
      <p:sp>
        <p:nvSpPr>
          <p:cNvPr id="23563" name="TextBox 21"/>
          <p:cNvSpPr txBox="1">
            <a:spLocks noChangeArrowheads="1"/>
          </p:cNvSpPr>
          <p:nvPr/>
        </p:nvSpPr>
        <p:spPr bwMode="auto">
          <a:xfrm rot="-1910002">
            <a:off x="958850" y="2755900"/>
            <a:ext cx="960438" cy="400050"/>
          </a:xfrm>
          <a:prstGeom prst="rect">
            <a:avLst/>
          </a:prstGeom>
          <a:noFill/>
          <a:ln w="9525">
            <a:noFill/>
            <a:miter lim="800000"/>
            <a:headEnd/>
            <a:tailEnd/>
          </a:ln>
        </p:spPr>
        <p:txBody>
          <a:bodyPr wrap="none">
            <a:spAutoFit/>
          </a:bodyPr>
          <a:lstStyle/>
          <a:p>
            <a:r>
              <a:rPr lang="en-US" sz="2000">
                <a:solidFill>
                  <a:srgbClr val="CECECE"/>
                </a:solidFill>
              </a:rPr>
              <a:t>a swath</a:t>
            </a:r>
          </a:p>
        </p:txBody>
      </p:sp>
      <p:cxnSp>
        <p:nvCxnSpPr>
          <p:cNvPr id="23564" name="Straight Arrow Connector 34"/>
          <p:cNvCxnSpPr>
            <a:cxnSpLocks noChangeShapeType="1"/>
          </p:cNvCxnSpPr>
          <p:nvPr/>
        </p:nvCxnSpPr>
        <p:spPr bwMode="auto">
          <a:xfrm>
            <a:off x="3333750" y="2305050"/>
            <a:ext cx="1790700" cy="1000125"/>
          </a:xfrm>
          <a:prstGeom prst="straightConnector1">
            <a:avLst/>
          </a:prstGeom>
          <a:noFill/>
          <a:ln w="12700" algn="ctr">
            <a:solidFill>
              <a:srgbClr val="DADADA"/>
            </a:solidFill>
            <a:round/>
            <a:headEnd type="arrow" w="med" len="med"/>
            <a:tailEnd type="arrow" w="med" len="med"/>
          </a:ln>
        </p:spPr>
      </p:cxnSp>
      <p:sp>
        <p:nvSpPr>
          <p:cNvPr id="36" name="TextBox 21"/>
          <p:cNvSpPr txBox="1">
            <a:spLocks noChangeArrowheads="1"/>
          </p:cNvSpPr>
          <p:nvPr/>
        </p:nvSpPr>
        <p:spPr bwMode="auto">
          <a:xfrm rot="1820943">
            <a:off x="3667125" y="2087563"/>
            <a:ext cx="1487488" cy="708025"/>
          </a:xfrm>
          <a:prstGeom prst="rect">
            <a:avLst/>
          </a:prstGeom>
          <a:noFill/>
          <a:ln w="9525">
            <a:noFill/>
            <a:miter lim="800000"/>
            <a:headEnd/>
            <a:tailEnd/>
          </a:ln>
        </p:spPr>
        <p:txBody>
          <a:bodyPr wrap="none">
            <a:spAutoFit/>
          </a:bodyPr>
          <a:lstStyle/>
          <a:p>
            <a:pPr>
              <a:defRPr/>
            </a:pPr>
            <a:r>
              <a:rPr lang="en-US" sz="2000" b="1" dirty="0">
                <a:solidFill>
                  <a:srgbClr val="CECECE"/>
                </a:solidFill>
                <a:effectLst>
                  <a:outerShdw blurRad="38100" dist="38100" dir="2700000" algn="tl">
                    <a:srgbClr val="000000">
                      <a:alpha val="43137"/>
                    </a:srgbClr>
                  </a:outerShdw>
                </a:effectLst>
              </a:rPr>
              <a:t>16</a:t>
            </a:r>
            <a:r>
              <a:rPr lang="en-US" sz="2000" dirty="0">
                <a:solidFill>
                  <a:srgbClr val="CECECE"/>
                </a:solidFill>
              </a:rPr>
              <a:t> swaths, </a:t>
            </a:r>
          </a:p>
          <a:p>
            <a:pPr>
              <a:defRPr/>
            </a:pPr>
            <a:r>
              <a:rPr lang="en-US" sz="2000" dirty="0">
                <a:solidFill>
                  <a:srgbClr val="CECECE"/>
                </a:solidFill>
              </a:rPr>
              <a:t>50% overlap</a:t>
            </a:r>
          </a:p>
        </p:txBody>
      </p:sp>
      <p:sp>
        <p:nvSpPr>
          <p:cNvPr id="37" name="Rectangle 36"/>
          <p:cNvSpPr/>
          <p:nvPr/>
        </p:nvSpPr>
        <p:spPr bwMode="auto">
          <a:xfrm>
            <a:off x="-9524" y="3076575"/>
            <a:ext cx="3905249" cy="352425"/>
          </a:xfrm>
          <a:prstGeom prst="rect">
            <a:avLst/>
          </a:prstGeom>
          <a:solidFill>
            <a:schemeClr val="tx1">
              <a:alpha val="59000"/>
            </a:schemeClr>
          </a:solidFill>
          <a:ln w="12700" cap="flat" cmpd="sng" algn="ctr">
            <a:solidFill>
              <a:schemeClr val="accent6">
                <a:lumMod val="60000"/>
                <a:lumOff val="40000"/>
              </a:schemeClr>
            </a:solidFill>
            <a:prstDash val="solid"/>
            <a:round/>
            <a:headEnd type="none" w="med" len="med"/>
            <a:tailEnd type="none" w="med" len="med"/>
          </a:ln>
          <a:effectLst/>
          <a:scene3d>
            <a:camera prst="isometricTopUp"/>
            <a:lightRig rig="threePt" dir="t"/>
          </a:scene3d>
        </p:spPr>
        <p:txBody>
          <a:bodyPr/>
          <a:lstStyle/>
          <a:p>
            <a:pPr eaLnBrk="0" hangingPunct="0">
              <a:defRPr/>
            </a:pPr>
            <a:endParaRPr lang="en-US"/>
          </a:p>
        </p:txBody>
      </p:sp>
      <p:sp>
        <p:nvSpPr>
          <p:cNvPr id="40" name="Rectangle 39"/>
          <p:cNvSpPr/>
          <p:nvPr/>
        </p:nvSpPr>
        <p:spPr bwMode="auto">
          <a:xfrm>
            <a:off x="1743075" y="4095750"/>
            <a:ext cx="3933825" cy="352425"/>
          </a:xfrm>
          <a:prstGeom prst="rect">
            <a:avLst/>
          </a:prstGeom>
          <a:solidFill>
            <a:schemeClr val="accent1">
              <a:alpha val="74000"/>
            </a:schemeClr>
          </a:solidFill>
          <a:ln w="12700" cap="flat" cmpd="sng" algn="ctr">
            <a:solidFill>
              <a:srgbClr val="FFFFFF"/>
            </a:solidFill>
            <a:prstDash val="solid"/>
            <a:round/>
            <a:headEnd type="none" w="med" len="med"/>
            <a:tailEnd type="none" w="med" len="med"/>
          </a:ln>
          <a:effectLst/>
          <a:scene3d>
            <a:camera prst="isometricTopUp"/>
            <a:lightRig rig="threePt" dir="t"/>
          </a:scene3d>
        </p:spPr>
        <p:txBody>
          <a:bodyPr/>
          <a:lstStyle/>
          <a:p>
            <a:pPr eaLnBrk="0" hangingPunct="0">
              <a:defRPr/>
            </a:pPr>
            <a:endParaRPr lang="en-US"/>
          </a:p>
        </p:txBody>
      </p:sp>
      <p:cxnSp>
        <p:nvCxnSpPr>
          <p:cNvPr id="23568" name="Straight Connector 41"/>
          <p:cNvCxnSpPr>
            <a:cxnSpLocks noChangeShapeType="1"/>
          </p:cNvCxnSpPr>
          <p:nvPr/>
        </p:nvCxnSpPr>
        <p:spPr bwMode="auto">
          <a:xfrm>
            <a:off x="5815013" y="2271713"/>
            <a:ext cx="1587" cy="2671762"/>
          </a:xfrm>
          <a:prstGeom prst="line">
            <a:avLst/>
          </a:prstGeom>
          <a:noFill/>
          <a:ln w="12700" algn="ctr">
            <a:solidFill>
              <a:schemeClr val="tx1"/>
            </a:solidFill>
            <a:round/>
            <a:headEnd/>
            <a:tailEnd/>
          </a:ln>
        </p:spPr>
      </p:cxnSp>
      <p:cxnSp>
        <p:nvCxnSpPr>
          <p:cNvPr id="23569" name="Straight Connector 44"/>
          <p:cNvCxnSpPr>
            <a:cxnSpLocks noChangeShapeType="1"/>
          </p:cNvCxnSpPr>
          <p:nvPr/>
        </p:nvCxnSpPr>
        <p:spPr bwMode="auto">
          <a:xfrm>
            <a:off x="6773863" y="1979613"/>
            <a:ext cx="9525" cy="279400"/>
          </a:xfrm>
          <a:prstGeom prst="line">
            <a:avLst/>
          </a:prstGeom>
          <a:noFill/>
          <a:ln w="12700" algn="ctr">
            <a:solidFill>
              <a:schemeClr val="tx1"/>
            </a:solidFill>
            <a:round/>
            <a:headEnd/>
            <a:tailEnd/>
          </a:ln>
        </p:spPr>
      </p:cxnSp>
      <p:cxnSp>
        <p:nvCxnSpPr>
          <p:cNvPr id="23570" name="Straight Connector 50"/>
          <p:cNvCxnSpPr>
            <a:cxnSpLocks noChangeShapeType="1"/>
          </p:cNvCxnSpPr>
          <p:nvPr/>
        </p:nvCxnSpPr>
        <p:spPr bwMode="auto">
          <a:xfrm flipH="1">
            <a:off x="7751763" y="2249488"/>
            <a:ext cx="11112" cy="2698750"/>
          </a:xfrm>
          <a:prstGeom prst="line">
            <a:avLst/>
          </a:prstGeom>
          <a:noFill/>
          <a:ln w="12700" algn="ctr">
            <a:solidFill>
              <a:schemeClr val="tx1"/>
            </a:solidFill>
            <a:round/>
            <a:headEnd/>
            <a:tailEnd/>
          </a:ln>
        </p:spPr>
      </p:cxnSp>
      <p:cxnSp>
        <p:nvCxnSpPr>
          <p:cNvPr id="23571" name="Straight Connector 53"/>
          <p:cNvCxnSpPr>
            <a:cxnSpLocks noChangeShapeType="1"/>
          </p:cNvCxnSpPr>
          <p:nvPr/>
        </p:nvCxnSpPr>
        <p:spPr bwMode="auto">
          <a:xfrm>
            <a:off x="5957888" y="2274888"/>
            <a:ext cx="0" cy="2673350"/>
          </a:xfrm>
          <a:prstGeom prst="line">
            <a:avLst/>
          </a:prstGeom>
          <a:noFill/>
          <a:ln w="12700" algn="ctr">
            <a:solidFill>
              <a:schemeClr val="tx1"/>
            </a:solidFill>
            <a:round/>
            <a:headEnd/>
            <a:tailEnd/>
          </a:ln>
        </p:spPr>
      </p:cxnSp>
      <p:sp>
        <p:nvSpPr>
          <p:cNvPr id="23572" name="Right Arrow 54"/>
          <p:cNvSpPr>
            <a:spLocks noChangeArrowheads="1"/>
          </p:cNvSpPr>
          <p:nvPr/>
        </p:nvSpPr>
        <p:spPr bwMode="auto">
          <a:xfrm rot="-2023469">
            <a:off x="5294313" y="3189288"/>
            <a:ext cx="330200" cy="192087"/>
          </a:xfrm>
          <a:prstGeom prst="rightArrow">
            <a:avLst>
              <a:gd name="adj1" fmla="val 50000"/>
              <a:gd name="adj2" fmla="val 49907"/>
            </a:avLst>
          </a:prstGeom>
          <a:solidFill>
            <a:schemeClr val="accent1"/>
          </a:solidFill>
          <a:ln w="12700" algn="ctr">
            <a:solidFill>
              <a:schemeClr val="tx1"/>
            </a:solidFill>
            <a:round/>
            <a:headEnd/>
            <a:tailEnd/>
          </a:ln>
        </p:spPr>
        <p:txBody>
          <a:bodyPr/>
          <a:lstStyle/>
          <a:p>
            <a:pPr eaLnBrk="0" hangingPunct="0"/>
            <a:endParaRPr lang="en-US"/>
          </a:p>
        </p:txBody>
      </p:sp>
      <p:sp>
        <p:nvSpPr>
          <p:cNvPr id="23573" name="Oval 57"/>
          <p:cNvSpPr>
            <a:spLocks noChangeArrowheads="1"/>
          </p:cNvSpPr>
          <p:nvPr/>
        </p:nvSpPr>
        <p:spPr bwMode="auto">
          <a:xfrm>
            <a:off x="6251575" y="3632200"/>
            <a:ext cx="53975" cy="52388"/>
          </a:xfrm>
          <a:prstGeom prst="ellipse">
            <a:avLst/>
          </a:prstGeom>
          <a:solidFill>
            <a:srgbClr val="FFFF00"/>
          </a:solidFill>
          <a:ln w="12700" algn="ctr">
            <a:noFill/>
            <a:round/>
            <a:headEnd/>
            <a:tailEnd/>
          </a:ln>
        </p:spPr>
        <p:txBody>
          <a:bodyPr/>
          <a:lstStyle/>
          <a:p>
            <a:pPr eaLnBrk="0" hangingPunct="0"/>
            <a:endParaRPr lang="en-US"/>
          </a:p>
        </p:txBody>
      </p:sp>
      <p:sp>
        <p:nvSpPr>
          <p:cNvPr id="23574" name="Oval 58"/>
          <p:cNvSpPr>
            <a:spLocks noChangeArrowheads="1"/>
          </p:cNvSpPr>
          <p:nvPr/>
        </p:nvSpPr>
        <p:spPr bwMode="auto">
          <a:xfrm>
            <a:off x="6403975" y="3633788"/>
            <a:ext cx="53975" cy="53975"/>
          </a:xfrm>
          <a:prstGeom prst="ellipse">
            <a:avLst/>
          </a:prstGeom>
          <a:solidFill>
            <a:srgbClr val="FFFF00"/>
          </a:solidFill>
          <a:ln w="12700" algn="ctr">
            <a:noFill/>
            <a:round/>
            <a:headEnd/>
            <a:tailEnd/>
          </a:ln>
        </p:spPr>
        <p:txBody>
          <a:bodyPr/>
          <a:lstStyle/>
          <a:p>
            <a:pPr eaLnBrk="0" hangingPunct="0"/>
            <a:endParaRPr lang="en-US"/>
          </a:p>
        </p:txBody>
      </p:sp>
      <p:sp>
        <p:nvSpPr>
          <p:cNvPr id="23575" name="Oval 61"/>
          <p:cNvSpPr>
            <a:spLocks noChangeArrowheads="1"/>
          </p:cNvSpPr>
          <p:nvPr/>
        </p:nvSpPr>
        <p:spPr bwMode="auto">
          <a:xfrm>
            <a:off x="6556375" y="3632200"/>
            <a:ext cx="53975" cy="52388"/>
          </a:xfrm>
          <a:prstGeom prst="ellipse">
            <a:avLst/>
          </a:prstGeom>
          <a:solidFill>
            <a:srgbClr val="FFFF00"/>
          </a:solidFill>
          <a:ln w="12700" algn="ctr">
            <a:noFill/>
            <a:round/>
            <a:headEnd/>
            <a:tailEnd/>
          </a:ln>
        </p:spPr>
        <p:txBody>
          <a:bodyPr/>
          <a:lstStyle/>
          <a:p>
            <a:pPr eaLnBrk="0" hangingPunct="0"/>
            <a:endParaRPr lang="en-US"/>
          </a:p>
        </p:txBody>
      </p:sp>
      <p:cxnSp>
        <p:nvCxnSpPr>
          <p:cNvPr id="23576" name="Straight Arrow Connector 63"/>
          <p:cNvCxnSpPr>
            <a:cxnSpLocks noChangeShapeType="1"/>
          </p:cNvCxnSpPr>
          <p:nvPr/>
        </p:nvCxnSpPr>
        <p:spPr bwMode="auto">
          <a:xfrm flipV="1">
            <a:off x="5859463" y="5172075"/>
            <a:ext cx="1851025" cy="22225"/>
          </a:xfrm>
          <a:prstGeom prst="straightConnector1">
            <a:avLst/>
          </a:prstGeom>
          <a:noFill/>
          <a:ln w="12700" algn="ctr">
            <a:solidFill>
              <a:srgbClr val="FFFFFF"/>
            </a:solidFill>
            <a:round/>
            <a:headEnd type="arrow" w="med" len="med"/>
            <a:tailEnd type="arrow" w="med" len="med"/>
          </a:ln>
        </p:spPr>
      </p:cxnSp>
      <p:sp>
        <p:nvSpPr>
          <p:cNvPr id="23577" name="TextBox 21"/>
          <p:cNvSpPr txBox="1">
            <a:spLocks noChangeArrowheads="1"/>
          </p:cNvSpPr>
          <p:nvPr/>
        </p:nvSpPr>
        <p:spPr bwMode="auto">
          <a:xfrm>
            <a:off x="6238875" y="5241925"/>
            <a:ext cx="1144588" cy="400050"/>
          </a:xfrm>
          <a:prstGeom prst="rect">
            <a:avLst/>
          </a:prstGeom>
          <a:noFill/>
          <a:ln w="9525">
            <a:noFill/>
            <a:miter lim="800000"/>
            <a:headEnd/>
            <a:tailEnd/>
          </a:ln>
        </p:spPr>
        <p:txBody>
          <a:bodyPr wrap="none">
            <a:spAutoFit/>
          </a:bodyPr>
          <a:lstStyle/>
          <a:p>
            <a:r>
              <a:rPr lang="en-US" sz="2000">
                <a:solidFill>
                  <a:srgbClr val="CECECE"/>
                </a:solidFill>
              </a:rPr>
              <a:t>16 cables</a:t>
            </a:r>
          </a:p>
        </p:txBody>
      </p:sp>
      <p:cxnSp>
        <p:nvCxnSpPr>
          <p:cNvPr id="66" name="Straight Arrow Connector 65"/>
          <p:cNvCxnSpPr/>
          <p:nvPr/>
        </p:nvCxnSpPr>
        <p:spPr bwMode="auto">
          <a:xfrm>
            <a:off x="5792788" y="2193925"/>
            <a:ext cx="190500" cy="7938"/>
          </a:xfrm>
          <a:prstGeom prst="straightConnector1">
            <a:avLst/>
          </a:prstGeom>
          <a:solidFill>
            <a:schemeClr val="accent1"/>
          </a:solidFill>
          <a:ln w="12700" cap="flat" cmpd="sng" algn="ctr">
            <a:solidFill>
              <a:schemeClr val="accent6">
                <a:lumMod val="40000"/>
                <a:lumOff val="60000"/>
              </a:schemeClr>
            </a:solidFill>
            <a:prstDash val="solid"/>
            <a:round/>
            <a:headEnd type="triangle" w="med" len="med"/>
            <a:tailEnd type="triangle" w="med" len="med"/>
          </a:ln>
          <a:effectLst/>
        </p:spPr>
      </p:cxnSp>
      <p:sp>
        <p:nvSpPr>
          <p:cNvPr id="68" name="TextBox 21"/>
          <p:cNvSpPr txBox="1">
            <a:spLocks noChangeArrowheads="1"/>
          </p:cNvSpPr>
          <p:nvPr/>
        </p:nvSpPr>
        <p:spPr bwMode="auto">
          <a:xfrm>
            <a:off x="5543550" y="1809750"/>
            <a:ext cx="831850" cy="400050"/>
          </a:xfrm>
          <a:prstGeom prst="rect">
            <a:avLst/>
          </a:prstGeom>
          <a:noFill/>
          <a:ln w="9525">
            <a:noFill/>
            <a:miter lim="800000"/>
            <a:headEnd/>
            <a:tailEnd/>
          </a:ln>
        </p:spPr>
        <p:txBody>
          <a:bodyPr wrap="none">
            <a:spAutoFit/>
          </a:bodyPr>
          <a:lstStyle/>
          <a:p>
            <a:pPr>
              <a:defRPr/>
            </a:pPr>
            <a:r>
              <a:rPr lang="en-US" sz="2000" dirty="0">
                <a:solidFill>
                  <a:schemeClr val="accent6">
                    <a:lumMod val="40000"/>
                    <a:lumOff val="60000"/>
                  </a:schemeClr>
                </a:solidFill>
              </a:rPr>
              <a:t>100 m</a:t>
            </a:r>
          </a:p>
        </p:txBody>
      </p:sp>
      <p:cxnSp>
        <p:nvCxnSpPr>
          <p:cNvPr id="69" name="Straight Arrow Connector 68"/>
          <p:cNvCxnSpPr/>
          <p:nvPr/>
        </p:nvCxnSpPr>
        <p:spPr bwMode="auto">
          <a:xfrm flipH="1">
            <a:off x="7921625" y="2244725"/>
            <a:ext cx="14288" cy="2714625"/>
          </a:xfrm>
          <a:prstGeom prst="straightConnector1">
            <a:avLst/>
          </a:prstGeom>
          <a:solidFill>
            <a:schemeClr val="accent1"/>
          </a:solidFill>
          <a:ln w="12700" cap="flat" cmpd="sng" algn="ctr">
            <a:solidFill>
              <a:schemeClr val="accent6">
                <a:lumMod val="40000"/>
                <a:lumOff val="60000"/>
              </a:schemeClr>
            </a:solidFill>
            <a:prstDash val="solid"/>
            <a:round/>
            <a:headEnd type="triangle" w="med" len="med"/>
            <a:tailEnd type="triangle" w="med" len="med"/>
          </a:ln>
          <a:effectLst/>
        </p:spPr>
      </p:cxnSp>
      <p:sp>
        <p:nvSpPr>
          <p:cNvPr id="72" name="TextBox 21"/>
          <p:cNvSpPr txBox="1">
            <a:spLocks noChangeArrowheads="1"/>
          </p:cNvSpPr>
          <p:nvPr/>
        </p:nvSpPr>
        <p:spPr bwMode="auto">
          <a:xfrm rot="5400000">
            <a:off x="7814469" y="3344069"/>
            <a:ext cx="703262" cy="400050"/>
          </a:xfrm>
          <a:prstGeom prst="rect">
            <a:avLst/>
          </a:prstGeom>
          <a:noFill/>
          <a:ln w="9525">
            <a:noFill/>
            <a:miter lim="800000"/>
            <a:headEnd/>
            <a:tailEnd/>
          </a:ln>
        </p:spPr>
        <p:txBody>
          <a:bodyPr wrap="none">
            <a:spAutoFit/>
          </a:bodyPr>
          <a:lstStyle/>
          <a:p>
            <a:pPr>
              <a:defRPr/>
            </a:pPr>
            <a:r>
              <a:rPr lang="en-US" sz="2000" b="1" dirty="0">
                <a:solidFill>
                  <a:schemeClr val="accent6">
                    <a:lumMod val="40000"/>
                    <a:lumOff val="60000"/>
                  </a:schemeClr>
                </a:solidFill>
                <a:effectLst>
                  <a:outerShdw blurRad="38100" dist="38100" dir="2700000" algn="tl">
                    <a:srgbClr val="000000">
                      <a:alpha val="43137"/>
                    </a:srgbClr>
                  </a:outerShdw>
                </a:effectLst>
              </a:rPr>
              <a:t>6 </a:t>
            </a:r>
            <a:r>
              <a:rPr lang="en-US" sz="2000" dirty="0">
                <a:solidFill>
                  <a:schemeClr val="accent6">
                    <a:lumMod val="40000"/>
                    <a:lumOff val="60000"/>
                  </a:schemeClr>
                </a:solidFill>
              </a:rPr>
              <a:t>km</a:t>
            </a:r>
          </a:p>
        </p:txBody>
      </p:sp>
      <p:sp>
        <p:nvSpPr>
          <p:cNvPr id="73" name="5-Point Star 72"/>
          <p:cNvSpPr/>
          <p:nvPr/>
        </p:nvSpPr>
        <p:spPr bwMode="auto">
          <a:xfrm>
            <a:off x="6708775" y="1724025"/>
            <a:ext cx="115888" cy="122238"/>
          </a:xfrm>
          <a:prstGeom prst="star5">
            <a:avLst/>
          </a:prstGeom>
          <a:solidFill>
            <a:srgbClr val="FF99CC"/>
          </a:solidFill>
          <a:ln w="12700" cap="flat" cmpd="sng" algn="ctr">
            <a:solidFill>
              <a:srgbClr val="FF99CC"/>
            </a:solidFill>
            <a:prstDash val="solid"/>
            <a:round/>
            <a:headEnd type="none" w="med" len="med"/>
            <a:tailEnd type="none" w="med" len="med"/>
          </a:ln>
          <a:effectLst/>
        </p:spPr>
        <p:txBody>
          <a:bodyPr/>
          <a:lstStyle/>
          <a:p>
            <a:pPr eaLnBrk="0" hangingPunct="0">
              <a:defRPr/>
            </a:pPr>
            <a:endParaRPr lang="en-US"/>
          </a:p>
        </p:txBody>
      </p:sp>
      <p:sp>
        <p:nvSpPr>
          <p:cNvPr id="74" name="5-Point Star 73"/>
          <p:cNvSpPr/>
          <p:nvPr/>
        </p:nvSpPr>
        <p:spPr bwMode="auto">
          <a:xfrm>
            <a:off x="6707188" y="1562100"/>
            <a:ext cx="115887" cy="122238"/>
          </a:xfrm>
          <a:prstGeom prst="star5">
            <a:avLst/>
          </a:prstGeom>
          <a:solidFill>
            <a:srgbClr val="FF99CC"/>
          </a:solidFill>
          <a:ln w="12700" cap="flat" cmpd="sng" algn="ctr">
            <a:solidFill>
              <a:srgbClr val="FF99CC"/>
            </a:solidFill>
            <a:prstDash val="solid"/>
            <a:round/>
            <a:headEnd type="none" w="med" len="med"/>
            <a:tailEnd type="none" w="med" len="med"/>
          </a:ln>
          <a:effectLst/>
        </p:spPr>
        <p:txBody>
          <a:bodyPr/>
          <a:lstStyle/>
          <a:p>
            <a:pPr eaLnBrk="0" hangingPunct="0">
              <a:defRPr/>
            </a:pPr>
            <a:endParaRPr lang="en-US"/>
          </a:p>
        </p:txBody>
      </p:sp>
      <p:cxnSp>
        <p:nvCxnSpPr>
          <p:cNvPr id="75" name="Straight Arrow Connector 74"/>
          <p:cNvCxnSpPr/>
          <p:nvPr/>
        </p:nvCxnSpPr>
        <p:spPr bwMode="auto">
          <a:xfrm>
            <a:off x="6919913" y="1631950"/>
            <a:ext cx="0" cy="168275"/>
          </a:xfrm>
          <a:prstGeom prst="straightConnector1">
            <a:avLst/>
          </a:prstGeom>
          <a:solidFill>
            <a:schemeClr val="accent1"/>
          </a:solidFill>
          <a:ln w="12700" cap="flat" cmpd="sng" algn="ctr">
            <a:solidFill>
              <a:schemeClr val="accent6">
                <a:lumMod val="40000"/>
                <a:lumOff val="60000"/>
              </a:schemeClr>
            </a:solidFill>
            <a:prstDash val="solid"/>
            <a:round/>
            <a:headEnd type="triangle" w="med" len="med"/>
            <a:tailEnd type="triangle" w="med" len="med"/>
          </a:ln>
          <a:effectLst/>
        </p:spPr>
      </p:cxnSp>
      <p:sp>
        <p:nvSpPr>
          <p:cNvPr id="81" name="TextBox 21"/>
          <p:cNvSpPr txBox="1">
            <a:spLocks noChangeArrowheads="1"/>
          </p:cNvSpPr>
          <p:nvPr/>
        </p:nvSpPr>
        <p:spPr bwMode="auto">
          <a:xfrm rot="5400000">
            <a:off x="6749257" y="1515269"/>
            <a:ext cx="703262" cy="400050"/>
          </a:xfrm>
          <a:prstGeom prst="rect">
            <a:avLst/>
          </a:prstGeom>
          <a:noFill/>
          <a:ln w="9525">
            <a:noFill/>
            <a:miter lim="800000"/>
            <a:headEnd/>
            <a:tailEnd/>
          </a:ln>
        </p:spPr>
        <p:txBody>
          <a:bodyPr wrap="none">
            <a:spAutoFit/>
          </a:bodyPr>
          <a:lstStyle/>
          <a:p>
            <a:pPr>
              <a:defRPr/>
            </a:pPr>
            <a:r>
              <a:rPr lang="en-US" sz="2000" b="1" dirty="0">
                <a:solidFill>
                  <a:schemeClr val="accent6">
                    <a:lumMod val="40000"/>
                    <a:lumOff val="60000"/>
                  </a:schemeClr>
                </a:solidFill>
                <a:effectLst>
                  <a:outerShdw blurRad="38100" dist="38100" dir="2700000" algn="tl">
                    <a:srgbClr val="000000">
                      <a:alpha val="43137"/>
                    </a:srgbClr>
                  </a:outerShdw>
                </a:effectLst>
              </a:rPr>
              <a:t>40</a:t>
            </a:r>
            <a:r>
              <a:rPr lang="en-US" sz="2000" dirty="0">
                <a:solidFill>
                  <a:schemeClr val="accent6">
                    <a:lumMod val="40000"/>
                    <a:lumOff val="60000"/>
                  </a:schemeClr>
                </a:solidFill>
                <a:effectLst>
                  <a:outerShdw blurRad="38100" dist="38100" dir="2700000" algn="tl">
                    <a:srgbClr val="000000">
                      <a:alpha val="43137"/>
                    </a:srgbClr>
                  </a:outerShdw>
                </a:effectLst>
              </a:rPr>
              <a:t> </a:t>
            </a:r>
            <a:r>
              <a:rPr lang="en-US" sz="2000" dirty="0">
                <a:solidFill>
                  <a:schemeClr val="accent6">
                    <a:lumMod val="40000"/>
                    <a:lumOff val="60000"/>
                  </a:schemeClr>
                </a:solidFill>
              </a:rPr>
              <a:t>m</a:t>
            </a:r>
          </a:p>
        </p:txBody>
      </p:sp>
      <p:sp>
        <p:nvSpPr>
          <p:cNvPr id="23586" name="Oval 81"/>
          <p:cNvSpPr>
            <a:spLocks noChangeArrowheads="1"/>
          </p:cNvSpPr>
          <p:nvPr/>
        </p:nvSpPr>
        <p:spPr bwMode="auto">
          <a:xfrm flipV="1">
            <a:off x="6737350" y="1420813"/>
            <a:ext cx="57150" cy="57150"/>
          </a:xfrm>
          <a:prstGeom prst="ellipse">
            <a:avLst/>
          </a:prstGeom>
          <a:solidFill>
            <a:srgbClr val="FF99CC"/>
          </a:solidFill>
          <a:ln w="12700" algn="ctr">
            <a:solidFill>
              <a:srgbClr val="FF99CC"/>
            </a:solidFill>
            <a:round/>
            <a:headEnd/>
            <a:tailEnd/>
          </a:ln>
        </p:spPr>
        <p:txBody>
          <a:bodyPr/>
          <a:lstStyle/>
          <a:p>
            <a:pPr eaLnBrk="0" hangingPunct="0"/>
            <a:endParaRPr lang="en-US"/>
          </a:p>
        </p:txBody>
      </p:sp>
      <p:sp>
        <p:nvSpPr>
          <p:cNvPr id="23587" name="Oval 82"/>
          <p:cNvSpPr>
            <a:spLocks noChangeArrowheads="1"/>
          </p:cNvSpPr>
          <p:nvPr/>
        </p:nvSpPr>
        <p:spPr bwMode="auto">
          <a:xfrm flipV="1">
            <a:off x="6743700" y="1258888"/>
            <a:ext cx="58738" cy="57150"/>
          </a:xfrm>
          <a:prstGeom prst="ellipse">
            <a:avLst/>
          </a:prstGeom>
          <a:solidFill>
            <a:srgbClr val="FF99CC"/>
          </a:solidFill>
          <a:ln w="12700" algn="ctr">
            <a:solidFill>
              <a:srgbClr val="FF99CC"/>
            </a:solidFill>
            <a:round/>
            <a:headEnd/>
            <a:tailEnd/>
          </a:ln>
        </p:spPr>
        <p:txBody>
          <a:bodyPr/>
          <a:lstStyle/>
          <a:p>
            <a:pPr eaLnBrk="0" hangingPunct="0"/>
            <a:endParaRPr lang="en-US"/>
          </a:p>
        </p:txBody>
      </p:sp>
      <p:cxnSp>
        <p:nvCxnSpPr>
          <p:cNvPr id="23588" name="Straight Connector 83"/>
          <p:cNvCxnSpPr>
            <a:cxnSpLocks noChangeShapeType="1"/>
          </p:cNvCxnSpPr>
          <p:nvPr/>
        </p:nvCxnSpPr>
        <p:spPr bwMode="auto">
          <a:xfrm>
            <a:off x="6110288" y="2284413"/>
            <a:ext cx="0" cy="2673350"/>
          </a:xfrm>
          <a:prstGeom prst="line">
            <a:avLst/>
          </a:prstGeom>
          <a:noFill/>
          <a:ln w="12700" algn="ctr">
            <a:solidFill>
              <a:schemeClr val="tx1"/>
            </a:solidFill>
            <a:round/>
            <a:headEnd/>
            <a:tailEnd/>
          </a:ln>
        </p:spPr>
      </p:cxnSp>
      <p:cxnSp>
        <p:nvCxnSpPr>
          <p:cNvPr id="23589" name="Straight Arrow Connector 84"/>
          <p:cNvCxnSpPr>
            <a:cxnSpLocks noChangeShapeType="1"/>
          </p:cNvCxnSpPr>
          <p:nvPr/>
        </p:nvCxnSpPr>
        <p:spPr bwMode="auto">
          <a:xfrm flipH="1">
            <a:off x="8343900" y="311150"/>
            <a:ext cx="20638" cy="5165725"/>
          </a:xfrm>
          <a:prstGeom prst="straightConnector1">
            <a:avLst/>
          </a:prstGeom>
          <a:noFill/>
          <a:ln w="12700" algn="ctr">
            <a:solidFill>
              <a:srgbClr val="FF99CC"/>
            </a:solidFill>
            <a:round/>
            <a:headEnd type="arrow" w="med" len="med"/>
            <a:tailEnd type="arrow" w="med" len="med"/>
          </a:ln>
        </p:spPr>
      </p:cxnSp>
      <p:sp>
        <p:nvSpPr>
          <p:cNvPr id="87" name="TextBox 21"/>
          <p:cNvSpPr txBox="1">
            <a:spLocks noChangeArrowheads="1"/>
          </p:cNvSpPr>
          <p:nvPr/>
        </p:nvSpPr>
        <p:spPr bwMode="auto">
          <a:xfrm rot="5400000">
            <a:off x="7873207" y="2096294"/>
            <a:ext cx="1465262" cy="400050"/>
          </a:xfrm>
          <a:prstGeom prst="rect">
            <a:avLst/>
          </a:prstGeom>
          <a:noFill/>
          <a:ln w="9525">
            <a:noFill/>
            <a:miter lim="800000"/>
            <a:headEnd/>
            <a:tailEnd/>
          </a:ln>
        </p:spPr>
        <p:txBody>
          <a:bodyPr wrap="none">
            <a:spAutoFit/>
          </a:bodyPr>
          <a:lstStyle/>
          <a:p>
            <a:pPr>
              <a:defRPr/>
            </a:pPr>
            <a:r>
              <a:rPr lang="en-US" sz="2000" b="1" dirty="0">
                <a:solidFill>
                  <a:srgbClr val="FF99CC"/>
                </a:solidFill>
                <a:effectLst>
                  <a:outerShdw blurRad="38100" dist="38100" dir="2700000" algn="tl">
                    <a:srgbClr val="000000">
                      <a:alpha val="43137"/>
                    </a:srgbClr>
                  </a:outerShdw>
                </a:effectLst>
              </a:rPr>
              <a:t>256</a:t>
            </a:r>
            <a:r>
              <a:rPr lang="en-US" sz="2000" dirty="0">
                <a:solidFill>
                  <a:srgbClr val="FF99CC"/>
                </a:solidFill>
              </a:rPr>
              <a:t>  sources</a:t>
            </a:r>
          </a:p>
        </p:txBody>
      </p:sp>
      <p:sp>
        <p:nvSpPr>
          <p:cNvPr id="88" name="Flowchart: Manual Operation 87"/>
          <p:cNvSpPr>
            <a:spLocks noChangeAspect="1"/>
          </p:cNvSpPr>
          <p:nvPr/>
        </p:nvSpPr>
        <p:spPr bwMode="auto">
          <a:xfrm>
            <a:off x="6073775" y="3857625"/>
            <a:ext cx="76200" cy="80963"/>
          </a:xfrm>
          <a:prstGeom prst="flowChartManualOperation">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AFD00"/>
              </a:solidFill>
              <a:ea typeface="宋体" pitchFamily="2" charset="-122"/>
              <a:cs typeface="Arial" charset="0"/>
            </a:endParaRPr>
          </a:p>
        </p:txBody>
      </p:sp>
      <p:sp>
        <p:nvSpPr>
          <p:cNvPr id="89" name="Flowchart: Manual Operation 88"/>
          <p:cNvSpPr>
            <a:spLocks noChangeAspect="1"/>
          </p:cNvSpPr>
          <p:nvPr/>
        </p:nvSpPr>
        <p:spPr bwMode="auto">
          <a:xfrm>
            <a:off x="6073775" y="3994150"/>
            <a:ext cx="76200" cy="80963"/>
          </a:xfrm>
          <a:prstGeom prst="flowChartManualOperation">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AFD00"/>
              </a:solidFill>
              <a:ea typeface="宋体" pitchFamily="2" charset="-122"/>
              <a:cs typeface="Arial" charset="0"/>
            </a:endParaRPr>
          </a:p>
        </p:txBody>
      </p:sp>
      <p:sp>
        <p:nvSpPr>
          <p:cNvPr id="90" name="Flowchart: Manual Operation 89"/>
          <p:cNvSpPr>
            <a:spLocks noChangeAspect="1"/>
          </p:cNvSpPr>
          <p:nvPr/>
        </p:nvSpPr>
        <p:spPr bwMode="auto">
          <a:xfrm>
            <a:off x="6073775" y="4125913"/>
            <a:ext cx="76200" cy="80962"/>
          </a:xfrm>
          <a:prstGeom prst="flowChartManualOperation">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AFD00"/>
              </a:solidFill>
              <a:ea typeface="宋体" pitchFamily="2" charset="-122"/>
              <a:cs typeface="Arial" charset="0"/>
            </a:endParaRPr>
          </a:p>
        </p:txBody>
      </p:sp>
      <p:sp>
        <p:nvSpPr>
          <p:cNvPr id="91" name="Flowchart: Manual Operation 90"/>
          <p:cNvSpPr>
            <a:spLocks noChangeAspect="1"/>
          </p:cNvSpPr>
          <p:nvPr/>
        </p:nvSpPr>
        <p:spPr bwMode="auto">
          <a:xfrm>
            <a:off x="6075363" y="4264025"/>
            <a:ext cx="74612" cy="80963"/>
          </a:xfrm>
          <a:prstGeom prst="flowChartManualOperation">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AFD00"/>
              </a:solidFill>
              <a:ea typeface="宋体" pitchFamily="2" charset="-122"/>
              <a:cs typeface="Arial" charset="0"/>
            </a:endParaRPr>
          </a:p>
        </p:txBody>
      </p:sp>
      <p:cxnSp>
        <p:nvCxnSpPr>
          <p:cNvPr id="23595" name="Straight Arrow Connector 92"/>
          <p:cNvCxnSpPr>
            <a:cxnSpLocks noChangeShapeType="1"/>
          </p:cNvCxnSpPr>
          <p:nvPr/>
        </p:nvCxnSpPr>
        <p:spPr bwMode="auto">
          <a:xfrm>
            <a:off x="6208713" y="4156075"/>
            <a:ext cx="4762" cy="157163"/>
          </a:xfrm>
          <a:prstGeom prst="straightConnector1">
            <a:avLst/>
          </a:prstGeom>
          <a:noFill/>
          <a:ln w="9525" algn="ctr">
            <a:solidFill>
              <a:schemeClr val="tx1"/>
            </a:solidFill>
            <a:round/>
            <a:headEnd type="triangle" w="med" len="med"/>
            <a:tailEnd type="triangle" w="med" len="med"/>
          </a:ln>
        </p:spPr>
      </p:cxnSp>
      <p:sp>
        <p:nvSpPr>
          <p:cNvPr id="23596" name="TextBox 21"/>
          <p:cNvSpPr txBox="1">
            <a:spLocks noChangeArrowheads="1"/>
          </p:cNvSpPr>
          <p:nvPr/>
        </p:nvSpPr>
        <p:spPr bwMode="auto">
          <a:xfrm rot="5400000">
            <a:off x="6111082" y="4071144"/>
            <a:ext cx="703262" cy="400050"/>
          </a:xfrm>
          <a:prstGeom prst="rect">
            <a:avLst/>
          </a:prstGeom>
          <a:noFill/>
          <a:ln w="9525">
            <a:noFill/>
            <a:miter lim="800000"/>
            <a:headEnd/>
            <a:tailEnd/>
          </a:ln>
        </p:spPr>
        <p:txBody>
          <a:bodyPr wrap="none">
            <a:spAutoFit/>
          </a:bodyPr>
          <a:lstStyle/>
          <a:p>
            <a:r>
              <a:rPr lang="en-US" sz="2000">
                <a:solidFill>
                  <a:srgbClr val="FFFF00"/>
                </a:solidFill>
              </a:rPr>
              <a:t>20 m</a:t>
            </a:r>
          </a:p>
        </p:txBody>
      </p:sp>
      <p:sp>
        <p:nvSpPr>
          <p:cNvPr id="23597" name="TextBox 21"/>
          <p:cNvSpPr txBox="1">
            <a:spLocks noChangeArrowheads="1"/>
          </p:cNvSpPr>
          <p:nvPr/>
        </p:nvSpPr>
        <p:spPr bwMode="auto">
          <a:xfrm>
            <a:off x="3924300" y="981075"/>
            <a:ext cx="1719263" cy="708025"/>
          </a:xfrm>
          <a:prstGeom prst="rect">
            <a:avLst/>
          </a:prstGeom>
          <a:noFill/>
          <a:ln w="9525">
            <a:noFill/>
            <a:miter lim="800000"/>
            <a:headEnd/>
            <a:tailEnd/>
          </a:ln>
        </p:spPr>
        <p:txBody>
          <a:bodyPr>
            <a:spAutoFit/>
          </a:bodyPr>
          <a:lstStyle/>
          <a:p>
            <a:pPr marL="457200" indent="-457200">
              <a:buFontTx/>
              <a:buAutoNum type="arabicPlain" startAt="4096"/>
            </a:pPr>
            <a:r>
              <a:rPr lang="en-US" sz="2000">
                <a:solidFill>
                  <a:srgbClr val="FF99CC"/>
                </a:solidFill>
              </a:rPr>
              <a:t> sources in total</a:t>
            </a:r>
          </a:p>
        </p:txBody>
      </p:sp>
      <p:sp>
        <p:nvSpPr>
          <p:cNvPr id="50" name="Rectangle 49"/>
          <p:cNvSpPr>
            <a:spLocks noChangeArrowheads="1"/>
          </p:cNvSpPr>
          <p:nvPr/>
        </p:nvSpPr>
        <p:spPr bwMode="auto">
          <a:xfrm>
            <a:off x="5638800" y="0"/>
            <a:ext cx="3276600" cy="6858000"/>
          </a:xfrm>
          <a:prstGeom prst="rect">
            <a:avLst/>
          </a:prstGeom>
          <a:solidFill>
            <a:srgbClr val="000082"/>
          </a:solidFill>
          <a:ln w="12700" algn="ctr">
            <a:noFill/>
            <a:round/>
            <a:headEnd/>
            <a:tailEnd/>
          </a:ln>
        </p:spPr>
        <p:txBody>
          <a:bodyPr/>
          <a:lstStyle/>
          <a:p>
            <a:pPr eaLnBrk="0" hangingPunct="0"/>
            <a:endParaRPr lang="en-US"/>
          </a:p>
        </p:txBody>
      </p:sp>
      <p:sp>
        <p:nvSpPr>
          <p:cNvPr id="52" name="Isosceles Triangle 51"/>
          <p:cNvSpPr/>
          <p:nvPr/>
        </p:nvSpPr>
        <p:spPr bwMode="auto">
          <a:xfrm>
            <a:off x="2286000" y="4724400"/>
            <a:ext cx="228600" cy="304800"/>
          </a:xfrm>
          <a:prstGeom prst="triangle">
            <a:avLst/>
          </a:prstGeom>
          <a:solidFill>
            <a:srgbClr val="FF0000"/>
          </a:solidFill>
          <a:ln w="12700" cap="flat" cmpd="sng" algn="ctr">
            <a:solidFill>
              <a:schemeClr val="tx1"/>
            </a:solidFill>
            <a:prstDash val="solid"/>
            <a:round/>
            <a:headEnd type="none" w="med" len="med"/>
            <a:tailEnd type="none" w="med" len="med"/>
          </a:ln>
          <a:effectLst/>
          <a:scene3d>
            <a:camera prst="orthographicFront">
              <a:rot lat="2493635" lon="18715786" rev="18047356"/>
            </a:camera>
            <a:lightRig rig="threePt" dir="t"/>
          </a:scene3d>
        </p:spPr>
        <p:txBody>
          <a:bodyPr/>
          <a:lstStyle/>
          <a:p>
            <a:pPr eaLnBrk="0" hangingPunct="0">
              <a:defRPr/>
            </a:pPr>
            <a:endParaRPr lang="en-US"/>
          </a:p>
        </p:txBody>
      </p:sp>
      <p:sp>
        <p:nvSpPr>
          <p:cNvPr id="23600" name="Rectangle 94"/>
          <p:cNvSpPr>
            <a:spLocks noChangeArrowheads="1"/>
          </p:cNvSpPr>
          <p:nvPr/>
        </p:nvSpPr>
        <p:spPr bwMode="auto">
          <a:xfrm>
            <a:off x="1371600" y="0"/>
            <a:ext cx="7151687" cy="954107"/>
          </a:xfrm>
          <a:prstGeom prst="rect">
            <a:avLst/>
          </a:prstGeom>
          <a:noFill/>
          <a:ln w="9525">
            <a:noFill/>
            <a:miter lim="800000"/>
            <a:headEnd/>
            <a:tailEnd/>
          </a:ln>
        </p:spPr>
        <p:txBody>
          <a:bodyPr>
            <a:spAutoFit/>
          </a:bodyPr>
          <a:lstStyle/>
          <a:p>
            <a:pPr algn="ctr"/>
            <a:r>
              <a:rPr lang="en-US" sz="3200" b="1" dirty="0">
                <a:solidFill>
                  <a:srgbClr val="FFFF00"/>
                </a:solidFill>
                <a:cs typeface="Times New Roman" pitchFamily="18" charset="0"/>
              </a:rPr>
              <a:t>SEG/EAGE </a:t>
            </a:r>
            <a:r>
              <a:rPr lang="en-US" sz="3200" b="1" dirty="0" err="1">
                <a:solidFill>
                  <a:srgbClr val="FFFF00"/>
                </a:solidFill>
                <a:cs typeface="Times New Roman" pitchFamily="18" charset="0"/>
              </a:rPr>
              <a:t>Model+Marine</a:t>
            </a:r>
            <a:r>
              <a:rPr lang="en-US" sz="3200" b="1" dirty="0">
                <a:solidFill>
                  <a:srgbClr val="FFFF00"/>
                </a:solidFill>
                <a:cs typeface="Times New Roman" pitchFamily="18" charset="0"/>
              </a:rPr>
              <a:t> </a:t>
            </a:r>
            <a:r>
              <a:rPr lang="en-US" sz="3200" b="1" dirty="0" smtClean="0">
                <a:solidFill>
                  <a:srgbClr val="FFFF00"/>
                </a:solidFill>
                <a:cs typeface="Times New Roman" pitchFamily="18" charset="0"/>
              </a:rPr>
              <a:t>Data </a:t>
            </a:r>
          </a:p>
          <a:p>
            <a:pPr algn="ctr"/>
            <a:r>
              <a:rPr lang="en-US" sz="2400" b="1" dirty="0" smtClean="0">
                <a:solidFill>
                  <a:schemeClr val="bg1">
                    <a:lumMod val="20000"/>
                    <a:lumOff val="80000"/>
                  </a:schemeClr>
                </a:solidFill>
                <a:cs typeface="Times New Roman" pitchFamily="18" charset="0"/>
              </a:rPr>
              <a:t>(</a:t>
            </a:r>
            <a:r>
              <a:rPr lang="en-US" sz="2400" b="1" dirty="0" err="1" smtClean="0">
                <a:solidFill>
                  <a:schemeClr val="bg1">
                    <a:lumMod val="20000"/>
                    <a:lumOff val="80000"/>
                  </a:schemeClr>
                </a:solidFill>
                <a:cs typeface="Times New Roman" pitchFamily="18" charset="0"/>
              </a:rPr>
              <a:t>Yunsong</a:t>
            </a:r>
            <a:r>
              <a:rPr lang="en-US" sz="2400" b="1" dirty="0" smtClean="0">
                <a:solidFill>
                  <a:schemeClr val="bg1">
                    <a:lumMod val="20000"/>
                    <a:lumOff val="80000"/>
                  </a:schemeClr>
                </a:solidFill>
                <a:cs typeface="Times New Roman" pitchFamily="18" charset="0"/>
              </a:rPr>
              <a:t> Huang)</a:t>
            </a:r>
            <a:endParaRPr lang="en-US" sz="2400" dirty="0">
              <a:solidFill>
                <a:schemeClr val="bg1">
                  <a:lumMod val="20000"/>
                  <a:lumOff val="80000"/>
                </a:schemeClr>
              </a:solidFill>
            </a:endParaRPr>
          </a:p>
        </p:txBody>
      </p:sp>
      <p:sp>
        <p:nvSpPr>
          <p:cNvPr id="23601" name="TextBox 21"/>
          <p:cNvSpPr txBox="1">
            <a:spLocks noChangeArrowheads="1"/>
          </p:cNvSpPr>
          <p:nvPr/>
        </p:nvSpPr>
        <p:spPr bwMode="auto">
          <a:xfrm>
            <a:off x="4124325" y="5811838"/>
            <a:ext cx="1025525" cy="400050"/>
          </a:xfrm>
          <a:prstGeom prst="rect">
            <a:avLst/>
          </a:prstGeom>
          <a:noFill/>
          <a:ln w="9525">
            <a:noFill/>
            <a:miter lim="800000"/>
            <a:headEnd/>
            <a:tailEnd/>
          </a:ln>
        </p:spPr>
        <p:txBody>
          <a:bodyPr wrap="none">
            <a:spAutoFit/>
          </a:bodyPr>
          <a:lstStyle/>
          <a:p>
            <a:r>
              <a:rPr lang="en-US" sz="2000"/>
              <a:t>13.4 km</a:t>
            </a:r>
          </a:p>
        </p:txBody>
      </p:sp>
      <p:cxnSp>
        <p:nvCxnSpPr>
          <p:cNvPr id="23602" name="Straight Arrow Connector 23"/>
          <p:cNvCxnSpPr>
            <a:cxnSpLocks noChangeShapeType="1"/>
          </p:cNvCxnSpPr>
          <p:nvPr/>
        </p:nvCxnSpPr>
        <p:spPr bwMode="auto">
          <a:xfrm flipV="1">
            <a:off x="4587875" y="5257800"/>
            <a:ext cx="974725" cy="576263"/>
          </a:xfrm>
          <a:prstGeom prst="straightConnector1">
            <a:avLst/>
          </a:prstGeom>
          <a:noFill/>
          <a:ln w="12700" algn="ctr">
            <a:solidFill>
              <a:schemeClr val="tx1"/>
            </a:solidFill>
            <a:round/>
            <a:headEnd/>
            <a:tailEnd type="arrow" w="med" len="med"/>
          </a:ln>
        </p:spPr>
      </p:cxnSp>
      <p:cxnSp>
        <p:nvCxnSpPr>
          <p:cNvPr id="23603" name="Straight Arrow Connector 25"/>
          <p:cNvCxnSpPr>
            <a:cxnSpLocks noChangeShapeType="1"/>
          </p:cNvCxnSpPr>
          <p:nvPr/>
        </p:nvCxnSpPr>
        <p:spPr bwMode="auto">
          <a:xfrm flipH="1">
            <a:off x="2895600" y="6056313"/>
            <a:ext cx="1250950" cy="725487"/>
          </a:xfrm>
          <a:prstGeom prst="straightConnector1">
            <a:avLst/>
          </a:prstGeom>
          <a:noFill/>
          <a:ln w="12700" algn="ctr">
            <a:solidFill>
              <a:schemeClr val="tx1"/>
            </a:solidFill>
            <a:round/>
            <a:headEnd/>
            <a:tailEnd type="arrow" w="med" len="med"/>
          </a:ln>
        </p:spPr>
      </p:cxnSp>
      <p:grpSp>
        <p:nvGrpSpPr>
          <p:cNvPr id="23604" name="Group 60"/>
          <p:cNvGrpSpPr>
            <a:grpSpLocks/>
          </p:cNvGrpSpPr>
          <p:nvPr/>
        </p:nvGrpSpPr>
        <p:grpSpPr bwMode="auto">
          <a:xfrm>
            <a:off x="0" y="4114800"/>
            <a:ext cx="895350" cy="1600200"/>
            <a:chOff x="839788" y="3324651"/>
            <a:chExt cx="895312" cy="2837645"/>
          </a:xfrm>
        </p:grpSpPr>
        <p:sp>
          <p:nvSpPr>
            <p:cNvPr id="23605" name="TextBox 16"/>
            <p:cNvSpPr txBox="1">
              <a:spLocks noChangeArrowheads="1"/>
            </p:cNvSpPr>
            <p:nvPr/>
          </p:nvSpPr>
          <p:spPr bwMode="auto">
            <a:xfrm>
              <a:off x="839788" y="4545225"/>
              <a:ext cx="895312" cy="399939"/>
            </a:xfrm>
            <a:prstGeom prst="rect">
              <a:avLst/>
            </a:prstGeom>
            <a:noFill/>
            <a:ln w="9525">
              <a:noFill/>
              <a:miter lim="800000"/>
              <a:headEnd/>
              <a:tailEnd/>
            </a:ln>
          </p:spPr>
          <p:txBody>
            <a:bodyPr wrap="none">
              <a:spAutoFit/>
            </a:bodyPr>
            <a:lstStyle/>
            <a:p>
              <a:r>
                <a:rPr lang="en-US" sz="2000"/>
                <a:t>3.7 km</a:t>
              </a:r>
            </a:p>
          </p:txBody>
        </p:sp>
        <p:cxnSp>
          <p:nvCxnSpPr>
            <p:cNvPr id="23606" name="Straight Arrow Connector 18"/>
            <p:cNvCxnSpPr>
              <a:cxnSpLocks noChangeShapeType="1"/>
            </p:cNvCxnSpPr>
            <p:nvPr/>
          </p:nvCxnSpPr>
          <p:spPr bwMode="auto">
            <a:xfrm flipV="1">
              <a:off x="1441426" y="3324651"/>
              <a:ext cx="1" cy="1145982"/>
            </a:xfrm>
            <a:prstGeom prst="straightConnector1">
              <a:avLst/>
            </a:prstGeom>
            <a:noFill/>
            <a:ln w="12700" algn="ctr">
              <a:solidFill>
                <a:schemeClr val="tx1"/>
              </a:solidFill>
              <a:round/>
              <a:headEnd/>
              <a:tailEnd type="arrow" w="med" len="med"/>
            </a:ln>
          </p:spPr>
        </p:cxnSp>
        <p:cxnSp>
          <p:nvCxnSpPr>
            <p:cNvPr id="23607" name="Straight Arrow Connector 20"/>
            <p:cNvCxnSpPr>
              <a:cxnSpLocks noChangeShapeType="1"/>
            </p:cNvCxnSpPr>
            <p:nvPr/>
          </p:nvCxnSpPr>
          <p:spPr bwMode="auto">
            <a:xfrm>
              <a:off x="1430313" y="4935642"/>
              <a:ext cx="0" cy="1226654"/>
            </a:xfrm>
            <a:prstGeom prst="straightConnector1">
              <a:avLst/>
            </a:prstGeom>
            <a:noFill/>
            <a:ln w="12700" algn="ctr">
              <a:solidFill>
                <a:schemeClr val="tx1"/>
              </a:solidFill>
              <a:round/>
              <a:headEnd/>
              <a:tailEnd type="arrow" w="med" len="med"/>
            </a:ln>
          </p:spPr>
        </p:cxnSp>
      </p:grpSp>
    </p:spTree>
    <p:extLst>
      <p:ext uri="{BB962C8B-B14F-4D97-AF65-F5344CB8AC3E}">
        <p14:creationId xmlns:p14="http://schemas.microsoft.com/office/powerpoint/2010/main" val="14122308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3.284E-6 C 0.11754 -0.08025 0.23507 -0.16026 0.27066 -0.19542 C 0.30625 -0.23057 0.26667 -0.2419 0.21337 -0.21138 C 0.16007 -0.18085 -0.00347 -0.03677 -0.0493 -0.01249 C -0.09513 0.0118 -0.09548 -0.02729 -0.06128 -0.06568 C -0.02708 -0.10407 0.11893 -0.20513 0.15608 -0.24329 C 0.19323 -0.28145 0.19931 -0.31429 0.16146 -0.29486 C 0.12362 -0.27544 -0.0177 -0.16119 -0.07066 -0.12604 C -0.12361 -0.09088 -0.13698 -0.0821 -0.1559 -0.08348 C -0.17482 -0.08487 -0.19635 -0.11147 -0.18385 -0.13506 C -0.17135 -0.15865 -0.12517 -0.19056 -0.08125 -0.22548 C -0.03732 -0.2604 0.05313 -0.3247 0.08004 -0.34459 " pathEditMode="relative" ptsTypes="aaaaaaaaaaaA">
                                      <p:cBhvr>
                                        <p:cTn id="6" dur="3000" fill="hold"/>
                                        <p:tgtEl>
                                          <p:spTgt spid="5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3681131" y="285750"/>
            <a:ext cx="4143375" cy="892552"/>
          </a:xfrm>
          <a:prstGeom prst="rect">
            <a:avLst/>
          </a:prstGeom>
          <a:noFill/>
          <a:ln w="9525">
            <a:noFill/>
            <a:miter lim="800000"/>
            <a:headEnd/>
            <a:tailEnd/>
          </a:ln>
        </p:spPr>
        <p:txBody>
          <a:bodyPr>
            <a:spAutoFit/>
          </a:bodyPr>
          <a:lstStyle/>
          <a:p>
            <a:pPr algn="ctr"/>
            <a:r>
              <a:rPr lang="en-US" sz="3200" b="1" dirty="0">
                <a:solidFill>
                  <a:srgbClr val="FFFF00"/>
                </a:solidFill>
                <a:cs typeface="Times New Roman" pitchFamily="18" charset="0"/>
              </a:rPr>
              <a:t>Numerical </a:t>
            </a:r>
            <a:r>
              <a:rPr lang="en-US" sz="3200" b="1" dirty="0" smtClean="0">
                <a:solidFill>
                  <a:srgbClr val="FFFF00"/>
                </a:solidFill>
                <a:cs typeface="Times New Roman" pitchFamily="18" charset="0"/>
              </a:rPr>
              <a:t>Results</a:t>
            </a:r>
          </a:p>
          <a:p>
            <a:pPr algn="ctr"/>
            <a:r>
              <a:rPr lang="en-US" sz="2000" b="1" dirty="0" smtClean="0">
                <a:solidFill>
                  <a:schemeClr val="bg1">
                    <a:lumMod val="20000"/>
                    <a:lumOff val="80000"/>
                  </a:schemeClr>
                </a:solidFill>
                <a:cs typeface="Times New Roman" pitchFamily="18" charset="0"/>
              </a:rPr>
              <a:t>(</a:t>
            </a:r>
            <a:r>
              <a:rPr lang="en-US" sz="2000" b="1" dirty="0" err="1" smtClean="0">
                <a:solidFill>
                  <a:schemeClr val="bg1">
                    <a:lumMod val="20000"/>
                    <a:lumOff val="80000"/>
                  </a:schemeClr>
                </a:solidFill>
                <a:cs typeface="Times New Roman" pitchFamily="18" charset="0"/>
              </a:rPr>
              <a:t>Yunsong</a:t>
            </a:r>
            <a:r>
              <a:rPr lang="en-US" sz="2000" b="1" dirty="0" smtClean="0">
                <a:solidFill>
                  <a:schemeClr val="bg1">
                    <a:lumMod val="20000"/>
                    <a:lumOff val="80000"/>
                  </a:schemeClr>
                </a:solidFill>
                <a:cs typeface="Times New Roman" pitchFamily="18" charset="0"/>
              </a:rPr>
              <a:t> Huang)</a:t>
            </a:r>
            <a:endParaRPr lang="en-US" sz="2000" dirty="0">
              <a:solidFill>
                <a:schemeClr val="bg1">
                  <a:lumMod val="20000"/>
                  <a:lumOff val="80000"/>
                </a:schemeClr>
              </a:solidFill>
            </a:endParaRPr>
          </a:p>
        </p:txBody>
      </p:sp>
      <p:grpSp>
        <p:nvGrpSpPr>
          <p:cNvPr id="24580" name="Group 24"/>
          <p:cNvGrpSpPr>
            <a:grpSpLocks/>
          </p:cNvGrpSpPr>
          <p:nvPr/>
        </p:nvGrpSpPr>
        <p:grpSpPr bwMode="auto">
          <a:xfrm>
            <a:off x="99731" y="611188"/>
            <a:ext cx="4398963" cy="3003550"/>
            <a:chOff x="514349" y="1373802"/>
            <a:chExt cx="4399365" cy="3002950"/>
          </a:xfrm>
        </p:grpSpPr>
        <p:grpSp>
          <p:nvGrpSpPr>
            <p:cNvPr id="24594" name="Group 3"/>
            <p:cNvGrpSpPr>
              <a:grpSpLocks/>
            </p:cNvGrpSpPr>
            <p:nvPr/>
          </p:nvGrpSpPr>
          <p:grpSpPr bwMode="auto">
            <a:xfrm>
              <a:off x="514349" y="1571624"/>
              <a:ext cx="4048111" cy="2805128"/>
              <a:chOff x="1181099" y="504824"/>
              <a:chExt cx="4048111" cy="2805128"/>
            </a:xfrm>
          </p:grpSpPr>
          <p:pic>
            <p:nvPicPr>
              <p:cNvPr id="2" name="Picture 1" descr="ref0_v_slice.jpg"/>
              <p:cNvPicPr>
                <a:picLocks noChangeAspect="1"/>
              </p:cNvPicPr>
              <p:nvPr/>
            </p:nvPicPr>
            <p:blipFill>
              <a:blip r:embed="rId3" cstate="print"/>
              <a:srcRect l="12917" t="7361" r="9479" b="10833"/>
              <a:stretch>
                <a:fillRect/>
              </a:stretch>
            </p:blipFill>
            <p:spPr>
              <a:xfrm>
                <a:off x="1181099" y="504824"/>
                <a:ext cx="3548055" cy="2805128"/>
              </a:xfrm>
              <a:prstGeom prst="rect">
                <a:avLst/>
              </a:prstGeom>
              <a:ln w="19050">
                <a:solidFill>
                  <a:srgbClr val="FF0000"/>
                </a:solidFill>
              </a:ln>
              <a:scene3d>
                <a:camera prst="isometricRightUp"/>
                <a:lightRig rig="threePt" dir="t"/>
              </a:scene3d>
            </p:spPr>
          </p:pic>
          <p:pic>
            <p:nvPicPr>
              <p:cNvPr id="3" name="Picture 2" descr="ref0_h_slice.jpg"/>
              <p:cNvPicPr>
                <a:picLocks/>
              </p:cNvPicPr>
              <p:nvPr/>
            </p:nvPicPr>
            <p:blipFill>
              <a:blip r:embed="rId4" cstate="print"/>
              <a:srcRect l="12813" t="7361" r="9479" b="10972"/>
              <a:stretch>
                <a:fillRect/>
              </a:stretch>
            </p:blipFill>
            <p:spPr>
              <a:xfrm>
                <a:off x="1676400" y="1581151"/>
                <a:ext cx="3552810" cy="1400181"/>
              </a:xfrm>
              <a:prstGeom prst="rect">
                <a:avLst/>
              </a:prstGeom>
              <a:ln w="19050">
                <a:solidFill>
                  <a:srgbClr val="FF0000"/>
                </a:solidFill>
              </a:ln>
              <a:scene3d>
                <a:camera prst="isometricTopUp"/>
                <a:lightRig rig="threePt" dir="t"/>
              </a:scene3d>
            </p:spPr>
          </p:pic>
        </p:grpSp>
        <p:cxnSp>
          <p:nvCxnSpPr>
            <p:cNvPr id="24595" name="Straight Arrow Connector 10"/>
            <p:cNvCxnSpPr>
              <a:cxnSpLocks noChangeShapeType="1"/>
            </p:cNvCxnSpPr>
            <p:nvPr/>
          </p:nvCxnSpPr>
          <p:spPr bwMode="auto">
            <a:xfrm>
              <a:off x="4388790" y="2630203"/>
              <a:ext cx="364185" cy="208247"/>
            </a:xfrm>
            <a:prstGeom prst="straightConnector1">
              <a:avLst/>
            </a:prstGeom>
            <a:noFill/>
            <a:ln w="12700" algn="ctr">
              <a:solidFill>
                <a:schemeClr val="tx1"/>
              </a:solidFill>
              <a:round/>
              <a:headEnd/>
              <a:tailEnd type="arrow" w="med" len="med"/>
            </a:ln>
          </p:spPr>
        </p:cxnSp>
        <p:sp>
          <p:nvSpPr>
            <p:cNvPr id="24596" name="TextBox 11"/>
            <p:cNvSpPr txBox="1">
              <a:spLocks noChangeArrowheads="1"/>
            </p:cNvSpPr>
            <p:nvPr/>
          </p:nvSpPr>
          <p:spPr bwMode="auto">
            <a:xfrm>
              <a:off x="4017315" y="2304137"/>
              <a:ext cx="896399" cy="400110"/>
            </a:xfrm>
            <a:prstGeom prst="rect">
              <a:avLst/>
            </a:prstGeom>
            <a:noFill/>
            <a:ln w="9525">
              <a:noFill/>
              <a:miter lim="800000"/>
              <a:headEnd/>
              <a:tailEnd/>
            </a:ln>
          </p:spPr>
          <p:txBody>
            <a:bodyPr wrap="none">
              <a:spAutoFit/>
            </a:bodyPr>
            <a:lstStyle/>
            <a:p>
              <a:r>
                <a:rPr lang="en-US" sz="2000"/>
                <a:t>6.7 km</a:t>
              </a:r>
            </a:p>
          </p:txBody>
        </p:sp>
        <p:cxnSp>
          <p:nvCxnSpPr>
            <p:cNvPr id="24597" name="Straight Arrow Connector 15"/>
            <p:cNvCxnSpPr>
              <a:cxnSpLocks noChangeShapeType="1"/>
            </p:cNvCxnSpPr>
            <p:nvPr/>
          </p:nvCxnSpPr>
          <p:spPr bwMode="auto">
            <a:xfrm flipH="1" flipV="1">
              <a:off x="3703876" y="2267414"/>
              <a:ext cx="296624" cy="161461"/>
            </a:xfrm>
            <a:prstGeom prst="straightConnector1">
              <a:avLst/>
            </a:prstGeom>
            <a:noFill/>
            <a:ln w="12700" algn="ctr">
              <a:solidFill>
                <a:schemeClr val="tx1"/>
              </a:solidFill>
              <a:round/>
              <a:headEnd/>
              <a:tailEnd type="arrow" w="med" len="med"/>
            </a:ln>
          </p:spPr>
        </p:cxnSp>
        <p:sp>
          <p:nvSpPr>
            <p:cNvPr id="24598" name="TextBox 28"/>
            <p:cNvSpPr txBox="1">
              <a:spLocks noChangeArrowheads="1"/>
            </p:cNvSpPr>
            <p:nvPr/>
          </p:nvSpPr>
          <p:spPr bwMode="auto">
            <a:xfrm rot="-1865359">
              <a:off x="1125621" y="1373802"/>
              <a:ext cx="1999843" cy="400110"/>
            </a:xfrm>
            <a:prstGeom prst="rect">
              <a:avLst/>
            </a:prstGeom>
            <a:noFill/>
            <a:ln w="9525">
              <a:noFill/>
              <a:miter lim="800000"/>
              <a:headEnd/>
              <a:tailEnd/>
            </a:ln>
          </p:spPr>
          <p:txBody>
            <a:bodyPr wrap="none">
              <a:spAutoFit/>
            </a:bodyPr>
            <a:lstStyle/>
            <a:p>
              <a:r>
                <a:rPr lang="en-US" sz="2000">
                  <a:solidFill>
                    <a:srgbClr val="FFFFFF"/>
                  </a:solidFill>
                </a:rPr>
                <a:t>True reflectivities</a:t>
              </a:r>
            </a:p>
          </p:txBody>
        </p:sp>
      </p:grpSp>
      <p:grpSp>
        <p:nvGrpSpPr>
          <p:cNvPr id="28" name="Group 27"/>
          <p:cNvGrpSpPr/>
          <p:nvPr/>
        </p:nvGrpSpPr>
        <p:grpSpPr>
          <a:xfrm>
            <a:off x="4825719" y="1449388"/>
            <a:ext cx="4389437" cy="3551237"/>
            <a:chOff x="4516438" y="1449388"/>
            <a:chExt cx="4389437" cy="3551237"/>
          </a:xfrm>
        </p:grpSpPr>
        <p:grpSp>
          <p:nvGrpSpPr>
            <p:cNvPr id="24579" name="Group 23"/>
            <p:cNvGrpSpPr>
              <a:grpSpLocks/>
            </p:cNvGrpSpPr>
            <p:nvPr/>
          </p:nvGrpSpPr>
          <p:grpSpPr bwMode="auto">
            <a:xfrm>
              <a:off x="4516438" y="2686050"/>
              <a:ext cx="895350" cy="2314575"/>
              <a:chOff x="210574" y="2647950"/>
              <a:chExt cx="895350" cy="2314575"/>
            </a:xfrm>
          </p:grpSpPr>
          <p:sp>
            <p:nvSpPr>
              <p:cNvPr id="24601" name="TextBox 16"/>
              <p:cNvSpPr txBox="1">
                <a:spLocks noChangeArrowheads="1"/>
              </p:cNvSpPr>
              <p:nvPr/>
            </p:nvSpPr>
            <p:spPr bwMode="auto">
              <a:xfrm>
                <a:off x="210574" y="3497406"/>
                <a:ext cx="895350" cy="400050"/>
              </a:xfrm>
              <a:prstGeom prst="rect">
                <a:avLst/>
              </a:prstGeom>
              <a:noFill/>
              <a:ln w="9525">
                <a:noFill/>
                <a:miter lim="800000"/>
                <a:headEnd/>
                <a:tailEnd/>
              </a:ln>
            </p:spPr>
            <p:txBody>
              <a:bodyPr wrap="none">
                <a:spAutoFit/>
              </a:bodyPr>
              <a:lstStyle/>
              <a:p>
                <a:r>
                  <a:rPr lang="en-US" sz="2000"/>
                  <a:t>3.7 km</a:t>
                </a:r>
              </a:p>
            </p:txBody>
          </p:sp>
          <p:cxnSp>
            <p:nvCxnSpPr>
              <p:cNvPr id="24602" name="Straight Arrow Connector 18"/>
              <p:cNvCxnSpPr>
                <a:cxnSpLocks noChangeShapeType="1"/>
              </p:cNvCxnSpPr>
              <p:nvPr/>
            </p:nvCxnSpPr>
            <p:spPr bwMode="auto">
              <a:xfrm flipV="1">
                <a:off x="726512" y="2647950"/>
                <a:ext cx="0" cy="841519"/>
              </a:xfrm>
              <a:prstGeom prst="straightConnector1">
                <a:avLst/>
              </a:prstGeom>
              <a:noFill/>
              <a:ln w="12700" algn="ctr">
                <a:solidFill>
                  <a:schemeClr val="tx1"/>
                </a:solidFill>
                <a:round/>
                <a:headEnd/>
                <a:tailEnd type="arrow" w="med" len="med"/>
              </a:ln>
            </p:spPr>
          </p:cxnSp>
          <p:cxnSp>
            <p:nvCxnSpPr>
              <p:cNvPr id="24603" name="Straight Arrow Connector 20"/>
              <p:cNvCxnSpPr>
                <a:cxnSpLocks noChangeShapeType="1"/>
              </p:cNvCxnSpPr>
              <p:nvPr/>
            </p:nvCxnSpPr>
            <p:spPr bwMode="auto">
              <a:xfrm>
                <a:off x="715399" y="3954606"/>
                <a:ext cx="0" cy="1007919"/>
              </a:xfrm>
              <a:prstGeom prst="straightConnector1">
                <a:avLst/>
              </a:prstGeom>
              <a:noFill/>
              <a:ln w="12700" algn="ctr">
                <a:solidFill>
                  <a:schemeClr val="tx1"/>
                </a:solidFill>
                <a:round/>
                <a:headEnd/>
                <a:tailEnd type="arrow" w="med" len="med"/>
              </a:ln>
            </p:spPr>
          </p:cxnSp>
        </p:grpSp>
        <p:grpSp>
          <p:nvGrpSpPr>
            <p:cNvPr id="24581" name="Group 22"/>
            <p:cNvGrpSpPr>
              <a:grpSpLocks/>
            </p:cNvGrpSpPr>
            <p:nvPr/>
          </p:nvGrpSpPr>
          <p:grpSpPr bwMode="auto">
            <a:xfrm>
              <a:off x="4857750" y="1449388"/>
              <a:ext cx="4048125" cy="2917825"/>
              <a:chOff x="4695825" y="1450003"/>
              <a:chExt cx="4048110" cy="2917217"/>
            </a:xfrm>
          </p:grpSpPr>
          <p:grpSp>
            <p:nvGrpSpPr>
              <p:cNvPr id="24590" name="Group 21"/>
              <p:cNvGrpSpPr>
                <a:grpSpLocks/>
              </p:cNvGrpSpPr>
              <p:nvPr/>
            </p:nvGrpSpPr>
            <p:grpSpPr bwMode="auto">
              <a:xfrm>
                <a:off x="4695825" y="1571625"/>
                <a:ext cx="4048110" cy="2795595"/>
                <a:chOff x="4695825" y="1571625"/>
                <a:chExt cx="4048110" cy="2795595"/>
              </a:xfrm>
            </p:grpSpPr>
            <p:pic>
              <p:nvPicPr>
                <p:cNvPr id="19" name="Picture 18" descr="stdmig_v_slice.jpg"/>
                <p:cNvPicPr>
                  <a:picLocks noChangeAspect="1"/>
                </p:cNvPicPr>
                <p:nvPr/>
              </p:nvPicPr>
              <p:blipFill>
                <a:blip r:embed="rId5" cstate="print"/>
                <a:srcRect l="12917" t="7500" r="9479" b="10972"/>
                <a:stretch>
                  <a:fillRect/>
                </a:stretch>
              </p:blipFill>
              <p:spPr>
                <a:xfrm>
                  <a:off x="4695825" y="1571625"/>
                  <a:ext cx="3548055" cy="2795595"/>
                </a:xfrm>
                <a:prstGeom prst="rect">
                  <a:avLst/>
                </a:prstGeom>
                <a:ln w="19050">
                  <a:solidFill>
                    <a:srgbClr val="FF0000"/>
                  </a:solidFill>
                </a:ln>
                <a:scene3d>
                  <a:camera prst="isometricRightUp"/>
                  <a:lightRig rig="threePt" dir="t"/>
                </a:scene3d>
              </p:spPr>
            </p:pic>
            <p:pic>
              <p:nvPicPr>
                <p:cNvPr id="20" name="Picture 19" descr="stdmig_h_slice.jpg"/>
                <p:cNvPicPr>
                  <a:picLocks/>
                </p:cNvPicPr>
                <p:nvPr/>
              </p:nvPicPr>
              <p:blipFill>
                <a:blip r:embed="rId6" cstate="print"/>
                <a:srcRect l="12917" t="7361" r="9375" b="10972"/>
                <a:stretch>
                  <a:fillRect/>
                </a:stretch>
              </p:blipFill>
              <p:spPr>
                <a:xfrm>
                  <a:off x="5191125" y="2638426"/>
                  <a:ext cx="3552810" cy="1400181"/>
                </a:xfrm>
                <a:prstGeom prst="rect">
                  <a:avLst/>
                </a:prstGeom>
                <a:ln w="19050">
                  <a:solidFill>
                    <a:srgbClr val="FF0000"/>
                  </a:solidFill>
                </a:ln>
                <a:scene3d>
                  <a:camera prst="isometricTopUp"/>
                  <a:lightRig rig="threePt" dir="t"/>
                </a:scene3d>
              </p:spPr>
            </p:pic>
          </p:grpSp>
          <p:sp>
            <p:nvSpPr>
              <p:cNvPr id="24591" name="TextBox 28"/>
              <p:cNvSpPr txBox="1">
                <a:spLocks noChangeArrowheads="1"/>
              </p:cNvSpPr>
              <p:nvPr/>
            </p:nvSpPr>
            <p:spPr bwMode="auto">
              <a:xfrm rot="-1865359">
                <a:off x="4947977" y="1450003"/>
                <a:ext cx="2622834" cy="400110"/>
              </a:xfrm>
              <a:prstGeom prst="rect">
                <a:avLst/>
              </a:prstGeom>
              <a:noFill/>
              <a:ln w="9525">
                <a:noFill/>
                <a:miter lim="800000"/>
                <a:headEnd/>
                <a:tailEnd/>
              </a:ln>
            </p:spPr>
            <p:txBody>
              <a:bodyPr wrap="none">
                <a:spAutoFit/>
              </a:bodyPr>
              <a:lstStyle/>
              <a:p>
                <a:r>
                  <a:rPr lang="en-US" sz="2000" dirty="0">
                    <a:solidFill>
                      <a:srgbClr val="FFFFFF"/>
                    </a:solidFill>
                  </a:rPr>
                  <a:t>Conventional migration</a:t>
                </a:r>
              </a:p>
            </p:txBody>
          </p:sp>
        </p:grpSp>
      </p:grpSp>
      <p:grpSp>
        <p:nvGrpSpPr>
          <p:cNvPr id="30" name="Group 29"/>
          <p:cNvGrpSpPr/>
          <p:nvPr/>
        </p:nvGrpSpPr>
        <p:grpSpPr>
          <a:xfrm>
            <a:off x="650594" y="3182938"/>
            <a:ext cx="8296164" cy="3102709"/>
            <a:chOff x="341313" y="3182938"/>
            <a:chExt cx="8296164" cy="3102709"/>
          </a:xfrm>
        </p:grpSpPr>
        <p:sp>
          <p:nvSpPr>
            <p:cNvPr id="24583" name="TextBox 21"/>
            <p:cNvSpPr txBox="1">
              <a:spLocks noChangeArrowheads="1"/>
            </p:cNvSpPr>
            <p:nvPr/>
          </p:nvSpPr>
          <p:spPr bwMode="auto">
            <a:xfrm>
              <a:off x="3397250" y="5260975"/>
              <a:ext cx="1023938" cy="400050"/>
            </a:xfrm>
            <a:prstGeom prst="rect">
              <a:avLst/>
            </a:prstGeom>
            <a:noFill/>
            <a:ln w="9525">
              <a:noFill/>
              <a:miter lim="800000"/>
              <a:headEnd/>
              <a:tailEnd/>
            </a:ln>
          </p:spPr>
          <p:txBody>
            <a:bodyPr wrap="none">
              <a:spAutoFit/>
            </a:bodyPr>
            <a:lstStyle/>
            <a:p>
              <a:r>
                <a:rPr lang="en-US" sz="2000"/>
                <a:t>13.4 km</a:t>
              </a:r>
            </a:p>
          </p:txBody>
        </p:sp>
        <p:cxnSp>
          <p:nvCxnSpPr>
            <p:cNvPr id="24584" name="Straight Arrow Connector 23"/>
            <p:cNvCxnSpPr>
              <a:cxnSpLocks noChangeShapeType="1"/>
            </p:cNvCxnSpPr>
            <p:nvPr/>
          </p:nvCxnSpPr>
          <p:spPr bwMode="auto">
            <a:xfrm flipV="1">
              <a:off x="3971925" y="4697413"/>
              <a:ext cx="992188" cy="560387"/>
            </a:xfrm>
            <a:prstGeom prst="straightConnector1">
              <a:avLst/>
            </a:prstGeom>
            <a:noFill/>
            <a:ln w="12700" algn="ctr">
              <a:solidFill>
                <a:schemeClr val="tx1"/>
              </a:solidFill>
              <a:round/>
              <a:headEnd/>
              <a:tailEnd type="arrow" w="med" len="med"/>
            </a:ln>
          </p:spPr>
        </p:cxnSp>
        <p:cxnSp>
          <p:nvCxnSpPr>
            <p:cNvPr id="24585" name="Straight Arrow Connector 25"/>
            <p:cNvCxnSpPr>
              <a:cxnSpLocks noChangeShapeType="1"/>
            </p:cNvCxnSpPr>
            <p:nvPr/>
          </p:nvCxnSpPr>
          <p:spPr bwMode="auto">
            <a:xfrm flipH="1">
              <a:off x="2447925" y="5600700"/>
              <a:ext cx="952500" cy="542925"/>
            </a:xfrm>
            <a:prstGeom prst="straightConnector1">
              <a:avLst/>
            </a:prstGeom>
            <a:noFill/>
            <a:ln w="12700" algn="ctr">
              <a:solidFill>
                <a:schemeClr val="tx1"/>
              </a:solidFill>
              <a:round/>
              <a:headEnd/>
              <a:tailEnd type="arrow" w="med" len="med"/>
            </a:ln>
          </p:spPr>
        </p:cxnSp>
        <p:grpSp>
          <p:nvGrpSpPr>
            <p:cNvPr id="29" name="Group 28"/>
            <p:cNvGrpSpPr/>
            <p:nvPr/>
          </p:nvGrpSpPr>
          <p:grpSpPr>
            <a:xfrm>
              <a:off x="341313" y="3182938"/>
              <a:ext cx="8296164" cy="3102709"/>
              <a:chOff x="341313" y="3182938"/>
              <a:chExt cx="8296164" cy="3102709"/>
            </a:xfrm>
          </p:grpSpPr>
          <p:grpSp>
            <p:nvGrpSpPr>
              <p:cNvPr id="24582" name="Group 27"/>
              <p:cNvGrpSpPr>
                <a:grpSpLocks/>
              </p:cNvGrpSpPr>
              <p:nvPr/>
            </p:nvGrpSpPr>
            <p:grpSpPr bwMode="auto">
              <a:xfrm>
                <a:off x="771525" y="3276600"/>
                <a:ext cx="4057650" cy="2800350"/>
                <a:chOff x="552450" y="3267075"/>
                <a:chExt cx="4057635" cy="2800362"/>
              </a:xfrm>
            </p:grpSpPr>
            <p:pic>
              <p:nvPicPr>
                <p:cNvPr id="26" name="Picture 25" descr="lsfdms_v_slice.jpg"/>
                <p:cNvPicPr>
                  <a:picLocks noChangeAspect="1"/>
                </p:cNvPicPr>
                <p:nvPr/>
              </p:nvPicPr>
              <p:blipFill>
                <a:blip r:embed="rId7" cstate="print"/>
                <a:srcRect l="12917" t="7361" r="9375" b="10972"/>
                <a:stretch>
                  <a:fillRect/>
                </a:stretch>
              </p:blipFill>
              <p:spPr>
                <a:xfrm>
                  <a:off x="552450" y="3267075"/>
                  <a:ext cx="3552810" cy="2800362"/>
                </a:xfrm>
                <a:prstGeom prst="rect">
                  <a:avLst/>
                </a:prstGeom>
                <a:ln w="19050">
                  <a:solidFill>
                    <a:srgbClr val="FF0000"/>
                  </a:solidFill>
                </a:ln>
                <a:scene3d>
                  <a:camera prst="isometricRightUp"/>
                  <a:lightRig rig="threePt" dir="t"/>
                </a:scene3d>
              </p:spPr>
            </p:pic>
            <p:pic>
              <p:nvPicPr>
                <p:cNvPr id="27" name="Picture 26" descr="lsfdms_h_slice.jpg"/>
                <p:cNvPicPr>
                  <a:picLocks/>
                </p:cNvPicPr>
                <p:nvPr/>
              </p:nvPicPr>
              <p:blipFill>
                <a:blip r:embed="rId8" cstate="print"/>
                <a:srcRect l="12813" t="7361" r="9479" b="10833"/>
                <a:stretch>
                  <a:fillRect/>
                </a:stretch>
              </p:blipFill>
              <p:spPr>
                <a:xfrm>
                  <a:off x="1057275" y="4333875"/>
                  <a:ext cx="3552810" cy="1402564"/>
                </a:xfrm>
                <a:prstGeom prst="rect">
                  <a:avLst/>
                </a:prstGeom>
                <a:ln w="19050">
                  <a:solidFill>
                    <a:srgbClr val="FF0000"/>
                  </a:solidFill>
                </a:ln>
                <a:scene3d>
                  <a:camera prst="isometricTopUp"/>
                  <a:lightRig rig="threePt" dir="t"/>
                </a:scene3d>
              </p:spPr>
            </p:pic>
          </p:grpSp>
          <p:sp>
            <p:nvSpPr>
              <p:cNvPr id="35" name="TextBox 28"/>
              <p:cNvSpPr txBox="1">
                <a:spLocks noChangeArrowheads="1"/>
              </p:cNvSpPr>
              <p:nvPr/>
            </p:nvSpPr>
            <p:spPr bwMode="auto">
              <a:xfrm rot="19734641">
                <a:off x="341313" y="3182938"/>
                <a:ext cx="3892550" cy="400050"/>
              </a:xfrm>
              <a:prstGeom prst="rect">
                <a:avLst/>
              </a:prstGeom>
              <a:noFill/>
              <a:ln w="9525">
                <a:noFill/>
                <a:miter lim="800000"/>
                <a:headEnd/>
                <a:tailEnd/>
              </a:ln>
            </p:spPr>
            <p:txBody>
              <a:bodyPr wrap="none">
                <a:spAutoFit/>
              </a:bodyPr>
              <a:lstStyle/>
              <a:p>
                <a:pPr>
                  <a:defRPr/>
                </a:pPr>
                <a:r>
                  <a:rPr lang="en-US" sz="2000" b="1" dirty="0">
                    <a:solidFill>
                      <a:srgbClr val="FFC000"/>
                    </a:solidFill>
                    <a:effectLst>
                      <a:outerShdw blurRad="38100" dist="38100" dir="2700000" algn="tl">
                        <a:srgbClr val="000000">
                          <a:alpha val="43137"/>
                        </a:srgbClr>
                      </a:outerShdw>
                    </a:effectLst>
                  </a:rPr>
                  <a:t>256</a:t>
                </a:r>
                <a:r>
                  <a:rPr lang="en-US" sz="2000" dirty="0"/>
                  <a:t> </a:t>
                </a:r>
                <a:r>
                  <a:rPr lang="en-US" sz="2000" dirty="0">
                    <a:solidFill>
                      <a:srgbClr val="FFFFFF"/>
                    </a:solidFill>
                  </a:rPr>
                  <a:t>shots/super-gather,</a:t>
                </a:r>
                <a:r>
                  <a:rPr lang="en-US" sz="2000" dirty="0"/>
                  <a:t> </a:t>
                </a:r>
                <a:r>
                  <a:rPr lang="en-US" sz="2000" b="1" dirty="0">
                    <a:solidFill>
                      <a:srgbClr val="FFC000"/>
                    </a:solidFill>
                    <a:effectLst>
                      <a:outerShdw blurRad="38100" dist="38100" dir="2700000" algn="tl">
                        <a:srgbClr val="000000">
                          <a:alpha val="43137"/>
                        </a:srgbClr>
                      </a:outerShdw>
                    </a:effectLst>
                  </a:rPr>
                  <a:t>16</a:t>
                </a:r>
                <a:r>
                  <a:rPr lang="en-US" sz="2000" dirty="0"/>
                  <a:t> </a:t>
                </a:r>
                <a:r>
                  <a:rPr lang="en-US" sz="2000" dirty="0">
                    <a:solidFill>
                      <a:srgbClr val="FFFFFF"/>
                    </a:solidFill>
                  </a:rPr>
                  <a:t>iterations</a:t>
                </a:r>
              </a:p>
            </p:txBody>
          </p:sp>
          <p:sp>
            <p:nvSpPr>
              <p:cNvPr id="24587" name="Rectangle 35"/>
              <p:cNvSpPr>
                <a:spLocks noChangeArrowheads="1"/>
              </p:cNvSpPr>
              <p:nvPr/>
            </p:nvSpPr>
            <p:spPr bwMode="auto">
              <a:xfrm>
                <a:off x="5070475" y="5454650"/>
                <a:ext cx="3567002" cy="830997"/>
              </a:xfrm>
              <a:prstGeom prst="rect">
                <a:avLst/>
              </a:prstGeom>
              <a:noFill/>
              <a:ln w="9525">
                <a:noFill/>
                <a:miter lim="800000"/>
                <a:headEnd/>
                <a:tailEnd/>
              </a:ln>
            </p:spPr>
            <p:txBody>
              <a:bodyPr wrap="none">
                <a:spAutoFit/>
              </a:bodyPr>
              <a:lstStyle/>
              <a:p>
                <a:r>
                  <a:rPr lang="en-US" sz="2400" dirty="0"/>
                  <a:t>8 </a:t>
                </a:r>
                <a:r>
                  <a:rPr lang="en-US" sz="2400" dirty="0" smtClean="0">
                    <a:latin typeface="Arial" charset="0"/>
                  </a:rPr>
                  <a:t>x gain in computational</a:t>
                </a:r>
              </a:p>
              <a:p>
                <a:r>
                  <a:rPr lang="en-US" sz="2400" dirty="0" smtClean="0">
                    <a:latin typeface="Arial" charset="0"/>
                  </a:rPr>
                  <a:t> efficiency</a:t>
                </a:r>
                <a:endParaRPr lang="en-US" sz="2400" dirty="0">
                  <a:latin typeface="Arial" charset="0"/>
                </a:endParaRPr>
              </a:p>
            </p:txBody>
          </p:sp>
        </p:grpSp>
      </p:grpSp>
      <p:sp>
        <p:nvSpPr>
          <p:cNvPr id="31" name="TextBox 16"/>
          <p:cNvSpPr txBox="1">
            <a:spLocks noChangeArrowheads="1"/>
          </p:cNvSpPr>
          <p:nvPr/>
        </p:nvSpPr>
        <p:spPr bwMode="auto">
          <a:xfrm>
            <a:off x="-68488" y="2654366"/>
            <a:ext cx="895350" cy="400050"/>
          </a:xfrm>
          <a:prstGeom prst="rect">
            <a:avLst/>
          </a:prstGeom>
          <a:noFill/>
          <a:ln w="9525">
            <a:noFill/>
            <a:miter lim="800000"/>
            <a:headEnd/>
            <a:tailEnd/>
          </a:ln>
        </p:spPr>
        <p:txBody>
          <a:bodyPr wrap="none">
            <a:spAutoFit/>
          </a:bodyPr>
          <a:lstStyle/>
          <a:p>
            <a:r>
              <a:rPr lang="en-US" sz="2000" dirty="0"/>
              <a:t>3.7 km</a:t>
            </a:r>
          </a:p>
        </p:txBody>
      </p:sp>
      <p:cxnSp>
        <p:nvCxnSpPr>
          <p:cNvPr id="32" name="Straight Arrow Connector 18"/>
          <p:cNvCxnSpPr>
            <a:cxnSpLocks noChangeShapeType="1"/>
          </p:cNvCxnSpPr>
          <p:nvPr/>
        </p:nvCxnSpPr>
        <p:spPr bwMode="auto">
          <a:xfrm flipV="1">
            <a:off x="447450" y="1804910"/>
            <a:ext cx="0" cy="841519"/>
          </a:xfrm>
          <a:prstGeom prst="straightConnector1">
            <a:avLst/>
          </a:prstGeom>
          <a:noFill/>
          <a:ln w="12700" algn="ctr">
            <a:solidFill>
              <a:schemeClr val="tx1"/>
            </a:solidFill>
            <a:round/>
            <a:headEnd/>
            <a:tailEnd type="arrow" w="med" len="med"/>
          </a:ln>
        </p:spPr>
      </p:cxnSp>
      <p:cxnSp>
        <p:nvCxnSpPr>
          <p:cNvPr id="33" name="Straight Arrow Connector 20"/>
          <p:cNvCxnSpPr>
            <a:cxnSpLocks noChangeShapeType="1"/>
          </p:cNvCxnSpPr>
          <p:nvPr/>
        </p:nvCxnSpPr>
        <p:spPr bwMode="auto">
          <a:xfrm>
            <a:off x="436337" y="3111566"/>
            <a:ext cx="0" cy="1007919"/>
          </a:xfrm>
          <a:prstGeom prst="straightConnector1">
            <a:avLst/>
          </a:prstGeom>
          <a:noFill/>
          <a:ln w="12700" algn="ctr">
            <a:solidFill>
              <a:schemeClr val="tx1"/>
            </a:solidFill>
            <a:round/>
            <a:headEnd/>
            <a:tailEnd type="arrow" w="med" len="med"/>
          </a:ln>
        </p:spPr>
      </p:cxnSp>
    </p:spTree>
    <p:extLst>
      <p:ext uri="{BB962C8B-B14F-4D97-AF65-F5344CB8AC3E}">
        <p14:creationId xmlns:p14="http://schemas.microsoft.com/office/powerpoint/2010/main" val="29195629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23004" y="-381000"/>
            <a:ext cx="9144000" cy="2286000"/>
          </a:xfrm>
        </p:spPr>
        <p:txBody>
          <a:bodyPr/>
          <a:lstStyle/>
          <a:p>
            <a:pPr>
              <a:defRPr/>
            </a:pPr>
            <a:r>
              <a:rPr lang="en-US" sz="7200" b="1" i="1" dirty="0" smtClean="0">
                <a:solidFill>
                  <a:srgbClr val="FFFFF7"/>
                </a:solidFill>
                <a:effectLst>
                  <a:outerShdw blurRad="38100" dist="38100" dir="2700000" algn="tl">
                    <a:srgbClr val="000000"/>
                  </a:outerShdw>
                </a:effectLst>
              </a:rPr>
              <a:t>Outline</a:t>
            </a:r>
            <a:endParaRPr lang="en-US" sz="7200" b="1" i="1" dirty="0" smtClean="0">
              <a:solidFill>
                <a:srgbClr val="FFFFF7"/>
              </a:solidFill>
              <a:effectLst>
                <a:outerShdw blurRad="38100" dist="38100" dir="2700000" algn="tl">
                  <a:srgbClr val="FFFFFF"/>
                </a:outerShdw>
              </a:effectLst>
            </a:endParaRPr>
          </a:p>
        </p:txBody>
      </p:sp>
      <p:sp>
        <p:nvSpPr>
          <p:cNvPr id="840707" name="Rectangle 3"/>
          <p:cNvSpPr>
            <a:spLocks noChangeArrowheads="1"/>
          </p:cNvSpPr>
          <p:nvPr/>
        </p:nvSpPr>
        <p:spPr bwMode="auto">
          <a:xfrm>
            <a:off x="609600" y="2239963"/>
            <a:ext cx="9144000" cy="2286000"/>
          </a:xfrm>
          <a:prstGeom prst="rect">
            <a:avLst/>
          </a:prstGeom>
          <a:noFill/>
          <a:ln w="12700">
            <a:noFill/>
            <a:miter lim="800000"/>
            <a:headEnd/>
            <a:tailEnd/>
          </a:ln>
          <a:effectLst/>
        </p:spPr>
        <p:txBody>
          <a:bodyPr lIns="90488" tIns="44450" rIns="90488" bIns="44450" anchor="ctr"/>
          <a:lstStyle/>
          <a:p>
            <a:pPr marL="742950" indent="-742950">
              <a:buFontTx/>
              <a:buAutoNum type="arabicPeriod"/>
              <a:defRPr/>
            </a:pPr>
            <a:r>
              <a:rPr lang="en-US" sz="3600" dirty="0" smtClean="0">
                <a:solidFill>
                  <a:srgbClr val="FAFD00"/>
                </a:solidFill>
                <a:effectLst>
                  <a:outerShdw blurRad="38100" dist="38100" dir="2700000" algn="tl">
                    <a:srgbClr val="000000"/>
                  </a:outerShdw>
                </a:effectLst>
              </a:rPr>
              <a:t>Theory: Multisource LSM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rPr>
              <a:t>Examples: 2D GOM Data LSRTM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latin typeface="Times New Roman" pitchFamily="18" charset="0"/>
              </a:rPr>
              <a:t>Summary</a:t>
            </a:r>
            <a:endParaRPr lang="en-US" sz="3600" dirty="0">
              <a:solidFill>
                <a:srgbClr val="FAFD00"/>
              </a:solidFill>
              <a:effectLst>
                <a:outerShdw blurRad="38100" dist="38100" dir="2700000" algn="tl">
                  <a:srgbClr val="000000"/>
                </a:outerShdw>
              </a:effectLst>
              <a:latin typeface="Times New Roman" pitchFamily="18" charset="0"/>
            </a:endParaRPr>
          </a:p>
        </p:txBody>
      </p:sp>
      <p:grpSp>
        <p:nvGrpSpPr>
          <p:cNvPr id="3" name="Group 2"/>
          <p:cNvGrpSpPr/>
          <p:nvPr/>
        </p:nvGrpSpPr>
        <p:grpSpPr>
          <a:xfrm>
            <a:off x="457200" y="2057400"/>
            <a:ext cx="7696200" cy="3810000"/>
            <a:chOff x="533400" y="1676400"/>
            <a:chExt cx="7696200" cy="3276600"/>
          </a:xfrm>
        </p:grpSpPr>
        <p:sp>
          <p:nvSpPr>
            <p:cNvPr id="2" name="Rectangle 1"/>
            <p:cNvSpPr/>
            <p:nvPr/>
          </p:nvSpPr>
          <p:spPr bwMode="auto">
            <a:xfrm>
              <a:off x="609600" y="1676400"/>
              <a:ext cx="5943600" cy="914400"/>
            </a:xfrm>
            <a:prstGeom prst="rect">
              <a:avLst/>
            </a:prstGeom>
            <a:solidFill>
              <a:srgbClr val="000082">
                <a:alpha val="3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33400" y="3124200"/>
              <a:ext cx="7696200" cy="1828800"/>
            </a:xfrm>
            <a:prstGeom prst="rect">
              <a:avLst/>
            </a:prstGeom>
            <a:solidFill>
              <a:srgbClr val="000082">
                <a:alpha val="3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5207593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8743950" y="1452563"/>
            <a:ext cx="381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zh-CN" altLang="zh-CN"/>
          </a:p>
        </p:txBody>
      </p:sp>
      <p:sp>
        <p:nvSpPr>
          <p:cNvPr id="184323" name="Text Box 3"/>
          <p:cNvSpPr txBox="1">
            <a:spLocks noChangeArrowheads="1"/>
          </p:cNvSpPr>
          <p:nvPr/>
        </p:nvSpPr>
        <p:spPr bwMode="auto">
          <a:xfrm>
            <a:off x="0" y="367099"/>
            <a:ext cx="9124950" cy="671335"/>
          </a:xfrm>
          <a:prstGeom prst="rect">
            <a:avLst/>
          </a:prstGeom>
          <a:noFill/>
          <a:ln w="12700">
            <a:noFill/>
            <a:miter lim="800000"/>
            <a:headEnd/>
            <a:tailEnd/>
          </a:ln>
          <a:effectLst/>
        </p:spPr>
        <p:txBody>
          <a:bodyPr wrap="square" lIns="85721" tIns="42861" rIns="85721" bIns="42861" anchor="ctr">
            <a:spAutoFit/>
          </a:bodyPr>
          <a:lstStyle/>
          <a:p>
            <a:pPr algn="ctr" defTabSz="857250" eaLnBrk="0" hangingPunct="0">
              <a:defRPr/>
            </a:pPr>
            <a:r>
              <a:rPr lang="en-US" sz="3800" b="1" dirty="0" smtClean="0">
                <a:solidFill>
                  <a:srgbClr val="FFFF00"/>
                </a:solidFill>
                <a:effectLst>
                  <a:outerShdw blurRad="38100" dist="38100" dir="2700000" algn="tl">
                    <a:srgbClr val="000000">
                      <a:alpha val="43137"/>
                    </a:srgbClr>
                  </a:outerShdw>
                </a:effectLst>
                <a:latin typeface="Arial" charset="0"/>
                <a:cs typeface="+mn-cs"/>
              </a:rPr>
              <a:t>Plane-wave LSRTM of 2D GOM Data</a:t>
            </a:r>
            <a:endParaRPr lang="en-US" sz="3800" b="1" dirty="0">
              <a:solidFill>
                <a:srgbClr val="FFFF00"/>
              </a:solidFill>
              <a:effectLst>
                <a:outerShdw blurRad="38100" dist="38100" dir="2700000" algn="tl">
                  <a:srgbClr val="000000">
                    <a:alpha val="43137"/>
                  </a:srgbClr>
                </a:outerShdw>
              </a:effectLst>
              <a:latin typeface="Arial" charset="0"/>
              <a:cs typeface="+mn-cs"/>
            </a:endParaRPr>
          </a:p>
        </p:txBody>
      </p:sp>
      <p:sp>
        <p:nvSpPr>
          <p:cNvPr id="5" name="Rectangle 8"/>
          <p:cNvSpPr>
            <a:spLocks noChangeArrowheads="1"/>
          </p:cNvSpPr>
          <p:nvPr/>
        </p:nvSpPr>
        <p:spPr bwMode="auto">
          <a:xfrm>
            <a:off x="457200" y="600928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a:solidFill>
                  <a:srgbClr val="FFFF00"/>
                </a:solidFill>
                <a:latin typeface="+mn-lt"/>
                <a:cs typeface="Times New Roman" pitchFamily="18" charset="0"/>
              </a:rPr>
              <a:t>0</a:t>
            </a:r>
            <a:endParaRPr lang="zh-CN" altLang="en-US" sz="2000" b="1">
              <a:solidFill>
                <a:srgbClr val="FFFF00"/>
              </a:solidFill>
              <a:latin typeface="+mn-lt"/>
              <a:cs typeface="Times New Roman" pitchFamily="18" charset="0"/>
            </a:endParaRPr>
          </a:p>
        </p:txBody>
      </p:sp>
      <p:sp>
        <p:nvSpPr>
          <p:cNvPr id="6" name="Rectangle 9"/>
          <p:cNvSpPr>
            <a:spLocks noChangeArrowheads="1"/>
          </p:cNvSpPr>
          <p:nvPr/>
        </p:nvSpPr>
        <p:spPr bwMode="auto">
          <a:xfrm>
            <a:off x="4009673" y="600928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7" name="Rectangle 10"/>
          <p:cNvSpPr>
            <a:spLocks noChangeArrowheads="1"/>
          </p:cNvSpPr>
          <p:nvPr/>
        </p:nvSpPr>
        <p:spPr bwMode="auto">
          <a:xfrm>
            <a:off x="7805646" y="5928974"/>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8" name="Rectangle 11"/>
          <p:cNvSpPr>
            <a:spLocks noChangeArrowheads="1"/>
          </p:cNvSpPr>
          <p:nvPr/>
        </p:nvSpPr>
        <p:spPr bwMode="auto">
          <a:xfrm rot="16200000">
            <a:off x="227986" y="2918360"/>
            <a:ext cx="310141"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9" name="Rectangle 12"/>
          <p:cNvSpPr>
            <a:spLocks noChangeArrowheads="1"/>
          </p:cNvSpPr>
          <p:nvPr/>
        </p:nvSpPr>
        <p:spPr bwMode="auto">
          <a:xfrm rot="16200000">
            <a:off x="-175718" y="4367605"/>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0" name="Rectangle 13"/>
          <p:cNvSpPr>
            <a:spLocks noChangeArrowheads="1"/>
          </p:cNvSpPr>
          <p:nvPr/>
        </p:nvSpPr>
        <p:spPr bwMode="auto">
          <a:xfrm rot="16200000">
            <a:off x="117275" y="5728674"/>
            <a:ext cx="5233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2.5</a:t>
            </a:r>
            <a:endParaRPr lang="zh-CN" altLang="en-US" sz="2000" b="1" dirty="0">
              <a:solidFill>
                <a:srgbClr val="FFFF00"/>
              </a:solidFill>
              <a:latin typeface="+mn-lt"/>
              <a:cs typeface="Times New Roman" pitchFamily="18" charset="0"/>
            </a:endParaRPr>
          </a:p>
        </p:txBody>
      </p:sp>
      <p:sp>
        <p:nvSpPr>
          <p:cNvPr id="11" name="矩形 10"/>
          <p:cNvSpPr/>
          <p:nvPr/>
        </p:nvSpPr>
        <p:spPr>
          <a:xfrm>
            <a:off x="8686800" y="3013964"/>
            <a:ext cx="469960" cy="338536"/>
          </a:xfrm>
          <a:prstGeom prst="rect">
            <a:avLst/>
          </a:prstGeom>
        </p:spPr>
        <p:txBody>
          <a:bodyPr wrap="none" lIns="91420" tIns="45711" rIns="91420" bIns="45711">
            <a:spAutoFit/>
          </a:bodyPr>
          <a:lstStyle/>
          <a:p>
            <a:pPr algn="l" defTabSz="828503" eaLnBrk="1" hangingPunct="1"/>
            <a:r>
              <a:rPr lang="en-US" altLang="zh-CN" sz="1600" b="1" dirty="0" smtClean="0">
                <a:solidFill>
                  <a:srgbClr val="FFFF00"/>
                </a:solidFill>
                <a:latin typeface="+mn-lt"/>
                <a:cs typeface="Times New Roman" pitchFamily="18" charset="0"/>
              </a:rPr>
              <a:t>2.1</a:t>
            </a:r>
            <a:endParaRPr lang="en-US" altLang="zh-CN" sz="1600" b="1" dirty="0">
              <a:solidFill>
                <a:srgbClr val="FFFF00"/>
              </a:solidFill>
              <a:latin typeface="+mn-lt"/>
              <a:cs typeface="Times New Roman" pitchFamily="18" charset="0"/>
            </a:endParaRPr>
          </a:p>
        </p:txBody>
      </p:sp>
      <p:sp>
        <p:nvSpPr>
          <p:cNvPr id="12" name="矩形 11"/>
          <p:cNvSpPr/>
          <p:nvPr/>
        </p:nvSpPr>
        <p:spPr>
          <a:xfrm>
            <a:off x="8697625" y="5737754"/>
            <a:ext cx="469960" cy="338536"/>
          </a:xfrm>
          <a:prstGeom prst="rect">
            <a:avLst/>
          </a:prstGeom>
        </p:spPr>
        <p:txBody>
          <a:bodyPr wrap="none" lIns="91420" tIns="45711" rIns="91420" bIns="45711">
            <a:spAutoFit/>
          </a:bodyPr>
          <a:lstStyle/>
          <a:p>
            <a:pPr algn="l" defTabSz="828503" eaLnBrk="1" hangingPunct="1"/>
            <a:r>
              <a:rPr lang="en-US" altLang="zh-CN" sz="1600" b="1" dirty="0" smtClean="0">
                <a:solidFill>
                  <a:srgbClr val="FFFF00"/>
                </a:solidFill>
                <a:latin typeface="+mn-lt"/>
                <a:cs typeface="Times New Roman" pitchFamily="18" charset="0"/>
              </a:rPr>
              <a:t>1.5</a:t>
            </a:r>
            <a:endParaRPr lang="en-US" altLang="zh-CN" sz="1600" b="1" dirty="0">
              <a:solidFill>
                <a:srgbClr val="FFFF00"/>
              </a:solidFill>
              <a:latin typeface="+mn-lt"/>
              <a:cs typeface="Times New Roman" pitchFamily="18" charset="0"/>
            </a:endParaRPr>
          </a:p>
        </p:txBody>
      </p:sp>
      <p:sp>
        <p:nvSpPr>
          <p:cNvPr id="13" name="矩形 12"/>
          <p:cNvSpPr/>
          <p:nvPr/>
        </p:nvSpPr>
        <p:spPr>
          <a:xfrm>
            <a:off x="8300354" y="2819400"/>
            <a:ext cx="652702" cy="338536"/>
          </a:xfrm>
          <a:prstGeom prst="rect">
            <a:avLst/>
          </a:prstGeom>
        </p:spPr>
        <p:txBody>
          <a:bodyPr wrap="none" lIns="91420" tIns="45711" rIns="91420" bIns="45711">
            <a:spAutoFit/>
          </a:bodyPr>
          <a:lstStyle/>
          <a:p>
            <a:pPr algn="l" defTabSz="828503" eaLnBrk="1" hangingPunct="1"/>
            <a:r>
              <a:rPr lang="en-US" altLang="zh-CN" sz="1600" b="1" dirty="0">
                <a:solidFill>
                  <a:srgbClr val="FFFF00"/>
                </a:solidFill>
                <a:latin typeface="+mn-lt"/>
                <a:cs typeface="Times New Roman" pitchFamily="18" charset="0"/>
              </a:rPr>
              <a:t>km/s</a:t>
            </a:r>
          </a:p>
        </p:txBody>
      </p:sp>
      <p:sp>
        <p:nvSpPr>
          <p:cNvPr id="14" name="Rectangle 3"/>
          <p:cNvSpPr txBox="1">
            <a:spLocks noChangeArrowheads="1"/>
          </p:cNvSpPr>
          <p:nvPr/>
        </p:nvSpPr>
        <p:spPr bwMode="auto">
          <a:xfrm>
            <a:off x="533401" y="1295400"/>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Model size: 16 x 2.5 km.</a:t>
            </a:r>
          </a:p>
        </p:txBody>
      </p:sp>
      <p:sp>
        <p:nvSpPr>
          <p:cNvPr id="15" name="Rectangle 3"/>
          <p:cNvSpPr txBox="1">
            <a:spLocks noChangeArrowheads="1"/>
          </p:cNvSpPr>
          <p:nvPr/>
        </p:nvSpPr>
        <p:spPr bwMode="auto">
          <a:xfrm>
            <a:off x="4800601" y="12954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Source </a:t>
            </a:r>
            <a:r>
              <a:rPr lang="en-GB" altLang="zh-CN" sz="2800" dirty="0" err="1" smtClean="0">
                <a:solidFill>
                  <a:srgbClr val="FFFF00"/>
                </a:solidFill>
                <a:ea typeface="宋体" pitchFamily="2" charset="-122"/>
                <a:cs typeface="Times New Roman" pitchFamily="18" charset="0"/>
              </a:rPr>
              <a:t>freq</a:t>
            </a:r>
            <a:r>
              <a:rPr lang="en-GB" altLang="zh-CN" sz="2800" dirty="0" smtClean="0">
                <a:solidFill>
                  <a:srgbClr val="FFFF00"/>
                </a:solidFill>
                <a:ea typeface="宋体" pitchFamily="2" charset="-122"/>
                <a:cs typeface="Times New Roman" pitchFamily="18" charset="0"/>
              </a:rPr>
              <a:t>: 25 </a:t>
            </a:r>
            <a:r>
              <a:rPr lang="en-GB" altLang="zh-CN" sz="2800" dirty="0" err="1" smtClean="0">
                <a:solidFill>
                  <a:srgbClr val="FFFF00"/>
                </a:solidFill>
                <a:ea typeface="宋体" pitchFamily="2" charset="-122"/>
                <a:cs typeface="Times New Roman" pitchFamily="18" charset="0"/>
              </a:rPr>
              <a:t>hz</a:t>
            </a:r>
            <a:endParaRPr lang="en-GB" altLang="zh-CN" sz="2800" dirty="0" smtClean="0">
              <a:solidFill>
                <a:srgbClr val="FFFF00"/>
              </a:solidFill>
              <a:ea typeface="宋体" pitchFamily="2" charset="-122"/>
              <a:cs typeface="Times New Roman" pitchFamily="18" charset="0"/>
            </a:endParaRPr>
          </a:p>
        </p:txBody>
      </p:sp>
      <p:sp>
        <p:nvSpPr>
          <p:cNvPr id="16" name="Rectangle 3"/>
          <p:cNvSpPr txBox="1">
            <a:spLocks noChangeArrowheads="1"/>
          </p:cNvSpPr>
          <p:nvPr/>
        </p:nvSpPr>
        <p:spPr bwMode="auto">
          <a:xfrm>
            <a:off x="533401" y="18288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Shots: 515</a:t>
            </a:r>
          </a:p>
        </p:txBody>
      </p:sp>
      <p:sp>
        <p:nvSpPr>
          <p:cNvPr id="17" name="Rectangle 3"/>
          <p:cNvSpPr txBox="1">
            <a:spLocks noChangeArrowheads="1"/>
          </p:cNvSpPr>
          <p:nvPr/>
        </p:nvSpPr>
        <p:spPr bwMode="auto">
          <a:xfrm>
            <a:off x="4800601" y="18288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Cable: 6km</a:t>
            </a:r>
          </a:p>
        </p:txBody>
      </p:sp>
      <p:sp>
        <p:nvSpPr>
          <p:cNvPr id="18" name="Rectangle 3"/>
          <p:cNvSpPr txBox="1">
            <a:spLocks noChangeArrowheads="1"/>
          </p:cNvSpPr>
          <p:nvPr/>
        </p:nvSpPr>
        <p:spPr bwMode="auto">
          <a:xfrm>
            <a:off x="533401" y="23622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Receivers: 480</a:t>
            </a: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243" t="7807" r="20150" b="12158"/>
          <a:stretch/>
        </p:blipFill>
        <p:spPr>
          <a:xfrm>
            <a:off x="587830" y="3156177"/>
            <a:ext cx="7565570" cy="2750845"/>
          </a:xfrm>
          <a:prstGeom prst="rect">
            <a:avLst/>
          </a:prstGeom>
          <a:ln w="38100">
            <a:solidFill>
              <a:srgbClr val="FFFF00"/>
            </a:solidFill>
          </a:ln>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83879" t="7807" r="13136" b="12158"/>
          <a:stretch/>
        </p:blipFill>
        <p:spPr>
          <a:xfrm>
            <a:off x="8484077" y="3156177"/>
            <a:ext cx="202723" cy="2750845"/>
          </a:xfrm>
          <a:prstGeom prst="rect">
            <a:avLst/>
          </a:prstGeom>
          <a:ln w="38100">
            <a:solidFill>
              <a:srgbClr val="FFFF00"/>
            </a:solidFill>
          </a:ln>
        </p:spPr>
      </p:pic>
      <p:sp>
        <p:nvSpPr>
          <p:cNvPr id="2" name="矩形 1"/>
          <p:cNvSpPr/>
          <p:nvPr/>
        </p:nvSpPr>
        <p:spPr bwMode="auto">
          <a:xfrm>
            <a:off x="2514600" y="3791209"/>
            <a:ext cx="2438400" cy="78079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4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708303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609600" y="622782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10" name="Rectangle 9"/>
          <p:cNvSpPr>
            <a:spLocks noChangeArrowheads="1"/>
          </p:cNvSpPr>
          <p:nvPr/>
        </p:nvSpPr>
        <p:spPr bwMode="auto">
          <a:xfrm>
            <a:off x="4009673" y="622782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11" name="Rectangle 10"/>
          <p:cNvSpPr>
            <a:spLocks noChangeArrowheads="1"/>
          </p:cNvSpPr>
          <p:nvPr/>
        </p:nvSpPr>
        <p:spPr bwMode="auto">
          <a:xfrm>
            <a:off x="8153400" y="6162140"/>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15" name="Rectangle 11"/>
          <p:cNvSpPr>
            <a:spLocks noChangeArrowheads="1"/>
          </p:cNvSpPr>
          <p:nvPr/>
        </p:nvSpPr>
        <p:spPr bwMode="auto">
          <a:xfrm rot="16200000">
            <a:off x="334971" y="721313"/>
            <a:ext cx="3101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16" name="Rectangle 12"/>
          <p:cNvSpPr>
            <a:spLocks noChangeArrowheads="1"/>
          </p:cNvSpPr>
          <p:nvPr/>
        </p:nvSpPr>
        <p:spPr bwMode="auto">
          <a:xfrm rot="16200000">
            <a:off x="-33833" y="16235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7" name="Rectangle 13"/>
          <p:cNvSpPr>
            <a:spLocks noChangeArrowheads="1"/>
          </p:cNvSpPr>
          <p:nvPr/>
        </p:nvSpPr>
        <p:spPr bwMode="auto">
          <a:xfrm rot="16200000">
            <a:off x="228373" y="2742973"/>
            <a:ext cx="5233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2.5</a:t>
            </a:r>
            <a:endParaRPr lang="zh-CN" altLang="en-US" sz="2000" b="1" dirty="0">
              <a:solidFill>
                <a:srgbClr val="FFFF00"/>
              </a:solidFill>
              <a:latin typeface="+mn-lt"/>
              <a:cs typeface="Times New Roman" pitchFamily="18" charset="0"/>
            </a:endParaRPr>
          </a:p>
        </p:txBody>
      </p:sp>
      <p:sp>
        <p:nvSpPr>
          <p:cNvPr id="18" name="Text Box 4"/>
          <p:cNvSpPr txBox="1">
            <a:spLocks noChangeArrowheads="1"/>
          </p:cNvSpPr>
          <p:nvPr/>
        </p:nvSpPr>
        <p:spPr bwMode="auto">
          <a:xfrm>
            <a:off x="0" y="0"/>
            <a:ext cx="9144000" cy="8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Conventional GOM RTM (cost: 1)</a:t>
            </a:r>
          </a:p>
          <a:p>
            <a:pPr algn="ctr" eaLnBrk="1">
              <a:lnSpc>
                <a:spcPct val="93000"/>
              </a:lnSpc>
              <a:buClr>
                <a:srgbClr val="000000"/>
              </a:buClr>
              <a:buSzPct val="100000"/>
              <a:buFont typeface="Times New Roman" pitchFamily="18" charset="0"/>
              <a:buNone/>
            </a:pPr>
            <a:r>
              <a:rPr lang="en-US" altLang="zh-CN" sz="2400" dirty="0" smtClean="0">
                <a:solidFill>
                  <a:schemeClr val="bg1">
                    <a:lumMod val="20000"/>
                    <a:lumOff val="80000"/>
                  </a:schemeClr>
                </a:solidFill>
                <a:latin typeface="+mn-lt"/>
                <a:cs typeface="Times New Roman" pitchFamily="18" charset="0"/>
              </a:rPr>
              <a:t>(Wei Dai)</a:t>
            </a:r>
            <a:endParaRPr lang="en-US" altLang="zh-CN" sz="2400" dirty="0">
              <a:solidFill>
                <a:schemeClr val="bg1">
                  <a:lumMod val="20000"/>
                  <a:lumOff val="80000"/>
                </a:schemeClr>
              </a:solidFill>
              <a:latin typeface="+mn-lt"/>
              <a:cs typeface="Times New Roman" pitchFamily="18" charset="0"/>
            </a:endParaRPr>
          </a:p>
        </p:txBody>
      </p:sp>
      <p:sp>
        <p:nvSpPr>
          <p:cNvPr id="19" name="Rectangle 12"/>
          <p:cNvSpPr>
            <a:spLocks noChangeArrowheads="1"/>
          </p:cNvSpPr>
          <p:nvPr/>
        </p:nvSpPr>
        <p:spPr bwMode="auto">
          <a:xfrm rot="16200000">
            <a:off x="-23316" y="47477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20" name="Rectangle 13"/>
          <p:cNvSpPr>
            <a:spLocks noChangeArrowheads="1"/>
          </p:cNvSpPr>
          <p:nvPr/>
        </p:nvSpPr>
        <p:spPr bwMode="auto">
          <a:xfrm rot="16200000">
            <a:off x="238890" y="5867173"/>
            <a:ext cx="5233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2.5</a:t>
            </a:r>
            <a:endParaRPr lang="zh-CN" altLang="en-US" sz="2000" b="1" dirty="0">
              <a:solidFill>
                <a:srgbClr val="FFFF00"/>
              </a:solidFill>
              <a:latin typeface="+mn-lt"/>
              <a:cs typeface="Times New Roman" pitchFamily="18" charset="0"/>
            </a:endParaRPr>
          </a:p>
        </p:txBody>
      </p:sp>
      <p:sp>
        <p:nvSpPr>
          <p:cNvPr id="21" name="Text Box 4"/>
          <p:cNvSpPr txBox="1">
            <a:spLocks noChangeArrowheads="1"/>
          </p:cNvSpPr>
          <p:nvPr/>
        </p:nvSpPr>
        <p:spPr bwMode="auto">
          <a:xfrm>
            <a:off x="0" y="3429000"/>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Plane-wave RTM (cost: 0.2)</a:t>
            </a:r>
            <a:endParaRPr lang="en-US" altLang="zh-CN" sz="3200" dirty="0">
              <a:solidFill>
                <a:srgbClr val="FFFF00"/>
              </a:solidFill>
              <a:latin typeface="+mn-lt"/>
              <a:cs typeface="Times New Roman" pitchFamily="18" charset="0"/>
            </a:endParaRPr>
          </a:p>
        </p:txBody>
      </p:sp>
      <p:pic>
        <p:nvPicPr>
          <p:cNvPr id="36" name="图片 35"/>
          <p:cNvPicPr>
            <a:picLocks/>
          </p:cNvPicPr>
          <p:nvPr/>
        </p:nvPicPr>
        <p:blipFill rotWithShape="1">
          <a:blip r:embed="rId2" cstate="print">
            <a:extLst>
              <a:ext uri="{28A0092B-C50C-407E-A947-70E740481C1C}">
                <a14:useLocalDpi xmlns:a14="http://schemas.microsoft.com/office/drawing/2010/main" val="0"/>
              </a:ext>
            </a:extLst>
          </a:blip>
          <a:srcRect l="11696" t="3782" r="2777" b="77672"/>
          <a:stretch/>
        </p:blipFill>
        <p:spPr>
          <a:xfrm>
            <a:off x="762000" y="914400"/>
            <a:ext cx="7632000" cy="2139287"/>
          </a:xfrm>
          <a:prstGeom prst="rect">
            <a:avLst/>
          </a:prstGeom>
          <a:ln w="38100">
            <a:solidFill>
              <a:srgbClr val="FFFF00"/>
            </a:solidFill>
          </a:ln>
        </p:spPr>
      </p:pic>
      <p:pic>
        <p:nvPicPr>
          <p:cNvPr id="37" name="图片 36"/>
          <p:cNvPicPr>
            <a:picLocks/>
          </p:cNvPicPr>
          <p:nvPr/>
        </p:nvPicPr>
        <p:blipFill rotWithShape="1">
          <a:blip r:embed="rId2" cstate="print">
            <a:extLst>
              <a:ext uri="{28A0092B-C50C-407E-A947-70E740481C1C}">
                <a14:useLocalDpi xmlns:a14="http://schemas.microsoft.com/office/drawing/2010/main" val="0"/>
              </a:ext>
            </a:extLst>
          </a:blip>
          <a:srcRect l="11696" t="27830" r="2777" b="53623"/>
          <a:stretch/>
        </p:blipFill>
        <p:spPr>
          <a:xfrm>
            <a:off x="762000" y="4039200"/>
            <a:ext cx="7632000" cy="2134800"/>
          </a:xfrm>
          <a:prstGeom prst="rect">
            <a:avLst/>
          </a:prstGeom>
          <a:ln w="38100">
            <a:solidFill>
              <a:srgbClr val="FFFF00"/>
            </a:solidFill>
          </a:ln>
        </p:spPr>
      </p:pic>
      <p:grpSp>
        <p:nvGrpSpPr>
          <p:cNvPr id="41" name="组合 40"/>
          <p:cNvGrpSpPr/>
          <p:nvPr/>
        </p:nvGrpSpPr>
        <p:grpSpPr>
          <a:xfrm>
            <a:off x="0" y="3427800"/>
            <a:ext cx="9144000" cy="2744400"/>
            <a:chOff x="0" y="304800"/>
            <a:chExt cx="9144000" cy="2744400"/>
          </a:xfrm>
        </p:grpSpPr>
        <p:sp useBgFill="1">
          <p:nvSpPr>
            <p:cNvPr id="42" name="Text Box 4"/>
            <p:cNvSpPr txBox="1">
              <a:spLocks noChangeArrowheads="1"/>
            </p:cNvSpPr>
            <p:nvPr/>
          </p:nvSpPr>
          <p:spPr bwMode="auto">
            <a:xfrm>
              <a:off x="0" y="304800"/>
              <a:ext cx="9144000" cy="55025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Plane-wave LSRTM (cost: 12)</a:t>
              </a:r>
              <a:endParaRPr lang="en-US" altLang="zh-CN" sz="3200" dirty="0">
                <a:solidFill>
                  <a:srgbClr val="FFFF00"/>
                </a:solidFill>
                <a:latin typeface="+mn-lt"/>
                <a:cs typeface="Times New Roman" pitchFamily="18" charset="0"/>
              </a:endParaRPr>
            </a:p>
          </p:txBody>
        </p:sp>
        <p:pic>
          <p:nvPicPr>
            <p:cNvPr id="43" name="图片 42"/>
            <p:cNvPicPr>
              <a:picLocks/>
            </p:cNvPicPr>
            <p:nvPr/>
          </p:nvPicPr>
          <p:blipFill rotWithShape="1">
            <a:blip r:embed="rId2" cstate="print">
              <a:extLst>
                <a:ext uri="{28A0092B-C50C-407E-A947-70E740481C1C}">
                  <a14:useLocalDpi xmlns:a14="http://schemas.microsoft.com/office/drawing/2010/main" val="0"/>
                </a:ext>
              </a:extLst>
            </a:blip>
            <a:srcRect l="11696" t="51673" r="2777" b="29781"/>
            <a:stretch/>
          </p:blipFill>
          <p:spPr>
            <a:xfrm>
              <a:off x="762000" y="914400"/>
              <a:ext cx="7632000" cy="2134800"/>
            </a:xfrm>
            <a:prstGeom prst="rect">
              <a:avLst/>
            </a:prstGeom>
            <a:ln w="38100">
              <a:solidFill>
                <a:srgbClr val="FFFF00"/>
              </a:solidFill>
            </a:ln>
          </p:spPr>
        </p:pic>
      </p:grpSp>
      <p:grpSp>
        <p:nvGrpSpPr>
          <p:cNvPr id="48" name="组合 47"/>
          <p:cNvGrpSpPr/>
          <p:nvPr/>
        </p:nvGrpSpPr>
        <p:grpSpPr>
          <a:xfrm>
            <a:off x="6000" y="3382995"/>
            <a:ext cx="9144000" cy="2819400"/>
            <a:chOff x="0" y="3354600"/>
            <a:chExt cx="9144000" cy="2819400"/>
          </a:xfrm>
        </p:grpSpPr>
        <p:sp useBgFill="1">
          <p:nvSpPr>
            <p:cNvPr id="49" name="Text Box 4"/>
            <p:cNvSpPr txBox="1">
              <a:spLocks noChangeArrowheads="1"/>
            </p:cNvSpPr>
            <p:nvPr/>
          </p:nvSpPr>
          <p:spPr bwMode="auto">
            <a:xfrm>
              <a:off x="0" y="3354600"/>
              <a:ext cx="9144000" cy="55025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Encoded Plane-wave LSRTM (cost: 0.4)</a:t>
              </a:r>
              <a:endParaRPr lang="en-US" altLang="zh-CN" sz="3200" dirty="0">
                <a:solidFill>
                  <a:srgbClr val="FFFF00"/>
                </a:solidFill>
                <a:latin typeface="+mn-lt"/>
                <a:cs typeface="Times New Roman" pitchFamily="18" charset="0"/>
              </a:endParaRPr>
            </a:p>
          </p:txBody>
        </p:sp>
        <p:pic>
          <p:nvPicPr>
            <p:cNvPr id="50" name="图片 49"/>
            <p:cNvPicPr>
              <a:picLocks/>
            </p:cNvPicPr>
            <p:nvPr/>
          </p:nvPicPr>
          <p:blipFill rotWithShape="1">
            <a:blip r:embed="rId2" cstate="print">
              <a:extLst>
                <a:ext uri="{28A0092B-C50C-407E-A947-70E740481C1C}">
                  <a14:useLocalDpi xmlns:a14="http://schemas.microsoft.com/office/drawing/2010/main" val="0"/>
                </a:ext>
              </a:extLst>
            </a:blip>
            <a:srcRect l="11696" t="75849" r="2777" b="5693"/>
            <a:stretch/>
          </p:blipFill>
          <p:spPr>
            <a:xfrm>
              <a:off x="762000" y="4039200"/>
              <a:ext cx="7632000" cy="2134800"/>
            </a:xfrm>
            <a:prstGeom prst="rect">
              <a:avLst/>
            </a:prstGeom>
            <a:ln w="38100">
              <a:solidFill>
                <a:srgbClr val="FFFF00"/>
              </a:solidFill>
            </a:ln>
          </p:spPr>
        </p:pic>
      </p:grpSp>
      <p:sp>
        <p:nvSpPr>
          <p:cNvPr id="14" name="Rectangle 11"/>
          <p:cNvSpPr>
            <a:spLocks noChangeArrowheads="1"/>
          </p:cNvSpPr>
          <p:nvPr/>
        </p:nvSpPr>
        <p:spPr bwMode="auto">
          <a:xfrm rot="16200000">
            <a:off x="345488" y="3845513"/>
            <a:ext cx="3101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2" name="Rectangle 1"/>
          <p:cNvSpPr/>
          <p:nvPr/>
        </p:nvSpPr>
        <p:spPr bwMode="auto">
          <a:xfrm>
            <a:off x="1905000" y="917070"/>
            <a:ext cx="1066800" cy="16737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3" name="Rectangle 22"/>
          <p:cNvSpPr/>
          <p:nvPr/>
        </p:nvSpPr>
        <p:spPr bwMode="auto">
          <a:xfrm>
            <a:off x="1905000" y="4041270"/>
            <a:ext cx="1066800" cy="16737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5181600" y="4496400"/>
            <a:ext cx="1600200" cy="15665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181600" y="1401770"/>
            <a:ext cx="1600200" cy="15665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3414536" y="965372"/>
            <a:ext cx="1066800" cy="788563"/>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3429000" y="4071356"/>
            <a:ext cx="1066800" cy="788563"/>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3" name="Rectangle 2"/>
          <p:cNvSpPr/>
          <p:nvPr/>
        </p:nvSpPr>
        <p:spPr bwMode="auto">
          <a:xfrm>
            <a:off x="-362513" y="3202822"/>
            <a:ext cx="9687697" cy="3591697"/>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1900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609600" y="622782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10" name="Rectangle 9"/>
          <p:cNvSpPr>
            <a:spLocks noChangeArrowheads="1"/>
          </p:cNvSpPr>
          <p:nvPr/>
        </p:nvSpPr>
        <p:spPr bwMode="auto">
          <a:xfrm>
            <a:off x="4009673" y="622782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11" name="Rectangle 10"/>
          <p:cNvSpPr>
            <a:spLocks noChangeArrowheads="1"/>
          </p:cNvSpPr>
          <p:nvPr/>
        </p:nvSpPr>
        <p:spPr bwMode="auto">
          <a:xfrm>
            <a:off x="8153400" y="6162140"/>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15" name="Rectangle 11"/>
          <p:cNvSpPr>
            <a:spLocks noChangeArrowheads="1"/>
          </p:cNvSpPr>
          <p:nvPr/>
        </p:nvSpPr>
        <p:spPr bwMode="auto">
          <a:xfrm rot="16200000">
            <a:off x="334971" y="721313"/>
            <a:ext cx="3101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16" name="Rectangle 12"/>
          <p:cNvSpPr>
            <a:spLocks noChangeArrowheads="1"/>
          </p:cNvSpPr>
          <p:nvPr/>
        </p:nvSpPr>
        <p:spPr bwMode="auto">
          <a:xfrm rot="16200000">
            <a:off x="-33833" y="16235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7" name="Rectangle 13"/>
          <p:cNvSpPr>
            <a:spLocks noChangeArrowheads="1"/>
          </p:cNvSpPr>
          <p:nvPr/>
        </p:nvSpPr>
        <p:spPr bwMode="auto">
          <a:xfrm rot="16200000">
            <a:off x="228373" y="2742973"/>
            <a:ext cx="5233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2.5</a:t>
            </a:r>
            <a:endParaRPr lang="zh-CN" altLang="en-US" sz="2000" b="1" dirty="0">
              <a:solidFill>
                <a:srgbClr val="FFFF00"/>
              </a:solidFill>
              <a:latin typeface="+mn-lt"/>
              <a:cs typeface="Times New Roman" pitchFamily="18" charset="0"/>
            </a:endParaRPr>
          </a:p>
        </p:txBody>
      </p:sp>
      <p:sp>
        <p:nvSpPr>
          <p:cNvPr id="19" name="Rectangle 12"/>
          <p:cNvSpPr>
            <a:spLocks noChangeArrowheads="1"/>
          </p:cNvSpPr>
          <p:nvPr/>
        </p:nvSpPr>
        <p:spPr bwMode="auto">
          <a:xfrm rot="16200000">
            <a:off x="-23316" y="47477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20" name="Rectangle 13"/>
          <p:cNvSpPr>
            <a:spLocks noChangeArrowheads="1"/>
          </p:cNvSpPr>
          <p:nvPr/>
        </p:nvSpPr>
        <p:spPr bwMode="auto">
          <a:xfrm rot="16200000">
            <a:off x="238890" y="5867173"/>
            <a:ext cx="5233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2.5</a:t>
            </a:r>
            <a:endParaRPr lang="zh-CN" altLang="en-US" sz="2000" b="1" dirty="0">
              <a:solidFill>
                <a:srgbClr val="FFFF00"/>
              </a:solidFill>
              <a:latin typeface="+mn-lt"/>
              <a:cs typeface="Times New Roman" pitchFamily="18" charset="0"/>
            </a:endParaRPr>
          </a:p>
        </p:txBody>
      </p:sp>
      <p:sp>
        <p:nvSpPr>
          <p:cNvPr id="21" name="Text Box 4"/>
          <p:cNvSpPr txBox="1">
            <a:spLocks noChangeArrowheads="1"/>
          </p:cNvSpPr>
          <p:nvPr/>
        </p:nvSpPr>
        <p:spPr bwMode="auto">
          <a:xfrm>
            <a:off x="0" y="3429000"/>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Plane-wave RTM (cost: 0.2)</a:t>
            </a:r>
            <a:endParaRPr lang="en-US" altLang="zh-CN" sz="3200" dirty="0">
              <a:solidFill>
                <a:srgbClr val="FFFF00"/>
              </a:solidFill>
              <a:latin typeface="+mn-lt"/>
              <a:cs typeface="Times New Roman" pitchFamily="18" charset="0"/>
            </a:endParaRPr>
          </a:p>
        </p:txBody>
      </p:sp>
      <p:pic>
        <p:nvPicPr>
          <p:cNvPr id="36" name="图片 35"/>
          <p:cNvPicPr>
            <a:picLocks/>
          </p:cNvPicPr>
          <p:nvPr/>
        </p:nvPicPr>
        <p:blipFill rotWithShape="1">
          <a:blip r:embed="rId2" cstate="print">
            <a:extLst>
              <a:ext uri="{28A0092B-C50C-407E-A947-70E740481C1C}">
                <a14:useLocalDpi xmlns:a14="http://schemas.microsoft.com/office/drawing/2010/main" val="0"/>
              </a:ext>
            </a:extLst>
          </a:blip>
          <a:srcRect l="11696" t="3782" r="2777" b="77672"/>
          <a:stretch/>
        </p:blipFill>
        <p:spPr>
          <a:xfrm>
            <a:off x="762000" y="908713"/>
            <a:ext cx="7632000" cy="2139287"/>
          </a:xfrm>
          <a:prstGeom prst="rect">
            <a:avLst/>
          </a:prstGeom>
          <a:ln w="38100">
            <a:solidFill>
              <a:srgbClr val="FFFF00"/>
            </a:solidFill>
          </a:ln>
        </p:spPr>
      </p:pic>
      <p:pic>
        <p:nvPicPr>
          <p:cNvPr id="37" name="图片 36"/>
          <p:cNvPicPr>
            <a:picLocks/>
          </p:cNvPicPr>
          <p:nvPr/>
        </p:nvPicPr>
        <p:blipFill rotWithShape="1">
          <a:blip r:embed="rId2" cstate="print">
            <a:extLst>
              <a:ext uri="{28A0092B-C50C-407E-A947-70E740481C1C}">
                <a14:useLocalDpi xmlns:a14="http://schemas.microsoft.com/office/drawing/2010/main" val="0"/>
              </a:ext>
            </a:extLst>
          </a:blip>
          <a:srcRect l="11696" t="27830" r="2777" b="53623"/>
          <a:stretch/>
        </p:blipFill>
        <p:spPr>
          <a:xfrm>
            <a:off x="762000" y="4039200"/>
            <a:ext cx="7632000" cy="2134800"/>
          </a:xfrm>
          <a:prstGeom prst="rect">
            <a:avLst/>
          </a:prstGeom>
          <a:ln w="38100">
            <a:solidFill>
              <a:srgbClr val="FFFF00"/>
            </a:solidFill>
          </a:ln>
        </p:spPr>
      </p:pic>
      <p:grpSp>
        <p:nvGrpSpPr>
          <p:cNvPr id="41" name="组合 40"/>
          <p:cNvGrpSpPr/>
          <p:nvPr/>
        </p:nvGrpSpPr>
        <p:grpSpPr>
          <a:xfrm>
            <a:off x="0" y="3427800"/>
            <a:ext cx="9144000" cy="2744400"/>
            <a:chOff x="0" y="304800"/>
            <a:chExt cx="9144000" cy="2744400"/>
          </a:xfrm>
        </p:grpSpPr>
        <p:sp useBgFill="1">
          <p:nvSpPr>
            <p:cNvPr id="42" name="Text Box 4"/>
            <p:cNvSpPr txBox="1">
              <a:spLocks noChangeArrowheads="1"/>
            </p:cNvSpPr>
            <p:nvPr/>
          </p:nvSpPr>
          <p:spPr bwMode="auto">
            <a:xfrm>
              <a:off x="0" y="304800"/>
              <a:ext cx="9144000" cy="55025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Plane-wave LSRTM (cost: 12)</a:t>
              </a:r>
              <a:endParaRPr lang="en-US" altLang="zh-CN" sz="3200" dirty="0">
                <a:solidFill>
                  <a:srgbClr val="FFFF00"/>
                </a:solidFill>
                <a:latin typeface="+mn-lt"/>
                <a:cs typeface="Times New Roman" pitchFamily="18" charset="0"/>
              </a:endParaRPr>
            </a:p>
          </p:txBody>
        </p:sp>
        <p:pic>
          <p:nvPicPr>
            <p:cNvPr id="43" name="图片 42"/>
            <p:cNvPicPr>
              <a:picLocks/>
            </p:cNvPicPr>
            <p:nvPr/>
          </p:nvPicPr>
          <p:blipFill rotWithShape="1">
            <a:blip r:embed="rId2" cstate="print">
              <a:extLst>
                <a:ext uri="{28A0092B-C50C-407E-A947-70E740481C1C}">
                  <a14:useLocalDpi xmlns:a14="http://schemas.microsoft.com/office/drawing/2010/main" val="0"/>
                </a:ext>
              </a:extLst>
            </a:blip>
            <a:srcRect l="11696" t="51673" r="2777" b="29781"/>
            <a:stretch/>
          </p:blipFill>
          <p:spPr>
            <a:xfrm>
              <a:off x="762000" y="914400"/>
              <a:ext cx="7632000" cy="2134800"/>
            </a:xfrm>
            <a:prstGeom prst="rect">
              <a:avLst/>
            </a:prstGeom>
            <a:ln w="38100">
              <a:solidFill>
                <a:srgbClr val="FFFF00"/>
              </a:solidFill>
            </a:ln>
          </p:spPr>
        </p:pic>
      </p:grpSp>
      <p:grpSp>
        <p:nvGrpSpPr>
          <p:cNvPr id="48" name="组合 47"/>
          <p:cNvGrpSpPr/>
          <p:nvPr/>
        </p:nvGrpSpPr>
        <p:grpSpPr>
          <a:xfrm>
            <a:off x="6000" y="3382995"/>
            <a:ext cx="9144000" cy="2819400"/>
            <a:chOff x="0" y="3354600"/>
            <a:chExt cx="9144000" cy="2819400"/>
          </a:xfrm>
        </p:grpSpPr>
        <p:sp useBgFill="1">
          <p:nvSpPr>
            <p:cNvPr id="49" name="Text Box 4"/>
            <p:cNvSpPr txBox="1">
              <a:spLocks noChangeArrowheads="1"/>
            </p:cNvSpPr>
            <p:nvPr/>
          </p:nvSpPr>
          <p:spPr bwMode="auto">
            <a:xfrm>
              <a:off x="0" y="3354600"/>
              <a:ext cx="9144000" cy="550251"/>
            </a:xfrm>
            <a:prstGeom prst="rect">
              <a:avLst/>
            </a:prstGeom>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Encoded Plane-wave LSRTM (cost: 0.4)</a:t>
              </a:r>
              <a:endParaRPr lang="en-US" altLang="zh-CN" sz="3200" dirty="0">
                <a:solidFill>
                  <a:srgbClr val="FFFF00"/>
                </a:solidFill>
                <a:latin typeface="+mn-lt"/>
                <a:cs typeface="Times New Roman" pitchFamily="18" charset="0"/>
              </a:endParaRPr>
            </a:p>
          </p:txBody>
        </p:sp>
        <p:pic>
          <p:nvPicPr>
            <p:cNvPr id="50" name="图片 49"/>
            <p:cNvPicPr>
              <a:picLocks/>
            </p:cNvPicPr>
            <p:nvPr/>
          </p:nvPicPr>
          <p:blipFill rotWithShape="1">
            <a:blip r:embed="rId2" cstate="print">
              <a:extLst>
                <a:ext uri="{28A0092B-C50C-407E-A947-70E740481C1C}">
                  <a14:useLocalDpi xmlns:a14="http://schemas.microsoft.com/office/drawing/2010/main" val="0"/>
                </a:ext>
              </a:extLst>
            </a:blip>
            <a:srcRect l="11696" t="75849" r="2777" b="5693"/>
            <a:stretch/>
          </p:blipFill>
          <p:spPr>
            <a:xfrm>
              <a:off x="762000" y="4039200"/>
              <a:ext cx="7632000" cy="2134800"/>
            </a:xfrm>
            <a:prstGeom prst="rect">
              <a:avLst/>
            </a:prstGeom>
            <a:ln w="38100">
              <a:solidFill>
                <a:srgbClr val="FFFF00"/>
              </a:solidFill>
            </a:ln>
          </p:spPr>
        </p:pic>
      </p:grpSp>
      <p:sp>
        <p:nvSpPr>
          <p:cNvPr id="14" name="Rectangle 11"/>
          <p:cNvSpPr>
            <a:spLocks noChangeArrowheads="1"/>
          </p:cNvSpPr>
          <p:nvPr/>
        </p:nvSpPr>
        <p:spPr bwMode="auto">
          <a:xfrm rot="16200000">
            <a:off x="345488" y="3845513"/>
            <a:ext cx="3101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23" name="Rectangle 22"/>
          <p:cNvSpPr/>
          <p:nvPr/>
        </p:nvSpPr>
        <p:spPr bwMode="auto">
          <a:xfrm>
            <a:off x="1905000" y="4041270"/>
            <a:ext cx="1066800" cy="16737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4" name="Rectangle 23"/>
          <p:cNvSpPr/>
          <p:nvPr/>
        </p:nvSpPr>
        <p:spPr bwMode="auto">
          <a:xfrm>
            <a:off x="5181600" y="4496400"/>
            <a:ext cx="1600200" cy="15665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3429000" y="4071356"/>
            <a:ext cx="1066800" cy="788563"/>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34" name="TextBox 33"/>
          <p:cNvSpPr txBox="1"/>
          <p:nvPr/>
        </p:nvSpPr>
        <p:spPr>
          <a:xfrm>
            <a:off x="3621442" y="2343150"/>
            <a:ext cx="1480918" cy="769441"/>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RTM</a:t>
            </a:r>
            <a:endParaRPr lang="en-US" b="1" dirty="0">
              <a:solidFill>
                <a:srgbClr val="FFFF00"/>
              </a:solidFill>
              <a:effectLst>
                <a:outerShdw blurRad="38100" dist="38100" dir="2700000" algn="tl">
                  <a:srgbClr val="000000">
                    <a:alpha val="43137"/>
                  </a:srgbClr>
                </a:outerShdw>
              </a:effectLst>
            </a:endParaRPr>
          </a:p>
        </p:txBody>
      </p:sp>
      <p:grpSp>
        <p:nvGrpSpPr>
          <p:cNvPr id="6" name="Group 5"/>
          <p:cNvGrpSpPr/>
          <p:nvPr/>
        </p:nvGrpSpPr>
        <p:grpSpPr>
          <a:xfrm>
            <a:off x="736624" y="917070"/>
            <a:ext cx="7632000" cy="2144938"/>
            <a:chOff x="748551" y="916842"/>
            <a:chExt cx="7632000" cy="2144938"/>
          </a:xfrm>
        </p:grpSpPr>
        <p:pic>
          <p:nvPicPr>
            <p:cNvPr id="30" name="图片 49"/>
            <p:cNvPicPr>
              <a:picLocks/>
            </p:cNvPicPr>
            <p:nvPr/>
          </p:nvPicPr>
          <p:blipFill rotWithShape="1">
            <a:blip r:embed="rId2" cstate="print">
              <a:extLst>
                <a:ext uri="{28A0092B-C50C-407E-A947-70E740481C1C}">
                  <a14:useLocalDpi xmlns:a14="http://schemas.microsoft.com/office/drawing/2010/main" val="0"/>
                </a:ext>
              </a:extLst>
            </a:blip>
            <a:srcRect l="11696" t="75849" r="2777" b="5693"/>
            <a:stretch/>
          </p:blipFill>
          <p:spPr>
            <a:xfrm>
              <a:off x="748551" y="916842"/>
              <a:ext cx="7632000" cy="2134800"/>
            </a:xfrm>
            <a:prstGeom prst="rect">
              <a:avLst/>
            </a:prstGeom>
            <a:ln w="38100">
              <a:solidFill>
                <a:srgbClr val="FFFF00"/>
              </a:solidFill>
            </a:ln>
          </p:spPr>
        </p:pic>
        <p:sp>
          <p:nvSpPr>
            <p:cNvPr id="5" name="TextBox 4"/>
            <p:cNvSpPr txBox="1"/>
            <p:nvPr/>
          </p:nvSpPr>
          <p:spPr>
            <a:xfrm>
              <a:off x="3655725" y="2292339"/>
              <a:ext cx="1407758" cy="769441"/>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LSM</a:t>
              </a:r>
              <a:endParaRPr lang="en-US" sz="2400" b="1" dirty="0">
                <a:solidFill>
                  <a:srgbClr val="FFFF00"/>
                </a:solidFill>
                <a:effectLst>
                  <a:outerShdw blurRad="38100" dist="38100" dir="2700000" algn="tl">
                    <a:srgbClr val="000000">
                      <a:alpha val="43137"/>
                    </a:srgbClr>
                  </a:outerShdw>
                </a:effectLst>
              </a:endParaRPr>
            </a:p>
          </p:txBody>
        </p:sp>
      </p:grpSp>
      <p:grpSp>
        <p:nvGrpSpPr>
          <p:cNvPr id="7" name="Group 6"/>
          <p:cNvGrpSpPr/>
          <p:nvPr/>
        </p:nvGrpSpPr>
        <p:grpSpPr>
          <a:xfrm>
            <a:off x="1905000" y="917070"/>
            <a:ext cx="4876800" cy="2051230"/>
            <a:chOff x="1905000" y="917070"/>
            <a:chExt cx="4876800" cy="2051230"/>
          </a:xfrm>
        </p:grpSpPr>
        <p:sp>
          <p:nvSpPr>
            <p:cNvPr id="2" name="Rectangle 1"/>
            <p:cNvSpPr/>
            <p:nvPr/>
          </p:nvSpPr>
          <p:spPr bwMode="auto">
            <a:xfrm>
              <a:off x="1905000" y="917070"/>
              <a:ext cx="1066800" cy="167373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3414536" y="965372"/>
              <a:ext cx="1066800" cy="788563"/>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5181600" y="1401770"/>
              <a:ext cx="1600200" cy="156653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
        <p:nvSpPr>
          <p:cNvPr id="32" name="Text Box 4"/>
          <p:cNvSpPr txBox="1">
            <a:spLocks noChangeArrowheads="1"/>
          </p:cNvSpPr>
          <p:nvPr/>
        </p:nvSpPr>
        <p:spPr bwMode="auto">
          <a:xfrm>
            <a:off x="0" y="0"/>
            <a:ext cx="9144000" cy="8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Conventional GOM RTM (cost: 1)</a:t>
            </a:r>
          </a:p>
          <a:p>
            <a:pPr algn="ctr" eaLnBrk="1">
              <a:lnSpc>
                <a:spcPct val="93000"/>
              </a:lnSpc>
              <a:buClr>
                <a:srgbClr val="000000"/>
              </a:buClr>
              <a:buSzPct val="100000"/>
              <a:buFont typeface="Times New Roman" pitchFamily="18" charset="0"/>
              <a:buNone/>
            </a:pPr>
            <a:r>
              <a:rPr lang="en-US" altLang="zh-CN" sz="2400" dirty="0" smtClean="0">
                <a:solidFill>
                  <a:schemeClr val="bg1">
                    <a:lumMod val="20000"/>
                    <a:lumOff val="80000"/>
                  </a:schemeClr>
                </a:solidFill>
                <a:latin typeface="+mn-lt"/>
                <a:cs typeface="Times New Roman" pitchFamily="18" charset="0"/>
              </a:rPr>
              <a:t>(Wei Dai)</a:t>
            </a:r>
            <a:endParaRPr lang="en-US" altLang="zh-CN" sz="2400" dirty="0">
              <a:solidFill>
                <a:schemeClr val="bg1">
                  <a:lumMod val="20000"/>
                  <a:lumOff val="80000"/>
                </a:schemeClr>
              </a:solidFill>
              <a:latin typeface="+mn-lt"/>
              <a:cs typeface="Times New Roman" pitchFamily="18" charset="0"/>
            </a:endParaRPr>
          </a:p>
        </p:txBody>
      </p:sp>
    </p:spTree>
    <p:extLst>
      <p:ext uri="{BB962C8B-B14F-4D97-AF65-F5344CB8AC3E}">
        <p14:creationId xmlns:p14="http://schemas.microsoft.com/office/powerpoint/2010/main" val="32338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23004" y="-381000"/>
            <a:ext cx="9144000" cy="2286000"/>
          </a:xfrm>
        </p:spPr>
        <p:txBody>
          <a:bodyPr/>
          <a:lstStyle/>
          <a:p>
            <a:pPr>
              <a:defRPr/>
            </a:pPr>
            <a:r>
              <a:rPr lang="en-US" sz="7200" b="1" i="1" dirty="0" smtClean="0">
                <a:solidFill>
                  <a:srgbClr val="FFFFF7"/>
                </a:solidFill>
                <a:effectLst>
                  <a:outerShdw blurRad="38100" dist="38100" dir="2700000" algn="tl">
                    <a:srgbClr val="000000"/>
                  </a:outerShdw>
                </a:effectLst>
              </a:rPr>
              <a:t>Outline</a:t>
            </a:r>
            <a:endParaRPr lang="en-US" sz="7200" b="1" i="1" dirty="0" smtClean="0">
              <a:solidFill>
                <a:srgbClr val="FFFFF7"/>
              </a:solidFill>
              <a:effectLst>
                <a:outerShdw blurRad="38100" dist="38100" dir="2700000" algn="tl">
                  <a:srgbClr val="FFFFFF"/>
                </a:outerShdw>
              </a:effectLst>
            </a:endParaRPr>
          </a:p>
        </p:txBody>
      </p:sp>
      <p:sp>
        <p:nvSpPr>
          <p:cNvPr id="840707" name="Rectangle 3"/>
          <p:cNvSpPr>
            <a:spLocks noChangeArrowheads="1"/>
          </p:cNvSpPr>
          <p:nvPr/>
        </p:nvSpPr>
        <p:spPr bwMode="auto">
          <a:xfrm>
            <a:off x="609600" y="2239963"/>
            <a:ext cx="9144000" cy="2286000"/>
          </a:xfrm>
          <a:prstGeom prst="rect">
            <a:avLst/>
          </a:prstGeom>
          <a:noFill/>
          <a:ln w="12700">
            <a:noFill/>
            <a:miter lim="800000"/>
            <a:headEnd/>
            <a:tailEnd/>
          </a:ln>
          <a:effectLst/>
        </p:spPr>
        <p:txBody>
          <a:bodyPr lIns="90488" tIns="44450" rIns="90488" bIns="44450" anchor="ctr"/>
          <a:lstStyle/>
          <a:p>
            <a:pPr marL="742950" indent="-742950">
              <a:buFontTx/>
              <a:buAutoNum type="arabicPeriod"/>
              <a:defRPr/>
            </a:pPr>
            <a:r>
              <a:rPr lang="en-US" sz="3600" dirty="0" smtClean="0">
                <a:solidFill>
                  <a:srgbClr val="FAFD00"/>
                </a:solidFill>
                <a:effectLst>
                  <a:outerShdw blurRad="38100" dist="38100" dir="2700000" algn="tl">
                    <a:srgbClr val="000000"/>
                  </a:outerShdw>
                </a:effectLst>
              </a:rPr>
              <a:t>Theory: Multisource LSM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rPr>
              <a:t>Examples: 2D GOM Data LSRTM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latin typeface="Times New Roman" pitchFamily="18" charset="0"/>
              </a:rPr>
              <a:t>Summary</a:t>
            </a:r>
            <a:endParaRPr lang="en-US" sz="3600" dirty="0">
              <a:solidFill>
                <a:srgbClr val="FAFD00"/>
              </a:solidFill>
              <a:effectLst>
                <a:outerShdw blurRad="38100" dist="38100" dir="2700000" algn="tl">
                  <a:srgbClr val="000000"/>
                </a:outerShdw>
              </a:effectLst>
              <a:latin typeface="Times New Roman" pitchFamily="18" charset="0"/>
            </a:endParaRPr>
          </a:p>
        </p:txBody>
      </p:sp>
      <p:sp>
        <p:nvSpPr>
          <p:cNvPr id="8" name="Rectangle 3"/>
          <p:cNvSpPr>
            <a:spLocks noChangeArrowheads="1"/>
          </p:cNvSpPr>
          <p:nvPr/>
        </p:nvSpPr>
        <p:spPr bwMode="auto">
          <a:xfrm>
            <a:off x="609600" y="2209800"/>
            <a:ext cx="9144000" cy="2286000"/>
          </a:xfrm>
          <a:prstGeom prst="rect">
            <a:avLst/>
          </a:prstGeom>
          <a:solidFill>
            <a:srgbClr val="000082"/>
          </a:solidFill>
          <a:ln w="12700">
            <a:noFill/>
            <a:miter lim="800000"/>
            <a:headEnd/>
            <a:tailEnd/>
          </a:ln>
          <a:effectLst/>
        </p:spPr>
        <p:txBody>
          <a:bodyPr lIns="90488" tIns="44450" rIns="90488" bIns="44450" anchor="ctr"/>
          <a:lstStyle/>
          <a:p>
            <a:pPr marL="742950" indent="-742950">
              <a:buFontTx/>
              <a:buAutoNum type="arabicPeriod"/>
              <a:defRPr/>
            </a:pPr>
            <a:r>
              <a:rPr lang="en-US" sz="3600" dirty="0" smtClean="0">
                <a:solidFill>
                  <a:srgbClr val="FAFD00"/>
                </a:solidFill>
                <a:effectLst>
                  <a:outerShdw blurRad="38100" dist="38100" dir="2700000" algn="tl">
                    <a:srgbClr val="000000"/>
                  </a:outerShdw>
                </a:effectLst>
              </a:rPr>
              <a:t>Theory: Multisource LSM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rPr>
              <a:t>Examples: 2D GOM Data </a:t>
            </a:r>
            <a:r>
              <a:rPr lang="en-US" sz="3600" dirty="0" smtClean="0">
                <a:solidFill>
                  <a:srgbClr val="FFFFFF"/>
                </a:solidFill>
                <a:effectLst>
                  <a:outerShdw blurRad="38100" dist="38100" dir="2700000" algn="tl">
                    <a:srgbClr val="000000"/>
                  </a:outerShdw>
                </a:effectLst>
              </a:rPr>
              <a:t>KLSM</a:t>
            </a:r>
            <a:endParaRPr lang="en-US" sz="3600" dirty="0">
              <a:solidFill>
                <a:srgbClr val="FFFFFF"/>
              </a:solidFill>
              <a:effectLst>
                <a:outerShdw blurRad="38100" dist="38100" dir="2700000" algn="tl">
                  <a:srgbClr val="000000"/>
                </a:outerShdw>
              </a:effectLst>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latin typeface="Times New Roman" pitchFamily="18" charset="0"/>
              </a:rPr>
              <a:t>Summary</a:t>
            </a:r>
            <a:endParaRPr lang="en-US" sz="3600" dirty="0">
              <a:solidFill>
                <a:srgbClr val="FAFD00"/>
              </a:solidFill>
              <a:effectLst>
                <a:outerShdw blurRad="38100" dist="38100" dir="2700000" algn="tl">
                  <a:srgbClr val="000000"/>
                </a:outerShdw>
              </a:effectLst>
              <a:latin typeface="Times New Roman" pitchFamily="18" charset="0"/>
            </a:endParaRPr>
          </a:p>
        </p:txBody>
      </p:sp>
      <p:grpSp>
        <p:nvGrpSpPr>
          <p:cNvPr id="3" name="Group 2"/>
          <p:cNvGrpSpPr/>
          <p:nvPr/>
        </p:nvGrpSpPr>
        <p:grpSpPr>
          <a:xfrm>
            <a:off x="457200" y="2057400"/>
            <a:ext cx="7696200" cy="3810000"/>
            <a:chOff x="533400" y="1676400"/>
            <a:chExt cx="7696200" cy="3276600"/>
          </a:xfrm>
        </p:grpSpPr>
        <p:sp>
          <p:nvSpPr>
            <p:cNvPr id="2" name="Rectangle 1"/>
            <p:cNvSpPr/>
            <p:nvPr/>
          </p:nvSpPr>
          <p:spPr bwMode="auto">
            <a:xfrm>
              <a:off x="609600" y="1676400"/>
              <a:ext cx="5943600" cy="914400"/>
            </a:xfrm>
            <a:prstGeom prst="rect">
              <a:avLst/>
            </a:prstGeom>
            <a:solidFill>
              <a:srgbClr val="000082">
                <a:alpha val="3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33400" y="3124200"/>
              <a:ext cx="7696200" cy="1828800"/>
            </a:xfrm>
            <a:prstGeom prst="rect">
              <a:avLst/>
            </a:prstGeom>
            <a:solidFill>
              <a:srgbClr val="000082">
                <a:alpha val="3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911869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baldplate_mslsm_zooma.eps"/>
          <p:cNvPicPr>
            <a:picLocks/>
          </p:cNvPicPr>
          <p:nvPr/>
        </p:nvPicPr>
        <p:blipFill>
          <a:blip r:embed="rId2">
            <a:extLst>
              <a:ext uri="{28A0092B-C50C-407E-A947-70E740481C1C}">
                <a14:useLocalDpi xmlns:a14="http://schemas.microsoft.com/office/drawing/2010/main" val="0"/>
              </a:ext>
            </a:extLst>
          </a:blip>
          <a:srcRect l="10117" t="4781" r="3934" b="72511"/>
          <a:stretch>
            <a:fillRect/>
          </a:stretch>
        </p:blipFill>
        <p:spPr bwMode="auto">
          <a:xfrm>
            <a:off x="549275" y="715963"/>
            <a:ext cx="7772400" cy="2560637"/>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8713" y="609600"/>
            <a:ext cx="430887" cy="2743199"/>
          </a:xfrm>
          <a:prstGeom prst="rect">
            <a:avLst/>
          </a:prstGeom>
          <a:noFill/>
        </p:spPr>
        <p:txBody>
          <a:bodyPr vert="vert270">
            <a:spAutoFit/>
          </a:bodyPr>
          <a:lstStyle/>
          <a:p>
            <a:pPr algn="ctr">
              <a:defRPr/>
            </a:pPr>
            <a:r>
              <a:rPr lang="en-US" sz="1600" dirty="0">
                <a:solidFill>
                  <a:srgbClr val="FFFFF7"/>
                </a:solidFill>
                <a:latin typeface="Calibri" charset="0"/>
                <a:ea typeface="ＭＳ Ｐゴシック" charset="0"/>
                <a:cs typeface="ＭＳ Ｐゴシック" charset="0"/>
              </a:rPr>
              <a:t>1.5                Z (km)                 0.9</a:t>
            </a:r>
          </a:p>
        </p:txBody>
      </p:sp>
      <p:sp>
        <p:nvSpPr>
          <p:cNvPr id="3076" name="TextBox 5"/>
          <p:cNvSpPr txBox="1">
            <a:spLocks noChangeArrowheads="1"/>
          </p:cNvSpPr>
          <p:nvPr/>
        </p:nvSpPr>
        <p:spPr bwMode="auto">
          <a:xfrm>
            <a:off x="549275" y="304800"/>
            <a:ext cx="77835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i="1">
                <a:solidFill>
                  <a:schemeClr val="hlink"/>
                </a:solidFill>
                <a:latin typeface="Mathematica4" pitchFamily="2" charset="2"/>
                <a:ea typeface="MS PGothic" pitchFamily="34" charset="-128"/>
              </a:defRPr>
            </a:lvl1pPr>
            <a:lvl2pPr marL="742950" indent="-285750" eaLnBrk="0" hangingPunct="0">
              <a:defRPr sz="4000" b="1" i="1">
                <a:solidFill>
                  <a:schemeClr val="hlink"/>
                </a:solidFill>
                <a:latin typeface="Mathematica4" pitchFamily="2" charset="2"/>
                <a:ea typeface="MS PGothic" pitchFamily="34" charset="-128"/>
              </a:defRPr>
            </a:lvl2pPr>
            <a:lvl3pPr marL="1143000" indent="-228600" eaLnBrk="0" hangingPunct="0">
              <a:defRPr sz="4000" b="1" i="1">
                <a:solidFill>
                  <a:schemeClr val="hlink"/>
                </a:solidFill>
                <a:latin typeface="Mathematica4" pitchFamily="2" charset="2"/>
                <a:ea typeface="MS PGothic" pitchFamily="34" charset="-128"/>
              </a:defRPr>
            </a:lvl3pPr>
            <a:lvl4pPr marL="1600200" indent="-228600" eaLnBrk="0" hangingPunct="0">
              <a:defRPr sz="4000" b="1" i="1">
                <a:solidFill>
                  <a:schemeClr val="hlink"/>
                </a:solidFill>
                <a:latin typeface="Mathematica4" pitchFamily="2" charset="2"/>
                <a:ea typeface="MS PGothic" pitchFamily="34" charset="-128"/>
              </a:defRPr>
            </a:lvl4pPr>
            <a:lvl5pPr marL="2057400" indent="-228600" eaLnBrk="0" hangingPunct="0">
              <a:defRPr sz="4000" b="1" i="1">
                <a:solidFill>
                  <a:schemeClr val="hlink"/>
                </a:solidFill>
                <a:latin typeface="Mathematica4" pitchFamily="2" charset="2"/>
                <a:ea typeface="MS PGothic" pitchFamily="34" charset="-128"/>
              </a:defRPr>
            </a:lvl5pPr>
            <a:lvl6pPr marL="25146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6pPr>
            <a:lvl7pPr marL="29718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7pPr>
            <a:lvl8pPr marL="34290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8pPr>
            <a:lvl9pPr marL="38862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9pPr>
          </a:lstStyle>
          <a:p>
            <a:pPr algn="ctr" eaLnBrk="1" hangingPunct="1"/>
            <a:endParaRPr lang="en-US" sz="2200"/>
          </a:p>
        </p:txBody>
      </p:sp>
      <p:grpSp>
        <p:nvGrpSpPr>
          <p:cNvPr id="7" name="Group 6"/>
          <p:cNvGrpSpPr>
            <a:grpSpLocks/>
          </p:cNvGrpSpPr>
          <p:nvPr/>
        </p:nvGrpSpPr>
        <p:grpSpPr bwMode="auto">
          <a:xfrm>
            <a:off x="179388" y="3505200"/>
            <a:ext cx="8385175" cy="3352800"/>
            <a:chOff x="178713" y="3505200"/>
            <a:chExt cx="8385850" cy="3352800"/>
          </a:xfrm>
        </p:grpSpPr>
        <p:pic>
          <p:nvPicPr>
            <p:cNvPr id="3079" name="Picture 5" descr="baldplate_mslsm_zooma.eps"/>
            <p:cNvPicPr>
              <a:picLocks/>
            </p:cNvPicPr>
            <p:nvPr/>
          </p:nvPicPr>
          <p:blipFill>
            <a:blip r:embed="rId2">
              <a:extLst>
                <a:ext uri="{28A0092B-C50C-407E-A947-70E740481C1C}">
                  <a14:useLocalDpi xmlns:a14="http://schemas.microsoft.com/office/drawing/2010/main" val="0"/>
                </a:ext>
              </a:extLst>
            </a:blip>
            <a:srcRect l="10028" t="70833" r="2921" b="6461"/>
            <a:stretch>
              <a:fillRect/>
            </a:stretch>
          </p:blipFill>
          <p:spPr bwMode="auto">
            <a:xfrm>
              <a:off x="560830" y="3992880"/>
              <a:ext cx="7772400" cy="256032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080" name="TextBox 9"/>
            <p:cNvSpPr txBox="1">
              <a:spLocks noChangeArrowheads="1"/>
            </p:cNvSpPr>
            <p:nvPr/>
          </p:nvSpPr>
          <p:spPr bwMode="auto">
            <a:xfrm>
              <a:off x="304800" y="6518275"/>
              <a:ext cx="82597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i="1">
                  <a:solidFill>
                    <a:schemeClr val="hlink"/>
                  </a:solidFill>
                  <a:latin typeface="Mathematica4" pitchFamily="2" charset="2"/>
                  <a:ea typeface="MS PGothic" pitchFamily="34" charset="-128"/>
                </a:defRPr>
              </a:lvl1pPr>
              <a:lvl2pPr marL="742950" indent="-285750" eaLnBrk="0" hangingPunct="0">
                <a:defRPr sz="4000" b="1" i="1">
                  <a:solidFill>
                    <a:schemeClr val="hlink"/>
                  </a:solidFill>
                  <a:latin typeface="Mathematica4" pitchFamily="2" charset="2"/>
                  <a:ea typeface="MS PGothic" pitchFamily="34" charset="-128"/>
                </a:defRPr>
              </a:lvl2pPr>
              <a:lvl3pPr marL="1143000" indent="-228600" eaLnBrk="0" hangingPunct="0">
                <a:defRPr sz="4000" b="1" i="1">
                  <a:solidFill>
                    <a:schemeClr val="hlink"/>
                  </a:solidFill>
                  <a:latin typeface="Mathematica4" pitchFamily="2" charset="2"/>
                  <a:ea typeface="MS PGothic" pitchFamily="34" charset="-128"/>
                </a:defRPr>
              </a:lvl3pPr>
              <a:lvl4pPr marL="1600200" indent="-228600" eaLnBrk="0" hangingPunct="0">
                <a:defRPr sz="4000" b="1" i="1">
                  <a:solidFill>
                    <a:schemeClr val="hlink"/>
                  </a:solidFill>
                  <a:latin typeface="Mathematica4" pitchFamily="2" charset="2"/>
                  <a:ea typeface="MS PGothic" pitchFamily="34" charset="-128"/>
                </a:defRPr>
              </a:lvl4pPr>
              <a:lvl5pPr marL="2057400" indent="-228600" eaLnBrk="0" hangingPunct="0">
                <a:defRPr sz="4000" b="1" i="1">
                  <a:solidFill>
                    <a:schemeClr val="hlink"/>
                  </a:solidFill>
                  <a:latin typeface="Mathematica4" pitchFamily="2" charset="2"/>
                  <a:ea typeface="MS PGothic" pitchFamily="34" charset="-128"/>
                </a:defRPr>
              </a:lvl5pPr>
              <a:lvl6pPr marL="25146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6pPr>
              <a:lvl7pPr marL="29718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7pPr>
              <a:lvl8pPr marL="34290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8pPr>
              <a:lvl9pPr marL="38862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9pPr>
            </a:lstStyle>
            <a:p>
              <a:pPr algn="ctr" eaLnBrk="1" hangingPunct="1"/>
              <a:r>
                <a:rPr lang="en-US" sz="1600">
                  <a:solidFill>
                    <a:srgbClr val="FFFFF7"/>
                  </a:solidFill>
                  <a:latin typeface="Calibri" pitchFamily="34" charset="0"/>
                </a:rPr>
                <a:t>10.5                                                                      X (km)                                                                    11.5</a:t>
              </a:r>
            </a:p>
          </p:txBody>
        </p:sp>
        <p:sp>
          <p:nvSpPr>
            <p:cNvPr id="10" name="TextBox 9"/>
            <p:cNvSpPr txBox="1"/>
            <p:nvPr/>
          </p:nvSpPr>
          <p:spPr>
            <a:xfrm>
              <a:off x="178713" y="3886201"/>
              <a:ext cx="430922" cy="2743199"/>
            </a:xfrm>
            <a:prstGeom prst="rect">
              <a:avLst/>
            </a:prstGeom>
            <a:noFill/>
          </p:spPr>
          <p:txBody>
            <a:bodyPr vert="vert270">
              <a:spAutoFit/>
            </a:bodyPr>
            <a:lstStyle/>
            <a:p>
              <a:pPr algn="ctr">
                <a:defRPr/>
              </a:pPr>
              <a:r>
                <a:rPr lang="en-US" sz="1600" dirty="0">
                  <a:solidFill>
                    <a:srgbClr val="FFFFF7"/>
                  </a:solidFill>
                  <a:latin typeface="Calibri" charset="0"/>
                  <a:ea typeface="ＭＳ Ｐゴシック" charset="0"/>
                  <a:cs typeface="ＭＳ Ｐゴシック" charset="0"/>
                </a:rPr>
                <a:t>1.5                Z (km)                 0.9</a:t>
              </a:r>
            </a:p>
          </p:txBody>
        </p:sp>
        <p:sp>
          <p:nvSpPr>
            <p:cNvPr id="7177" name="TextBox 10"/>
            <p:cNvSpPr txBox="1">
              <a:spLocks noChangeArrowheads="1"/>
            </p:cNvSpPr>
            <p:nvPr/>
          </p:nvSpPr>
          <p:spPr bwMode="auto">
            <a:xfrm>
              <a:off x="532753" y="3505200"/>
              <a:ext cx="778572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i="1">
                  <a:solidFill>
                    <a:schemeClr val="hlink"/>
                  </a:solidFill>
                  <a:latin typeface="Mathematica4" pitchFamily="2" charset="2"/>
                  <a:ea typeface="ＭＳ Ｐゴシック" pitchFamily="34" charset="-128"/>
                </a:defRPr>
              </a:lvl1pPr>
              <a:lvl2pPr marL="742950" indent="-285750" eaLnBrk="0" hangingPunct="0">
                <a:defRPr sz="4000" b="1" i="1">
                  <a:solidFill>
                    <a:schemeClr val="hlink"/>
                  </a:solidFill>
                  <a:latin typeface="Mathematica4" pitchFamily="2" charset="2"/>
                  <a:ea typeface="ＭＳ Ｐゴシック" pitchFamily="34" charset="-128"/>
                </a:defRPr>
              </a:lvl2pPr>
              <a:lvl3pPr marL="1143000" indent="-228600" eaLnBrk="0" hangingPunct="0">
                <a:defRPr sz="4000" b="1" i="1">
                  <a:solidFill>
                    <a:schemeClr val="hlink"/>
                  </a:solidFill>
                  <a:latin typeface="Mathematica4" pitchFamily="2" charset="2"/>
                  <a:ea typeface="ＭＳ Ｐゴシック" pitchFamily="34" charset="-128"/>
                </a:defRPr>
              </a:lvl3pPr>
              <a:lvl4pPr marL="1600200" indent="-228600" eaLnBrk="0" hangingPunct="0">
                <a:defRPr sz="4000" b="1" i="1">
                  <a:solidFill>
                    <a:schemeClr val="hlink"/>
                  </a:solidFill>
                  <a:latin typeface="Mathematica4" pitchFamily="2" charset="2"/>
                  <a:ea typeface="ＭＳ Ｐゴシック" pitchFamily="34" charset="-128"/>
                </a:defRPr>
              </a:lvl4pPr>
              <a:lvl5pPr marL="2057400" indent="-228600" eaLnBrk="0" hangingPunct="0">
                <a:defRPr sz="4000" b="1" i="1">
                  <a:solidFill>
                    <a:schemeClr val="hlink"/>
                  </a:solidFill>
                  <a:latin typeface="Mathematica4" pitchFamily="2" charset="2"/>
                  <a:ea typeface="ＭＳ Ｐゴシック" pitchFamily="34" charset="-128"/>
                </a:defRPr>
              </a:lvl5pPr>
              <a:lvl6pPr marL="2514600" indent="-228600" eaLnBrk="0" fontAlgn="base" hangingPunct="0">
                <a:spcBef>
                  <a:spcPct val="0"/>
                </a:spcBef>
                <a:spcAft>
                  <a:spcPct val="0"/>
                </a:spcAft>
                <a:defRPr sz="4000" b="1" i="1">
                  <a:solidFill>
                    <a:schemeClr val="hlink"/>
                  </a:solidFill>
                  <a:latin typeface="Mathematica4" pitchFamily="2" charset="2"/>
                  <a:ea typeface="ＭＳ Ｐゴシック" pitchFamily="34" charset="-128"/>
                </a:defRPr>
              </a:lvl6pPr>
              <a:lvl7pPr marL="2971800" indent="-228600" eaLnBrk="0" fontAlgn="base" hangingPunct="0">
                <a:spcBef>
                  <a:spcPct val="0"/>
                </a:spcBef>
                <a:spcAft>
                  <a:spcPct val="0"/>
                </a:spcAft>
                <a:defRPr sz="4000" b="1" i="1">
                  <a:solidFill>
                    <a:schemeClr val="hlink"/>
                  </a:solidFill>
                  <a:latin typeface="Mathematica4" pitchFamily="2" charset="2"/>
                  <a:ea typeface="ＭＳ Ｐゴシック" pitchFamily="34" charset="-128"/>
                </a:defRPr>
              </a:lvl7pPr>
              <a:lvl8pPr marL="3429000" indent="-228600" eaLnBrk="0" fontAlgn="base" hangingPunct="0">
                <a:spcBef>
                  <a:spcPct val="0"/>
                </a:spcBef>
                <a:spcAft>
                  <a:spcPct val="0"/>
                </a:spcAft>
                <a:defRPr sz="4000" b="1" i="1">
                  <a:solidFill>
                    <a:schemeClr val="hlink"/>
                  </a:solidFill>
                  <a:latin typeface="Mathematica4" pitchFamily="2" charset="2"/>
                  <a:ea typeface="ＭＳ Ｐゴシック" pitchFamily="34" charset="-128"/>
                </a:defRPr>
              </a:lvl8pPr>
              <a:lvl9pPr marL="3886200" indent="-228600" eaLnBrk="0" fontAlgn="base" hangingPunct="0">
                <a:spcBef>
                  <a:spcPct val="0"/>
                </a:spcBef>
                <a:spcAft>
                  <a:spcPct val="0"/>
                </a:spcAft>
                <a:defRPr sz="4000" b="1" i="1">
                  <a:solidFill>
                    <a:schemeClr val="hlink"/>
                  </a:solidFill>
                  <a:latin typeface="Mathematica4" pitchFamily="2" charset="2"/>
                  <a:ea typeface="ＭＳ Ｐゴシック" pitchFamily="34" charset="-128"/>
                </a:defRPr>
              </a:lvl9pPr>
            </a:lstStyle>
            <a:p>
              <a:pPr algn="ctr" eaLnBrk="1" hangingPunct="1">
                <a:defRPr/>
              </a:pPr>
              <a:r>
                <a:rPr lang="en-US" sz="2200" dirty="0" smtClean="0">
                  <a:solidFill>
                    <a:srgbClr val="FFFFF7"/>
                  </a:solidFill>
                  <a:latin typeface="+mn-lt"/>
                </a:rPr>
                <a:t>Multisource Least-squares </a:t>
              </a:r>
              <a:r>
                <a:rPr lang="en-US" sz="2200" dirty="0">
                  <a:solidFill>
                    <a:srgbClr val="FFFFF7"/>
                  </a:solidFill>
                  <a:latin typeface="+mn-lt"/>
                </a:rPr>
                <a:t>M</a:t>
              </a:r>
              <a:r>
                <a:rPr lang="en-US" sz="2200" dirty="0" smtClean="0">
                  <a:solidFill>
                    <a:srgbClr val="FFFFF7"/>
                  </a:solidFill>
                  <a:latin typeface="+mn-lt"/>
                </a:rPr>
                <a:t>igration Image (&gt;10X)</a:t>
              </a:r>
            </a:p>
          </p:txBody>
        </p:sp>
      </p:grpSp>
      <p:sp>
        <p:nvSpPr>
          <p:cNvPr id="3078" name="TextBox 1"/>
          <p:cNvSpPr txBox="1">
            <a:spLocks noChangeArrowheads="1"/>
          </p:cNvSpPr>
          <p:nvPr/>
        </p:nvSpPr>
        <p:spPr bwMode="auto">
          <a:xfrm>
            <a:off x="533400" y="228600"/>
            <a:ext cx="7772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i="1">
                <a:solidFill>
                  <a:schemeClr val="hlink"/>
                </a:solidFill>
                <a:latin typeface="Mathematica4" pitchFamily="2" charset="2"/>
                <a:ea typeface="MS PGothic" pitchFamily="34" charset="-128"/>
              </a:defRPr>
            </a:lvl1pPr>
            <a:lvl2pPr marL="742950" indent="-285750" eaLnBrk="0" hangingPunct="0">
              <a:defRPr sz="4000" b="1" i="1">
                <a:solidFill>
                  <a:schemeClr val="hlink"/>
                </a:solidFill>
                <a:latin typeface="Mathematica4" pitchFamily="2" charset="2"/>
                <a:ea typeface="MS PGothic" pitchFamily="34" charset="-128"/>
              </a:defRPr>
            </a:lvl2pPr>
            <a:lvl3pPr marL="1143000" indent="-228600" eaLnBrk="0" hangingPunct="0">
              <a:defRPr sz="4000" b="1" i="1">
                <a:solidFill>
                  <a:schemeClr val="hlink"/>
                </a:solidFill>
                <a:latin typeface="Mathematica4" pitchFamily="2" charset="2"/>
                <a:ea typeface="MS PGothic" pitchFamily="34" charset="-128"/>
              </a:defRPr>
            </a:lvl3pPr>
            <a:lvl4pPr marL="1600200" indent="-228600" eaLnBrk="0" hangingPunct="0">
              <a:defRPr sz="4000" b="1" i="1">
                <a:solidFill>
                  <a:schemeClr val="hlink"/>
                </a:solidFill>
                <a:latin typeface="Mathematica4" pitchFamily="2" charset="2"/>
                <a:ea typeface="MS PGothic" pitchFamily="34" charset="-128"/>
              </a:defRPr>
            </a:lvl4pPr>
            <a:lvl5pPr marL="2057400" indent="-228600" eaLnBrk="0" hangingPunct="0">
              <a:defRPr sz="4000" b="1" i="1">
                <a:solidFill>
                  <a:schemeClr val="hlink"/>
                </a:solidFill>
                <a:latin typeface="Mathematica4" pitchFamily="2" charset="2"/>
                <a:ea typeface="MS PGothic" pitchFamily="34" charset="-128"/>
              </a:defRPr>
            </a:lvl5pPr>
            <a:lvl6pPr marL="25146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6pPr>
            <a:lvl7pPr marL="29718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7pPr>
            <a:lvl8pPr marL="34290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8pPr>
            <a:lvl9pPr marL="3886200" indent="-228600" eaLnBrk="0" fontAlgn="base" hangingPunct="0">
              <a:spcBef>
                <a:spcPct val="0"/>
              </a:spcBef>
              <a:spcAft>
                <a:spcPct val="0"/>
              </a:spcAft>
              <a:defRPr sz="4000" b="1" i="1">
                <a:solidFill>
                  <a:schemeClr val="hlink"/>
                </a:solidFill>
                <a:latin typeface="Mathematica4" pitchFamily="2" charset="2"/>
                <a:ea typeface="MS PGothic" pitchFamily="34" charset="-128"/>
              </a:defRPr>
            </a:lvl9pPr>
          </a:lstStyle>
          <a:p>
            <a:pPr algn="ctr" eaLnBrk="1" hangingPunct="1"/>
            <a:r>
              <a:rPr lang="en-US" sz="2200" dirty="0">
                <a:solidFill>
                  <a:srgbClr val="FFFFF7"/>
                </a:solidFill>
                <a:latin typeface="Times New Roman" pitchFamily="18" charset="0"/>
                <a:cs typeface="Times New Roman" pitchFamily="18" charset="0"/>
              </a:rPr>
              <a:t>Kirchhoff M</a:t>
            </a:r>
            <a:r>
              <a:rPr lang="en-US" sz="2200" dirty="0" smtClean="0">
                <a:solidFill>
                  <a:srgbClr val="FFFFF7"/>
                </a:solidFill>
                <a:latin typeface="Times New Roman" pitchFamily="18" charset="0"/>
                <a:cs typeface="Times New Roman" pitchFamily="18" charset="0"/>
              </a:rPr>
              <a:t>igration Image (1X)</a:t>
            </a:r>
            <a:endParaRPr lang="en-US" sz="2200" dirty="0">
              <a:solidFill>
                <a:srgbClr val="FFFFF7"/>
              </a:solidFill>
              <a:latin typeface="Times New Roman" pitchFamily="18" charset="0"/>
              <a:cs typeface="Times New Roman" pitchFamily="18" charset="0"/>
            </a:endParaRPr>
          </a:p>
        </p:txBody>
      </p:sp>
      <p:sp>
        <p:nvSpPr>
          <p:cNvPr id="2" name="Rectangle 1"/>
          <p:cNvSpPr/>
          <p:nvPr/>
        </p:nvSpPr>
        <p:spPr>
          <a:xfrm>
            <a:off x="2133600" y="2538695"/>
            <a:ext cx="4572000" cy="769441"/>
          </a:xfrm>
          <a:prstGeom prst="rect">
            <a:avLst/>
          </a:prstGeom>
        </p:spPr>
        <p:txBody>
          <a:bodyPr>
            <a:spAutoFit/>
          </a:bodyPr>
          <a:lstStyle/>
          <a:p>
            <a:pPr algn="ctr" eaLnBrk="1" hangingPunct="1"/>
            <a:r>
              <a:rPr lang="en-US" dirty="0" smtClean="0">
                <a:solidFill>
                  <a:srgbClr val="FFFFF7"/>
                </a:solidFill>
                <a:cs typeface="Times New Roman" pitchFamily="18" charset="0"/>
              </a:rPr>
              <a:t>K M</a:t>
            </a:r>
            <a:endParaRPr lang="en-US" dirty="0">
              <a:solidFill>
                <a:srgbClr val="FFFFF7"/>
              </a:solidFill>
              <a:cs typeface="Times New Roman" pitchFamily="18" charset="0"/>
            </a:endParaRPr>
          </a:p>
        </p:txBody>
      </p:sp>
      <p:grpSp>
        <p:nvGrpSpPr>
          <p:cNvPr id="3" name="Group 2"/>
          <p:cNvGrpSpPr/>
          <p:nvPr/>
        </p:nvGrpSpPr>
        <p:grpSpPr>
          <a:xfrm>
            <a:off x="561014" y="678021"/>
            <a:ext cx="7771774" cy="2636520"/>
            <a:chOff x="713874" y="4145280"/>
            <a:chExt cx="7771774" cy="2636520"/>
          </a:xfrm>
        </p:grpSpPr>
        <p:pic>
          <p:nvPicPr>
            <p:cNvPr id="13" name="Picture 5" descr="baldplate_mslsm_zooma.eps"/>
            <p:cNvPicPr>
              <a:picLocks/>
            </p:cNvPicPr>
            <p:nvPr/>
          </p:nvPicPr>
          <p:blipFill>
            <a:blip r:embed="rId2">
              <a:extLst>
                <a:ext uri="{28A0092B-C50C-407E-A947-70E740481C1C}">
                  <a14:useLocalDpi xmlns:a14="http://schemas.microsoft.com/office/drawing/2010/main" val="0"/>
                </a:ext>
              </a:extLst>
            </a:blip>
            <a:srcRect l="10028" t="70833" r="2921" b="6461"/>
            <a:stretch>
              <a:fillRect/>
            </a:stretch>
          </p:blipFill>
          <p:spPr bwMode="auto">
            <a:xfrm>
              <a:off x="713874" y="4145280"/>
              <a:ext cx="7771774" cy="256032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2316192" y="6012359"/>
              <a:ext cx="4572000" cy="769441"/>
            </a:xfrm>
            <a:prstGeom prst="rect">
              <a:avLst/>
            </a:prstGeom>
          </p:spPr>
          <p:txBody>
            <a:bodyPr>
              <a:spAutoFit/>
            </a:bodyPr>
            <a:lstStyle/>
            <a:p>
              <a:pPr algn="ctr" eaLnBrk="1" hangingPunct="1"/>
              <a:r>
                <a:rPr lang="en-US" dirty="0" smtClean="0">
                  <a:solidFill>
                    <a:srgbClr val="FFFFF7"/>
                  </a:solidFill>
                  <a:cs typeface="Times New Roman" pitchFamily="18" charset="0"/>
                </a:rPr>
                <a:t>KLS M </a:t>
              </a:r>
              <a:r>
                <a:rPr lang="en-US" sz="2400" dirty="0" smtClean="0">
                  <a:solidFill>
                    <a:srgbClr val="FFFFF7"/>
                  </a:solidFill>
                  <a:cs typeface="Times New Roman" pitchFamily="18" charset="0"/>
                </a:rPr>
                <a:t>(X. Wang)</a:t>
              </a:r>
              <a:endParaRPr lang="en-US" sz="2400" dirty="0">
                <a:solidFill>
                  <a:srgbClr val="FFFFF7"/>
                </a:solidFill>
                <a:cs typeface="Times New Roman" pitchFamily="18" charset="0"/>
              </a:endParaRPr>
            </a:p>
          </p:txBody>
        </p:sp>
      </p:grpSp>
    </p:spTree>
    <p:extLst>
      <p:ext uri="{BB962C8B-B14F-4D97-AF65-F5344CB8AC3E}">
        <p14:creationId xmlns:p14="http://schemas.microsoft.com/office/powerpoint/2010/main" val="3046476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txBox="1">
            <a:spLocks/>
          </p:cNvSpPr>
          <p:nvPr/>
        </p:nvSpPr>
        <p:spPr bwMode="auto">
          <a:xfrm>
            <a:off x="457200" y="-1031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4400"/>
              <a:t>Alias and Gap Data</a:t>
            </a:r>
          </a:p>
        </p:txBody>
      </p:sp>
      <p:sp>
        <p:nvSpPr>
          <p:cNvPr id="34818" name="TextBox 1"/>
          <p:cNvSpPr txBox="1">
            <a:spLocks noChangeArrowheads="1"/>
          </p:cNvSpPr>
          <p:nvPr/>
        </p:nvSpPr>
        <p:spPr bwMode="auto">
          <a:xfrm>
            <a:off x="469900" y="1143000"/>
            <a:ext cx="8048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t>GOM data, aliased source and gap between </a:t>
            </a:r>
            <a:r>
              <a:rPr lang="en-US">
                <a:solidFill>
                  <a:srgbClr val="FF0000"/>
                </a:solidFill>
              </a:rPr>
              <a:t>9.5 km</a:t>
            </a:r>
            <a:r>
              <a:rPr lang="en-US"/>
              <a:t> and </a:t>
            </a:r>
            <a:r>
              <a:rPr lang="en-US">
                <a:solidFill>
                  <a:srgbClr val="FF0000"/>
                </a:solidFill>
              </a:rPr>
              <a:t>10 km</a:t>
            </a:r>
            <a:r>
              <a:rPr lang="en-US"/>
              <a:t> </a:t>
            </a:r>
          </a:p>
        </p:txBody>
      </p:sp>
      <p:cxnSp>
        <p:nvCxnSpPr>
          <p:cNvPr id="49" name="Straight Connector 48"/>
          <p:cNvCxnSpPr>
            <a:cxnSpLocks noChangeShapeType="1"/>
          </p:cNvCxnSpPr>
          <p:nvPr/>
        </p:nvCxnSpPr>
        <p:spPr bwMode="auto">
          <a:xfrm flipV="1">
            <a:off x="546100" y="914400"/>
            <a:ext cx="8115300" cy="254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820" name="TextBox 3"/>
          <p:cNvSpPr txBox="1">
            <a:spLocks noChangeArrowheads="1"/>
          </p:cNvSpPr>
          <p:nvPr/>
        </p:nvSpPr>
        <p:spPr bwMode="auto">
          <a:xfrm>
            <a:off x="6005513" y="1949450"/>
            <a:ext cx="250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Model Size: 3407 X 401 </a:t>
            </a:r>
          </a:p>
        </p:txBody>
      </p:sp>
      <p:sp>
        <p:nvSpPr>
          <p:cNvPr id="34821" name="TextBox 61"/>
          <p:cNvSpPr txBox="1">
            <a:spLocks noChangeArrowheads="1"/>
          </p:cNvSpPr>
          <p:nvPr/>
        </p:nvSpPr>
        <p:spPr bwMode="auto">
          <a:xfrm>
            <a:off x="6011863" y="2303463"/>
            <a:ext cx="2506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Interval: 6.25 m </a:t>
            </a:r>
          </a:p>
        </p:txBody>
      </p:sp>
      <p:sp>
        <p:nvSpPr>
          <p:cNvPr id="34822" name="TextBox 62"/>
          <p:cNvSpPr txBox="1">
            <a:spLocks noChangeArrowheads="1"/>
          </p:cNvSpPr>
          <p:nvPr/>
        </p:nvSpPr>
        <p:spPr bwMode="auto">
          <a:xfrm>
            <a:off x="6011863" y="2692400"/>
            <a:ext cx="2833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solidFill>
                  <a:srgbClr val="FF0000"/>
                </a:solidFill>
              </a:rPr>
              <a:t># of shots: 248, ds = 75 m </a:t>
            </a:r>
          </a:p>
        </p:txBody>
      </p:sp>
      <p:sp>
        <p:nvSpPr>
          <p:cNvPr id="34823" name="TextBox 63"/>
          <p:cNvSpPr txBox="1">
            <a:spLocks noChangeArrowheads="1"/>
          </p:cNvSpPr>
          <p:nvPr/>
        </p:nvSpPr>
        <p:spPr bwMode="auto">
          <a:xfrm>
            <a:off x="6005513" y="3068638"/>
            <a:ext cx="3138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 of receiver: 480, dg = 12.5 m</a:t>
            </a:r>
          </a:p>
        </p:txBody>
      </p:sp>
      <p:sp>
        <p:nvSpPr>
          <p:cNvPr id="34824" name="TextBox 64"/>
          <p:cNvSpPr txBox="1">
            <a:spLocks noChangeArrowheads="1"/>
          </p:cNvSpPr>
          <p:nvPr/>
        </p:nvSpPr>
        <p:spPr bwMode="auto">
          <a:xfrm>
            <a:off x="6022975" y="3455988"/>
            <a:ext cx="2952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Streamer length: 6 km</a:t>
            </a:r>
          </a:p>
        </p:txBody>
      </p:sp>
      <p:sp>
        <p:nvSpPr>
          <p:cNvPr id="34825" name="TextBox 4"/>
          <p:cNvSpPr txBox="1">
            <a:spLocks noChangeArrowheads="1"/>
          </p:cNvSpPr>
          <p:nvPr/>
        </p:nvSpPr>
        <p:spPr bwMode="auto">
          <a:xfrm>
            <a:off x="6019800" y="3792538"/>
            <a:ext cx="312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Record length: 10.24 s, dt=2ms</a:t>
            </a:r>
          </a:p>
        </p:txBody>
      </p:sp>
      <p:sp>
        <p:nvSpPr>
          <p:cNvPr id="34826" name="TextBox 65"/>
          <p:cNvSpPr txBox="1">
            <a:spLocks noChangeArrowheads="1"/>
          </p:cNvSpPr>
          <p:nvPr/>
        </p:nvSpPr>
        <p:spPr bwMode="auto">
          <a:xfrm>
            <a:off x="6027738" y="4513263"/>
            <a:ext cx="3033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 of shots in supergather: 16</a:t>
            </a:r>
          </a:p>
        </p:txBody>
      </p:sp>
      <p:grpSp>
        <p:nvGrpSpPr>
          <p:cNvPr id="34827" name="Group 5"/>
          <p:cNvGrpSpPr>
            <a:grpSpLocks/>
          </p:cNvGrpSpPr>
          <p:nvPr/>
        </p:nvGrpSpPr>
        <p:grpSpPr bwMode="auto">
          <a:xfrm>
            <a:off x="184150" y="2035175"/>
            <a:ext cx="5086350" cy="2528888"/>
            <a:chOff x="184893" y="1623589"/>
            <a:chExt cx="5085637" cy="2527995"/>
          </a:xfrm>
        </p:grpSpPr>
        <p:sp>
          <p:nvSpPr>
            <p:cNvPr id="71" name="TextBox 70"/>
            <p:cNvSpPr txBox="1"/>
            <p:nvPr/>
          </p:nvSpPr>
          <p:spPr>
            <a:xfrm>
              <a:off x="184893" y="1884518"/>
              <a:ext cx="400110" cy="1962518"/>
            </a:xfrm>
            <a:prstGeom prst="rect">
              <a:avLst/>
            </a:prstGeom>
            <a:noFill/>
          </p:spPr>
          <p:txBody>
            <a:bodyPr vert="vert270">
              <a:spAutoFit/>
            </a:bodyPr>
            <a:lstStyle/>
            <a:p>
              <a:pPr algn="ctr">
                <a:defRPr/>
              </a:pPr>
              <a:r>
                <a:rPr lang="en-US" sz="1400" dirty="0">
                  <a:latin typeface="Calibri" charset="0"/>
                  <a:ea typeface="ＭＳ Ｐゴシック" charset="0"/>
                  <a:cs typeface="ＭＳ Ｐゴシック" charset="0"/>
                </a:rPr>
                <a:t>2.5              Z (km)           0</a:t>
              </a:r>
            </a:p>
          </p:txBody>
        </p:sp>
        <p:sp>
          <p:nvSpPr>
            <p:cNvPr id="34840" name="TextBox 71"/>
            <p:cNvSpPr txBox="1">
              <a:spLocks noChangeArrowheads="1"/>
            </p:cNvSpPr>
            <p:nvPr/>
          </p:nvSpPr>
          <p:spPr bwMode="auto">
            <a:xfrm>
              <a:off x="546101" y="1623589"/>
              <a:ext cx="4668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t>Velocity model</a:t>
              </a:r>
            </a:p>
          </p:txBody>
        </p:sp>
        <p:sp>
          <p:nvSpPr>
            <p:cNvPr id="34841" name="TextBox 72"/>
            <p:cNvSpPr txBox="1">
              <a:spLocks noChangeArrowheads="1"/>
            </p:cNvSpPr>
            <p:nvPr/>
          </p:nvSpPr>
          <p:spPr bwMode="auto">
            <a:xfrm>
              <a:off x="469900" y="3843807"/>
              <a:ext cx="4800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1400"/>
                <a:t>0                                              </a:t>
              </a:r>
              <a:r>
                <a:rPr lang="en-US" altLang="zh-CN" sz="1400"/>
                <a:t>X</a:t>
              </a:r>
              <a:r>
                <a:rPr lang="zh-CN" altLang="en-US" sz="1400"/>
                <a:t>（</a:t>
              </a:r>
              <a:r>
                <a:rPr lang="en-US" altLang="zh-CN" sz="1400"/>
                <a:t>km)</a:t>
              </a:r>
              <a:r>
                <a:rPr lang="en-US" altLang="ja-JP" sz="1400"/>
                <a:t>                                               18.8</a:t>
              </a:r>
              <a:endParaRPr lang="en-US" sz="1400"/>
            </a:p>
          </p:txBody>
        </p:sp>
      </p:grpSp>
      <p:pic>
        <p:nvPicPr>
          <p:cNvPr id="34828" name="Picture 7" descr="marmousi2_vel.png"/>
          <p:cNvPicPr>
            <a:picLocks noChangeAspect="1"/>
          </p:cNvPicPr>
          <p:nvPr/>
        </p:nvPicPr>
        <p:blipFill>
          <a:blip r:embed="rId2" cstate="print">
            <a:extLst>
              <a:ext uri="{28A0092B-C50C-407E-A947-70E740481C1C}">
                <a14:useLocalDpi xmlns:a14="http://schemas.microsoft.com/office/drawing/2010/main" val="0"/>
              </a:ext>
            </a:extLst>
          </a:blip>
          <a:srcRect l="85896" t="8025" r="11665" b="12415"/>
          <a:stretch>
            <a:fillRect/>
          </a:stretch>
        </p:blipFill>
        <p:spPr bwMode="auto">
          <a:xfrm>
            <a:off x="5437188" y="2386013"/>
            <a:ext cx="163512" cy="1828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9" name="TextBox 8"/>
          <p:cNvSpPr txBox="1">
            <a:spLocks noChangeArrowheads="1"/>
          </p:cNvSpPr>
          <p:nvPr/>
        </p:nvSpPr>
        <p:spPr bwMode="auto">
          <a:xfrm>
            <a:off x="5557838" y="3992563"/>
            <a:ext cx="425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400"/>
              <a:t>1.5</a:t>
            </a:r>
          </a:p>
        </p:txBody>
      </p:sp>
      <p:sp>
        <p:nvSpPr>
          <p:cNvPr id="34830" name="TextBox 19"/>
          <p:cNvSpPr txBox="1">
            <a:spLocks noChangeArrowheads="1"/>
          </p:cNvSpPr>
          <p:nvPr/>
        </p:nvSpPr>
        <p:spPr bwMode="auto">
          <a:xfrm>
            <a:off x="5559425" y="2270125"/>
            <a:ext cx="427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400"/>
              <a:t>2.2</a:t>
            </a:r>
          </a:p>
        </p:txBody>
      </p:sp>
      <p:sp>
        <p:nvSpPr>
          <p:cNvPr id="34831" name="TextBox 9"/>
          <p:cNvSpPr txBox="1">
            <a:spLocks noChangeArrowheads="1"/>
          </p:cNvSpPr>
          <p:nvPr/>
        </p:nvSpPr>
        <p:spPr bwMode="auto">
          <a:xfrm>
            <a:off x="5270500" y="2046288"/>
            <a:ext cx="555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400"/>
              <a:t>km/s</a:t>
            </a:r>
          </a:p>
        </p:txBody>
      </p:sp>
      <p:sp>
        <p:nvSpPr>
          <p:cNvPr id="34832" name="TextBox 10"/>
          <p:cNvSpPr txBox="1">
            <a:spLocks noChangeArrowheads="1"/>
          </p:cNvSpPr>
          <p:nvPr/>
        </p:nvSpPr>
        <p:spPr bwMode="auto">
          <a:xfrm>
            <a:off x="479425" y="4968875"/>
            <a:ext cx="8140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Velocity model is from FWI. (Boonyasiriwat et al., 2010) </a:t>
            </a:r>
          </a:p>
        </p:txBody>
      </p:sp>
      <p:pic>
        <p:nvPicPr>
          <p:cNvPr id="34833" name="Picture 11" descr="baldplate_vel.png"/>
          <p:cNvPicPr>
            <a:picLocks/>
          </p:cNvPicPr>
          <p:nvPr/>
        </p:nvPicPr>
        <p:blipFill>
          <a:blip r:embed="rId3" cstate="print">
            <a:extLst>
              <a:ext uri="{28A0092B-C50C-407E-A947-70E740481C1C}">
                <a14:useLocalDpi xmlns:a14="http://schemas.microsoft.com/office/drawing/2010/main" val="0"/>
              </a:ext>
            </a:extLst>
          </a:blip>
          <a:srcRect l="12915" t="7680" r="15930" b="11232"/>
          <a:stretch>
            <a:fillRect/>
          </a:stretch>
        </p:blipFill>
        <p:spPr bwMode="auto">
          <a:xfrm>
            <a:off x="509588" y="2371725"/>
            <a:ext cx="4672012" cy="1828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34" name="TextBox 23"/>
          <p:cNvSpPr txBox="1">
            <a:spLocks noChangeArrowheads="1"/>
          </p:cNvSpPr>
          <p:nvPr/>
        </p:nvSpPr>
        <p:spPr bwMode="auto">
          <a:xfrm>
            <a:off x="476250" y="5387975"/>
            <a:ext cx="814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A 10-15-70-75 Hz bandpass filter is applied.</a:t>
            </a:r>
          </a:p>
        </p:txBody>
      </p:sp>
      <p:sp>
        <p:nvSpPr>
          <p:cNvPr id="34835" name="TextBox 24"/>
          <p:cNvSpPr txBox="1">
            <a:spLocks noChangeArrowheads="1"/>
          </p:cNvSpPr>
          <p:nvPr/>
        </p:nvSpPr>
        <p:spPr bwMode="auto">
          <a:xfrm>
            <a:off x="6027738" y="4156075"/>
            <a:ext cx="3033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 of supergather: 32</a:t>
            </a:r>
          </a:p>
        </p:txBody>
      </p:sp>
      <p:sp>
        <p:nvSpPr>
          <p:cNvPr id="34836" name="TextBox 25"/>
          <p:cNvSpPr txBox="1">
            <a:spLocks noChangeArrowheads="1"/>
          </p:cNvSpPr>
          <p:nvPr/>
        </p:nvSpPr>
        <p:spPr bwMode="auto">
          <a:xfrm>
            <a:off x="471488" y="5830888"/>
            <a:ext cx="8140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800"/>
              <a:t>Source wave is generated from stacking near offset ocean bottom reflections.</a:t>
            </a:r>
          </a:p>
        </p:txBody>
      </p:sp>
      <p:cxnSp>
        <p:nvCxnSpPr>
          <p:cNvPr id="7" name="Straight Connector 6"/>
          <p:cNvCxnSpPr>
            <a:cxnSpLocks noChangeShapeType="1"/>
          </p:cNvCxnSpPr>
          <p:nvPr/>
        </p:nvCxnSpPr>
        <p:spPr bwMode="auto">
          <a:xfrm flipH="1">
            <a:off x="2963863" y="2354263"/>
            <a:ext cx="0" cy="1860550"/>
          </a:xfrm>
          <a:prstGeom prst="line">
            <a:avLst/>
          </a:prstGeom>
          <a:noFill/>
          <a:ln w="25400">
            <a:solidFill>
              <a:srgbClr val="FF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flipH="1">
            <a:off x="3105150" y="2339975"/>
            <a:ext cx="0" cy="1858963"/>
          </a:xfrm>
          <a:prstGeom prst="line">
            <a:avLst/>
          </a:prstGeom>
          <a:noFill/>
          <a:ln w="25400">
            <a:solidFill>
              <a:srgbClr val="FF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2931182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Text Box 3"/>
          <p:cNvSpPr txBox="1">
            <a:spLocks noChangeArrowheads="1"/>
          </p:cNvSpPr>
          <p:nvPr/>
        </p:nvSpPr>
        <p:spPr bwMode="auto">
          <a:xfrm>
            <a:off x="0" y="316290"/>
            <a:ext cx="9144000" cy="1317665"/>
          </a:xfrm>
          <a:prstGeom prst="rect">
            <a:avLst/>
          </a:prstGeom>
          <a:noFill/>
          <a:ln w="12700">
            <a:noFill/>
            <a:miter lim="800000"/>
            <a:headEnd/>
            <a:tailEnd/>
          </a:ln>
          <a:effectLst/>
        </p:spPr>
        <p:txBody>
          <a:bodyPr wrap="square" lIns="85721" tIns="42861" rIns="85721" bIns="42861" anchor="ctr">
            <a:spAutoFit/>
          </a:bodyPr>
          <a:lstStyle/>
          <a:p>
            <a:pPr algn="ctr" defTabSz="857250" eaLnBrk="0" hangingPunct="0">
              <a:defRPr/>
            </a:pPr>
            <a:r>
              <a:rPr lang="en-US" sz="6000" b="1" baseline="-25000" dirty="0">
                <a:solidFill>
                  <a:srgbClr val="FFFFFF"/>
                </a:solidFill>
                <a:effectLst>
                  <a:outerShdw blurRad="38100" dist="38100" dir="2700000" algn="tl">
                    <a:srgbClr val="000000"/>
                  </a:outerShdw>
                </a:effectLst>
                <a:latin typeface="Arial" charset="0"/>
                <a:cs typeface="+mn-cs"/>
              </a:rPr>
              <a:t> </a:t>
            </a:r>
            <a:r>
              <a:rPr lang="en-US" sz="6000" b="1" baseline="-25000" dirty="0" smtClean="0">
                <a:solidFill>
                  <a:srgbClr val="FFFFFF"/>
                </a:solidFill>
                <a:effectLst>
                  <a:outerShdw blurRad="38100" dist="38100" dir="2700000" algn="tl">
                    <a:srgbClr val="000000"/>
                  </a:outerShdw>
                </a:effectLst>
                <a:latin typeface="Arial" charset="0"/>
                <a:cs typeface="+mn-cs"/>
              </a:rPr>
              <a:t>Can We Improve Quality Seismic</a:t>
            </a:r>
          </a:p>
          <a:p>
            <a:pPr algn="ctr" defTabSz="857250" eaLnBrk="0" hangingPunct="0">
              <a:defRPr/>
            </a:pPr>
            <a:r>
              <a:rPr lang="en-US" sz="6000" b="1" baseline="-25000" dirty="0" smtClean="0">
                <a:solidFill>
                  <a:srgbClr val="FFFFFF"/>
                </a:solidFill>
                <a:effectLst>
                  <a:outerShdw blurRad="38100" dist="38100" dir="2700000" algn="tl">
                    <a:srgbClr val="000000"/>
                  </a:outerShdw>
                </a:effectLst>
                <a:latin typeface="Arial" charset="0"/>
                <a:cs typeface="+mn-cs"/>
              </a:rPr>
              <a:t>Imaging?</a:t>
            </a:r>
            <a:endParaRPr lang="en-US" sz="6000" b="1" baseline="-25000" dirty="0">
              <a:solidFill>
                <a:srgbClr val="FFFFFF"/>
              </a:solidFill>
              <a:effectLst>
                <a:outerShdw blurRad="38100" dist="38100" dir="2700000" algn="tl">
                  <a:srgbClr val="000000"/>
                </a:outerShdw>
              </a:effectLst>
              <a:latin typeface="Arial" charset="0"/>
              <a:cs typeface="+mn-cs"/>
            </a:endParaRPr>
          </a:p>
        </p:txBody>
      </p:sp>
      <p:sp>
        <p:nvSpPr>
          <p:cNvPr id="10" name="TextBox 9"/>
          <p:cNvSpPr txBox="1"/>
          <p:nvPr/>
        </p:nvSpPr>
        <p:spPr>
          <a:xfrm>
            <a:off x="335269" y="2492514"/>
            <a:ext cx="7670754" cy="646331"/>
          </a:xfrm>
          <a:prstGeom prst="rect">
            <a:avLst/>
          </a:prstGeom>
          <a:noFill/>
        </p:spPr>
        <p:txBody>
          <a:bodyPr wrap="none" rtlCol="0">
            <a:spAutoFit/>
          </a:bodyPr>
          <a:lstStyle/>
          <a:p>
            <a:r>
              <a:rPr lang="en-US" sz="3600" b="1" dirty="0" smtClean="0">
                <a:solidFill>
                  <a:srgbClr val="FFFFFF"/>
                </a:solidFill>
                <a:effectLst>
                  <a:outerShdw blurRad="38100" dist="38100" dir="2700000" algn="tl">
                    <a:srgbClr val="000000">
                      <a:alpha val="43137"/>
                    </a:srgbClr>
                  </a:outerShdw>
                </a:effectLst>
              </a:rPr>
              <a:t>Better Velocity Updates</a:t>
            </a:r>
            <a:r>
              <a:rPr lang="en-US" sz="3600" b="1" dirty="0" smtClean="0">
                <a:effectLst>
                  <a:outerShdw blurRad="38100" dist="38100" dir="2700000" algn="tl">
                    <a:srgbClr val="000000">
                      <a:alpha val="43137"/>
                    </a:srgbClr>
                  </a:outerShdw>
                </a:effectLst>
              </a:rPr>
              <a:t>: FWI &amp; MVA</a:t>
            </a:r>
            <a:endParaRPr lang="en-US" sz="3600" b="1" dirty="0">
              <a:effectLst>
                <a:outerShdw blurRad="38100" dist="38100" dir="2700000" algn="tl">
                  <a:srgbClr val="000000">
                    <a:alpha val="43137"/>
                  </a:srgbClr>
                </a:outerShdw>
              </a:effectLst>
            </a:endParaRPr>
          </a:p>
        </p:txBody>
      </p:sp>
      <p:sp>
        <p:nvSpPr>
          <p:cNvPr id="59" name="TextBox 58"/>
          <p:cNvSpPr txBox="1"/>
          <p:nvPr/>
        </p:nvSpPr>
        <p:spPr>
          <a:xfrm>
            <a:off x="335269" y="3483114"/>
            <a:ext cx="8293937" cy="646331"/>
          </a:xfrm>
          <a:prstGeom prst="rect">
            <a:avLst/>
          </a:prstGeom>
          <a:noFill/>
        </p:spPr>
        <p:txBody>
          <a:bodyPr wrap="none" rtlCol="0">
            <a:spAutoFit/>
          </a:bodyPr>
          <a:lstStyle/>
          <a:p>
            <a:r>
              <a:rPr lang="en-US" sz="3600" b="1" dirty="0" smtClean="0">
                <a:solidFill>
                  <a:srgbClr val="FFFFFF"/>
                </a:solidFill>
                <a:effectLst>
                  <a:outerShdw blurRad="38100" dist="38100" dir="2700000" algn="tl">
                    <a:srgbClr val="000000">
                      <a:alpha val="43137"/>
                    </a:srgbClr>
                  </a:outerShdw>
                </a:effectLst>
              </a:rPr>
              <a:t>Better Quality Images: </a:t>
            </a:r>
            <a:r>
              <a:rPr lang="en-US" sz="3600" b="1" dirty="0" smtClean="0">
                <a:effectLst>
                  <a:outerShdw blurRad="38100" dist="38100" dir="2700000" algn="tl">
                    <a:srgbClr val="000000">
                      <a:alpha val="43137"/>
                    </a:srgbClr>
                  </a:outerShdw>
                </a:effectLst>
              </a:rPr>
              <a:t>LSM &amp; Multiples</a:t>
            </a:r>
            <a:endParaRPr lang="en-US" sz="3600" b="1" dirty="0">
              <a:effectLst>
                <a:outerShdw blurRad="38100" dist="38100" dir="2700000" algn="tl">
                  <a:srgbClr val="000000">
                    <a:alpha val="43137"/>
                  </a:srgbClr>
                </a:outerShdw>
              </a:effectLst>
            </a:endParaRPr>
          </a:p>
        </p:txBody>
      </p:sp>
      <p:sp>
        <p:nvSpPr>
          <p:cNvPr id="11" name="Rectangle 10"/>
          <p:cNvSpPr/>
          <p:nvPr/>
        </p:nvSpPr>
        <p:spPr bwMode="auto">
          <a:xfrm>
            <a:off x="335269" y="2492514"/>
            <a:ext cx="7894331" cy="646331"/>
          </a:xfrm>
          <a:prstGeom prst="rect">
            <a:avLst/>
          </a:prstGeom>
          <a:solidFill>
            <a:schemeClr val="bg1">
              <a:lumMod val="50000"/>
              <a:alpha val="39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150084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9"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8743950" y="1452563"/>
            <a:ext cx="381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zh-CN" altLang="zh-CN"/>
          </a:p>
        </p:txBody>
      </p:sp>
      <p:sp>
        <p:nvSpPr>
          <p:cNvPr id="184323" name="Text Box 3"/>
          <p:cNvSpPr txBox="1">
            <a:spLocks noChangeArrowheads="1"/>
          </p:cNvSpPr>
          <p:nvPr/>
        </p:nvSpPr>
        <p:spPr bwMode="auto">
          <a:xfrm>
            <a:off x="0" y="367099"/>
            <a:ext cx="9124950" cy="671335"/>
          </a:xfrm>
          <a:prstGeom prst="rect">
            <a:avLst/>
          </a:prstGeom>
          <a:noFill/>
          <a:ln w="12700">
            <a:noFill/>
            <a:miter lim="800000"/>
            <a:headEnd/>
            <a:tailEnd/>
          </a:ln>
          <a:effectLst/>
        </p:spPr>
        <p:txBody>
          <a:bodyPr wrap="square" lIns="85721" tIns="42861" rIns="85721" bIns="42861" anchor="ctr">
            <a:spAutoFit/>
          </a:bodyPr>
          <a:lstStyle/>
          <a:p>
            <a:pPr algn="ctr" defTabSz="857250" eaLnBrk="0" hangingPunct="0">
              <a:defRPr/>
            </a:pPr>
            <a:r>
              <a:rPr lang="en-US" sz="3800" b="1" dirty="0" smtClean="0">
                <a:solidFill>
                  <a:srgbClr val="FFFF00"/>
                </a:solidFill>
                <a:effectLst>
                  <a:outerShdw blurRad="38100" dist="38100" dir="2700000" algn="tl">
                    <a:srgbClr val="000000">
                      <a:alpha val="43137"/>
                    </a:srgbClr>
                  </a:outerShdw>
                </a:effectLst>
                <a:latin typeface="Arial" charset="0"/>
                <a:cs typeface="+mn-cs"/>
              </a:rPr>
              <a:t>Plane-wave LSRTM of 2D GOM Data</a:t>
            </a:r>
            <a:endParaRPr lang="en-US" sz="3800" b="1" dirty="0">
              <a:solidFill>
                <a:srgbClr val="FFFF00"/>
              </a:solidFill>
              <a:effectLst>
                <a:outerShdw blurRad="38100" dist="38100" dir="2700000" algn="tl">
                  <a:srgbClr val="000000">
                    <a:alpha val="43137"/>
                  </a:srgbClr>
                </a:outerShdw>
              </a:effectLst>
              <a:latin typeface="Arial" charset="0"/>
              <a:cs typeface="+mn-cs"/>
            </a:endParaRPr>
          </a:p>
        </p:txBody>
      </p:sp>
      <p:sp>
        <p:nvSpPr>
          <p:cNvPr id="5" name="Rectangle 8"/>
          <p:cNvSpPr>
            <a:spLocks noChangeArrowheads="1"/>
          </p:cNvSpPr>
          <p:nvPr/>
        </p:nvSpPr>
        <p:spPr bwMode="auto">
          <a:xfrm>
            <a:off x="457200" y="600928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a:solidFill>
                  <a:srgbClr val="FFFF00"/>
                </a:solidFill>
                <a:latin typeface="+mn-lt"/>
                <a:cs typeface="Times New Roman" pitchFamily="18" charset="0"/>
              </a:rPr>
              <a:t>0</a:t>
            </a:r>
            <a:endParaRPr lang="zh-CN" altLang="en-US" sz="2000" b="1">
              <a:solidFill>
                <a:srgbClr val="FFFF00"/>
              </a:solidFill>
              <a:latin typeface="+mn-lt"/>
              <a:cs typeface="Times New Roman" pitchFamily="18" charset="0"/>
            </a:endParaRPr>
          </a:p>
        </p:txBody>
      </p:sp>
      <p:sp>
        <p:nvSpPr>
          <p:cNvPr id="6" name="Rectangle 9"/>
          <p:cNvSpPr>
            <a:spLocks noChangeArrowheads="1"/>
          </p:cNvSpPr>
          <p:nvPr/>
        </p:nvSpPr>
        <p:spPr bwMode="auto">
          <a:xfrm>
            <a:off x="4009673" y="600928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7" name="Rectangle 10"/>
          <p:cNvSpPr>
            <a:spLocks noChangeArrowheads="1"/>
          </p:cNvSpPr>
          <p:nvPr/>
        </p:nvSpPr>
        <p:spPr bwMode="auto">
          <a:xfrm>
            <a:off x="7805646" y="5928974"/>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8" name="Rectangle 11"/>
          <p:cNvSpPr>
            <a:spLocks noChangeArrowheads="1"/>
          </p:cNvSpPr>
          <p:nvPr/>
        </p:nvSpPr>
        <p:spPr bwMode="auto">
          <a:xfrm rot="16200000">
            <a:off x="227986" y="2918360"/>
            <a:ext cx="310141"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9" name="Rectangle 12"/>
          <p:cNvSpPr>
            <a:spLocks noChangeArrowheads="1"/>
          </p:cNvSpPr>
          <p:nvPr/>
        </p:nvSpPr>
        <p:spPr bwMode="auto">
          <a:xfrm rot="16200000">
            <a:off x="-175718" y="4367605"/>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0" name="Rectangle 13"/>
          <p:cNvSpPr>
            <a:spLocks noChangeArrowheads="1"/>
          </p:cNvSpPr>
          <p:nvPr/>
        </p:nvSpPr>
        <p:spPr bwMode="auto">
          <a:xfrm rot="16200000">
            <a:off x="117275" y="5728674"/>
            <a:ext cx="52334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2.5</a:t>
            </a:r>
            <a:endParaRPr lang="zh-CN" altLang="en-US" sz="2000" b="1" dirty="0">
              <a:solidFill>
                <a:srgbClr val="FFFF00"/>
              </a:solidFill>
              <a:latin typeface="+mn-lt"/>
              <a:cs typeface="Times New Roman" pitchFamily="18" charset="0"/>
            </a:endParaRPr>
          </a:p>
        </p:txBody>
      </p:sp>
      <p:sp>
        <p:nvSpPr>
          <p:cNvPr id="11" name="矩形 10"/>
          <p:cNvSpPr/>
          <p:nvPr/>
        </p:nvSpPr>
        <p:spPr>
          <a:xfrm>
            <a:off x="8686800" y="3013964"/>
            <a:ext cx="469960" cy="338536"/>
          </a:xfrm>
          <a:prstGeom prst="rect">
            <a:avLst/>
          </a:prstGeom>
        </p:spPr>
        <p:txBody>
          <a:bodyPr wrap="none" lIns="91420" tIns="45711" rIns="91420" bIns="45711">
            <a:spAutoFit/>
          </a:bodyPr>
          <a:lstStyle/>
          <a:p>
            <a:pPr algn="l" defTabSz="828503" eaLnBrk="1" hangingPunct="1"/>
            <a:r>
              <a:rPr lang="en-US" altLang="zh-CN" sz="1600" b="1" dirty="0" smtClean="0">
                <a:solidFill>
                  <a:srgbClr val="FFFF00"/>
                </a:solidFill>
                <a:latin typeface="+mn-lt"/>
                <a:cs typeface="Times New Roman" pitchFamily="18" charset="0"/>
              </a:rPr>
              <a:t>2.1</a:t>
            </a:r>
            <a:endParaRPr lang="en-US" altLang="zh-CN" sz="1600" b="1" dirty="0">
              <a:solidFill>
                <a:srgbClr val="FFFF00"/>
              </a:solidFill>
              <a:latin typeface="+mn-lt"/>
              <a:cs typeface="Times New Roman" pitchFamily="18" charset="0"/>
            </a:endParaRPr>
          </a:p>
        </p:txBody>
      </p:sp>
      <p:sp>
        <p:nvSpPr>
          <p:cNvPr id="12" name="矩形 11"/>
          <p:cNvSpPr/>
          <p:nvPr/>
        </p:nvSpPr>
        <p:spPr>
          <a:xfrm>
            <a:off x="8697625" y="5737754"/>
            <a:ext cx="469960" cy="338536"/>
          </a:xfrm>
          <a:prstGeom prst="rect">
            <a:avLst/>
          </a:prstGeom>
        </p:spPr>
        <p:txBody>
          <a:bodyPr wrap="none" lIns="91420" tIns="45711" rIns="91420" bIns="45711">
            <a:spAutoFit/>
          </a:bodyPr>
          <a:lstStyle/>
          <a:p>
            <a:pPr algn="l" defTabSz="828503" eaLnBrk="1" hangingPunct="1"/>
            <a:r>
              <a:rPr lang="en-US" altLang="zh-CN" sz="1600" b="1" dirty="0" smtClean="0">
                <a:solidFill>
                  <a:srgbClr val="FFFF00"/>
                </a:solidFill>
                <a:latin typeface="+mn-lt"/>
                <a:cs typeface="Times New Roman" pitchFamily="18" charset="0"/>
              </a:rPr>
              <a:t>1.5</a:t>
            </a:r>
            <a:endParaRPr lang="en-US" altLang="zh-CN" sz="1600" b="1" dirty="0">
              <a:solidFill>
                <a:srgbClr val="FFFF00"/>
              </a:solidFill>
              <a:latin typeface="+mn-lt"/>
              <a:cs typeface="Times New Roman" pitchFamily="18" charset="0"/>
            </a:endParaRPr>
          </a:p>
        </p:txBody>
      </p:sp>
      <p:sp>
        <p:nvSpPr>
          <p:cNvPr id="13" name="矩形 12"/>
          <p:cNvSpPr/>
          <p:nvPr/>
        </p:nvSpPr>
        <p:spPr>
          <a:xfrm>
            <a:off x="8300354" y="2819400"/>
            <a:ext cx="652702" cy="338536"/>
          </a:xfrm>
          <a:prstGeom prst="rect">
            <a:avLst/>
          </a:prstGeom>
        </p:spPr>
        <p:txBody>
          <a:bodyPr wrap="none" lIns="91420" tIns="45711" rIns="91420" bIns="45711">
            <a:spAutoFit/>
          </a:bodyPr>
          <a:lstStyle/>
          <a:p>
            <a:pPr algn="l" defTabSz="828503" eaLnBrk="1" hangingPunct="1"/>
            <a:r>
              <a:rPr lang="en-US" altLang="zh-CN" sz="1600" b="1" dirty="0">
                <a:solidFill>
                  <a:srgbClr val="FFFF00"/>
                </a:solidFill>
                <a:latin typeface="+mn-lt"/>
                <a:cs typeface="Times New Roman" pitchFamily="18" charset="0"/>
              </a:rPr>
              <a:t>km/s</a:t>
            </a:r>
          </a:p>
        </p:txBody>
      </p:sp>
      <p:sp>
        <p:nvSpPr>
          <p:cNvPr id="14" name="Rectangle 3"/>
          <p:cNvSpPr txBox="1">
            <a:spLocks noChangeArrowheads="1"/>
          </p:cNvSpPr>
          <p:nvPr/>
        </p:nvSpPr>
        <p:spPr bwMode="auto">
          <a:xfrm>
            <a:off x="533401" y="1295400"/>
            <a:ext cx="426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Model size: 16 x 2.5 km.</a:t>
            </a:r>
          </a:p>
        </p:txBody>
      </p:sp>
      <p:sp>
        <p:nvSpPr>
          <p:cNvPr id="15" name="Rectangle 3"/>
          <p:cNvSpPr txBox="1">
            <a:spLocks noChangeArrowheads="1"/>
          </p:cNvSpPr>
          <p:nvPr/>
        </p:nvSpPr>
        <p:spPr bwMode="auto">
          <a:xfrm>
            <a:off x="4800601" y="12954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Source </a:t>
            </a:r>
            <a:r>
              <a:rPr lang="en-GB" altLang="zh-CN" sz="2800" dirty="0" err="1" smtClean="0">
                <a:solidFill>
                  <a:srgbClr val="FFFF00"/>
                </a:solidFill>
                <a:ea typeface="宋体" pitchFamily="2" charset="-122"/>
                <a:cs typeface="Times New Roman" pitchFamily="18" charset="0"/>
              </a:rPr>
              <a:t>freq</a:t>
            </a:r>
            <a:r>
              <a:rPr lang="en-GB" altLang="zh-CN" sz="2800" dirty="0" smtClean="0">
                <a:solidFill>
                  <a:srgbClr val="FFFF00"/>
                </a:solidFill>
                <a:ea typeface="宋体" pitchFamily="2" charset="-122"/>
                <a:cs typeface="Times New Roman" pitchFamily="18" charset="0"/>
              </a:rPr>
              <a:t>: 25 </a:t>
            </a:r>
            <a:r>
              <a:rPr lang="en-GB" altLang="zh-CN" sz="2800" dirty="0" err="1" smtClean="0">
                <a:solidFill>
                  <a:srgbClr val="FFFF00"/>
                </a:solidFill>
                <a:ea typeface="宋体" pitchFamily="2" charset="-122"/>
                <a:cs typeface="Times New Roman" pitchFamily="18" charset="0"/>
              </a:rPr>
              <a:t>hz</a:t>
            </a:r>
            <a:endParaRPr lang="en-GB" altLang="zh-CN" sz="2800" dirty="0" smtClean="0">
              <a:solidFill>
                <a:srgbClr val="FFFF00"/>
              </a:solidFill>
              <a:ea typeface="宋体" pitchFamily="2" charset="-122"/>
              <a:cs typeface="Times New Roman" pitchFamily="18" charset="0"/>
            </a:endParaRPr>
          </a:p>
        </p:txBody>
      </p:sp>
      <p:sp>
        <p:nvSpPr>
          <p:cNvPr id="16" name="Rectangle 3"/>
          <p:cNvSpPr txBox="1">
            <a:spLocks noChangeArrowheads="1"/>
          </p:cNvSpPr>
          <p:nvPr/>
        </p:nvSpPr>
        <p:spPr bwMode="auto">
          <a:xfrm>
            <a:off x="533401" y="18288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Shots: 515</a:t>
            </a:r>
          </a:p>
        </p:txBody>
      </p:sp>
      <p:sp>
        <p:nvSpPr>
          <p:cNvPr id="17" name="Rectangle 3"/>
          <p:cNvSpPr txBox="1">
            <a:spLocks noChangeArrowheads="1"/>
          </p:cNvSpPr>
          <p:nvPr/>
        </p:nvSpPr>
        <p:spPr bwMode="auto">
          <a:xfrm>
            <a:off x="4800601" y="18288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Cable: 6km</a:t>
            </a:r>
          </a:p>
        </p:txBody>
      </p:sp>
      <p:sp>
        <p:nvSpPr>
          <p:cNvPr id="18" name="Rectangle 3"/>
          <p:cNvSpPr txBox="1">
            <a:spLocks noChangeArrowheads="1"/>
          </p:cNvSpPr>
          <p:nvPr/>
        </p:nvSpPr>
        <p:spPr bwMode="auto">
          <a:xfrm>
            <a:off x="533401" y="2362200"/>
            <a:ext cx="3733799"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5597" rIns="0" bIns="0" numCol="1" anchor="t" anchorCtr="0" compatLnSpc="1">
            <a:prstTxWarp prst="textNoShape">
              <a:avLst/>
            </a:prstTxWarp>
          </a:bodyPr>
          <a:lst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a:lstStyle>
          <a:p>
            <a:pPr eaLnBrk="1">
              <a:lnSpc>
                <a:spcPct val="150000"/>
              </a:lnSpc>
              <a:spcAft>
                <a:spcPts val="1400"/>
              </a:spcAft>
              <a:buClr>
                <a:schemeClr val="bg1"/>
              </a:buClr>
            </a:pPr>
            <a:r>
              <a:rPr lang="en-GB" altLang="zh-CN" sz="2800" dirty="0" smtClean="0">
                <a:solidFill>
                  <a:srgbClr val="FFFF00"/>
                </a:solidFill>
                <a:ea typeface="宋体" pitchFamily="2" charset="-122"/>
                <a:cs typeface="Times New Roman" pitchFamily="18" charset="0"/>
              </a:rPr>
              <a:t>Receivers: 480</a:t>
            </a: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3243" t="7807" r="20150" b="12158"/>
          <a:stretch/>
        </p:blipFill>
        <p:spPr>
          <a:xfrm>
            <a:off x="587830" y="3156177"/>
            <a:ext cx="7565570" cy="2750845"/>
          </a:xfrm>
          <a:prstGeom prst="rect">
            <a:avLst/>
          </a:prstGeom>
          <a:ln w="38100">
            <a:solidFill>
              <a:srgbClr val="FFFF00"/>
            </a:solidFill>
          </a:ln>
        </p:spPr>
      </p:pic>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83879" t="7807" r="13136" b="12158"/>
          <a:stretch/>
        </p:blipFill>
        <p:spPr>
          <a:xfrm>
            <a:off x="8484077" y="3156177"/>
            <a:ext cx="202723" cy="2750845"/>
          </a:xfrm>
          <a:prstGeom prst="rect">
            <a:avLst/>
          </a:prstGeom>
          <a:ln w="38100">
            <a:solidFill>
              <a:srgbClr val="FFFF00"/>
            </a:solidFill>
          </a:ln>
        </p:spPr>
      </p:pic>
      <p:grpSp>
        <p:nvGrpSpPr>
          <p:cNvPr id="21" name="Group 20"/>
          <p:cNvGrpSpPr/>
          <p:nvPr/>
        </p:nvGrpSpPr>
        <p:grpSpPr>
          <a:xfrm>
            <a:off x="3012816" y="2861846"/>
            <a:ext cx="1635384" cy="3067128"/>
            <a:chOff x="3012816" y="2861846"/>
            <a:chExt cx="1635384" cy="3067128"/>
          </a:xfrm>
        </p:grpSpPr>
        <p:sp>
          <p:nvSpPr>
            <p:cNvPr id="3" name="Rectangle 2"/>
            <p:cNvSpPr/>
            <p:nvPr/>
          </p:nvSpPr>
          <p:spPr bwMode="auto">
            <a:xfrm>
              <a:off x="3733800" y="3156177"/>
              <a:ext cx="275873" cy="2772797"/>
            </a:xfrm>
            <a:prstGeom prst="rect">
              <a:avLst/>
            </a:prstGeom>
            <a:solidFill>
              <a:srgbClr val="FFFF00">
                <a:alpha val="31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3012816" y="2861846"/>
              <a:ext cx="1635384" cy="338554"/>
            </a:xfrm>
            <a:prstGeom prst="rect">
              <a:avLst/>
            </a:prstGeom>
            <a:solidFill>
              <a:srgbClr val="FF0000"/>
            </a:solidFill>
            <a:ln>
              <a:solidFill>
                <a:srgbClr val="FFFFFF"/>
              </a:solidFill>
            </a:ln>
          </p:spPr>
          <p:txBody>
            <a:bodyPr wrap="none" rtlCol="0">
              <a:spAutoFit/>
            </a:bodyPr>
            <a:lstStyle/>
            <a:p>
              <a:r>
                <a:rPr lang="en-US" sz="1600" dirty="0" smtClean="0"/>
                <a:t>Mute 0.5 km data</a:t>
              </a:r>
              <a:endParaRPr lang="en-US" sz="1600" dirty="0"/>
            </a:p>
          </p:txBody>
        </p:sp>
      </p:grpSp>
    </p:spTree>
    <p:extLst>
      <p:ext uri="{BB962C8B-B14F-4D97-AF65-F5344CB8AC3E}">
        <p14:creationId xmlns:p14="http://schemas.microsoft.com/office/powerpoint/2010/main" val="4203660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71438" y="-103188"/>
            <a:ext cx="9337676"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4400"/>
              <a:t>KM VS LSM VS MSLSM</a:t>
            </a:r>
          </a:p>
        </p:txBody>
      </p:sp>
      <p:cxnSp>
        <p:nvCxnSpPr>
          <p:cNvPr id="49" name="Straight Connector 48"/>
          <p:cNvCxnSpPr>
            <a:cxnSpLocks noChangeShapeType="1"/>
          </p:cNvCxnSpPr>
          <p:nvPr/>
        </p:nvCxnSpPr>
        <p:spPr bwMode="auto">
          <a:xfrm flipV="1">
            <a:off x="546100" y="914400"/>
            <a:ext cx="8115300" cy="254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9939" name="Picture 4" descr="baldplate_alias1_mslsm_zooma.eps"/>
          <p:cNvPicPr>
            <a:picLocks/>
          </p:cNvPicPr>
          <p:nvPr/>
        </p:nvPicPr>
        <p:blipFill>
          <a:blip r:embed="rId2">
            <a:extLst>
              <a:ext uri="{28A0092B-C50C-407E-A947-70E740481C1C}">
                <a14:useLocalDpi xmlns:a14="http://schemas.microsoft.com/office/drawing/2010/main" val="0"/>
              </a:ext>
            </a:extLst>
          </a:blip>
          <a:srcRect l="8487" t="4031" r="1598" b="71909"/>
          <a:stretch>
            <a:fillRect/>
          </a:stretch>
        </p:blipFill>
        <p:spPr bwMode="auto">
          <a:xfrm>
            <a:off x="901700" y="2044700"/>
            <a:ext cx="7726363" cy="3657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9940" name="TextBox 1"/>
          <p:cNvSpPr txBox="1">
            <a:spLocks noChangeArrowheads="1"/>
          </p:cNvSpPr>
          <p:nvPr/>
        </p:nvSpPr>
        <p:spPr bwMode="auto">
          <a:xfrm>
            <a:off x="3543300" y="1377950"/>
            <a:ext cx="226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t>KM image</a:t>
            </a:r>
          </a:p>
        </p:txBody>
      </p:sp>
    </p:spTree>
    <p:extLst>
      <p:ext uri="{BB962C8B-B14F-4D97-AF65-F5344CB8AC3E}">
        <p14:creationId xmlns:p14="http://schemas.microsoft.com/office/powerpoint/2010/main" val="393749586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71438" y="-103188"/>
            <a:ext cx="9337676"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4400"/>
              <a:t>KM VS LSM VS MSLSM</a:t>
            </a:r>
          </a:p>
        </p:txBody>
      </p:sp>
      <p:cxnSp>
        <p:nvCxnSpPr>
          <p:cNvPr id="49" name="Straight Connector 48"/>
          <p:cNvCxnSpPr>
            <a:cxnSpLocks noChangeShapeType="1"/>
          </p:cNvCxnSpPr>
          <p:nvPr/>
        </p:nvCxnSpPr>
        <p:spPr bwMode="auto">
          <a:xfrm flipV="1">
            <a:off x="546100" y="914400"/>
            <a:ext cx="8115300" cy="254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0963" name="Picture 4" descr="baldplate_alias1_mslsm_zooma.eps"/>
          <p:cNvPicPr>
            <a:picLocks/>
          </p:cNvPicPr>
          <p:nvPr/>
        </p:nvPicPr>
        <p:blipFill>
          <a:blip r:embed="rId2">
            <a:extLst>
              <a:ext uri="{28A0092B-C50C-407E-A947-70E740481C1C}">
                <a14:useLocalDpi xmlns:a14="http://schemas.microsoft.com/office/drawing/2010/main" val="0"/>
              </a:ext>
            </a:extLst>
          </a:blip>
          <a:srcRect l="7732" t="37634" r="1968" b="38651"/>
          <a:stretch>
            <a:fillRect/>
          </a:stretch>
        </p:blipFill>
        <p:spPr bwMode="auto">
          <a:xfrm>
            <a:off x="904875" y="2047875"/>
            <a:ext cx="7726363" cy="3657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Box 5"/>
          <p:cNvSpPr txBox="1">
            <a:spLocks noChangeArrowheads="1"/>
          </p:cNvSpPr>
          <p:nvPr/>
        </p:nvSpPr>
        <p:spPr bwMode="auto">
          <a:xfrm>
            <a:off x="2628900" y="1377950"/>
            <a:ext cx="414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t>LSM Image after 30 Iterations</a:t>
            </a:r>
          </a:p>
        </p:txBody>
      </p:sp>
    </p:spTree>
    <p:extLst>
      <p:ext uri="{BB962C8B-B14F-4D97-AF65-F5344CB8AC3E}">
        <p14:creationId xmlns:p14="http://schemas.microsoft.com/office/powerpoint/2010/main" val="213599137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txBox="1">
            <a:spLocks/>
          </p:cNvSpPr>
          <p:nvPr/>
        </p:nvSpPr>
        <p:spPr bwMode="auto">
          <a:xfrm>
            <a:off x="-71438" y="-103188"/>
            <a:ext cx="9337676"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Calibri" pitchFamily="34" charset="0"/>
                <a:ea typeface="MS PGothic" pitchFamily="34" charset="-128"/>
              </a:defRPr>
            </a:lvl1pPr>
            <a:lvl2pPr marL="742950" indent="-285750" defTabSz="457200" eaLnBrk="0" hangingPunct="0">
              <a:defRPr sz="2400">
                <a:solidFill>
                  <a:schemeClr val="tx1"/>
                </a:solidFill>
                <a:latin typeface="Calibri" pitchFamily="34" charset="0"/>
                <a:ea typeface="MS PGothic" pitchFamily="34" charset="-128"/>
              </a:defRPr>
            </a:lvl2pPr>
            <a:lvl3pPr marL="1143000" indent="-228600" defTabSz="457200" eaLnBrk="0" hangingPunct="0">
              <a:defRPr sz="2400">
                <a:solidFill>
                  <a:schemeClr val="tx1"/>
                </a:solidFill>
                <a:latin typeface="Calibri" pitchFamily="34" charset="0"/>
                <a:ea typeface="MS PGothic" pitchFamily="34" charset="-128"/>
              </a:defRPr>
            </a:lvl3pPr>
            <a:lvl4pPr marL="1600200" indent="-228600" defTabSz="457200" eaLnBrk="0" hangingPunct="0">
              <a:defRPr sz="2400">
                <a:solidFill>
                  <a:schemeClr val="tx1"/>
                </a:solidFill>
                <a:latin typeface="Calibri" pitchFamily="34" charset="0"/>
                <a:ea typeface="MS PGothic" pitchFamily="34" charset="-128"/>
              </a:defRPr>
            </a:lvl4pPr>
            <a:lvl5pPr marL="2057400" indent="-228600" defTabSz="4572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sz="4400"/>
              <a:t>KM VS LSM VS MSLSM</a:t>
            </a:r>
          </a:p>
        </p:txBody>
      </p:sp>
      <p:cxnSp>
        <p:nvCxnSpPr>
          <p:cNvPr id="49" name="Straight Connector 48"/>
          <p:cNvCxnSpPr>
            <a:cxnSpLocks noChangeShapeType="1"/>
          </p:cNvCxnSpPr>
          <p:nvPr/>
        </p:nvCxnSpPr>
        <p:spPr bwMode="auto">
          <a:xfrm flipV="1">
            <a:off x="546100" y="914400"/>
            <a:ext cx="8115300" cy="25400"/>
          </a:xfrm>
          <a:prstGeom prst="line">
            <a:avLst/>
          </a:prstGeom>
          <a:noFill/>
          <a:ln w="38100">
            <a:solidFill>
              <a:srgbClr val="FF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1987" name="Picture 4" descr="baldplate_alias1_mslsm_zooma.eps"/>
          <p:cNvPicPr>
            <a:picLocks/>
          </p:cNvPicPr>
          <p:nvPr/>
        </p:nvPicPr>
        <p:blipFill>
          <a:blip r:embed="rId2">
            <a:extLst>
              <a:ext uri="{28A0092B-C50C-407E-A947-70E740481C1C}">
                <a14:useLocalDpi xmlns:a14="http://schemas.microsoft.com/office/drawing/2010/main" val="0"/>
              </a:ext>
            </a:extLst>
          </a:blip>
          <a:srcRect l="8615" t="71011" r="2310" b="5031"/>
          <a:stretch>
            <a:fillRect/>
          </a:stretch>
        </p:blipFill>
        <p:spPr bwMode="auto">
          <a:xfrm>
            <a:off x="904875" y="2047875"/>
            <a:ext cx="7726363" cy="3657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1988" name="TextBox 5"/>
          <p:cNvSpPr txBox="1">
            <a:spLocks noChangeArrowheads="1"/>
          </p:cNvSpPr>
          <p:nvPr/>
        </p:nvSpPr>
        <p:spPr bwMode="auto">
          <a:xfrm>
            <a:off x="2438400" y="1377950"/>
            <a:ext cx="454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r>
              <a:rPr lang="en-US"/>
              <a:t>MSLSM Image after 30 Iterations</a:t>
            </a:r>
          </a:p>
        </p:txBody>
      </p:sp>
      <p:pic>
        <p:nvPicPr>
          <p:cNvPr id="6" name="Picture 4" descr="baldplate_alias1_mslsm_zooma.eps"/>
          <p:cNvPicPr>
            <a:picLocks/>
          </p:cNvPicPr>
          <p:nvPr/>
        </p:nvPicPr>
        <p:blipFill>
          <a:blip r:embed="rId2">
            <a:extLst>
              <a:ext uri="{28A0092B-C50C-407E-A947-70E740481C1C}">
                <a14:useLocalDpi xmlns:a14="http://schemas.microsoft.com/office/drawing/2010/main" val="0"/>
              </a:ext>
            </a:extLst>
          </a:blip>
          <a:srcRect l="8487" t="4031" r="1598" b="71909"/>
          <a:stretch>
            <a:fillRect/>
          </a:stretch>
        </p:blipFill>
        <p:spPr bwMode="auto">
          <a:xfrm>
            <a:off x="901700" y="2044700"/>
            <a:ext cx="7726363" cy="3657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39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23004" y="-381000"/>
            <a:ext cx="9144000" cy="2286000"/>
          </a:xfrm>
        </p:spPr>
        <p:txBody>
          <a:bodyPr/>
          <a:lstStyle/>
          <a:p>
            <a:pPr>
              <a:defRPr/>
            </a:pPr>
            <a:r>
              <a:rPr lang="en-US" sz="7200" b="1" i="1" dirty="0" smtClean="0">
                <a:solidFill>
                  <a:srgbClr val="FFFFF7"/>
                </a:solidFill>
                <a:effectLst>
                  <a:outerShdw blurRad="38100" dist="38100" dir="2700000" algn="tl">
                    <a:srgbClr val="000000"/>
                  </a:outerShdw>
                </a:effectLst>
              </a:rPr>
              <a:t>Outline</a:t>
            </a:r>
            <a:endParaRPr lang="en-US" sz="7200" b="1" i="1" dirty="0" smtClean="0">
              <a:solidFill>
                <a:srgbClr val="FFFFF7"/>
              </a:solidFill>
              <a:effectLst>
                <a:outerShdw blurRad="38100" dist="38100" dir="2700000" algn="tl">
                  <a:srgbClr val="FFFFFF"/>
                </a:outerShdw>
              </a:effectLst>
            </a:endParaRPr>
          </a:p>
        </p:txBody>
      </p:sp>
      <p:sp>
        <p:nvSpPr>
          <p:cNvPr id="840707" name="Rectangle 3"/>
          <p:cNvSpPr>
            <a:spLocks noChangeArrowheads="1"/>
          </p:cNvSpPr>
          <p:nvPr/>
        </p:nvSpPr>
        <p:spPr bwMode="auto">
          <a:xfrm>
            <a:off x="609600" y="2239963"/>
            <a:ext cx="9144000" cy="2286000"/>
          </a:xfrm>
          <a:prstGeom prst="rect">
            <a:avLst/>
          </a:prstGeom>
          <a:noFill/>
          <a:ln w="12700">
            <a:noFill/>
            <a:miter lim="800000"/>
            <a:headEnd/>
            <a:tailEnd/>
          </a:ln>
          <a:effectLst/>
        </p:spPr>
        <p:txBody>
          <a:bodyPr lIns="90488" tIns="44450" rIns="90488" bIns="44450" anchor="ctr"/>
          <a:lstStyle/>
          <a:p>
            <a:pPr marL="742950" indent="-742950">
              <a:buFontTx/>
              <a:buAutoNum type="arabicPeriod"/>
              <a:defRPr/>
            </a:pPr>
            <a:r>
              <a:rPr lang="en-US" sz="3600" dirty="0" smtClean="0">
                <a:solidFill>
                  <a:srgbClr val="FAFD00"/>
                </a:solidFill>
                <a:effectLst>
                  <a:outerShdw blurRad="38100" dist="38100" dir="2700000" algn="tl">
                    <a:srgbClr val="000000"/>
                  </a:outerShdw>
                </a:effectLst>
              </a:rPr>
              <a:t>Theory: Multisource LSM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rPr>
              <a:t>Examples: 2D Salt Body with Multiples</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latin typeface="Times New Roman" pitchFamily="18" charset="0"/>
              </a:rPr>
              <a:t>Summary</a:t>
            </a:r>
            <a:endParaRPr lang="en-US" sz="3600" dirty="0">
              <a:solidFill>
                <a:srgbClr val="FAFD00"/>
              </a:solidFill>
              <a:effectLst>
                <a:outerShdw blurRad="38100" dist="38100" dir="2700000" algn="tl">
                  <a:srgbClr val="000000"/>
                </a:outerShdw>
              </a:effectLst>
              <a:latin typeface="Times New Roman" pitchFamily="18" charset="0"/>
            </a:endParaRPr>
          </a:p>
        </p:txBody>
      </p:sp>
      <p:grpSp>
        <p:nvGrpSpPr>
          <p:cNvPr id="3" name="Group 2"/>
          <p:cNvGrpSpPr/>
          <p:nvPr/>
        </p:nvGrpSpPr>
        <p:grpSpPr>
          <a:xfrm>
            <a:off x="457200" y="2057400"/>
            <a:ext cx="7696200" cy="3810000"/>
            <a:chOff x="533400" y="1676400"/>
            <a:chExt cx="7696200" cy="3276600"/>
          </a:xfrm>
        </p:grpSpPr>
        <p:sp>
          <p:nvSpPr>
            <p:cNvPr id="2" name="Rectangle 1"/>
            <p:cNvSpPr/>
            <p:nvPr/>
          </p:nvSpPr>
          <p:spPr bwMode="auto">
            <a:xfrm>
              <a:off x="609600" y="1676400"/>
              <a:ext cx="5943600" cy="914400"/>
            </a:xfrm>
            <a:prstGeom prst="rect">
              <a:avLst/>
            </a:prstGeom>
            <a:solidFill>
              <a:srgbClr val="000082">
                <a:alpha val="3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33400" y="3124200"/>
              <a:ext cx="7696200" cy="1828800"/>
            </a:xfrm>
            <a:prstGeom prst="rect">
              <a:avLst/>
            </a:prstGeom>
            <a:solidFill>
              <a:srgbClr val="000082">
                <a:alpha val="3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2453733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12" descr="图片3"/>
          <p:cNvPicPr>
            <a:picLocks noChangeAspect="1" noChangeArrowheads="1"/>
          </p:cNvPicPr>
          <p:nvPr/>
        </p:nvPicPr>
        <p:blipFill>
          <a:blip r:embed="rId2">
            <a:extLst>
              <a:ext uri="{28A0092B-C50C-407E-A947-70E740481C1C}">
                <a14:useLocalDpi xmlns:a14="http://schemas.microsoft.com/office/drawing/2010/main" val="0"/>
              </a:ext>
            </a:extLst>
          </a:blip>
          <a:srcRect t="1926"/>
          <a:stretch>
            <a:fillRect/>
          </a:stretch>
        </p:blipFill>
        <p:spPr bwMode="auto">
          <a:xfrm>
            <a:off x="1521124" y="3935506"/>
            <a:ext cx="6153509" cy="24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009673" y="646648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11" name="Rectangle 10"/>
          <p:cNvSpPr>
            <a:spLocks noChangeArrowheads="1"/>
          </p:cNvSpPr>
          <p:nvPr/>
        </p:nvSpPr>
        <p:spPr bwMode="auto">
          <a:xfrm>
            <a:off x="7343275" y="6489269"/>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16" name="Rectangle 12"/>
          <p:cNvSpPr>
            <a:spLocks noChangeArrowheads="1"/>
          </p:cNvSpPr>
          <p:nvPr/>
        </p:nvSpPr>
        <p:spPr bwMode="auto">
          <a:xfrm rot="16200000">
            <a:off x="520204" y="16235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8" name="Text Box 4"/>
          <p:cNvSpPr txBox="1">
            <a:spLocks noChangeArrowheads="1"/>
          </p:cNvSpPr>
          <p:nvPr/>
        </p:nvSpPr>
        <p:spPr bwMode="auto">
          <a:xfrm>
            <a:off x="0" y="0"/>
            <a:ext cx="9144000" cy="8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RTM SEG Salt Data</a:t>
            </a:r>
          </a:p>
          <a:p>
            <a:pPr algn="ctr" eaLnBrk="1">
              <a:lnSpc>
                <a:spcPct val="93000"/>
              </a:lnSpc>
              <a:buClr>
                <a:srgbClr val="000000"/>
              </a:buClr>
              <a:buSzPct val="100000"/>
              <a:buFont typeface="Times New Roman" pitchFamily="18" charset="0"/>
              <a:buNone/>
            </a:pPr>
            <a:r>
              <a:rPr lang="en-US" altLang="zh-CN" sz="2400" dirty="0" smtClean="0">
                <a:solidFill>
                  <a:schemeClr val="bg1">
                    <a:lumMod val="20000"/>
                    <a:lumOff val="80000"/>
                  </a:schemeClr>
                </a:solidFill>
                <a:latin typeface="+mn-lt"/>
                <a:cs typeface="Times New Roman" pitchFamily="18" charset="0"/>
              </a:rPr>
              <a:t>(</a:t>
            </a:r>
            <a:r>
              <a:rPr lang="en-US" altLang="zh-CN" sz="2400" dirty="0" err="1" smtClean="0">
                <a:solidFill>
                  <a:schemeClr val="bg1">
                    <a:lumMod val="20000"/>
                    <a:lumOff val="80000"/>
                  </a:schemeClr>
                </a:solidFill>
                <a:latin typeface="+mn-lt"/>
                <a:cs typeface="Times New Roman" pitchFamily="18" charset="0"/>
              </a:rPr>
              <a:t>Dongliang</a:t>
            </a:r>
            <a:r>
              <a:rPr lang="en-US" altLang="zh-CN" sz="2400" dirty="0" smtClean="0">
                <a:solidFill>
                  <a:schemeClr val="bg1">
                    <a:lumMod val="20000"/>
                    <a:lumOff val="80000"/>
                  </a:schemeClr>
                </a:solidFill>
                <a:latin typeface="+mn-lt"/>
                <a:cs typeface="Times New Roman" pitchFamily="18" charset="0"/>
              </a:rPr>
              <a:t> Zhang)</a:t>
            </a:r>
            <a:endParaRPr lang="en-US" altLang="zh-CN" sz="2400" dirty="0">
              <a:solidFill>
                <a:schemeClr val="bg1">
                  <a:lumMod val="20000"/>
                  <a:lumOff val="80000"/>
                </a:schemeClr>
              </a:solidFill>
              <a:latin typeface="+mn-lt"/>
              <a:cs typeface="Times New Roman" pitchFamily="18" charset="0"/>
            </a:endParaRPr>
          </a:p>
        </p:txBody>
      </p:sp>
      <p:sp>
        <p:nvSpPr>
          <p:cNvPr id="19" name="Rectangle 12"/>
          <p:cNvSpPr>
            <a:spLocks noChangeArrowheads="1"/>
          </p:cNvSpPr>
          <p:nvPr/>
        </p:nvSpPr>
        <p:spPr bwMode="auto">
          <a:xfrm rot="16200000">
            <a:off x="530721" y="47477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21" name="Text Box 4"/>
          <p:cNvSpPr txBox="1">
            <a:spLocks noChangeArrowheads="1"/>
          </p:cNvSpPr>
          <p:nvPr/>
        </p:nvSpPr>
        <p:spPr bwMode="auto">
          <a:xfrm>
            <a:off x="37381" y="3367137"/>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LSRTM with Born Multiples</a:t>
            </a:r>
            <a:endParaRPr lang="en-US" altLang="zh-CN" sz="3200" dirty="0">
              <a:solidFill>
                <a:srgbClr val="FFFF00"/>
              </a:solidFill>
              <a:latin typeface="+mn-lt"/>
              <a:cs typeface="Times New Roman" pitchFamily="18" charset="0"/>
            </a:endParaRPr>
          </a:p>
        </p:txBody>
      </p:sp>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490" y="886228"/>
            <a:ext cx="6153509" cy="249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86466"/>
            <a:ext cx="6172200" cy="254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88309"/>
            <a:ext cx="2362200" cy="160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a:spLocks noChangeArrowheads="1"/>
          </p:cNvSpPr>
          <p:nvPr/>
        </p:nvSpPr>
        <p:spPr bwMode="auto">
          <a:xfrm>
            <a:off x="1544637" y="638022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grpSp>
        <p:nvGrpSpPr>
          <p:cNvPr id="4" name="Group 3"/>
          <p:cNvGrpSpPr/>
          <p:nvPr/>
        </p:nvGrpSpPr>
        <p:grpSpPr>
          <a:xfrm>
            <a:off x="4113362" y="2084070"/>
            <a:ext cx="1296838" cy="4227195"/>
            <a:chOff x="4113362" y="2084070"/>
            <a:chExt cx="1296838" cy="4227195"/>
          </a:xfrm>
        </p:grpSpPr>
        <p:sp>
          <p:nvSpPr>
            <p:cNvPr id="27" name="Rectangle 26"/>
            <p:cNvSpPr/>
            <p:nvPr/>
          </p:nvSpPr>
          <p:spPr bwMode="auto">
            <a:xfrm>
              <a:off x="4113362" y="5118735"/>
              <a:ext cx="1295400" cy="11925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33" name="Rectangle 32"/>
            <p:cNvSpPr/>
            <p:nvPr/>
          </p:nvSpPr>
          <p:spPr bwMode="auto">
            <a:xfrm>
              <a:off x="4114800" y="2084070"/>
              <a:ext cx="1295400" cy="1192530"/>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nvGrpSpPr>
          <p:cNvPr id="5" name="Group 4"/>
          <p:cNvGrpSpPr/>
          <p:nvPr/>
        </p:nvGrpSpPr>
        <p:grpSpPr>
          <a:xfrm>
            <a:off x="6477000" y="2362200"/>
            <a:ext cx="1092679" cy="4064429"/>
            <a:chOff x="6477000" y="2362200"/>
            <a:chExt cx="1092679" cy="4064429"/>
          </a:xfrm>
        </p:grpSpPr>
        <p:sp>
          <p:nvSpPr>
            <p:cNvPr id="23" name="Rectangle 22"/>
            <p:cNvSpPr/>
            <p:nvPr/>
          </p:nvSpPr>
          <p:spPr bwMode="auto">
            <a:xfrm>
              <a:off x="6502879" y="5402242"/>
              <a:ext cx="1066800" cy="1024387"/>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35" name="Rectangle 34"/>
            <p:cNvSpPr/>
            <p:nvPr/>
          </p:nvSpPr>
          <p:spPr bwMode="auto">
            <a:xfrm>
              <a:off x="6477000" y="2362200"/>
              <a:ext cx="1066800" cy="1024387"/>
            </a:xfrm>
            <a:prstGeom prst="rect">
              <a:avLst/>
            </a:prstGeom>
            <a:solidFill>
              <a:srgbClr val="FF0000">
                <a:alpha val="17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
        <p:nvSpPr>
          <p:cNvPr id="38" name="Rectangle 37"/>
          <p:cNvSpPr>
            <a:spLocks noChangeArrowheads="1"/>
          </p:cNvSpPr>
          <p:nvPr/>
        </p:nvSpPr>
        <p:spPr bwMode="auto">
          <a:xfrm>
            <a:off x="1135855" y="778630"/>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39" name="Rectangle 38"/>
          <p:cNvSpPr>
            <a:spLocks noChangeArrowheads="1"/>
          </p:cNvSpPr>
          <p:nvPr/>
        </p:nvSpPr>
        <p:spPr bwMode="auto">
          <a:xfrm>
            <a:off x="994992" y="3093614"/>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40" name="Rectangle 39"/>
          <p:cNvSpPr>
            <a:spLocks noChangeArrowheads="1"/>
          </p:cNvSpPr>
          <p:nvPr/>
        </p:nvSpPr>
        <p:spPr bwMode="auto">
          <a:xfrm>
            <a:off x="1007853" y="6161686"/>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44" name="Rectangle 43"/>
          <p:cNvSpPr>
            <a:spLocks noChangeArrowheads="1"/>
          </p:cNvSpPr>
          <p:nvPr/>
        </p:nvSpPr>
        <p:spPr bwMode="auto">
          <a:xfrm>
            <a:off x="1143000" y="387568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6" name="Rectangle 5"/>
          <p:cNvSpPr/>
          <p:nvPr/>
        </p:nvSpPr>
        <p:spPr bwMode="auto">
          <a:xfrm>
            <a:off x="1343818" y="3875686"/>
            <a:ext cx="6452265" cy="57560"/>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nvGrpSpPr>
          <p:cNvPr id="12" name="Group 11"/>
          <p:cNvGrpSpPr/>
          <p:nvPr/>
        </p:nvGrpSpPr>
        <p:grpSpPr>
          <a:xfrm>
            <a:off x="1600200" y="2990068"/>
            <a:ext cx="5969479" cy="3182132"/>
            <a:chOff x="1600200" y="2979554"/>
            <a:chExt cx="5969479" cy="3182132"/>
          </a:xfrm>
          <a:solidFill>
            <a:schemeClr val="tx2">
              <a:alpha val="8000"/>
            </a:schemeClr>
          </a:solidFill>
        </p:grpSpPr>
        <p:sp>
          <p:nvSpPr>
            <p:cNvPr id="7" name="Rectangle 6"/>
            <p:cNvSpPr/>
            <p:nvPr/>
          </p:nvSpPr>
          <p:spPr bwMode="auto">
            <a:xfrm>
              <a:off x="1752600" y="6038060"/>
              <a:ext cx="5817079" cy="123626"/>
            </a:xfrm>
            <a:prstGeom prst="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1600200" y="2979554"/>
              <a:ext cx="5817079" cy="123626"/>
            </a:xfrm>
            <a:prstGeom prst="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nvGrpSpPr>
          <p:cNvPr id="8" name="Group 7"/>
          <p:cNvGrpSpPr/>
          <p:nvPr/>
        </p:nvGrpSpPr>
        <p:grpSpPr>
          <a:xfrm>
            <a:off x="1650521" y="2286000"/>
            <a:ext cx="5867400" cy="3200400"/>
            <a:chOff x="1650521" y="2286000"/>
            <a:chExt cx="5867400" cy="3200400"/>
          </a:xfrm>
        </p:grpSpPr>
        <p:sp>
          <p:nvSpPr>
            <p:cNvPr id="53" name="Rectangle 52"/>
            <p:cNvSpPr/>
            <p:nvPr/>
          </p:nvSpPr>
          <p:spPr bwMode="auto">
            <a:xfrm>
              <a:off x="1650521" y="2286000"/>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1700842" y="5362774"/>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nvGrpSpPr>
          <p:cNvPr id="15" name="Group 14"/>
          <p:cNvGrpSpPr/>
          <p:nvPr/>
        </p:nvGrpSpPr>
        <p:grpSpPr>
          <a:xfrm>
            <a:off x="2514600" y="762000"/>
            <a:ext cx="3505200" cy="1755422"/>
            <a:chOff x="2514600" y="762000"/>
            <a:chExt cx="3505200" cy="1755422"/>
          </a:xfrm>
        </p:grpSpPr>
        <p:cxnSp>
          <p:nvCxnSpPr>
            <p:cNvPr id="9" name="Straight Arrow Connector 8"/>
            <p:cNvCxnSpPr/>
            <p:nvPr/>
          </p:nvCxnSpPr>
          <p:spPr bwMode="auto">
            <a:xfrm>
              <a:off x="2663476" y="990600"/>
              <a:ext cx="1908524" cy="152682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 name="5-Point Star 1"/>
            <p:cNvSpPr/>
            <p:nvPr/>
          </p:nvSpPr>
          <p:spPr bwMode="auto">
            <a:xfrm>
              <a:off x="2514600" y="762000"/>
              <a:ext cx="304800" cy="391514"/>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cxnSp>
          <p:nvCxnSpPr>
            <p:cNvPr id="36" name="Straight Arrow Connector 35"/>
            <p:cNvCxnSpPr/>
            <p:nvPr/>
          </p:nvCxnSpPr>
          <p:spPr bwMode="auto">
            <a:xfrm flipV="1">
              <a:off x="4559060" y="886228"/>
              <a:ext cx="1460740" cy="1631194"/>
            </a:xfrm>
            <a:prstGeom prst="straightConnector1">
              <a:avLst/>
            </a:prstGeom>
            <a:solidFill>
              <a:schemeClr val="accent1"/>
            </a:solidFill>
            <a:ln w="12700" cap="flat" cmpd="sng" algn="ctr">
              <a:solidFill>
                <a:schemeClr val="tx1"/>
              </a:solidFill>
              <a:prstDash val="dash"/>
              <a:round/>
              <a:headEnd type="none" w="med" len="med"/>
              <a:tailEnd type="arrow"/>
            </a:ln>
            <a:effectLst/>
          </p:spPr>
        </p:cxnSp>
      </p:grpSp>
      <p:cxnSp>
        <p:nvCxnSpPr>
          <p:cNvPr id="24" name="Straight Arrow Connector 23"/>
          <p:cNvCxnSpPr/>
          <p:nvPr/>
        </p:nvCxnSpPr>
        <p:spPr bwMode="auto">
          <a:xfrm flipV="1">
            <a:off x="3069512" y="3933246"/>
            <a:ext cx="548226" cy="126069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nvGrpSpPr>
          <p:cNvPr id="56" name="Group 55"/>
          <p:cNvGrpSpPr/>
          <p:nvPr/>
        </p:nvGrpSpPr>
        <p:grpSpPr>
          <a:xfrm>
            <a:off x="2514600" y="3737489"/>
            <a:ext cx="2590800" cy="1977511"/>
            <a:chOff x="2514600" y="3737489"/>
            <a:chExt cx="2590800" cy="1977511"/>
          </a:xfrm>
        </p:grpSpPr>
        <p:grpSp>
          <p:nvGrpSpPr>
            <p:cNvPr id="49" name="Group 48"/>
            <p:cNvGrpSpPr/>
            <p:nvPr/>
          </p:nvGrpSpPr>
          <p:grpSpPr>
            <a:xfrm>
              <a:off x="2514600" y="3737489"/>
              <a:ext cx="1495073" cy="1977511"/>
              <a:chOff x="2514600" y="3737489"/>
              <a:chExt cx="1495073" cy="1977511"/>
            </a:xfrm>
          </p:grpSpPr>
          <p:sp>
            <p:nvSpPr>
              <p:cNvPr id="34" name="5-Point Star 33"/>
              <p:cNvSpPr/>
              <p:nvPr/>
            </p:nvSpPr>
            <p:spPr bwMode="auto">
              <a:xfrm>
                <a:off x="2514600" y="3737489"/>
                <a:ext cx="304800" cy="391514"/>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cxnSp>
            <p:nvCxnSpPr>
              <p:cNvPr id="20" name="Straight Arrow Connector 19"/>
              <p:cNvCxnSpPr/>
              <p:nvPr/>
            </p:nvCxnSpPr>
            <p:spPr bwMode="auto">
              <a:xfrm>
                <a:off x="2667000" y="4038600"/>
                <a:ext cx="402512" cy="123377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flipV="1">
                <a:off x="2895600" y="3933246"/>
                <a:ext cx="371825" cy="757367"/>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a:off x="3267425" y="3933246"/>
                <a:ext cx="742248" cy="178175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a:off x="3639250" y="3933246"/>
                <a:ext cx="370423" cy="178175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grpSp>
        <p:cxnSp>
          <p:nvCxnSpPr>
            <p:cNvPr id="55" name="Straight Arrow Connector 54"/>
            <p:cNvCxnSpPr/>
            <p:nvPr/>
          </p:nvCxnSpPr>
          <p:spPr bwMode="auto">
            <a:xfrm flipV="1">
              <a:off x="4009673" y="3923601"/>
              <a:ext cx="1095727" cy="1791399"/>
            </a:xfrm>
            <a:prstGeom prst="straightConnector1">
              <a:avLst/>
            </a:prstGeom>
            <a:solidFill>
              <a:schemeClr val="accent1"/>
            </a:solidFill>
            <a:ln w="12700" cap="flat" cmpd="sng" algn="ctr">
              <a:solidFill>
                <a:schemeClr val="tx1"/>
              </a:solidFill>
              <a:prstDash val="dash"/>
              <a:round/>
              <a:headEnd type="none" w="med" len="med"/>
              <a:tailEnd type="arrow"/>
            </a:ln>
            <a:effectLst/>
          </p:spPr>
        </p:cxnSp>
      </p:grpSp>
      <p:sp>
        <p:nvSpPr>
          <p:cNvPr id="58" name="TextBox 57"/>
          <p:cNvSpPr txBox="1"/>
          <p:nvPr/>
        </p:nvSpPr>
        <p:spPr>
          <a:xfrm>
            <a:off x="1600200" y="4267200"/>
            <a:ext cx="1723549" cy="338554"/>
          </a:xfrm>
          <a:prstGeom prst="rect">
            <a:avLst/>
          </a:prstGeom>
          <a:noFill/>
        </p:spPr>
        <p:txBody>
          <a:bodyPr wrap="none" rtlCol="0">
            <a:spAutoFit/>
          </a:bodyPr>
          <a:lstStyle/>
          <a:p>
            <a:r>
              <a:rPr lang="en-US" sz="1600" dirty="0" smtClean="0"/>
              <a:t>1</a:t>
            </a:r>
            <a:r>
              <a:rPr lang="en-US" sz="1600" baseline="30000" dirty="0" smtClean="0"/>
              <a:t>st</a:t>
            </a:r>
            <a:r>
              <a:rPr lang="en-US" sz="1600" dirty="0" smtClean="0"/>
              <a:t>-order Multiples</a:t>
            </a:r>
            <a:endParaRPr lang="en-US" sz="1600" dirty="0"/>
          </a:p>
        </p:txBody>
      </p:sp>
      <p:sp>
        <p:nvSpPr>
          <p:cNvPr id="57" name="Rectangle 56"/>
          <p:cNvSpPr/>
          <p:nvPr/>
        </p:nvSpPr>
        <p:spPr bwMode="auto">
          <a:xfrm>
            <a:off x="58778" y="3433536"/>
            <a:ext cx="8077200" cy="3677672"/>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0300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12" descr="图片3"/>
          <p:cNvPicPr>
            <a:picLocks noChangeAspect="1" noChangeArrowheads="1"/>
          </p:cNvPicPr>
          <p:nvPr/>
        </p:nvPicPr>
        <p:blipFill>
          <a:blip r:embed="rId2">
            <a:extLst>
              <a:ext uri="{28A0092B-C50C-407E-A947-70E740481C1C}">
                <a14:useLocalDpi xmlns:a14="http://schemas.microsoft.com/office/drawing/2010/main" val="0"/>
              </a:ext>
            </a:extLst>
          </a:blip>
          <a:srcRect t="1926"/>
          <a:stretch>
            <a:fillRect/>
          </a:stretch>
        </p:blipFill>
        <p:spPr bwMode="auto">
          <a:xfrm>
            <a:off x="1521124" y="3935506"/>
            <a:ext cx="6153509" cy="249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009673" y="646648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11" name="Rectangle 10"/>
          <p:cNvSpPr>
            <a:spLocks noChangeArrowheads="1"/>
          </p:cNvSpPr>
          <p:nvPr/>
        </p:nvSpPr>
        <p:spPr bwMode="auto">
          <a:xfrm>
            <a:off x="7343275" y="6489269"/>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16" name="Rectangle 12"/>
          <p:cNvSpPr>
            <a:spLocks noChangeArrowheads="1"/>
          </p:cNvSpPr>
          <p:nvPr/>
        </p:nvSpPr>
        <p:spPr bwMode="auto">
          <a:xfrm rot="16200000">
            <a:off x="520204" y="16235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8" name="Text Box 4"/>
          <p:cNvSpPr txBox="1">
            <a:spLocks noChangeArrowheads="1"/>
          </p:cNvSpPr>
          <p:nvPr/>
        </p:nvSpPr>
        <p:spPr bwMode="auto">
          <a:xfrm>
            <a:off x="0" y="0"/>
            <a:ext cx="9144000" cy="8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RTM SEG Salt Data</a:t>
            </a:r>
          </a:p>
          <a:p>
            <a:pPr algn="ctr" eaLnBrk="1">
              <a:lnSpc>
                <a:spcPct val="93000"/>
              </a:lnSpc>
              <a:buClr>
                <a:srgbClr val="000000"/>
              </a:buClr>
              <a:buSzPct val="100000"/>
              <a:buFont typeface="Times New Roman" pitchFamily="18" charset="0"/>
              <a:buNone/>
            </a:pPr>
            <a:r>
              <a:rPr lang="en-US" altLang="zh-CN" sz="2400" dirty="0" smtClean="0">
                <a:solidFill>
                  <a:schemeClr val="bg1">
                    <a:lumMod val="20000"/>
                    <a:lumOff val="80000"/>
                  </a:schemeClr>
                </a:solidFill>
                <a:latin typeface="+mn-lt"/>
                <a:cs typeface="Times New Roman" pitchFamily="18" charset="0"/>
              </a:rPr>
              <a:t>(</a:t>
            </a:r>
            <a:r>
              <a:rPr lang="en-US" altLang="zh-CN" sz="2400" dirty="0" err="1" smtClean="0">
                <a:solidFill>
                  <a:schemeClr val="bg1">
                    <a:lumMod val="20000"/>
                    <a:lumOff val="80000"/>
                  </a:schemeClr>
                </a:solidFill>
                <a:latin typeface="+mn-lt"/>
                <a:cs typeface="Times New Roman" pitchFamily="18" charset="0"/>
              </a:rPr>
              <a:t>Dongliang</a:t>
            </a:r>
            <a:r>
              <a:rPr lang="en-US" altLang="zh-CN" sz="2400" dirty="0" smtClean="0">
                <a:solidFill>
                  <a:schemeClr val="bg1">
                    <a:lumMod val="20000"/>
                    <a:lumOff val="80000"/>
                  </a:schemeClr>
                </a:solidFill>
                <a:latin typeface="+mn-lt"/>
                <a:cs typeface="Times New Roman" pitchFamily="18" charset="0"/>
              </a:rPr>
              <a:t> Zhang)</a:t>
            </a:r>
            <a:endParaRPr lang="en-US" altLang="zh-CN" sz="2400" dirty="0">
              <a:solidFill>
                <a:schemeClr val="bg1">
                  <a:lumMod val="20000"/>
                  <a:lumOff val="80000"/>
                </a:schemeClr>
              </a:solidFill>
              <a:latin typeface="+mn-lt"/>
              <a:cs typeface="Times New Roman" pitchFamily="18" charset="0"/>
            </a:endParaRPr>
          </a:p>
        </p:txBody>
      </p:sp>
      <p:sp>
        <p:nvSpPr>
          <p:cNvPr id="19" name="Rectangle 12"/>
          <p:cNvSpPr>
            <a:spLocks noChangeArrowheads="1"/>
          </p:cNvSpPr>
          <p:nvPr/>
        </p:nvSpPr>
        <p:spPr bwMode="auto">
          <a:xfrm rot="16200000">
            <a:off x="530721" y="47477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pic>
        <p:nvPicPr>
          <p:cNvPr id="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992" y="3907743"/>
            <a:ext cx="6172200" cy="2540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4"/>
          <p:cNvSpPr txBox="1">
            <a:spLocks noChangeArrowheads="1"/>
          </p:cNvSpPr>
          <p:nvPr/>
        </p:nvSpPr>
        <p:spPr bwMode="auto">
          <a:xfrm>
            <a:off x="37381" y="3367137"/>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LSRTM with Born Multiples</a:t>
            </a:r>
            <a:endParaRPr lang="en-US" altLang="zh-CN" sz="3200" dirty="0">
              <a:solidFill>
                <a:srgbClr val="FFFF00"/>
              </a:solidFill>
              <a:latin typeface="+mn-lt"/>
              <a:cs typeface="Times New Roman" pitchFamily="18" charset="0"/>
            </a:endParaRPr>
          </a:p>
        </p:txBody>
      </p:sp>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490" y="886228"/>
            <a:ext cx="6153509" cy="249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86466"/>
            <a:ext cx="6172200" cy="254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088309"/>
            <a:ext cx="2362200" cy="160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a:spLocks noChangeArrowheads="1"/>
          </p:cNvSpPr>
          <p:nvPr/>
        </p:nvSpPr>
        <p:spPr bwMode="auto">
          <a:xfrm>
            <a:off x="1544637" y="638022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38" name="Rectangle 37"/>
          <p:cNvSpPr>
            <a:spLocks noChangeArrowheads="1"/>
          </p:cNvSpPr>
          <p:nvPr/>
        </p:nvSpPr>
        <p:spPr bwMode="auto">
          <a:xfrm>
            <a:off x="1135855" y="778630"/>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39" name="Rectangle 38"/>
          <p:cNvSpPr>
            <a:spLocks noChangeArrowheads="1"/>
          </p:cNvSpPr>
          <p:nvPr/>
        </p:nvSpPr>
        <p:spPr bwMode="auto">
          <a:xfrm>
            <a:off x="994992" y="3093614"/>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40" name="Rectangle 39"/>
          <p:cNvSpPr>
            <a:spLocks noChangeArrowheads="1"/>
          </p:cNvSpPr>
          <p:nvPr/>
        </p:nvSpPr>
        <p:spPr bwMode="auto">
          <a:xfrm>
            <a:off x="1007853" y="6161686"/>
            <a:ext cx="452808"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16</a:t>
            </a:r>
            <a:endParaRPr lang="zh-CN" altLang="en-US" sz="2000" b="1" dirty="0">
              <a:solidFill>
                <a:srgbClr val="FFFF00"/>
              </a:solidFill>
              <a:latin typeface="+mn-lt"/>
              <a:cs typeface="Times New Roman" pitchFamily="18" charset="0"/>
            </a:endParaRPr>
          </a:p>
        </p:txBody>
      </p:sp>
      <p:sp>
        <p:nvSpPr>
          <p:cNvPr id="44" name="Rectangle 43"/>
          <p:cNvSpPr>
            <a:spLocks noChangeArrowheads="1"/>
          </p:cNvSpPr>
          <p:nvPr/>
        </p:nvSpPr>
        <p:spPr bwMode="auto">
          <a:xfrm>
            <a:off x="1143000" y="387568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6" name="Rectangle 5"/>
          <p:cNvSpPr/>
          <p:nvPr/>
        </p:nvSpPr>
        <p:spPr bwMode="auto">
          <a:xfrm>
            <a:off x="1343818" y="3875686"/>
            <a:ext cx="6452265" cy="57560"/>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1650521" y="2286000"/>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nvGrpSpPr>
          <p:cNvPr id="15" name="Group 14"/>
          <p:cNvGrpSpPr/>
          <p:nvPr/>
        </p:nvGrpSpPr>
        <p:grpSpPr>
          <a:xfrm>
            <a:off x="2514600" y="762000"/>
            <a:ext cx="3505200" cy="1755422"/>
            <a:chOff x="2514600" y="762000"/>
            <a:chExt cx="3505200" cy="1755422"/>
          </a:xfrm>
        </p:grpSpPr>
        <p:cxnSp>
          <p:nvCxnSpPr>
            <p:cNvPr id="9" name="Straight Arrow Connector 8"/>
            <p:cNvCxnSpPr/>
            <p:nvPr/>
          </p:nvCxnSpPr>
          <p:spPr bwMode="auto">
            <a:xfrm>
              <a:off x="2663476" y="990600"/>
              <a:ext cx="1908524" cy="1526822"/>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 name="5-Point Star 1"/>
            <p:cNvSpPr/>
            <p:nvPr/>
          </p:nvSpPr>
          <p:spPr bwMode="auto">
            <a:xfrm>
              <a:off x="2514600" y="762000"/>
              <a:ext cx="304800" cy="391514"/>
            </a:xfrm>
            <a:prstGeom prst="star5">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cxnSp>
          <p:nvCxnSpPr>
            <p:cNvPr id="36" name="Straight Arrow Connector 35"/>
            <p:cNvCxnSpPr/>
            <p:nvPr/>
          </p:nvCxnSpPr>
          <p:spPr bwMode="auto">
            <a:xfrm flipV="1">
              <a:off x="4559060" y="886228"/>
              <a:ext cx="1460740" cy="1631194"/>
            </a:xfrm>
            <a:prstGeom prst="straightConnector1">
              <a:avLst/>
            </a:prstGeom>
            <a:solidFill>
              <a:schemeClr val="accent1"/>
            </a:solidFill>
            <a:ln w="12700" cap="flat" cmpd="sng" algn="ctr">
              <a:solidFill>
                <a:schemeClr val="tx1"/>
              </a:solidFill>
              <a:prstDash val="dash"/>
              <a:round/>
              <a:headEnd type="none" w="med" len="med"/>
              <a:tailEnd type="arrow"/>
            </a:ln>
            <a:effectLst/>
          </p:spPr>
        </p:cxnSp>
      </p:grpSp>
      <p:sp>
        <p:nvSpPr>
          <p:cNvPr id="63" name="Text Box 4"/>
          <p:cNvSpPr txBox="1">
            <a:spLocks noChangeArrowheads="1"/>
          </p:cNvSpPr>
          <p:nvPr/>
        </p:nvSpPr>
        <p:spPr bwMode="auto">
          <a:xfrm>
            <a:off x="-2209800" y="4054648"/>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LSRTM</a:t>
            </a:r>
            <a:endParaRPr lang="en-US" altLang="zh-CN" sz="3200" dirty="0">
              <a:solidFill>
                <a:srgbClr val="FFFF00"/>
              </a:solidFill>
              <a:latin typeface="+mn-lt"/>
              <a:cs typeface="Times New Roman" pitchFamily="18" charset="0"/>
            </a:endParaRPr>
          </a:p>
        </p:txBody>
      </p:sp>
      <p:grpSp>
        <p:nvGrpSpPr>
          <p:cNvPr id="3" name="Group 2"/>
          <p:cNvGrpSpPr/>
          <p:nvPr/>
        </p:nvGrpSpPr>
        <p:grpSpPr>
          <a:xfrm>
            <a:off x="-2335455" y="3962400"/>
            <a:ext cx="10006135" cy="2501152"/>
            <a:chOff x="-2286000" y="3948421"/>
            <a:chExt cx="10006135" cy="2501152"/>
          </a:xfrm>
        </p:grpSpPr>
        <p:pic>
          <p:nvPicPr>
            <p:cNvPr id="50" name="Picture 12" descr="图片3"/>
            <p:cNvPicPr>
              <a:picLocks noChangeAspect="1" noChangeArrowheads="1"/>
            </p:cNvPicPr>
            <p:nvPr/>
          </p:nvPicPr>
          <p:blipFill>
            <a:blip r:embed="rId2">
              <a:extLst>
                <a:ext uri="{28A0092B-C50C-407E-A947-70E740481C1C}">
                  <a14:useLocalDpi xmlns:a14="http://schemas.microsoft.com/office/drawing/2010/main" val="0"/>
                </a:ext>
              </a:extLst>
            </a:blip>
            <a:srcRect t="1926"/>
            <a:stretch>
              <a:fillRect/>
            </a:stretch>
          </p:blipFill>
          <p:spPr bwMode="auto">
            <a:xfrm>
              <a:off x="1517743" y="3948421"/>
              <a:ext cx="6202392" cy="250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4"/>
            <p:cNvSpPr txBox="1">
              <a:spLocks noChangeArrowheads="1"/>
            </p:cNvSpPr>
            <p:nvPr/>
          </p:nvSpPr>
          <p:spPr bwMode="auto">
            <a:xfrm>
              <a:off x="-2286000" y="4038600"/>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RTM</a:t>
              </a:r>
              <a:endParaRPr lang="en-US" altLang="zh-CN" sz="3200" dirty="0">
                <a:solidFill>
                  <a:srgbClr val="FFFF00"/>
                </a:solidFill>
                <a:latin typeface="+mn-lt"/>
                <a:cs typeface="Times New Roman" pitchFamily="18" charset="0"/>
              </a:endParaRPr>
            </a:p>
          </p:txBody>
        </p:sp>
      </p:grpSp>
      <p:sp>
        <p:nvSpPr>
          <p:cNvPr id="62" name="Rectangle 61"/>
          <p:cNvSpPr/>
          <p:nvPr/>
        </p:nvSpPr>
        <p:spPr bwMode="auto">
          <a:xfrm>
            <a:off x="5067341" y="5943600"/>
            <a:ext cx="2564921"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1700842" y="5257800"/>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425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009673" y="646648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11" name="Rectangle 10"/>
          <p:cNvSpPr>
            <a:spLocks noChangeArrowheads="1"/>
          </p:cNvSpPr>
          <p:nvPr/>
        </p:nvSpPr>
        <p:spPr bwMode="auto">
          <a:xfrm>
            <a:off x="7343275" y="6489269"/>
            <a:ext cx="423954"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30</a:t>
            </a:r>
            <a:endParaRPr lang="zh-CN" altLang="en-US" sz="2000" b="1" dirty="0">
              <a:solidFill>
                <a:srgbClr val="FFFF00"/>
              </a:solidFill>
              <a:latin typeface="+mn-lt"/>
              <a:cs typeface="Times New Roman" pitchFamily="18" charset="0"/>
            </a:endParaRPr>
          </a:p>
        </p:txBody>
      </p:sp>
      <p:sp>
        <p:nvSpPr>
          <p:cNvPr id="16" name="Rectangle 12"/>
          <p:cNvSpPr>
            <a:spLocks noChangeArrowheads="1"/>
          </p:cNvSpPr>
          <p:nvPr/>
        </p:nvSpPr>
        <p:spPr bwMode="auto">
          <a:xfrm rot="16200000">
            <a:off x="520204" y="16235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8" name="Text Box 4"/>
          <p:cNvSpPr txBox="1">
            <a:spLocks noChangeArrowheads="1"/>
          </p:cNvSpPr>
          <p:nvPr/>
        </p:nvSpPr>
        <p:spPr bwMode="auto">
          <a:xfrm>
            <a:off x="0" y="0"/>
            <a:ext cx="9144000" cy="8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GOM Salt Data</a:t>
            </a:r>
          </a:p>
          <a:p>
            <a:pPr algn="ctr" eaLnBrk="1">
              <a:lnSpc>
                <a:spcPct val="93000"/>
              </a:lnSpc>
              <a:buClr>
                <a:srgbClr val="000000"/>
              </a:buClr>
              <a:buSzPct val="100000"/>
              <a:buFont typeface="Times New Roman" pitchFamily="18" charset="0"/>
              <a:buNone/>
            </a:pPr>
            <a:r>
              <a:rPr lang="en-US" altLang="zh-CN" sz="2400" dirty="0" smtClean="0">
                <a:solidFill>
                  <a:schemeClr val="bg1">
                    <a:lumMod val="20000"/>
                    <a:lumOff val="80000"/>
                  </a:schemeClr>
                </a:solidFill>
                <a:latin typeface="+mn-lt"/>
                <a:cs typeface="Times New Roman" pitchFamily="18" charset="0"/>
              </a:rPr>
              <a:t>(</a:t>
            </a:r>
            <a:r>
              <a:rPr lang="en-US" altLang="zh-CN" sz="2400" dirty="0" err="1" smtClean="0">
                <a:solidFill>
                  <a:schemeClr val="bg1">
                    <a:lumMod val="20000"/>
                    <a:lumOff val="80000"/>
                  </a:schemeClr>
                </a:solidFill>
                <a:latin typeface="+mn-lt"/>
                <a:cs typeface="Times New Roman" pitchFamily="18" charset="0"/>
              </a:rPr>
              <a:t>Dongliang</a:t>
            </a:r>
            <a:r>
              <a:rPr lang="en-US" altLang="zh-CN" sz="2400" dirty="0" smtClean="0">
                <a:solidFill>
                  <a:schemeClr val="bg1">
                    <a:lumMod val="20000"/>
                    <a:lumOff val="80000"/>
                  </a:schemeClr>
                </a:solidFill>
                <a:latin typeface="+mn-lt"/>
                <a:cs typeface="Times New Roman" pitchFamily="18" charset="0"/>
              </a:rPr>
              <a:t> Zhang)</a:t>
            </a:r>
            <a:endParaRPr lang="en-US" altLang="zh-CN" sz="2400" dirty="0">
              <a:solidFill>
                <a:schemeClr val="bg1">
                  <a:lumMod val="20000"/>
                  <a:lumOff val="80000"/>
                </a:schemeClr>
              </a:solidFill>
              <a:latin typeface="+mn-lt"/>
              <a:cs typeface="Times New Roman" pitchFamily="18" charset="0"/>
            </a:endParaRPr>
          </a:p>
        </p:txBody>
      </p:sp>
      <p:sp>
        <p:nvSpPr>
          <p:cNvPr id="19" name="Rectangle 12"/>
          <p:cNvSpPr>
            <a:spLocks noChangeArrowheads="1"/>
          </p:cNvSpPr>
          <p:nvPr/>
        </p:nvSpPr>
        <p:spPr bwMode="auto">
          <a:xfrm rot="16200000">
            <a:off x="530721" y="474771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21" name="Text Box 4"/>
          <p:cNvSpPr txBox="1">
            <a:spLocks noChangeArrowheads="1"/>
          </p:cNvSpPr>
          <p:nvPr/>
        </p:nvSpPr>
        <p:spPr bwMode="auto">
          <a:xfrm>
            <a:off x="25879" y="3382995"/>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RTM with Multiples</a:t>
            </a:r>
            <a:endParaRPr lang="en-US" altLang="zh-CN" sz="3200" dirty="0">
              <a:solidFill>
                <a:srgbClr val="FFFF00"/>
              </a:solidFill>
              <a:latin typeface="+mn-lt"/>
              <a:cs typeface="Times New Roman" pitchFamily="18" charset="0"/>
            </a:endParaRPr>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088309"/>
            <a:ext cx="2362200" cy="160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a:spLocks noChangeArrowheads="1"/>
          </p:cNvSpPr>
          <p:nvPr/>
        </p:nvSpPr>
        <p:spPr bwMode="auto">
          <a:xfrm>
            <a:off x="1544637" y="638022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38" name="Rectangle 37"/>
          <p:cNvSpPr>
            <a:spLocks noChangeArrowheads="1"/>
          </p:cNvSpPr>
          <p:nvPr/>
        </p:nvSpPr>
        <p:spPr bwMode="auto">
          <a:xfrm>
            <a:off x="1135855" y="778630"/>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39" name="Rectangle 38"/>
          <p:cNvSpPr>
            <a:spLocks noChangeArrowheads="1"/>
          </p:cNvSpPr>
          <p:nvPr/>
        </p:nvSpPr>
        <p:spPr bwMode="auto">
          <a:xfrm>
            <a:off x="994992" y="2971800"/>
            <a:ext cx="488074"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3.0</a:t>
            </a:r>
            <a:endParaRPr lang="zh-CN" altLang="en-US" sz="2000" b="1" dirty="0">
              <a:solidFill>
                <a:srgbClr val="FFFF00"/>
              </a:solidFill>
              <a:latin typeface="+mn-lt"/>
              <a:cs typeface="Times New Roman" pitchFamily="18" charset="0"/>
            </a:endParaRPr>
          </a:p>
        </p:txBody>
      </p:sp>
      <p:sp>
        <p:nvSpPr>
          <p:cNvPr id="40" name="Rectangle 39"/>
          <p:cNvSpPr>
            <a:spLocks noChangeArrowheads="1"/>
          </p:cNvSpPr>
          <p:nvPr/>
        </p:nvSpPr>
        <p:spPr bwMode="auto">
          <a:xfrm>
            <a:off x="1007853" y="6096000"/>
            <a:ext cx="488074"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3.0</a:t>
            </a:r>
            <a:endParaRPr lang="zh-CN" altLang="en-US" sz="2000" b="1" dirty="0">
              <a:solidFill>
                <a:srgbClr val="FFFF00"/>
              </a:solidFill>
              <a:latin typeface="+mn-lt"/>
              <a:cs typeface="Times New Roman" pitchFamily="18" charset="0"/>
            </a:endParaRPr>
          </a:p>
        </p:txBody>
      </p:sp>
      <p:sp>
        <p:nvSpPr>
          <p:cNvPr id="44" name="Rectangle 43"/>
          <p:cNvSpPr>
            <a:spLocks noChangeArrowheads="1"/>
          </p:cNvSpPr>
          <p:nvPr/>
        </p:nvSpPr>
        <p:spPr bwMode="auto">
          <a:xfrm>
            <a:off x="1143000" y="387568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6" name="Rectangle 5"/>
          <p:cNvSpPr/>
          <p:nvPr/>
        </p:nvSpPr>
        <p:spPr bwMode="auto">
          <a:xfrm>
            <a:off x="1343818" y="3875686"/>
            <a:ext cx="6452265" cy="57560"/>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nvGrpSpPr>
          <p:cNvPr id="12" name="Group 11"/>
          <p:cNvGrpSpPr/>
          <p:nvPr/>
        </p:nvGrpSpPr>
        <p:grpSpPr>
          <a:xfrm>
            <a:off x="1600200" y="2990068"/>
            <a:ext cx="5969479" cy="3182132"/>
            <a:chOff x="1600200" y="2979554"/>
            <a:chExt cx="5969479" cy="3182132"/>
          </a:xfrm>
          <a:solidFill>
            <a:schemeClr val="tx2">
              <a:alpha val="8000"/>
            </a:schemeClr>
          </a:solidFill>
        </p:grpSpPr>
        <p:sp>
          <p:nvSpPr>
            <p:cNvPr id="7" name="Rectangle 6"/>
            <p:cNvSpPr/>
            <p:nvPr/>
          </p:nvSpPr>
          <p:spPr bwMode="auto">
            <a:xfrm>
              <a:off x="1752600" y="6038060"/>
              <a:ext cx="5817079" cy="123626"/>
            </a:xfrm>
            <a:prstGeom prst="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1600200" y="2979554"/>
              <a:ext cx="5817079" cy="123626"/>
            </a:xfrm>
            <a:prstGeom prst="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nvGrpSpPr>
          <p:cNvPr id="8" name="Group 7"/>
          <p:cNvGrpSpPr/>
          <p:nvPr/>
        </p:nvGrpSpPr>
        <p:grpSpPr>
          <a:xfrm>
            <a:off x="1650521" y="2286000"/>
            <a:ext cx="5867400" cy="3200400"/>
            <a:chOff x="1650521" y="2286000"/>
            <a:chExt cx="5867400" cy="3200400"/>
          </a:xfrm>
        </p:grpSpPr>
        <p:sp>
          <p:nvSpPr>
            <p:cNvPr id="53" name="Rectangle 52"/>
            <p:cNvSpPr/>
            <p:nvPr/>
          </p:nvSpPr>
          <p:spPr bwMode="auto">
            <a:xfrm>
              <a:off x="1650521" y="2286000"/>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1700842" y="5362774"/>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4" y="120764"/>
            <a:ext cx="1302769" cy="65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634" y="3902796"/>
            <a:ext cx="6038490" cy="24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908" y="818692"/>
            <a:ext cx="6031661" cy="24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948" y="838200"/>
            <a:ext cx="6038490" cy="24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39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009673" y="6466486"/>
            <a:ext cx="943327"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X (km)</a:t>
            </a:r>
            <a:endParaRPr lang="zh-CN" altLang="en-US" sz="2000" b="1" dirty="0">
              <a:solidFill>
                <a:srgbClr val="FFFF00"/>
              </a:solidFill>
              <a:latin typeface="+mn-lt"/>
              <a:cs typeface="Times New Roman" pitchFamily="18" charset="0"/>
            </a:endParaRPr>
          </a:p>
        </p:txBody>
      </p:sp>
      <p:sp>
        <p:nvSpPr>
          <p:cNvPr id="11" name="Rectangle 10"/>
          <p:cNvSpPr>
            <a:spLocks noChangeArrowheads="1"/>
          </p:cNvSpPr>
          <p:nvPr/>
        </p:nvSpPr>
        <p:spPr bwMode="auto">
          <a:xfrm>
            <a:off x="7343275" y="6489269"/>
            <a:ext cx="423954"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30</a:t>
            </a:r>
            <a:endParaRPr lang="zh-CN" altLang="en-US" sz="2000" b="1" dirty="0">
              <a:solidFill>
                <a:srgbClr val="FFFF00"/>
              </a:solidFill>
              <a:latin typeface="+mn-lt"/>
              <a:cs typeface="Times New Roman" pitchFamily="18" charset="0"/>
            </a:endParaRPr>
          </a:p>
        </p:txBody>
      </p:sp>
      <p:sp>
        <p:nvSpPr>
          <p:cNvPr id="16" name="Rectangle 12"/>
          <p:cNvSpPr>
            <a:spLocks noChangeArrowheads="1"/>
          </p:cNvSpPr>
          <p:nvPr/>
        </p:nvSpPr>
        <p:spPr bwMode="auto">
          <a:xfrm rot="16200000">
            <a:off x="520204" y="137828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sp>
        <p:nvSpPr>
          <p:cNvPr id="18" name="Text Box 4"/>
          <p:cNvSpPr txBox="1">
            <a:spLocks noChangeArrowheads="1"/>
          </p:cNvSpPr>
          <p:nvPr/>
        </p:nvSpPr>
        <p:spPr bwMode="auto">
          <a:xfrm>
            <a:off x="0" y="0"/>
            <a:ext cx="9144000" cy="55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Starting Velocity Model</a:t>
            </a:r>
            <a:endParaRPr lang="en-US" altLang="zh-CN" sz="3200" dirty="0">
              <a:solidFill>
                <a:srgbClr val="FFFF00"/>
              </a:solidFill>
              <a:latin typeface="+mn-lt"/>
              <a:cs typeface="Times New Roman" pitchFamily="18" charset="0"/>
            </a:endParaRPr>
          </a:p>
        </p:txBody>
      </p:sp>
      <p:sp>
        <p:nvSpPr>
          <p:cNvPr id="19" name="Rectangle 12"/>
          <p:cNvSpPr>
            <a:spLocks noChangeArrowheads="1"/>
          </p:cNvSpPr>
          <p:nvPr/>
        </p:nvSpPr>
        <p:spPr bwMode="auto">
          <a:xfrm rot="16200000">
            <a:off x="530721" y="4502488"/>
            <a:ext cx="1047750"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Z (km)</a:t>
            </a:r>
            <a:endParaRPr lang="zh-CN" altLang="en-US" sz="2000" b="1" dirty="0">
              <a:solidFill>
                <a:srgbClr val="FFFF00"/>
              </a:solidFill>
              <a:latin typeface="+mn-lt"/>
              <a:cs typeface="Times New Roman" pitchFamily="18" charset="0"/>
            </a:endParaRPr>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088309"/>
            <a:ext cx="2362200" cy="160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a:spLocks noChangeArrowheads="1"/>
          </p:cNvSpPr>
          <p:nvPr/>
        </p:nvSpPr>
        <p:spPr bwMode="auto">
          <a:xfrm>
            <a:off x="1544637" y="638022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38" name="Rectangle 37"/>
          <p:cNvSpPr>
            <a:spLocks noChangeArrowheads="1"/>
          </p:cNvSpPr>
          <p:nvPr/>
        </p:nvSpPr>
        <p:spPr bwMode="auto">
          <a:xfrm>
            <a:off x="1135855" y="533400"/>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39" name="Rectangle 38"/>
          <p:cNvSpPr>
            <a:spLocks noChangeArrowheads="1"/>
          </p:cNvSpPr>
          <p:nvPr/>
        </p:nvSpPr>
        <p:spPr bwMode="auto">
          <a:xfrm>
            <a:off x="994992" y="2726570"/>
            <a:ext cx="488074"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3.0</a:t>
            </a:r>
            <a:endParaRPr lang="zh-CN" altLang="en-US" sz="2000" b="1" dirty="0">
              <a:solidFill>
                <a:srgbClr val="FFFF00"/>
              </a:solidFill>
              <a:latin typeface="+mn-lt"/>
              <a:cs typeface="Times New Roman" pitchFamily="18" charset="0"/>
            </a:endParaRPr>
          </a:p>
        </p:txBody>
      </p:sp>
      <p:sp>
        <p:nvSpPr>
          <p:cNvPr id="40" name="Rectangle 39"/>
          <p:cNvSpPr>
            <a:spLocks noChangeArrowheads="1"/>
          </p:cNvSpPr>
          <p:nvPr/>
        </p:nvSpPr>
        <p:spPr bwMode="auto">
          <a:xfrm>
            <a:off x="1007853" y="6096000"/>
            <a:ext cx="488074"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p>
            <a:pPr algn="l" defTabSz="828503" eaLnBrk="1" hangingPunct="1"/>
            <a:r>
              <a:rPr lang="en-US" altLang="zh-CN" sz="2000" b="1" dirty="0" smtClean="0">
                <a:solidFill>
                  <a:srgbClr val="FFFF00"/>
                </a:solidFill>
                <a:latin typeface="+mn-lt"/>
                <a:cs typeface="Times New Roman" pitchFamily="18" charset="0"/>
              </a:rPr>
              <a:t>3.0</a:t>
            </a:r>
            <a:endParaRPr lang="zh-CN" altLang="en-US" sz="2000" b="1" dirty="0">
              <a:solidFill>
                <a:srgbClr val="FFFF00"/>
              </a:solidFill>
              <a:latin typeface="+mn-lt"/>
              <a:cs typeface="Times New Roman" pitchFamily="18" charset="0"/>
            </a:endParaRPr>
          </a:p>
        </p:txBody>
      </p:sp>
      <p:sp>
        <p:nvSpPr>
          <p:cNvPr id="44" name="Rectangle 43"/>
          <p:cNvSpPr>
            <a:spLocks noChangeArrowheads="1"/>
          </p:cNvSpPr>
          <p:nvPr/>
        </p:nvSpPr>
        <p:spPr bwMode="auto">
          <a:xfrm>
            <a:off x="1143000" y="3630456"/>
            <a:ext cx="207963" cy="39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7" tIns="41464" rIns="82927" bIns="41464">
            <a:spAutoFit/>
          </a:bodyPr>
          <a:lstStyle/>
          <a:p>
            <a:pPr algn="l" defTabSz="828503" eaLnBrk="1" hangingPunct="1"/>
            <a:r>
              <a:rPr lang="en-US" altLang="zh-CN" sz="2000" b="1" dirty="0">
                <a:solidFill>
                  <a:srgbClr val="FFFF00"/>
                </a:solidFill>
                <a:latin typeface="+mn-lt"/>
                <a:cs typeface="Times New Roman" pitchFamily="18" charset="0"/>
              </a:rPr>
              <a:t>0</a:t>
            </a:r>
            <a:endParaRPr lang="zh-CN" altLang="en-US" sz="2000" b="1" dirty="0">
              <a:solidFill>
                <a:srgbClr val="FFFF00"/>
              </a:solidFill>
              <a:latin typeface="+mn-lt"/>
              <a:cs typeface="Times New Roman" pitchFamily="18" charset="0"/>
            </a:endParaRPr>
          </a:p>
        </p:txBody>
      </p:sp>
      <p:sp>
        <p:nvSpPr>
          <p:cNvPr id="6" name="Rectangle 5"/>
          <p:cNvSpPr/>
          <p:nvPr/>
        </p:nvSpPr>
        <p:spPr bwMode="auto">
          <a:xfrm>
            <a:off x="1343818" y="3630456"/>
            <a:ext cx="6452265" cy="57560"/>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nvGrpSpPr>
          <p:cNvPr id="12" name="Group 11"/>
          <p:cNvGrpSpPr/>
          <p:nvPr/>
        </p:nvGrpSpPr>
        <p:grpSpPr>
          <a:xfrm>
            <a:off x="1600200" y="2744838"/>
            <a:ext cx="5969479" cy="3182132"/>
            <a:chOff x="1600200" y="2979554"/>
            <a:chExt cx="5969479" cy="3182132"/>
          </a:xfrm>
          <a:solidFill>
            <a:schemeClr val="tx2">
              <a:alpha val="8000"/>
            </a:schemeClr>
          </a:solidFill>
        </p:grpSpPr>
        <p:sp>
          <p:nvSpPr>
            <p:cNvPr id="7" name="Rectangle 6"/>
            <p:cNvSpPr/>
            <p:nvPr/>
          </p:nvSpPr>
          <p:spPr bwMode="auto">
            <a:xfrm>
              <a:off x="1752600" y="6038060"/>
              <a:ext cx="5817079" cy="123626"/>
            </a:xfrm>
            <a:prstGeom prst="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2" name="Rectangle 51"/>
            <p:cNvSpPr/>
            <p:nvPr/>
          </p:nvSpPr>
          <p:spPr bwMode="auto">
            <a:xfrm>
              <a:off x="1600200" y="2979554"/>
              <a:ext cx="5817079" cy="123626"/>
            </a:xfrm>
            <a:prstGeom prst="rect">
              <a:avLst/>
            </a:pr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nvGrpSpPr>
          <p:cNvPr id="8" name="Group 7"/>
          <p:cNvGrpSpPr/>
          <p:nvPr/>
        </p:nvGrpSpPr>
        <p:grpSpPr>
          <a:xfrm>
            <a:off x="1650521" y="2040770"/>
            <a:ext cx="5867400" cy="3200400"/>
            <a:chOff x="1650521" y="2286000"/>
            <a:chExt cx="5867400" cy="3200400"/>
          </a:xfrm>
        </p:grpSpPr>
        <p:sp>
          <p:nvSpPr>
            <p:cNvPr id="53" name="Rectangle 52"/>
            <p:cNvSpPr/>
            <p:nvPr/>
          </p:nvSpPr>
          <p:spPr bwMode="auto">
            <a:xfrm>
              <a:off x="1650521" y="2286000"/>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4" name="Rectangle 53"/>
            <p:cNvSpPr/>
            <p:nvPr/>
          </p:nvSpPr>
          <p:spPr bwMode="auto">
            <a:xfrm>
              <a:off x="1700842" y="5362774"/>
              <a:ext cx="5817079" cy="123626"/>
            </a:xfrm>
            <a:prstGeom prst="rect">
              <a:avLst/>
            </a:prstGeom>
            <a:solidFill>
              <a:srgbClr val="FF0000">
                <a:alpha val="14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4" y="120764"/>
            <a:ext cx="1302769" cy="65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634" y="3902796"/>
            <a:ext cx="6038490" cy="24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7" y="582987"/>
            <a:ext cx="6031661" cy="24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540216" y="669170"/>
            <a:ext cx="6076908" cy="5579230"/>
            <a:chOff x="1540216" y="914400"/>
            <a:chExt cx="6076908" cy="5579230"/>
          </a:xfrm>
        </p:grpSpPr>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9548" y="4210891"/>
              <a:ext cx="6007576" cy="228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0216" y="914400"/>
              <a:ext cx="6003584" cy="21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927" y="582986"/>
            <a:ext cx="6059325" cy="24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2755" y="3889460"/>
            <a:ext cx="6038490" cy="2461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4"/>
          <p:cNvSpPr txBox="1">
            <a:spLocks noChangeArrowheads="1"/>
          </p:cNvSpPr>
          <p:nvPr/>
        </p:nvSpPr>
        <p:spPr bwMode="auto">
          <a:xfrm>
            <a:off x="-90664" y="2971800"/>
            <a:ext cx="9144000" cy="89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6" rIns="91410" bIns="45706">
            <a:spAutoFit/>
          </a:bodyPr>
          <a:lstStyle>
            <a:lvl1pPr algn="l" defTabSz="828675">
              <a:defRPr>
                <a:solidFill>
                  <a:schemeClr val="tx1"/>
                </a:solidFill>
                <a:latin typeface="Arial" charset="0"/>
              </a:defRPr>
            </a:lvl1pPr>
            <a:lvl2pPr marL="414338" algn="l" defTabSz="828675">
              <a:defRPr>
                <a:solidFill>
                  <a:schemeClr val="tx1"/>
                </a:solidFill>
                <a:latin typeface="Arial" charset="0"/>
              </a:defRPr>
            </a:lvl2pPr>
            <a:lvl3pPr marL="828675" algn="l" defTabSz="828675">
              <a:defRPr>
                <a:solidFill>
                  <a:schemeClr val="tx1"/>
                </a:solidFill>
                <a:latin typeface="Arial" charset="0"/>
              </a:defRPr>
            </a:lvl3pPr>
            <a:lvl4pPr marL="1244600" algn="l" defTabSz="828675">
              <a:defRPr>
                <a:solidFill>
                  <a:schemeClr val="tx1"/>
                </a:solidFill>
                <a:latin typeface="Arial" charset="0"/>
              </a:defRPr>
            </a:lvl4pPr>
            <a:lvl5pPr marL="1658938" algn="l" defTabSz="828675">
              <a:defRPr>
                <a:solidFill>
                  <a:schemeClr val="tx1"/>
                </a:solidFill>
                <a:latin typeface="Arial" charset="0"/>
              </a:defRPr>
            </a:lvl5pPr>
            <a:lvl6pPr marL="2116138" defTabSz="828675" eaLnBrk="0" fontAlgn="base" hangingPunct="0">
              <a:spcBef>
                <a:spcPct val="0"/>
              </a:spcBef>
              <a:spcAft>
                <a:spcPct val="0"/>
              </a:spcAft>
              <a:defRPr>
                <a:solidFill>
                  <a:schemeClr val="tx1"/>
                </a:solidFill>
                <a:latin typeface="Arial" charset="0"/>
              </a:defRPr>
            </a:lvl6pPr>
            <a:lvl7pPr marL="2573338" defTabSz="828675" eaLnBrk="0" fontAlgn="base" hangingPunct="0">
              <a:spcBef>
                <a:spcPct val="0"/>
              </a:spcBef>
              <a:spcAft>
                <a:spcPct val="0"/>
              </a:spcAft>
              <a:defRPr>
                <a:solidFill>
                  <a:schemeClr val="tx1"/>
                </a:solidFill>
                <a:latin typeface="Arial" charset="0"/>
              </a:defRPr>
            </a:lvl7pPr>
            <a:lvl8pPr marL="3030538" defTabSz="828675" eaLnBrk="0" fontAlgn="base" hangingPunct="0">
              <a:spcBef>
                <a:spcPct val="0"/>
              </a:spcBef>
              <a:spcAft>
                <a:spcPct val="0"/>
              </a:spcAft>
              <a:defRPr>
                <a:solidFill>
                  <a:schemeClr val="tx1"/>
                </a:solidFill>
                <a:latin typeface="Arial" charset="0"/>
              </a:defRPr>
            </a:lvl8pPr>
            <a:lvl9pPr marL="3487738" defTabSz="828675" eaLnBrk="0" fontAlgn="base" hangingPunct="0">
              <a:spcBef>
                <a:spcPct val="0"/>
              </a:spcBef>
              <a:spcAft>
                <a:spcPct val="0"/>
              </a:spcAft>
              <a:defRPr>
                <a:solidFill>
                  <a:schemeClr val="tx1"/>
                </a:solidFill>
                <a:latin typeface="Arial" charset="0"/>
              </a:defRPr>
            </a:lvl9pPr>
          </a:lstStyle>
          <a:p>
            <a:pPr algn="ctr" eaLnBrk="1">
              <a:lnSpc>
                <a:spcPct val="93000"/>
              </a:lnSpc>
              <a:buClr>
                <a:srgbClr val="000000"/>
              </a:buClr>
              <a:buSzPct val="100000"/>
              <a:buFont typeface="Times New Roman" pitchFamily="18" charset="0"/>
              <a:buNone/>
            </a:pPr>
            <a:r>
              <a:rPr lang="en-US" altLang="zh-CN" sz="3200" dirty="0" smtClean="0">
                <a:solidFill>
                  <a:srgbClr val="FFFF00"/>
                </a:solidFill>
                <a:latin typeface="+mn-lt"/>
                <a:cs typeface="Times New Roman" pitchFamily="18" charset="0"/>
              </a:rPr>
              <a:t>FWI</a:t>
            </a:r>
          </a:p>
          <a:p>
            <a:pPr algn="ctr" eaLnBrk="1">
              <a:lnSpc>
                <a:spcPct val="93000"/>
              </a:lnSpc>
              <a:buClr>
                <a:srgbClr val="000000"/>
              </a:buClr>
              <a:buSzPct val="100000"/>
              <a:buFont typeface="Times New Roman" pitchFamily="18" charset="0"/>
              <a:buNone/>
            </a:pPr>
            <a:r>
              <a:rPr lang="en-US" altLang="zh-CN" sz="2400" dirty="0" smtClean="0">
                <a:solidFill>
                  <a:schemeClr val="bg1">
                    <a:lumMod val="20000"/>
                    <a:lumOff val="80000"/>
                  </a:schemeClr>
                </a:solidFill>
                <a:latin typeface="+mn-lt"/>
                <a:cs typeface="Times New Roman" pitchFamily="18" charset="0"/>
              </a:rPr>
              <a:t>(Abdullah </a:t>
            </a:r>
            <a:r>
              <a:rPr lang="en-US" altLang="zh-CN" sz="2400" dirty="0" err="1" smtClean="0">
                <a:solidFill>
                  <a:schemeClr val="bg1">
                    <a:lumMod val="20000"/>
                    <a:lumOff val="80000"/>
                  </a:schemeClr>
                </a:solidFill>
                <a:latin typeface="+mn-lt"/>
                <a:cs typeface="Times New Roman" pitchFamily="18" charset="0"/>
              </a:rPr>
              <a:t>AlTheyab</a:t>
            </a:r>
            <a:r>
              <a:rPr lang="en-US" altLang="zh-CN" sz="2400" dirty="0" smtClean="0">
                <a:solidFill>
                  <a:schemeClr val="bg1">
                    <a:lumMod val="20000"/>
                    <a:lumOff val="80000"/>
                  </a:schemeClr>
                </a:solidFill>
                <a:latin typeface="+mn-lt"/>
                <a:cs typeface="Times New Roman" pitchFamily="18" charset="0"/>
              </a:rPr>
              <a:t>)</a:t>
            </a:r>
            <a:endParaRPr lang="en-US" altLang="zh-CN" sz="2400" dirty="0">
              <a:solidFill>
                <a:schemeClr val="bg1">
                  <a:lumMod val="20000"/>
                  <a:lumOff val="80000"/>
                </a:schemeClr>
              </a:solidFill>
              <a:latin typeface="+mn-lt"/>
              <a:cs typeface="Times New Roman" pitchFamily="18" charset="0"/>
            </a:endParaRPr>
          </a:p>
        </p:txBody>
      </p:sp>
    </p:spTree>
    <p:extLst>
      <p:ext uri="{BB962C8B-B14F-4D97-AF65-F5344CB8AC3E}">
        <p14:creationId xmlns:p14="http://schemas.microsoft.com/office/powerpoint/2010/main" val="120324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9" name="Rectangle 17"/>
          <p:cNvSpPr>
            <a:spLocks noChangeArrowheads="1"/>
          </p:cNvSpPr>
          <p:nvPr/>
        </p:nvSpPr>
        <p:spPr bwMode="auto">
          <a:xfrm>
            <a:off x="0" y="405825"/>
            <a:ext cx="9220200" cy="584775"/>
          </a:xfrm>
          <a:prstGeom prst="rect">
            <a:avLst/>
          </a:prstGeom>
          <a:noFill/>
          <a:ln w="9525">
            <a:noFill/>
            <a:miter lim="800000"/>
            <a:headEnd/>
            <a:tailEnd/>
          </a:ln>
        </p:spPr>
        <p:txBody>
          <a:bodyPr wrap="square">
            <a:spAutoFit/>
          </a:bodyPr>
          <a:lstStyle/>
          <a:p>
            <a:pPr algn="ctr"/>
            <a:r>
              <a:rPr lang="en-US" altLang="zh-CN" sz="3200" b="1" dirty="0">
                <a:solidFill>
                  <a:srgbClr val="FFFF00"/>
                </a:solidFill>
                <a:effectLst>
                  <a:outerShdw blurRad="38100" dist="38100" dir="2700000" algn="tl">
                    <a:srgbClr val="000000">
                      <a:alpha val="43137"/>
                    </a:srgbClr>
                  </a:outerShdw>
                </a:effectLst>
                <a:ea typeface="宋体" pitchFamily="2" charset="-122"/>
              </a:rPr>
              <a:t>What have we E</a:t>
            </a:r>
            <a:r>
              <a:rPr lang="en-US" altLang="zh-CN" sz="3200" b="1" dirty="0" smtClean="0">
                <a:solidFill>
                  <a:srgbClr val="FFFF00"/>
                </a:solidFill>
                <a:effectLst>
                  <a:outerShdw blurRad="38100" dist="38100" dir="2700000" algn="tl">
                    <a:srgbClr val="000000">
                      <a:alpha val="43137"/>
                    </a:srgbClr>
                  </a:outerShdw>
                </a:effectLst>
                <a:ea typeface="宋体" pitchFamily="2" charset="-122"/>
              </a:rPr>
              <a:t>mpirically </a:t>
            </a:r>
            <a:r>
              <a:rPr lang="en-US" altLang="zh-CN" sz="3200" b="1" dirty="0">
                <a:solidFill>
                  <a:srgbClr val="FFFF00"/>
                </a:solidFill>
                <a:effectLst>
                  <a:outerShdw blurRad="38100" dist="38100" dir="2700000" algn="tl">
                    <a:srgbClr val="000000">
                      <a:alpha val="43137"/>
                    </a:srgbClr>
                  </a:outerShdw>
                </a:effectLst>
                <a:ea typeface="宋体" pitchFamily="2" charset="-122"/>
              </a:rPr>
              <a:t>L</a:t>
            </a:r>
            <a:r>
              <a:rPr lang="en-US" altLang="zh-CN" sz="3200" b="1" dirty="0" smtClean="0">
                <a:solidFill>
                  <a:srgbClr val="FFFF00"/>
                </a:solidFill>
                <a:effectLst>
                  <a:outerShdw blurRad="38100" dist="38100" dir="2700000" algn="tl">
                    <a:srgbClr val="000000">
                      <a:alpha val="43137"/>
                    </a:srgbClr>
                  </a:outerShdw>
                </a:effectLst>
                <a:ea typeface="宋体" pitchFamily="2" charset="-122"/>
              </a:rPr>
              <a:t>earned about </a:t>
            </a:r>
            <a:r>
              <a:rPr lang="en-US" altLang="zh-CN" sz="3200" b="1" dirty="0" smtClean="0">
                <a:solidFill>
                  <a:srgbClr val="FFFFFF"/>
                </a:solidFill>
                <a:effectLst>
                  <a:outerShdw blurRad="38100" dist="38100" dir="2700000" algn="tl">
                    <a:srgbClr val="000000">
                      <a:alpha val="43137"/>
                    </a:srgbClr>
                  </a:outerShdw>
                </a:effectLst>
                <a:ea typeface="宋体" pitchFamily="2" charset="-122"/>
              </a:rPr>
              <a:t>Quality</a:t>
            </a:r>
            <a:r>
              <a:rPr lang="en-US" altLang="zh-CN" sz="3200" b="1" dirty="0" smtClean="0">
                <a:solidFill>
                  <a:srgbClr val="FFFF00"/>
                </a:solidFill>
                <a:effectLst>
                  <a:outerShdw blurRad="38100" dist="38100" dir="2700000" algn="tl">
                    <a:srgbClr val="000000">
                      <a:alpha val="43137"/>
                    </a:srgbClr>
                  </a:outerShdw>
                </a:effectLst>
                <a:ea typeface="宋体" pitchFamily="2" charset="-122"/>
              </a:rPr>
              <a:t>?</a:t>
            </a:r>
            <a:endParaRPr lang="en-US" altLang="zh-CN" sz="3200" b="1" dirty="0">
              <a:solidFill>
                <a:srgbClr val="FFFF00"/>
              </a:solidFill>
              <a:effectLst>
                <a:outerShdw blurRad="38100" dist="38100" dir="2700000" algn="tl">
                  <a:srgbClr val="000000">
                    <a:alpha val="43137"/>
                  </a:srgbClr>
                </a:outerShdw>
              </a:effectLst>
              <a:ea typeface="宋体" pitchFamily="2" charset="-122"/>
            </a:endParaRPr>
          </a:p>
        </p:txBody>
      </p:sp>
      <p:sp>
        <p:nvSpPr>
          <p:cNvPr id="27" name="Rectangle 3"/>
          <p:cNvSpPr>
            <a:spLocks noChangeArrowheads="1"/>
          </p:cNvSpPr>
          <p:nvPr/>
        </p:nvSpPr>
        <p:spPr bwMode="auto">
          <a:xfrm>
            <a:off x="228600" y="609600"/>
            <a:ext cx="9144000" cy="2286000"/>
          </a:xfrm>
          <a:prstGeom prst="rect">
            <a:avLst/>
          </a:prstGeom>
          <a:noFill/>
          <a:ln w="12700">
            <a:noFill/>
            <a:miter lim="800000"/>
            <a:headEnd/>
            <a:tailEnd/>
          </a:ln>
          <a:effectLst/>
        </p:spPr>
        <p:txBody>
          <a:bodyPr lIns="90488" tIns="44450" rIns="90488" bIns="44450" anchor="ctr"/>
          <a:lstStyle/>
          <a:p>
            <a:pPr marL="742950" indent="-742950">
              <a:buFontTx/>
              <a:buAutoNum type="arabicPeriod"/>
              <a:defRPr/>
            </a:pPr>
            <a:r>
              <a:rPr lang="en-US" sz="2800" b="1" dirty="0" smtClean="0">
                <a:solidFill>
                  <a:srgbClr val="FFFFFF"/>
                </a:solidFill>
                <a:effectLst>
                  <a:outerShdw blurRad="38100" dist="38100" dir="2700000" algn="tl">
                    <a:srgbClr val="000000"/>
                  </a:outerShdw>
                </a:effectLst>
              </a:rPr>
              <a:t>LSM no better than RTM if inaccurate v(</a:t>
            </a:r>
            <a:r>
              <a:rPr lang="en-US" sz="2800" b="1" dirty="0" err="1" smtClean="0">
                <a:solidFill>
                  <a:srgbClr val="FFFFFF"/>
                </a:solidFill>
                <a:effectLst>
                  <a:outerShdw blurRad="38100" dist="38100" dir="2700000" algn="tl">
                    <a:srgbClr val="000000"/>
                  </a:outerShdw>
                </a:effectLst>
              </a:rPr>
              <a:t>x,y,z</a:t>
            </a:r>
            <a:r>
              <a:rPr lang="en-US" sz="2800" b="1" dirty="0" smtClean="0">
                <a:solidFill>
                  <a:srgbClr val="FFFFFF"/>
                </a:solidFill>
                <a:effectLst>
                  <a:outerShdw blurRad="38100" dist="38100" dir="2700000" algn="tl">
                    <a:srgbClr val="000000"/>
                  </a:outerShdw>
                </a:effectLst>
              </a:rPr>
              <a:t>)</a:t>
            </a:r>
          </a:p>
          <a:p>
            <a:pPr>
              <a:defRPr/>
            </a:pPr>
            <a:endParaRPr lang="en-US" sz="2800" b="1" dirty="0" smtClean="0">
              <a:solidFill>
                <a:srgbClr val="FFFFFF"/>
              </a:solidFill>
              <a:effectLst>
                <a:outerShdw blurRad="38100" dist="38100" dir="2700000" algn="tl">
                  <a:srgbClr val="000000"/>
                </a:outerShdw>
              </a:effectLst>
            </a:endParaRPr>
          </a:p>
        </p:txBody>
      </p:sp>
      <p:sp>
        <p:nvSpPr>
          <p:cNvPr id="33" name="Rectangle 3"/>
          <p:cNvSpPr>
            <a:spLocks noChangeArrowheads="1"/>
          </p:cNvSpPr>
          <p:nvPr/>
        </p:nvSpPr>
        <p:spPr bwMode="auto">
          <a:xfrm>
            <a:off x="228600" y="2286000"/>
            <a:ext cx="9144000" cy="914400"/>
          </a:xfrm>
          <a:prstGeom prst="rect">
            <a:avLst/>
          </a:prstGeom>
          <a:noFill/>
          <a:ln w="12700">
            <a:noFill/>
            <a:miter lim="800000"/>
            <a:headEnd/>
            <a:tailEnd/>
          </a:ln>
          <a:effectLst/>
        </p:spPr>
        <p:txBody>
          <a:bodyPr lIns="90488" tIns="44450" rIns="90488" bIns="44450" anchor="ctr"/>
          <a:lstStyle/>
          <a:p>
            <a:pPr>
              <a:defRPr/>
            </a:pPr>
            <a:r>
              <a:rPr lang="en-US" sz="2800" b="1" dirty="0">
                <a:solidFill>
                  <a:srgbClr val="FFFFFF"/>
                </a:solidFill>
                <a:effectLst>
                  <a:outerShdw blurRad="38100" dist="38100" dir="2700000" algn="tl">
                    <a:srgbClr val="000000"/>
                  </a:outerShdw>
                </a:effectLst>
              </a:rPr>
              <a:t>3</a:t>
            </a:r>
            <a:r>
              <a:rPr lang="en-US" sz="2800" b="1" dirty="0" smtClean="0">
                <a:solidFill>
                  <a:srgbClr val="FFFFFF"/>
                </a:solidFill>
                <a:effectLst>
                  <a:outerShdw blurRad="38100" dist="38100" dir="2700000" algn="tl">
                    <a:srgbClr val="000000"/>
                  </a:outerShdw>
                </a:effectLst>
              </a:rPr>
              <a:t>.     Speckle noise in LSM </a:t>
            </a:r>
          </a:p>
        </p:txBody>
      </p:sp>
      <p:sp>
        <p:nvSpPr>
          <p:cNvPr id="35" name="Rectangle 3"/>
          <p:cNvSpPr>
            <a:spLocks noChangeArrowheads="1"/>
          </p:cNvSpPr>
          <p:nvPr/>
        </p:nvSpPr>
        <p:spPr bwMode="auto">
          <a:xfrm>
            <a:off x="233082" y="2514600"/>
            <a:ext cx="9144000" cy="2286000"/>
          </a:xfrm>
          <a:prstGeom prst="rect">
            <a:avLst/>
          </a:prstGeom>
          <a:noFill/>
          <a:ln w="12700">
            <a:noFill/>
            <a:miter lim="800000"/>
            <a:headEnd/>
            <a:tailEnd/>
          </a:ln>
          <a:effectLst/>
        </p:spPr>
        <p:txBody>
          <a:bodyPr lIns="90488" tIns="44450" rIns="90488" bIns="44450" anchor="ctr"/>
          <a:lstStyle/>
          <a:p>
            <a:pPr>
              <a:defRPr/>
            </a:pPr>
            <a:r>
              <a:rPr lang="en-US" sz="2800" b="1" dirty="0">
                <a:solidFill>
                  <a:srgbClr val="FFFFFF"/>
                </a:solidFill>
                <a:effectLst>
                  <a:outerShdw blurRad="38100" dist="38100" dir="2700000" algn="tl">
                    <a:srgbClr val="000000"/>
                  </a:outerShdw>
                </a:effectLst>
              </a:rPr>
              <a:t>4</a:t>
            </a:r>
            <a:r>
              <a:rPr lang="en-US" sz="2800" b="1" dirty="0" smtClean="0">
                <a:solidFill>
                  <a:srgbClr val="FFFFFF"/>
                </a:solidFill>
                <a:effectLst>
                  <a:outerShdw blurRad="38100" dist="38100" dir="2700000" algn="tl">
                    <a:srgbClr val="000000"/>
                  </a:outerShdw>
                </a:effectLst>
              </a:rPr>
              <a:t>.     Multiples can be significantly enhanced if separated   </a:t>
            </a:r>
          </a:p>
          <a:p>
            <a:pPr>
              <a:defRPr/>
            </a:pPr>
            <a:r>
              <a:rPr lang="en-US" sz="2800" b="1" dirty="0">
                <a:solidFill>
                  <a:srgbClr val="FFFFFF"/>
                </a:solidFill>
                <a:effectLst>
                  <a:outerShdw blurRad="38100" dist="38100" dir="2700000" algn="tl">
                    <a:srgbClr val="000000"/>
                  </a:outerShdw>
                </a:effectLst>
              </a:rPr>
              <a:t> </a:t>
            </a:r>
            <a:r>
              <a:rPr lang="en-US" sz="2800" b="1" dirty="0" smtClean="0">
                <a:solidFill>
                  <a:srgbClr val="FFFFFF"/>
                </a:solidFill>
                <a:effectLst>
                  <a:outerShdw blurRad="38100" dist="38100" dir="2700000" algn="tl">
                    <a:srgbClr val="000000"/>
                  </a:outerShdw>
                </a:effectLst>
              </a:rPr>
              <a:t>       properly from primaries</a:t>
            </a:r>
            <a:endParaRPr lang="en-US" sz="2800" b="1" dirty="0">
              <a:solidFill>
                <a:srgbClr val="FFFFFF"/>
              </a:solidFill>
              <a:effectLst>
                <a:outerShdw blurRad="38100" dist="38100" dir="2700000" algn="tl">
                  <a:srgbClr val="000000"/>
                </a:outerShdw>
              </a:effectLst>
            </a:endParaRPr>
          </a:p>
        </p:txBody>
      </p:sp>
      <p:sp>
        <p:nvSpPr>
          <p:cNvPr id="36" name="Rectangle 3"/>
          <p:cNvSpPr>
            <a:spLocks noChangeArrowheads="1"/>
          </p:cNvSpPr>
          <p:nvPr/>
        </p:nvSpPr>
        <p:spPr bwMode="auto">
          <a:xfrm>
            <a:off x="228600" y="3124200"/>
            <a:ext cx="9144000" cy="2286000"/>
          </a:xfrm>
          <a:prstGeom prst="rect">
            <a:avLst/>
          </a:prstGeom>
          <a:noFill/>
          <a:ln w="12700">
            <a:noFill/>
            <a:miter lim="800000"/>
            <a:headEnd/>
            <a:tailEnd/>
          </a:ln>
          <a:effectLst/>
        </p:spPr>
        <p:txBody>
          <a:bodyPr lIns="90488" tIns="44450" rIns="90488" bIns="44450" anchor="ctr"/>
          <a:lstStyle/>
          <a:p>
            <a:pPr>
              <a:defRPr/>
            </a:pPr>
            <a:endParaRPr lang="en-US" sz="2800" b="1" dirty="0">
              <a:solidFill>
                <a:srgbClr val="FFFFFF"/>
              </a:solidFill>
              <a:effectLst>
                <a:outerShdw blurRad="38100" dist="38100" dir="2700000" algn="tl">
                  <a:srgbClr val="000000"/>
                </a:outerShdw>
              </a:effectLst>
            </a:endParaRPr>
          </a:p>
          <a:p>
            <a:pPr>
              <a:defRPr/>
            </a:pPr>
            <a:r>
              <a:rPr lang="en-US" sz="2800" b="1" dirty="0">
                <a:solidFill>
                  <a:srgbClr val="FFFFFF"/>
                </a:solidFill>
                <a:effectLst>
                  <a:outerShdw blurRad="38100" dist="38100" dir="2700000" algn="tl">
                    <a:srgbClr val="000000"/>
                  </a:outerShdw>
                </a:effectLst>
              </a:rPr>
              <a:t>5</a:t>
            </a:r>
            <a:r>
              <a:rPr lang="en-US" sz="2800" b="1" dirty="0" smtClean="0">
                <a:solidFill>
                  <a:srgbClr val="FFFFFF"/>
                </a:solidFill>
                <a:effectLst>
                  <a:outerShdw blurRad="38100" dist="38100" dir="2700000" algn="tl">
                    <a:srgbClr val="000000"/>
                  </a:outerShdw>
                </a:effectLst>
              </a:rPr>
              <a:t>.     FWI works for easy GOM data, not for hard  salt</a:t>
            </a:r>
            <a:endParaRPr lang="en-US" sz="2800" b="1" dirty="0">
              <a:solidFill>
                <a:srgbClr val="FFFFFF"/>
              </a:solidFill>
              <a:effectLst>
                <a:outerShdw blurRad="38100" dist="38100" dir="2700000" algn="tl">
                  <a:srgbClr val="000000"/>
                </a:outerShdw>
              </a:effectLst>
            </a:endParaRPr>
          </a:p>
        </p:txBody>
      </p:sp>
      <p:sp>
        <p:nvSpPr>
          <p:cNvPr id="37" name="Rectangle 3"/>
          <p:cNvSpPr>
            <a:spLocks noChangeArrowheads="1"/>
          </p:cNvSpPr>
          <p:nvPr/>
        </p:nvSpPr>
        <p:spPr bwMode="auto">
          <a:xfrm>
            <a:off x="228600" y="3886200"/>
            <a:ext cx="9144000" cy="2286000"/>
          </a:xfrm>
          <a:prstGeom prst="rect">
            <a:avLst/>
          </a:prstGeom>
          <a:noFill/>
          <a:ln w="12700">
            <a:noFill/>
            <a:miter lim="800000"/>
            <a:headEnd/>
            <a:tailEnd/>
          </a:ln>
          <a:effectLst/>
        </p:spPr>
        <p:txBody>
          <a:bodyPr lIns="90488" tIns="44450" rIns="90488" bIns="44450" anchor="ctr"/>
          <a:lstStyle/>
          <a:p>
            <a:pPr>
              <a:defRPr/>
            </a:pPr>
            <a:endParaRPr lang="en-US" sz="2800" b="1" dirty="0">
              <a:solidFill>
                <a:srgbClr val="FFFFFF"/>
              </a:solidFill>
              <a:effectLst>
                <a:outerShdw blurRad="38100" dist="38100" dir="2700000" algn="tl">
                  <a:srgbClr val="000000"/>
                </a:outerShdw>
              </a:effectLst>
            </a:endParaRPr>
          </a:p>
          <a:p>
            <a:pPr>
              <a:defRPr/>
            </a:pPr>
            <a:r>
              <a:rPr lang="en-US" sz="2800" b="1" dirty="0">
                <a:solidFill>
                  <a:srgbClr val="FFFFFF"/>
                </a:solidFill>
                <a:effectLst>
                  <a:outerShdw blurRad="38100" dist="38100" dir="2700000" algn="tl">
                    <a:srgbClr val="000000"/>
                  </a:outerShdw>
                </a:effectLst>
              </a:rPr>
              <a:t>6</a:t>
            </a:r>
            <a:r>
              <a:rPr lang="en-US" sz="2800" b="1" dirty="0" smtClean="0">
                <a:solidFill>
                  <a:srgbClr val="FFFFFF"/>
                </a:solidFill>
                <a:effectLst>
                  <a:outerShdw blurRad="38100" dist="38100" dir="2700000" algn="tl">
                    <a:srgbClr val="000000"/>
                  </a:outerShdw>
                </a:effectLst>
              </a:rPr>
              <a:t>.     FWI &amp; LSM quality degrades below 2 km?</a:t>
            </a:r>
            <a:endParaRPr lang="en-US" sz="2800" b="1" dirty="0">
              <a:solidFill>
                <a:srgbClr val="FFFFFF"/>
              </a:solidFill>
              <a:effectLst>
                <a:outerShdw blurRad="38100" dist="38100" dir="2700000" algn="tl">
                  <a:srgbClr val="000000"/>
                </a:outerShdw>
              </a:effectLst>
            </a:endParaRPr>
          </a:p>
        </p:txBody>
      </p:sp>
      <p:sp>
        <p:nvSpPr>
          <p:cNvPr id="41" name="Rectangle 3"/>
          <p:cNvSpPr>
            <a:spLocks noChangeArrowheads="1"/>
          </p:cNvSpPr>
          <p:nvPr/>
        </p:nvSpPr>
        <p:spPr bwMode="auto">
          <a:xfrm>
            <a:off x="228600" y="4800600"/>
            <a:ext cx="9144000" cy="2286000"/>
          </a:xfrm>
          <a:prstGeom prst="rect">
            <a:avLst/>
          </a:prstGeom>
          <a:noFill/>
          <a:ln w="12700">
            <a:noFill/>
            <a:miter lim="800000"/>
            <a:headEnd/>
            <a:tailEnd/>
          </a:ln>
          <a:effectLst/>
        </p:spPr>
        <p:txBody>
          <a:bodyPr lIns="90488" tIns="44450" rIns="90488" bIns="44450" anchor="ctr"/>
          <a:lstStyle/>
          <a:p>
            <a:pPr>
              <a:defRPr/>
            </a:pPr>
            <a:endParaRPr lang="en-US" sz="2800" b="1" dirty="0">
              <a:solidFill>
                <a:srgbClr val="FFFFFF"/>
              </a:solidFill>
              <a:effectLst>
                <a:outerShdw blurRad="38100" dist="38100" dir="2700000" algn="tl">
                  <a:srgbClr val="000000"/>
                </a:outerShdw>
              </a:effectLst>
            </a:endParaRPr>
          </a:p>
          <a:p>
            <a:pPr>
              <a:defRPr/>
            </a:pPr>
            <a:r>
              <a:rPr lang="en-US" sz="2800" b="1" dirty="0">
                <a:solidFill>
                  <a:srgbClr val="FFFFFF"/>
                </a:solidFill>
                <a:effectLst>
                  <a:outerShdw blurRad="38100" dist="38100" dir="2700000" algn="tl">
                    <a:srgbClr val="000000"/>
                  </a:outerShdw>
                </a:effectLst>
              </a:rPr>
              <a:t>7</a:t>
            </a:r>
            <a:r>
              <a:rPr lang="en-US" sz="2800" b="1" dirty="0" smtClean="0">
                <a:solidFill>
                  <a:srgbClr val="FFFFFF"/>
                </a:solidFill>
                <a:effectLst>
                  <a:outerShdw blurRad="38100" dist="38100" dir="2700000" algn="tl">
                    <a:srgbClr val="000000"/>
                  </a:outerShdw>
                </a:effectLst>
              </a:rPr>
              <a:t>.     Why? Unaccounted Physics? 1). Attenuation,</a:t>
            </a:r>
          </a:p>
          <a:p>
            <a:pPr>
              <a:defRPr/>
            </a:pPr>
            <a:r>
              <a:rPr lang="en-US" sz="2800" b="1" dirty="0" smtClean="0">
                <a:solidFill>
                  <a:srgbClr val="FFFFFF"/>
                </a:solidFill>
                <a:effectLst>
                  <a:outerShdw blurRad="38100" dist="38100" dir="2700000" algn="tl">
                    <a:srgbClr val="000000"/>
                  </a:outerShdw>
                </a:effectLst>
              </a:rPr>
              <a:t>         2). V(</a:t>
            </a:r>
            <a:r>
              <a:rPr lang="en-US" sz="2800" b="1" dirty="0" err="1" smtClean="0">
                <a:solidFill>
                  <a:srgbClr val="FFFFFF"/>
                </a:solidFill>
                <a:effectLst>
                  <a:outerShdw blurRad="38100" dist="38100" dir="2700000" algn="tl">
                    <a:srgbClr val="000000"/>
                  </a:outerShdw>
                </a:effectLst>
              </a:rPr>
              <a:t>x,y,z</a:t>
            </a:r>
            <a:r>
              <a:rPr lang="en-US" sz="2800" b="1" dirty="0" smtClean="0">
                <a:solidFill>
                  <a:srgbClr val="FFFFFF"/>
                </a:solidFill>
                <a:effectLst>
                  <a:outerShdw blurRad="38100" dist="38100" dir="2700000" algn="tl">
                    <a:srgbClr val="000000"/>
                  </a:outerShdw>
                </a:effectLst>
              </a:rPr>
              <a:t>), 3). ???</a:t>
            </a:r>
          </a:p>
        </p:txBody>
      </p:sp>
      <p:sp>
        <p:nvSpPr>
          <p:cNvPr id="9" name="Rectangle 3"/>
          <p:cNvSpPr>
            <a:spLocks noChangeArrowheads="1"/>
          </p:cNvSpPr>
          <p:nvPr/>
        </p:nvSpPr>
        <p:spPr bwMode="auto">
          <a:xfrm>
            <a:off x="228600" y="1219200"/>
            <a:ext cx="9144000" cy="2286000"/>
          </a:xfrm>
          <a:prstGeom prst="rect">
            <a:avLst/>
          </a:prstGeom>
          <a:noFill/>
          <a:ln w="12700">
            <a:noFill/>
            <a:miter lim="800000"/>
            <a:headEnd/>
            <a:tailEnd/>
          </a:ln>
          <a:effectLst/>
        </p:spPr>
        <p:txBody>
          <a:bodyPr lIns="90488" tIns="44450" rIns="90488" bIns="44450" anchor="ctr"/>
          <a:lstStyle/>
          <a:p>
            <a:pPr>
              <a:defRPr/>
            </a:pPr>
            <a:r>
              <a:rPr lang="en-US" sz="2800" b="1" dirty="0" smtClean="0">
                <a:solidFill>
                  <a:srgbClr val="FFFFFF"/>
                </a:solidFill>
                <a:effectLst>
                  <a:outerShdw blurRad="38100" dist="38100" dir="2700000" algn="tl">
                    <a:srgbClr val="000000"/>
                  </a:outerShdw>
                </a:effectLst>
              </a:rPr>
              <a:t>2.     Cost MLSM ~ RTM; MLSM better resolution</a:t>
            </a:r>
          </a:p>
          <a:p>
            <a:pPr>
              <a:defRPr/>
            </a:pPr>
            <a:endParaRPr lang="en-US" sz="2800" b="1" dirty="0" smtClean="0">
              <a:solidFill>
                <a:srgbClr val="FFFFFF"/>
              </a:solidFill>
              <a:effectLst>
                <a:outerShdw blurRad="38100" dist="38100" dir="2700000" algn="tl">
                  <a:srgbClr val="000000"/>
                </a:outerShdw>
              </a:effectLst>
            </a:endParaRPr>
          </a:p>
        </p:txBody>
      </p:sp>
    </p:spTree>
    <p:custDataLst>
      <p:tags r:id="rId1"/>
    </p:custDataLst>
    <p:extLst>
      <p:ext uri="{BB962C8B-B14F-4D97-AF65-F5344CB8AC3E}">
        <p14:creationId xmlns:p14="http://schemas.microsoft.com/office/powerpoint/2010/main" val="4223595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p:bldP spid="35" grpId="0"/>
      <p:bldP spid="36" grpId="0"/>
      <p:bldP spid="37" grpId="0"/>
      <p:bldP spid="4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23004" y="-381000"/>
            <a:ext cx="9144000" cy="2286000"/>
          </a:xfrm>
        </p:spPr>
        <p:txBody>
          <a:bodyPr/>
          <a:lstStyle/>
          <a:p>
            <a:pPr>
              <a:defRPr/>
            </a:pPr>
            <a:r>
              <a:rPr lang="en-US" sz="7200" b="1" i="1" dirty="0" smtClean="0">
                <a:solidFill>
                  <a:srgbClr val="FFFFF7"/>
                </a:solidFill>
                <a:effectLst>
                  <a:outerShdw blurRad="38100" dist="38100" dir="2700000" algn="tl">
                    <a:srgbClr val="000000"/>
                  </a:outerShdw>
                </a:effectLst>
              </a:rPr>
              <a:t>Outline</a:t>
            </a:r>
            <a:endParaRPr lang="en-US" sz="7200" b="1" i="1" dirty="0" smtClean="0">
              <a:solidFill>
                <a:srgbClr val="FFFFF7"/>
              </a:solidFill>
              <a:effectLst>
                <a:outerShdw blurRad="38100" dist="38100" dir="2700000" algn="tl">
                  <a:srgbClr val="FFFFFF"/>
                </a:outerShdw>
              </a:effectLst>
            </a:endParaRPr>
          </a:p>
        </p:txBody>
      </p:sp>
      <p:sp>
        <p:nvSpPr>
          <p:cNvPr id="840707" name="Rectangle 3"/>
          <p:cNvSpPr>
            <a:spLocks noChangeArrowheads="1"/>
          </p:cNvSpPr>
          <p:nvPr/>
        </p:nvSpPr>
        <p:spPr bwMode="auto">
          <a:xfrm>
            <a:off x="609600" y="2239963"/>
            <a:ext cx="9144000" cy="2286000"/>
          </a:xfrm>
          <a:prstGeom prst="rect">
            <a:avLst/>
          </a:prstGeom>
          <a:noFill/>
          <a:ln w="12700">
            <a:noFill/>
            <a:miter lim="800000"/>
            <a:headEnd/>
            <a:tailEnd/>
          </a:ln>
          <a:effectLst/>
        </p:spPr>
        <p:txBody>
          <a:bodyPr lIns="90488" tIns="44450" rIns="90488" bIns="44450" anchor="ctr"/>
          <a:lstStyle/>
          <a:p>
            <a:pPr marL="742950" indent="-742950">
              <a:buFontTx/>
              <a:buAutoNum type="arabicPeriod"/>
              <a:defRPr/>
            </a:pPr>
            <a:r>
              <a:rPr lang="en-US" sz="3600" dirty="0" smtClean="0">
                <a:solidFill>
                  <a:srgbClr val="FAFD00"/>
                </a:solidFill>
                <a:effectLst>
                  <a:outerShdw blurRad="38100" dist="38100" dir="2700000" algn="tl">
                    <a:srgbClr val="000000"/>
                  </a:outerShdw>
                </a:effectLst>
              </a:rPr>
              <a:t>Theory: Multisource LSM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rPr>
              <a:t>Examples: Synthetic &amp; Field Data</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latin typeface="Times New Roman" pitchFamily="18" charset="0"/>
              </a:rPr>
              <a:t>Summary</a:t>
            </a:r>
            <a:endParaRPr lang="en-US" sz="3600" dirty="0">
              <a:solidFill>
                <a:srgbClr val="FAFD00"/>
              </a:solidFill>
              <a:effectLst>
                <a:outerShdw blurRad="38100" dist="38100" dir="2700000" algn="tl">
                  <a:srgbClr val="000000"/>
                </a:outerShdw>
              </a:effectLst>
              <a:latin typeface="Times New Roman" pitchFamily="18" charset="0"/>
            </a:endParaRPr>
          </a:p>
        </p:txBody>
      </p:sp>
      <p:grpSp>
        <p:nvGrpSpPr>
          <p:cNvPr id="3" name="Group 2"/>
          <p:cNvGrpSpPr/>
          <p:nvPr/>
        </p:nvGrpSpPr>
        <p:grpSpPr>
          <a:xfrm>
            <a:off x="457200" y="1524000"/>
            <a:ext cx="7696200" cy="3810000"/>
            <a:chOff x="533400" y="1676400"/>
            <a:chExt cx="7696200" cy="3276600"/>
          </a:xfrm>
        </p:grpSpPr>
        <p:sp>
          <p:nvSpPr>
            <p:cNvPr id="2" name="Rectangle 1"/>
            <p:cNvSpPr/>
            <p:nvPr/>
          </p:nvSpPr>
          <p:spPr bwMode="auto">
            <a:xfrm>
              <a:off x="609600" y="1676400"/>
              <a:ext cx="5943600" cy="914400"/>
            </a:xfrm>
            <a:prstGeom prst="rect">
              <a:avLst/>
            </a:prstGeom>
            <a:solidFill>
              <a:srgbClr val="000082">
                <a:alpha val="3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33400" y="3124200"/>
              <a:ext cx="7696200" cy="1828800"/>
            </a:xfrm>
            <a:prstGeom prst="rect">
              <a:avLst/>
            </a:prstGeom>
            <a:solidFill>
              <a:srgbClr val="000082">
                <a:alpha val="3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76569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9"/>
          <p:cNvSpPr>
            <a:spLocks noChangeArrowheads="1"/>
          </p:cNvSpPr>
          <p:nvPr/>
        </p:nvSpPr>
        <p:spPr bwMode="auto">
          <a:xfrm>
            <a:off x="-47625" y="457200"/>
            <a:ext cx="428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en-US" altLang="zh-CN" sz="1600" b="1">
                <a:solidFill>
                  <a:srgbClr val="FFCCFF"/>
                </a:solidFill>
                <a:latin typeface="Arial" charset="0"/>
                <a:ea typeface="宋体" pitchFamily="2" charset="-122"/>
              </a:rPr>
              <a:t>0              Z (km)             1.5</a:t>
            </a:r>
          </a:p>
        </p:txBody>
      </p:sp>
      <p:sp>
        <p:nvSpPr>
          <p:cNvPr id="30724" name="Rectangle 10"/>
          <p:cNvSpPr>
            <a:spLocks noChangeArrowheads="1"/>
          </p:cNvSpPr>
          <p:nvPr/>
        </p:nvSpPr>
        <p:spPr bwMode="auto">
          <a:xfrm>
            <a:off x="107579" y="30480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CFF"/>
                </a:solidFill>
                <a:latin typeface="Arial" charset="0"/>
                <a:ea typeface="宋体" pitchFamily="2" charset="-122"/>
              </a:rPr>
              <a:t>0                        X (km)                        2</a:t>
            </a:r>
          </a:p>
        </p:txBody>
      </p:sp>
      <p:sp>
        <p:nvSpPr>
          <p:cNvPr id="30726" name="Rectangle 12"/>
          <p:cNvSpPr>
            <a:spLocks noChangeArrowheads="1"/>
          </p:cNvSpPr>
          <p:nvPr/>
        </p:nvSpPr>
        <p:spPr bwMode="auto">
          <a:xfrm>
            <a:off x="508708" y="64008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CFF"/>
                </a:solidFill>
                <a:latin typeface="Arial" charset="0"/>
                <a:ea typeface="宋体" pitchFamily="2" charset="-122"/>
              </a:rPr>
              <a:t>0                        X (km)                        2</a:t>
            </a:r>
          </a:p>
        </p:txBody>
      </p:sp>
      <p:pic>
        <p:nvPicPr>
          <p:cNvPr id="30727" name="Picture 13" descr="vinitial"/>
          <p:cNvPicPr>
            <a:picLocks noChangeAspect="1" noChangeArrowheads="1"/>
          </p:cNvPicPr>
          <p:nvPr/>
        </p:nvPicPr>
        <p:blipFill>
          <a:blip r:embed="rId3">
            <a:extLst>
              <a:ext uri="{28A0092B-C50C-407E-A947-70E740481C1C}">
                <a14:useLocalDpi xmlns:a14="http://schemas.microsoft.com/office/drawing/2010/main" val="0"/>
              </a:ext>
            </a:extLst>
          </a:blip>
          <a:srcRect l="83820" t="7262" r="12268" b="10794"/>
          <a:stretch>
            <a:fillRect/>
          </a:stretch>
        </p:blipFill>
        <p:spPr bwMode="auto">
          <a:xfrm>
            <a:off x="4242508" y="3886200"/>
            <a:ext cx="1984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14"/>
          <p:cNvSpPr>
            <a:spLocks noChangeArrowheads="1"/>
          </p:cNvSpPr>
          <p:nvPr/>
        </p:nvSpPr>
        <p:spPr bwMode="auto">
          <a:xfrm>
            <a:off x="4497421" y="3886200"/>
            <a:ext cx="4308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en-US" altLang="zh-CN" sz="1600" b="1" dirty="0" smtClean="0">
                <a:solidFill>
                  <a:srgbClr val="FFCCFF"/>
                </a:solidFill>
                <a:latin typeface="Arial" charset="0"/>
                <a:ea typeface="宋体" pitchFamily="2" charset="-122"/>
              </a:rPr>
              <a:t>1.0                                  -1.0</a:t>
            </a:r>
            <a:endParaRPr lang="en-US" altLang="zh-CN" sz="1600" b="1" dirty="0">
              <a:solidFill>
                <a:srgbClr val="FFCCFF"/>
              </a:solidFill>
              <a:latin typeface="Arial" charset="0"/>
              <a:ea typeface="宋体" pitchFamily="2" charset="-122"/>
            </a:endParaRPr>
          </a:p>
        </p:txBody>
      </p:sp>
      <p:sp>
        <p:nvSpPr>
          <p:cNvPr id="30729" name="TextBox 16"/>
          <p:cNvSpPr txBox="1">
            <a:spLocks noChangeArrowheads="1"/>
          </p:cNvSpPr>
          <p:nvPr/>
        </p:nvSpPr>
        <p:spPr bwMode="auto">
          <a:xfrm>
            <a:off x="945779" y="762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cs typeface="Arial" charset="0"/>
              </a:defRPr>
            </a:lvl1pPr>
            <a:lvl2pPr marL="742950" indent="-285750" eaLnBrk="0" hangingPunct="0">
              <a:defRPr sz="4400">
                <a:solidFill>
                  <a:schemeClr val="tx1"/>
                </a:solidFill>
                <a:latin typeface="Times New Roman" pitchFamily="18" charset="0"/>
                <a:cs typeface="Arial" charset="0"/>
              </a:defRPr>
            </a:lvl2pPr>
            <a:lvl3pPr marL="1143000" indent="-228600" eaLnBrk="0" hangingPunct="0">
              <a:defRPr sz="4400">
                <a:solidFill>
                  <a:schemeClr val="tx1"/>
                </a:solidFill>
                <a:latin typeface="Times New Roman" pitchFamily="18" charset="0"/>
                <a:cs typeface="Arial" charset="0"/>
              </a:defRPr>
            </a:lvl3pPr>
            <a:lvl4pPr marL="1600200" indent="-228600" eaLnBrk="0" hangingPunct="0">
              <a:defRPr sz="4400">
                <a:solidFill>
                  <a:schemeClr val="tx1"/>
                </a:solidFill>
                <a:latin typeface="Times New Roman" pitchFamily="18" charset="0"/>
                <a:cs typeface="Arial" charset="0"/>
              </a:defRPr>
            </a:lvl4pPr>
            <a:lvl5pPr marL="2057400" indent="-228600" eaLnBrk="0" hangingPunct="0">
              <a:defRPr sz="4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charset="0"/>
              </a:defRPr>
            </a:lvl9pPr>
          </a:lstStyle>
          <a:p>
            <a:pPr eaLnBrk="1" hangingPunct="1"/>
            <a:r>
              <a:rPr lang="en-US" altLang="zh-CN" sz="2400" b="1" dirty="0">
                <a:solidFill>
                  <a:srgbClr val="FFC000"/>
                </a:solidFill>
                <a:latin typeface="Calibri" pitchFamily="34" charset="0"/>
                <a:ea typeface="宋体" pitchFamily="2" charset="-122"/>
              </a:rPr>
              <a:t>True </a:t>
            </a:r>
            <a:r>
              <a:rPr lang="en-US" altLang="zh-CN" sz="2400" b="1" dirty="0" smtClean="0">
                <a:solidFill>
                  <a:srgbClr val="FFC000"/>
                </a:solidFill>
                <a:latin typeface="Calibri" pitchFamily="34" charset="0"/>
                <a:ea typeface="宋体" pitchFamily="2" charset="-122"/>
              </a:rPr>
              <a:t>Reflectivity</a:t>
            </a:r>
            <a:endParaRPr lang="en-US" altLang="zh-CN" sz="2400" b="1" dirty="0">
              <a:solidFill>
                <a:srgbClr val="FFC000"/>
              </a:solidFill>
              <a:latin typeface="Calibri" pitchFamily="34" charset="0"/>
              <a:ea typeface="宋体" pitchFamily="2" charset="-122"/>
            </a:endParaRPr>
          </a:p>
        </p:txBody>
      </p:sp>
      <p:sp>
        <p:nvSpPr>
          <p:cNvPr id="30730" name="TextBox 16"/>
          <p:cNvSpPr txBox="1">
            <a:spLocks noChangeArrowheads="1"/>
          </p:cNvSpPr>
          <p:nvPr/>
        </p:nvSpPr>
        <p:spPr bwMode="auto">
          <a:xfrm>
            <a:off x="1194508" y="3429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cs typeface="Arial" charset="0"/>
              </a:defRPr>
            </a:lvl1pPr>
            <a:lvl2pPr marL="742950" indent="-285750" eaLnBrk="0" hangingPunct="0">
              <a:defRPr sz="4400">
                <a:solidFill>
                  <a:schemeClr val="tx1"/>
                </a:solidFill>
                <a:latin typeface="Times New Roman" pitchFamily="18" charset="0"/>
                <a:cs typeface="Arial" charset="0"/>
              </a:defRPr>
            </a:lvl2pPr>
            <a:lvl3pPr marL="1143000" indent="-228600" eaLnBrk="0" hangingPunct="0">
              <a:defRPr sz="4400">
                <a:solidFill>
                  <a:schemeClr val="tx1"/>
                </a:solidFill>
                <a:latin typeface="Times New Roman" pitchFamily="18" charset="0"/>
                <a:cs typeface="Arial" charset="0"/>
              </a:defRPr>
            </a:lvl3pPr>
            <a:lvl4pPr marL="1600200" indent="-228600" eaLnBrk="0" hangingPunct="0">
              <a:defRPr sz="4400">
                <a:solidFill>
                  <a:schemeClr val="tx1"/>
                </a:solidFill>
                <a:latin typeface="Times New Roman" pitchFamily="18" charset="0"/>
                <a:cs typeface="Arial" charset="0"/>
              </a:defRPr>
            </a:lvl4pPr>
            <a:lvl5pPr marL="2057400" indent="-228600" eaLnBrk="0" hangingPunct="0">
              <a:defRPr sz="4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charset="0"/>
              </a:defRPr>
            </a:lvl9pPr>
          </a:lstStyle>
          <a:p>
            <a:pPr eaLnBrk="1" hangingPunct="1"/>
            <a:r>
              <a:rPr lang="en-US" altLang="zh-CN" sz="2400" b="1" dirty="0" smtClean="0">
                <a:solidFill>
                  <a:srgbClr val="FFC000"/>
                </a:solidFill>
                <a:latin typeface="Calibri" pitchFamily="34" charset="0"/>
                <a:ea typeface="宋体" pitchFamily="2" charset="-122"/>
              </a:rPr>
              <a:t>Acoustic LSRTM</a:t>
            </a:r>
            <a:endParaRPr lang="en-US" altLang="zh-CN" sz="2400" b="1" dirty="0">
              <a:solidFill>
                <a:srgbClr val="FFC000"/>
              </a:solidFill>
              <a:latin typeface="Calibri" pitchFamily="34" charset="0"/>
              <a:ea typeface="宋体" pitchFamily="2" charset="-122"/>
            </a:endParaRPr>
          </a:p>
        </p:txBody>
      </p:sp>
      <p:pic>
        <p:nvPicPr>
          <p:cNvPr id="49165" name="Picture 13" descr="multi200b"/>
          <p:cNvPicPr>
            <a:picLocks noChangeAspect="1" noChangeArrowheads="1"/>
          </p:cNvPicPr>
          <p:nvPr/>
        </p:nvPicPr>
        <p:blipFill>
          <a:blip r:embed="rId4">
            <a:extLst>
              <a:ext uri="{28A0092B-C50C-407E-A947-70E740481C1C}">
                <a14:useLocalDpi xmlns:a14="http://schemas.microsoft.com/office/drawing/2010/main" val="0"/>
              </a:ext>
            </a:extLst>
          </a:blip>
          <a:srcRect l="13533" t="7927" r="18602" b="11050"/>
          <a:stretch>
            <a:fillRect/>
          </a:stretch>
        </p:blipFill>
        <p:spPr bwMode="auto">
          <a:xfrm>
            <a:off x="4831979" y="3963988"/>
            <a:ext cx="3503613" cy="2436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12"/>
          <p:cNvSpPr>
            <a:spLocks noChangeArrowheads="1"/>
          </p:cNvSpPr>
          <p:nvPr/>
        </p:nvSpPr>
        <p:spPr bwMode="auto">
          <a:xfrm>
            <a:off x="4679579" y="652145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CFF"/>
                </a:solidFill>
                <a:latin typeface="Arial" charset="0"/>
                <a:ea typeface="宋体" pitchFamily="2" charset="-122"/>
              </a:rPr>
              <a:t>0                        X (km)                        2</a:t>
            </a:r>
          </a:p>
        </p:txBody>
      </p:sp>
      <p:sp>
        <p:nvSpPr>
          <p:cNvPr id="5" name="TextBox 16"/>
          <p:cNvSpPr txBox="1">
            <a:spLocks noChangeArrowheads="1"/>
          </p:cNvSpPr>
          <p:nvPr/>
        </p:nvSpPr>
        <p:spPr bwMode="auto">
          <a:xfrm>
            <a:off x="5181600" y="34290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cs typeface="Arial" charset="0"/>
              </a:defRPr>
            </a:lvl1pPr>
            <a:lvl2pPr marL="742950" indent="-285750" eaLnBrk="0" hangingPunct="0">
              <a:defRPr sz="4400">
                <a:solidFill>
                  <a:schemeClr val="tx1"/>
                </a:solidFill>
                <a:latin typeface="Times New Roman" pitchFamily="18" charset="0"/>
                <a:cs typeface="Arial" charset="0"/>
              </a:defRPr>
            </a:lvl2pPr>
            <a:lvl3pPr marL="1143000" indent="-228600" eaLnBrk="0" hangingPunct="0">
              <a:defRPr sz="4400">
                <a:solidFill>
                  <a:schemeClr val="tx1"/>
                </a:solidFill>
                <a:latin typeface="Times New Roman" pitchFamily="18" charset="0"/>
                <a:cs typeface="Arial" charset="0"/>
              </a:defRPr>
            </a:lvl3pPr>
            <a:lvl4pPr marL="1600200" indent="-228600" eaLnBrk="0" hangingPunct="0">
              <a:defRPr sz="4400">
                <a:solidFill>
                  <a:schemeClr val="tx1"/>
                </a:solidFill>
                <a:latin typeface="Times New Roman" pitchFamily="18" charset="0"/>
                <a:cs typeface="Arial" charset="0"/>
              </a:defRPr>
            </a:lvl4pPr>
            <a:lvl5pPr marL="2057400" indent="-228600" eaLnBrk="0" hangingPunct="0">
              <a:defRPr sz="4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charset="0"/>
              </a:defRPr>
            </a:lvl9pPr>
          </a:lstStyle>
          <a:p>
            <a:pPr eaLnBrk="1" hangingPunct="1"/>
            <a:r>
              <a:rPr lang="en-US" altLang="zh-CN" sz="2400" b="1" dirty="0" smtClean="0">
                <a:solidFill>
                  <a:srgbClr val="FFC000"/>
                </a:solidFill>
                <a:latin typeface="Calibri" pitchFamily="34" charset="0"/>
                <a:ea typeface="宋体" pitchFamily="2" charset="-122"/>
              </a:rPr>
              <a:t>Viscoelastic LSRTM</a:t>
            </a:r>
            <a:endParaRPr lang="en-US" altLang="zh-CN" sz="2400" b="1" dirty="0">
              <a:solidFill>
                <a:srgbClr val="FFC000"/>
              </a:solidFill>
              <a:latin typeface="Calibri" pitchFamily="34" charset="0"/>
              <a:ea typeface="宋体" pitchFamily="2" charset="-122"/>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50" y="3879012"/>
            <a:ext cx="3518858" cy="24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356" y="3943350"/>
            <a:ext cx="3518858"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334" y="577970"/>
            <a:ext cx="3514545" cy="242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7687" y="3903513"/>
            <a:ext cx="267865" cy="24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8489579" y="4038600"/>
            <a:ext cx="730621" cy="2743200"/>
            <a:chOff x="7651379" y="3886200"/>
            <a:chExt cx="730621" cy="2743200"/>
          </a:xfrm>
        </p:grpSpPr>
        <p:pic>
          <p:nvPicPr>
            <p:cNvPr id="20" name="Picture 13" descr="vinitial"/>
            <p:cNvPicPr>
              <a:picLocks noChangeAspect="1" noChangeArrowheads="1"/>
            </p:cNvPicPr>
            <p:nvPr/>
          </p:nvPicPr>
          <p:blipFill>
            <a:blip r:embed="rId3">
              <a:extLst>
                <a:ext uri="{28A0092B-C50C-407E-A947-70E740481C1C}">
                  <a14:useLocalDpi xmlns:a14="http://schemas.microsoft.com/office/drawing/2010/main" val="0"/>
                </a:ext>
              </a:extLst>
            </a:blip>
            <a:srcRect l="83820" t="7262" r="12268" b="10794"/>
            <a:stretch>
              <a:fillRect/>
            </a:stretch>
          </p:blipFill>
          <p:spPr bwMode="auto">
            <a:xfrm>
              <a:off x="7696200" y="3886200"/>
              <a:ext cx="1984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4"/>
            <p:cNvSpPr>
              <a:spLocks noChangeArrowheads="1"/>
            </p:cNvSpPr>
            <p:nvPr/>
          </p:nvSpPr>
          <p:spPr bwMode="auto">
            <a:xfrm>
              <a:off x="7951113" y="3886200"/>
              <a:ext cx="4308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en-US" altLang="zh-CN" sz="1600" b="1" dirty="0" smtClean="0">
                  <a:solidFill>
                    <a:srgbClr val="FFCCFF"/>
                  </a:solidFill>
                  <a:latin typeface="Arial" charset="0"/>
                  <a:ea typeface="宋体" pitchFamily="2" charset="-122"/>
                </a:rPr>
                <a:t>1.0                                  -1.0</a:t>
              </a:r>
              <a:endParaRPr lang="en-US" altLang="zh-CN" sz="1600" b="1" dirty="0">
                <a:solidFill>
                  <a:srgbClr val="FFCCFF"/>
                </a:solidFill>
                <a:latin typeface="Arial" charset="0"/>
                <a:ea typeface="宋体" pitchFamily="2" charset="-122"/>
              </a:endParaRPr>
            </a:p>
          </p:txBody>
        </p:sp>
        <p:pic>
          <p:nvPicPr>
            <p:cNvPr id="2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1379" y="3903513"/>
              <a:ext cx="267865" cy="242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6921" y="654170"/>
            <a:ext cx="3514545" cy="2393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9"/>
          <p:cNvSpPr>
            <a:spLocks noChangeArrowheads="1"/>
          </p:cNvSpPr>
          <p:nvPr/>
        </p:nvSpPr>
        <p:spPr bwMode="auto">
          <a:xfrm>
            <a:off x="-47625" y="3810000"/>
            <a:ext cx="428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en-US" altLang="zh-CN" sz="1600" b="1">
                <a:solidFill>
                  <a:srgbClr val="FFCCFF"/>
                </a:solidFill>
                <a:latin typeface="Arial" charset="0"/>
                <a:ea typeface="宋体" pitchFamily="2" charset="-122"/>
              </a:rPr>
              <a:t>0              Z (km)             1.5</a:t>
            </a:r>
          </a:p>
        </p:txBody>
      </p:sp>
      <p:sp>
        <p:nvSpPr>
          <p:cNvPr id="26" name="Rectangle 9"/>
          <p:cNvSpPr>
            <a:spLocks noChangeArrowheads="1"/>
          </p:cNvSpPr>
          <p:nvPr/>
        </p:nvSpPr>
        <p:spPr bwMode="auto">
          <a:xfrm>
            <a:off x="4495800" y="501650"/>
            <a:ext cx="4286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en-US" altLang="zh-CN" sz="1600" b="1">
                <a:solidFill>
                  <a:srgbClr val="FFCCFF"/>
                </a:solidFill>
                <a:latin typeface="Arial" charset="0"/>
                <a:ea typeface="宋体" pitchFamily="2" charset="-122"/>
              </a:rPr>
              <a:t>0              Z (km)             1.5</a:t>
            </a:r>
          </a:p>
        </p:txBody>
      </p:sp>
      <p:sp>
        <p:nvSpPr>
          <p:cNvPr id="27" name="Rectangle 10"/>
          <p:cNvSpPr>
            <a:spLocks noChangeArrowheads="1"/>
          </p:cNvSpPr>
          <p:nvPr/>
        </p:nvSpPr>
        <p:spPr bwMode="auto">
          <a:xfrm>
            <a:off x="4651004" y="309245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rgbClr val="FFCCFF"/>
                </a:solidFill>
                <a:latin typeface="Arial" charset="0"/>
                <a:ea typeface="宋体" pitchFamily="2" charset="-122"/>
              </a:rPr>
              <a:t>0                        X (km)                        2</a:t>
            </a:r>
          </a:p>
        </p:txBody>
      </p:sp>
      <p:sp>
        <p:nvSpPr>
          <p:cNvPr id="28" name="TextBox 16"/>
          <p:cNvSpPr txBox="1">
            <a:spLocks noChangeArrowheads="1"/>
          </p:cNvSpPr>
          <p:nvPr/>
        </p:nvSpPr>
        <p:spPr bwMode="auto">
          <a:xfrm>
            <a:off x="6096000" y="12065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imes New Roman" pitchFamily="18" charset="0"/>
                <a:cs typeface="Arial" charset="0"/>
              </a:defRPr>
            </a:lvl1pPr>
            <a:lvl2pPr marL="742950" indent="-285750" eaLnBrk="0" hangingPunct="0">
              <a:defRPr sz="4400">
                <a:solidFill>
                  <a:schemeClr val="tx1"/>
                </a:solidFill>
                <a:latin typeface="Times New Roman" pitchFamily="18" charset="0"/>
                <a:cs typeface="Arial" charset="0"/>
              </a:defRPr>
            </a:lvl2pPr>
            <a:lvl3pPr marL="1143000" indent="-228600" eaLnBrk="0" hangingPunct="0">
              <a:defRPr sz="4400">
                <a:solidFill>
                  <a:schemeClr val="tx1"/>
                </a:solidFill>
                <a:latin typeface="Times New Roman" pitchFamily="18" charset="0"/>
                <a:cs typeface="Arial" charset="0"/>
              </a:defRPr>
            </a:lvl3pPr>
            <a:lvl4pPr marL="1600200" indent="-228600" eaLnBrk="0" hangingPunct="0">
              <a:defRPr sz="4400">
                <a:solidFill>
                  <a:schemeClr val="tx1"/>
                </a:solidFill>
                <a:latin typeface="Times New Roman" pitchFamily="18" charset="0"/>
                <a:cs typeface="Arial" charset="0"/>
              </a:defRPr>
            </a:lvl4pPr>
            <a:lvl5pPr marL="2057400" indent="-228600" eaLnBrk="0" hangingPunct="0">
              <a:defRPr sz="4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charset="0"/>
              </a:defRPr>
            </a:lvl9pPr>
          </a:lstStyle>
          <a:p>
            <a:pPr eaLnBrk="1" hangingPunct="1"/>
            <a:r>
              <a:rPr lang="en-US" altLang="zh-CN" sz="2400" b="1" dirty="0" smtClean="0">
                <a:solidFill>
                  <a:srgbClr val="FFC000"/>
                </a:solidFill>
                <a:latin typeface="Calibri" pitchFamily="34" charset="0"/>
                <a:ea typeface="宋体" pitchFamily="2" charset="-122"/>
              </a:rPr>
              <a:t>Q Model</a:t>
            </a:r>
            <a:endParaRPr lang="en-US" altLang="zh-CN" sz="2400" b="1" dirty="0">
              <a:solidFill>
                <a:srgbClr val="FFC000"/>
              </a:solidFill>
              <a:latin typeface="Calibri" pitchFamily="34" charset="0"/>
              <a:ea typeface="宋体" pitchFamily="2" charset="-122"/>
            </a:endParaRPr>
          </a:p>
        </p:txBody>
      </p:sp>
      <p:sp>
        <p:nvSpPr>
          <p:cNvPr id="7" name="TextBox 6"/>
          <p:cNvSpPr txBox="1"/>
          <p:nvPr/>
        </p:nvSpPr>
        <p:spPr>
          <a:xfrm>
            <a:off x="6804193" y="2209800"/>
            <a:ext cx="771365" cy="400110"/>
          </a:xfrm>
          <a:prstGeom prst="rect">
            <a:avLst/>
          </a:prstGeom>
          <a:noFill/>
        </p:spPr>
        <p:txBody>
          <a:bodyPr wrap="none" rtlCol="0">
            <a:spAutoFit/>
          </a:bodyPr>
          <a:lstStyle/>
          <a:p>
            <a:r>
              <a:rPr lang="en-US" sz="2000" dirty="0" smtClean="0"/>
              <a:t>Q=20</a:t>
            </a:r>
            <a:endParaRPr lang="en-US" sz="2000" dirty="0"/>
          </a:p>
        </p:txBody>
      </p:sp>
      <p:sp>
        <p:nvSpPr>
          <p:cNvPr id="31" name="TextBox 30"/>
          <p:cNvSpPr txBox="1"/>
          <p:nvPr/>
        </p:nvSpPr>
        <p:spPr>
          <a:xfrm>
            <a:off x="6420076" y="838200"/>
            <a:ext cx="1156086" cy="400110"/>
          </a:xfrm>
          <a:prstGeom prst="rect">
            <a:avLst/>
          </a:prstGeom>
          <a:noFill/>
        </p:spPr>
        <p:txBody>
          <a:bodyPr wrap="none" rtlCol="0">
            <a:spAutoFit/>
          </a:bodyPr>
          <a:lstStyle/>
          <a:p>
            <a:r>
              <a:rPr lang="en-US" sz="2000" dirty="0" smtClean="0">
                <a:solidFill>
                  <a:srgbClr val="000000"/>
                </a:solidFill>
              </a:rPr>
              <a:t>Q=20000</a:t>
            </a:r>
            <a:endParaRPr lang="en-US" sz="2000" dirty="0">
              <a:solidFill>
                <a:srgbClr val="000000"/>
              </a:solidFill>
            </a:endParaRPr>
          </a:p>
        </p:txBody>
      </p:sp>
      <p:pic>
        <p:nvPicPr>
          <p:cNvPr id="2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250" y="3884594"/>
            <a:ext cx="3518858"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8016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724" grpId="0"/>
      <p:bldP spid="30726" grpId="0"/>
      <p:bldP spid="30728" grpId="0"/>
      <p:bldP spid="30729" grpId="0"/>
      <p:bldP spid="30730" grpId="0"/>
      <p:bldP spid="4" grpId="0"/>
      <p:bldP spid="5" grpId="0"/>
      <p:bldP spid="25" grpId="0"/>
      <p:bldP spid="26"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cstate="print"/>
          <a:srcRect/>
          <a:stretch>
            <a:fillRect/>
          </a:stretch>
        </p:blipFill>
        <p:spPr bwMode="auto">
          <a:xfrm>
            <a:off x="6934200" y="4648200"/>
            <a:ext cx="1219200" cy="865188"/>
          </a:xfrm>
          <a:prstGeom prst="rect">
            <a:avLst/>
          </a:prstGeom>
          <a:noFill/>
          <a:ln w="9525">
            <a:noFill/>
            <a:miter lim="800000"/>
            <a:headEnd/>
            <a:tailEnd/>
          </a:ln>
        </p:spPr>
      </p:pic>
      <p:pic>
        <p:nvPicPr>
          <p:cNvPr id="25603" name="Picture 2"/>
          <p:cNvPicPr>
            <a:picLocks noChangeAspect="1" noChangeArrowheads="1"/>
          </p:cNvPicPr>
          <p:nvPr/>
        </p:nvPicPr>
        <p:blipFill>
          <a:blip r:embed="rId4" cstate="print"/>
          <a:srcRect/>
          <a:stretch>
            <a:fillRect/>
          </a:stretch>
        </p:blipFill>
        <p:spPr bwMode="auto">
          <a:xfrm>
            <a:off x="6858000" y="2667000"/>
            <a:ext cx="1301750" cy="874713"/>
          </a:xfrm>
          <a:prstGeom prst="rect">
            <a:avLst/>
          </a:prstGeom>
          <a:noFill/>
          <a:ln w="9525">
            <a:noFill/>
            <a:miter lim="800000"/>
            <a:headEnd/>
            <a:tailEnd/>
          </a:ln>
        </p:spPr>
      </p:pic>
      <p:sp>
        <p:nvSpPr>
          <p:cNvPr id="25604" name="Rectangle 15"/>
          <p:cNvSpPr>
            <a:spLocks noChangeArrowheads="1"/>
          </p:cNvSpPr>
          <p:nvPr/>
        </p:nvSpPr>
        <p:spPr bwMode="auto">
          <a:xfrm>
            <a:off x="1222375" y="1619250"/>
            <a:ext cx="6854825" cy="646113"/>
          </a:xfrm>
          <a:prstGeom prst="rect">
            <a:avLst/>
          </a:prstGeom>
          <a:noFill/>
          <a:ln w="9525">
            <a:noFill/>
            <a:miter lim="800000"/>
            <a:headEnd/>
            <a:tailEnd/>
          </a:ln>
        </p:spPr>
        <p:txBody>
          <a:bodyPr>
            <a:spAutoFit/>
          </a:bodyPr>
          <a:lstStyle/>
          <a:p>
            <a:r>
              <a:rPr lang="en-US" altLang="zh-CN" sz="3600" b="1" dirty="0">
                <a:solidFill>
                  <a:srgbClr val="FFFF00"/>
                </a:solidFill>
                <a:ea typeface="宋体" pitchFamily="2" charset="-122"/>
              </a:rPr>
              <a:t>IO               </a:t>
            </a:r>
            <a:r>
              <a:rPr lang="en-US" altLang="zh-CN" sz="3600" b="1" dirty="0">
                <a:solidFill>
                  <a:srgbClr val="FFFFFF"/>
                </a:solidFill>
                <a:ea typeface="宋体" pitchFamily="2" charset="-122"/>
              </a:rPr>
              <a:t>1          </a:t>
            </a:r>
            <a:r>
              <a:rPr lang="en-US" altLang="zh-CN" sz="3600" b="1" dirty="0" smtClean="0">
                <a:solidFill>
                  <a:srgbClr val="FFFFFF"/>
                </a:solidFill>
                <a:ea typeface="宋体" pitchFamily="2" charset="-122"/>
              </a:rPr>
              <a:t>~1/36</a:t>
            </a:r>
            <a:endParaRPr lang="en-US" altLang="zh-CN" sz="3600" b="1" dirty="0">
              <a:solidFill>
                <a:srgbClr val="FFFFFF"/>
              </a:solidFill>
              <a:ea typeface="宋体" pitchFamily="2" charset="-122"/>
            </a:endParaRPr>
          </a:p>
        </p:txBody>
      </p:sp>
      <p:sp>
        <p:nvSpPr>
          <p:cNvPr id="25605" name="Rectangle 15"/>
          <p:cNvSpPr>
            <a:spLocks noChangeArrowheads="1"/>
          </p:cNvSpPr>
          <p:nvPr/>
        </p:nvSpPr>
        <p:spPr bwMode="auto">
          <a:xfrm>
            <a:off x="914400" y="2838450"/>
            <a:ext cx="8001000" cy="646113"/>
          </a:xfrm>
          <a:prstGeom prst="rect">
            <a:avLst/>
          </a:prstGeom>
          <a:noFill/>
          <a:ln w="9525">
            <a:noFill/>
            <a:miter lim="800000"/>
            <a:headEnd/>
            <a:tailEnd/>
          </a:ln>
        </p:spPr>
        <p:txBody>
          <a:bodyPr>
            <a:spAutoFit/>
          </a:bodyPr>
          <a:lstStyle/>
          <a:p>
            <a:r>
              <a:rPr lang="en-US" altLang="zh-CN" sz="3600" b="1" dirty="0">
                <a:solidFill>
                  <a:srgbClr val="FFFF00"/>
                </a:solidFill>
                <a:ea typeface="宋体" pitchFamily="2" charset="-122"/>
              </a:rPr>
              <a:t>Cost </a:t>
            </a:r>
          </a:p>
        </p:txBody>
      </p:sp>
      <p:sp>
        <p:nvSpPr>
          <p:cNvPr id="25606" name="Rectangle 15"/>
          <p:cNvSpPr>
            <a:spLocks noChangeArrowheads="1"/>
          </p:cNvSpPr>
          <p:nvPr/>
        </p:nvSpPr>
        <p:spPr bwMode="auto">
          <a:xfrm>
            <a:off x="0" y="4724400"/>
            <a:ext cx="6854825" cy="646113"/>
          </a:xfrm>
          <a:prstGeom prst="rect">
            <a:avLst/>
          </a:prstGeom>
          <a:noFill/>
          <a:ln w="9525">
            <a:noFill/>
            <a:miter lim="800000"/>
            <a:headEnd/>
            <a:tailEnd/>
          </a:ln>
        </p:spPr>
        <p:txBody>
          <a:bodyPr>
            <a:spAutoFit/>
          </a:bodyPr>
          <a:lstStyle/>
          <a:p>
            <a:r>
              <a:rPr lang="en-US" altLang="zh-CN" sz="3600" b="1" dirty="0">
                <a:solidFill>
                  <a:srgbClr val="FFFF00"/>
                </a:solidFill>
                <a:ea typeface="宋体" pitchFamily="2" charset="-122"/>
              </a:rPr>
              <a:t>Resolution </a:t>
            </a:r>
            <a:r>
              <a:rPr lang="en-US" altLang="zh-CN" sz="3600" b="1" dirty="0" err="1">
                <a:solidFill>
                  <a:srgbClr val="FFFF00"/>
                </a:solidFill>
                <a:ea typeface="宋体" pitchFamily="2" charset="-122"/>
              </a:rPr>
              <a:t>dx</a:t>
            </a:r>
            <a:r>
              <a:rPr lang="en-US" altLang="zh-CN" sz="3600" b="1" dirty="0">
                <a:solidFill>
                  <a:srgbClr val="FFFF00"/>
                </a:solidFill>
                <a:ea typeface="宋体" pitchFamily="2" charset="-122"/>
              </a:rPr>
              <a:t>       </a:t>
            </a:r>
            <a:r>
              <a:rPr lang="en-US" altLang="zh-CN" sz="3600" b="1" dirty="0" smtClean="0">
                <a:solidFill>
                  <a:srgbClr val="FFFFFF"/>
                </a:solidFill>
                <a:ea typeface="宋体" pitchFamily="2" charset="-122"/>
              </a:rPr>
              <a:t>1        ~double</a:t>
            </a:r>
            <a:endParaRPr lang="en-US" altLang="zh-CN" sz="3600" b="1" dirty="0">
              <a:solidFill>
                <a:srgbClr val="FFFFFF"/>
              </a:solidFill>
              <a:ea typeface="宋体" pitchFamily="2" charset="-122"/>
            </a:endParaRPr>
          </a:p>
        </p:txBody>
      </p:sp>
      <p:sp>
        <p:nvSpPr>
          <p:cNvPr id="25607" name="Rectangle 15"/>
          <p:cNvSpPr>
            <a:spLocks noChangeArrowheads="1"/>
          </p:cNvSpPr>
          <p:nvPr/>
        </p:nvSpPr>
        <p:spPr bwMode="auto">
          <a:xfrm>
            <a:off x="728775" y="3537040"/>
            <a:ext cx="6854825" cy="1200329"/>
          </a:xfrm>
          <a:prstGeom prst="rect">
            <a:avLst/>
          </a:prstGeom>
          <a:noFill/>
          <a:ln w="9525">
            <a:noFill/>
            <a:miter lim="800000"/>
            <a:headEnd/>
            <a:tailEnd/>
          </a:ln>
        </p:spPr>
        <p:txBody>
          <a:bodyPr>
            <a:spAutoFit/>
          </a:bodyPr>
          <a:lstStyle/>
          <a:p>
            <a:r>
              <a:rPr lang="en-US" altLang="zh-CN" sz="3600" b="1" dirty="0" smtClean="0">
                <a:solidFill>
                  <a:srgbClr val="FFFF00"/>
                </a:solidFill>
                <a:ea typeface="宋体" pitchFamily="2" charset="-122"/>
              </a:rPr>
              <a:t>Migration</a:t>
            </a:r>
          </a:p>
          <a:p>
            <a:r>
              <a:rPr lang="en-US" altLang="zh-CN" sz="3600" b="1" dirty="0" smtClean="0">
                <a:solidFill>
                  <a:srgbClr val="FFFF00"/>
                </a:solidFill>
                <a:ea typeface="宋体" pitchFamily="2" charset="-122"/>
              </a:rPr>
              <a:t>SNR</a:t>
            </a:r>
            <a:endParaRPr lang="en-US" altLang="zh-CN" sz="3600" b="1" dirty="0">
              <a:solidFill>
                <a:srgbClr val="FFFF00"/>
              </a:solidFill>
              <a:ea typeface="宋体" pitchFamily="2" charset="-122"/>
            </a:endParaRPr>
          </a:p>
        </p:txBody>
      </p:sp>
      <p:sp>
        <p:nvSpPr>
          <p:cNvPr id="21" name="TextBox 20"/>
          <p:cNvSpPr txBox="1">
            <a:spLocks noChangeArrowheads="1"/>
          </p:cNvSpPr>
          <p:nvPr/>
        </p:nvSpPr>
        <p:spPr bwMode="auto">
          <a:xfrm>
            <a:off x="2590800" y="1143000"/>
            <a:ext cx="6477000" cy="400050"/>
          </a:xfrm>
          <a:prstGeom prst="rect">
            <a:avLst/>
          </a:prstGeom>
          <a:noFill/>
          <a:ln w="9525">
            <a:noFill/>
            <a:miter lim="800000"/>
            <a:headEnd/>
            <a:tailEnd/>
          </a:ln>
        </p:spPr>
        <p:txBody>
          <a:bodyPr>
            <a:spAutoFit/>
          </a:bodyPr>
          <a:lstStyle/>
          <a:p>
            <a:pPr eaLnBrk="0" hangingPunct="0">
              <a:defRPr/>
            </a:pP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Stnd</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Mig</a:t>
            </a:r>
            <a:r>
              <a:rPr lang="en-US" sz="2000" b="1" dirty="0">
                <a:solidFill>
                  <a:srgbClr val="FFFFFF"/>
                </a:solidFill>
                <a:effectLst>
                  <a:outerShdw blurRad="38100" dist="38100" dir="2700000" algn="tl">
                    <a:srgbClr val="000000">
                      <a:alpha val="43137"/>
                    </a:srgbClr>
                  </a:outerShdw>
                </a:effectLst>
                <a:cs typeface="+mn-cs"/>
              </a:rPr>
              <a:t>           </a:t>
            </a:r>
            <a:r>
              <a:rPr lang="en-US" sz="2000" b="1" dirty="0" err="1">
                <a:solidFill>
                  <a:srgbClr val="FFFFFF"/>
                </a:solidFill>
                <a:effectLst>
                  <a:outerShdw blurRad="38100" dist="38100" dir="2700000" algn="tl">
                    <a:srgbClr val="000000">
                      <a:alpha val="43137"/>
                    </a:srgbClr>
                  </a:outerShdw>
                </a:effectLst>
                <a:cs typeface="+mn-cs"/>
              </a:rPr>
              <a:t>Multsrc</a:t>
            </a:r>
            <a:r>
              <a:rPr lang="en-US" sz="2000" b="1" dirty="0">
                <a:solidFill>
                  <a:srgbClr val="FFFFFF"/>
                </a:solidFill>
                <a:effectLst>
                  <a:outerShdw blurRad="38100" dist="38100" dir="2700000" algn="tl">
                    <a:srgbClr val="000000">
                      <a:alpha val="43137"/>
                    </a:srgbClr>
                  </a:outerShdw>
                </a:effectLst>
                <a:cs typeface="+mn-cs"/>
              </a:rPr>
              <a:t>. LSM</a:t>
            </a:r>
          </a:p>
        </p:txBody>
      </p:sp>
      <p:pic>
        <p:nvPicPr>
          <p:cNvPr id="25609" name="Picture 2"/>
          <p:cNvPicPr>
            <a:picLocks noChangeAspect="1" noChangeArrowheads="1"/>
          </p:cNvPicPr>
          <p:nvPr/>
        </p:nvPicPr>
        <p:blipFill>
          <a:blip r:embed="rId5" cstate="print"/>
          <a:srcRect/>
          <a:stretch>
            <a:fillRect/>
          </a:stretch>
        </p:blipFill>
        <p:spPr bwMode="auto">
          <a:xfrm>
            <a:off x="6858000" y="1524000"/>
            <a:ext cx="1028700" cy="990600"/>
          </a:xfrm>
          <a:prstGeom prst="rect">
            <a:avLst/>
          </a:prstGeom>
          <a:noFill/>
          <a:ln w="9525">
            <a:noFill/>
            <a:miter lim="800000"/>
            <a:headEnd/>
            <a:tailEnd/>
          </a:ln>
        </p:spPr>
      </p:pic>
      <p:sp>
        <p:nvSpPr>
          <p:cNvPr id="25610" name="TextBox 77"/>
          <p:cNvSpPr txBox="1">
            <a:spLocks noChangeArrowheads="1"/>
          </p:cNvSpPr>
          <p:nvPr/>
        </p:nvSpPr>
        <p:spPr bwMode="auto">
          <a:xfrm>
            <a:off x="5179749" y="3725863"/>
            <a:ext cx="769938" cy="769937"/>
          </a:xfrm>
          <a:prstGeom prst="rect">
            <a:avLst/>
          </a:prstGeom>
          <a:noFill/>
          <a:ln w="9525">
            <a:noFill/>
            <a:miter lim="800000"/>
            <a:headEnd/>
            <a:tailEnd/>
          </a:ln>
        </p:spPr>
        <p:txBody>
          <a:bodyPr wrap="none">
            <a:spAutoFit/>
          </a:bodyPr>
          <a:lstStyle/>
          <a:p>
            <a:pPr algn="ctr"/>
            <a:r>
              <a:rPr lang="en-US" dirty="0">
                <a:solidFill>
                  <a:srgbClr val="FFFFFF"/>
                </a:solidFill>
              </a:rPr>
              <a:t>~1</a:t>
            </a:r>
          </a:p>
        </p:txBody>
      </p:sp>
      <p:sp>
        <p:nvSpPr>
          <p:cNvPr id="25611" name="TextBox 77"/>
          <p:cNvSpPr txBox="1">
            <a:spLocks noChangeArrowheads="1"/>
          </p:cNvSpPr>
          <p:nvPr/>
        </p:nvSpPr>
        <p:spPr bwMode="auto">
          <a:xfrm>
            <a:off x="3483592" y="2702256"/>
            <a:ext cx="2476960" cy="769441"/>
          </a:xfrm>
          <a:prstGeom prst="rect">
            <a:avLst/>
          </a:prstGeom>
          <a:noFill/>
          <a:ln w="9525">
            <a:noFill/>
            <a:miter lim="800000"/>
            <a:headEnd/>
            <a:tailEnd/>
          </a:ln>
        </p:spPr>
        <p:txBody>
          <a:bodyPr wrap="none">
            <a:spAutoFit/>
          </a:bodyPr>
          <a:lstStyle/>
          <a:p>
            <a:r>
              <a:rPr lang="en-US" dirty="0">
                <a:solidFill>
                  <a:srgbClr val="FFFFFF"/>
                </a:solidFill>
              </a:rPr>
              <a:t>1        </a:t>
            </a:r>
            <a:r>
              <a:rPr lang="en-US" dirty="0" smtClean="0">
                <a:solidFill>
                  <a:srgbClr val="FFFFFF"/>
                </a:solidFill>
              </a:rPr>
              <a:t>~</a:t>
            </a:r>
            <a:r>
              <a:rPr lang="en-US" sz="3600" dirty="0" smtClean="0">
                <a:solidFill>
                  <a:srgbClr val="FFFFFF"/>
                </a:solidFill>
              </a:rPr>
              <a:t>0.1</a:t>
            </a:r>
            <a:endParaRPr lang="en-US" dirty="0">
              <a:solidFill>
                <a:srgbClr val="FFFFFF"/>
              </a:solidFill>
            </a:endParaRPr>
          </a:p>
        </p:txBody>
      </p:sp>
      <p:sp>
        <p:nvSpPr>
          <p:cNvPr id="25612" name="Rectangle 32"/>
          <p:cNvSpPr>
            <a:spLocks noChangeArrowheads="1"/>
          </p:cNvSpPr>
          <p:nvPr/>
        </p:nvSpPr>
        <p:spPr bwMode="auto">
          <a:xfrm>
            <a:off x="2895600" y="1600200"/>
            <a:ext cx="3505200" cy="3962400"/>
          </a:xfrm>
          <a:prstGeom prst="rect">
            <a:avLst/>
          </a:prstGeom>
          <a:noFill/>
          <a:ln w="28575" algn="ctr">
            <a:solidFill>
              <a:schemeClr val="tx1"/>
            </a:solidFill>
            <a:round/>
            <a:headEnd/>
            <a:tailEnd/>
          </a:ln>
        </p:spPr>
        <p:txBody>
          <a:bodyPr/>
          <a:lstStyle/>
          <a:p>
            <a:pPr eaLnBrk="0" hangingPunct="0"/>
            <a:endParaRPr lang="en-US"/>
          </a:p>
        </p:txBody>
      </p:sp>
      <p:cxnSp>
        <p:nvCxnSpPr>
          <p:cNvPr id="25613" name="Straight Connector 37"/>
          <p:cNvCxnSpPr>
            <a:cxnSpLocks noChangeShapeType="1"/>
            <a:stCxn id="25612" idx="0"/>
            <a:endCxn id="25617" idx="2"/>
          </p:cNvCxnSpPr>
          <p:nvPr/>
        </p:nvCxnSpPr>
        <p:spPr bwMode="auto">
          <a:xfrm rot="16200000" flipH="1">
            <a:off x="2667000" y="3581400"/>
            <a:ext cx="3962400" cy="0"/>
          </a:xfrm>
          <a:prstGeom prst="line">
            <a:avLst/>
          </a:prstGeom>
          <a:noFill/>
          <a:ln w="38100" algn="ctr">
            <a:solidFill>
              <a:schemeClr val="tx1"/>
            </a:solidFill>
            <a:round/>
            <a:headEnd/>
            <a:tailEnd/>
          </a:ln>
        </p:spPr>
      </p:cxnSp>
      <p:sp>
        <p:nvSpPr>
          <p:cNvPr id="25614" name="Rectangle 38"/>
          <p:cNvSpPr>
            <a:spLocks noChangeArrowheads="1"/>
          </p:cNvSpPr>
          <p:nvPr/>
        </p:nvSpPr>
        <p:spPr bwMode="auto">
          <a:xfrm>
            <a:off x="2895600" y="16002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25615" name="Rectangle 39"/>
          <p:cNvSpPr>
            <a:spLocks noChangeArrowheads="1"/>
          </p:cNvSpPr>
          <p:nvPr/>
        </p:nvSpPr>
        <p:spPr bwMode="auto">
          <a:xfrm>
            <a:off x="2895600" y="25908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25616" name="Rectangle 40"/>
          <p:cNvSpPr>
            <a:spLocks noChangeArrowheads="1"/>
          </p:cNvSpPr>
          <p:nvPr/>
        </p:nvSpPr>
        <p:spPr bwMode="auto">
          <a:xfrm>
            <a:off x="2895600" y="35814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25617" name="Rectangle 41"/>
          <p:cNvSpPr>
            <a:spLocks noChangeArrowheads="1"/>
          </p:cNvSpPr>
          <p:nvPr/>
        </p:nvSpPr>
        <p:spPr bwMode="auto">
          <a:xfrm>
            <a:off x="2895600" y="4572000"/>
            <a:ext cx="3505200" cy="990600"/>
          </a:xfrm>
          <a:prstGeom prst="rect">
            <a:avLst/>
          </a:prstGeom>
          <a:noFill/>
          <a:ln w="38100" algn="ctr">
            <a:solidFill>
              <a:schemeClr val="tx1"/>
            </a:solidFill>
            <a:round/>
            <a:headEnd/>
            <a:tailEnd/>
          </a:ln>
        </p:spPr>
        <p:txBody>
          <a:bodyPr/>
          <a:lstStyle/>
          <a:p>
            <a:pPr eaLnBrk="0" hangingPunct="0"/>
            <a:endParaRPr lang="en-US"/>
          </a:p>
        </p:txBody>
      </p:sp>
      <p:sp>
        <p:nvSpPr>
          <p:cNvPr id="34" name="TextBox 33"/>
          <p:cNvSpPr txBox="1">
            <a:spLocks noChangeArrowheads="1"/>
          </p:cNvSpPr>
          <p:nvPr/>
        </p:nvSpPr>
        <p:spPr bwMode="auto">
          <a:xfrm>
            <a:off x="304800" y="5715000"/>
            <a:ext cx="9067800" cy="830263"/>
          </a:xfrm>
          <a:prstGeom prst="rect">
            <a:avLst/>
          </a:prstGeom>
          <a:noFill/>
          <a:ln w="9525">
            <a:noFill/>
            <a:miter lim="800000"/>
            <a:headEnd/>
            <a:tailEnd/>
          </a:ln>
        </p:spPr>
        <p:txBody>
          <a:bodyPr>
            <a:spAutoFit/>
          </a:bodyPr>
          <a:lstStyle/>
          <a:p>
            <a:pPr algn="ctr" eaLnBrk="0" hangingPunct="0">
              <a:defRPr/>
            </a:pPr>
            <a:r>
              <a:rPr lang="en-US" sz="4800" b="1" dirty="0">
                <a:solidFill>
                  <a:srgbClr val="FFFFFF"/>
                </a:solidFill>
                <a:effectLst>
                  <a:outerShdw blurRad="38100" dist="38100" dir="2700000" algn="tl">
                    <a:srgbClr val="000000">
                      <a:alpha val="43137"/>
                    </a:srgbClr>
                  </a:outerShdw>
                </a:effectLst>
                <a:cs typeface="+mn-cs"/>
              </a:rPr>
              <a:t>Cost </a:t>
            </a:r>
            <a:r>
              <a:rPr lang="en-US" sz="4800" b="1" dirty="0" err="1">
                <a:solidFill>
                  <a:srgbClr val="FFFFFF"/>
                </a:solidFill>
                <a:effectLst>
                  <a:outerShdw blurRad="38100" dist="38100" dir="2700000" algn="tl">
                    <a:srgbClr val="000000">
                      <a:alpha val="43137"/>
                    </a:srgbClr>
                  </a:outerShdw>
                </a:effectLst>
                <a:cs typeface="+mn-cs"/>
              </a:rPr>
              <a:t>vs</a:t>
            </a:r>
            <a:r>
              <a:rPr lang="en-US" sz="4800" b="1" dirty="0">
                <a:solidFill>
                  <a:srgbClr val="FFFFFF"/>
                </a:solidFill>
                <a:effectLst>
                  <a:outerShdw blurRad="38100" dist="38100" dir="2700000" algn="tl">
                    <a:srgbClr val="000000">
                      <a:alpha val="43137"/>
                    </a:srgbClr>
                  </a:outerShdw>
                </a:effectLst>
                <a:cs typeface="+mn-cs"/>
              </a:rPr>
              <a:t> Quality: Can I&lt;&lt;S? </a:t>
            </a:r>
            <a:r>
              <a:rPr lang="en-US" sz="4800" b="1" dirty="0">
                <a:solidFill>
                  <a:schemeClr val="accent2">
                    <a:lumMod val="60000"/>
                    <a:lumOff val="40000"/>
                  </a:schemeClr>
                </a:solidFill>
                <a:effectLst>
                  <a:outerShdw blurRad="38100" dist="38100" dir="2700000" algn="tl">
                    <a:srgbClr val="000000">
                      <a:alpha val="43137"/>
                    </a:srgbClr>
                  </a:outerShdw>
                </a:effectLst>
                <a:cs typeface="+mn-cs"/>
              </a:rPr>
              <a:t>Yes.</a:t>
            </a:r>
          </a:p>
        </p:txBody>
      </p:sp>
      <p:sp>
        <p:nvSpPr>
          <p:cNvPr id="25619" name="Rectangle 17"/>
          <p:cNvSpPr>
            <a:spLocks noChangeArrowheads="1"/>
          </p:cNvSpPr>
          <p:nvPr/>
        </p:nvSpPr>
        <p:spPr bwMode="auto">
          <a:xfrm>
            <a:off x="304800" y="405825"/>
            <a:ext cx="8763000" cy="584775"/>
          </a:xfrm>
          <a:prstGeom prst="rect">
            <a:avLst/>
          </a:prstGeom>
          <a:noFill/>
          <a:ln w="9525">
            <a:noFill/>
            <a:miter lim="800000"/>
            <a:headEnd/>
            <a:tailEnd/>
          </a:ln>
        </p:spPr>
        <p:txBody>
          <a:bodyPr wrap="square">
            <a:spAutoFit/>
          </a:bodyPr>
          <a:lstStyle/>
          <a:p>
            <a:pPr algn="ctr"/>
            <a:r>
              <a:rPr lang="en-US" altLang="zh-CN" sz="3200" b="1" dirty="0">
                <a:solidFill>
                  <a:srgbClr val="FFFF00"/>
                </a:solidFill>
                <a:effectLst>
                  <a:outerShdw blurRad="38100" dist="38100" dir="2700000" algn="tl">
                    <a:srgbClr val="000000">
                      <a:alpha val="43137"/>
                    </a:srgbClr>
                  </a:outerShdw>
                </a:effectLst>
                <a:ea typeface="宋体" pitchFamily="2" charset="-122"/>
              </a:rPr>
              <a:t>What have we empirically </a:t>
            </a:r>
            <a:r>
              <a:rPr lang="en-US" altLang="zh-CN" sz="3200" b="1" dirty="0" smtClean="0">
                <a:solidFill>
                  <a:srgbClr val="FFFF00"/>
                </a:solidFill>
                <a:effectLst>
                  <a:outerShdw blurRad="38100" dist="38100" dir="2700000" algn="tl">
                    <a:srgbClr val="000000">
                      <a:alpha val="43137"/>
                    </a:srgbClr>
                  </a:outerShdw>
                </a:effectLst>
                <a:ea typeface="宋体" pitchFamily="2" charset="-122"/>
              </a:rPr>
              <a:t>learned about MLSM?</a:t>
            </a:r>
            <a:endParaRPr lang="en-US" altLang="zh-CN" sz="3200" b="1" dirty="0">
              <a:solidFill>
                <a:srgbClr val="FFFF00"/>
              </a:solidFill>
              <a:effectLst>
                <a:outerShdw blurRad="38100" dist="38100" dir="2700000" algn="tl">
                  <a:srgbClr val="000000">
                    <a:alpha val="43137"/>
                  </a:srgbClr>
                </a:outerShdw>
              </a:effectLst>
              <a:ea typeface="宋体" pitchFamily="2" charset="-122"/>
            </a:endParaRPr>
          </a:p>
        </p:txBody>
      </p:sp>
      <p:sp>
        <p:nvSpPr>
          <p:cNvPr id="25620" name="TextBox 31"/>
          <p:cNvSpPr txBox="1">
            <a:spLocks noChangeArrowheads="1"/>
          </p:cNvSpPr>
          <p:nvPr/>
        </p:nvSpPr>
        <p:spPr bwMode="auto">
          <a:xfrm>
            <a:off x="3495675" y="3733800"/>
            <a:ext cx="466725" cy="769938"/>
          </a:xfrm>
          <a:prstGeom prst="rect">
            <a:avLst/>
          </a:prstGeom>
          <a:noFill/>
          <a:ln w="9525">
            <a:noFill/>
            <a:miter lim="800000"/>
            <a:headEnd/>
            <a:tailEnd/>
          </a:ln>
        </p:spPr>
        <p:txBody>
          <a:bodyPr wrap="none">
            <a:spAutoFit/>
          </a:bodyPr>
          <a:lstStyle/>
          <a:p>
            <a:r>
              <a:rPr lang="en-US">
                <a:solidFill>
                  <a:srgbClr val="FFFFFF"/>
                </a:solidFill>
              </a:rPr>
              <a:t>1</a:t>
            </a:r>
          </a:p>
        </p:txBody>
      </p:sp>
      <p:sp>
        <p:nvSpPr>
          <p:cNvPr id="25621" name="Rectangle 21"/>
          <p:cNvSpPr>
            <a:spLocks noChangeArrowheads="1"/>
          </p:cNvSpPr>
          <p:nvPr/>
        </p:nvSpPr>
        <p:spPr bwMode="auto">
          <a:xfrm>
            <a:off x="7924800" y="5736610"/>
            <a:ext cx="1219200" cy="685800"/>
          </a:xfrm>
          <a:prstGeom prst="rect">
            <a:avLst/>
          </a:prstGeom>
          <a:solidFill>
            <a:srgbClr val="000082"/>
          </a:solidFill>
          <a:ln w="12700" algn="ctr">
            <a:noFill/>
            <a:round/>
            <a:headEnd/>
            <a:tailEnd/>
          </a:ln>
        </p:spPr>
        <p:txBody>
          <a:bodyPr/>
          <a:lstStyle/>
          <a:p>
            <a:pPr eaLnBrk="0" hangingPunct="0"/>
            <a:endParaRPr lang="en-US"/>
          </a:p>
        </p:txBody>
      </p:sp>
      <p:pic>
        <p:nvPicPr>
          <p:cNvPr id="25622" name="Picture 18"/>
          <p:cNvPicPr>
            <a:picLocks noChangeArrowheads="1"/>
          </p:cNvPicPr>
          <p:nvPr/>
        </p:nvPicPr>
        <p:blipFill>
          <a:blip r:embed="rId6" cstate="print"/>
          <a:srcRect/>
          <a:stretch>
            <a:fillRect/>
          </a:stretch>
        </p:blipFill>
        <p:spPr bwMode="auto">
          <a:xfrm>
            <a:off x="6910388" y="3657600"/>
            <a:ext cx="1219200" cy="838200"/>
          </a:xfrm>
          <a:prstGeom prst="rect">
            <a:avLst/>
          </a:prstGeom>
          <a:noFill/>
          <a:ln w="6350">
            <a:solidFill>
              <a:srgbClr val="FFFFFF"/>
            </a:solidFill>
            <a:miter lim="800000"/>
            <a:headEnd/>
            <a:tailEnd/>
          </a:ln>
        </p:spPr>
      </p:pic>
      <p:sp>
        <p:nvSpPr>
          <p:cNvPr id="38" name="Rectangle 37"/>
          <p:cNvSpPr>
            <a:spLocks noChangeArrowheads="1"/>
          </p:cNvSpPr>
          <p:nvPr/>
        </p:nvSpPr>
        <p:spPr bwMode="auto">
          <a:xfrm>
            <a:off x="744936" y="3581400"/>
            <a:ext cx="7543800" cy="1066800"/>
          </a:xfrm>
          <a:prstGeom prst="rect">
            <a:avLst/>
          </a:prstGeom>
          <a:solidFill>
            <a:srgbClr val="000082"/>
          </a:solidFill>
          <a:ln w="12700" algn="ctr">
            <a:noFill/>
            <a:round/>
            <a:headEnd/>
            <a:tailEnd/>
          </a:ln>
        </p:spPr>
        <p:txBody>
          <a:bodyPr/>
          <a:lstStyle/>
          <a:p>
            <a:pPr eaLnBrk="0" hangingPunct="0"/>
            <a:endParaRPr lang="en-US"/>
          </a:p>
        </p:txBody>
      </p:sp>
      <p:sp>
        <p:nvSpPr>
          <p:cNvPr id="39" name="Rectangle 38"/>
          <p:cNvSpPr>
            <a:spLocks noChangeArrowheads="1"/>
          </p:cNvSpPr>
          <p:nvPr/>
        </p:nvSpPr>
        <p:spPr bwMode="auto">
          <a:xfrm>
            <a:off x="838200" y="2614613"/>
            <a:ext cx="7543800" cy="966787"/>
          </a:xfrm>
          <a:prstGeom prst="rect">
            <a:avLst/>
          </a:prstGeom>
          <a:solidFill>
            <a:srgbClr val="000082"/>
          </a:solidFill>
          <a:ln w="12700" algn="ctr">
            <a:noFill/>
            <a:round/>
            <a:headEnd/>
            <a:tailEnd/>
          </a:ln>
        </p:spPr>
        <p:txBody>
          <a:bodyPr/>
          <a:lstStyle/>
          <a:p>
            <a:pPr eaLnBrk="0" hangingPunct="0"/>
            <a:endParaRPr lang="en-US"/>
          </a:p>
        </p:txBody>
      </p:sp>
      <p:sp>
        <p:nvSpPr>
          <p:cNvPr id="40" name="Rectangle 39"/>
          <p:cNvSpPr>
            <a:spLocks noChangeArrowheads="1"/>
          </p:cNvSpPr>
          <p:nvPr/>
        </p:nvSpPr>
        <p:spPr bwMode="auto">
          <a:xfrm>
            <a:off x="0" y="4648200"/>
            <a:ext cx="8915400" cy="990600"/>
          </a:xfrm>
          <a:prstGeom prst="rect">
            <a:avLst/>
          </a:prstGeom>
          <a:solidFill>
            <a:srgbClr val="000082"/>
          </a:solidFill>
          <a:ln w="12700" algn="ctr">
            <a:noFill/>
            <a:round/>
            <a:headEnd/>
            <a:tailEnd/>
          </a:ln>
        </p:spPr>
        <p:txBody>
          <a:bodyPr/>
          <a:lstStyle/>
          <a:p>
            <a:pPr eaLnBrk="0" hangingPunct="0"/>
            <a:endParaRPr lang="en-US"/>
          </a:p>
        </p:txBody>
      </p:sp>
      <p:sp>
        <p:nvSpPr>
          <p:cNvPr id="42" name="Rectangle 41"/>
          <p:cNvSpPr>
            <a:spLocks noChangeArrowheads="1"/>
          </p:cNvSpPr>
          <p:nvPr/>
        </p:nvSpPr>
        <p:spPr bwMode="auto">
          <a:xfrm>
            <a:off x="0" y="5578523"/>
            <a:ext cx="8915400" cy="990600"/>
          </a:xfrm>
          <a:prstGeom prst="rect">
            <a:avLst/>
          </a:prstGeom>
          <a:solidFill>
            <a:srgbClr val="000082"/>
          </a:solidFill>
          <a:ln w="12700" algn="ctr">
            <a:noFill/>
            <a:round/>
            <a:headEnd/>
            <a:tailEnd/>
          </a:ln>
        </p:spPr>
        <p:txBody>
          <a:bodyPr/>
          <a:lstStyle/>
          <a:p>
            <a:pPr eaLnBrk="0" hangingPunct="0"/>
            <a:endParaRPr lang="en-US"/>
          </a:p>
        </p:txBody>
      </p:sp>
    </p:spTree>
    <p:custDataLst>
      <p:tags r:id="rId1"/>
    </p:custDataLst>
    <p:extLst>
      <p:ext uri="{BB962C8B-B14F-4D97-AF65-F5344CB8AC3E}">
        <p14:creationId xmlns:p14="http://schemas.microsoft.com/office/powerpoint/2010/main" val="8060737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6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animBg="1"/>
      <p:bldP spid="38" grpId="0" animBg="1"/>
      <p:bldP spid="39" grpId="0" animBg="1"/>
      <p:bldP spid="40"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660237" y="2114270"/>
            <a:ext cx="3249929" cy="1695939"/>
            <a:chOff x="367325" y="2110154"/>
            <a:chExt cx="3249929" cy="1695939"/>
          </a:xfrm>
        </p:grpSpPr>
        <p:pic>
          <p:nvPicPr>
            <p:cNvPr id="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25" y="2175233"/>
              <a:ext cx="3012044" cy="155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Freeform 95"/>
            <p:cNvSpPr/>
            <p:nvPr/>
          </p:nvSpPr>
          <p:spPr bwMode="auto">
            <a:xfrm>
              <a:off x="1811900" y="2114062"/>
              <a:ext cx="1805354" cy="1692031"/>
            </a:xfrm>
            <a:custGeom>
              <a:avLst/>
              <a:gdLst>
                <a:gd name="connsiteX0" fmla="*/ 668215 w 1805354"/>
                <a:gd name="connsiteY0" fmla="*/ 1668585 h 1692031"/>
                <a:gd name="connsiteX1" fmla="*/ 699477 w 1805354"/>
                <a:gd name="connsiteY1" fmla="*/ 1645139 h 1692031"/>
                <a:gd name="connsiteX2" fmla="*/ 722923 w 1805354"/>
                <a:gd name="connsiteY2" fmla="*/ 1629508 h 1692031"/>
                <a:gd name="connsiteX3" fmla="*/ 734646 w 1805354"/>
                <a:gd name="connsiteY3" fmla="*/ 1606062 h 1692031"/>
                <a:gd name="connsiteX4" fmla="*/ 750277 w 1805354"/>
                <a:gd name="connsiteY4" fmla="*/ 1594339 h 1692031"/>
                <a:gd name="connsiteX5" fmla="*/ 765908 w 1805354"/>
                <a:gd name="connsiteY5" fmla="*/ 1574800 h 1692031"/>
                <a:gd name="connsiteX6" fmla="*/ 777631 w 1805354"/>
                <a:gd name="connsiteY6" fmla="*/ 1570893 h 1692031"/>
                <a:gd name="connsiteX7" fmla="*/ 797169 w 1805354"/>
                <a:gd name="connsiteY7" fmla="*/ 1559170 h 1692031"/>
                <a:gd name="connsiteX8" fmla="*/ 816708 w 1805354"/>
                <a:gd name="connsiteY8" fmla="*/ 1547447 h 1692031"/>
                <a:gd name="connsiteX9" fmla="*/ 836246 w 1805354"/>
                <a:gd name="connsiteY9" fmla="*/ 1531816 h 1692031"/>
                <a:gd name="connsiteX10" fmla="*/ 867508 w 1805354"/>
                <a:gd name="connsiteY10" fmla="*/ 1508370 h 1692031"/>
                <a:gd name="connsiteX11" fmla="*/ 890954 w 1805354"/>
                <a:gd name="connsiteY11" fmla="*/ 1488831 h 1692031"/>
                <a:gd name="connsiteX12" fmla="*/ 902677 w 1805354"/>
                <a:gd name="connsiteY12" fmla="*/ 1481016 h 1692031"/>
                <a:gd name="connsiteX13" fmla="*/ 930031 w 1805354"/>
                <a:gd name="connsiteY13" fmla="*/ 1461477 h 1692031"/>
                <a:gd name="connsiteX14" fmla="*/ 941754 w 1805354"/>
                <a:gd name="connsiteY14" fmla="*/ 1449754 h 1692031"/>
                <a:gd name="connsiteX15" fmla="*/ 953477 w 1805354"/>
                <a:gd name="connsiteY15" fmla="*/ 1434124 h 1692031"/>
                <a:gd name="connsiteX16" fmla="*/ 965200 w 1805354"/>
                <a:gd name="connsiteY16" fmla="*/ 1430216 h 1692031"/>
                <a:gd name="connsiteX17" fmla="*/ 988646 w 1805354"/>
                <a:gd name="connsiteY17" fmla="*/ 1410677 h 1692031"/>
                <a:gd name="connsiteX18" fmla="*/ 1016000 w 1805354"/>
                <a:gd name="connsiteY18" fmla="*/ 1395047 h 1692031"/>
                <a:gd name="connsiteX19" fmla="*/ 1023815 w 1805354"/>
                <a:gd name="connsiteY19" fmla="*/ 1383324 h 1692031"/>
                <a:gd name="connsiteX20" fmla="*/ 1043354 w 1805354"/>
                <a:gd name="connsiteY20" fmla="*/ 1363785 h 1692031"/>
                <a:gd name="connsiteX21" fmla="*/ 1070708 w 1805354"/>
                <a:gd name="connsiteY21" fmla="*/ 1332524 h 1692031"/>
                <a:gd name="connsiteX22" fmla="*/ 1074615 w 1805354"/>
                <a:gd name="connsiteY22" fmla="*/ 1320800 h 1692031"/>
                <a:gd name="connsiteX23" fmla="*/ 1105877 w 1805354"/>
                <a:gd name="connsiteY23" fmla="*/ 1293447 h 1692031"/>
                <a:gd name="connsiteX24" fmla="*/ 1113692 w 1805354"/>
                <a:gd name="connsiteY24" fmla="*/ 1285631 h 1692031"/>
                <a:gd name="connsiteX25" fmla="*/ 1137138 w 1805354"/>
                <a:gd name="connsiteY25" fmla="*/ 1273908 h 1692031"/>
                <a:gd name="connsiteX26" fmla="*/ 1168400 w 1805354"/>
                <a:gd name="connsiteY26" fmla="*/ 1250462 h 1692031"/>
                <a:gd name="connsiteX27" fmla="*/ 1180123 w 1805354"/>
                <a:gd name="connsiteY27" fmla="*/ 1246554 h 1692031"/>
                <a:gd name="connsiteX28" fmla="*/ 1203569 w 1805354"/>
                <a:gd name="connsiteY28" fmla="*/ 1230924 h 1692031"/>
                <a:gd name="connsiteX29" fmla="*/ 1234831 w 1805354"/>
                <a:gd name="connsiteY29" fmla="*/ 1215293 h 1692031"/>
                <a:gd name="connsiteX30" fmla="*/ 1262184 w 1805354"/>
                <a:gd name="connsiteY30" fmla="*/ 1199662 h 1692031"/>
                <a:gd name="connsiteX31" fmla="*/ 1285631 w 1805354"/>
                <a:gd name="connsiteY31" fmla="*/ 1184031 h 1692031"/>
                <a:gd name="connsiteX32" fmla="*/ 1305169 w 1805354"/>
                <a:gd name="connsiteY32" fmla="*/ 1176216 h 1692031"/>
                <a:gd name="connsiteX33" fmla="*/ 1316892 w 1805354"/>
                <a:gd name="connsiteY33" fmla="*/ 1168400 h 1692031"/>
                <a:gd name="connsiteX34" fmla="*/ 1332523 w 1805354"/>
                <a:gd name="connsiteY34" fmla="*/ 1160585 h 1692031"/>
                <a:gd name="connsiteX35" fmla="*/ 1344246 w 1805354"/>
                <a:gd name="connsiteY35" fmla="*/ 1152770 h 1692031"/>
                <a:gd name="connsiteX36" fmla="*/ 1363784 w 1805354"/>
                <a:gd name="connsiteY36" fmla="*/ 1133231 h 1692031"/>
                <a:gd name="connsiteX37" fmla="*/ 1375508 w 1805354"/>
                <a:gd name="connsiteY37" fmla="*/ 1129324 h 1692031"/>
                <a:gd name="connsiteX38" fmla="*/ 1406769 w 1805354"/>
                <a:gd name="connsiteY38" fmla="*/ 1101970 h 1692031"/>
                <a:gd name="connsiteX39" fmla="*/ 1422400 w 1805354"/>
                <a:gd name="connsiteY39" fmla="*/ 1086339 h 1692031"/>
                <a:gd name="connsiteX40" fmla="*/ 1449754 w 1805354"/>
                <a:gd name="connsiteY40" fmla="*/ 1074616 h 1692031"/>
                <a:gd name="connsiteX41" fmla="*/ 1469292 w 1805354"/>
                <a:gd name="connsiteY41" fmla="*/ 1062893 h 1692031"/>
                <a:gd name="connsiteX42" fmla="*/ 1477108 w 1805354"/>
                <a:gd name="connsiteY42" fmla="*/ 1055077 h 1692031"/>
                <a:gd name="connsiteX43" fmla="*/ 1488831 w 1805354"/>
                <a:gd name="connsiteY43" fmla="*/ 1047262 h 1692031"/>
                <a:gd name="connsiteX44" fmla="*/ 1504461 w 1805354"/>
                <a:gd name="connsiteY44" fmla="*/ 1023816 h 1692031"/>
                <a:gd name="connsiteX45" fmla="*/ 1520092 w 1805354"/>
                <a:gd name="connsiteY45" fmla="*/ 1004277 h 1692031"/>
                <a:gd name="connsiteX46" fmla="*/ 1539631 w 1805354"/>
                <a:gd name="connsiteY46" fmla="*/ 976924 h 1692031"/>
                <a:gd name="connsiteX47" fmla="*/ 1551354 w 1805354"/>
                <a:gd name="connsiteY47" fmla="*/ 957385 h 1692031"/>
                <a:gd name="connsiteX48" fmla="*/ 1563077 w 1805354"/>
                <a:gd name="connsiteY48" fmla="*/ 937847 h 1692031"/>
                <a:gd name="connsiteX49" fmla="*/ 1570892 w 1805354"/>
                <a:gd name="connsiteY49" fmla="*/ 922216 h 1692031"/>
                <a:gd name="connsiteX50" fmla="*/ 1547446 w 1805354"/>
                <a:gd name="connsiteY50" fmla="*/ 914400 h 1692031"/>
                <a:gd name="connsiteX51" fmla="*/ 1535723 w 1805354"/>
                <a:gd name="connsiteY51" fmla="*/ 910493 h 1692031"/>
                <a:gd name="connsiteX52" fmla="*/ 1496646 w 1805354"/>
                <a:gd name="connsiteY52" fmla="*/ 887047 h 1692031"/>
                <a:gd name="connsiteX53" fmla="*/ 1457569 w 1805354"/>
                <a:gd name="connsiteY53" fmla="*/ 875324 h 1692031"/>
                <a:gd name="connsiteX54" fmla="*/ 1445846 w 1805354"/>
                <a:gd name="connsiteY54" fmla="*/ 871416 h 1692031"/>
                <a:gd name="connsiteX55" fmla="*/ 1441938 w 1805354"/>
                <a:gd name="connsiteY55" fmla="*/ 824524 h 1692031"/>
                <a:gd name="connsiteX56" fmla="*/ 1453661 w 1805354"/>
                <a:gd name="connsiteY56" fmla="*/ 785447 h 1692031"/>
                <a:gd name="connsiteX57" fmla="*/ 1457569 w 1805354"/>
                <a:gd name="connsiteY57" fmla="*/ 773724 h 1692031"/>
                <a:gd name="connsiteX58" fmla="*/ 1461477 w 1805354"/>
                <a:gd name="connsiteY58" fmla="*/ 762000 h 1692031"/>
                <a:gd name="connsiteX59" fmla="*/ 1477108 w 1805354"/>
                <a:gd name="connsiteY59" fmla="*/ 734647 h 1692031"/>
                <a:gd name="connsiteX60" fmla="*/ 1492738 w 1805354"/>
                <a:gd name="connsiteY60" fmla="*/ 687754 h 1692031"/>
                <a:gd name="connsiteX61" fmla="*/ 1496646 w 1805354"/>
                <a:gd name="connsiteY61" fmla="*/ 676031 h 1692031"/>
                <a:gd name="connsiteX62" fmla="*/ 1500554 w 1805354"/>
                <a:gd name="connsiteY62" fmla="*/ 664308 h 1692031"/>
                <a:gd name="connsiteX63" fmla="*/ 1508369 w 1805354"/>
                <a:gd name="connsiteY63" fmla="*/ 633047 h 1692031"/>
                <a:gd name="connsiteX64" fmla="*/ 1512277 w 1805354"/>
                <a:gd name="connsiteY64" fmla="*/ 613508 h 1692031"/>
                <a:gd name="connsiteX65" fmla="*/ 1520092 w 1805354"/>
                <a:gd name="connsiteY65" fmla="*/ 590062 h 1692031"/>
                <a:gd name="connsiteX66" fmla="*/ 1524000 w 1805354"/>
                <a:gd name="connsiteY66" fmla="*/ 578339 h 1692031"/>
                <a:gd name="connsiteX67" fmla="*/ 1531815 w 1805354"/>
                <a:gd name="connsiteY67" fmla="*/ 566616 h 1692031"/>
                <a:gd name="connsiteX68" fmla="*/ 1539631 w 1805354"/>
                <a:gd name="connsiteY68" fmla="*/ 535354 h 1692031"/>
                <a:gd name="connsiteX69" fmla="*/ 1555261 w 1805354"/>
                <a:gd name="connsiteY69" fmla="*/ 488462 h 1692031"/>
                <a:gd name="connsiteX70" fmla="*/ 1559169 w 1805354"/>
                <a:gd name="connsiteY70" fmla="*/ 476739 h 1692031"/>
                <a:gd name="connsiteX71" fmla="*/ 1563077 w 1805354"/>
                <a:gd name="connsiteY71" fmla="*/ 465016 h 1692031"/>
                <a:gd name="connsiteX72" fmla="*/ 1566984 w 1805354"/>
                <a:gd name="connsiteY72" fmla="*/ 449385 h 1692031"/>
                <a:gd name="connsiteX73" fmla="*/ 1574800 w 1805354"/>
                <a:gd name="connsiteY73" fmla="*/ 437662 h 1692031"/>
                <a:gd name="connsiteX74" fmla="*/ 1574800 w 1805354"/>
                <a:gd name="connsiteY74" fmla="*/ 382954 h 1692031"/>
                <a:gd name="connsiteX75" fmla="*/ 1566984 w 1805354"/>
                <a:gd name="connsiteY75" fmla="*/ 375139 h 1692031"/>
                <a:gd name="connsiteX76" fmla="*/ 1539631 w 1805354"/>
                <a:gd name="connsiteY76" fmla="*/ 367324 h 1692031"/>
                <a:gd name="connsiteX77" fmla="*/ 1512277 w 1805354"/>
                <a:gd name="connsiteY77" fmla="*/ 363416 h 1692031"/>
                <a:gd name="connsiteX78" fmla="*/ 1469292 w 1805354"/>
                <a:gd name="connsiteY78" fmla="*/ 351693 h 1692031"/>
                <a:gd name="connsiteX79" fmla="*/ 1434123 w 1805354"/>
                <a:gd name="connsiteY79" fmla="*/ 343877 h 1692031"/>
                <a:gd name="connsiteX80" fmla="*/ 1422400 w 1805354"/>
                <a:gd name="connsiteY80" fmla="*/ 336062 h 1692031"/>
                <a:gd name="connsiteX81" fmla="*/ 1316892 w 1805354"/>
                <a:gd name="connsiteY81" fmla="*/ 328247 h 1692031"/>
                <a:gd name="connsiteX82" fmla="*/ 1246554 w 1805354"/>
                <a:gd name="connsiteY82" fmla="*/ 320431 h 1692031"/>
                <a:gd name="connsiteX83" fmla="*/ 1207477 w 1805354"/>
                <a:gd name="connsiteY83" fmla="*/ 312616 h 1692031"/>
                <a:gd name="connsiteX84" fmla="*/ 1195754 w 1805354"/>
                <a:gd name="connsiteY84" fmla="*/ 308708 h 1692031"/>
                <a:gd name="connsiteX85" fmla="*/ 1144954 w 1805354"/>
                <a:gd name="connsiteY85" fmla="*/ 304800 h 1692031"/>
                <a:gd name="connsiteX86" fmla="*/ 1101969 w 1805354"/>
                <a:gd name="connsiteY86" fmla="*/ 296985 h 1692031"/>
                <a:gd name="connsiteX87" fmla="*/ 1051169 w 1805354"/>
                <a:gd name="connsiteY87" fmla="*/ 285262 h 1692031"/>
                <a:gd name="connsiteX88" fmla="*/ 1004277 w 1805354"/>
                <a:gd name="connsiteY88" fmla="*/ 277447 h 1692031"/>
                <a:gd name="connsiteX89" fmla="*/ 976923 w 1805354"/>
                <a:gd name="connsiteY89" fmla="*/ 269631 h 1692031"/>
                <a:gd name="connsiteX90" fmla="*/ 949569 w 1805354"/>
                <a:gd name="connsiteY90" fmla="*/ 265724 h 1692031"/>
                <a:gd name="connsiteX91" fmla="*/ 922215 w 1805354"/>
                <a:gd name="connsiteY91" fmla="*/ 254000 h 1692031"/>
                <a:gd name="connsiteX92" fmla="*/ 894861 w 1805354"/>
                <a:gd name="connsiteY92" fmla="*/ 250093 h 1692031"/>
                <a:gd name="connsiteX93" fmla="*/ 879231 w 1805354"/>
                <a:gd name="connsiteY93" fmla="*/ 246185 h 1692031"/>
                <a:gd name="connsiteX94" fmla="*/ 851877 w 1805354"/>
                <a:gd name="connsiteY94" fmla="*/ 242277 h 1692031"/>
                <a:gd name="connsiteX95" fmla="*/ 808892 w 1805354"/>
                <a:gd name="connsiteY95" fmla="*/ 226647 h 1692031"/>
                <a:gd name="connsiteX96" fmla="*/ 762000 w 1805354"/>
                <a:gd name="connsiteY96" fmla="*/ 218831 h 1692031"/>
                <a:gd name="connsiteX97" fmla="*/ 746369 w 1805354"/>
                <a:gd name="connsiteY97" fmla="*/ 199293 h 1692031"/>
                <a:gd name="connsiteX98" fmla="*/ 742461 w 1805354"/>
                <a:gd name="connsiteY98" fmla="*/ 187570 h 1692031"/>
                <a:gd name="connsiteX99" fmla="*/ 734646 w 1805354"/>
                <a:gd name="connsiteY99" fmla="*/ 136770 h 1692031"/>
                <a:gd name="connsiteX100" fmla="*/ 726831 w 1805354"/>
                <a:gd name="connsiteY100" fmla="*/ 125047 h 1692031"/>
                <a:gd name="connsiteX101" fmla="*/ 703384 w 1805354"/>
                <a:gd name="connsiteY101" fmla="*/ 117231 h 1692031"/>
                <a:gd name="connsiteX102" fmla="*/ 640861 w 1805354"/>
                <a:gd name="connsiteY102" fmla="*/ 121139 h 1692031"/>
                <a:gd name="connsiteX103" fmla="*/ 617415 w 1805354"/>
                <a:gd name="connsiteY103" fmla="*/ 128954 h 1692031"/>
                <a:gd name="connsiteX104" fmla="*/ 582246 w 1805354"/>
                <a:gd name="connsiteY104" fmla="*/ 140677 h 1692031"/>
                <a:gd name="connsiteX105" fmla="*/ 570523 w 1805354"/>
                <a:gd name="connsiteY105" fmla="*/ 144585 h 1692031"/>
                <a:gd name="connsiteX106" fmla="*/ 554892 w 1805354"/>
                <a:gd name="connsiteY106" fmla="*/ 148493 h 1692031"/>
                <a:gd name="connsiteX107" fmla="*/ 543169 w 1805354"/>
                <a:gd name="connsiteY107" fmla="*/ 156308 h 1692031"/>
                <a:gd name="connsiteX108" fmla="*/ 441569 w 1805354"/>
                <a:gd name="connsiteY108" fmla="*/ 160216 h 1692031"/>
                <a:gd name="connsiteX109" fmla="*/ 394677 w 1805354"/>
                <a:gd name="connsiteY109" fmla="*/ 144585 h 1692031"/>
                <a:gd name="connsiteX110" fmla="*/ 371231 w 1805354"/>
                <a:gd name="connsiteY110" fmla="*/ 136770 h 1692031"/>
                <a:gd name="connsiteX111" fmla="*/ 351692 w 1805354"/>
                <a:gd name="connsiteY111" fmla="*/ 132862 h 1692031"/>
                <a:gd name="connsiteX112" fmla="*/ 328246 w 1805354"/>
                <a:gd name="connsiteY112" fmla="*/ 125047 h 1692031"/>
                <a:gd name="connsiteX113" fmla="*/ 316523 w 1805354"/>
                <a:gd name="connsiteY113" fmla="*/ 121139 h 1692031"/>
                <a:gd name="connsiteX114" fmla="*/ 296984 w 1805354"/>
                <a:gd name="connsiteY114" fmla="*/ 117231 h 1692031"/>
                <a:gd name="connsiteX115" fmla="*/ 285261 w 1805354"/>
                <a:gd name="connsiteY115" fmla="*/ 113324 h 1692031"/>
                <a:gd name="connsiteX116" fmla="*/ 254000 w 1805354"/>
                <a:gd name="connsiteY116" fmla="*/ 109416 h 1692031"/>
                <a:gd name="connsiteX117" fmla="*/ 226646 w 1805354"/>
                <a:gd name="connsiteY117" fmla="*/ 101600 h 1692031"/>
                <a:gd name="connsiteX118" fmla="*/ 152400 w 1805354"/>
                <a:gd name="connsiteY118" fmla="*/ 89877 h 1692031"/>
                <a:gd name="connsiteX119" fmla="*/ 97692 w 1805354"/>
                <a:gd name="connsiteY119" fmla="*/ 82062 h 1692031"/>
                <a:gd name="connsiteX120" fmla="*/ 62523 w 1805354"/>
                <a:gd name="connsiteY120" fmla="*/ 74247 h 1692031"/>
                <a:gd name="connsiteX121" fmla="*/ 50800 w 1805354"/>
                <a:gd name="connsiteY121" fmla="*/ 70339 h 1692031"/>
                <a:gd name="connsiteX122" fmla="*/ 15631 w 1805354"/>
                <a:gd name="connsiteY122" fmla="*/ 66431 h 1692031"/>
                <a:gd name="connsiteX123" fmla="*/ 3908 w 1805354"/>
                <a:gd name="connsiteY123" fmla="*/ 62524 h 1692031"/>
                <a:gd name="connsiteX124" fmla="*/ 0 w 1805354"/>
                <a:gd name="connsiteY124" fmla="*/ 50800 h 1692031"/>
                <a:gd name="connsiteX125" fmla="*/ 11723 w 1805354"/>
                <a:gd name="connsiteY125" fmla="*/ 11724 h 1692031"/>
                <a:gd name="connsiteX126" fmla="*/ 27354 w 1805354"/>
                <a:gd name="connsiteY126" fmla="*/ 7816 h 1692031"/>
                <a:gd name="connsiteX127" fmla="*/ 50800 w 1805354"/>
                <a:gd name="connsiteY127" fmla="*/ 0 h 1692031"/>
                <a:gd name="connsiteX128" fmla="*/ 261815 w 1805354"/>
                <a:gd name="connsiteY128" fmla="*/ 3908 h 1692031"/>
                <a:gd name="connsiteX129" fmla="*/ 347784 w 1805354"/>
                <a:gd name="connsiteY129" fmla="*/ 11724 h 1692031"/>
                <a:gd name="connsiteX130" fmla="*/ 883138 w 1805354"/>
                <a:gd name="connsiteY130" fmla="*/ 15631 h 1692031"/>
                <a:gd name="connsiteX131" fmla="*/ 1512277 w 1805354"/>
                <a:gd name="connsiteY131" fmla="*/ 15631 h 1692031"/>
                <a:gd name="connsiteX132" fmla="*/ 1551354 w 1805354"/>
                <a:gd name="connsiteY132" fmla="*/ 23447 h 1692031"/>
                <a:gd name="connsiteX133" fmla="*/ 1590431 w 1805354"/>
                <a:gd name="connsiteY133" fmla="*/ 31262 h 1692031"/>
                <a:gd name="connsiteX134" fmla="*/ 1625600 w 1805354"/>
                <a:gd name="connsiteY134" fmla="*/ 42985 h 1692031"/>
                <a:gd name="connsiteX135" fmla="*/ 1633415 w 1805354"/>
                <a:gd name="connsiteY135" fmla="*/ 54708 h 1692031"/>
                <a:gd name="connsiteX136" fmla="*/ 1649046 w 1805354"/>
                <a:gd name="connsiteY136" fmla="*/ 74247 h 1692031"/>
                <a:gd name="connsiteX137" fmla="*/ 1652954 w 1805354"/>
                <a:gd name="connsiteY137" fmla="*/ 85970 h 1692031"/>
                <a:gd name="connsiteX138" fmla="*/ 1660769 w 1805354"/>
                <a:gd name="connsiteY138" fmla="*/ 121139 h 1692031"/>
                <a:gd name="connsiteX139" fmla="*/ 1668584 w 1805354"/>
                <a:gd name="connsiteY139" fmla="*/ 152400 h 1692031"/>
                <a:gd name="connsiteX140" fmla="*/ 1672492 w 1805354"/>
                <a:gd name="connsiteY140" fmla="*/ 171939 h 1692031"/>
                <a:gd name="connsiteX141" fmla="*/ 1684215 w 1805354"/>
                <a:gd name="connsiteY141" fmla="*/ 207108 h 1692031"/>
                <a:gd name="connsiteX142" fmla="*/ 1688123 w 1805354"/>
                <a:gd name="connsiteY142" fmla="*/ 218831 h 1692031"/>
                <a:gd name="connsiteX143" fmla="*/ 1699846 w 1805354"/>
                <a:gd name="connsiteY143" fmla="*/ 285262 h 1692031"/>
                <a:gd name="connsiteX144" fmla="*/ 1707661 w 1805354"/>
                <a:gd name="connsiteY144" fmla="*/ 347785 h 1692031"/>
                <a:gd name="connsiteX145" fmla="*/ 1719384 w 1805354"/>
                <a:gd name="connsiteY145" fmla="*/ 418124 h 1692031"/>
                <a:gd name="connsiteX146" fmla="*/ 1727200 w 1805354"/>
                <a:gd name="connsiteY146" fmla="*/ 441570 h 1692031"/>
                <a:gd name="connsiteX147" fmla="*/ 1731108 w 1805354"/>
                <a:gd name="connsiteY147" fmla="*/ 461108 h 1692031"/>
                <a:gd name="connsiteX148" fmla="*/ 1738923 w 1805354"/>
                <a:gd name="connsiteY148" fmla="*/ 484554 h 1692031"/>
                <a:gd name="connsiteX149" fmla="*/ 1750646 w 1805354"/>
                <a:gd name="connsiteY149" fmla="*/ 515816 h 1692031"/>
                <a:gd name="connsiteX150" fmla="*/ 1758461 w 1805354"/>
                <a:gd name="connsiteY150" fmla="*/ 562708 h 1692031"/>
                <a:gd name="connsiteX151" fmla="*/ 1766277 w 1805354"/>
                <a:gd name="connsiteY151" fmla="*/ 586154 h 1692031"/>
                <a:gd name="connsiteX152" fmla="*/ 1770184 w 1805354"/>
                <a:gd name="connsiteY152" fmla="*/ 613508 h 1692031"/>
                <a:gd name="connsiteX153" fmla="*/ 1774092 w 1805354"/>
                <a:gd name="connsiteY153" fmla="*/ 636954 h 1692031"/>
                <a:gd name="connsiteX154" fmla="*/ 1793631 w 1805354"/>
                <a:gd name="connsiteY154" fmla="*/ 765908 h 1692031"/>
                <a:gd name="connsiteX155" fmla="*/ 1805354 w 1805354"/>
                <a:gd name="connsiteY155" fmla="*/ 922216 h 1692031"/>
                <a:gd name="connsiteX156" fmla="*/ 1801446 w 1805354"/>
                <a:gd name="connsiteY156" fmla="*/ 1203570 h 1692031"/>
                <a:gd name="connsiteX157" fmla="*/ 1797538 w 1805354"/>
                <a:gd name="connsiteY157" fmla="*/ 1223108 h 1692031"/>
                <a:gd name="connsiteX158" fmla="*/ 1789723 w 1805354"/>
                <a:gd name="connsiteY158" fmla="*/ 1379416 h 1692031"/>
                <a:gd name="connsiteX159" fmla="*/ 1781908 w 1805354"/>
                <a:gd name="connsiteY159" fmla="*/ 1398954 h 1692031"/>
                <a:gd name="connsiteX160" fmla="*/ 1778000 w 1805354"/>
                <a:gd name="connsiteY160" fmla="*/ 1418493 h 1692031"/>
                <a:gd name="connsiteX161" fmla="*/ 1758461 w 1805354"/>
                <a:gd name="connsiteY161" fmla="*/ 1465385 h 1692031"/>
                <a:gd name="connsiteX162" fmla="*/ 1735015 w 1805354"/>
                <a:gd name="connsiteY162" fmla="*/ 1520093 h 1692031"/>
                <a:gd name="connsiteX163" fmla="*/ 1727200 w 1805354"/>
                <a:gd name="connsiteY163" fmla="*/ 1531816 h 1692031"/>
                <a:gd name="connsiteX164" fmla="*/ 1719384 w 1805354"/>
                <a:gd name="connsiteY164" fmla="*/ 1551354 h 1692031"/>
                <a:gd name="connsiteX165" fmla="*/ 1695938 w 1805354"/>
                <a:gd name="connsiteY165" fmla="*/ 1582616 h 1692031"/>
                <a:gd name="connsiteX166" fmla="*/ 1684215 w 1805354"/>
                <a:gd name="connsiteY166" fmla="*/ 1606062 h 1692031"/>
                <a:gd name="connsiteX167" fmla="*/ 1676400 w 1805354"/>
                <a:gd name="connsiteY167" fmla="*/ 1621693 h 1692031"/>
                <a:gd name="connsiteX168" fmla="*/ 1664677 w 1805354"/>
                <a:gd name="connsiteY168" fmla="*/ 1641231 h 1692031"/>
                <a:gd name="connsiteX169" fmla="*/ 1652954 w 1805354"/>
                <a:gd name="connsiteY169" fmla="*/ 1664677 h 1692031"/>
                <a:gd name="connsiteX170" fmla="*/ 1633415 w 1805354"/>
                <a:gd name="connsiteY170" fmla="*/ 1684216 h 1692031"/>
                <a:gd name="connsiteX171" fmla="*/ 1582615 w 1805354"/>
                <a:gd name="connsiteY171" fmla="*/ 1692031 h 1692031"/>
                <a:gd name="connsiteX172" fmla="*/ 1461477 w 1805354"/>
                <a:gd name="connsiteY172" fmla="*/ 1688124 h 1692031"/>
                <a:gd name="connsiteX173" fmla="*/ 1441938 w 1805354"/>
                <a:gd name="connsiteY173" fmla="*/ 1680308 h 1692031"/>
                <a:gd name="connsiteX174" fmla="*/ 1320800 w 1805354"/>
                <a:gd name="connsiteY174" fmla="*/ 1672493 h 1692031"/>
                <a:gd name="connsiteX175" fmla="*/ 1293446 w 1805354"/>
                <a:gd name="connsiteY175" fmla="*/ 1664677 h 1692031"/>
                <a:gd name="connsiteX176" fmla="*/ 1262184 w 1805354"/>
                <a:gd name="connsiteY176" fmla="*/ 1660770 h 1692031"/>
                <a:gd name="connsiteX177" fmla="*/ 1055077 w 1805354"/>
                <a:gd name="connsiteY177" fmla="*/ 1664677 h 1692031"/>
                <a:gd name="connsiteX178" fmla="*/ 965200 w 1805354"/>
                <a:gd name="connsiteY178" fmla="*/ 1668585 h 1692031"/>
                <a:gd name="connsiteX179" fmla="*/ 863600 w 1805354"/>
                <a:gd name="connsiteY179" fmla="*/ 1676400 h 1692031"/>
                <a:gd name="connsiteX180" fmla="*/ 844061 w 1805354"/>
                <a:gd name="connsiteY180" fmla="*/ 1684216 h 1692031"/>
                <a:gd name="connsiteX181" fmla="*/ 820615 w 1805354"/>
                <a:gd name="connsiteY181" fmla="*/ 1688124 h 1692031"/>
                <a:gd name="connsiteX182" fmla="*/ 660400 w 1805354"/>
                <a:gd name="connsiteY182" fmla="*/ 1684216 h 1692031"/>
                <a:gd name="connsiteX183" fmla="*/ 668215 w 1805354"/>
                <a:gd name="connsiteY183" fmla="*/ 1668585 h 169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805354" h="1692031">
                  <a:moveTo>
                    <a:pt x="668215" y="1668585"/>
                  </a:moveTo>
                  <a:cubicBezTo>
                    <a:pt x="721854" y="1636403"/>
                    <a:pt x="661021" y="1675050"/>
                    <a:pt x="699477" y="1645139"/>
                  </a:cubicBezTo>
                  <a:cubicBezTo>
                    <a:pt x="706891" y="1639372"/>
                    <a:pt x="722923" y="1629508"/>
                    <a:pt x="722923" y="1629508"/>
                  </a:cubicBezTo>
                  <a:cubicBezTo>
                    <a:pt x="726101" y="1619975"/>
                    <a:pt x="727072" y="1613636"/>
                    <a:pt x="734646" y="1606062"/>
                  </a:cubicBezTo>
                  <a:cubicBezTo>
                    <a:pt x="739251" y="1601457"/>
                    <a:pt x="745067" y="1598247"/>
                    <a:pt x="750277" y="1594339"/>
                  </a:cubicBezTo>
                  <a:cubicBezTo>
                    <a:pt x="753827" y="1589014"/>
                    <a:pt x="759721" y="1578512"/>
                    <a:pt x="765908" y="1574800"/>
                  </a:cubicBezTo>
                  <a:cubicBezTo>
                    <a:pt x="769440" y="1572681"/>
                    <a:pt x="773723" y="1572195"/>
                    <a:pt x="777631" y="1570893"/>
                  </a:cubicBezTo>
                  <a:cubicBezTo>
                    <a:pt x="797433" y="1551089"/>
                    <a:pt x="771806" y="1574388"/>
                    <a:pt x="797169" y="1559170"/>
                  </a:cubicBezTo>
                  <a:cubicBezTo>
                    <a:pt x="823987" y="1543079"/>
                    <a:pt x="783498" y="1558514"/>
                    <a:pt x="816708" y="1547447"/>
                  </a:cubicBezTo>
                  <a:cubicBezTo>
                    <a:pt x="847167" y="1516984"/>
                    <a:pt x="796825" y="1566310"/>
                    <a:pt x="836246" y="1531816"/>
                  </a:cubicBezTo>
                  <a:cubicBezTo>
                    <a:pt x="863878" y="1507638"/>
                    <a:pt x="844729" y="1515961"/>
                    <a:pt x="867508" y="1508370"/>
                  </a:cubicBezTo>
                  <a:cubicBezTo>
                    <a:pt x="896621" y="1488960"/>
                    <a:pt x="860858" y="1513910"/>
                    <a:pt x="890954" y="1488831"/>
                  </a:cubicBezTo>
                  <a:cubicBezTo>
                    <a:pt x="894562" y="1485824"/>
                    <a:pt x="899111" y="1484072"/>
                    <a:pt x="902677" y="1481016"/>
                  </a:cubicBezTo>
                  <a:cubicBezTo>
                    <a:pt x="926279" y="1460786"/>
                    <a:pt x="908490" y="1468658"/>
                    <a:pt x="930031" y="1461477"/>
                  </a:cubicBezTo>
                  <a:cubicBezTo>
                    <a:pt x="933939" y="1457569"/>
                    <a:pt x="938157" y="1453950"/>
                    <a:pt x="941754" y="1449754"/>
                  </a:cubicBezTo>
                  <a:cubicBezTo>
                    <a:pt x="945992" y="1444809"/>
                    <a:pt x="948474" y="1438293"/>
                    <a:pt x="953477" y="1434124"/>
                  </a:cubicBezTo>
                  <a:cubicBezTo>
                    <a:pt x="956641" y="1431487"/>
                    <a:pt x="961292" y="1431519"/>
                    <a:pt x="965200" y="1430216"/>
                  </a:cubicBezTo>
                  <a:cubicBezTo>
                    <a:pt x="978530" y="1410221"/>
                    <a:pt x="965982" y="1424842"/>
                    <a:pt x="988646" y="1410677"/>
                  </a:cubicBezTo>
                  <a:cubicBezTo>
                    <a:pt x="1015680" y="1393780"/>
                    <a:pt x="992971" y="1402722"/>
                    <a:pt x="1016000" y="1395047"/>
                  </a:cubicBezTo>
                  <a:cubicBezTo>
                    <a:pt x="1018605" y="1391139"/>
                    <a:pt x="1020722" y="1386858"/>
                    <a:pt x="1023815" y="1383324"/>
                  </a:cubicBezTo>
                  <a:cubicBezTo>
                    <a:pt x="1029880" y="1376392"/>
                    <a:pt x="1038245" y="1371449"/>
                    <a:pt x="1043354" y="1363785"/>
                  </a:cubicBezTo>
                  <a:cubicBezTo>
                    <a:pt x="1061589" y="1336431"/>
                    <a:pt x="1051168" y="1345549"/>
                    <a:pt x="1070708" y="1332524"/>
                  </a:cubicBezTo>
                  <a:cubicBezTo>
                    <a:pt x="1072010" y="1328616"/>
                    <a:pt x="1072143" y="1324095"/>
                    <a:pt x="1074615" y="1320800"/>
                  </a:cubicBezTo>
                  <a:cubicBezTo>
                    <a:pt x="1092694" y="1296695"/>
                    <a:pt x="1088928" y="1307007"/>
                    <a:pt x="1105877" y="1293447"/>
                  </a:cubicBezTo>
                  <a:cubicBezTo>
                    <a:pt x="1108754" y="1291145"/>
                    <a:pt x="1110815" y="1287933"/>
                    <a:pt x="1113692" y="1285631"/>
                  </a:cubicBezTo>
                  <a:cubicBezTo>
                    <a:pt x="1124512" y="1276975"/>
                    <a:pt x="1124758" y="1278035"/>
                    <a:pt x="1137138" y="1273908"/>
                  </a:cubicBezTo>
                  <a:cubicBezTo>
                    <a:pt x="1146396" y="1264651"/>
                    <a:pt x="1155147" y="1254880"/>
                    <a:pt x="1168400" y="1250462"/>
                  </a:cubicBezTo>
                  <a:cubicBezTo>
                    <a:pt x="1172308" y="1249159"/>
                    <a:pt x="1176522" y="1248554"/>
                    <a:pt x="1180123" y="1246554"/>
                  </a:cubicBezTo>
                  <a:cubicBezTo>
                    <a:pt x="1188334" y="1241993"/>
                    <a:pt x="1195168" y="1235125"/>
                    <a:pt x="1203569" y="1230924"/>
                  </a:cubicBezTo>
                  <a:lnTo>
                    <a:pt x="1234831" y="1215293"/>
                  </a:lnTo>
                  <a:cubicBezTo>
                    <a:pt x="1261151" y="1188973"/>
                    <a:pt x="1230698" y="1215406"/>
                    <a:pt x="1262184" y="1199662"/>
                  </a:cubicBezTo>
                  <a:cubicBezTo>
                    <a:pt x="1270585" y="1195461"/>
                    <a:pt x="1276910" y="1187519"/>
                    <a:pt x="1285631" y="1184031"/>
                  </a:cubicBezTo>
                  <a:cubicBezTo>
                    <a:pt x="1292144" y="1181426"/>
                    <a:pt x="1298895" y="1179353"/>
                    <a:pt x="1305169" y="1176216"/>
                  </a:cubicBezTo>
                  <a:cubicBezTo>
                    <a:pt x="1309370" y="1174116"/>
                    <a:pt x="1312814" y="1170730"/>
                    <a:pt x="1316892" y="1168400"/>
                  </a:cubicBezTo>
                  <a:cubicBezTo>
                    <a:pt x="1321950" y="1165510"/>
                    <a:pt x="1327465" y="1163475"/>
                    <a:pt x="1332523" y="1160585"/>
                  </a:cubicBezTo>
                  <a:cubicBezTo>
                    <a:pt x="1336601" y="1158255"/>
                    <a:pt x="1340712" y="1155863"/>
                    <a:pt x="1344246" y="1152770"/>
                  </a:cubicBezTo>
                  <a:cubicBezTo>
                    <a:pt x="1351178" y="1146705"/>
                    <a:pt x="1355046" y="1136143"/>
                    <a:pt x="1363784" y="1133231"/>
                  </a:cubicBezTo>
                  <a:lnTo>
                    <a:pt x="1375508" y="1129324"/>
                  </a:lnTo>
                  <a:cubicBezTo>
                    <a:pt x="1397648" y="1096109"/>
                    <a:pt x="1361185" y="1147554"/>
                    <a:pt x="1406769" y="1101970"/>
                  </a:cubicBezTo>
                  <a:cubicBezTo>
                    <a:pt x="1411979" y="1096760"/>
                    <a:pt x="1415410" y="1088669"/>
                    <a:pt x="1422400" y="1086339"/>
                  </a:cubicBezTo>
                  <a:cubicBezTo>
                    <a:pt x="1439649" y="1080589"/>
                    <a:pt x="1430439" y="1084273"/>
                    <a:pt x="1449754" y="1074616"/>
                  </a:cubicBezTo>
                  <a:cubicBezTo>
                    <a:pt x="1469554" y="1054813"/>
                    <a:pt x="1443931" y="1078109"/>
                    <a:pt x="1469292" y="1062893"/>
                  </a:cubicBezTo>
                  <a:cubicBezTo>
                    <a:pt x="1472451" y="1060997"/>
                    <a:pt x="1474231" y="1057379"/>
                    <a:pt x="1477108" y="1055077"/>
                  </a:cubicBezTo>
                  <a:cubicBezTo>
                    <a:pt x="1480775" y="1052143"/>
                    <a:pt x="1484923" y="1049867"/>
                    <a:pt x="1488831" y="1047262"/>
                  </a:cubicBezTo>
                  <a:cubicBezTo>
                    <a:pt x="1494041" y="1039447"/>
                    <a:pt x="1497819" y="1030458"/>
                    <a:pt x="1504461" y="1023816"/>
                  </a:cubicBezTo>
                  <a:cubicBezTo>
                    <a:pt x="1517533" y="1010744"/>
                    <a:pt x="1507767" y="1021532"/>
                    <a:pt x="1520092" y="1004277"/>
                  </a:cubicBezTo>
                  <a:cubicBezTo>
                    <a:pt x="1544345" y="970323"/>
                    <a:pt x="1521198" y="1004571"/>
                    <a:pt x="1539631" y="976924"/>
                  </a:cubicBezTo>
                  <a:cubicBezTo>
                    <a:pt x="1550698" y="943714"/>
                    <a:pt x="1535263" y="984203"/>
                    <a:pt x="1551354" y="957385"/>
                  </a:cubicBezTo>
                  <a:cubicBezTo>
                    <a:pt x="1566572" y="932022"/>
                    <a:pt x="1543273" y="957649"/>
                    <a:pt x="1563077" y="937847"/>
                  </a:cubicBezTo>
                  <a:cubicBezTo>
                    <a:pt x="1565682" y="932637"/>
                    <a:pt x="1574123" y="927063"/>
                    <a:pt x="1570892" y="922216"/>
                  </a:cubicBezTo>
                  <a:cubicBezTo>
                    <a:pt x="1566322" y="915361"/>
                    <a:pt x="1555261" y="917005"/>
                    <a:pt x="1547446" y="914400"/>
                  </a:cubicBezTo>
                  <a:lnTo>
                    <a:pt x="1535723" y="910493"/>
                  </a:lnTo>
                  <a:cubicBezTo>
                    <a:pt x="1521956" y="901315"/>
                    <a:pt x="1511670" y="893057"/>
                    <a:pt x="1496646" y="887047"/>
                  </a:cubicBezTo>
                  <a:cubicBezTo>
                    <a:pt x="1473413" y="877754"/>
                    <a:pt x="1477732" y="881085"/>
                    <a:pt x="1457569" y="875324"/>
                  </a:cubicBezTo>
                  <a:cubicBezTo>
                    <a:pt x="1453608" y="874192"/>
                    <a:pt x="1449754" y="872719"/>
                    <a:pt x="1445846" y="871416"/>
                  </a:cubicBezTo>
                  <a:cubicBezTo>
                    <a:pt x="1432039" y="850705"/>
                    <a:pt x="1436129" y="862285"/>
                    <a:pt x="1441938" y="824524"/>
                  </a:cubicBezTo>
                  <a:cubicBezTo>
                    <a:pt x="1443625" y="813560"/>
                    <a:pt x="1450620" y="794570"/>
                    <a:pt x="1453661" y="785447"/>
                  </a:cubicBezTo>
                  <a:lnTo>
                    <a:pt x="1457569" y="773724"/>
                  </a:lnTo>
                  <a:cubicBezTo>
                    <a:pt x="1458872" y="769816"/>
                    <a:pt x="1459635" y="765684"/>
                    <a:pt x="1461477" y="762000"/>
                  </a:cubicBezTo>
                  <a:cubicBezTo>
                    <a:pt x="1471392" y="742169"/>
                    <a:pt x="1466061" y="751217"/>
                    <a:pt x="1477108" y="734647"/>
                  </a:cubicBezTo>
                  <a:lnTo>
                    <a:pt x="1492738" y="687754"/>
                  </a:lnTo>
                  <a:lnTo>
                    <a:pt x="1496646" y="676031"/>
                  </a:lnTo>
                  <a:cubicBezTo>
                    <a:pt x="1497949" y="672123"/>
                    <a:pt x="1499555" y="668304"/>
                    <a:pt x="1500554" y="664308"/>
                  </a:cubicBezTo>
                  <a:cubicBezTo>
                    <a:pt x="1503159" y="653888"/>
                    <a:pt x="1506262" y="643579"/>
                    <a:pt x="1508369" y="633047"/>
                  </a:cubicBezTo>
                  <a:cubicBezTo>
                    <a:pt x="1509672" y="626534"/>
                    <a:pt x="1510529" y="619916"/>
                    <a:pt x="1512277" y="613508"/>
                  </a:cubicBezTo>
                  <a:cubicBezTo>
                    <a:pt x="1514445" y="605560"/>
                    <a:pt x="1517487" y="597877"/>
                    <a:pt x="1520092" y="590062"/>
                  </a:cubicBezTo>
                  <a:cubicBezTo>
                    <a:pt x="1521395" y="586154"/>
                    <a:pt x="1521715" y="581766"/>
                    <a:pt x="1524000" y="578339"/>
                  </a:cubicBezTo>
                  <a:lnTo>
                    <a:pt x="1531815" y="566616"/>
                  </a:lnTo>
                  <a:cubicBezTo>
                    <a:pt x="1534420" y="556195"/>
                    <a:pt x="1536234" y="545544"/>
                    <a:pt x="1539631" y="535354"/>
                  </a:cubicBezTo>
                  <a:lnTo>
                    <a:pt x="1555261" y="488462"/>
                  </a:lnTo>
                  <a:lnTo>
                    <a:pt x="1559169" y="476739"/>
                  </a:lnTo>
                  <a:cubicBezTo>
                    <a:pt x="1560472" y="472831"/>
                    <a:pt x="1562078" y="469012"/>
                    <a:pt x="1563077" y="465016"/>
                  </a:cubicBezTo>
                  <a:cubicBezTo>
                    <a:pt x="1564379" y="459806"/>
                    <a:pt x="1564868" y="454321"/>
                    <a:pt x="1566984" y="449385"/>
                  </a:cubicBezTo>
                  <a:cubicBezTo>
                    <a:pt x="1568834" y="445068"/>
                    <a:pt x="1572195" y="441570"/>
                    <a:pt x="1574800" y="437662"/>
                  </a:cubicBezTo>
                  <a:cubicBezTo>
                    <a:pt x="1578590" y="414926"/>
                    <a:pt x="1582136" y="407406"/>
                    <a:pt x="1574800" y="382954"/>
                  </a:cubicBezTo>
                  <a:cubicBezTo>
                    <a:pt x="1573741" y="379425"/>
                    <a:pt x="1570143" y="377034"/>
                    <a:pt x="1566984" y="375139"/>
                  </a:cubicBezTo>
                  <a:cubicBezTo>
                    <a:pt x="1563343" y="372954"/>
                    <a:pt x="1542078" y="367769"/>
                    <a:pt x="1539631" y="367324"/>
                  </a:cubicBezTo>
                  <a:cubicBezTo>
                    <a:pt x="1530569" y="365676"/>
                    <a:pt x="1521309" y="365222"/>
                    <a:pt x="1512277" y="363416"/>
                  </a:cubicBezTo>
                  <a:cubicBezTo>
                    <a:pt x="1465863" y="354133"/>
                    <a:pt x="1495483" y="359176"/>
                    <a:pt x="1469292" y="351693"/>
                  </a:cubicBezTo>
                  <a:cubicBezTo>
                    <a:pt x="1456411" y="348013"/>
                    <a:pt x="1447558" y="346564"/>
                    <a:pt x="1434123" y="343877"/>
                  </a:cubicBezTo>
                  <a:cubicBezTo>
                    <a:pt x="1430215" y="341272"/>
                    <a:pt x="1427055" y="336683"/>
                    <a:pt x="1422400" y="336062"/>
                  </a:cubicBezTo>
                  <a:cubicBezTo>
                    <a:pt x="1387444" y="331401"/>
                    <a:pt x="1316892" y="328247"/>
                    <a:pt x="1316892" y="328247"/>
                  </a:cubicBezTo>
                  <a:cubicBezTo>
                    <a:pt x="1280166" y="319065"/>
                    <a:pt x="1318053" y="327581"/>
                    <a:pt x="1246554" y="320431"/>
                  </a:cubicBezTo>
                  <a:cubicBezTo>
                    <a:pt x="1234739" y="319250"/>
                    <a:pt x="1219320" y="316000"/>
                    <a:pt x="1207477" y="312616"/>
                  </a:cubicBezTo>
                  <a:cubicBezTo>
                    <a:pt x="1203516" y="311484"/>
                    <a:pt x="1199841" y="309219"/>
                    <a:pt x="1195754" y="308708"/>
                  </a:cubicBezTo>
                  <a:cubicBezTo>
                    <a:pt x="1178902" y="306601"/>
                    <a:pt x="1161887" y="306103"/>
                    <a:pt x="1144954" y="304800"/>
                  </a:cubicBezTo>
                  <a:cubicBezTo>
                    <a:pt x="1130580" y="302405"/>
                    <a:pt x="1116180" y="300264"/>
                    <a:pt x="1101969" y="296985"/>
                  </a:cubicBezTo>
                  <a:cubicBezTo>
                    <a:pt x="1071999" y="290069"/>
                    <a:pt x="1076458" y="289725"/>
                    <a:pt x="1051169" y="285262"/>
                  </a:cubicBezTo>
                  <a:lnTo>
                    <a:pt x="1004277" y="277447"/>
                  </a:lnTo>
                  <a:cubicBezTo>
                    <a:pt x="994234" y="274099"/>
                    <a:pt x="987717" y="271593"/>
                    <a:pt x="976923" y="269631"/>
                  </a:cubicBezTo>
                  <a:cubicBezTo>
                    <a:pt x="967861" y="267983"/>
                    <a:pt x="958687" y="267026"/>
                    <a:pt x="949569" y="265724"/>
                  </a:cubicBezTo>
                  <a:cubicBezTo>
                    <a:pt x="941098" y="261488"/>
                    <a:pt x="931797" y="255916"/>
                    <a:pt x="922215" y="254000"/>
                  </a:cubicBezTo>
                  <a:cubicBezTo>
                    <a:pt x="913183" y="252194"/>
                    <a:pt x="903923" y="251741"/>
                    <a:pt x="894861" y="250093"/>
                  </a:cubicBezTo>
                  <a:cubicBezTo>
                    <a:pt x="889577" y="249132"/>
                    <a:pt x="884515" y="247146"/>
                    <a:pt x="879231" y="246185"/>
                  </a:cubicBezTo>
                  <a:cubicBezTo>
                    <a:pt x="870169" y="244537"/>
                    <a:pt x="860995" y="243580"/>
                    <a:pt x="851877" y="242277"/>
                  </a:cubicBezTo>
                  <a:cubicBezTo>
                    <a:pt x="835437" y="225839"/>
                    <a:pt x="848089" y="235692"/>
                    <a:pt x="808892" y="226647"/>
                  </a:cubicBezTo>
                  <a:cubicBezTo>
                    <a:pt x="778374" y="219604"/>
                    <a:pt x="807779" y="224554"/>
                    <a:pt x="762000" y="218831"/>
                  </a:cubicBezTo>
                  <a:cubicBezTo>
                    <a:pt x="754729" y="211561"/>
                    <a:pt x="751300" y="209154"/>
                    <a:pt x="746369" y="199293"/>
                  </a:cubicBezTo>
                  <a:cubicBezTo>
                    <a:pt x="744527" y="195609"/>
                    <a:pt x="743764" y="191478"/>
                    <a:pt x="742461" y="187570"/>
                  </a:cubicBezTo>
                  <a:cubicBezTo>
                    <a:pt x="741340" y="176356"/>
                    <a:pt x="741688" y="150855"/>
                    <a:pt x="734646" y="136770"/>
                  </a:cubicBezTo>
                  <a:cubicBezTo>
                    <a:pt x="732546" y="132569"/>
                    <a:pt x="730813" y="127536"/>
                    <a:pt x="726831" y="125047"/>
                  </a:cubicBezTo>
                  <a:cubicBezTo>
                    <a:pt x="719845" y="120681"/>
                    <a:pt x="703384" y="117231"/>
                    <a:pt x="703384" y="117231"/>
                  </a:cubicBezTo>
                  <a:cubicBezTo>
                    <a:pt x="682543" y="118534"/>
                    <a:pt x="661551" y="118318"/>
                    <a:pt x="640861" y="121139"/>
                  </a:cubicBezTo>
                  <a:cubicBezTo>
                    <a:pt x="632698" y="122252"/>
                    <a:pt x="625230" y="126349"/>
                    <a:pt x="617415" y="128954"/>
                  </a:cubicBezTo>
                  <a:lnTo>
                    <a:pt x="582246" y="140677"/>
                  </a:lnTo>
                  <a:cubicBezTo>
                    <a:pt x="578338" y="141980"/>
                    <a:pt x="574519" y="143586"/>
                    <a:pt x="570523" y="144585"/>
                  </a:cubicBezTo>
                  <a:lnTo>
                    <a:pt x="554892" y="148493"/>
                  </a:lnTo>
                  <a:cubicBezTo>
                    <a:pt x="550984" y="151098"/>
                    <a:pt x="546836" y="153374"/>
                    <a:pt x="543169" y="156308"/>
                  </a:cubicBezTo>
                  <a:cubicBezTo>
                    <a:pt x="506114" y="185953"/>
                    <a:pt x="599478" y="166796"/>
                    <a:pt x="441569" y="160216"/>
                  </a:cubicBezTo>
                  <a:lnTo>
                    <a:pt x="394677" y="144585"/>
                  </a:lnTo>
                  <a:lnTo>
                    <a:pt x="371231" y="136770"/>
                  </a:lnTo>
                  <a:cubicBezTo>
                    <a:pt x="364718" y="135467"/>
                    <a:pt x="358100" y="134610"/>
                    <a:pt x="351692" y="132862"/>
                  </a:cubicBezTo>
                  <a:cubicBezTo>
                    <a:pt x="343744" y="130694"/>
                    <a:pt x="336061" y="127652"/>
                    <a:pt x="328246" y="125047"/>
                  </a:cubicBezTo>
                  <a:cubicBezTo>
                    <a:pt x="324338" y="123744"/>
                    <a:pt x="320562" y="121947"/>
                    <a:pt x="316523" y="121139"/>
                  </a:cubicBezTo>
                  <a:cubicBezTo>
                    <a:pt x="310010" y="119836"/>
                    <a:pt x="303428" y="118842"/>
                    <a:pt x="296984" y="117231"/>
                  </a:cubicBezTo>
                  <a:cubicBezTo>
                    <a:pt x="292988" y="116232"/>
                    <a:pt x="289314" y="114061"/>
                    <a:pt x="285261" y="113324"/>
                  </a:cubicBezTo>
                  <a:cubicBezTo>
                    <a:pt x="274929" y="111446"/>
                    <a:pt x="264359" y="111143"/>
                    <a:pt x="254000" y="109416"/>
                  </a:cubicBezTo>
                  <a:cubicBezTo>
                    <a:pt x="195693" y="99697"/>
                    <a:pt x="273130" y="110897"/>
                    <a:pt x="226646" y="101600"/>
                  </a:cubicBezTo>
                  <a:cubicBezTo>
                    <a:pt x="173811" y="91033"/>
                    <a:pt x="193614" y="96746"/>
                    <a:pt x="152400" y="89877"/>
                  </a:cubicBezTo>
                  <a:cubicBezTo>
                    <a:pt x="102642" y="81585"/>
                    <a:pt x="172587" y="90384"/>
                    <a:pt x="97692" y="82062"/>
                  </a:cubicBezTo>
                  <a:cubicBezTo>
                    <a:pt x="71302" y="73265"/>
                    <a:pt x="103787" y="83416"/>
                    <a:pt x="62523" y="74247"/>
                  </a:cubicBezTo>
                  <a:cubicBezTo>
                    <a:pt x="58502" y="73353"/>
                    <a:pt x="54863" y="71016"/>
                    <a:pt x="50800" y="70339"/>
                  </a:cubicBezTo>
                  <a:cubicBezTo>
                    <a:pt x="39165" y="68400"/>
                    <a:pt x="27354" y="67734"/>
                    <a:pt x="15631" y="66431"/>
                  </a:cubicBezTo>
                  <a:cubicBezTo>
                    <a:pt x="11723" y="65129"/>
                    <a:pt x="6821" y="65437"/>
                    <a:pt x="3908" y="62524"/>
                  </a:cubicBezTo>
                  <a:cubicBezTo>
                    <a:pt x="995" y="59611"/>
                    <a:pt x="0" y="54919"/>
                    <a:pt x="0" y="50800"/>
                  </a:cubicBezTo>
                  <a:cubicBezTo>
                    <a:pt x="0" y="42968"/>
                    <a:pt x="1131" y="18786"/>
                    <a:pt x="11723" y="11724"/>
                  </a:cubicBezTo>
                  <a:cubicBezTo>
                    <a:pt x="16192" y="8745"/>
                    <a:pt x="22210" y="9359"/>
                    <a:pt x="27354" y="7816"/>
                  </a:cubicBezTo>
                  <a:cubicBezTo>
                    <a:pt x="35245" y="5449"/>
                    <a:pt x="42985" y="2605"/>
                    <a:pt x="50800" y="0"/>
                  </a:cubicBezTo>
                  <a:lnTo>
                    <a:pt x="261815" y="3908"/>
                  </a:lnTo>
                  <a:cubicBezTo>
                    <a:pt x="388146" y="7919"/>
                    <a:pt x="178267" y="9464"/>
                    <a:pt x="347784" y="11724"/>
                  </a:cubicBezTo>
                  <a:lnTo>
                    <a:pt x="883138" y="15631"/>
                  </a:lnTo>
                  <a:cubicBezTo>
                    <a:pt x="1106493" y="12940"/>
                    <a:pt x="1289748" y="8045"/>
                    <a:pt x="1512277" y="15631"/>
                  </a:cubicBezTo>
                  <a:cubicBezTo>
                    <a:pt x="1525553" y="16084"/>
                    <a:pt x="1538251" y="21264"/>
                    <a:pt x="1551354" y="23447"/>
                  </a:cubicBezTo>
                  <a:cubicBezTo>
                    <a:pt x="1566031" y="25893"/>
                    <a:pt x="1576648" y="27021"/>
                    <a:pt x="1590431" y="31262"/>
                  </a:cubicBezTo>
                  <a:cubicBezTo>
                    <a:pt x="1602242" y="34896"/>
                    <a:pt x="1625600" y="42985"/>
                    <a:pt x="1625600" y="42985"/>
                  </a:cubicBezTo>
                  <a:cubicBezTo>
                    <a:pt x="1628205" y="46893"/>
                    <a:pt x="1630481" y="51041"/>
                    <a:pt x="1633415" y="54708"/>
                  </a:cubicBezTo>
                  <a:cubicBezTo>
                    <a:pt x="1643109" y="66825"/>
                    <a:pt x="1641027" y="58209"/>
                    <a:pt x="1649046" y="74247"/>
                  </a:cubicBezTo>
                  <a:cubicBezTo>
                    <a:pt x="1650888" y="77931"/>
                    <a:pt x="1651822" y="82009"/>
                    <a:pt x="1652954" y="85970"/>
                  </a:cubicBezTo>
                  <a:cubicBezTo>
                    <a:pt x="1658366" y="104912"/>
                    <a:pt x="1655939" y="100208"/>
                    <a:pt x="1660769" y="121139"/>
                  </a:cubicBezTo>
                  <a:cubicBezTo>
                    <a:pt x="1663184" y="131605"/>
                    <a:pt x="1666477" y="141868"/>
                    <a:pt x="1668584" y="152400"/>
                  </a:cubicBezTo>
                  <a:cubicBezTo>
                    <a:pt x="1669887" y="158913"/>
                    <a:pt x="1670667" y="165553"/>
                    <a:pt x="1672492" y="171939"/>
                  </a:cubicBezTo>
                  <a:cubicBezTo>
                    <a:pt x="1675887" y="183821"/>
                    <a:pt x="1680307" y="195385"/>
                    <a:pt x="1684215" y="207108"/>
                  </a:cubicBezTo>
                  <a:cubicBezTo>
                    <a:pt x="1685518" y="211016"/>
                    <a:pt x="1687315" y="214792"/>
                    <a:pt x="1688123" y="218831"/>
                  </a:cubicBezTo>
                  <a:cubicBezTo>
                    <a:pt x="1693273" y="244578"/>
                    <a:pt x="1695392" y="254079"/>
                    <a:pt x="1699846" y="285262"/>
                  </a:cubicBezTo>
                  <a:cubicBezTo>
                    <a:pt x="1702816" y="306054"/>
                    <a:pt x="1705159" y="326931"/>
                    <a:pt x="1707661" y="347785"/>
                  </a:cubicBezTo>
                  <a:cubicBezTo>
                    <a:pt x="1711988" y="383842"/>
                    <a:pt x="1709934" y="382688"/>
                    <a:pt x="1719384" y="418124"/>
                  </a:cubicBezTo>
                  <a:cubicBezTo>
                    <a:pt x="1721507" y="426084"/>
                    <a:pt x="1725032" y="433622"/>
                    <a:pt x="1727200" y="441570"/>
                  </a:cubicBezTo>
                  <a:cubicBezTo>
                    <a:pt x="1728948" y="447978"/>
                    <a:pt x="1729360" y="454700"/>
                    <a:pt x="1731108" y="461108"/>
                  </a:cubicBezTo>
                  <a:cubicBezTo>
                    <a:pt x="1733276" y="469056"/>
                    <a:pt x="1736755" y="476606"/>
                    <a:pt x="1738923" y="484554"/>
                  </a:cubicBezTo>
                  <a:cubicBezTo>
                    <a:pt x="1746723" y="513155"/>
                    <a:pt x="1737046" y="495415"/>
                    <a:pt x="1750646" y="515816"/>
                  </a:cubicBezTo>
                  <a:cubicBezTo>
                    <a:pt x="1753251" y="531447"/>
                    <a:pt x="1755023" y="547239"/>
                    <a:pt x="1758461" y="562708"/>
                  </a:cubicBezTo>
                  <a:cubicBezTo>
                    <a:pt x="1760248" y="570750"/>
                    <a:pt x="1764425" y="578127"/>
                    <a:pt x="1766277" y="586154"/>
                  </a:cubicBezTo>
                  <a:cubicBezTo>
                    <a:pt x="1768348" y="595129"/>
                    <a:pt x="1768784" y="604405"/>
                    <a:pt x="1770184" y="613508"/>
                  </a:cubicBezTo>
                  <a:cubicBezTo>
                    <a:pt x="1771389" y="621339"/>
                    <a:pt x="1773277" y="629073"/>
                    <a:pt x="1774092" y="636954"/>
                  </a:cubicBezTo>
                  <a:cubicBezTo>
                    <a:pt x="1785690" y="749058"/>
                    <a:pt x="1772089" y="694102"/>
                    <a:pt x="1793631" y="765908"/>
                  </a:cubicBezTo>
                  <a:cubicBezTo>
                    <a:pt x="1806239" y="854167"/>
                    <a:pt x="1800738" y="802208"/>
                    <a:pt x="1805354" y="922216"/>
                  </a:cubicBezTo>
                  <a:cubicBezTo>
                    <a:pt x="1804051" y="1016001"/>
                    <a:pt x="1803882" y="1109808"/>
                    <a:pt x="1801446" y="1203570"/>
                  </a:cubicBezTo>
                  <a:cubicBezTo>
                    <a:pt x="1801274" y="1210209"/>
                    <a:pt x="1797980" y="1216481"/>
                    <a:pt x="1797538" y="1223108"/>
                  </a:cubicBezTo>
                  <a:cubicBezTo>
                    <a:pt x="1794068" y="1275160"/>
                    <a:pt x="1794342" y="1327453"/>
                    <a:pt x="1789723" y="1379416"/>
                  </a:cubicBezTo>
                  <a:cubicBezTo>
                    <a:pt x="1789102" y="1386403"/>
                    <a:pt x="1783924" y="1392235"/>
                    <a:pt x="1781908" y="1398954"/>
                  </a:cubicBezTo>
                  <a:cubicBezTo>
                    <a:pt x="1779999" y="1405316"/>
                    <a:pt x="1780211" y="1412230"/>
                    <a:pt x="1778000" y="1418493"/>
                  </a:cubicBezTo>
                  <a:cubicBezTo>
                    <a:pt x="1772364" y="1434461"/>
                    <a:pt x="1764908" y="1449727"/>
                    <a:pt x="1758461" y="1465385"/>
                  </a:cubicBezTo>
                  <a:cubicBezTo>
                    <a:pt x="1750926" y="1483684"/>
                    <a:pt x="1744880" y="1502829"/>
                    <a:pt x="1735015" y="1520093"/>
                  </a:cubicBezTo>
                  <a:cubicBezTo>
                    <a:pt x="1732685" y="1524171"/>
                    <a:pt x="1729300" y="1527615"/>
                    <a:pt x="1727200" y="1531816"/>
                  </a:cubicBezTo>
                  <a:cubicBezTo>
                    <a:pt x="1724063" y="1538090"/>
                    <a:pt x="1723060" y="1545380"/>
                    <a:pt x="1719384" y="1551354"/>
                  </a:cubicBezTo>
                  <a:cubicBezTo>
                    <a:pt x="1712557" y="1562447"/>
                    <a:pt x="1695938" y="1582616"/>
                    <a:pt x="1695938" y="1582616"/>
                  </a:cubicBezTo>
                  <a:cubicBezTo>
                    <a:pt x="1688774" y="1604111"/>
                    <a:pt x="1696336" y="1584850"/>
                    <a:pt x="1684215" y="1606062"/>
                  </a:cubicBezTo>
                  <a:cubicBezTo>
                    <a:pt x="1681325" y="1611120"/>
                    <a:pt x="1679229" y="1616601"/>
                    <a:pt x="1676400" y="1621693"/>
                  </a:cubicBezTo>
                  <a:cubicBezTo>
                    <a:pt x="1672712" y="1628332"/>
                    <a:pt x="1668074" y="1634438"/>
                    <a:pt x="1664677" y="1641231"/>
                  </a:cubicBezTo>
                  <a:cubicBezTo>
                    <a:pt x="1656684" y="1657216"/>
                    <a:pt x="1666018" y="1649747"/>
                    <a:pt x="1652954" y="1664677"/>
                  </a:cubicBezTo>
                  <a:cubicBezTo>
                    <a:pt x="1646889" y="1671609"/>
                    <a:pt x="1642153" y="1681303"/>
                    <a:pt x="1633415" y="1684216"/>
                  </a:cubicBezTo>
                  <a:cubicBezTo>
                    <a:pt x="1609273" y="1692264"/>
                    <a:pt x="1625791" y="1687714"/>
                    <a:pt x="1582615" y="1692031"/>
                  </a:cubicBezTo>
                  <a:cubicBezTo>
                    <a:pt x="1542236" y="1690729"/>
                    <a:pt x="1501738" y="1691479"/>
                    <a:pt x="1461477" y="1688124"/>
                  </a:cubicBezTo>
                  <a:cubicBezTo>
                    <a:pt x="1454486" y="1687541"/>
                    <a:pt x="1448857" y="1681461"/>
                    <a:pt x="1441938" y="1680308"/>
                  </a:cubicBezTo>
                  <a:cubicBezTo>
                    <a:pt x="1427659" y="1677928"/>
                    <a:pt x="1325228" y="1672739"/>
                    <a:pt x="1320800" y="1672493"/>
                  </a:cubicBezTo>
                  <a:cubicBezTo>
                    <a:pt x="1311682" y="1669888"/>
                    <a:pt x="1302745" y="1666537"/>
                    <a:pt x="1293446" y="1664677"/>
                  </a:cubicBezTo>
                  <a:cubicBezTo>
                    <a:pt x="1283148" y="1662617"/>
                    <a:pt x="1272686" y="1660770"/>
                    <a:pt x="1262184" y="1660770"/>
                  </a:cubicBezTo>
                  <a:cubicBezTo>
                    <a:pt x="1193136" y="1660770"/>
                    <a:pt x="1124113" y="1663375"/>
                    <a:pt x="1055077" y="1664677"/>
                  </a:cubicBezTo>
                  <a:lnTo>
                    <a:pt x="965200" y="1668585"/>
                  </a:lnTo>
                  <a:cubicBezTo>
                    <a:pt x="881632" y="1672472"/>
                    <a:pt x="912016" y="1668332"/>
                    <a:pt x="863600" y="1676400"/>
                  </a:cubicBezTo>
                  <a:cubicBezTo>
                    <a:pt x="857087" y="1679005"/>
                    <a:pt x="850829" y="1682370"/>
                    <a:pt x="844061" y="1684216"/>
                  </a:cubicBezTo>
                  <a:cubicBezTo>
                    <a:pt x="836417" y="1686301"/>
                    <a:pt x="828538" y="1688124"/>
                    <a:pt x="820615" y="1688124"/>
                  </a:cubicBezTo>
                  <a:cubicBezTo>
                    <a:pt x="767194" y="1688124"/>
                    <a:pt x="713805" y="1685519"/>
                    <a:pt x="660400" y="1684216"/>
                  </a:cubicBezTo>
                  <a:lnTo>
                    <a:pt x="668215" y="1668585"/>
                  </a:ln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97" name="Freeform 96"/>
            <p:cNvSpPr/>
            <p:nvPr/>
          </p:nvSpPr>
          <p:spPr bwMode="auto">
            <a:xfrm>
              <a:off x="375138" y="2110154"/>
              <a:ext cx="1292437" cy="625231"/>
            </a:xfrm>
            <a:custGeom>
              <a:avLst/>
              <a:gdLst>
                <a:gd name="connsiteX0" fmla="*/ 50800 w 1292437"/>
                <a:gd name="connsiteY0" fmla="*/ 625231 h 625231"/>
                <a:gd name="connsiteX1" fmla="*/ 82062 w 1292437"/>
                <a:gd name="connsiteY1" fmla="*/ 613508 h 625231"/>
                <a:gd name="connsiteX2" fmla="*/ 97693 w 1292437"/>
                <a:gd name="connsiteY2" fmla="*/ 609600 h 625231"/>
                <a:gd name="connsiteX3" fmla="*/ 148493 w 1292437"/>
                <a:gd name="connsiteY3" fmla="*/ 605692 h 625231"/>
                <a:gd name="connsiteX4" fmla="*/ 187570 w 1292437"/>
                <a:gd name="connsiteY4" fmla="*/ 593969 h 625231"/>
                <a:gd name="connsiteX5" fmla="*/ 199293 w 1292437"/>
                <a:gd name="connsiteY5" fmla="*/ 586154 h 625231"/>
                <a:gd name="connsiteX6" fmla="*/ 226647 w 1292437"/>
                <a:gd name="connsiteY6" fmla="*/ 582246 h 625231"/>
                <a:gd name="connsiteX7" fmla="*/ 254000 w 1292437"/>
                <a:gd name="connsiteY7" fmla="*/ 574431 h 625231"/>
                <a:gd name="connsiteX8" fmla="*/ 261816 w 1292437"/>
                <a:gd name="connsiteY8" fmla="*/ 566615 h 625231"/>
                <a:gd name="connsiteX9" fmla="*/ 273539 w 1292437"/>
                <a:gd name="connsiteY9" fmla="*/ 562708 h 625231"/>
                <a:gd name="connsiteX10" fmla="*/ 281354 w 1292437"/>
                <a:gd name="connsiteY10" fmla="*/ 550984 h 625231"/>
                <a:gd name="connsiteX11" fmla="*/ 304800 w 1292437"/>
                <a:gd name="connsiteY11" fmla="*/ 543169 h 625231"/>
                <a:gd name="connsiteX12" fmla="*/ 312616 w 1292437"/>
                <a:gd name="connsiteY12" fmla="*/ 535354 h 625231"/>
                <a:gd name="connsiteX13" fmla="*/ 347785 w 1292437"/>
                <a:gd name="connsiteY13" fmla="*/ 527538 h 625231"/>
                <a:gd name="connsiteX14" fmla="*/ 371231 w 1292437"/>
                <a:gd name="connsiteY14" fmla="*/ 519723 h 625231"/>
                <a:gd name="connsiteX15" fmla="*/ 437662 w 1292437"/>
                <a:gd name="connsiteY15" fmla="*/ 511908 h 625231"/>
                <a:gd name="connsiteX16" fmla="*/ 465016 w 1292437"/>
                <a:gd name="connsiteY16" fmla="*/ 504092 h 625231"/>
                <a:gd name="connsiteX17" fmla="*/ 621324 w 1292437"/>
                <a:gd name="connsiteY17" fmla="*/ 496277 h 625231"/>
                <a:gd name="connsiteX18" fmla="*/ 636954 w 1292437"/>
                <a:gd name="connsiteY18" fmla="*/ 492369 h 625231"/>
                <a:gd name="connsiteX19" fmla="*/ 691662 w 1292437"/>
                <a:gd name="connsiteY19" fmla="*/ 484554 h 625231"/>
                <a:gd name="connsiteX20" fmla="*/ 703385 w 1292437"/>
                <a:gd name="connsiteY20" fmla="*/ 480646 h 625231"/>
                <a:gd name="connsiteX21" fmla="*/ 715108 w 1292437"/>
                <a:gd name="connsiteY21" fmla="*/ 472831 h 625231"/>
                <a:gd name="connsiteX22" fmla="*/ 734647 w 1292437"/>
                <a:gd name="connsiteY22" fmla="*/ 468923 h 625231"/>
                <a:gd name="connsiteX23" fmla="*/ 758093 w 1292437"/>
                <a:gd name="connsiteY23" fmla="*/ 461108 h 625231"/>
                <a:gd name="connsiteX24" fmla="*/ 781539 w 1292437"/>
                <a:gd name="connsiteY24" fmla="*/ 453292 h 625231"/>
                <a:gd name="connsiteX25" fmla="*/ 793262 w 1292437"/>
                <a:gd name="connsiteY25" fmla="*/ 449384 h 625231"/>
                <a:gd name="connsiteX26" fmla="*/ 824524 w 1292437"/>
                <a:gd name="connsiteY26" fmla="*/ 441569 h 625231"/>
                <a:gd name="connsiteX27" fmla="*/ 844062 w 1292437"/>
                <a:gd name="connsiteY27" fmla="*/ 437661 h 625231"/>
                <a:gd name="connsiteX28" fmla="*/ 926124 w 1292437"/>
                <a:gd name="connsiteY28" fmla="*/ 429846 h 625231"/>
                <a:gd name="connsiteX29" fmla="*/ 953477 w 1292437"/>
                <a:gd name="connsiteY29" fmla="*/ 425938 h 625231"/>
                <a:gd name="connsiteX30" fmla="*/ 965200 w 1292437"/>
                <a:gd name="connsiteY30" fmla="*/ 422031 h 625231"/>
                <a:gd name="connsiteX31" fmla="*/ 1000370 w 1292437"/>
                <a:gd name="connsiteY31" fmla="*/ 414215 h 625231"/>
                <a:gd name="connsiteX32" fmla="*/ 1035539 w 1292437"/>
                <a:gd name="connsiteY32" fmla="*/ 402492 h 625231"/>
                <a:gd name="connsiteX33" fmla="*/ 1074616 w 1292437"/>
                <a:gd name="connsiteY33" fmla="*/ 390769 h 625231"/>
                <a:gd name="connsiteX34" fmla="*/ 1086339 w 1292437"/>
                <a:gd name="connsiteY34" fmla="*/ 382954 h 625231"/>
                <a:gd name="connsiteX35" fmla="*/ 1109785 w 1292437"/>
                <a:gd name="connsiteY35" fmla="*/ 375138 h 625231"/>
                <a:gd name="connsiteX36" fmla="*/ 1121508 w 1292437"/>
                <a:gd name="connsiteY36" fmla="*/ 371231 h 625231"/>
                <a:gd name="connsiteX37" fmla="*/ 1133231 w 1292437"/>
                <a:gd name="connsiteY37" fmla="*/ 367323 h 625231"/>
                <a:gd name="connsiteX38" fmla="*/ 1152770 w 1292437"/>
                <a:gd name="connsiteY38" fmla="*/ 363415 h 625231"/>
                <a:gd name="connsiteX39" fmla="*/ 1164493 w 1292437"/>
                <a:gd name="connsiteY39" fmla="*/ 359508 h 625231"/>
                <a:gd name="connsiteX40" fmla="*/ 1191847 w 1292437"/>
                <a:gd name="connsiteY40" fmla="*/ 355600 h 625231"/>
                <a:gd name="connsiteX41" fmla="*/ 1215293 w 1292437"/>
                <a:gd name="connsiteY41" fmla="*/ 351692 h 625231"/>
                <a:gd name="connsiteX42" fmla="*/ 1270000 w 1292437"/>
                <a:gd name="connsiteY42" fmla="*/ 343877 h 625231"/>
                <a:gd name="connsiteX43" fmla="*/ 1281724 w 1292437"/>
                <a:gd name="connsiteY43" fmla="*/ 339969 h 625231"/>
                <a:gd name="connsiteX44" fmla="*/ 1285631 w 1292437"/>
                <a:gd name="connsiteY44" fmla="*/ 328246 h 625231"/>
                <a:gd name="connsiteX45" fmla="*/ 1277816 w 1292437"/>
                <a:gd name="connsiteY45" fmla="*/ 296984 h 625231"/>
                <a:gd name="connsiteX46" fmla="*/ 1270000 w 1292437"/>
                <a:gd name="connsiteY46" fmla="*/ 285261 h 625231"/>
                <a:gd name="connsiteX47" fmla="*/ 1277816 w 1292437"/>
                <a:gd name="connsiteY47" fmla="*/ 238369 h 625231"/>
                <a:gd name="connsiteX48" fmla="*/ 1285631 w 1292437"/>
                <a:gd name="connsiteY48" fmla="*/ 203200 h 625231"/>
                <a:gd name="connsiteX49" fmla="*/ 1285631 w 1292437"/>
                <a:gd name="connsiteY49" fmla="*/ 97692 h 625231"/>
                <a:gd name="connsiteX50" fmla="*/ 1254370 w 1292437"/>
                <a:gd name="connsiteY50" fmla="*/ 93784 h 625231"/>
                <a:gd name="connsiteX51" fmla="*/ 1242647 w 1292437"/>
                <a:gd name="connsiteY51" fmla="*/ 89877 h 625231"/>
                <a:gd name="connsiteX52" fmla="*/ 1211385 w 1292437"/>
                <a:gd name="connsiteY52" fmla="*/ 82061 h 625231"/>
                <a:gd name="connsiteX53" fmla="*/ 1168400 w 1292437"/>
                <a:gd name="connsiteY53" fmla="*/ 66431 h 625231"/>
                <a:gd name="connsiteX54" fmla="*/ 1156677 w 1292437"/>
                <a:gd name="connsiteY54" fmla="*/ 62523 h 625231"/>
                <a:gd name="connsiteX55" fmla="*/ 1062893 w 1292437"/>
                <a:gd name="connsiteY55" fmla="*/ 54708 h 625231"/>
                <a:gd name="connsiteX56" fmla="*/ 601785 w 1292437"/>
                <a:gd name="connsiteY56" fmla="*/ 54708 h 625231"/>
                <a:gd name="connsiteX57" fmla="*/ 515816 w 1292437"/>
                <a:gd name="connsiteY57" fmla="*/ 50800 h 625231"/>
                <a:gd name="connsiteX58" fmla="*/ 394677 w 1292437"/>
                <a:gd name="connsiteY58" fmla="*/ 42984 h 625231"/>
                <a:gd name="connsiteX59" fmla="*/ 269631 w 1292437"/>
                <a:gd name="connsiteY59" fmla="*/ 23446 h 625231"/>
                <a:gd name="connsiteX60" fmla="*/ 218831 w 1292437"/>
                <a:gd name="connsiteY60" fmla="*/ 11723 h 625231"/>
                <a:gd name="connsiteX61" fmla="*/ 207108 w 1292437"/>
                <a:gd name="connsiteY61" fmla="*/ 7815 h 625231"/>
                <a:gd name="connsiteX62" fmla="*/ 152400 w 1292437"/>
                <a:gd name="connsiteY62" fmla="*/ 3908 h 625231"/>
                <a:gd name="connsiteX63" fmla="*/ 121139 w 1292437"/>
                <a:gd name="connsiteY63" fmla="*/ 0 h 625231"/>
                <a:gd name="connsiteX64" fmla="*/ 89877 w 1292437"/>
                <a:gd name="connsiteY64" fmla="*/ 3908 h 625231"/>
                <a:gd name="connsiteX65" fmla="*/ 70339 w 1292437"/>
                <a:gd name="connsiteY65" fmla="*/ 11723 h 625231"/>
                <a:gd name="connsiteX66" fmla="*/ 58616 w 1292437"/>
                <a:gd name="connsiteY66" fmla="*/ 15631 h 625231"/>
                <a:gd name="connsiteX67" fmla="*/ 50800 w 1292437"/>
                <a:gd name="connsiteY67" fmla="*/ 23446 h 625231"/>
                <a:gd name="connsiteX68" fmla="*/ 42985 w 1292437"/>
                <a:gd name="connsiteY68" fmla="*/ 50800 h 625231"/>
                <a:gd name="connsiteX69" fmla="*/ 35170 w 1292437"/>
                <a:gd name="connsiteY69" fmla="*/ 66431 h 625231"/>
                <a:gd name="connsiteX70" fmla="*/ 31262 w 1292437"/>
                <a:gd name="connsiteY70" fmla="*/ 82061 h 625231"/>
                <a:gd name="connsiteX71" fmla="*/ 15631 w 1292437"/>
                <a:gd name="connsiteY71" fmla="*/ 121138 h 625231"/>
                <a:gd name="connsiteX72" fmla="*/ 11724 w 1292437"/>
                <a:gd name="connsiteY72" fmla="*/ 136769 h 625231"/>
                <a:gd name="connsiteX73" fmla="*/ 3908 w 1292437"/>
                <a:gd name="connsiteY73" fmla="*/ 160215 h 625231"/>
                <a:gd name="connsiteX74" fmla="*/ 0 w 1292437"/>
                <a:gd name="connsiteY74" fmla="*/ 254000 h 625231"/>
                <a:gd name="connsiteX75" fmla="*/ 3908 w 1292437"/>
                <a:gd name="connsiteY75" fmla="*/ 437661 h 625231"/>
                <a:gd name="connsiteX76" fmla="*/ 7816 w 1292437"/>
                <a:gd name="connsiteY76" fmla="*/ 449384 h 625231"/>
                <a:gd name="connsiteX77" fmla="*/ 11724 w 1292437"/>
                <a:gd name="connsiteY77" fmla="*/ 515815 h 625231"/>
                <a:gd name="connsiteX78" fmla="*/ 19539 w 1292437"/>
                <a:gd name="connsiteY78" fmla="*/ 539261 h 625231"/>
                <a:gd name="connsiteX79" fmla="*/ 31262 w 1292437"/>
                <a:gd name="connsiteY79" fmla="*/ 582246 h 625231"/>
                <a:gd name="connsiteX80" fmla="*/ 50800 w 1292437"/>
                <a:gd name="connsiteY80" fmla="*/ 625231 h 625231"/>
                <a:gd name="connsiteX81" fmla="*/ 50800 w 1292437"/>
                <a:gd name="connsiteY81" fmla="*/ 625231 h 6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92437" h="625231">
                  <a:moveTo>
                    <a:pt x="50800" y="625231"/>
                  </a:moveTo>
                  <a:cubicBezTo>
                    <a:pt x="56010" y="623277"/>
                    <a:pt x="71333" y="616573"/>
                    <a:pt x="82062" y="613508"/>
                  </a:cubicBezTo>
                  <a:cubicBezTo>
                    <a:pt x="87226" y="612033"/>
                    <a:pt x="92359" y="610228"/>
                    <a:pt x="97693" y="609600"/>
                  </a:cubicBezTo>
                  <a:cubicBezTo>
                    <a:pt x="114560" y="607615"/>
                    <a:pt x="131560" y="606995"/>
                    <a:pt x="148493" y="605692"/>
                  </a:cubicBezTo>
                  <a:cubicBezTo>
                    <a:pt x="157229" y="603508"/>
                    <a:pt x="181863" y="597773"/>
                    <a:pt x="187570" y="593969"/>
                  </a:cubicBezTo>
                  <a:cubicBezTo>
                    <a:pt x="191478" y="591364"/>
                    <a:pt x="194795" y="587503"/>
                    <a:pt x="199293" y="586154"/>
                  </a:cubicBezTo>
                  <a:cubicBezTo>
                    <a:pt x="208115" y="583507"/>
                    <a:pt x="217585" y="583894"/>
                    <a:pt x="226647" y="582246"/>
                  </a:cubicBezTo>
                  <a:cubicBezTo>
                    <a:pt x="237435" y="580284"/>
                    <a:pt x="243961" y="577777"/>
                    <a:pt x="254000" y="574431"/>
                  </a:cubicBezTo>
                  <a:cubicBezTo>
                    <a:pt x="256605" y="571826"/>
                    <a:pt x="258657" y="568511"/>
                    <a:pt x="261816" y="566615"/>
                  </a:cubicBezTo>
                  <a:cubicBezTo>
                    <a:pt x="265348" y="564496"/>
                    <a:pt x="270323" y="565281"/>
                    <a:pt x="273539" y="562708"/>
                  </a:cubicBezTo>
                  <a:cubicBezTo>
                    <a:pt x="277206" y="559774"/>
                    <a:pt x="277371" y="553473"/>
                    <a:pt x="281354" y="550984"/>
                  </a:cubicBezTo>
                  <a:cubicBezTo>
                    <a:pt x="288340" y="546618"/>
                    <a:pt x="304800" y="543169"/>
                    <a:pt x="304800" y="543169"/>
                  </a:cubicBezTo>
                  <a:cubicBezTo>
                    <a:pt x="307405" y="540564"/>
                    <a:pt x="309457" y="537249"/>
                    <a:pt x="312616" y="535354"/>
                  </a:cubicBezTo>
                  <a:cubicBezTo>
                    <a:pt x="320603" y="530562"/>
                    <a:pt x="341920" y="529004"/>
                    <a:pt x="347785" y="527538"/>
                  </a:cubicBezTo>
                  <a:cubicBezTo>
                    <a:pt x="355777" y="525540"/>
                    <a:pt x="363416" y="522328"/>
                    <a:pt x="371231" y="519723"/>
                  </a:cubicBezTo>
                  <a:cubicBezTo>
                    <a:pt x="400301" y="510033"/>
                    <a:pt x="378831" y="516109"/>
                    <a:pt x="437662" y="511908"/>
                  </a:cubicBezTo>
                  <a:cubicBezTo>
                    <a:pt x="444158" y="509742"/>
                    <a:pt x="458847" y="504513"/>
                    <a:pt x="465016" y="504092"/>
                  </a:cubicBezTo>
                  <a:cubicBezTo>
                    <a:pt x="517063" y="500543"/>
                    <a:pt x="621324" y="496277"/>
                    <a:pt x="621324" y="496277"/>
                  </a:cubicBezTo>
                  <a:cubicBezTo>
                    <a:pt x="626534" y="494974"/>
                    <a:pt x="631657" y="493252"/>
                    <a:pt x="636954" y="492369"/>
                  </a:cubicBezTo>
                  <a:cubicBezTo>
                    <a:pt x="655124" y="489341"/>
                    <a:pt x="691662" y="484554"/>
                    <a:pt x="691662" y="484554"/>
                  </a:cubicBezTo>
                  <a:cubicBezTo>
                    <a:pt x="695570" y="483251"/>
                    <a:pt x="699701" y="482488"/>
                    <a:pt x="703385" y="480646"/>
                  </a:cubicBezTo>
                  <a:cubicBezTo>
                    <a:pt x="707586" y="478546"/>
                    <a:pt x="710711" y="474480"/>
                    <a:pt x="715108" y="472831"/>
                  </a:cubicBezTo>
                  <a:cubicBezTo>
                    <a:pt x="721327" y="470499"/>
                    <a:pt x="728239" y="470671"/>
                    <a:pt x="734647" y="468923"/>
                  </a:cubicBezTo>
                  <a:cubicBezTo>
                    <a:pt x="742595" y="466755"/>
                    <a:pt x="750278" y="463713"/>
                    <a:pt x="758093" y="461108"/>
                  </a:cubicBezTo>
                  <a:lnTo>
                    <a:pt x="781539" y="453292"/>
                  </a:lnTo>
                  <a:cubicBezTo>
                    <a:pt x="785447" y="451989"/>
                    <a:pt x="789266" y="450383"/>
                    <a:pt x="793262" y="449384"/>
                  </a:cubicBezTo>
                  <a:cubicBezTo>
                    <a:pt x="803683" y="446779"/>
                    <a:pt x="813991" y="443676"/>
                    <a:pt x="824524" y="441569"/>
                  </a:cubicBezTo>
                  <a:cubicBezTo>
                    <a:pt x="831037" y="440266"/>
                    <a:pt x="837487" y="438600"/>
                    <a:pt x="844062" y="437661"/>
                  </a:cubicBezTo>
                  <a:cubicBezTo>
                    <a:pt x="877663" y="432861"/>
                    <a:pt x="890292" y="433618"/>
                    <a:pt x="926124" y="429846"/>
                  </a:cubicBezTo>
                  <a:cubicBezTo>
                    <a:pt x="935284" y="428882"/>
                    <a:pt x="944359" y="427241"/>
                    <a:pt x="953477" y="425938"/>
                  </a:cubicBezTo>
                  <a:cubicBezTo>
                    <a:pt x="957385" y="424636"/>
                    <a:pt x="961204" y="423030"/>
                    <a:pt x="965200" y="422031"/>
                  </a:cubicBezTo>
                  <a:cubicBezTo>
                    <a:pt x="984200" y="417281"/>
                    <a:pt x="982990" y="419563"/>
                    <a:pt x="1000370" y="414215"/>
                  </a:cubicBezTo>
                  <a:cubicBezTo>
                    <a:pt x="1012181" y="410581"/>
                    <a:pt x="1023551" y="405489"/>
                    <a:pt x="1035539" y="402492"/>
                  </a:cubicBezTo>
                  <a:cubicBezTo>
                    <a:pt x="1044275" y="400308"/>
                    <a:pt x="1068909" y="394573"/>
                    <a:pt x="1074616" y="390769"/>
                  </a:cubicBezTo>
                  <a:cubicBezTo>
                    <a:pt x="1078524" y="388164"/>
                    <a:pt x="1082047" y="384861"/>
                    <a:pt x="1086339" y="382954"/>
                  </a:cubicBezTo>
                  <a:cubicBezTo>
                    <a:pt x="1093867" y="379608"/>
                    <a:pt x="1101970" y="377743"/>
                    <a:pt x="1109785" y="375138"/>
                  </a:cubicBezTo>
                  <a:lnTo>
                    <a:pt x="1121508" y="371231"/>
                  </a:lnTo>
                  <a:cubicBezTo>
                    <a:pt x="1125416" y="369928"/>
                    <a:pt x="1129192" y="368131"/>
                    <a:pt x="1133231" y="367323"/>
                  </a:cubicBezTo>
                  <a:cubicBezTo>
                    <a:pt x="1139744" y="366020"/>
                    <a:pt x="1146326" y="365026"/>
                    <a:pt x="1152770" y="363415"/>
                  </a:cubicBezTo>
                  <a:cubicBezTo>
                    <a:pt x="1156766" y="362416"/>
                    <a:pt x="1160454" y="360316"/>
                    <a:pt x="1164493" y="359508"/>
                  </a:cubicBezTo>
                  <a:cubicBezTo>
                    <a:pt x="1173525" y="357702"/>
                    <a:pt x="1182744" y="357001"/>
                    <a:pt x="1191847" y="355600"/>
                  </a:cubicBezTo>
                  <a:cubicBezTo>
                    <a:pt x="1199678" y="354395"/>
                    <a:pt x="1207458" y="352867"/>
                    <a:pt x="1215293" y="351692"/>
                  </a:cubicBezTo>
                  <a:lnTo>
                    <a:pt x="1270000" y="343877"/>
                  </a:lnTo>
                  <a:cubicBezTo>
                    <a:pt x="1273908" y="342574"/>
                    <a:pt x="1278811" y="342882"/>
                    <a:pt x="1281724" y="339969"/>
                  </a:cubicBezTo>
                  <a:cubicBezTo>
                    <a:pt x="1284637" y="337056"/>
                    <a:pt x="1285631" y="332365"/>
                    <a:pt x="1285631" y="328246"/>
                  </a:cubicBezTo>
                  <a:cubicBezTo>
                    <a:pt x="1285631" y="323786"/>
                    <a:pt x="1280900" y="303152"/>
                    <a:pt x="1277816" y="296984"/>
                  </a:cubicBezTo>
                  <a:cubicBezTo>
                    <a:pt x="1275716" y="292783"/>
                    <a:pt x="1272605" y="289169"/>
                    <a:pt x="1270000" y="285261"/>
                  </a:cubicBezTo>
                  <a:cubicBezTo>
                    <a:pt x="1277489" y="232846"/>
                    <a:pt x="1270197" y="280271"/>
                    <a:pt x="1277816" y="238369"/>
                  </a:cubicBezTo>
                  <a:cubicBezTo>
                    <a:pt x="1283318" y="208108"/>
                    <a:pt x="1278742" y="223870"/>
                    <a:pt x="1285631" y="203200"/>
                  </a:cubicBezTo>
                  <a:cubicBezTo>
                    <a:pt x="1290309" y="170459"/>
                    <a:pt x="1298267" y="127176"/>
                    <a:pt x="1285631" y="97692"/>
                  </a:cubicBezTo>
                  <a:cubicBezTo>
                    <a:pt x="1281494" y="88040"/>
                    <a:pt x="1264790" y="95087"/>
                    <a:pt x="1254370" y="93784"/>
                  </a:cubicBezTo>
                  <a:cubicBezTo>
                    <a:pt x="1250462" y="92482"/>
                    <a:pt x="1246621" y="90961"/>
                    <a:pt x="1242647" y="89877"/>
                  </a:cubicBezTo>
                  <a:cubicBezTo>
                    <a:pt x="1232284" y="87051"/>
                    <a:pt x="1221358" y="86050"/>
                    <a:pt x="1211385" y="82061"/>
                  </a:cubicBezTo>
                  <a:cubicBezTo>
                    <a:pt x="1184191" y="71184"/>
                    <a:pt x="1198510" y="76467"/>
                    <a:pt x="1168400" y="66431"/>
                  </a:cubicBezTo>
                  <a:cubicBezTo>
                    <a:pt x="1164492" y="65128"/>
                    <a:pt x="1160764" y="63034"/>
                    <a:pt x="1156677" y="62523"/>
                  </a:cubicBezTo>
                  <a:cubicBezTo>
                    <a:pt x="1104696" y="56025"/>
                    <a:pt x="1135897" y="59270"/>
                    <a:pt x="1062893" y="54708"/>
                  </a:cubicBezTo>
                  <a:cubicBezTo>
                    <a:pt x="851535" y="62255"/>
                    <a:pt x="941073" y="60766"/>
                    <a:pt x="601785" y="54708"/>
                  </a:cubicBezTo>
                  <a:cubicBezTo>
                    <a:pt x="573104" y="54196"/>
                    <a:pt x="544456" y="52421"/>
                    <a:pt x="515816" y="50800"/>
                  </a:cubicBezTo>
                  <a:lnTo>
                    <a:pt x="394677" y="42984"/>
                  </a:lnTo>
                  <a:cubicBezTo>
                    <a:pt x="332852" y="27528"/>
                    <a:pt x="374074" y="36501"/>
                    <a:pt x="269631" y="23446"/>
                  </a:cubicBezTo>
                  <a:cubicBezTo>
                    <a:pt x="223831" y="8180"/>
                    <a:pt x="269563" y="21870"/>
                    <a:pt x="218831" y="11723"/>
                  </a:cubicBezTo>
                  <a:cubicBezTo>
                    <a:pt x="214792" y="10915"/>
                    <a:pt x="211199" y="8296"/>
                    <a:pt x="207108" y="7815"/>
                  </a:cubicBezTo>
                  <a:cubicBezTo>
                    <a:pt x="188951" y="5679"/>
                    <a:pt x="170607" y="5563"/>
                    <a:pt x="152400" y="3908"/>
                  </a:cubicBezTo>
                  <a:cubicBezTo>
                    <a:pt x="141942" y="2957"/>
                    <a:pt x="131559" y="1303"/>
                    <a:pt x="121139" y="0"/>
                  </a:cubicBezTo>
                  <a:cubicBezTo>
                    <a:pt x="110718" y="1303"/>
                    <a:pt x="100110" y="1547"/>
                    <a:pt x="89877" y="3908"/>
                  </a:cubicBezTo>
                  <a:cubicBezTo>
                    <a:pt x="83042" y="5485"/>
                    <a:pt x="76907" y="9260"/>
                    <a:pt x="70339" y="11723"/>
                  </a:cubicBezTo>
                  <a:cubicBezTo>
                    <a:pt x="66482" y="13169"/>
                    <a:pt x="62524" y="14328"/>
                    <a:pt x="58616" y="15631"/>
                  </a:cubicBezTo>
                  <a:cubicBezTo>
                    <a:pt x="56011" y="18236"/>
                    <a:pt x="52696" y="20287"/>
                    <a:pt x="50800" y="23446"/>
                  </a:cubicBezTo>
                  <a:cubicBezTo>
                    <a:pt x="47655" y="28688"/>
                    <a:pt x="44685" y="46267"/>
                    <a:pt x="42985" y="50800"/>
                  </a:cubicBezTo>
                  <a:cubicBezTo>
                    <a:pt x="40940" y="56254"/>
                    <a:pt x="37215" y="60977"/>
                    <a:pt x="35170" y="66431"/>
                  </a:cubicBezTo>
                  <a:cubicBezTo>
                    <a:pt x="33284" y="71459"/>
                    <a:pt x="32805" y="76917"/>
                    <a:pt x="31262" y="82061"/>
                  </a:cubicBezTo>
                  <a:cubicBezTo>
                    <a:pt x="24017" y="106211"/>
                    <a:pt x="25426" y="101550"/>
                    <a:pt x="15631" y="121138"/>
                  </a:cubicBezTo>
                  <a:cubicBezTo>
                    <a:pt x="14329" y="126348"/>
                    <a:pt x="13267" y="131625"/>
                    <a:pt x="11724" y="136769"/>
                  </a:cubicBezTo>
                  <a:cubicBezTo>
                    <a:pt x="9357" y="144660"/>
                    <a:pt x="4728" y="152018"/>
                    <a:pt x="3908" y="160215"/>
                  </a:cubicBezTo>
                  <a:cubicBezTo>
                    <a:pt x="794" y="191348"/>
                    <a:pt x="1303" y="222738"/>
                    <a:pt x="0" y="254000"/>
                  </a:cubicBezTo>
                  <a:cubicBezTo>
                    <a:pt x="1303" y="315220"/>
                    <a:pt x="1460" y="376476"/>
                    <a:pt x="3908" y="437661"/>
                  </a:cubicBezTo>
                  <a:cubicBezTo>
                    <a:pt x="4073" y="441777"/>
                    <a:pt x="7406" y="445285"/>
                    <a:pt x="7816" y="449384"/>
                  </a:cubicBezTo>
                  <a:cubicBezTo>
                    <a:pt x="10023" y="471456"/>
                    <a:pt x="8855" y="493819"/>
                    <a:pt x="11724" y="515815"/>
                  </a:cubicBezTo>
                  <a:cubicBezTo>
                    <a:pt x="12789" y="523984"/>
                    <a:pt x="17541" y="531269"/>
                    <a:pt x="19539" y="539261"/>
                  </a:cubicBezTo>
                  <a:cubicBezTo>
                    <a:pt x="19890" y="540666"/>
                    <a:pt x="27202" y="573315"/>
                    <a:pt x="31262" y="582246"/>
                  </a:cubicBezTo>
                  <a:cubicBezTo>
                    <a:pt x="38751" y="598722"/>
                    <a:pt x="46739" y="608985"/>
                    <a:pt x="50800" y="625231"/>
                  </a:cubicBezTo>
                  <a:lnTo>
                    <a:pt x="50800" y="625231"/>
                  </a:ln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98" name="Freeform 97"/>
            <p:cNvSpPr/>
            <p:nvPr/>
          </p:nvSpPr>
          <p:spPr bwMode="auto">
            <a:xfrm>
              <a:off x="367325" y="2684343"/>
              <a:ext cx="1012182" cy="1117841"/>
            </a:xfrm>
            <a:custGeom>
              <a:avLst/>
              <a:gdLst>
                <a:gd name="connsiteX0" fmla="*/ 1012092 w 1012182"/>
                <a:gd name="connsiteY0" fmla="*/ 1055318 h 1117841"/>
                <a:gd name="connsiteX1" fmla="*/ 992553 w 1012182"/>
                <a:gd name="connsiteY1" fmla="*/ 1051410 h 1117841"/>
                <a:gd name="connsiteX2" fmla="*/ 969107 w 1012182"/>
                <a:gd name="connsiteY2" fmla="*/ 1035779 h 1117841"/>
                <a:gd name="connsiteX3" fmla="*/ 957384 w 1012182"/>
                <a:gd name="connsiteY3" fmla="*/ 1031872 h 1117841"/>
                <a:gd name="connsiteX4" fmla="*/ 941753 w 1012182"/>
                <a:gd name="connsiteY4" fmla="*/ 1016241 h 1117841"/>
                <a:gd name="connsiteX5" fmla="*/ 926123 w 1012182"/>
                <a:gd name="connsiteY5" fmla="*/ 1000610 h 1117841"/>
                <a:gd name="connsiteX6" fmla="*/ 914400 w 1012182"/>
                <a:gd name="connsiteY6" fmla="*/ 996703 h 1117841"/>
                <a:gd name="connsiteX7" fmla="*/ 906584 w 1012182"/>
                <a:gd name="connsiteY7" fmla="*/ 988887 h 1117841"/>
                <a:gd name="connsiteX8" fmla="*/ 875323 w 1012182"/>
                <a:gd name="connsiteY8" fmla="*/ 981072 h 1117841"/>
                <a:gd name="connsiteX9" fmla="*/ 867507 w 1012182"/>
                <a:gd name="connsiteY9" fmla="*/ 973256 h 1117841"/>
                <a:gd name="connsiteX10" fmla="*/ 844061 w 1012182"/>
                <a:gd name="connsiteY10" fmla="*/ 965441 h 1117841"/>
                <a:gd name="connsiteX11" fmla="*/ 824523 w 1012182"/>
                <a:gd name="connsiteY11" fmla="*/ 957626 h 1117841"/>
                <a:gd name="connsiteX12" fmla="*/ 801077 w 1012182"/>
                <a:gd name="connsiteY12" fmla="*/ 945903 h 1117841"/>
                <a:gd name="connsiteX13" fmla="*/ 769815 w 1012182"/>
                <a:gd name="connsiteY13" fmla="*/ 930272 h 1117841"/>
                <a:gd name="connsiteX14" fmla="*/ 742461 w 1012182"/>
                <a:gd name="connsiteY14" fmla="*/ 914641 h 1117841"/>
                <a:gd name="connsiteX15" fmla="*/ 730738 w 1012182"/>
                <a:gd name="connsiteY15" fmla="*/ 910733 h 1117841"/>
                <a:gd name="connsiteX16" fmla="*/ 707292 w 1012182"/>
                <a:gd name="connsiteY16" fmla="*/ 895103 h 1117841"/>
                <a:gd name="connsiteX17" fmla="*/ 695569 w 1012182"/>
                <a:gd name="connsiteY17" fmla="*/ 887287 h 1117841"/>
                <a:gd name="connsiteX18" fmla="*/ 683846 w 1012182"/>
                <a:gd name="connsiteY18" fmla="*/ 883379 h 1117841"/>
                <a:gd name="connsiteX19" fmla="*/ 660400 w 1012182"/>
                <a:gd name="connsiteY19" fmla="*/ 871656 h 1117841"/>
                <a:gd name="connsiteX20" fmla="*/ 652584 w 1012182"/>
                <a:gd name="connsiteY20" fmla="*/ 863841 h 1117841"/>
                <a:gd name="connsiteX21" fmla="*/ 636953 w 1012182"/>
                <a:gd name="connsiteY21" fmla="*/ 859933 h 1117841"/>
                <a:gd name="connsiteX22" fmla="*/ 605692 w 1012182"/>
                <a:gd name="connsiteY22" fmla="*/ 848210 h 1117841"/>
                <a:gd name="connsiteX23" fmla="*/ 590061 w 1012182"/>
                <a:gd name="connsiteY23" fmla="*/ 840395 h 1117841"/>
                <a:gd name="connsiteX24" fmla="*/ 578338 w 1012182"/>
                <a:gd name="connsiteY24" fmla="*/ 836487 h 1117841"/>
                <a:gd name="connsiteX25" fmla="*/ 566615 w 1012182"/>
                <a:gd name="connsiteY25" fmla="*/ 828672 h 1117841"/>
                <a:gd name="connsiteX26" fmla="*/ 558800 w 1012182"/>
                <a:gd name="connsiteY26" fmla="*/ 820856 h 1117841"/>
                <a:gd name="connsiteX27" fmla="*/ 531446 w 1012182"/>
                <a:gd name="connsiteY27" fmla="*/ 813041 h 1117841"/>
                <a:gd name="connsiteX28" fmla="*/ 519723 w 1012182"/>
                <a:gd name="connsiteY28" fmla="*/ 805226 h 1117841"/>
                <a:gd name="connsiteX29" fmla="*/ 484553 w 1012182"/>
                <a:gd name="connsiteY29" fmla="*/ 797410 h 1117841"/>
                <a:gd name="connsiteX30" fmla="*/ 465015 w 1012182"/>
                <a:gd name="connsiteY30" fmla="*/ 785687 h 1117841"/>
                <a:gd name="connsiteX31" fmla="*/ 445477 w 1012182"/>
                <a:gd name="connsiteY31" fmla="*/ 781779 h 1117841"/>
                <a:gd name="connsiteX32" fmla="*/ 425938 w 1012182"/>
                <a:gd name="connsiteY32" fmla="*/ 762241 h 1117841"/>
                <a:gd name="connsiteX33" fmla="*/ 410307 w 1012182"/>
                <a:gd name="connsiteY33" fmla="*/ 750518 h 1117841"/>
                <a:gd name="connsiteX34" fmla="*/ 394677 w 1012182"/>
                <a:gd name="connsiteY34" fmla="*/ 730979 h 1117841"/>
                <a:gd name="connsiteX35" fmla="*/ 382953 w 1012182"/>
                <a:gd name="connsiteY35" fmla="*/ 715349 h 1117841"/>
                <a:gd name="connsiteX36" fmla="*/ 347784 w 1012182"/>
                <a:gd name="connsiteY36" fmla="*/ 691903 h 1117841"/>
                <a:gd name="connsiteX37" fmla="*/ 324338 w 1012182"/>
                <a:gd name="connsiteY37" fmla="*/ 676272 h 1117841"/>
                <a:gd name="connsiteX38" fmla="*/ 289169 w 1012182"/>
                <a:gd name="connsiteY38" fmla="*/ 664549 h 1117841"/>
                <a:gd name="connsiteX39" fmla="*/ 277446 w 1012182"/>
                <a:gd name="connsiteY39" fmla="*/ 660641 h 1117841"/>
                <a:gd name="connsiteX40" fmla="*/ 265723 w 1012182"/>
                <a:gd name="connsiteY40" fmla="*/ 656733 h 1117841"/>
                <a:gd name="connsiteX41" fmla="*/ 246184 w 1012182"/>
                <a:gd name="connsiteY41" fmla="*/ 648918 h 1117841"/>
                <a:gd name="connsiteX42" fmla="*/ 222738 w 1012182"/>
                <a:gd name="connsiteY42" fmla="*/ 637195 h 1117841"/>
                <a:gd name="connsiteX43" fmla="*/ 199292 w 1012182"/>
                <a:gd name="connsiteY43" fmla="*/ 633287 h 1117841"/>
                <a:gd name="connsiteX44" fmla="*/ 187569 w 1012182"/>
                <a:gd name="connsiteY44" fmla="*/ 629379 h 1117841"/>
                <a:gd name="connsiteX45" fmla="*/ 179753 w 1012182"/>
                <a:gd name="connsiteY45" fmla="*/ 621564 h 1117841"/>
                <a:gd name="connsiteX46" fmla="*/ 168030 w 1012182"/>
                <a:gd name="connsiteY46" fmla="*/ 617656 h 1117841"/>
                <a:gd name="connsiteX47" fmla="*/ 160215 w 1012182"/>
                <a:gd name="connsiteY47" fmla="*/ 602026 h 1117841"/>
                <a:gd name="connsiteX48" fmla="*/ 132861 w 1012182"/>
                <a:gd name="connsiteY48" fmla="*/ 586395 h 1117841"/>
                <a:gd name="connsiteX49" fmla="*/ 125046 w 1012182"/>
                <a:gd name="connsiteY49" fmla="*/ 574672 h 1117841"/>
                <a:gd name="connsiteX50" fmla="*/ 121138 w 1012182"/>
                <a:gd name="connsiteY50" fmla="*/ 562949 h 1117841"/>
                <a:gd name="connsiteX51" fmla="*/ 105507 w 1012182"/>
                <a:gd name="connsiteY51" fmla="*/ 539503 h 1117841"/>
                <a:gd name="connsiteX52" fmla="*/ 101600 w 1012182"/>
                <a:gd name="connsiteY52" fmla="*/ 527779 h 1117841"/>
                <a:gd name="connsiteX53" fmla="*/ 105507 w 1012182"/>
                <a:gd name="connsiteY53" fmla="*/ 426179 h 1117841"/>
                <a:gd name="connsiteX54" fmla="*/ 117230 w 1012182"/>
                <a:gd name="connsiteY54" fmla="*/ 422272 h 1117841"/>
                <a:gd name="connsiteX55" fmla="*/ 191477 w 1012182"/>
                <a:gd name="connsiteY55" fmla="*/ 418364 h 1117841"/>
                <a:gd name="connsiteX56" fmla="*/ 226646 w 1012182"/>
                <a:gd name="connsiteY56" fmla="*/ 406641 h 1117841"/>
                <a:gd name="connsiteX57" fmla="*/ 238369 w 1012182"/>
                <a:gd name="connsiteY57" fmla="*/ 402733 h 1117841"/>
                <a:gd name="connsiteX58" fmla="*/ 261815 w 1012182"/>
                <a:gd name="connsiteY58" fmla="*/ 387103 h 1117841"/>
                <a:gd name="connsiteX59" fmla="*/ 257907 w 1012182"/>
                <a:gd name="connsiteY59" fmla="*/ 359749 h 1117841"/>
                <a:gd name="connsiteX60" fmla="*/ 250092 w 1012182"/>
                <a:gd name="connsiteY60" fmla="*/ 351933 h 1117841"/>
                <a:gd name="connsiteX61" fmla="*/ 179753 w 1012182"/>
                <a:gd name="connsiteY61" fmla="*/ 344118 h 1117841"/>
                <a:gd name="connsiteX62" fmla="*/ 156307 w 1012182"/>
                <a:gd name="connsiteY62" fmla="*/ 332395 h 1117841"/>
                <a:gd name="connsiteX63" fmla="*/ 144584 w 1012182"/>
                <a:gd name="connsiteY63" fmla="*/ 328487 h 1117841"/>
                <a:gd name="connsiteX64" fmla="*/ 136769 w 1012182"/>
                <a:gd name="connsiteY64" fmla="*/ 316764 h 1117841"/>
                <a:gd name="connsiteX65" fmla="*/ 128953 w 1012182"/>
                <a:gd name="connsiteY65" fmla="*/ 308949 h 1117841"/>
                <a:gd name="connsiteX66" fmla="*/ 117230 w 1012182"/>
                <a:gd name="connsiteY66" fmla="*/ 241 h 1117841"/>
                <a:gd name="connsiteX67" fmla="*/ 42984 w 1012182"/>
                <a:gd name="connsiteY67" fmla="*/ 11964 h 1117841"/>
                <a:gd name="connsiteX68" fmla="*/ 35169 w 1012182"/>
                <a:gd name="connsiteY68" fmla="*/ 27595 h 1117841"/>
                <a:gd name="connsiteX69" fmla="*/ 27353 w 1012182"/>
                <a:gd name="connsiteY69" fmla="*/ 39318 h 1117841"/>
                <a:gd name="connsiteX70" fmla="*/ 15630 w 1012182"/>
                <a:gd name="connsiteY70" fmla="*/ 82303 h 1117841"/>
                <a:gd name="connsiteX71" fmla="*/ 7815 w 1012182"/>
                <a:gd name="connsiteY71" fmla="*/ 94026 h 1117841"/>
                <a:gd name="connsiteX72" fmla="*/ 0 w 1012182"/>
                <a:gd name="connsiteY72" fmla="*/ 117472 h 1117841"/>
                <a:gd name="connsiteX73" fmla="*/ 7815 w 1012182"/>
                <a:gd name="connsiteY73" fmla="*/ 238610 h 1117841"/>
                <a:gd name="connsiteX74" fmla="*/ 15630 w 1012182"/>
                <a:gd name="connsiteY74" fmla="*/ 262056 h 1117841"/>
                <a:gd name="connsiteX75" fmla="*/ 19538 w 1012182"/>
                <a:gd name="connsiteY75" fmla="*/ 375379 h 1117841"/>
                <a:gd name="connsiteX76" fmla="*/ 27353 w 1012182"/>
                <a:gd name="connsiteY76" fmla="*/ 422272 h 1117841"/>
                <a:gd name="connsiteX77" fmla="*/ 31261 w 1012182"/>
                <a:gd name="connsiteY77" fmla="*/ 457441 h 1117841"/>
                <a:gd name="connsiteX78" fmla="*/ 35169 w 1012182"/>
                <a:gd name="connsiteY78" fmla="*/ 953718 h 1117841"/>
                <a:gd name="connsiteX79" fmla="*/ 39077 w 1012182"/>
                <a:gd name="connsiteY79" fmla="*/ 969349 h 1117841"/>
                <a:gd name="connsiteX80" fmla="*/ 46892 w 1012182"/>
                <a:gd name="connsiteY80" fmla="*/ 992795 h 1117841"/>
                <a:gd name="connsiteX81" fmla="*/ 74246 w 1012182"/>
                <a:gd name="connsiteY81" fmla="*/ 1031872 h 1117841"/>
                <a:gd name="connsiteX82" fmla="*/ 85969 w 1012182"/>
                <a:gd name="connsiteY82" fmla="*/ 1051410 h 1117841"/>
                <a:gd name="connsiteX83" fmla="*/ 109415 w 1012182"/>
                <a:gd name="connsiteY83" fmla="*/ 1082672 h 1117841"/>
                <a:gd name="connsiteX84" fmla="*/ 121138 w 1012182"/>
                <a:gd name="connsiteY84" fmla="*/ 1090487 h 1117841"/>
                <a:gd name="connsiteX85" fmla="*/ 140677 w 1012182"/>
                <a:gd name="connsiteY85" fmla="*/ 1106118 h 1117841"/>
                <a:gd name="connsiteX86" fmla="*/ 160215 w 1012182"/>
                <a:gd name="connsiteY86" fmla="*/ 1110026 h 1117841"/>
                <a:gd name="connsiteX87" fmla="*/ 203200 w 1012182"/>
                <a:gd name="connsiteY87" fmla="*/ 1117841 h 1117841"/>
                <a:gd name="connsiteX88" fmla="*/ 550984 w 1012182"/>
                <a:gd name="connsiteY88" fmla="*/ 1113933 h 1117841"/>
                <a:gd name="connsiteX89" fmla="*/ 601784 w 1012182"/>
                <a:gd name="connsiteY89" fmla="*/ 1110026 h 1117841"/>
                <a:gd name="connsiteX90" fmla="*/ 613507 w 1012182"/>
                <a:gd name="connsiteY90" fmla="*/ 1106118 h 1117841"/>
                <a:gd name="connsiteX91" fmla="*/ 629138 w 1012182"/>
                <a:gd name="connsiteY91" fmla="*/ 1102210 h 1117841"/>
                <a:gd name="connsiteX92" fmla="*/ 668215 w 1012182"/>
                <a:gd name="connsiteY92" fmla="*/ 1098303 h 1117841"/>
                <a:gd name="connsiteX93" fmla="*/ 930030 w 1012182"/>
                <a:gd name="connsiteY93" fmla="*/ 1102210 h 1117841"/>
                <a:gd name="connsiteX94" fmla="*/ 996461 w 1012182"/>
                <a:gd name="connsiteY94" fmla="*/ 1094395 h 1117841"/>
                <a:gd name="connsiteX95" fmla="*/ 1004277 w 1012182"/>
                <a:gd name="connsiteY95" fmla="*/ 1086579 h 1117841"/>
                <a:gd name="connsiteX96" fmla="*/ 1000369 w 1012182"/>
                <a:gd name="connsiteY96" fmla="*/ 1067041 h 1117841"/>
                <a:gd name="connsiteX97" fmla="*/ 1012092 w 1012182"/>
                <a:gd name="connsiteY97" fmla="*/ 1055318 h 111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12182" h="1117841">
                  <a:moveTo>
                    <a:pt x="1012092" y="1055318"/>
                  </a:moveTo>
                  <a:cubicBezTo>
                    <a:pt x="1010789" y="1052713"/>
                    <a:pt x="998600" y="1054159"/>
                    <a:pt x="992553" y="1051410"/>
                  </a:cubicBezTo>
                  <a:cubicBezTo>
                    <a:pt x="984002" y="1047523"/>
                    <a:pt x="977318" y="1040341"/>
                    <a:pt x="969107" y="1035779"/>
                  </a:cubicBezTo>
                  <a:cubicBezTo>
                    <a:pt x="965506" y="1033779"/>
                    <a:pt x="961292" y="1033174"/>
                    <a:pt x="957384" y="1031872"/>
                  </a:cubicBezTo>
                  <a:lnTo>
                    <a:pt x="941753" y="1016241"/>
                  </a:lnTo>
                  <a:cubicBezTo>
                    <a:pt x="936543" y="1011031"/>
                    <a:pt x="933113" y="1002940"/>
                    <a:pt x="926123" y="1000610"/>
                  </a:cubicBezTo>
                  <a:lnTo>
                    <a:pt x="914400" y="996703"/>
                  </a:lnTo>
                  <a:cubicBezTo>
                    <a:pt x="911795" y="994098"/>
                    <a:pt x="910005" y="990255"/>
                    <a:pt x="906584" y="988887"/>
                  </a:cubicBezTo>
                  <a:cubicBezTo>
                    <a:pt x="896611" y="984898"/>
                    <a:pt x="875323" y="981072"/>
                    <a:pt x="875323" y="981072"/>
                  </a:cubicBezTo>
                  <a:cubicBezTo>
                    <a:pt x="872718" y="978467"/>
                    <a:pt x="870803" y="974904"/>
                    <a:pt x="867507" y="973256"/>
                  </a:cubicBezTo>
                  <a:cubicBezTo>
                    <a:pt x="860139" y="969572"/>
                    <a:pt x="851803" y="968256"/>
                    <a:pt x="844061" y="965441"/>
                  </a:cubicBezTo>
                  <a:cubicBezTo>
                    <a:pt x="837469" y="963044"/>
                    <a:pt x="831036" y="960231"/>
                    <a:pt x="824523" y="957626"/>
                  </a:cubicBezTo>
                  <a:cubicBezTo>
                    <a:pt x="809145" y="942248"/>
                    <a:pt x="825769" y="956191"/>
                    <a:pt x="801077" y="945903"/>
                  </a:cubicBezTo>
                  <a:cubicBezTo>
                    <a:pt x="790323" y="941422"/>
                    <a:pt x="779509" y="936735"/>
                    <a:pt x="769815" y="930272"/>
                  </a:cubicBezTo>
                  <a:cubicBezTo>
                    <a:pt x="758039" y="922421"/>
                    <a:pt x="756347" y="920592"/>
                    <a:pt x="742461" y="914641"/>
                  </a:cubicBezTo>
                  <a:cubicBezTo>
                    <a:pt x="738675" y="913018"/>
                    <a:pt x="734339" y="912733"/>
                    <a:pt x="730738" y="910733"/>
                  </a:cubicBezTo>
                  <a:cubicBezTo>
                    <a:pt x="722527" y="906172"/>
                    <a:pt x="715107" y="900313"/>
                    <a:pt x="707292" y="895103"/>
                  </a:cubicBezTo>
                  <a:cubicBezTo>
                    <a:pt x="703384" y="892498"/>
                    <a:pt x="700025" y="888772"/>
                    <a:pt x="695569" y="887287"/>
                  </a:cubicBezTo>
                  <a:cubicBezTo>
                    <a:pt x="691661" y="885984"/>
                    <a:pt x="687530" y="885221"/>
                    <a:pt x="683846" y="883379"/>
                  </a:cubicBezTo>
                  <a:cubicBezTo>
                    <a:pt x="653545" y="868229"/>
                    <a:pt x="689866" y="881479"/>
                    <a:pt x="660400" y="871656"/>
                  </a:cubicBezTo>
                  <a:cubicBezTo>
                    <a:pt x="657795" y="869051"/>
                    <a:pt x="655879" y="865489"/>
                    <a:pt x="652584" y="863841"/>
                  </a:cubicBezTo>
                  <a:cubicBezTo>
                    <a:pt x="647780" y="861439"/>
                    <a:pt x="642117" y="861408"/>
                    <a:pt x="636953" y="859933"/>
                  </a:cubicBezTo>
                  <a:cubicBezTo>
                    <a:pt x="627921" y="857353"/>
                    <a:pt x="613139" y="851520"/>
                    <a:pt x="605692" y="848210"/>
                  </a:cubicBezTo>
                  <a:cubicBezTo>
                    <a:pt x="600369" y="845844"/>
                    <a:pt x="595415" y="842690"/>
                    <a:pt x="590061" y="840395"/>
                  </a:cubicBezTo>
                  <a:cubicBezTo>
                    <a:pt x="586275" y="838772"/>
                    <a:pt x="582022" y="838329"/>
                    <a:pt x="578338" y="836487"/>
                  </a:cubicBezTo>
                  <a:cubicBezTo>
                    <a:pt x="574137" y="834387"/>
                    <a:pt x="570282" y="831606"/>
                    <a:pt x="566615" y="828672"/>
                  </a:cubicBezTo>
                  <a:cubicBezTo>
                    <a:pt x="563738" y="826370"/>
                    <a:pt x="561959" y="822752"/>
                    <a:pt x="558800" y="820856"/>
                  </a:cubicBezTo>
                  <a:cubicBezTo>
                    <a:pt x="554799" y="818455"/>
                    <a:pt x="534361" y="813770"/>
                    <a:pt x="531446" y="813041"/>
                  </a:cubicBezTo>
                  <a:cubicBezTo>
                    <a:pt x="527538" y="810436"/>
                    <a:pt x="523924" y="807326"/>
                    <a:pt x="519723" y="805226"/>
                  </a:cubicBezTo>
                  <a:cubicBezTo>
                    <a:pt x="510102" y="800415"/>
                    <a:pt x="493561" y="798911"/>
                    <a:pt x="484553" y="797410"/>
                  </a:cubicBezTo>
                  <a:cubicBezTo>
                    <a:pt x="478040" y="793502"/>
                    <a:pt x="472067" y="788508"/>
                    <a:pt x="465015" y="785687"/>
                  </a:cubicBezTo>
                  <a:cubicBezTo>
                    <a:pt x="458848" y="783220"/>
                    <a:pt x="451172" y="785196"/>
                    <a:pt x="445477" y="781779"/>
                  </a:cubicBezTo>
                  <a:cubicBezTo>
                    <a:pt x="437579" y="777040"/>
                    <a:pt x="433306" y="767767"/>
                    <a:pt x="425938" y="762241"/>
                  </a:cubicBezTo>
                  <a:lnTo>
                    <a:pt x="410307" y="750518"/>
                  </a:lnTo>
                  <a:cubicBezTo>
                    <a:pt x="390997" y="721551"/>
                    <a:pt x="413228" y="753239"/>
                    <a:pt x="394677" y="730979"/>
                  </a:cubicBezTo>
                  <a:cubicBezTo>
                    <a:pt x="390508" y="725976"/>
                    <a:pt x="387821" y="719676"/>
                    <a:pt x="382953" y="715349"/>
                  </a:cubicBezTo>
                  <a:cubicBezTo>
                    <a:pt x="382945" y="715342"/>
                    <a:pt x="353650" y="695814"/>
                    <a:pt x="347784" y="691903"/>
                  </a:cubicBezTo>
                  <a:lnTo>
                    <a:pt x="324338" y="676272"/>
                  </a:lnTo>
                  <a:lnTo>
                    <a:pt x="289169" y="664549"/>
                  </a:lnTo>
                  <a:lnTo>
                    <a:pt x="277446" y="660641"/>
                  </a:lnTo>
                  <a:cubicBezTo>
                    <a:pt x="273538" y="659338"/>
                    <a:pt x="269548" y="658263"/>
                    <a:pt x="265723" y="656733"/>
                  </a:cubicBezTo>
                  <a:cubicBezTo>
                    <a:pt x="259210" y="654128"/>
                    <a:pt x="252570" y="651821"/>
                    <a:pt x="246184" y="648918"/>
                  </a:cubicBezTo>
                  <a:cubicBezTo>
                    <a:pt x="238229" y="645302"/>
                    <a:pt x="231027" y="639958"/>
                    <a:pt x="222738" y="637195"/>
                  </a:cubicBezTo>
                  <a:cubicBezTo>
                    <a:pt x="215221" y="634689"/>
                    <a:pt x="207026" y="635006"/>
                    <a:pt x="199292" y="633287"/>
                  </a:cubicBezTo>
                  <a:cubicBezTo>
                    <a:pt x="195271" y="632393"/>
                    <a:pt x="191477" y="630682"/>
                    <a:pt x="187569" y="629379"/>
                  </a:cubicBezTo>
                  <a:cubicBezTo>
                    <a:pt x="184964" y="626774"/>
                    <a:pt x="182912" y="623459"/>
                    <a:pt x="179753" y="621564"/>
                  </a:cubicBezTo>
                  <a:cubicBezTo>
                    <a:pt x="176221" y="619445"/>
                    <a:pt x="170943" y="620569"/>
                    <a:pt x="168030" y="617656"/>
                  </a:cubicBezTo>
                  <a:cubicBezTo>
                    <a:pt x="163911" y="613537"/>
                    <a:pt x="163944" y="606501"/>
                    <a:pt x="160215" y="602026"/>
                  </a:cubicBezTo>
                  <a:cubicBezTo>
                    <a:pt x="156268" y="597290"/>
                    <a:pt x="137036" y="588483"/>
                    <a:pt x="132861" y="586395"/>
                  </a:cubicBezTo>
                  <a:cubicBezTo>
                    <a:pt x="130256" y="582487"/>
                    <a:pt x="127146" y="578873"/>
                    <a:pt x="125046" y="574672"/>
                  </a:cubicBezTo>
                  <a:cubicBezTo>
                    <a:pt x="123204" y="570988"/>
                    <a:pt x="123138" y="566550"/>
                    <a:pt x="121138" y="562949"/>
                  </a:cubicBezTo>
                  <a:cubicBezTo>
                    <a:pt x="116576" y="554738"/>
                    <a:pt x="105507" y="539503"/>
                    <a:pt x="105507" y="539503"/>
                  </a:cubicBezTo>
                  <a:cubicBezTo>
                    <a:pt x="104205" y="535595"/>
                    <a:pt x="101600" y="531898"/>
                    <a:pt x="101600" y="527779"/>
                  </a:cubicBezTo>
                  <a:cubicBezTo>
                    <a:pt x="101600" y="493887"/>
                    <a:pt x="100540" y="459705"/>
                    <a:pt x="105507" y="426179"/>
                  </a:cubicBezTo>
                  <a:cubicBezTo>
                    <a:pt x="106111" y="422104"/>
                    <a:pt x="113128" y="422645"/>
                    <a:pt x="117230" y="422272"/>
                  </a:cubicBezTo>
                  <a:cubicBezTo>
                    <a:pt x="141911" y="420028"/>
                    <a:pt x="166728" y="419667"/>
                    <a:pt x="191477" y="418364"/>
                  </a:cubicBezTo>
                  <a:lnTo>
                    <a:pt x="226646" y="406641"/>
                  </a:lnTo>
                  <a:cubicBezTo>
                    <a:pt x="230554" y="405338"/>
                    <a:pt x="234942" y="405018"/>
                    <a:pt x="238369" y="402733"/>
                  </a:cubicBezTo>
                  <a:lnTo>
                    <a:pt x="261815" y="387103"/>
                  </a:lnTo>
                  <a:cubicBezTo>
                    <a:pt x="260512" y="377985"/>
                    <a:pt x="260820" y="368487"/>
                    <a:pt x="257907" y="359749"/>
                  </a:cubicBezTo>
                  <a:cubicBezTo>
                    <a:pt x="256742" y="356254"/>
                    <a:pt x="253587" y="353098"/>
                    <a:pt x="250092" y="351933"/>
                  </a:cubicBezTo>
                  <a:cubicBezTo>
                    <a:pt x="241184" y="348964"/>
                    <a:pt x="180849" y="344218"/>
                    <a:pt x="179753" y="344118"/>
                  </a:cubicBezTo>
                  <a:cubicBezTo>
                    <a:pt x="150287" y="334295"/>
                    <a:pt x="186608" y="347545"/>
                    <a:pt x="156307" y="332395"/>
                  </a:cubicBezTo>
                  <a:cubicBezTo>
                    <a:pt x="152623" y="330553"/>
                    <a:pt x="148492" y="329790"/>
                    <a:pt x="144584" y="328487"/>
                  </a:cubicBezTo>
                  <a:cubicBezTo>
                    <a:pt x="141979" y="324579"/>
                    <a:pt x="139703" y="320431"/>
                    <a:pt x="136769" y="316764"/>
                  </a:cubicBezTo>
                  <a:cubicBezTo>
                    <a:pt x="134467" y="313887"/>
                    <a:pt x="129142" y="312628"/>
                    <a:pt x="128953" y="308949"/>
                  </a:cubicBezTo>
                  <a:cubicBezTo>
                    <a:pt x="112145" y="-18806"/>
                    <a:pt x="152826" y="107019"/>
                    <a:pt x="117230" y="241"/>
                  </a:cubicBezTo>
                  <a:cubicBezTo>
                    <a:pt x="112496" y="557"/>
                    <a:pt x="58372" y="-3424"/>
                    <a:pt x="42984" y="11964"/>
                  </a:cubicBezTo>
                  <a:cubicBezTo>
                    <a:pt x="38865" y="16083"/>
                    <a:pt x="38059" y="22537"/>
                    <a:pt x="35169" y="27595"/>
                  </a:cubicBezTo>
                  <a:cubicBezTo>
                    <a:pt x="32839" y="31673"/>
                    <a:pt x="29958" y="35410"/>
                    <a:pt x="27353" y="39318"/>
                  </a:cubicBezTo>
                  <a:cubicBezTo>
                    <a:pt x="25256" y="49807"/>
                    <a:pt x="21298" y="73801"/>
                    <a:pt x="15630" y="82303"/>
                  </a:cubicBezTo>
                  <a:cubicBezTo>
                    <a:pt x="13025" y="86211"/>
                    <a:pt x="9722" y="89734"/>
                    <a:pt x="7815" y="94026"/>
                  </a:cubicBezTo>
                  <a:cubicBezTo>
                    <a:pt x="4469" y="101554"/>
                    <a:pt x="0" y="117472"/>
                    <a:pt x="0" y="117472"/>
                  </a:cubicBezTo>
                  <a:cubicBezTo>
                    <a:pt x="2605" y="157851"/>
                    <a:pt x="-4980" y="200223"/>
                    <a:pt x="7815" y="238610"/>
                  </a:cubicBezTo>
                  <a:lnTo>
                    <a:pt x="15630" y="262056"/>
                  </a:lnTo>
                  <a:cubicBezTo>
                    <a:pt x="16933" y="299830"/>
                    <a:pt x="16780" y="337683"/>
                    <a:pt x="19538" y="375379"/>
                  </a:cubicBezTo>
                  <a:cubicBezTo>
                    <a:pt x="20694" y="391183"/>
                    <a:pt x="25112" y="406585"/>
                    <a:pt x="27353" y="422272"/>
                  </a:cubicBezTo>
                  <a:cubicBezTo>
                    <a:pt x="29021" y="433949"/>
                    <a:pt x="29958" y="445718"/>
                    <a:pt x="31261" y="457441"/>
                  </a:cubicBezTo>
                  <a:cubicBezTo>
                    <a:pt x="32564" y="622867"/>
                    <a:pt x="32643" y="788306"/>
                    <a:pt x="35169" y="953718"/>
                  </a:cubicBezTo>
                  <a:cubicBezTo>
                    <a:pt x="35251" y="959088"/>
                    <a:pt x="37534" y="964205"/>
                    <a:pt x="39077" y="969349"/>
                  </a:cubicBezTo>
                  <a:cubicBezTo>
                    <a:pt x="41444" y="977240"/>
                    <a:pt x="42526" y="985809"/>
                    <a:pt x="46892" y="992795"/>
                  </a:cubicBezTo>
                  <a:cubicBezTo>
                    <a:pt x="68383" y="1027180"/>
                    <a:pt x="57741" y="1015367"/>
                    <a:pt x="74246" y="1031872"/>
                  </a:cubicBezTo>
                  <a:cubicBezTo>
                    <a:pt x="81716" y="1054287"/>
                    <a:pt x="73095" y="1034245"/>
                    <a:pt x="85969" y="1051410"/>
                  </a:cubicBezTo>
                  <a:cubicBezTo>
                    <a:pt x="95339" y="1063903"/>
                    <a:pt x="98216" y="1073712"/>
                    <a:pt x="109415" y="1082672"/>
                  </a:cubicBezTo>
                  <a:cubicBezTo>
                    <a:pt x="113082" y="1085606"/>
                    <a:pt x="117471" y="1087553"/>
                    <a:pt x="121138" y="1090487"/>
                  </a:cubicBezTo>
                  <a:cubicBezTo>
                    <a:pt x="129557" y="1097223"/>
                    <a:pt x="129350" y="1101871"/>
                    <a:pt x="140677" y="1106118"/>
                  </a:cubicBezTo>
                  <a:cubicBezTo>
                    <a:pt x="146896" y="1108450"/>
                    <a:pt x="153680" y="1108838"/>
                    <a:pt x="160215" y="1110026"/>
                  </a:cubicBezTo>
                  <a:cubicBezTo>
                    <a:pt x="215224" y="1120027"/>
                    <a:pt x="154924" y="1108185"/>
                    <a:pt x="203200" y="1117841"/>
                  </a:cubicBezTo>
                  <a:lnTo>
                    <a:pt x="550984" y="1113933"/>
                  </a:lnTo>
                  <a:cubicBezTo>
                    <a:pt x="567964" y="1113600"/>
                    <a:pt x="584932" y="1112132"/>
                    <a:pt x="601784" y="1110026"/>
                  </a:cubicBezTo>
                  <a:cubicBezTo>
                    <a:pt x="605871" y="1109515"/>
                    <a:pt x="609546" y="1107250"/>
                    <a:pt x="613507" y="1106118"/>
                  </a:cubicBezTo>
                  <a:cubicBezTo>
                    <a:pt x="618671" y="1104642"/>
                    <a:pt x="623821" y="1102969"/>
                    <a:pt x="629138" y="1102210"/>
                  </a:cubicBezTo>
                  <a:cubicBezTo>
                    <a:pt x="642097" y="1100359"/>
                    <a:pt x="655189" y="1099605"/>
                    <a:pt x="668215" y="1098303"/>
                  </a:cubicBezTo>
                  <a:lnTo>
                    <a:pt x="930030" y="1102210"/>
                  </a:lnTo>
                  <a:cubicBezTo>
                    <a:pt x="976246" y="1102210"/>
                    <a:pt x="970233" y="1103138"/>
                    <a:pt x="996461" y="1094395"/>
                  </a:cubicBezTo>
                  <a:cubicBezTo>
                    <a:pt x="999066" y="1091790"/>
                    <a:pt x="1003756" y="1090226"/>
                    <a:pt x="1004277" y="1086579"/>
                  </a:cubicBezTo>
                  <a:cubicBezTo>
                    <a:pt x="1005216" y="1080004"/>
                    <a:pt x="1001461" y="1073592"/>
                    <a:pt x="1000369" y="1067041"/>
                  </a:cubicBezTo>
                  <a:cubicBezTo>
                    <a:pt x="1000155" y="1065756"/>
                    <a:pt x="1013395" y="1057923"/>
                    <a:pt x="1012092" y="1055318"/>
                  </a:cubicBez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nvGrpSpPr>
          <p:cNvPr id="12" name="Group 11"/>
          <p:cNvGrpSpPr/>
          <p:nvPr/>
        </p:nvGrpSpPr>
        <p:grpSpPr>
          <a:xfrm>
            <a:off x="367325" y="2110154"/>
            <a:ext cx="3249929" cy="1695939"/>
            <a:chOff x="367325" y="2110154"/>
            <a:chExt cx="3249929" cy="1695939"/>
          </a:xfrm>
        </p:grpSpPr>
        <p:pic>
          <p:nvPicPr>
            <p:cNvPr id="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25" y="2175233"/>
              <a:ext cx="3012044" cy="155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bwMode="auto">
            <a:xfrm>
              <a:off x="1811900" y="2114062"/>
              <a:ext cx="1805354" cy="1692031"/>
            </a:xfrm>
            <a:custGeom>
              <a:avLst/>
              <a:gdLst>
                <a:gd name="connsiteX0" fmla="*/ 668215 w 1805354"/>
                <a:gd name="connsiteY0" fmla="*/ 1668585 h 1692031"/>
                <a:gd name="connsiteX1" fmla="*/ 699477 w 1805354"/>
                <a:gd name="connsiteY1" fmla="*/ 1645139 h 1692031"/>
                <a:gd name="connsiteX2" fmla="*/ 722923 w 1805354"/>
                <a:gd name="connsiteY2" fmla="*/ 1629508 h 1692031"/>
                <a:gd name="connsiteX3" fmla="*/ 734646 w 1805354"/>
                <a:gd name="connsiteY3" fmla="*/ 1606062 h 1692031"/>
                <a:gd name="connsiteX4" fmla="*/ 750277 w 1805354"/>
                <a:gd name="connsiteY4" fmla="*/ 1594339 h 1692031"/>
                <a:gd name="connsiteX5" fmla="*/ 765908 w 1805354"/>
                <a:gd name="connsiteY5" fmla="*/ 1574800 h 1692031"/>
                <a:gd name="connsiteX6" fmla="*/ 777631 w 1805354"/>
                <a:gd name="connsiteY6" fmla="*/ 1570893 h 1692031"/>
                <a:gd name="connsiteX7" fmla="*/ 797169 w 1805354"/>
                <a:gd name="connsiteY7" fmla="*/ 1559170 h 1692031"/>
                <a:gd name="connsiteX8" fmla="*/ 816708 w 1805354"/>
                <a:gd name="connsiteY8" fmla="*/ 1547447 h 1692031"/>
                <a:gd name="connsiteX9" fmla="*/ 836246 w 1805354"/>
                <a:gd name="connsiteY9" fmla="*/ 1531816 h 1692031"/>
                <a:gd name="connsiteX10" fmla="*/ 867508 w 1805354"/>
                <a:gd name="connsiteY10" fmla="*/ 1508370 h 1692031"/>
                <a:gd name="connsiteX11" fmla="*/ 890954 w 1805354"/>
                <a:gd name="connsiteY11" fmla="*/ 1488831 h 1692031"/>
                <a:gd name="connsiteX12" fmla="*/ 902677 w 1805354"/>
                <a:gd name="connsiteY12" fmla="*/ 1481016 h 1692031"/>
                <a:gd name="connsiteX13" fmla="*/ 930031 w 1805354"/>
                <a:gd name="connsiteY13" fmla="*/ 1461477 h 1692031"/>
                <a:gd name="connsiteX14" fmla="*/ 941754 w 1805354"/>
                <a:gd name="connsiteY14" fmla="*/ 1449754 h 1692031"/>
                <a:gd name="connsiteX15" fmla="*/ 953477 w 1805354"/>
                <a:gd name="connsiteY15" fmla="*/ 1434124 h 1692031"/>
                <a:gd name="connsiteX16" fmla="*/ 965200 w 1805354"/>
                <a:gd name="connsiteY16" fmla="*/ 1430216 h 1692031"/>
                <a:gd name="connsiteX17" fmla="*/ 988646 w 1805354"/>
                <a:gd name="connsiteY17" fmla="*/ 1410677 h 1692031"/>
                <a:gd name="connsiteX18" fmla="*/ 1016000 w 1805354"/>
                <a:gd name="connsiteY18" fmla="*/ 1395047 h 1692031"/>
                <a:gd name="connsiteX19" fmla="*/ 1023815 w 1805354"/>
                <a:gd name="connsiteY19" fmla="*/ 1383324 h 1692031"/>
                <a:gd name="connsiteX20" fmla="*/ 1043354 w 1805354"/>
                <a:gd name="connsiteY20" fmla="*/ 1363785 h 1692031"/>
                <a:gd name="connsiteX21" fmla="*/ 1070708 w 1805354"/>
                <a:gd name="connsiteY21" fmla="*/ 1332524 h 1692031"/>
                <a:gd name="connsiteX22" fmla="*/ 1074615 w 1805354"/>
                <a:gd name="connsiteY22" fmla="*/ 1320800 h 1692031"/>
                <a:gd name="connsiteX23" fmla="*/ 1105877 w 1805354"/>
                <a:gd name="connsiteY23" fmla="*/ 1293447 h 1692031"/>
                <a:gd name="connsiteX24" fmla="*/ 1113692 w 1805354"/>
                <a:gd name="connsiteY24" fmla="*/ 1285631 h 1692031"/>
                <a:gd name="connsiteX25" fmla="*/ 1137138 w 1805354"/>
                <a:gd name="connsiteY25" fmla="*/ 1273908 h 1692031"/>
                <a:gd name="connsiteX26" fmla="*/ 1168400 w 1805354"/>
                <a:gd name="connsiteY26" fmla="*/ 1250462 h 1692031"/>
                <a:gd name="connsiteX27" fmla="*/ 1180123 w 1805354"/>
                <a:gd name="connsiteY27" fmla="*/ 1246554 h 1692031"/>
                <a:gd name="connsiteX28" fmla="*/ 1203569 w 1805354"/>
                <a:gd name="connsiteY28" fmla="*/ 1230924 h 1692031"/>
                <a:gd name="connsiteX29" fmla="*/ 1234831 w 1805354"/>
                <a:gd name="connsiteY29" fmla="*/ 1215293 h 1692031"/>
                <a:gd name="connsiteX30" fmla="*/ 1262184 w 1805354"/>
                <a:gd name="connsiteY30" fmla="*/ 1199662 h 1692031"/>
                <a:gd name="connsiteX31" fmla="*/ 1285631 w 1805354"/>
                <a:gd name="connsiteY31" fmla="*/ 1184031 h 1692031"/>
                <a:gd name="connsiteX32" fmla="*/ 1305169 w 1805354"/>
                <a:gd name="connsiteY32" fmla="*/ 1176216 h 1692031"/>
                <a:gd name="connsiteX33" fmla="*/ 1316892 w 1805354"/>
                <a:gd name="connsiteY33" fmla="*/ 1168400 h 1692031"/>
                <a:gd name="connsiteX34" fmla="*/ 1332523 w 1805354"/>
                <a:gd name="connsiteY34" fmla="*/ 1160585 h 1692031"/>
                <a:gd name="connsiteX35" fmla="*/ 1344246 w 1805354"/>
                <a:gd name="connsiteY35" fmla="*/ 1152770 h 1692031"/>
                <a:gd name="connsiteX36" fmla="*/ 1363784 w 1805354"/>
                <a:gd name="connsiteY36" fmla="*/ 1133231 h 1692031"/>
                <a:gd name="connsiteX37" fmla="*/ 1375508 w 1805354"/>
                <a:gd name="connsiteY37" fmla="*/ 1129324 h 1692031"/>
                <a:gd name="connsiteX38" fmla="*/ 1406769 w 1805354"/>
                <a:gd name="connsiteY38" fmla="*/ 1101970 h 1692031"/>
                <a:gd name="connsiteX39" fmla="*/ 1422400 w 1805354"/>
                <a:gd name="connsiteY39" fmla="*/ 1086339 h 1692031"/>
                <a:gd name="connsiteX40" fmla="*/ 1449754 w 1805354"/>
                <a:gd name="connsiteY40" fmla="*/ 1074616 h 1692031"/>
                <a:gd name="connsiteX41" fmla="*/ 1469292 w 1805354"/>
                <a:gd name="connsiteY41" fmla="*/ 1062893 h 1692031"/>
                <a:gd name="connsiteX42" fmla="*/ 1477108 w 1805354"/>
                <a:gd name="connsiteY42" fmla="*/ 1055077 h 1692031"/>
                <a:gd name="connsiteX43" fmla="*/ 1488831 w 1805354"/>
                <a:gd name="connsiteY43" fmla="*/ 1047262 h 1692031"/>
                <a:gd name="connsiteX44" fmla="*/ 1504461 w 1805354"/>
                <a:gd name="connsiteY44" fmla="*/ 1023816 h 1692031"/>
                <a:gd name="connsiteX45" fmla="*/ 1520092 w 1805354"/>
                <a:gd name="connsiteY45" fmla="*/ 1004277 h 1692031"/>
                <a:gd name="connsiteX46" fmla="*/ 1539631 w 1805354"/>
                <a:gd name="connsiteY46" fmla="*/ 976924 h 1692031"/>
                <a:gd name="connsiteX47" fmla="*/ 1551354 w 1805354"/>
                <a:gd name="connsiteY47" fmla="*/ 957385 h 1692031"/>
                <a:gd name="connsiteX48" fmla="*/ 1563077 w 1805354"/>
                <a:gd name="connsiteY48" fmla="*/ 937847 h 1692031"/>
                <a:gd name="connsiteX49" fmla="*/ 1570892 w 1805354"/>
                <a:gd name="connsiteY49" fmla="*/ 922216 h 1692031"/>
                <a:gd name="connsiteX50" fmla="*/ 1547446 w 1805354"/>
                <a:gd name="connsiteY50" fmla="*/ 914400 h 1692031"/>
                <a:gd name="connsiteX51" fmla="*/ 1535723 w 1805354"/>
                <a:gd name="connsiteY51" fmla="*/ 910493 h 1692031"/>
                <a:gd name="connsiteX52" fmla="*/ 1496646 w 1805354"/>
                <a:gd name="connsiteY52" fmla="*/ 887047 h 1692031"/>
                <a:gd name="connsiteX53" fmla="*/ 1457569 w 1805354"/>
                <a:gd name="connsiteY53" fmla="*/ 875324 h 1692031"/>
                <a:gd name="connsiteX54" fmla="*/ 1445846 w 1805354"/>
                <a:gd name="connsiteY54" fmla="*/ 871416 h 1692031"/>
                <a:gd name="connsiteX55" fmla="*/ 1441938 w 1805354"/>
                <a:gd name="connsiteY55" fmla="*/ 824524 h 1692031"/>
                <a:gd name="connsiteX56" fmla="*/ 1453661 w 1805354"/>
                <a:gd name="connsiteY56" fmla="*/ 785447 h 1692031"/>
                <a:gd name="connsiteX57" fmla="*/ 1457569 w 1805354"/>
                <a:gd name="connsiteY57" fmla="*/ 773724 h 1692031"/>
                <a:gd name="connsiteX58" fmla="*/ 1461477 w 1805354"/>
                <a:gd name="connsiteY58" fmla="*/ 762000 h 1692031"/>
                <a:gd name="connsiteX59" fmla="*/ 1477108 w 1805354"/>
                <a:gd name="connsiteY59" fmla="*/ 734647 h 1692031"/>
                <a:gd name="connsiteX60" fmla="*/ 1492738 w 1805354"/>
                <a:gd name="connsiteY60" fmla="*/ 687754 h 1692031"/>
                <a:gd name="connsiteX61" fmla="*/ 1496646 w 1805354"/>
                <a:gd name="connsiteY61" fmla="*/ 676031 h 1692031"/>
                <a:gd name="connsiteX62" fmla="*/ 1500554 w 1805354"/>
                <a:gd name="connsiteY62" fmla="*/ 664308 h 1692031"/>
                <a:gd name="connsiteX63" fmla="*/ 1508369 w 1805354"/>
                <a:gd name="connsiteY63" fmla="*/ 633047 h 1692031"/>
                <a:gd name="connsiteX64" fmla="*/ 1512277 w 1805354"/>
                <a:gd name="connsiteY64" fmla="*/ 613508 h 1692031"/>
                <a:gd name="connsiteX65" fmla="*/ 1520092 w 1805354"/>
                <a:gd name="connsiteY65" fmla="*/ 590062 h 1692031"/>
                <a:gd name="connsiteX66" fmla="*/ 1524000 w 1805354"/>
                <a:gd name="connsiteY66" fmla="*/ 578339 h 1692031"/>
                <a:gd name="connsiteX67" fmla="*/ 1531815 w 1805354"/>
                <a:gd name="connsiteY67" fmla="*/ 566616 h 1692031"/>
                <a:gd name="connsiteX68" fmla="*/ 1539631 w 1805354"/>
                <a:gd name="connsiteY68" fmla="*/ 535354 h 1692031"/>
                <a:gd name="connsiteX69" fmla="*/ 1555261 w 1805354"/>
                <a:gd name="connsiteY69" fmla="*/ 488462 h 1692031"/>
                <a:gd name="connsiteX70" fmla="*/ 1559169 w 1805354"/>
                <a:gd name="connsiteY70" fmla="*/ 476739 h 1692031"/>
                <a:gd name="connsiteX71" fmla="*/ 1563077 w 1805354"/>
                <a:gd name="connsiteY71" fmla="*/ 465016 h 1692031"/>
                <a:gd name="connsiteX72" fmla="*/ 1566984 w 1805354"/>
                <a:gd name="connsiteY72" fmla="*/ 449385 h 1692031"/>
                <a:gd name="connsiteX73" fmla="*/ 1574800 w 1805354"/>
                <a:gd name="connsiteY73" fmla="*/ 437662 h 1692031"/>
                <a:gd name="connsiteX74" fmla="*/ 1574800 w 1805354"/>
                <a:gd name="connsiteY74" fmla="*/ 382954 h 1692031"/>
                <a:gd name="connsiteX75" fmla="*/ 1566984 w 1805354"/>
                <a:gd name="connsiteY75" fmla="*/ 375139 h 1692031"/>
                <a:gd name="connsiteX76" fmla="*/ 1539631 w 1805354"/>
                <a:gd name="connsiteY76" fmla="*/ 367324 h 1692031"/>
                <a:gd name="connsiteX77" fmla="*/ 1512277 w 1805354"/>
                <a:gd name="connsiteY77" fmla="*/ 363416 h 1692031"/>
                <a:gd name="connsiteX78" fmla="*/ 1469292 w 1805354"/>
                <a:gd name="connsiteY78" fmla="*/ 351693 h 1692031"/>
                <a:gd name="connsiteX79" fmla="*/ 1434123 w 1805354"/>
                <a:gd name="connsiteY79" fmla="*/ 343877 h 1692031"/>
                <a:gd name="connsiteX80" fmla="*/ 1422400 w 1805354"/>
                <a:gd name="connsiteY80" fmla="*/ 336062 h 1692031"/>
                <a:gd name="connsiteX81" fmla="*/ 1316892 w 1805354"/>
                <a:gd name="connsiteY81" fmla="*/ 328247 h 1692031"/>
                <a:gd name="connsiteX82" fmla="*/ 1246554 w 1805354"/>
                <a:gd name="connsiteY82" fmla="*/ 320431 h 1692031"/>
                <a:gd name="connsiteX83" fmla="*/ 1207477 w 1805354"/>
                <a:gd name="connsiteY83" fmla="*/ 312616 h 1692031"/>
                <a:gd name="connsiteX84" fmla="*/ 1195754 w 1805354"/>
                <a:gd name="connsiteY84" fmla="*/ 308708 h 1692031"/>
                <a:gd name="connsiteX85" fmla="*/ 1144954 w 1805354"/>
                <a:gd name="connsiteY85" fmla="*/ 304800 h 1692031"/>
                <a:gd name="connsiteX86" fmla="*/ 1101969 w 1805354"/>
                <a:gd name="connsiteY86" fmla="*/ 296985 h 1692031"/>
                <a:gd name="connsiteX87" fmla="*/ 1051169 w 1805354"/>
                <a:gd name="connsiteY87" fmla="*/ 285262 h 1692031"/>
                <a:gd name="connsiteX88" fmla="*/ 1004277 w 1805354"/>
                <a:gd name="connsiteY88" fmla="*/ 277447 h 1692031"/>
                <a:gd name="connsiteX89" fmla="*/ 976923 w 1805354"/>
                <a:gd name="connsiteY89" fmla="*/ 269631 h 1692031"/>
                <a:gd name="connsiteX90" fmla="*/ 949569 w 1805354"/>
                <a:gd name="connsiteY90" fmla="*/ 265724 h 1692031"/>
                <a:gd name="connsiteX91" fmla="*/ 922215 w 1805354"/>
                <a:gd name="connsiteY91" fmla="*/ 254000 h 1692031"/>
                <a:gd name="connsiteX92" fmla="*/ 894861 w 1805354"/>
                <a:gd name="connsiteY92" fmla="*/ 250093 h 1692031"/>
                <a:gd name="connsiteX93" fmla="*/ 879231 w 1805354"/>
                <a:gd name="connsiteY93" fmla="*/ 246185 h 1692031"/>
                <a:gd name="connsiteX94" fmla="*/ 851877 w 1805354"/>
                <a:gd name="connsiteY94" fmla="*/ 242277 h 1692031"/>
                <a:gd name="connsiteX95" fmla="*/ 808892 w 1805354"/>
                <a:gd name="connsiteY95" fmla="*/ 226647 h 1692031"/>
                <a:gd name="connsiteX96" fmla="*/ 762000 w 1805354"/>
                <a:gd name="connsiteY96" fmla="*/ 218831 h 1692031"/>
                <a:gd name="connsiteX97" fmla="*/ 746369 w 1805354"/>
                <a:gd name="connsiteY97" fmla="*/ 199293 h 1692031"/>
                <a:gd name="connsiteX98" fmla="*/ 742461 w 1805354"/>
                <a:gd name="connsiteY98" fmla="*/ 187570 h 1692031"/>
                <a:gd name="connsiteX99" fmla="*/ 734646 w 1805354"/>
                <a:gd name="connsiteY99" fmla="*/ 136770 h 1692031"/>
                <a:gd name="connsiteX100" fmla="*/ 726831 w 1805354"/>
                <a:gd name="connsiteY100" fmla="*/ 125047 h 1692031"/>
                <a:gd name="connsiteX101" fmla="*/ 703384 w 1805354"/>
                <a:gd name="connsiteY101" fmla="*/ 117231 h 1692031"/>
                <a:gd name="connsiteX102" fmla="*/ 640861 w 1805354"/>
                <a:gd name="connsiteY102" fmla="*/ 121139 h 1692031"/>
                <a:gd name="connsiteX103" fmla="*/ 617415 w 1805354"/>
                <a:gd name="connsiteY103" fmla="*/ 128954 h 1692031"/>
                <a:gd name="connsiteX104" fmla="*/ 582246 w 1805354"/>
                <a:gd name="connsiteY104" fmla="*/ 140677 h 1692031"/>
                <a:gd name="connsiteX105" fmla="*/ 570523 w 1805354"/>
                <a:gd name="connsiteY105" fmla="*/ 144585 h 1692031"/>
                <a:gd name="connsiteX106" fmla="*/ 554892 w 1805354"/>
                <a:gd name="connsiteY106" fmla="*/ 148493 h 1692031"/>
                <a:gd name="connsiteX107" fmla="*/ 543169 w 1805354"/>
                <a:gd name="connsiteY107" fmla="*/ 156308 h 1692031"/>
                <a:gd name="connsiteX108" fmla="*/ 441569 w 1805354"/>
                <a:gd name="connsiteY108" fmla="*/ 160216 h 1692031"/>
                <a:gd name="connsiteX109" fmla="*/ 394677 w 1805354"/>
                <a:gd name="connsiteY109" fmla="*/ 144585 h 1692031"/>
                <a:gd name="connsiteX110" fmla="*/ 371231 w 1805354"/>
                <a:gd name="connsiteY110" fmla="*/ 136770 h 1692031"/>
                <a:gd name="connsiteX111" fmla="*/ 351692 w 1805354"/>
                <a:gd name="connsiteY111" fmla="*/ 132862 h 1692031"/>
                <a:gd name="connsiteX112" fmla="*/ 328246 w 1805354"/>
                <a:gd name="connsiteY112" fmla="*/ 125047 h 1692031"/>
                <a:gd name="connsiteX113" fmla="*/ 316523 w 1805354"/>
                <a:gd name="connsiteY113" fmla="*/ 121139 h 1692031"/>
                <a:gd name="connsiteX114" fmla="*/ 296984 w 1805354"/>
                <a:gd name="connsiteY114" fmla="*/ 117231 h 1692031"/>
                <a:gd name="connsiteX115" fmla="*/ 285261 w 1805354"/>
                <a:gd name="connsiteY115" fmla="*/ 113324 h 1692031"/>
                <a:gd name="connsiteX116" fmla="*/ 254000 w 1805354"/>
                <a:gd name="connsiteY116" fmla="*/ 109416 h 1692031"/>
                <a:gd name="connsiteX117" fmla="*/ 226646 w 1805354"/>
                <a:gd name="connsiteY117" fmla="*/ 101600 h 1692031"/>
                <a:gd name="connsiteX118" fmla="*/ 152400 w 1805354"/>
                <a:gd name="connsiteY118" fmla="*/ 89877 h 1692031"/>
                <a:gd name="connsiteX119" fmla="*/ 97692 w 1805354"/>
                <a:gd name="connsiteY119" fmla="*/ 82062 h 1692031"/>
                <a:gd name="connsiteX120" fmla="*/ 62523 w 1805354"/>
                <a:gd name="connsiteY120" fmla="*/ 74247 h 1692031"/>
                <a:gd name="connsiteX121" fmla="*/ 50800 w 1805354"/>
                <a:gd name="connsiteY121" fmla="*/ 70339 h 1692031"/>
                <a:gd name="connsiteX122" fmla="*/ 15631 w 1805354"/>
                <a:gd name="connsiteY122" fmla="*/ 66431 h 1692031"/>
                <a:gd name="connsiteX123" fmla="*/ 3908 w 1805354"/>
                <a:gd name="connsiteY123" fmla="*/ 62524 h 1692031"/>
                <a:gd name="connsiteX124" fmla="*/ 0 w 1805354"/>
                <a:gd name="connsiteY124" fmla="*/ 50800 h 1692031"/>
                <a:gd name="connsiteX125" fmla="*/ 11723 w 1805354"/>
                <a:gd name="connsiteY125" fmla="*/ 11724 h 1692031"/>
                <a:gd name="connsiteX126" fmla="*/ 27354 w 1805354"/>
                <a:gd name="connsiteY126" fmla="*/ 7816 h 1692031"/>
                <a:gd name="connsiteX127" fmla="*/ 50800 w 1805354"/>
                <a:gd name="connsiteY127" fmla="*/ 0 h 1692031"/>
                <a:gd name="connsiteX128" fmla="*/ 261815 w 1805354"/>
                <a:gd name="connsiteY128" fmla="*/ 3908 h 1692031"/>
                <a:gd name="connsiteX129" fmla="*/ 347784 w 1805354"/>
                <a:gd name="connsiteY129" fmla="*/ 11724 h 1692031"/>
                <a:gd name="connsiteX130" fmla="*/ 883138 w 1805354"/>
                <a:gd name="connsiteY130" fmla="*/ 15631 h 1692031"/>
                <a:gd name="connsiteX131" fmla="*/ 1512277 w 1805354"/>
                <a:gd name="connsiteY131" fmla="*/ 15631 h 1692031"/>
                <a:gd name="connsiteX132" fmla="*/ 1551354 w 1805354"/>
                <a:gd name="connsiteY132" fmla="*/ 23447 h 1692031"/>
                <a:gd name="connsiteX133" fmla="*/ 1590431 w 1805354"/>
                <a:gd name="connsiteY133" fmla="*/ 31262 h 1692031"/>
                <a:gd name="connsiteX134" fmla="*/ 1625600 w 1805354"/>
                <a:gd name="connsiteY134" fmla="*/ 42985 h 1692031"/>
                <a:gd name="connsiteX135" fmla="*/ 1633415 w 1805354"/>
                <a:gd name="connsiteY135" fmla="*/ 54708 h 1692031"/>
                <a:gd name="connsiteX136" fmla="*/ 1649046 w 1805354"/>
                <a:gd name="connsiteY136" fmla="*/ 74247 h 1692031"/>
                <a:gd name="connsiteX137" fmla="*/ 1652954 w 1805354"/>
                <a:gd name="connsiteY137" fmla="*/ 85970 h 1692031"/>
                <a:gd name="connsiteX138" fmla="*/ 1660769 w 1805354"/>
                <a:gd name="connsiteY138" fmla="*/ 121139 h 1692031"/>
                <a:gd name="connsiteX139" fmla="*/ 1668584 w 1805354"/>
                <a:gd name="connsiteY139" fmla="*/ 152400 h 1692031"/>
                <a:gd name="connsiteX140" fmla="*/ 1672492 w 1805354"/>
                <a:gd name="connsiteY140" fmla="*/ 171939 h 1692031"/>
                <a:gd name="connsiteX141" fmla="*/ 1684215 w 1805354"/>
                <a:gd name="connsiteY141" fmla="*/ 207108 h 1692031"/>
                <a:gd name="connsiteX142" fmla="*/ 1688123 w 1805354"/>
                <a:gd name="connsiteY142" fmla="*/ 218831 h 1692031"/>
                <a:gd name="connsiteX143" fmla="*/ 1699846 w 1805354"/>
                <a:gd name="connsiteY143" fmla="*/ 285262 h 1692031"/>
                <a:gd name="connsiteX144" fmla="*/ 1707661 w 1805354"/>
                <a:gd name="connsiteY144" fmla="*/ 347785 h 1692031"/>
                <a:gd name="connsiteX145" fmla="*/ 1719384 w 1805354"/>
                <a:gd name="connsiteY145" fmla="*/ 418124 h 1692031"/>
                <a:gd name="connsiteX146" fmla="*/ 1727200 w 1805354"/>
                <a:gd name="connsiteY146" fmla="*/ 441570 h 1692031"/>
                <a:gd name="connsiteX147" fmla="*/ 1731108 w 1805354"/>
                <a:gd name="connsiteY147" fmla="*/ 461108 h 1692031"/>
                <a:gd name="connsiteX148" fmla="*/ 1738923 w 1805354"/>
                <a:gd name="connsiteY148" fmla="*/ 484554 h 1692031"/>
                <a:gd name="connsiteX149" fmla="*/ 1750646 w 1805354"/>
                <a:gd name="connsiteY149" fmla="*/ 515816 h 1692031"/>
                <a:gd name="connsiteX150" fmla="*/ 1758461 w 1805354"/>
                <a:gd name="connsiteY150" fmla="*/ 562708 h 1692031"/>
                <a:gd name="connsiteX151" fmla="*/ 1766277 w 1805354"/>
                <a:gd name="connsiteY151" fmla="*/ 586154 h 1692031"/>
                <a:gd name="connsiteX152" fmla="*/ 1770184 w 1805354"/>
                <a:gd name="connsiteY152" fmla="*/ 613508 h 1692031"/>
                <a:gd name="connsiteX153" fmla="*/ 1774092 w 1805354"/>
                <a:gd name="connsiteY153" fmla="*/ 636954 h 1692031"/>
                <a:gd name="connsiteX154" fmla="*/ 1793631 w 1805354"/>
                <a:gd name="connsiteY154" fmla="*/ 765908 h 1692031"/>
                <a:gd name="connsiteX155" fmla="*/ 1805354 w 1805354"/>
                <a:gd name="connsiteY155" fmla="*/ 922216 h 1692031"/>
                <a:gd name="connsiteX156" fmla="*/ 1801446 w 1805354"/>
                <a:gd name="connsiteY156" fmla="*/ 1203570 h 1692031"/>
                <a:gd name="connsiteX157" fmla="*/ 1797538 w 1805354"/>
                <a:gd name="connsiteY157" fmla="*/ 1223108 h 1692031"/>
                <a:gd name="connsiteX158" fmla="*/ 1789723 w 1805354"/>
                <a:gd name="connsiteY158" fmla="*/ 1379416 h 1692031"/>
                <a:gd name="connsiteX159" fmla="*/ 1781908 w 1805354"/>
                <a:gd name="connsiteY159" fmla="*/ 1398954 h 1692031"/>
                <a:gd name="connsiteX160" fmla="*/ 1778000 w 1805354"/>
                <a:gd name="connsiteY160" fmla="*/ 1418493 h 1692031"/>
                <a:gd name="connsiteX161" fmla="*/ 1758461 w 1805354"/>
                <a:gd name="connsiteY161" fmla="*/ 1465385 h 1692031"/>
                <a:gd name="connsiteX162" fmla="*/ 1735015 w 1805354"/>
                <a:gd name="connsiteY162" fmla="*/ 1520093 h 1692031"/>
                <a:gd name="connsiteX163" fmla="*/ 1727200 w 1805354"/>
                <a:gd name="connsiteY163" fmla="*/ 1531816 h 1692031"/>
                <a:gd name="connsiteX164" fmla="*/ 1719384 w 1805354"/>
                <a:gd name="connsiteY164" fmla="*/ 1551354 h 1692031"/>
                <a:gd name="connsiteX165" fmla="*/ 1695938 w 1805354"/>
                <a:gd name="connsiteY165" fmla="*/ 1582616 h 1692031"/>
                <a:gd name="connsiteX166" fmla="*/ 1684215 w 1805354"/>
                <a:gd name="connsiteY166" fmla="*/ 1606062 h 1692031"/>
                <a:gd name="connsiteX167" fmla="*/ 1676400 w 1805354"/>
                <a:gd name="connsiteY167" fmla="*/ 1621693 h 1692031"/>
                <a:gd name="connsiteX168" fmla="*/ 1664677 w 1805354"/>
                <a:gd name="connsiteY168" fmla="*/ 1641231 h 1692031"/>
                <a:gd name="connsiteX169" fmla="*/ 1652954 w 1805354"/>
                <a:gd name="connsiteY169" fmla="*/ 1664677 h 1692031"/>
                <a:gd name="connsiteX170" fmla="*/ 1633415 w 1805354"/>
                <a:gd name="connsiteY170" fmla="*/ 1684216 h 1692031"/>
                <a:gd name="connsiteX171" fmla="*/ 1582615 w 1805354"/>
                <a:gd name="connsiteY171" fmla="*/ 1692031 h 1692031"/>
                <a:gd name="connsiteX172" fmla="*/ 1461477 w 1805354"/>
                <a:gd name="connsiteY172" fmla="*/ 1688124 h 1692031"/>
                <a:gd name="connsiteX173" fmla="*/ 1441938 w 1805354"/>
                <a:gd name="connsiteY173" fmla="*/ 1680308 h 1692031"/>
                <a:gd name="connsiteX174" fmla="*/ 1320800 w 1805354"/>
                <a:gd name="connsiteY174" fmla="*/ 1672493 h 1692031"/>
                <a:gd name="connsiteX175" fmla="*/ 1293446 w 1805354"/>
                <a:gd name="connsiteY175" fmla="*/ 1664677 h 1692031"/>
                <a:gd name="connsiteX176" fmla="*/ 1262184 w 1805354"/>
                <a:gd name="connsiteY176" fmla="*/ 1660770 h 1692031"/>
                <a:gd name="connsiteX177" fmla="*/ 1055077 w 1805354"/>
                <a:gd name="connsiteY177" fmla="*/ 1664677 h 1692031"/>
                <a:gd name="connsiteX178" fmla="*/ 965200 w 1805354"/>
                <a:gd name="connsiteY178" fmla="*/ 1668585 h 1692031"/>
                <a:gd name="connsiteX179" fmla="*/ 863600 w 1805354"/>
                <a:gd name="connsiteY179" fmla="*/ 1676400 h 1692031"/>
                <a:gd name="connsiteX180" fmla="*/ 844061 w 1805354"/>
                <a:gd name="connsiteY180" fmla="*/ 1684216 h 1692031"/>
                <a:gd name="connsiteX181" fmla="*/ 820615 w 1805354"/>
                <a:gd name="connsiteY181" fmla="*/ 1688124 h 1692031"/>
                <a:gd name="connsiteX182" fmla="*/ 660400 w 1805354"/>
                <a:gd name="connsiteY182" fmla="*/ 1684216 h 1692031"/>
                <a:gd name="connsiteX183" fmla="*/ 668215 w 1805354"/>
                <a:gd name="connsiteY183" fmla="*/ 1668585 h 169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805354" h="1692031">
                  <a:moveTo>
                    <a:pt x="668215" y="1668585"/>
                  </a:moveTo>
                  <a:cubicBezTo>
                    <a:pt x="721854" y="1636403"/>
                    <a:pt x="661021" y="1675050"/>
                    <a:pt x="699477" y="1645139"/>
                  </a:cubicBezTo>
                  <a:cubicBezTo>
                    <a:pt x="706891" y="1639372"/>
                    <a:pt x="722923" y="1629508"/>
                    <a:pt x="722923" y="1629508"/>
                  </a:cubicBezTo>
                  <a:cubicBezTo>
                    <a:pt x="726101" y="1619975"/>
                    <a:pt x="727072" y="1613636"/>
                    <a:pt x="734646" y="1606062"/>
                  </a:cubicBezTo>
                  <a:cubicBezTo>
                    <a:pt x="739251" y="1601457"/>
                    <a:pt x="745067" y="1598247"/>
                    <a:pt x="750277" y="1594339"/>
                  </a:cubicBezTo>
                  <a:cubicBezTo>
                    <a:pt x="753827" y="1589014"/>
                    <a:pt x="759721" y="1578512"/>
                    <a:pt x="765908" y="1574800"/>
                  </a:cubicBezTo>
                  <a:cubicBezTo>
                    <a:pt x="769440" y="1572681"/>
                    <a:pt x="773723" y="1572195"/>
                    <a:pt x="777631" y="1570893"/>
                  </a:cubicBezTo>
                  <a:cubicBezTo>
                    <a:pt x="797433" y="1551089"/>
                    <a:pt x="771806" y="1574388"/>
                    <a:pt x="797169" y="1559170"/>
                  </a:cubicBezTo>
                  <a:cubicBezTo>
                    <a:pt x="823987" y="1543079"/>
                    <a:pt x="783498" y="1558514"/>
                    <a:pt x="816708" y="1547447"/>
                  </a:cubicBezTo>
                  <a:cubicBezTo>
                    <a:pt x="847167" y="1516984"/>
                    <a:pt x="796825" y="1566310"/>
                    <a:pt x="836246" y="1531816"/>
                  </a:cubicBezTo>
                  <a:cubicBezTo>
                    <a:pt x="863878" y="1507638"/>
                    <a:pt x="844729" y="1515961"/>
                    <a:pt x="867508" y="1508370"/>
                  </a:cubicBezTo>
                  <a:cubicBezTo>
                    <a:pt x="896621" y="1488960"/>
                    <a:pt x="860858" y="1513910"/>
                    <a:pt x="890954" y="1488831"/>
                  </a:cubicBezTo>
                  <a:cubicBezTo>
                    <a:pt x="894562" y="1485824"/>
                    <a:pt x="899111" y="1484072"/>
                    <a:pt x="902677" y="1481016"/>
                  </a:cubicBezTo>
                  <a:cubicBezTo>
                    <a:pt x="926279" y="1460786"/>
                    <a:pt x="908490" y="1468658"/>
                    <a:pt x="930031" y="1461477"/>
                  </a:cubicBezTo>
                  <a:cubicBezTo>
                    <a:pt x="933939" y="1457569"/>
                    <a:pt x="938157" y="1453950"/>
                    <a:pt x="941754" y="1449754"/>
                  </a:cubicBezTo>
                  <a:cubicBezTo>
                    <a:pt x="945992" y="1444809"/>
                    <a:pt x="948474" y="1438293"/>
                    <a:pt x="953477" y="1434124"/>
                  </a:cubicBezTo>
                  <a:cubicBezTo>
                    <a:pt x="956641" y="1431487"/>
                    <a:pt x="961292" y="1431519"/>
                    <a:pt x="965200" y="1430216"/>
                  </a:cubicBezTo>
                  <a:cubicBezTo>
                    <a:pt x="978530" y="1410221"/>
                    <a:pt x="965982" y="1424842"/>
                    <a:pt x="988646" y="1410677"/>
                  </a:cubicBezTo>
                  <a:cubicBezTo>
                    <a:pt x="1015680" y="1393780"/>
                    <a:pt x="992971" y="1402722"/>
                    <a:pt x="1016000" y="1395047"/>
                  </a:cubicBezTo>
                  <a:cubicBezTo>
                    <a:pt x="1018605" y="1391139"/>
                    <a:pt x="1020722" y="1386858"/>
                    <a:pt x="1023815" y="1383324"/>
                  </a:cubicBezTo>
                  <a:cubicBezTo>
                    <a:pt x="1029880" y="1376392"/>
                    <a:pt x="1038245" y="1371449"/>
                    <a:pt x="1043354" y="1363785"/>
                  </a:cubicBezTo>
                  <a:cubicBezTo>
                    <a:pt x="1061589" y="1336431"/>
                    <a:pt x="1051168" y="1345549"/>
                    <a:pt x="1070708" y="1332524"/>
                  </a:cubicBezTo>
                  <a:cubicBezTo>
                    <a:pt x="1072010" y="1328616"/>
                    <a:pt x="1072143" y="1324095"/>
                    <a:pt x="1074615" y="1320800"/>
                  </a:cubicBezTo>
                  <a:cubicBezTo>
                    <a:pt x="1092694" y="1296695"/>
                    <a:pt x="1088928" y="1307007"/>
                    <a:pt x="1105877" y="1293447"/>
                  </a:cubicBezTo>
                  <a:cubicBezTo>
                    <a:pt x="1108754" y="1291145"/>
                    <a:pt x="1110815" y="1287933"/>
                    <a:pt x="1113692" y="1285631"/>
                  </a:cubicBezTo>
                  <a:cubicBezTo>
                    <a:pt x="1124512" y="1276975"/>
                    <a:pt x="1124758" y="1278035"/>
                    <a:pt x="1137138" y="1273908"/>
                  </a:cubicBezTo>
                  <a:cubicBezTo>
                    <a:pt x="1146396" y="1264651"/>
                    <a:pt x="1155147" y="1254880"/>
                    <a:pt x="1168400" y="1250462"/>
                  </a:cubicBezTo>
                  <a:cubicBezTo>
                    <a:pt x="1172308" y="1249159"/>
                    <a:pt x="1176522" y="1248554"/>
                    <a:pt x="1180123" y="1246554"/>
                  </a:cubicBezTo>
                  <a:cubicBezTo>
                    <a:pt x="1188334" y="1241993"/>
                    <a:pt x="1195168" y="1235125"/>
                    <a:pt x="1203569" y="1230924"/>
                  </a:cubicBezTo>
                  <a:lnTo>
                    <a:pt x="1234831" y="1215293"/>
                  </a:lnTo>
                  <a:cubicBezTo>
                    <a:pt x="1261151" y="1188973"/>
                    <a:pt x="1230698" y="1215406"/>
                    <a:pt x="1262184" y="1199662"/>
                  </a:cubicBezTo>
                  <a:cubicBezTo>
                    <a:pt x="1270585" y="1195461"/>
                    <a:pt x="1276910" y="1187519"/>
                    <a:pt x="1285631" y="1184031"/>
                  </a:cubicBezTo>
                  <a:cubicBezTo>
                    <a:pt x="1292144" y="1181426"/>
                    <a:pt x="1298895" y="1179353"/>
                    <a:pt x="1305169" y="1176216"/>
                  </a:cubicBezTo>
                  <a:cubicBezTo>
                    <a:pt x="1309370" y="1174116"/>
                    <a:pt x="1312814" y="1170730"/>
                    <a:pt x="1316892" y="1168400"/>
                  </a:cubicBezTo>
                  <a:cubicBezTo>
                    <a:pt x="1321950" y="1165510"/>
                    <a:pt x="1327465" y="1163475"/>
                    <a:pt x="1332523" y="1160585"/>
                  </a:cubicBezTo>
                  <a:cubicBezTo>
                    <a:pt x="1336601" y="1158255"/>
                    <a:pt x="1340712" y="1155863"/>
                    <a:pt x="1344246" y="1152770"/>
                  </a:cubicBezTo>
                  <a:cubicBezTo>
                    <a:pt x="1351178" y="1146705"/>
                    <a:pt x="1355046" y="1136143"/>
                    <a:pt x="1363784" y="1133231"/>
                  </a:cubicBezTo>
                  <a:lnTo>
                    <a:pt x="1375508" y="1129324"/>
                  </a:lnTo>
                  <a:cubicBezTo>
                    <a:pt x="1397648" y="1096109"/>
                    <a:pt x="1361185" y="1147554"/>
                    <a:pt x="1406769" y="1101970"/>
                  </a:cubicBezTo>
                  <a:cubicBezTo>
                    <a:pt x="1411979" y="1096760"/>
                    <a:pt x="1415410" y="1088669"/>
                    <a:pt x="1422400" y="1086339"/>
                  </a:cubicBezTo>
                  <a:cubicBezTo>
                    <a:pt x="1439649" y="1080589"/>
                    <a:pt x="1430439" y="1084273"/>
                    <a:pt x="1449754" y="1074616"/>
                  </a:cubicBezTo>
                  <a:cubicBezTo>
                    <a:pt x="1469554" y="1054813"/>
                    <a:pt x="1443931" y="1078109"/>
                    <a:pt x="1469292" y="1062893"/>
                  </a:cubicBezTo>
                  <a:cubicBezTo>
                    <a:pt x="1472451" y="1060997"/>
                    <a:pt x="1474231" y="1057379"/>
                    <a:pt x="1477108" y="1055077"/>
                  </a:cubicBezTo>
                  <a:cubicBezTo>
                    <a:pt x="1480775" y="1052143"/>
                    <a:pt x="1484923" y="1049867"/>
                    <a:pt x="1488831" y="1047262"/>
                  </a:cubicBezTo>
                  <a:cubicBezTo>
                    <a:pt x="1494041" y="1039447"/>
                    <a:pt x="1497819" y="1030458"/>
                    <a:pt x="1504461" y="1023816"/>
                  </a:cubicBezTo>
                  <a:cubicBezTo>
                    <a:pt x="1517533" y="1010744"/>
                    <a:pt x="1507767" y="1021532"/>
                    <a:pt x="1520092" y="1004277"/>
                  </a:cubicBezTo>
                  <a:cubicBezTo>
                    <a:pt x="1544345" y="970323"/>
                    <a:pt x="1521198" y="1004571"/>
                    <a:pt x="1539631" y="976924"/>
                  </a:cubicBezTo>
                  <a:cubicBezTo>
                    <a:pt x="1550698" y="943714"/>
                    <a:pt x="1535263" y="984203"/>
                    <a:pt x="1551354" y="957385"/>
                  </a:cubicBezTo>
                  <a:cubicBezTo>
                    <a:pt x="1566572" y="932022"/>
                    <a:pt x="1543273" y="957649"/>
                    <a:pt x="1563077" y="937847"/>
                  </a:cubicBezTo>
                  <a:cubicBezTo>
                    <a:pt x="1565682" y="932637"/>
                    <a:pt x="1574123" y="927063"/>
                    <a:pt x="1570892" y="922216"/>
                  </a:cubicBezTo>
                  <a:cubicBezTo>
                    <a:pt x="1566322" y="915361"/>
                    <a:pt x="1555261" y="917005"/>
                    <a:pt x="1547446" y="914400"/>
                  </a:cubicBezTo>
                  <a:lnTo>
                    <a:pt x="1535723" y="910493"/>
                  </a:lnTo>
                  <a:cubicBezTo>
                    <a:pt x="1521956" y="901315"/>
                    <a:pt x="1511670" y="893057"/>
                    <a:pt x="1496646" y="887047"/>
                  </a:cubicBezTo>
                  <a:cubicBezTo>
                    <a:pt x="1473413" y="877754"/>
                    <a:pt x="1477732" y="881085"/>
                    <a:pt x="1457569" y="875324"/>
                  </a:cubicBezTo>
                  <a:cubicBezTo>
                    <a:pt x="1453608" y="874192"/>
                    <a:pt x="1449754" y="872719"/>
                    <a:pt x="1445846" y="871416"/>
                  </a:cubicBezTo>
                  <a:cubicBezTo>
                    <a:pt x="1432039" y="850705"/>
                    <a:pt x="1436129" y="862285"/>
                    <a:pt x="1441938" y="824524"/>
                  </a:cubicBezTo>
                  <a:cubicBezTo>
                    <a:pt x="1443625" y="813560"/>
                    <a:pt x="1450620" y="794570"/>
                    <a:pt x="1453661" y="785447"/>
                  </a:cubicBezTo>
                  <a:lnTo>
                    <a:pt x="1457569" y="773724"/>
                  </a:lnTo>
                  <a:cubicBezTo>
                    <a:pt x="1458872" y="769816"/>
                    <a:pt x="1459635" y="765684"/>
                    <a:pt x="1461477" y="762000"/>
                  </a:cubicBezTo>
                  <a:cubicBezTo>
                    <a:pt x="1471392" y="742169"/>
                    <a:pt x="1466061" y="751217"/>
                    <a:pt x="1477108" y="734647"/>
                  </a:cubicBezTo>
                  <a:lnTo>
                    <a:pt x="1492738" y="687754"/>
                  </a:lnTo>
                  <a:lnTo>
                    <a:pt x="1496646" y="676031"/>
                  </a:lnTo>
                  <a:cubicBezTo>
                    <a:pt x="1497949" y="672123"/>
                    <a:pt x="1499555" y="668304"/>
                    <a:pt x="1500554" y="664308"/>
                  </a:cubicBezTo>
                  <a:cubicBezTo>
                    <a:pt x="1503159" y="653888"/>
                    <a:pt x="1506262" y="643579"/>
                    <a:pt x="1508369" y="633047"/>
                  </a:cubicBezTo>
                  <a:cubicBezTo>
                    <a:pt x="1509672" y="626534"/>
                    <a:pt x="1510529" y="619916"/>
                    <a:pt x="1512277" y="613508"/>
                  </a:cubicBezTo>
                  <a:cubicBezTo>
                    <a:pt x="1514445" y="605560"/>
                    <a:pt x="1517487" y="597877"/>
                    <a:pt x="1520092" y="590062"/>
                  </a:cubicBezTo>
                  <a:cubicBezTo>
                    <a:pt x="1521395" y="586154"/>
                    <a:pt x="1521715" y="581766"/>
                    <a:pt x="1524000" y="578339"/>
                  </a:cubicBezTo>
                  <a:lnTo>
                    <a:pt x="1531815" y="566616"/>
                  </a:lnTo>
                  <a:cubicBezTo>
                    <a:pt x="1534420" y="556195"/>
                    <a:pt x="1536234" y="545544"/>
                    <a:pt x="1539631" y="535354"/>
                  </a:cubicBezTo>
                  <a:lnTo>
                    <a:pt x="1555261" y="488462"/>
                  </a:lnTo>
                  <a:lnTo>
                    <a:pt x="1559169" y="476739"/>
                  </a:lnTo>
                  <a:cubicBezTo>
                    <a:pt x="1560472" y="472831"/>
                    <a:pt x="1562078" y="469012"/>
                    <a:pt x="1563077" y="465016"/>
                  </a:cubicBezTo>
                  <a:cubicBezTo>
                    <a:pt x="1564379" y="459806"/>
                    <a:pt x="1564868" y="454321"/>
                    <a:pt x="1566984" y="449385"/>
                  </a:cubicBezTo>
                  <a:cubicBezTo>
                    <a:pt x="1568834" y="445068"/>
                    <a:pt x="1572195" y="441570"/>
                    <a:pt x="1574800" y="437662"/>
                  </a:cubicBezTo>
                  <a:cubicBezTo>
                    <a:pt x="1578590" y="414926"/>
                    <a:pt x="1582136" y="407406"/>
                    <a:pt x="1574800" y="382954"/>
                  </a:cubicBezTo>
                  <a:cubicBezTo>
                    <a:pt x="1573741" y="379425"/>
                    <a:pt x="1570143" y="377034"/>
                    <a:pt x="1566984" y="375139"/>
                  </a:cubicBezTo>
                  <a:cubicBezTo>
                    <a:pt x="1563343" y="372954"/>
                    <a:pt x="1542078" y="367769"/>
                    <a:pt x="1539631" y="367324"/>
                  </a:cubicBezTo>
                  <a:cubicBezTo>
                    <a:pt x="1530569" y="365676"/>
                    <a:pt x="1521309" y="365222"/>
                    <a:pt x="1512277" y="363416"/>
                  </a:cubicBezTo>
                  <a:cubicBezTo>
                    <a:pt x="1465863" y="354133"/>
                    <a:pt x="1495483" y="359176"/>
                    <a:pt x="1469292" y="351693"/>
                  </a:cubicBezTo>
                  <a:cubicBezTo>
                    <a:pt x="1456411" y="348013"/>
                    <a:pt x="1447558" y="346564"/>
                    <a:pt x="1434123" y="343877"/>
                  </a:cubicBezTo>
                  <a:cubicBezTo>
                    <a:pt x="1430215" y="341272"/>
                    <a:pt x="1427055" y="336683"/>
                    <a:pt x="1422400" y="336062"/>
                  </a:cubicBezTo>
                  <a:cubicBezTo>
                    <a:pt x="1387444" y="331401"/>
                    <a:pt x="1316892" y="328247"/>
                    <a:pt x="1316892" y="328247"/>
                  </a:cubicBezTo>
                  <a:cubicBezTo>
                    <a:pt x="1280166" y="319065"/>
                    <a:pt x="1318053" y="327581"/>
                    <a:pt x="1246554" y="320431"/>
                  </a:cubicBezTo>
                  <a:cubicBezTo>
                    <a:pt x="1234739" y="319250"/>
                    <a:pt x="1219320" y="316000"/>
                    <a:pt x="1207477" y="312616"/>
                  </a:cubicBezTo>
                  <a:cubicBezTo>
                    <a:pt x="1203516" y="311484"/>
                    <a:pt x="1199841" y="309219"/>
                    <a:pt x="1195754" y="308708"/>
                  </a:cubicBezTo>
                  <a:cubicBezTo>
                    <a:pt x="1178902" y="306601"/>
                    <a:pt x="1161887" y="306103"/>
                    <a:pt x="1144954" y="304800"/>
                  </a:cubicBezTo>
                  <a:cubicBezTo>
                    <a:pt x="1130580" y="302405"/>
                    <a:pt x="1116180" y="300264"/>
                    <a:pt x="1101969" y="296985"/>
                  </a:cubicBezTo>
                  <a:cubicBezTo>
                    <a:pt x="1071999" y="290069"/>
                    <a:pt x="1076458" y="289725"/>
                    <a:pt x="1051169" y="285262"/>
                  </a:cubicBezTo>
                  <a:lnTo>
                    <a:pt x="1004277" y="277447"/>
                  </a:lnTo>
                  <a:cubicBezTo>
                    <a:pt x="994234" y="274099"/>
                    <a:pt x="987717" y="271593"/>
                    <a:pt x="976923" y="269631"/>
                  </a:cubicBezTo>
                  <a:cubicBezTo>
                    <a:pt x="967861" y="267983"/>
                    <a:pt x="958687" y="267026"/>
                    <a:pt x="949569" y="265724"/>
                  </a:cubicBezTo>
                  <a:cubicBezTo>
                    <a:pt x="941098" y="261488"/>
                    <a:pt x="931797" y="255916"/>
                    <a:pt x="922215" y="254000"/>
                  </a:cubicBezTo>
                  <a:cubicBezTo>
                    <a:pt x="913183" y="252194"/>
                    <a:pt x="903923" y="251741"/>
                    <a:pt x="894861" y="250093"/>
                  </a:cubicBezTo>
                  <a:cubicBezTo>
                    <a:pt x="889577" y="249132"/>
                    <a:pt x="884515" y="247146"/>
                    <a:pt x="879231" y="246185"/>
                  </a:cubicBezTo>
                  <a:cubicBezTo>
                    <a:pt x="870169" y="244537"/>
                    <a:pt x="860995" y="243580"/>
                    <a:pt x="851877" y="242277"/>
                  </a:cubicBezTo>
                  <a:cubicBezTo>
                    <a:pt x="835437" y="225839"/>
                    <a:pt x="848089" y="235692"/>
                    <a:pt x="808892" y="226647"/>
                  </a:cubicBezTo>
                  <a:cubicBezTo>
                    <a:pt x="778374" y="219604"/>
                    <a:pt x="807779" y="224554"/>
                    <a:pt x="762000" y="218831"/>
                  </a:cubicBezTo>
                  <a:cubicBezTo>
                    <a:pt x="754729" y="211561"/>
                    <a:pt x="751300" y="209154"/>
                    <a:pt x="746369" y="199293"/>
                  </a:cubicBezTo>
                  <a:cubicBezTo>
                    <a:pt x="744527" y="195609"/>
                    <a:pt x="743764" y="191478"/>
                    <a:pt x="742461" y="187570"/>
                  </a:cubicBezTo>
                  <a:cubicBezTo>
                    <a:pt x="741340" y="176356"/>
                    <a:pt x="741688" y="150855"/>
                    <a:pt x="734646" y="136770"/>
                  </a:cubicBezTo>
                  <a:cubicBezTo>
                    <a:pt x="732546" y="132569"/>
                    <a:pt x="730813" y="127536"/>
                    <a:pt x="726831" y="125047"/>
                  </a:cubicBezTo>
                  <a:cubicBezTo>
                    <a:pt x="719845" y="120681"/>
                    <a:pt x="703384" y="117231"/>
                    <a:pt x="703384" y="117231"/>
                  </a:cubicBezTo>
                  <a:cubicBezTo>
                    <a:pt x="682543" y="118534"/>
                    <a:pt x="661551" y="118318"/>
                    <a:pt x="640861" y="121139"/>
                  </a:cubicBezTo>
                  <a:cubicBezTo>
                    <a:pt x="632698" y="122252"/>
                    <a:pt x="625230" y="126349"/>
                    <a:pt x="617415" y="128954"/>
                  </a:cubicBezTo>
                  <a:lnTo>
                    <a:pt x="582246" y="140677"/>
                  </a:lnTo>
                  <a:cubicBezTo>
                    <a:pt x="578338" y="141980"/>
                    <a:pt x="574519" y="143586"/>
                    <a:pt x="570523" y="144585"/>
                  </a:cubicBezTo>
                  <a:lnTo>
                    <a:pt x="554892" y="148493"/>
                  </a:lnTo>
                  <a:cubicBezTo>
                    <a:pt x="550984" y="151098"/>
                    <a:pt x="546836" y="153374"/>
                    <a:pt x="543169" y="156308"/>
                  </a:cubicBezTo>
                  <a:cubicBezTo>
                    <a:pt x="506114" y="185953"/>
                    <a:pt x="599478" y="166796"/>
                    <a:pt x="441569" y="160216"/>
                  </a:cubicBezTo>
                  <a:lnTo>
                    <a:pt x="394677" y="144585"/>
                  </a:lnTo>
                  <a:lnTo>
                    <a:pt x="371231" y="136770"/>
                  </a:lnTo>
                  <a:cubicBezTo>
                    <a:pt x="364718" y="135467"/>
                    <a:pt x="358100" y="134610"/>
                    <a:pt x="351692" y="132862"/>
                  </a:cubicBezTo>
                  <a:cubicBezTo>
                    <a:pt x="343744" y="130694"/>
                    <a:pt x="336061" y="127652"/>
                    <a:pt x="328246" y="125047"/>
                  </a:cubicBezTo>
                  <a:cubicBezTo>
                    <a:pt x="324338" y="123744"/>
                    <a:pt x="320562" y="121947"/>
                    <a:pt x="316523" y="121139"/>
                  </a:cubicBezTo>
                  <a:cubicBezTo>
                    <a:pt x="310010" y="119836"/>
                    <a:pt x="303428" y="118842"/>
                    <a:pt x="296984" y="117231"/>
                  </a:cubicBezTo>
                  <a:cubicBezTo>
                    <a:pt x="292988" y="116232"/>
                    <a:pt x="289314" y="114061"/>
                    <a:pt x="285261" y="113324"/>
                  </a:cubicBezTo>
                  <a:cubicBezTo>
                    <a:pt x="274929" y="111446"/>
                    <a:pt x="264359" y="111143"/>
                    <a:pt x="254000" y="109416"/>
                  </a:cubicBezTo>
                  <a:cubicBezTo>
                    <a:pt x="195693" y="99697"/>
                    <a:pt x="273130" y="110897"/>
                    <a:pt x="226646" y="101600"/>
                  </a:cubicBezTo>
                  <a:cubicBezTo>
                    <a:pt x="173811" y="91033"/>
                    <a:pt x="193614" y="96746"/>
                    <a:pt x="152400" y="89877"/>
                  </a:cubicBezTo>
                  <a:cubicBezTo>
                    <a:pt x="102642" y="81585"/>
                    <a:pt x="172587" y="90384"/>
                    <a:pt x="97692" y="82062"/>
                  </a:cubicBezTo>
                  <a:cubicBezTo>
                    <a:pt x="71302" y="73265"/>
                    <a:pt x="103787" y="83416"/>
                    <a:pt x="62523" y="74247"/>
                  </a:cubicBezTo>
                  <a:cubicBezTo>
                    <a:pt x="58502" y="73353"/>
                    <a:pt x="54863" y="71016"/>
                    <a:pt x="50800" y="70339"/>
                  </a:cubicBezTo>
                  <a:cubicBezTo>
                    <a:pt x="39165" y="68400"/>
                    <a:pt x="27354" y="67734"/>
                    <a:pt x="15631" y="66431"/>
                  </a:cubicBezTo>
                  <a:cubicBezTo>
                    <a:pt x="11723" y="65129"/>
                    <a:pt x="6821" y="65437"/>
                    <a:pt x="3908" y="62524"/>
                  </a:cubicBezTo>
                  <a:cubicBezTo>
                    <a:pt x="995" y="59611"/>
                    <a:pt x="0" y="54919"/>
                    <a:pt x="0" y="50800"/>
                  </a:cubicBezTo>
                  <a:cubicBezTo>
                    <a:pt x="0" y="42968"/>
                    <a:pt x="1131" y="18786"/>
                    <a:pt x="11723" y="11724"/>
                  </a:cubicBezTo>
                  <a:cubicBezTo>
                    <a:pt x="16192" y="8745"/>
                    <a:pt x="22210" y="9359"/>
                    <a:pt x="27354" y="7816"/>
                  </a:cubicBezTo>
                  <a:cubicBezTo>
                    <a:pt x="35245" y="5449"/>
                    <a:pt x="42985" y="2605"/>
                    <a:pt x="50800" y="0"/>
                  </a:cubicBezTo>
                  <a:lnTo>
                    <a:pt x="261815" y="3908"/>
                  </a:lnTo>
                  <a:cubicBezTo>
                    <a:pt x="388146" y="7919"/>
                    <a:pt x="178267" y="9464"/>
                    <a:pt x="347784" y="11724"/>
                  </a:cubicBezTo>
                  <a:lnTo>
                    <a:pt x="883138" y="15631"/>
                  </a:lnTo>
                  <a:cubicBezTo>
                    <a:pt x="1106493" y="12940"/>
                    <a:pt x="1289748" y="8045"/>
                    <a:pt x="1512277" y="15631"/>
                  </a:cubicBezTo>
                  <a:cubicBezTo>
                    <a:pt x="1525553" y="16084"/>
                    <a:pt x="1538251" y="21264"/>
                    <a:pt x="1551354" y="23447"/>
                  </a:cubicBezTo>
                  <a:cubicBezTo>
                    <a:pt x="1566031" y="25893"/>
                    <a:pt x="1576648" y="27021"/>
                    <a:pt x="1590431" y="31262"/>
                  </a:cubicBezTo>
                  <a:cubicBezTo>
                    <a:pt x="1602242" y="34896"/>
                    <a:pt x="1625600" y="42985"/>
                    <a:pt x="1625600" y="42985"/>
                  </a:cubicBezTo>
                  <a:cubicBezTo>
                    <a:pt x="1628205" y="46893"/>
                    <a:pt x="1630481" y="51041"/>
                    <a:pt x="1633415" y="54708"/>
                  </a:cubicBezTo>
                  <a:cubicBezTo>
                    <a:pt x="1643109" y="66825"/>
                    <a:pt x="1641027" y="58209"/>
                    <a:pt x="1649046" y="74247"/>
                  </a:cubicBezTo>
                  <a:cubicBezTo>
                    <a:pt x="1650888" y="77931"/>
                    <a:pt x="1651822" y="82009"/>
                    <a:pt x="1652954" y="85970"/>
                  </a:cubicBezTo>
                  <a:cubicBezTo>
                    <a:pt x="1658366" y="104912"/>
                    <a:pt x="1655939" y="100208"/>
                    <a:pt x="1660769" y="121139"/>
                  </a:cubicBezTo>
                  <a:cubicBezTo>
                    <a:pt x="1663184" y="131605"/>
                    <a:pt x="1666477" y="141868"/>
                    <a:pt x="1668584" y="152400"/>
                  </a:cubicBezTo>
                  <a:cubicBezTo>
                    <a:pt x="1669887" y="158913"/>
                    <a:pt x="1670667" y="165553"/>
                    <a:pt x="1672492" y="171939"/>
                  </a:cubicBezTo>
                  <a:cubicBezTo>
                    <a:pt x="1675887" y="183821"/>
                    <a:pt x="1680307" y="195385"/>
                    <a:pt x="1684215" y="207108"/>
                  </a:cubicBezTo>
                  <a:cubicBezTo>
                    <a:pt x="1685518" y="211016"/>
                    <a:pt x="1687315" y="214792"/>
                    <a:pt x="1688123" y="218831"/>
                  </a:cubicBezTo>
                  <a:cubicBezTo>
                    <a:pt x="1693273" y="244578"/>
                    <a:pt x="1695392" y="254079"/>
                    <a:pt x="1699846" y="285262"/>
                  </a:cubicBezTo>
                  <a:cubicBezTo>
                    <a:pt x="1702816" y="306054"/>
                    <a:pt x="1705159" y="326931"/>
                    <a:pt x="1707661" y="347785"/>
                  </a:cubicBezTo>
                  <a:cubicBezTo>
                    <a:pt x="1711988" y="383842"/>
                    <a:pt x="1709934" y="382688"/>
                    <a:pt x="1719384" y="418124"/>
                  </a:cubicBezTo>
                  <a:cubicBezTo>
                    <a:pt x="1721507" y="426084"/>
                    <a:pt x="1725032" y="433622"/>
                    <a:pt x="1727200" y="441570"/>
                  </a:cubicBezTo>
                  <a:cubicBezTo>
                    <a:pt x="1728948" y="447978"/>
                    <a:pt x="1729360" y="454700"/>
                    <a:pt x="1731108" y="461108"/>
                  </a:cubicBezTo>
                  <a:cubicBezTo>
                    <a:pt x="1733276" y="469056"/>
                    <a:pt x="1736755" y="476606"/>
                    <a:pt x="1738923" y="484554"/>
                  </a:cubicBezTo>
                  <a:cubicBezTo>
                    <a:pt x="1746723" y="513155"/>
                    <a:pt x="1737046" y="495415"/>
                    <a:pt x="1750646" y="515816"/>
                  </a:cubicBezTo>
                  <a:cubicBezTo>
                    <a:pt x="1753251" y="531447"/>
                    <a:pt x="1755023" y="547239"/>
                    <a:pt x="1758461" y="562708"/>
                  </a:cubicBezTo>
                  <a:cubicBezTo>
                    <a:pt x="1760248" y="570750"/>
                    <a:pt x="1764425" y="578127"/>
                    <a:pt x="1766277" y="586154"/>
                  </a:cubicBezTo>
                  <a:cubicBezTo>
                    <a:pt x="1768348" y="595129"/>
                    <a:pt x="1768784" y="604405"/>
                    <a:pt x="1770184" y="613508"/>
                  </a:cubicBezTo>
                  <a:cubicBezTo>
                    <a:pt x="1771389" y="621339"/>
                    <a:pt x="1773277" y="629073"/>
                    <a:pt x="1774092" y="636954"/>
                  </a:cubicBezTo>
                  <a:cubicBezTo>
                    <a:pt x="1785690" y="749058"/>
                    <a:pt x="1772089" y="694102"/>
                    <a:pt x="1793631" y="765908"/>
                  </a:cubicBezTo>
                  <a:cubicBezTo>
                    <a:pt x="1806239" y="854167"/>
                    <a:pt x="1800738" y="802208"/>
                    <a:pt x="1805354" y="922216"/>
                  </a:cubicBezTo>
                  <a:cubicBezTo>
                    <a:pt x="1804051" y="1016001"/>
                    <a:pt x="1803882" y="1109808"/>
                    <a:pt x="1801446" y="1203570"/>
                  </a:cubicBezTo>
                  <a:cubicBezTo>
                    <a:pt x="1801274" y="1210209"/>
                    <a:pt x="1797980" y="1216481"/>
                    <a:pt x="1797538" y="1223108"/>
                  </a:cubicBezTo>
                  <a:cubicBezTo>
                    <a:pt x="1794068" y="1275160"/>
                    <a:pt x="1794342" y="1327453"/>
                    <a:pt x="1789723" y="1379416"/>
                  </a:cubicBezTo>
                  <a:cubicBezTo>
                    <a:pt x="1789102" y="1386403"/>
                    <a:pt x="1783924" y="1392235"/>
                    <a:pt x="1781908" y="1398954"/>
                  </a:cubicBezTo>
                  <a:cubicBezTo>
                    <a:pt x="1779999" y="1405316"/>
                    <a:pt x="1780211" y="1412230"/>
                    <a:pt x="1778000" y="1418493"/>
                  </a:cubicBezTo>
                  <a:cubicBezTo>
                    <a:pt x="1772364" y="1434461"/>
                    <a:pt x="1764908" y="1449727"/>
                    <a:pt x="1758461" y="1465385"/>
                  </a:cubicBezTo>
                  <a:cubicBezTo>
                    <a:pt x="1750926" y="1483684"/>
                    <a:pt x="1744880" y="1502829"/>
                    <a:pt x="1735015" y="1520093"/>
                  </a:cubicBezTo>
                  <a:cubicBezTo>
                    <a:pt x="1732685" y="1524171"/>
                    <a:pt x="1729300" y="1527615"/>
                    <a:pt x="1727200" y="1531816"/>
                  </a:cubicBezTo>
                  <a:cubicBezTo>
                    <a:pt x="1724063" y="1538090"/>
                    <a:pt x="1723060" y="1545380"/>
                    <a:pt x="1719384" y="1551354"/>
                  </a:cubicBezTo>
                  <a:cubicBezTo>
                    <a:pt x="1712557" y="1562447"/>
                    <a:pt x="1695938" y="1582616"/>
                    <a:pt x="1695938" y="1582616"/>
                  </a:cubicBezTo>
                  <a:cubicBezTo>
                    <a:pt x="1688774" y="1604111"/>
                    <a:pt x="1696336" y="1584850"/>
                    <a:pt x="1684215" y="1606062"/>
                  </a:cubicBezTo>
                  <a:cubicBezTo>
                    <a:pt x="1681325" y="1611120"/>
                    <a:pt x="1679229" y="1616601"/>
                    <a:pt x="1676400" y="1621693"/>
                  </a:cubicBezTo>
                  <a:cubicBezTo>
                    <a:pt x="1672712" y="1628332"/>
                    <a:pt x="1668074" y="1634438"/>
                    <a:pt x="1664677" y="1641231"/>
                  </a:cubicBezTo>
                  <a:cubicBezTo>
                    <a:pt x="1656684" y="1657216"/>
                    <a:pt x="1666018" y="1649747"/>
                    <a:pt x="1652954" y="1664677"/>
                  </a:cubicBezTo>
                  <a:cubicBezTo>
                    <a:pt x="1646889" y="1671609"/>
                    <a:pt x="1642153" y="1681303"/>
                    <a:pt x="1633415" y="1684216"/>
                  </a:cubicBezTo>
                  <a:cubicBezTo>
                    <a:pt x="1609273" y="1692264"/>
                    <a:pt x="1625791" y="1687714"/>
                    <a:pt x="1582615" y="1692031"/>
                  </a:cubicBezTo>
                  <a:cubicBezTo>
                    <a:pt x="1542236" y="1690729"/>
                    <a:pt x="1501738" y="1691479"/>
                    <a:pt x="1461477" y="1688124"/>
                  </a:cubicBezTo>
                  <a:cubicBezTo>
                    <a:pt x="1454486" y="1687541"/>
                    <a:pt x="1448857" y="1681461"/>
                    <a:pt x="1441938" y="1680308"/>
                  </a:cubicBezTo>
                  <a:cubicBezTo>
                    <a:pt x="1427659" y="1677928"/>
                    <a:pt x="1325228" y="1672739"/>
                    <a:pt x="1320800" y="1672493"/>
                  </a:cubicBezTo>
                  <a:cubicBezTo>
                    <a:pt x="1311682" y="1669888"/>
                    <a:pt x="1302745" y="1666537"/>
                    <a:pt x="1293446" y="1664677"/>
                  </a:cubicBezTo>
                  <a:cubicBezTo>
                    <a:pt x="1283148" y="1662617"/>
                    <a:pt x="1272686" y="1660770"/>
                    <a:pt x="1262184" y="1660770"/>
                  </a:cubicBezTo>
                  <a:cubicBezTo>
                    <a:pt x="1193136" y="1660770"/>
                    <a:pt x="1124113" y="1663375"/>
                    <a:pt x="1055077" y="1664677"/>
                  </a:cubicBezTo>
                  <a:lnTo>
                    <a:pt x="965200" y="1668585"/>
                  </a:lnTo>
                  <a:cubicBezTo>
                    <a:pt x="881632" y="1672472"/>
                    <a:pt x="912016" y="1668332"/>
                    <a:pt x="863600" y="1676400"/>
                  </a:cubicBezTo>
                  <a:cubicBezTo>
                    <a:pt x="857087" y="1679005"/>
                    <a:pt x="850829" y="1682370"/>
                    <a:pt x="844061" y="1684216"/>
                  </a:cubicBezTo>
                  <a:cubicBezTo>
                    <a:pt x="836417" y="1686301"/>
                    <a:pt x="828538" y="1688124"/>
                    <a:pt x="820615" y="1688124"/>
                  </a:cubicBezTo>
                  <a:cubicBezTo>
                    <a:pt x="767194" y="1688124"/>
                    <a:pt x="713805" y="1685519"/>
                    <a:pt x="660400" y="1684216"/>
                  </a:cubicBezTo>
                  <a:lnTo>
                    <a:pt x="668215" y="1668585"/>
                  </a:ln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9" name="Freeform 8"/>
            <p:cNvSpPr/>
            <p:nvPr/>
          </p:nvSpPr>
          <p:spPr bwMode="auto">
            <a:xfrm>
              <a:off x="375138" y="2110154"/>
              <a:ext cx="1292437" cy="625231"/>
            </a:xfrm>
            <a:custGeom>
              <a:avLst/>
              <a:gdLst>
                <a:gd name="connsiteX0" fmla="*/ 50800 w 1292437"/>
                <a:gd name="connsiteY0" fmla="*/ 625231 h 625231"/>
                <a:gd name="connsiteX1" fmla="*/ 82062 w 1292437"/>
                <a:gd name="connsiteY1" fmla="*/ 613508 h 625231"/>
                <a:gd name="connsiteX2" fmla="*/ 97693 w 1292437"/>
                <a:gd name="connsiteY2" fmla="*/ 609600 h 625231"/>
                <a:gd name="connsiteX3" fmla="*/ 148493 w 1292437"/>
                <a:gd name="connsiteY3" fmla="*/ 605692 h 625231"/>
                <a:gd name="connsiteX4" fmla="*/ 187570 w 1292437"/>
                <a:gd name="connsiteY4" fmla="*/ 593969 h 625231"/>
                <a:gd name="connsiteX5" fmla="*/ 199293 w 1292437"/>
                <a:gd name="connsiteY5" fmla="*/ 586154 h 625231"/>
                <a:gd name="connsiteX6" fmla="*/ 226647 w 1292437"/>
                <a:gd name="connsiteY6" fmla="*/ 582246 h 625231"/>
                <a:gd name="connsiteX7" fmla="*/ 254000 w 1292437"/>
                <a:gd name="connsiteY7" fmla="*/ 574431 h 625231"/>
                <a:gd name="connsiteX8" fmla="*/ 261816 w 1292437"/>
                <a:gd name="connsiteY8" fmla="*/ 566615 h 625231"/>
                <a:gd name="connsiteX9" fmla="*/ 273539 w 1292437"/>
                <a:gd name="connsiteY9" fmla="*/ 562708 h 625231"/>
                <a:gd name="connsiteX10" fmla="*/ 281354 w 1292437"/>
                <a:gd name="connsiteY10" fmla="*/ 550984 h 625231"/>
                <a:gd name="connsiteX11" fmla="*/ 304800 w 1292437"/>
                <a:gd name="connsiteY11" fmla="*/ 543169 h 625231"/>
                <a:gd name="connsiteX12" fmla="*/ 312616 w 1292437"/>
                <a:gd name="connsiteY12" fmla="*/ 535354 h 625231"/>
                <a:gd name="connsiteX13" fmla="*/ 347785 w 1292437"/>
                <a:gd name="connsiteY13" fmla="*/ 527538 h 625231"/>
                <a:gd name="connsiteX14" fmla="*/ 371231 w 1292437"/>
                <a:gd name="connsiteY14" fmla="*/ 519723 h 625231"/>
                <a:gd name="connsiteX15" fmla="*/ 437662 w 1292437"/>
                <a:gd name="connsiteY15" fmla="*/ 511908 h 625231"/>
                <a:gd name="connsiteX16" fmla="*/ 465016 w 1292437"/>
                <a:gd name="connsiteY16" fmla="*/ 504092 h 625231"/>
                <a:gd name="connsiteX17" fmla="*/ 621324 w 1292437"/>
                <a:gd name="connsiteY17" fmla="*/ 496277 h 625231"/>
                <a:gd name="connsiteX18" fmla="*/ 636954 w 1292437"/>
                <a:gd name="connsiteY18" fmla="*/ 492369 h 625231"/>
                <a:gd name="connsiteX19" fmla="*/ 691662 w 1292437"/>
                <a:gd name="connsiteY19" fmla="*/ 484554 h 625231"/>
                <a:gd name="connsiteX20" fmla="*/ 703385 w 1292437"/>
                <a:gd name="connsiteY20" fmla="*/ 480646 h 625231"/>
                <a:gd name="connsiteX21" fmla="*/ 715108 w 1292437"/>
                <a:gd name="connsiteY21" fmla="*/ 472831 h 625231"/>
                <a:gd name="connsiteX22" fmla="*/ 734647 w 1292437"/>
                <a:gd name="connsiteY22" fmla="*/ 468923 h 625231"/>
                <a:gd name="connsiteX23" fmla="*/ 758093 w 1292437"/>
                <a:gd name="connsiteY23" fmla="*/ 461108 h 625231"/>
                <a:gd name="connsiteX24" fmla="*/ 781539 w 1292437"/>
                <a:gd name="connsiteY24" fmla="*/ 453292 h 625231"/>
                <a:gd name="connsiteX25" fmla="*/ 793262 w 1292437"/>
                <a:gd name="connsiteY25" fmla="*/ 449384 h 625231"/>
                <a:gd name="connsiteX26" fmla="*/ 824524 w 1292437"/>
                <a:gd name="connsiteY26" fmla="*/ 441569 h 625231"/>
                <a:gd name="connsiteX27" fmla="*/ 844062 w 1292437"/>
                <a:gd name="connsiteY27" fmla="*/ 437661 h 625231"/>
                <a:gd name="connsiteX28" fmla="*/ 926124 w 1292437"/>
                <a:gd name="connsiteY28" fmla="*/ 429846 h 625231"/>
                <a:gd name="connsiteX29" fmla="*/ 953477 w 1292437"/>
                <a:gd name="connsiteY29" fmla="*/ 425938 h 625231"/>
                <a:gd name="connsiteX30" fmla="*/ 965200 w 1292437"/>
                <a:gd name="connsiteY30" fmla="*/ 422031 h 625231"/>
                <a:gd name="connsiteX31" fmla="*/ 1000370 w 1292437"/>
                <a:gd name="connsiteY31" fmla="*/ 414215 h 625231"/>
                <a:gd name="connsiteX32" fmla="*/ 1035539 w 1292437"/>
                <a:gd name="connsiteY32" fmla="*/ 402492 h 625231"/>
                <a:gd name="connsiteX33" fmla="*/ 1074616 w 1292437"/>
                <a:gd name="connsiteY33" fmla="*/ 390769 h 625231"/>
                <a:gd name="connsiteX34" fmla="*/ 1086339 w 1292437"/>
                <a:gd name="connsiteY34" fmla="*/ 382954 h 625231"/>
                <a:gd name="connsiteX35" fmla="*/ 1109785 w 1292437"/>
                <a:gd name="connsiteY35" fmla="*/ 375138 h 625231"/>
                <a:gd name="connsiteX36" fmla="*/ 1121508 w 1292437"/>
                <a:gd name="connsiteY36" fmla="*/ 371231 h 625231"/>
                <a:gd name="connsiteX37" fmla="*/ 1133231 w 1292437"/>
                <a:gd name="connsiteY37" fmla="*/ 367323 h 625231"/>
                <a:gd name="connsiteX38" fmla="*/ 1152770 w 1292437"/>
                <a:gd name="connsiteY38" fmla="*/ 363415 h 625231"/>
                <a:gd name="connsiteX39" fmla="*/ 1164493 w 1292437"/>
                <a:gd name="connsiteY39" fmla="*/ 359508 h 625231"/>
                <a:gd name="connsiteX40" fmla="*/ 1191847 w 1292437"/>
                <a:gd name="connsiteY40" fmla="*/ 355600 h 625231"/>
                <a:gd name="connsiteX41" fmla="*/ 1215293 w 1292437"/>
                <a:gd name="connsiteY41" fmla="*/ 351692 h 625231"/>
                <a:gd name="connsiteX42" fmla="*/ 1270000 w 1292437"/>
                <a:gd name="connsiteY42" fmla="*/ 343877 h 625231"/>
                <a:gd name="connsiteX43" fmla="*/ 1281724 w 1292437"/>
                <a:gd name="connsiteY43" fmla="*/ 339969 h 625231"/>
                <a:gd name="connsiteX44" fmla="*/ 1285631 w 1292437"/>
                <a:gd name="connsiteY44" fmla="*/ 328246 h 625231"/>
                <a:gd name="connsiteX45" fmla="*/ 1277816 w 1292437"/>
                <a:gd name="connsiteY45" fmla="*/ 296984 h 625231"/>
                <a:gd name="connsiteX46" fmla="*/ 1270000 w 1292437"/>
                <a:gd name="connsiteY46" fmla="*/ 285261 h 625231"/>
                <a:gd name="connsiteX47" fmla="*/ 1277816 w 1292437"/>
                <a:gd name="connsiteY47" fmla="*/ 238369 h 625231"/>
                <a:gd name="connsiteX48" fmla="*/ 1285631 w 1292437"/>
                <a:gd name="connsiteY48" fmla="*/ 203200 h 625231"/>
                <a:gd name="connsiteX49" fmla="*/ 1285631 w 1292437"/>
                <a:gd name="connsiteY49" fmla="*/ 97692 h 625231"/>
                <a:gd name="connsiteX50" fmla="*/ 1254370 w 1292437"/>
                <a:gd name="connsiteY50" fmla="*/ 93784 h 625231"/>
                <a:gd name="connsiteX51" fmla="*/ 1242647 w 1292437"/>
                <a:gd name="connsiteY51" fmla="*/ 89877 h 625231"/>
                <a:gd name="connsiteX52" fmla="*/ 1211385 w 1292437"/>
                <a:gd name="connsiteY52" fmla="*/ 82061 h 625231"/>
                <a:gd name="connsiteX53" fmla="*/ 1168400 w 1292437"/>
                <a:gd name="connsiteY53" fmla="*/ 66431 h 625231"/>
                <a:gd name="connsiteX54" fmla="*/ 1156677 w 1292437"/>
                <a:gd name="connsiteY54" fmla="*/ 62523 h 625231"/>
                <a:gd name="connsiteX55" fmla="*/ 1062893 w 1292437"/>
                <a:gd name="connsiteY55" fmla="*/ 54708 h 625231"/>
                <a:gd name="connsiteX56" fmla="*/ 601785 w 1292437"/>
                <a:gd name="connsiteY56" fmla="*/ 54708 h 625231"/>
                <a:gd name="connsiteX57" fmla="*/ 515816 w 1292437"/>
                <a:gd name="connsiteY57" fmla="*/ 50800 h 625231"/>
                <a:gd name="connsiteX58" fmla="*/ 394677 w 1292437"/>
                <a:gd name="connsiteY58" fmla="*/ 42984 h 625231"/>
                <a:gd name="connsiteX59" fmla="*/ 269631 w 1292437"/>
                <a:gd name="connsiteY59" fmla="*/ 23446 h 625231"/>
                <a:gd name="connsiteX60" fmla="*/ 218831 w 1292437"/>
                <a:gd name="connsiteY60" fmla="*/ 11723 h 625231"/>
                <a:gd name="connsiteX61" fmla="*/ 207108 w 1292437"/>
                <a:gd name="connsiteY61" fmla="*/ 7815 h 625231"/>
                <a:gd name="connsiteX62" fmla="*/ 152400 w 1292437"/>
                <a:gd name="connsiteY62" fmla="*/ 3908 h 625231"/>
                <a:gd name="connsiteX63" fmla="*/ 121139 w 1292437"/>
                <a:gd name="connsiteY63" fmla="*/ 0 h 625231"/>
                <a:gd name="connsiteX64" fmla="*/ 89877 w 1292437"/>
                <a:gd name="connsiteY64" fmla="*/ 3908 h 625231"/>
                <a:gd name="connsiteX65" fmla="*/ 70339 w 1292437"/>
                <a:gd name="connsiteY65" fmla="*/ 11723 h 625231"/>
                <a:gd name="connsiteX66" fmla="*/ 58616 w 1292437"/>
                <a:gd name="connsiteY66" fmla="*/ 15631 h 625231"/>
                <a:gd name="connsiteX67" fmla="*/ 50800 w 1292437"/>
                <a:gd name="connsiteY67" fmla="*/ 23446 h 625231"/>
                <a:gd name="connsiteX68" fmla="*/ 42985 w 1292437"/>
                <a:gd name="connsiteY68" fmla="*/ 50800 h 625231"/>
                <a:gd name="connsiteX69" fmla="*/ 35170 w 1292437"/>
                <a:gd name="connsiteY69" fmla="*/ 66431 h 625231"/>
                <a:gd name="connsiteX70" fmla="*/ 31262 w 1292437"/>
                <a:gd name="connsiteY70" fmla="*/ 82061 h 625231"/>
                <a:gd name="connsiteX71" fmla="*/ 15631 w 1292437"/>
                <a:gd name="connsiteY71" fmla="*/ 121138 h 625231"/>
                <a:gd name="connsiteX72" fmla="*/ 11724 w 1292437"/>
                <a:gd name="connsiteY72" fmla="*/ 136769 h 625231"/>
                <a:gd name="connsiteX73" fmla="*/ 3908 w 1292437"/>
                <a:gd name="connsiteY73" fmla="*/ 160215 h 625231"/>
                <a:gd name="connsiteX74" fmla="*/ 0 w 1292437"/>
                <a:gd name="connsiteY74" fmla="*/ 254000 h 625231"/>
                <a:gd name="connsiteX75" fmla="*/ 3908 w 1292437"/>
                <a:gd name="connsiteY75" fmla="*/ 437661 h 625231"/>
                <a:gd name="connsiteX76" fmla="*/ 7816 w 1292437"/>
                <a:gd name="connsiteY76" fmla="*/ 449384 h 625231"/>
                <a:gd name="connsiteX77" fmla="*/ 11724 w 1292437"/>
                <a:gd name="connsiteY77" fmla="*/ 515815 h 625231"/>
                <a:gd name="connsiteX78" fmla="*/ 19539 w 1292437"/>
                <a:gd name="connsiteY78" fmla="*/ 539261 h 625231"/>
                <a:gd name="connsiteX79" fmla="*/ 31262 w 1292437"/>
                <a:gd name="connsiteY79" fmla="*/ 582246 h 625231"/>
                <a:gd name="connsiteX80" fmla="*/ 50800 w 1292437"/>
                <a:gd name="connsiteY80" fmla="*/ 625231 h 625231"/>
                <a:gd name="connsiteX81" fmla="*/ 50800 w 1292437"/>
                <a:gd name="connsiteY81" fmla="*/ 625231 h 6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92437" h="625231">
                  <a:moveTo>
                    <a:pt x="50800" y="625231"/>
                  </a:moveTo>
                  <a:cubicBezTo>
                    <a:pt x="56010" y="623277"/>
                    <a:pt x="71333" y="616573"/>
                    <a:pt x="82062" y="613508"/>
                  </a:cubicBezTo>
                  <a:cubicBezTo>
                    <a:pt x="87226" y="612033"/>
                    <a:pt x="92359" y="610228"/>
                    <a:pt x="97693" y="609600"/>
                  </a:cubicBezTo>
                  <a:cubicBezTo>
                    <a:pt x="114560" y="607615"/>
                    <a:pt x="131560" y="606995"/>
                    <a:pt x="148493" y="605692"/>
                  </a:cubicBezTo>
                  <a:cubicBezTo>
                    <a:pt x="157229" y="603508"/>
                    <a:pt x="181863" y="597773"/>
                    <a:pt x="187570" y="593969"/>
                  </a:cubicBezTo>
                  <a:cubicBezTo>
                    <a:pt x="191478" y="591364"/>
                    <a:pt x="194795" y="587503"/>
                    <a:pt x="199293" y="586154"/>
                  </a:cubicBezTo>
                  <a:cubicBezTo>
                    <a:pt x="208115" y="583507"/>
                    <a:pt x="217585" y="583894"/>
                    <a:pt x="226647" y="582246"/>
                  </a:cubicBezTo>
                  <a:cubicBezTo>
                    <a:pt x="237435" y="580284"/>
                    <a:pt x="243961" y="577777"/>
                    <a:pt x="254000" y="574431"/>
                  </a:cubicBezTo>
                  <a:cubicBezTo>
                    <a:pt x="256605" y="571826"/>
                    <a:pt x="258657" y="568511"/>
                    <a:pt x="261816" y="566615"/>
                  </a:cubicBezTo>
                  <a:cubicBezTo>
                    <a:pt x="265348" y="564496"/>
                    <a:pt x="270323" y="565281"/>
                    <a:pt x="273539" y="562708"/>
                  </a:cubicBezTo>
                  <a:cubicBezTo>
                    <a:pt x="277206" y="559774"/>
                    <a:pt x="277371" y="553473"/>
                    <a:pt x="281354" y="550984"/>
                  </a:cubicBezTo>
                  <a:cubicBezTo>
                    <a:pt x="288340" y="546618"/>
                    <a:pt x="304800" y="543169"/>
                    <a:pt x="304800" y="543169"/>
                  </a:cubicBezTo>
                  <a:cubicBezTo>
                    <a:pt x="307405" y="540564"/>
                    <a:pt x="309457" y="537249"/>
                    <a:pt x="312616" y="535354"/>
                  </a:cubicBezTo>
                  <a:cubicBezTo>
                    <a:pt x="320603" y="530562"/>
                    <a:pt x="341920" y="529004"/>
                    <a:pt x="347785" y="527538"/>
                  </a:cubicBezTo>
                  <a:cubicBezTo>
                    <a:pt x="355777" y="525540"/>
                    <a:pt x="363416" y="522328"/>
                    <a:pt x="371231" y="519723"/>
                  </a:cubicBezTo>
                  <a:cubicBezTo>
                    <a:pt x="400301" y="510033"/>
                    <a:pt x="378831" y="516109"/>
                    <a:pt x="437662" y="511908"/>
                  </a:cubicBezTo>
                  <a:cubicBezTo>
                    <a:pt x="444158" y="509742"/>
                    <a:pt x="458847" y="504513"/>
                    <a:pt x="465016" y="504092"/>
                  </a:cubicBezTo>
                  <a:cubicBezTo>
                    <a:pt x="517063" y="500543"/>
                    <a:pt x="621324" y="496277"/>
                    <a:pt x="621324" y="496277"/>
                  </a:cubicBezTo>
                  <a:cubicBezTo>
                    <a:pt x="626534" y="494974"/>
                    <a:pt x="631657" y="493252"/>
                    <a:pt x="636954" y="492369"/>
                  </a:cubicBezTo>
                  <a:cubicBezTo>
                    <a:pt x="655124" y="489341"/>
                    <a:pt x="691662" y="484554"/>
                    <a:pt x="691662" y="484554"/>
                  </a:cubicBezTo>
                  <a:cubicBezTo>
                    <a:pt x="695570" y="483251"/>
                    <a:pt x="699701" y="482488"/>
                    <a:pt x="703385" y="480646"/>
                  </a:cubicBezTo>
                  <a:cubicBezTo>
                    <a:pt x="707586" y="478546"/>
                    <a:pt x="710711" y="474480"/>
                    <a:pt x="715108" y="472831"/>
                  </a:cubicBezTo>
                  <a:cubicBezTo>
                    <a:pt x="721327" y="470499"/>
                    <a:pt x="728239" y="470671"/>
                    <a:pt x="734647" y="468923"/>
                  </a:cubicBezTo>
                  <a:cubicBezTo>
                    <a:pt x="742595" y="466755"/>
                    <a:pt x="750278" y="463713"/>
                    <a:pt x="758093" y="461108"/>
                  </a:cubicBezTo>
                  <a:lnTo>
                    <a:pt x="781539" y="453292"/>
                  </a:lnTo>
                  <a:cubicBezTo>
                    <a:pt x="785447" y="451989"/>
                    <a:pt x="789266" y="450383"/>
                    <a:pt x="793262" y="449384"/>
                  </a:cubicBezTo>
                  <a:cubicBezTo>
                    <a:pt x="803683" y="446779"/>
                    <a:pt x="813991" y="443676"/>
                    <a:pt x="824524" y="441569"/>
                  </a:cubicBezTo>
                  <a:cubicBezTo>
                    <a:pt x="831037" y="440266"/>
                    <a:pt x="837487" y="438600"/>
                    <a:pt x="844062" y="437661"/>
                  </a:cubicBezTo>
                  <a:cubicBezTo>
                    <a:pt x="877663" y="432861"/>
                    <a:pt x="890292" y="433618"/>
                    <a:pt x="926124" y="429846"/>
                  </a:cubicBezTo>
                  <a:cubicBezTo>
                    <a:pt x="935284" y="428882"/>
                    <a:pt x="944359" y="427241"/>
                    <a:pt x="953477" y="425938"/>
                  </a:cubicBezTo>
                  <a:cubicBezTo>
                    <a:pt x="957385" y="424636"/>
                    <a:pt x="961204" y="423030"/>
                    <a:pt x="965200" y="422031"/>
                  </a:cubicBezTo>
                  <a:cubicBezTo>
                    <a:pt x="984200" y="417281"/>
                    <a:pt x="982990" y="419563"/>
                    <a:pt x="1000370" y="414215"/>
                  </a:cubicBezTo>
                  <a:cubicBezTo>
                    <a:pt x="1012181" y="410581"/>
                    <a:pt x="1023551" y="405489"/>
                    <a:pt x="1035539" y="402492"/>
                  </a:cubicBezTo>
                  <a:cubicBezTo>
                    <a:pt x="1044275" y="400308"/>
                    <a:pt x="1068909" y="394573"/>
                    <a:pt x="1074616" y="390769"/>
                  </a:cubicBezTo>
                  <a:cubicBezTo>
                    <a:pt x="1078524" y="388164"/>
                    <a:pt x="1082047" y="384861"/>
                    <a:pt x="1086339" y="382954"/>
                  </a:cubicBezTo>
                  <a:cubicBezTo>
                    <a:pt x="1093867" y="379608"/>
                    <a:pt x="1101970" y="377743"/>
                    <a:pt x="1109785" y="375138"/>
                  </a:cubicBezTo>
                  <a:lnTo>
                    <a:pt x="1121508" y="371231"/>
                  </a:lnTo>
                  <a:cubicBezTo>
                    <a:pt x="1125416" y="369928"/>
                    <a:pt x="1129192" y="368131"/>
                    <a:pt x="1133231" y="367323"/>
                  </a:cubicBezTo>
                  <a:cubicBezTo>
                    <a:pt x="1139744" y="366020"/>
                    <a:pt x="1146326" y="365026"/>
                    <a:pt x="1152770" y="363415"/>
                  </a:cubicBezTo>
                  <a:cubicBezTo>
                    <a:pt x="1156766" y="362416"/>
                    <a:pt x="1160454" y="360316"/>
                    <a:pt x="1164493" y="359508"/>
                  </a:cubicBezTo>
                  <a:cubicBezTo>
                    <a:pt x="1173525" y="357702"/>
                    <a:pt x="1182744" y="357001"/>
                    <a:pt x="1191847" y="355600"/>
                  </a:cubicBezTo>
                  <a:cubicBezTo>
                    <a:pt x="1199678" y="354395"/>
                    <a:pt x="1207458" y="352867"/>
                    <a:pt x="1215293" y="351692"/>
                  </a:cubicBezTo>
                  <a:lnTo>
                    <a:pt x="1270000" y="343877"/>
                  </a:lnTo>
                  <a:cubicBezTo>
                    <a:pt x="1273908" y="342574"/>
                    <a:pt x="1278811" y="342882"/>
                    <a:pt x="1281724" y="339969"/>
                  </a:cubicBezTo>
                  <a:cubicBezTo>
                    <a:pt x="1284637" y="337056"/>
                    <a:pt x="1285631" y="332365"/>
                    <a:pt x="1285631" y="328246"/>
                  </a:cubicBezTo>
                  <a:cubicBezTo>
                    <a:pt x="1285631" y="323786"/>
                    <a:pt x="1280900" y="303152"/>
                    <a:pt x="1277816" y="296984"/>
                  </a:cubicBezTo>
                  <a:cubicBezTo>
                    <a:pt x="1275716" y="292783"/>
                    <a:pt x="1272605" y="289169"/>
                    <a:pt x="1270000" y="285261"/>
                  </a:cubicBezTo>
                  <a:cubicBezTo>
                    <a:pt x="1277489" y="232846"/>
                    <a:pt x="1270197" y="280271"/>
                    <a:pt x="1277816" y="238369"/>
                  </a:cubicBezTo>
                  <a:cubicBezTo>
                    <a:pt x="1283318" y="208108"/>
                    <a:pt x="1278742" y="223870"/>
                    <a:pt x="1285631" y="203200"/>
                  </a:cubicBezTo>
                  <a:cubicBezTo>
                    <a:pt x="1290309" y="170459"/>
                    <a:pt x="1298267" y="127176"/>
                    <a:pt x="1285631" y="97692"/>
                  </a:cubicBezTo>
                  <a:cubicBezTo>
                    <a:pt x="1281494" y="88040"/>
                    <a:pt x="1264790" y="95087"/>
                    <a:pt x="1254370" y="93784"/>
                  </a:cubicBezTo>
                  <a:cubicBezTo>
                    <a:pt x="1250462" y="92482"/>
                    <a:pt x="1246621" y="90961"/>
                    <a:pt x="1242647" y="89877"/>
                  </a:cubicBezTo>
                  <a:cubicBezTo>
                    <a:pt x="1232284" y="87051"/>
                    <a:pt x="1221358" y="86050"/>
                    <a:pt x="1211385" y="82061"/>
                  </a:cubicBezTo>
                  <a:cubicBezTo>
                    <a:pt x="1184191" y="71184"/>
                    <a:pt x="1198510" y="76467"/>
                    <a:pt x="1168400" y="66431"/>
                  </a:cubicBezTo>
                  <a:cubicBezTo>
                    <a:pt x="1164492" y="65128"/>
                    <a:pt x="1160764" y="63034"/>
                    <a:pt x="1156677" y="62523"/>
                  </a:cubicBezTo>
                  <a:cubicBezTo>
                    <a:pt x="1104696" y="56025"/>
                    <a:pt x="1135897" y="59270"/>
                    <a:pt x="1062893" y="54708"/>
                  </a:cubicBezTo>
                  <a:cubicBezTo>
                    <a:pt x="851535" y="62255"/>
                    <a:pt x="941073" y="60766"/>
                    <a:pt x="601785" y="54708"/>
                  </a:cubicBezTo>
                  <a:cubicBezTo>
                    <a:pt x="573104" y="54196"/>
                    <a:pt x="544456" y="52421"/>
                    <a:pt x="515816" y="50800"/>
                  </a:cubicBezTo>
                  <a:lnTo>
                    <a:pt x="394677" y="42984"/>
                  </a:lnTo>
                  <a:cubicBezTo>
                    <a:pt x="332852" y="27528"/>
                    <a:pt x="374074" y="36501"/>
                    <a:pt x="269631" y="23446"/>
                  </a:cubicBezTo>
                  <a:cubicBezTo>
                    <a:pt x="223831" y="8180"/>
                    <a:pt x="269563" y="21870"/>
                    <a:pt x="218831" y="11723"/>
                  </a:cubicBezTo>
                  <a:cubicBezTo>
                    <a:pt x="214792" y="10915"/>
                    <a:pt x="211199" y="8296"/>
                    <a:pt x="207108" y="7815"/>
                  </a:cubicBezTo>
                  <a:cubicBezTo>
                    <a:pt x="188951" y="5679"/>
                    <a:pt x="170607" y="5563"/>
                    <a:pt x="152400" y="3908"/>
                  </a:cubicBezTo>
                  <a:cubicBezTo>
                    <a:pt x="141942" y="2957"/>
                    <a:pt x="131559" y="1303"/>
                    <a:pt x="121139" y="0"/>
                  </a:cubicBezTo>
                  <a:cubicBezTo>
                    <a:pt x="110718" y="1303"/>
                    <a:pt x="100110" y="1547"/>
                    <a:pt x="89877" y="3908"/>
                  </a:cubicBezTo>
                  <a:cubicBezTo>
                    <a:pt x="83042" y="5485"/>
                    <a:pt x="76907" y="9260"/>
                    <a:pt x="70339" y="11723"/>
                  </a:cubicBezTo>
                  <a:cubicBezTo>
                    <a:pt x="66482" y="13169"/>
                    <a:pt x="62524" y="14328"/>
                    <a:pt x="58616" y="15631"/>
                  </a:cubicBezTo>
                  <a:cubicBezTo>
                    <a:pt x="56011" y="18236"/>
                    <a:pt x="52696" y="20287"/>
                    <a:pt x="50800" y="23446"/>
                  </a:cubicBezTo>
                  <a:cubicBezTo>
                    <a:pt x="47655" y="28688"/>
                    <a:pt x="44685" y="46267"/>
                    <a:pt x="42985" y="50800"/>
                  </a:cubicBezTo>
                  <a:cubicBezTo>
                    <a:pt x="40940" y="56254"/>
                    <a:pt x="37215" y="60977"/>
                    <a:pt x="35170" y="66431"/>
                  </a:cubicBezTo>
                  <a:cubicBezTo>
                    <a:pt x="33284" y="71459"/>
                    <a:pt x="32805" y="76917"/>
                    <a:pt x="31262" y="82061"/>
                  </a:cubicBezTo>
                  <a:cubicBezTo>
                    <a:pt x="24017" y="106211"/>
                    <a:pt x="25426" y="101550"/>
                    <a:pt x="15631" y="121138"/>
                  </a:cubicBezTo>
                  <a:cubicBezTo>
                    <a:pt x="14329" y="126348"/>
                    <a:pt x="13267" y="131625"/>
                    <a:pt x="11724" y="136769"/>
                  </a:cubicBezTo>
                  <a:cubicBezTo>
                    <a:pt x="9357" y="144660"/>
                    <a:pt x="4728" y="152018"/>
                    <a:pt x="3908" y="160215"/>
                  </a:cubicBezTo>
                  <a:cubicBezTo>
                    <a:pt x="794" y="191348"/>
                    <a:pt x="1303" y="222738"/>
                    <a:pt x="0" y="254000"/>
                  </a:cubicBezTo>
                  <a:cubicBezTo>
                    <a:pt x="1303" y="315220"/>
                    <a:pt x="1460" y="376476"/>
                    <a:pt x="3908" y="437661"/>
                  </a:cubicBezTo>
                  <a:cubicBezTo>
                    <a:pt x="4073" y="441777"/>
                    <a:pt x="7406" y="445285"/>
                    <a:pt x="7816" y="449384"/>
                  </a:cubicBezTo>
                  <a:cubicBezTo>
                    <a:pt x="10023" y="471456"/>
                    <a:pt x="8855" y="493819"/>
                    <a:pt x="11724" y="515815"/>
                  </a:cubicBezTo>
                  <a:cubicBezTo>
                    <a:pt x="12789" y="523984"/>
                    <a:pt x="17541" y="531269"/>
                    <a:pt x="19539" y="539261"/>
                  </a:cubicBezTo>
                  <a:cubicBezTo>
                    <a:pt x="19890" y="540666"/>
                    <a:pt x="27202" y="573315"/>
                    <a:pt x="31262" y="582246"/>
                  </a:cubicBezTo>
                  <a:cubicBezTo>
                    <a:pt x="38751" y="598722"/>
                    <a:pt x="46739" y="608985"/>
                    <a:pt x="50800" y="625231"/>
                  </a:cubicBezTo>
                  <a:lnTo>
                    <a:pt x="50800" y="625231"/>
                  </a:ln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11" name="Freeform 10"/>
            <p:cNvSpPr/>
            <p:nvPr/>
          </p:nvSpPr>
          <p:spPr bwMode="auto">
            <a:xfrm>
              <a:off x="367325" y="2684343"/>
              <a:ext cx="1012182" cy="1117841"/>
            </a:xfrm>
            <a:custGeom>
              <a:avLst/>
              <a:gdLst>
                <a:gd name="connsiteX0" fmla="*/ 1012092 w 1012182"/>
                <a:gd name="connsiteY0" fmla="*/ 1055318 h 1117841"/>
                <a:gd name="connsiteX1" fmla="*/ 992553 w 1012182"/>
                <a:gd name="connsiteY1" fmla="*/ 1051410 h 1117841"/>
                <a:gd name="connsiteX2" fmla="*/ 969107 w 1012182"/>
                <a:gd name="connsiteY2" fmla="*/ 1035779 h 1117841"/>
                <a:gd name="connsiteX3" fmla="*/ 957384 w 1012182"/>
                <a:gd name="connsiteY3" fmla="*/ 1031872 h 1117841"/>
                <a:gd name="connsiteX4" fmla="*/ 941753 w 1012182"/>
                <a:gd name="connsiteY4" fmla="*/ 1016241 h 1117841"/>
                <a:gd name="connsiteX5" fmla="*/ 926123 w 1012182"/>
                <a:gd name="connsiteY5" fmla="*/ 1000610 h 1117841"/>
                <a:gd name="connsiteX6" fmla="*/ 914400 w 1012182"/>
                <a:gd name="connsiteY6" fmla="*/ 996703 h 1117841"/>
                <a:gd name="connsiteX7" fmla="*/ 906584 w 1012182"/>
                <a:gd name="connsiteY7" fmla="*/ 988887 h 1117841"/>
                <a:gd name="connsiteX8" fmla="*/ 875323 w 1012182"/>
                <a:gd name="connsiteY8" fmla="*/ 981072 h 1117841"/>
                <a:gd name="connsiteX9" fmla="*/ 867507 w 1012182"/>
                <a:gd name="connsiteY9" fmla="*/ 973256 h 1117841"/>
                <a:gd name="connsiteX10" fmla="*/ 844061 w 1012182"/>
                <a:gd name="connsiteY10" fmla="*/ 965441 h 1117841"/>
                <a:gd name="connsiteX11" fmla="*/ 824523 w 1012182"/>
                <a:gd name="connsiteY11" fmla="*/ 957626 h 1117841"/>
                <a:gd name="connsiteX12" fmla="*/ 801077 w 1012182"/>
                <a:gd name="connsiteY12" fmla="*/ 945903 h 1117841"/>
                <a:gd name="connsiteX13" fmla="*/ 769815 w 1012182"/>
                <a:gd name="connsiteY13" fmla="*/ 930272 h 1117841"/>
                <a:gd name="connsiteX14" fmla="*/ 742461 w 1012182"/>
                <a:gd name="connsiteY14" fmla="*/ 914641 h 1117841"/>
                <a:gd name="connsiteX15" fmla="*/ 730738 w 1012182"/>
                <a:gd name="connsiteY15" fmla="*/ 910733 h 1117841"/>
                <a:gd name="connsiteX16" fmla="*/ 707292 w 1012182"/>
                <a:gd name="connsiteY16" fmla="*/ 895103 h 1117841"/>
                <a:gd name="connsiteX17" fmla="*/ 695569 w 1012182"/>
                <a:gd name="connsiteY17" fmla="*/ 887287 h 1117841"/>
                <a:gd name="connsiteX18" fmla="*/ 683846 w 1012182"/>
                <a:gd name="connsiteY18" fmla="*/ 883379 h 1117841"/>
                <a:gd name="connsiteX19" fmla="*/ 660400 w 1012182"/>
                <a:gd name="connsiteY19" fmla="*/ 871656 h 1117841"/>
                <a:gd name="connsiteX20" fmla="*/ 652584 w 1012182"/>
                <a:gd name="connsiteY20" fmla="*/ 863841 h 1117841"/>
                <a:gd name="connsiteX21" fmla="*/ 636953 w 1012182"/>
                <a:gd name="connsiteY21" fmla="*/ 859933 h 1117841"/>
                <a:gd name="connsiteX22" fmla="*/ 605692 w 1012182"/>
                <a:gd name="connsiteY22" fmla="*/ 848210 h 1117841"/>
                <a:gd name="connsiteX23" fmla="*/ 590061 w 1012182"/>
                <a:gd name="connsiteY23" fmla="*/ 840395 h 1117841"/>
                <a:gd name="connsiteX24" fmla="*/ 578338 w 1012182"/>
                <a:gd name="connsiteY24" fmla="*/ 836487 h 1117841"/>
                <a:gd name="connsiteX25" fmla="*/ 566615 w 1012182"/>
                <a:gd name="connsiteY25" fmla="*/ 828672 h 1117841"/>
                <a:gd name="connsiteX26" fmla="*/ 558800 w 1012182"/>
                <a:gd name="connsiteY26" fmla="*/ 820856 h 1117841"/>
                <a:gd name="connsiteX27" fmla="*/ 531446 w 1012182"/>
                <a:gd name="connsiteY27" fmla="*/ 813041 h 1117841"/>
                <a:gd name="connsiteX28" fmla="*/ 519723 w 1012182"/>
                <a:gd name="connsiteY28" fmla="*/ 805226 h 1117841"/>
                <a:gd name="connsiteX29" fmla="*/ 484553 w 1012182"/>
                <a:gd name="connsiteY29" fmla="*/ 797410 h 1117841"/>
                <a:gd name="connsiteX30" fmla="*/ 465015 w 1012182"/>
                <a:gd name="connsiteY30" fmla="*/ 785687 h 1117841"/>
                <a:gd name="connsiteX31" fmla="*/ 445477 w 1012182"/>
                <a:gd name="connsiteY31" fmla="*/ 781779 h 1117841"/>
                <a:gd name="connsiteX32" fmla="*/ 425938 w 1012182"/>
                <a:gd name="connsiteY32" fmla="*/ 762241 h 1117841"/>
                <a:gd name="connsiteX33" fmla="*/ 410307 w 1012182"/>
                <a:gd name="connsiteY33" fmla="*/ 750518 h 1117841"/>
                <a:gd name="connsiteX34" fmla="*/ 394677 w 1012182"/>
                <a:gd name="connsiteY34" fmla="*/ 730979 h 1117841"/>
                <a:gd name="connsiteX35" fmla="*/ 382953 w 1012182"/>
                <a:gd name="connsiteY35" fmla="*/ 715349 h 1117841"/>
                <a:gd name="connsiteX36" fmla="*/ 347784 w 1012182"/>
                <a:gd name="connsiteY36" fmla="*/ 691903 h 1117841"/>
                <a:gd name="connsiteX37" fmla="*/ 324338 w 1012182"/>
                <a:gd name="connsiteY37" fmla="*/ 676272 h 1117841"/>
                <a:gd name="connsiteX38" fmla="*/ 289169 w 1012182"/>
                <a:gd name="connsiteY38" fmla="*/ 664549 h 1117841"/>
                <a:gd name="connsiteX39" fmla="*/ 277446 w 1012182"/>
                <a:gd name="connsiteY39" fmla="*/ 660641 h 1117841"/>
                <a:gd name="connsiteX40" fmla="*/ 265723 w 1012182"/>
                <a:gd name="connsiteY40" fmla="*/ 656733 h 1117841"/>
                <a:gd name="connsiteX41" fmla="*/ 246184 w 1012182"/>
                <a:gd name="connsiteY41" fmla="*/ 648918 h 1117841"/>
                <a:gd name="connsiteX42" fmla="*/ 222738 w 1012182"/>
                <a:gd name="connsiteY42" fmla="*/ 637195 h 1117841"/>
                <a:gd name="connsiteX43" fmla="*/ 199292 w 1012182"/>
                <a:gd name="connsiteY43" fmla="*/ 633287 h 1117841"/>
                <a:gd name="connsiteX44" fmla="*/ 187569 w 1012182"/>
                <a:gd name="connsiteY44" fmla="*/ 629379 h 1117841"/>
                <a:gd name="connsiteX45" fmla="*/ 179753 w 1012182"/>
                <a:gd name="connsiteY45" fmla="*/ 621564 h 1117841"/>
                <a:gd name="connsiteX46" fmla="*/ 168030 w 1012182"/>
                <a:gd name="connsiteY46" fmla="*/ 617656 h 1117841"/>
                <a:gd name="connsiteX47" fmla="*/ 160215 w 1012182"/>
                <a:gd name="connsiteY47" fmla="*/ 602026 h 1117841"/>
                <a:gd name="connsiteX48" fmla="*/ 132861 w 1012182"/>
                <a:gd name="connsiteY48" fmla="*/ 586395 h 1117841"/>
                <a:gd name="connsiteX49" fmla="*/ 125046 w 1012182"/>
                <a:gd name="connsiteY49" fmla="*/ 574672 h 1117841"/>
                <a:gd name="connsiteX50" fmla="*/ 121138 w 1012182"/>
                <a:gd name="connsiteY50" fmla="*/ 562949 h 1117841"/>
                <a:gd name="connsiteX51" fmla="*/ 105507 w 1012182"/>
                <a:gd name="connsiteY51" fmla="*/ 539503 h 1117841"/>
                <a:gd name="connsiteX52" fmla="*/ 101600 w 1012182"/>
                <a:gd name="connsiteY52" fmla="*/ 527779 h 1117841"/>
                <a:gd name="connsiteX53" fmla="*/ 105507 w 1012182"/>
                <a:gd name="connsiteY53" fmla="*/ 426179 h 1117841"/>
                <a:gd name="connsiteX54" fmla="*/ 117230 w 1012182"/>
                <a:gd name="connsiteY54" fmla="*/ 422272 h 1117841"/>
                <a:gd name="connsiteX55" fmla="*/ 191477 w 1012182"/>
                <a:gd name="connsiteY55" fmla="*/ 418364 h 1117841"/>
                <a:gd name="connsiteX56" fmla="*/ 226646 w 1012182"/>
                <a:gd name="connsiteY56" fmla="*/ 406641 h 1117841"/>
                <a:gd name="connsiteX57" fmla="*/ 238369 w 1012182"/>
                <a:gd name="connsiteY57" fmla="*/ 402733 h 1117841"/>
                <a:gd name="connsiteX58" fmla="*/ 261815 w 1012182"/>
                <a:gd name="connsiteY58" fmla="*/ 387103 h 1117841"/>
                <a:gd name="connsiteX59" fmla="*/ 257907 w 1012182"/>
                <a:gd name="connsiteY59" fmla="*/ 359749 h 1117841"/>
                <a:gd name="connsiteX60" fmla="*/ 250092 w 1012182"/>
                <a:gd name="connsiteY60" fmla="*/ 351933 h 1117841"/>
                <a:gd name="connsiteX61" fmla="*/ 179753 w 1012182"/>
                <a:gd name="connsiteY61" fmla="*/ 344118 h 1117841"/>
                <a:gd name="connsiteX62" fmla="*/ 156307 w 1012182"/>
                <a:gd name="connsiteY62" fmla="*/ 332395 h 1117841"/>
                <a:gd name="connsiteX63" fmla="*/ 144584 w 1012182"/>
                <a:gd name="connsiteY63" fmla="*/ 328487 h 1117841"/>
                <a:gd name="connsiteX64" fmla="*/ 136769 w 1012182"/>
                <a:gd name="connsiteY64" fmla="*/ 316764 h 1117841"/>
                <a:gd name="connsiteX65" fmla="*/ 128953 w 1012182"/>
                <a:gd name="connsiteY65" fmla="*/ 308949 h 1117841"/>
                <a:gd name="connsiteX66" fmla="*/ 117230 w 1012182"/>
                <a:gd name="connsiteY66" fmla="*/ 241 h 1117841"/>
                <a:gd name="connsiteX67" fmla="*/ 42984 w 1012182"/>
                <a:gd name="connsiteY67" fmla="*/ 11964 h 1117841"/>
                <a:gd name="connsiteX68" fmla="*/ 35169 w 1012182"/>
                <a:gd name="connsiteY68" fmla="*/ 27595 h 1117841"/>
                <a:gd name="connsiteX69" fmla="*/ 27353 w 1012182"/>
                <a:gd name="connsiteY69" fmla="*/ 39318 h 1117841"/>
                <a:gd name="connsiteX70" fmla="*/ 15630 w 1012182"/>
                <a:gd name="connsiteY70" fmla="*/ 82303 h 1117841"/>
                <a:gd name="connsiteX71" fmla="*/ 7815 w 1012182"/>
                <a:gd name="connsiteY71" fmla="*/ 94026 h 1117841"/>
                <a:gd name="connsiteX72" fmla="*/ 0 w 1012182"/>
                <a:gd name="connsiteY72" fmla="*/ 117472 h 1117841"/>
                <a:gd name="connsiteX73" fmla="*/ 7815 w 1012182"/>
                <a:gd name="connsiteY73" fmla="*/ 238610 h 1117841"/>
                <a:gd name="connsiteX74" fmla="*/ 15630 w 1012182"/>
                <a:gd name="connsiteY74" fmla="*/ 262056 h 1117841"/>
                <a:gd name="connsiteX75" fmla="*/ 19538 w 1012182"/>
                <a:gd name="connsiteY75" fmla="*/ 375379 h 1117841"/>
                <a:gd name="connsiteX76" fmla="*/ 27353 w 1012182"/>
                <a:gd name="connsiteY76" fmla="*/ 422272 h 1117841"/>
                <a:gd name="connsiteX77" fmla="*/ 31261 w 1012182"/>
                <a:gd name="connsiteY77" fmla="*/ 457441 h 1117841"/>
                <a:gd name="connsiteX78" fmla="*/ 35169 w 1012182"/>
                <a:gd name="connsiteY78" fmla="*/ 953718 h 1117841"/>
                <a:gd name="connsiteX79" fmla="*/ 39077 w 1012182"/>
                <a:gd name="connsiteY79" fmla="*/ 969349 h 1117841"/>
                <a:gd name="connsiteX80" fmla="*/ 46892 w 1012182"/>
                <a:gd name="connsiteY80" fmla="*/ 992795 h 1117841"/>
                <a:gd name="connsiteX81" fmla="*/ 74246 w 1012182"/>
                <a:gd name="connsiteY81" fmla="*/ 1031872 h 1117841"/>
                <a:gd name="connsiteX82" fmla="*/ 85969 w 1012182"/>
                <a:gd name="connsiteY82" fmla="*/ 1051410 h 1117841"/>
                <a:gd name="connsiteX83" fmla="*/ 109415 w 1012182"/>
                <a:gd name="connsiteY83" fmla="*/ 1082672 h 1117841"/>
                <a:gd name="connsiteX84" fmla="*/ 121138 w 1012182"/>
                <a:gd name="connsiteY84" fmla="*/ 1090487 h 1117841"/>
                <a:gd name="connsiteX85" fmla="*/ 140677 w 1012182"/>
                <a:gd name="connsiteY85" fmla="*/ 1106118 h 1117841"/>
                <a:gd name="connsiteX86" fmla="*/ 160215 w 1012182"/>
                <a:gd name="connsiteY86" fmla="*/ 1110026 h 1117841"/>
                <a:gd name="connsiteX87" fmla="*/ 203200 w 1012182"/>
                <a:gd name="connsiteY87" fmla="*/ 1117841 h 1117841"/>
                <a:gd name="connsiteX88" fmla="*/ 550984 w 1012182"/>
                <a:gd name="connsiteY88" fmla="*/ 1113933 h 1117841"/>
                <a:gd name="connsiteX89" fmla="*/ 601784 w 1012182"/>
                <a:gd name="connsiteY89" fmla="*/ 1110026 h 1117841"/>
                <a:gd name="connsiteX90" fmla="*/ 613507 w 1012182"/>
                <a:gd name="connsiteY90" fmla="*/ 1106118 h 1117841"/>
                <a:gd name="connsiteX91" fmla="*/ 629138 w 1012182"/>
                <a:gd name="connsiteY91" fmla="*/ 1102210 h 1117841"/>
                <a:gd name="connsiteX92" fmla="*/ 668215 w 1012182"/>
                <a:gd name="connsiteY92" fmla="*/ 1098303 h 1117841"/>
                <a:gd name="connsiteX93" fmla="*/ 930030 w 1012182"/>
                <a:gd name="connsiteY93" fmla="*/ 1102210 h 1117841"/>
                <a:gd name="connsiteX94" fmla="*/ 996461 w 1012182"/>
                <a:gd name="connsiteY94" fmla="*/ 1094395 h 1117841"/>
                <a:gd name="connsiteX95" fmla="*/ 1004277 w 1012182"/>
                <a:gd name="connsiteY95" fmla="*/ 1086579 h 1117841"/>
                <a:gd name="connsiteX96" fmla="*/ 1000369 w 1012182"/>
                <a:gd name="connsiteY96" fmla="*/ 1067041 h 1117841"/>
                <a:gd name="connsiteX97" fmla="*/ 1012092 w 1012182"/>
                <a:gd name="connsiteY97" fmla="*/ 1055318 h 111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12182" h="1117841">
                  <a:moveTo>
                    <a:pt x="1012092" y="1055318"/>
                  </a:moveTo>
                  <a:cubicBezTo>
                    <a:pt x="1010789" y="1052713"/>
                    <a:pt x="998600" y="1054159"/>
                    <a:pt x="992553" y="1051410"/>
                  </a:cubicBezTo>
                  <a:cubicBezTo>
                    <a:pt x="984002" y="1047523"/>
                    <a:pt x="977318" y="1040341"/>
                    <a:pt x="969107" y="1035779"/>
                  </a:cubicBezTo>
                  <a:cubicBezTo>
                    <a:pt x="965506" y="1033779"/>
                    <a:pt x="961292" y="1033174"/>
                    <a:pt x="957384" y="1031872"/>
                  </a:cubicBezTo>
                  <a:lnTo>
                    <a:pt x="941753" y="1016241"/>
                  </a:lnTo>
                  <a:cubicBezTo>
                    <a:pt x="936543" y="1011031"/>
                    <a:pt x="933113" y="1002940"/>
                    <a:pt x="926123" y="1000610"/>
                  </a:cubicBezTo>
                  <a:lnTo>
                    <a:pt x="914400" y="996703"/>
                  </a:lnTo>
                  <a:cubicBezTo>
                    <a:pt x="911795" y="994098"/>
                    <a:pt x="910005" y="990255"/>
                    <a:pt x="906584" y="988887"/>
                  </a:cubicBezTo>
                  <a:cubicBezTo>
                    <a:pt x="896611" y="984898"/>
                    <a:pt x="875323" y="981072"/>
                    <a:pt x="875323" y="981072"/>
                  </a:cubicBezTo>
                  <a:cubicBezTo>
                    <a:pt x="872718" y="978467"/>
                    <a:pt x="870803" y="974904"/>
                    <a:pt x="867507" y="973256"/>
                  </a:cubicBezTo>
                  <a:cubicBezTo>
                    <a:pt x="860139" y="969572"/>
                    <a:pt x="851803" y="968256"/>
                    <a:pt x="844061" y="965441"/>
                  </a:cubicBezTo>
                  <a:cubicBezTo>
                    <a:pt x="837469" y="963044"/>
                    <a:pt x="831036" y="960231"/>
                    <a:pt x="824523" y="957626"/>
                  </a:cubicBezTo>
                  <a:cubicBezTo>
                    <a:pt x="809145" y="942248"/>
                    <a:pt x="825769" y="956191"/>
                    <a:pt x="801077" y="945903"/>
                  </a:cubicBezTo>
                  <a:cubicBezTo>
                    <a:pt x="790323" y="941422"/>
                    <a:pt x="779509" y="936735"/>
                    <a:pt x="769815" y="930272"/>
                  </a:cubicBezTo>
                  <a:cubicBezTo>
                    <a:pt x="758039" y="922421"/>
                    <a:pt x="756347" y="920592"/>
                    <a:pt x="742461" y="914641"/>
                  </a:cubicBezTo>
                  <a:cubicBezTo>
                    <a:pt x="738675" y="913018"/>
                    <a:pt x="734339" y="912733"/>
                    <a:pt x="730738" y="910733"/>
                  </a:cubicBezTo>
                  <a:cubicBezTo>
                    <a:pt x="722527" y="906172"/>
                    <a:pt x="715107" y="900313"/>
                    <a:pt x="707292" y="895103"/>
                  </a:cubicBezTo>
                  <a:cubicBezTo>
                    <a:pt x="703384" y="892498"/>
                    <a:pt x="700025" y="888772"/>
                    <a:pt x="695569" y="887287"/>
                  </a:cubicBezTo>
                  <a:cubicBezTo>
                    <a:pt x="691661" y="885984"/>
                    <a:pt x="687530" y="885221"/>
                    <a:pt x="683846" y="883379"/>
                  </a:cubicBezTo>
                  <a:cubicBezTo>
                    <a:pt x="653545" y="868229"/>
                    <a:pt x="689866" y="881479"/>
                    <a:pt x="660400" y="871656"/>
                  </a:cubicBezTo>
                  <a:cubicBezTo>
                    <a:pt x="657795" y="869051"/>
                    <a:pt x="655879" y="865489"/>
                    <a:pt x="652584" y="863841"/>
                  </a:cubicBezTo>
                  <a:cubicBezTo>
                    <a:pt x="647780" y="861439"/>
                    <a:pt x="642117" y="861408"/>
                    <a:pt x="636953" y="859933"/>
                  </a:cubicBezTo>
                  <a:cubicBezTo>
                    <a:pt x="627921" y="857353"/>
                    <a:pt x="613139" y="851520"/>
                    <a:pt x="605692" y="848210"/>
                  </a:cubicBezTo>
                  <a:cubicBezTo>
                    <a:pt x="600369" y="845844"/>
                    <a:pt x="595415" y="842690"/>
                    <a:pt x="590061" y="840395"/>
                  </a:cubicBezTo>
                  <a:cubicBezTo>
                    <a:pt x="586275" y="838772"/>
                    <a:pt x="582022" y="838329"/>
                    <a:pt x="578338" y="836487"/>
                  </a:cubicBezTo>
                  <a:cubicBezTo>
                    <a:pt x="574137" y="834387"/>
                    <a:pt x="570282" y="831606"/>
                    <a:pt x="566615" y="828672"/>
                  </a:cubicBezTo>
                  <a:cubicBezTo>
                    <a:pt x="563738" y="826370"/>
                    <a:pt x="561959" y="822752"/>
                    <a:pt x="558800" y="820856"/>
                  </a:cubicBezTo>
                  <a:cubicBezTo>
                    <a:pt x="554799" y="818455"/>
                    <a:pt x="534361" y="813770"/>
                    <a:pt x="531446" y="813041"/>
                  </a:cubicBezTo>
                  <a:cubicBezTo>
                    <a:pt x="527538" y="810436"/>
                    <a:pt x="523924" y="807326"/>
                    <a:pt x="519723" y="805226"/>
                  </a:cubicBezTo>
                  <a:cubicBezTo>
                    <a:pt x="510102" y="800415"/>
                    <a:pt x="493561" y="798911"/>
                    <a:pt x="484553" y="797410"/>
                  </a:cubicBezTo>
                  <a:cubicBezTo>
                    <a:pt x="478040" y="793502"/>
                    <a:pt x="472067" y="788508"/>
                    <a:pt x="465015" y="785687"/>
                  </a:cubicBezTo>
                  <a:cubicBezTo>
                    <a:pt x="458848" y="783220"/>
                    <a:pt x="451172" y="785196"/>
                    <a:pt x="445477" y="781779"/>
                  </a:cubicBezTo>
                  <a:cubicBezTo>
                    <a:pt x="437579" y="777040"/>
                    <a:pt x="433306" y="767767"/>
                    <a:pt x="425938" y="762241"/>
                  </a:cubicBezTo>
                  <a:lnTo>
                    <a:pt x="410307" y="750518"/>
                  </a:lnTo>
                  <a:cubicBezTo>
                    <a:pt x="390997" y="721551"/>
                    <a:pt x="413228" y="753239"/>
                    <a:pt x="394677" y="730979"/>
                  </a:cubicBezTo>
                  <a:cubicBezTo>
                    <a:pt x="390508" y="725976"/>
                    <a:pt x="387821" y="719676"/>
                    <a:pt x="382953" y="715349"/>
                  </a:cubicBezTo>
                  <a:cubicBezTo>
                    <a:pt x="382945" y="715342"/>
                    <a:pt x="353650" y="695814"/>
                    <a:pt x="347784" y="691903"/>
                  </a:cubicBezTo>
                  <a:lnTo>
                    <a:pt x="324338" y="676272"/>
                  </a:lnTo>
                  <a:lnTo>
                    <a:pt x="289169" y="664549"/>
                  </a:lnTo>
                  <a:lnTo>
                    <a:pt x="277446" y="660641"/>
                  </a:lnTo>
                  <a:cubicBezTo>
                    <a:pt x="273538" y="659338"/>
                    <a:pt x="269548" y="658263"/>
                    <a:pt x="265723" y="656733"/>
                  </a:cubicBezTo>
                  <a:cubicBezTo>
                    <a:pt x="259210" y="654128"/>
                    <a:pt x="252570" y="651821"/>
                    <a:pt x="246184" y="648918"/>
                  </a:cubicBezTo>
                  <a:cubicBezTo>
                    <a:pt x="238229" y="645302"/>
                    <a:pt x="231027" y="639958"/>
                    <a:pt x="222738" y="637195"/>
                  </a:cubicBezTo>
                  <a:cubicBezTo>
                    <a:pt x="215221" y="634689"/>
                    <a:pt x="207026" y="635006"/>
                    <a:pt x="199292" y="633287"/>
                  </a:cubicBezTo>
                  <a:cubicBezTo>
                    <a:pt x="195271" y="632393"/>
                    <a:pt x="191477" y="630682"/>
                    <a:pt x="187569" y="629379"/>
                  </a:cubicBezTo>
                  <a:cubicBezTo>
                    <a:pt x="184964" y="626774"/>
                    <a:pt x="182912" y="623459"/>
                    <a:pt x="179753" y="621564"/>
                  </a:cubicBezTo>
                  <a:cubicBezTo>
                    <a:pt x="176221" y="619445"/>
                    <a:pt x="170943" y="620569"/>
                    <a:pt x="168030" y="617656"/>
                  </a:cubicBezTo>
                  <a:cubicBezTo>
                    <a:pt x="163911" y="613537"/>
                    <a:pt x="163944" y="606501"/>
                    <a:pt x="160215" y="602026"/>
                  </a:cubicBezTo>
                  <a:cubicBezTo>
                    <a:pt x="156268" y="597290"/>
                    <a:pt x="137036" y="588483"/>
                    <a:pt x="132861" y="586395"/>
                  </a:cubicBezTo>
                  <a:cubicBezTo>
                    <a:pt x="130256" y="582487"/>
                    <a:pt x="127146" y="578873"/>
                    <a:pt x="125046" y="574672"/>
                  </a:cubicBezTo>
                  <a:cubicBezTo>
                    <a:pt x="123204" y="570988"/>
                    <a:pt x="123138" y="566550"/>
                    <a:pt x="121138" y="562949"/>
                  </a:cubicBezTo>
                  <a:cubicBezTo>
                    <a:pt x="116576" y="554738"/>
                    <a:pt x="105507" y="539503"/>
                    <a:pt x="105507" y="539503"/>
                  </a:cubicBezTo>
                  <a:cubicBezTo>
                    <a:pt x="104205" y="535595"/>
                    <a:pt x="101600" y="531898"/>
                    <a:pt x="101600" y="527779"/>
                  </a:cubicBezTo>
                  <a:cubicBezTo>
                    <a:pt x="101600" y="493887"/>
                    <a:pt x="100540" y="459705"/>
                    <a:pt x="105507" y="426179"/>
                  </a:cubicBezTo>
                  <a:cubicBezTo>
                    <a:pt x="106111" y="422104"/>
                    <a:pt x="113128" y="422645"/>
                    <a:pt x="117230" y="422272"/>
                  </a:cubicBezTo>
                  <a:cubicBezTo>
                    <a:pt x="141911" y="420028"/>
                    <a:pt x="166728" y="419667"/>
                    <a:pt x="191477" y="418364"/>
                  </a:cubicBezTo>
                  <a:lnTo>
                    <a:pt x="226646" y="406641"/>
                  </a:lnTo>
                  <a:cubicBezTo>
                    <a:pt x="230554" y="405338"/>
                    <a:pt x="234942" y="405018"/>
                    <a:pt x="238369" y="402733"/>
                  </a:cubicBezTo>
                  <a:lnTo>
                    <a:pt x="261815" y="387103"/>
                  </a:lnTo>
                  <a:cubicBezTo>
                    <a:pt x="260512" y="377985"/>
                    <a:pt x="260820" y="368487"/>
                    <a:pt x="257907" y="359749"/>
                  </a:cubicBezTo>
                  <a:cubicBezTo>
                    <a:pt x="256742" y="356254"/>
                    <a:pt x="253587" y="353098"/>
                    <a:pt x="250092" y="351933"/>
                  </a:cubicBezTo>
                  <a:cubicBezTo>
                    <a:pt x="241184" y="348964"/>
                    <a:pt x="180849" y="344218"/>
                    <a:pt x="179753" y="344118"/>
                  </a:cubicBezTo>
                  <a:cubicBezTo>
                    <a:pt x="150287" y="334295"/>
                    <a:pt x="186608" y="347545"/>
                    <a:pt x="156307" y="332395"/>
                  </a:cubicBezTo>
                  <a:cubicBezTo>
                    <a:pt x="152623" y="330553"/>
                    <a:pt x="148492" y="329790"/>
                    <a:pt x="144584" y="328487"/>
                  </a:cubicBezTo>
                  <a:cubicBezTo>
                    <a:pt x="141979" y="324579"/>
                    <a:pt x="139703" y="320431"/>
                    <a:pt x="136769" y="316764"/>
                  </a:cubicBezTo>
                  <a:cubicBezTo>
                    <a:pt x="134467" y="313887"/>
                    <a:pt x="129142" y="312628"/>
                    <a:pt x="128953" y="308949"/>
                  </a:cubicBezTo>
                  <a:cubicBezTo>
                    <a:pt x="112145" y="-18806"/>
                    <a:pt x="152826" y="107019"/>
                    <a:pt x="117230" y="241"/>
                  </a:cubicBezTo>
                  <a:cubicBezTo>
                    <a:pt x="112496" y="557"/>
                    <a:pt x="58372" y="-3424"/>
                    <a:pt x="42984" y="11964"/>
                  </a:cubicBezTo>
                  <a:cubicBezTo>
                    <a:pt x="38865" y="16083"/>
                    <a:pt x="38059" y="22537"/>
                    <a:pt x="35169" y="27595"/>
                  </a:cubicBezTo>
                  <a:cubicBezTo>
                    <a:pt x="32839" y="31673"/>
                    <a:pt x="29958" y="35410"/>
                    <a:pt x="27353" y="39318"/>
                  </a:cubicBezTo>
                  <a:cubicBezTo>
                    <a:pt x="25256" y="49807"/>
                    <a:pt x="21298" y="73801"/>
                    <a:pt x="15630" y="82303"/>
                  </a:cubicBezTo>
                  <a:cubicBezTo>
                    <a:pt x="13025" y="86211"/>
                    <a:pt x="9722" y="89734"/>
                    <a:pt x="7815" y="94026"/>
                  </a:cubicBezTo>
                  <a:cubicBezTo>
                    <a:pt x="4469" y="101554"/>
                    <a:pt x="0" y="117472"/>
                    <a:pt x="0" y="117472"/>
                  </a:cubicBezTo>
                  <a:cubicBezTo>
                    <a:pt x="2605" y="157851"/>
                    <a:pt x="-4980" y="200223"/>
                    <a:pt x="7815" y="238610"/>
                  </a:cubicBezTo>
                  <a:lnTo>
                    <a:pt x="15630" y="262056"/>
                  </a:lnTo>
                  <a:cubicBezTo>
                    <a:pt x="16933" y="299830"/>
                    <a:pt x="16780" y="337683"/>
                    <a:pt x="19538" y="375379"/>
                  </a:cubicBezTo>
                  <a:cubicBezTo>
                    <a:pt x="20694" y="391183"/>
                    <a:pt x="25112" y="406585"/>
                    <a:pt x="27353" y="422272"/>
                  </a:cubicBezTo>
                  <a:cubicBezTo>
                    <a:pt x="29021" y="433949"/>
                    <a:pt x="29958" y="445718"/>
                    <a:pt x="31261" y="457441"/>
                  </a:cubicBezTo>
                  <a:cubicBezTo>
                    <a:pt x="32564" y="622867"/>
                    <a:pt x="32643" y="788306"/>
                    <a:pt x="35169" y="953718"/>
                  </a:cubicBezTo>
                  <a:cubicBezTo>
                    <a:pt x="35251" y="959088"/>
                    <a:pt x="37534" y="964205"/>
                    <a:pt x="39077" y="969349"/>
                  </a:cubicBezTo>
                  <a:cubicBezTo>
                    <a:pt x="41444" y="977240"/>
                    <a:pt x="42526" y="985809"/>
                    <a:pt x="46892" y="992795"/>
                  </a:cubicBezTo>
                  <a:cubicBezTo>
                    <a:pt x="68383" y="1027180"/>
                    <a:pt x="57741" y="1015367"/>
                    <a:pt x="74246" y="1031872"/>
                  </a:cubicBezTo>
                  <a:cubicBezTo>
                    <a:pt x="81716" y="1054287"/>
                    <a:pt x="73095" y="1034245"/>
                    <a:pt x="85969" y="1051410"/>
                  </a:cubicBezTo>
                  <a:cubicBezTo>
                    <a:pt x="95339" y="1063903"/>
                    <a:pt x="98216" y="1073712"/>
                    <a:pt x="109415" y="1082672"/>
                  </a:cubicBezTo>
                  <a:cubicBezTo>
                    <a:pt x="113082" y="1085606"/>
                    <a:pt x="117471" y="1087553"/>
                    <a:pt x="121138" y="1090487"/>
                  </a:cubicBezTo>
                  <a:cubicBezTo>
                    <a:pt x="129557" y="1097223"/>
                    <a:pt x="129350" y="1101871"/>
                    <a:pt x="140677" y="1106118"/>
                  </a:cubicBezTo>
                  <a:cubicBezTo>
                    <a:pt x="146896" y="1108450"/>
                    <a:pt x="153680" y="1108838"/>
                    <a:pt x="160215" y="1110026"/>
                  </a:cubicBezTo>
                  <a:cubicBezTo>
                    <a:pt x="215224" y="1120027"/>
                    <a:pt x="154924" y="1108185"/>
                    <a:pt x="203200" y="1117841"/>
                  </a:cubicBezTo>
                  <a:lnTo>
                    <a:pt x="550984" y="1113933"/>
                  </a:lnTo>
                  <a:cubicBezTo>
                    <a:pt x="567964" y="1113600"/>
                    <a:pt x="584932" y="1112132"/>
                    <a:pt x="601784" y="1110026"/>
                  </a:cubicBezTo>
                  <a:cubicBezTo>
                    <a:pt x="605871" y="1109515"/>
                    <a:pt x="609546" y="1107250"/>
                    <a:pt x="613507" y="1106118"/>
                  </a:cubicBezTo>
                  <a:cubicBezTo>
                    <a:pt x="618671" y="1104642"/>
                    <a:pt x="623821" y="1102969"/>
                    <a:pt x="629138" y="1102210"/>
                  </a:cubicBezTo>
                  <a:cubicBezTo>
                    <a:pt x="642097" y="1100359"/>
                    <a:pt x="655189" y="1099605"/>
                    <a:pt x="668215" y="1098303"/>
                  </a:cubicBezTo>
                  <a:lnTo>
                    <a:pt x="930030" y="1102210"/>
                  </a:lnTo>
                  <a:cubicBezTo>
                    <a:pt x="976246" y="1102210"/>
                    <a:pt x="970233" y="1103138"/>
                    <a:pt x="996461" y="1094395"/>
                  </a:cubicBezTo>
                  <a:cubicBezTo>
                    <a:pt x="999066" y="1091790"/>
                    <a:pt x="1003756" y="1090226"/>
                    <a:pt x="1004277" y="1086579"/>
                  </a:cubicBezTo>
                  <a:cubicBezTo>
                    <a:pt x="1005216" y="1080004"/>
                    <a:pt x="1001461" y="1073592"/>
                    <a:pt x="1000369" y="1067041"/>
                  </a:cubicBezTo>
                  <a:cubicBezTo>
                    <a:pt x="1000155" y="1065756"/>
                    <a:pt x="1013395" y="1057923"/>
                    <a:pt x="1012092" y="1055318"/>
                  </a:cubicBez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pic>
        <p:nvPicPr>
          <p:cNvPr id="71" name="Picture 25" descr="Sigsbee_ssp_ex_tshot"/>
          <p:cNvPicPr preferRelativeResize="0">
            <a:picLocks noChangeArrowheads="1"/>
          </p:cNvPicPr>
          <p:nvPr/>
        </p:nvPicPr>
        <p:blipFill>
          <a:blip r:embed="rId3" cstate="print"/>
          <a:srcRect l="10001" t="12006" r="13190" b="7808"/>
          <a:stretch>
            <a:fillRect/>
          </a:stretch>
        </p:blipFill>
        <p:spPr bwMode="auto">
          <a:xfrm>
            <a:off x="1153436" y="1214964"/>
            <a:ext cx="1066800" cy="914400"/>
          </a:xfrm>
          <a:prstGeom prst="rect">
            <a:avLst/>
          </a:prstGeom>
          <a:noFill/>
          <a:ln w="38100">
            <a:solidFill>
              <a:srgbClr val="FFFF00"/>
            </a:solidFill>
            <a:miter lim="800000"/>
            <a:headEnd/>
            <a:tailEnd/>
          </a:ln>
        </p:spPr>
      </p:pic>
      <p:pic>
        <p:nvPicPr>
          <p:cNvPr id="70" name="Picture 9"/>
          <p:cNvPicPr>
            <a:picLocks/>
          </p:cNvPicPr>
          <p:nvPr/>
        </p:nvPicPr>
        <p:blipFill>
          <a:blip r:embed="rId4" cstate="print"/>
          <a:srcRect/>
          <a:stretch>
            <a:fillRect/>
          </a:stretch>
        </p:blipFill>
        <p:spPr bwMode="auto">
          <a:xfrm>
            <a:off x="5701531" y="1255908"/>
            <a:ext cx="3012044" cy="914400"/>
          </a:xfrm>
          <a:prstGeom prst="rect">
            <a:avLst/>
          </a:prstGeom>
          <a:noFill/>
          <a:ln w="28575">
            <a:solidFill>
              <a:srgbClr val="FAFD00"/>
            </a:solidFill>
            <a:round/>
            <a:headEnd/>
            <a:tailEnd/>
          </a:ln>
        </p:spPr>
      </p:pic>
      <p:sp>
        <p:nvSpPr>
          <p:cNvPr id="2" name="Text Box 15"/>
          <p:cNvSpPr txBox="1">
            <a:spLocks noChangeArrowheads="1"/>
          </p:cNvSpPr>
          <p:nvPr/>
        </p:nvSpPr>
        <p:spPr bwMode="auto">
          <a:xfrm>
            <a:off x="246693" y="722668"/>
            <a:ext cx="8971446" cy="400110"/>
          </a:xfrm>
          <a:prstGeom prst="rect">
            <a:avLst/>
          </a:prstGeom>
          <a:noFill/>
          <a:ln w="9525">
            <a:noFill/>
            <a:miter lim="800000"/>
            <a:headEnd/>
            <a:tailEnd/>
          </a:ln>
          <a:effectLst/>
        </p:spPr>
        <p:txBody>
          <a:bodyPr wrap="square">
            <a:spAutoFit/>
          </a:bodyPr>
          <a:lstStyle/>
          <a:p>
            <a:pPr>
              <a:spcBef>
                <a:spcPct val="50000"/>
              </a:spcBef>
              <a:defRPr/>
            </a:pPr>
            <a:r>
              <a:rPr lang="en-US" sz="2000" b="1" dirty="0" smtClean="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Standard Migration                     </a:t>
            </a:r>
            <a:r>
              <a:rPr lang="en-US" sz="2000" b="1" dirty="0" err="1" smtClean="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vs</a:t>
            </a:r>
            <a:r>
              <a:rPr lang="en-US" sz="2000" b="1" dirty="0" smtClean="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                    Multisource Migration </a:t>
            </a:r>
            <a:endParaRPr lang="en-US" sz="2000" b="1" dirty="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endParaRPr>
          </a:p>
        </p:txBody>
      </p:sp>
      <p:grpSp>
        <p:nvGrpSpPr>
          <p:cNvPr id="39" name="Group 7"/>
          <p:cNvGrpSpPr>
            <a:grpSpLocks/>
          </p:cNvGrpSpPr>
          <p:nvPr/>
        </p:nvGrpSpPr>
        <p:grpSpPr bwMode="auto">
          <a:xfrm>
            <a:off x="1077236" y="2096027"/>
            <a:ext cx="1066800" cy="1295400"/>
            <a:chOff x="1392" y="1392"/>
            <a:chExt cx="672" cy="816"/>
          </a:xfrm>
        </p:grpSpPr>
        <p:sp>
          <p:nvSpPr>
            <p:cNvPr id="40" name="AutoShape 8"/>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41" name="Line 9"/>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42" name="Line 10"/>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44" name="Group 13"/>
          <p:cNvGrpSpPr>
            <a:grpSpLocks/>
          </p:cNvGrpSpPr>
          <p:nvPr/>
        </p:nvGrpSpPr>
        <p:grpSpPr bwMode="auto">
          <a:xfrm>
            <a:off x="5683364" y="2136971"/>
            <a:ext cx="2971800" cy="1295400"/>
            <a:chOff x="1392" y="3264"/>
            <a:chExt cx="1872" cy="816"/>
          </a:xfrm>
        </p:grpSpPr>
        <p:grpSp>
          <p:nvGrpSpPr>
            <p:cNvPr id="45" name="Group 14"/>
            <p:cNvGrpSpPr>
              <a:grpSpLocks/>
            </p:cNvGrpSpPr>
            <p:nvPr/>
          </p:nvGrpSpPr>
          <p:grpSpPr bwMode="auto">
            <a:xfrm>
              <a:off x="1392" y="3264"/>
              <a:ext cx="672" cy="816"/>
              <a:chOff x="1392" y="1392"/>
              <a:chExt cx="672" cy="816"/>
            </a:xfrm>
          </p:grpSpPr>
          <p:sp>
            <p:nvSpPr>
              <p:cNvPr id="66"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67"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68"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46" name="Group 18"/>
            <p:cNvGrpSpPr>
              <a:grpSpLocks/>
            </p:cNvGrpSpPr>
            <p:nvPr/>
          </p:nvGrpSpPr>
          <p:grpSpPr bwMode="auto">
            <a:xfrm>
              <a:off x="1632" y="3264"/>
              <a:ext cx="672" cy="816"/>
              <a:chOff x="1392" y="1392"/>
              <a:chExt cx="672" cy="816"/>
            </a:xfrm>
          </p:grpSpPr>
          <p:sp>
            <p:nvSpPr>
              <p:cNvPr id="63"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64"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65"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47" name="Group 22"/>
            <p:cNvGrpSpPr>
              <a:grpSpLocks/>
            </p:cNvGrpSpPr>
            <p:nvPr/>
          </p:nvGrpSpPr>
          <p:grpSpPr bwMode="auto">
            <a:xfrm flipH="1">
              <a:off x="1872" y="3264"/>
              <a:ext cx="672" cy="816"/>
              <a:chOff x="1392" y="1392"/>
              <a:chExt cx="672" cy="816"/>
            </a:xfrm>
          </p:grpSpPr>
          <p:sp>
            <p:nvSpPr>
              <p:cNvPr id="60"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61"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62"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48" name="Group 26"/>
            <p:cNvGrpSpPr>
              <a:grpSpLocks/>
            </p:cNvGrpSpPr>
            <p:nvPr/>
          </p:nvGrpSpPr>
          <p:grpSpPr bwMode="auto">
            <a:xfrm flipH="1">
              <a:off x="2112" y="3264"/>
              <a:ext cx="672" cy="816"/>
              <a:chOff x="1392" y="1392"/>
              <a:chExt cx="672" cy="816"/>
            </a:xfrm>
          </p:grpSpPr>
          <p:sp>
            <p:nvSpPr>
              <p:cNvPr id="57"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8"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9"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49" name="Group 30"/>
            <p:cNvGrpSpPr>
              <a:grpSpLocks/>
            </p:cNvGrpSpPr>
            <p:nvPr/>
          </p:nvGrpSpPr>
          <p:grpSpPr bwMode="auto">
            <a:xfrm flipH="1">
              <a:off x="2352" y="3264"/>
              <a:ext cx="672" cy="816"/>
              <a:chOff x="1392" y="1392"/>
              <a:chExt cx="672" cy="816"/>
            </a:xfrm>
          </p:grpSpPr>
          <p:sp>
            <p:nvSpPr>
              <p:cNvPr id="54"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5"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6"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50" name="Group 34"/>
            <p:cNvGrpSpPr>
              <a:grpSpLocks/>
            </p:cNvGrpSpPr>
            <p:nvPr/>
          </p:nvGrpSpPr>
          <p:grpSpPr bwMode="auto">
            <a:xfrm flipH="1">
              <a:off x="2592" y="3264"/>
              <a:ext cx="672" cy="816"/>
              <a:chOff x="1392" y="1392"/>
              <a:chExt cx="672" cy="816"/>
            </a:xfrm>
          </p:grpSpPr>
          <p:sp>
            <p:nvSpPr>
              <p:cNvPr id="51"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52"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53"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sp>
        <p:nvSpPr>
          <p:cNvPr id="72" name="TextBox 71"/>
          <p:cNvSpPr txBox="1"/>
          <p:nvPr/>
        </p:nvSpPr>
        <p:spPr>
          <a:xfrm>
            <a:off x="1831689" y="5844121"/>
            <a:ext cx="4282707" cy="338554"/>
          </a:xfrm>
          <a:prstGeom prst="rect">
            <a:avLst/>
          </a:prstGeom>
          <a:noFill/>
        </p:spPr>
        <p:txBody>
          <a:bodyPr wrap="square" rtlCol="0">
            <a:spAutoFit/>
          </a:bodyPr>
          <a:lstStyle/>
          <a:p>
            <a:r>
              <a:rPr lang="en-US" sz="1600" dirty="0" smtClean="0">
                <a:solidFill>
                  <a:schemeClr val="tx1">
                    <a:lumMod val="20000"/>
                    <a:lumOff val="80000"/>
                  </a:schemeClr>
                </a:solidFill>
                <a:latin typeface="+mj-lt"/>
                <a:cs typeface="Arial" pitchFamily="34" charset="0"/>
              </a:rPr>
              <a:t>Benefit: Reduced computation and memory</a:t>
            </a:r>
            <a:endParaRPr lang="en-US" sz="1600" dirty="0">
              <a:solidFill>
                <a:schemeClr val="tx1">
                  <a:lumMod val="20000"/>
                  <a:lumOff val="80000"/>
                </a:schemeClr>
              </a:solidFill>
              <a:latin typeface="+mj-lt"/>
              <a:cs typeface="Arial" pitchFamily="34" charset="0"/>
            </a:endParaRPr>
          </a:p>
        </p:txBody>
      </p:sp>
      <p:sp>
        <p:nvSpPr>
          <p:cNvPr id="73" name="TextBox 72"/>
          <p:cNvSpPr txBox="1"/>
          <p:nvPr/>
        </p:nvSpPr>
        <p:spPr>
          <a:xfrm>
            <a:off x="1856639" y="6249804"/>
            <a:ext cx="4248804" cy="307777"/>
          </a:xfrm>
          <a:prstGeom prst="rect">
            <a:avLst/>
          </a:prstGeom>
          <a:noFill/>
        </p:spPr>
        <p:txBody>
          <a:bodyPr wrap="square" rtlCol="0">
            <a:spAutoFit/>
          </a:bodyPr>
          <a:lstStyle/>
          <a:p>
            <a:r>
              <a:rPr lang="en-US" sz="1400" dirty="0" smtClean="0">
                <a:solidFill>
                  <a:schemeClr val="tx1">
                    <a:lumMod val="20000"/>
                    <a:lumOff val="80000"/>
                  </a:schemeClr>
                </a:solidFill>
                <a:latin typeface="+mj-lt"/>
                <a:cs typeface="Arial" pitchFamily="34" charset="0"/>
              </a:rPr>
              <a:t>Liability: Crosstalk noise …</a:t>
            </a:r>
            <a:endParaRPr lang="en-US" sz="1400" dirty="0">
              <a:solidFill>
                <a:schemeClr val="tx1">
                  <a:lumMod val="20000"/>
                  <a:lumOff val="80000"/>
                </a:schemeClr>
              </a:solidFill>
              <a:latin typeface="+mj-lt"/>
              <a:cs typeface="Arial" pitchFamily="34" charset="0"/>
            </a:endParaRPr>
          </a:p>
        </p:txBody>
      </p:sp>
      <p:sp>
        <p:nvSpPr>
          <p:cNvPr id="74" name="TextBox 73"/>
          <p:cNvSpPr txBox="1"/>
          <p:nvPr/>
        </p:nvSpPr>
        <p:spPr>
          <a:xfrm>
            <a:off x="333827" y="3929996"/>
            <a:ext cx="5239404" cy="584775"/>
          </a:xfrm>
          <a:prstGeom prst="rect">
            <a:avLst/>
          </a:prstGeom>
          <a:noFill/>
        </p:spPr>
        <p:txBody>
          <a:bodyPr wrap="square" rtlCol="0">
            <a:spAutoFit/>
          </a:bodyPr>
          <a:lstStyle/>
          <a:p>
            <a:r>
              <a:rPr lang="en-US" sz="3200" dirty="0" smtClean="0">
                <a:latin typeface="+mj-lt"/>
                <a:cs typeface="Arial" pitchFamily="34" charset="0"/>
              </a:rPr>
              <a:t>Given: d</a:t>
            </a:r>
            <a:r>
              <a:rPr lang="en-US" sz="1800" dirty="0" smtClean="0">
                <a:latin typeface="+mj-lt"/>
                <a:cs typeface="Arial" pitchFamily="34" charset="0"/>
              </a:rPr>
              <a:t>1</a:t>
            </a:r>
            <a:r>
              <a:rPr lang="en-US" sz="3200" dirty="0" smtClean="0">
                <a:latin typeface="+mj-lt"/>
                <a:cs typeface="Arial" pitchFamily="34" charset="0"/>
              </a:rPr>
              <a:t> and d</a:t>
            </a:r>
            <a:r>
              <a:rPr lang="en-US" sz="1800" dirty="0" smtClean="0">
                <a:latin typeface="+mj-lt"/>
                <a:cs typeface="Arial" pitchFamily="34" charset="0"/>
              </a:rPr>
              <a:t>2</a:t>
            </a:r>
            <a:endParaRPr lang="en-US" sz="1800" dirty="0">
              <a:latin typeface="+mj-lt"/>
              <a:cs typeface="Arial" pitchFamily="34" charset="0"/>
            </a:endParaRPr>
          </a:p>
        </p:txBody>
      </p:sp>
      <p:sp>
        <p:nvSpPr>
          <p:cNvPr id="75" name="TextBox 74"/>
          <p:cNvSpPr txBox="1"/>
          <p:nvPr/>
        </p:nvSpPr>
        <p:spPr>
          <a:xfrm>
            <a:off x="358084" y="4528060"/>
            <a:ext cx="5239404" cy="584775"/>
          </a:xfrm>
          <a:prstGeom prst="rect">
            <a:avLst/>
          </a:prstGeom>
          <a:noFill/>
        </p:spPr>
        <p:txBody>
          <a:bodyPr wrap="square" rtlCol="0">
            <a:spAutoFit/>
          </a:bodyPr>
          <a:lstStyle/>
          <a:p>
            <a:r>
              <a:rPr lang="en-US" sz="3200" dirty="0" smtClean="0">
                <a:latin typeface="+mj-lt"/>
                <a:cs typeface="Arial" pitchFamily="34" charset="0"/>
              </a:rPr>
              <a:t>Find: m</a:t>
            </a:r>
            <a:endParaRPr lang="en-US" sz="3200" dirty="0">
              <a:latin typeface="+mj-lt"/>
              <a:cs typeface="Arial" pitchFamily="34" charset="0"/>
            </a:endParaRPr>
          </a:p>
        </p:txBody>
      </p:sp>
      <p:grpSp>
        <p:nvGrpSpPr>
          <p:cNvPr id="3" name="Group 2"/>
          <p:cNvGrpSpPr/>
          <p:nvPr/>
        </p:nvGrpSpPr>
        <p:grpSpPr>
          <a:xfrm>
            <a:off x="382341" y="5102837"/>
            <a:ext cx="5239404" cy="608062"/>
            <a:chOff x="382341" y="5102837"/>
            <a:chExt cx="5239404" cy="608062"/>
          </a:xfrm>
        </p:grpSpPr>
        <p:sp>
          <p:nvSpPr>
            <p:cNvPr id="76" name="TextBox 75"/>
            <p:cNvSpPr txBox="1"/>
            <p:nvPr/>
          </p:nvSpPr>
          <p:spPr>
            <a:xfrm>
              <a:off x="382341" y="5126124"/>
              <a:ext cx="5239404" cy="584775"/>
            </a:xfrm>
            <a:prstGeom prst="rect">
              <a:avLst/>
            </a:prstGeom>
            <a:noFill/>
          </p:spPr>
          <p:txBody>
            <a:bodyPr wrap="square" rtlCol="0">
              <a:spAutoFit/>
            </a:bodyPr>
            <a:lstStyle/>
            <a:p>
              <a:r>
                <a:rPr lang="en-US" sz="3200" dirty="0" err="1" smtClean="0">
                  <a:latin typeface="+mj-lt"/>
                  <a:cs typeface="Arial" pitchFamily="34" charset="0"/>
                </a:rPr>
                <a:t>Soln</a:t>
              </a:r>
              <a:r>
                <a:rPr lang="en-US" sz="3200" dirty="0" smtClean="0">
                  <a:latin typeface="+mj-lt"/>
                  <a:cs typeface="Arial" pitchFamily="34" charset="0"/>
                </a:rPr>
                <a:t>: m=L</a:t>
              </a:r>
              <a:r>
                <a:rPr lang="en-US" sz="1800" dirty="0" smtClean="0">
                  <a:latin typeface="+mj-lt"/>
                  <a:cs typeface="Arial" pitchFamily="34" charset="0"/>
                </a:rPr>
                <a:t>1 </a:t>
              </a:r>
              <a:r>
                <a:rPr lang="en-US" sz="3200" dirty="0" smtClean="0">
                  <a:latin typeface="+mj-lt"/>
                  <a:cs typeface="Arial" pitchFamily="34" charset="0"/>
                </a:rPr>
                <a:t>d</a:t>
              </a:r>
              <a:r>
                <a:rPr lang="en-US" sz="1800" dirty="0" smtClean="0">
                  <a:latin typeface="+mj-lt"/>
                  <a:cs typeface="Arial" pitchFamily="34" charset="0"/>
                </a:rPr>
                <a:t>1</a:t>
              </a:r>
              <a:r>
                <a:rPr lang="en-US" sz="3200" dirty="0" smtClean="0">
                  <a:latin typeface="+mj-lt"/>
                  <a:cs typeface="Arial" pitchFamily="34" charset="0"/>
                </a:rPr>
                <a:t> + L</a:t>
              </a:r>
              <a:r>
                <a:rPr lang="en-US" sz="1800" dirty="0" smtClean="0">
                  <a:latin typeface="+mj-lt"/>
                  <a:cs typeface="Arial" pitchFamily="34" charset="0"/>
                </a:rPr>
                <a:t>2 </a:t>
              </a:r>
              <a:r>
                <a:rPr lang="en-US" sz="3200" dirty="0" smtClean="0">
                  <a:latin typeface="+mj-lt"/>
                  <a:cs typeface="Arial" pitchFamily="34" charset="0"/>
                </a:rPr>
                <a:t>d</a:t>
              </a:r>
              <a:r>
                <a:rPr lang="en-US" sz="1800" dirty="0" smtClean="0">
                  <a:latin typeface="+mj-lt"/>
                  <a:cs typeface="Arial" pitchFamily="34" charset="0"/>
                </a:rPr>
                <a:t>2</a:t>
              </a:r>
              <a:endParaRPr lang="en-US" sz="1800" dirty="0">
                <a:latin typeface="+mj-lt"/>
                <a:cs typeface="Arial" pitchFamily="34" charset="0"/>
              </a:endParaRPr>
            </a:p>
          </p:txBody>
        </p:sp>
        <p:sp>
          <p:nvSpPr>
            <p:cNvPr id="77" name="TextBox 76"/>
            <p:cNvSpPr txBox="1">
              <a:spLocks noChangeArrowheads="1"/>
            </p:cNvSpPr>
            <p:nvPr/>
          </p:nvSpPr>
          <p:spPr bwMode="auto">
            <a:xfrm>
              <a:off x="2047358" y="5102838"/>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sp>
          <p:nvSpPr>
            <p:cNvPr id="78" name="TextBox 77"/>
            <p:cNvSpPr txBox="1">
              <a:spLocks noChangeArrowheads="1"/>
            </p:cNvSpPr>
            <p:nvPr/>
          </p:nvSpPr>
          <p:spPr bwMode="auto">
            <a:xfrm>
              <a:off x="3236987" y="5102837"/>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grpSp>
      <p:sp>
        <p:nvSpPr>
          <p:cNvPr id="79" name="TextBox 78"/>
          <p:cNvSpPr txBox="1"/>
          <p:nvPr/>
        </p:nvSpPr>
        <p:spPr>
          <a:xfrm>
            <a:off x="4499319" y="3945557"/>
            <a:ext cx="5239404" cy="584775"/>
          </a:xfrm>
          <a:prstGeom prst="rect">
            <a:avLst/>
          </a:prstGeom>
          <a:noFill/>
        </p:spPr>
        <p:txBody>
          <a:bodyPr wrap="square" rtlCol="0">
            <a:spAutoFit/>
          </a:bodyPr>
          <a:lstStyle/>
          <a:p>
            <a:r>
              <a:rPr lang="en-US" sz="3200" dirty="0" smtClean="0">
                <a:latin typeface="+mj-lt"/>
                <a:cs typeface="Arial" pitchFamily="34" charset="0"/>
              </a:rPr>
              <a:t>Given: d</a:t>
            </a:r>
            <a:r>
              <a:rPr lang="en-US" sz="1800" dirty="0" smtClean="0">
                <a:latin typeface="+mj-lt"/>
                <a:cs typeface="Arial" pitchFamily="34" charset="0"/>
              </a:rPr>
              <a:t>1</a:t>
            </a:r>
            <a:r>
              <a:rPr lang="en-US" sz="3200" dirty="0">
                <a:latin typeface="+mj-lt"/>
                <a:cs typeface="Arial" pitchFamily="34" charset="0"/>
              </a:rPr>
              <a:t> </a:t>
            </a:r>
            <a:r>
              <a:rPr lang="en-US" sz="3200" dirty="0" smtClean="0">
                <a:latin typeface="+mj-lt"/>
                <a:cs typeface="Arial" pitchFamily="34" charset="0"/>
              </a:rPr>
              <a:t>+ d</a:t>
            </a:r>
            <a:r>
              <a:rPr lang="en-US" sz="1800" dirty="0" smtClean="0">
                <a:latin typeface="+mj-lt"/>
                <a:cs typeface="Arial" pitchFamily="34" charset="0"/>
              </a:rPr>
              <a:t>2</a:t>
            </a:r>
            <a:endParaRPr lang="en-US" sz="1800" dirty="0">
              <a:latin typeface="+mj-lt"/>
              <a:cs typeface="Arial" pitchFamily="34" charset="0"/>
            </a:endParaRPr>
          </a:p>
        </p:txBody>
      </p:sp>
      <p:sp>
        <p:nvSpPr>
          <p:cNvPr id="80" name="TextBox 79"/>
          <p:cNvSpPr txBox="1"/>
          <p:nvPr/>
        </p:nvSpPr>
        <p:spPr>
          <a:xfrm>
            <a:off x="4536644" y="4530332"/>
            <a:ext cx="5239404" cy="584775"/>
          </a:xfrm>
          <a:prstGeom prst="rect">
            <a:avLst/>
          </a:prstGeom>
          <a:noFill/>
        </p:spPr>
        <p:txBody>
          <a:bodyPr wrap="square" rtlCol="0">
            <a:spAutoFit/>
          </a:bodyPr>
          <a:lstStyle/>
          <a:p>
            <a:r>
              <a:rPr lang="en-US" sz="3200" dirty="0" smtClean="0">
                <a:latin typeface="+mj-lt"/>
                <a:cs typeface="Arial" pitchFamily="34" charset="0"/>
              </a:rPr>
              <a:t>Find: m</a:t>
            </a:r>
            <a:endParaRPr lang="en-US" sz="3200" dirty="0">
              <a:latin typeface="+mj-lt"/>
              <a:cs typeface="Arial" pitchFamily="34" charset="0"/>
            </a:endParaRPr>
          </a:p>
        </p:txBody>
      </p:sp>
      <p:grpSp>
        <p:nvGrpSpPr>
          <p:cNvPr id="69" name="Group 68"/>
          <p:cNvGrpSpPr/>
          <p:nvPr/>
        </p:nvGrpSpPr>
        <p:grpSpPr>
          <a:xfrm>
            <a:off x="4642789" y="5705621"/>
            <a:ext cx="5282620" cy="1128958"/>
            <a:chOff x="4642789" y="5705621"/>
            <a:chExt cx="5282620" cy="1128958"/>
          </a:xfrm>
        </p:grpSpPr>
        <p:grpSp>
          <p:nvGrpSpPr>
            <p:cNvPr id="6" name="Group 5"/>
            <p:cNvGrpSpPr/>
            <p:nvPr/>
          </p:nvGrpSpPr>
          <p:grpSpPr>
            <a:xfrm>
              <a:off x="4642789" y="5705621"/>
              <a:ext cx="5239404" cy="608062"/>
              <a:chOff x="4642789" y="5705621"/>
              <a:chExt cx="5239404" cy="608062"/>
            </a:xfrm>
          </p:grpSpPr>
          <p:sp>
            <p:nvSpPr>
              <p:cNvPr id="84" name="TextBox 83"/>
              <p:cNvSpPr txBox="1"/>
              <p:nvPr/>
            </p:nvSpPr>
            <p:spPr>
              <a:xfrm>
                <a:off x="4642789" y="5728908"/>
                <a:ext cx="5239404" cy="584775"/>
              </a:xfrm>
              <a:prstGeom prst="rect">
                <a:avLst/>
              </a:prstGeom>
              <a:noFill/>
            </p:spPr>
            <p:txBody>
              <a:bodyPr wrap="square" rtlCol="0">
                <a:spAutoFit/>
              </a:bodyPr>
              <a:lstStyle/>
              <a:p>
                <a:r>
                  <a:rPr lang="en-US" sz="3200" dirty="0">
                    <a:latin typeface="+mj-lt"/>
                    <a:cs typeface="Arial" pitchFamily="34" charset="0"/>
                  </a:rPr>
                  <a:t> </a:t>
                </a:r>
                <a:r>
                  <a:rPr lang="en-US" sz="3200" dirty="0" smtClean="0">
                    <a:latin typeface="+mj-lt"/>
                    <a:cs typeface="Arial" pitchFamily="34" charset="0"/>
                  </a:rPr>
                  <a:t>           = L</a:t>
                </a:r>
                <a:r>
                  <a:rPr lang="en-US" sz="1800" dirty="0" smtClean="0">
                    <a:latin typeface="+mj-lt"/>
                    <a:cs typeface="Arial" pitchFamily="34" charset="0"/>
                  </a:rPr>
                  <a:t>1 </a:t>
                </a:r>
                <a:r>
                  <a:rPr lang="en-US" sz="3200" dirty="0" smtClean="0">
                    <a:latin typeface="+mj-lt"/>
                    <a:cs typeface="Arial" pitchFamily="34" charset="0"/>
                  </a:rPr>
                  <a:t>d</a:t>
                </a:r>
                <a:r>
                  <a:rPr lang="en-US" sz="1800" dirty="0" smtClean="0">
                    <a:latin typeface="+mj-lt"/>
                    <a:cs typeface="Arial" pitchFamily="34" charset="0"/>
                  </a:rPr>
                  <a:t>1</a:t>
                </a:r>
                <a:r>
                  <a:rPr lang="en-US" sz="3200" dirty="0" smtClean="0">
                    <a:latin typeface="+mj-lt"/>
                    <a:cs typeface="Arial" pitchFamily="34" charset="0"/>
                  </a:rPr>
                  <a:t> + L</a:t>
                </a:r>
                <a:r>
                  <a:rPr lang="en-US" sz="1800" dirty="0" smtClean="0">
                    <a:latin typeface="+mj-lt"/>
                    <a:cs typeface="Arial" pitchFamily="34" charset="0"/>
                  </a:rPr>
                  <a:t>2 </a:t>
                </a:r>
                <a:r>
                  <a:rPr lang="en-US" sz="3200" dirty="0" smtClean="0">
                    <a:latin typeface="+mj-lt"/>
                    <a:cs typeface="Arial" pitchFamily="34" charset="0"/>
                  </a:rPr>
                  <a:t>d</a:t>
                </a:r>
                <a:r>
                  <a:rPr lang="en-US" sz="1800" dirty="0" smtClean="0">
                    <a:latin typeface="+mj-lt"/>
                    <a:cs typeface="Arial" pitchFamily="34" charset="0"/>
                  </a:rPr>
                  <a:t>2</a:t>
                </a:r>
                <a:endParaRPr lang="en-US" sz="1800" dirty="0">
                  <a:latin typeface="+mj-lt"/>
                  <a:cs typeface="Arial" pitchFamily="34" charset="0"/>
                </a:endParaRPr>
              </a:p>
            </p:txBody>
          </p:sp>
          <p:sp>
            <p:nvSpPr>
              <p:cNvPr id="85" name="TextBox 84"/>
              <p:cNvSpPr txBox="1">
                <a:spLocks noChangeArrowheads="1"/>
              </p:cNvSpPr>
              <p:nvPr/>
            </p:nvSpPr>
            <p:spPr bwMode="auto">
              <a:xfrm>
                <a:off x="6485230" y="5705622"/>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sp>
            <p:nvSpPr>
              <p:cNvPr id="86" name="TextBox 85"/>
              <p:cNvSpPr txBox="1">
                <a:spLocks noChangeArrowheads="1"/>
              </p:cNvSpPr>
              <p:nvPr/>
            </p:nvSpPr>
            <p:spPr bwMode="auto">
              <a:xfrm>
                <a:off x="7688507" y="5705621"/>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grpSp>
        <p:grpSp>
          <p:nvGrpSpPr>
            <p:cNvPr id="7" name="Group 6"/>
            <p:cNvGrpSpPr/>
            <p:nvPr/>
          </p:nvGrpSpPr>
          <p:grpSpPr>
            <a:xfrm>
              <a:off x="4686005" y="6212869"/>
              <a:ext cx="5239404" cy="621710"/>
              <a:chOff x="4686005" y="6212869"/>
              <a:chExt cx="5239404" cy="621710"/>
            </a:xfrm>
          </p:grpSpPr>
          <p:sp>
            <p:nvSpPr>
              <p:cNvPr id="87" name="TextBox 86"/>
              <p:cNvSpPr txBox="1"/>
              <p:nvPr/>
            </p:nvSpPr>
            <p:spPr>
              <a:xfrm>
                <a:off x="4686005" y="6249804"/>
                <a:ext cx="5239404" cy="584775"/>
              </a:xfrm>
              <a:prstGeom prst="rect">
                <a:avLst/>
              </a:prstGeom>
              <a:noFill/>
            </p:spPr>
            <p:txBody>
              <a:bodyPr wrap="square" rtlCol="0">
                <a:spAutoFit/>
              </a:bodyPr>
              <a:lstStyle/>
              <a:p>
                <a:r>
                  <a:rPr lang="en-US" sz="3200" dirty="0">
                    <a:latin typeface="+mj-lt"/>
                    <a:cs typeface="Arial" pitchFamily="34" charset="0"/>
                  </a:rPr>
                  <a:t> </a:t>
                </a:r>
                <a:r>
                  <a:rPr lang="en-US" sz="3200" dirty="0" smtClean="0">
                    <a:latin typeface="+mj-lt"/>
                    <a:cs typeface="Arial" pitchFamily="34" charset="0"/>
                  </a:rPr>
                  <a:t>           + L</a:t>
                </a:r>
                <a:r>
                  <a:rPr lang="en-US" sz="1800" dirty="0" smtClean="0">
                    <a:latin typeface="+mj-lt"/>
                    <a:cs typeface="Arial" pitchFamily="34" charset="0"/>
                  </a:rPr>
                  <a:t>1 </a:t>
                </a:r>
                <a:r>
                  <a:rPr lang="en-US" sz="3200" dirty="0" smtClean="0">
                    <a:latin typeface="+mj-lt"/>
                    <a:cs typeface="Arial" pitchFamily="34" charset="0"/>
                  </a:rPr>
                  <a:t>d</a:t>
                </a:r>
                <a:r>
                  <a:rPr lang="en-US" sz="1800" dirty="0">
                    <a:latin typeface="+mj-lt"/>
                    <a:cs typeface="Arial" pitchFamily="34" charset="0"/>
                  </a:rPr>
                  <a:t>2</a:t>
                </a:r>
                <a:r>
                  <a:rPr lang="en-US" sz="3200" dirty="0" smtClean="0">
                    <a:latin typeface="+mj-lt"/>
                    <a:cs typeface="Arial" pitchFamily="34" charset="0"/>
                  </a:rPr>
                  <a:t> + L</a:t>
                </a:r>
                <a:r>
                  <a:rPr lang="en-US" sz="1800" dirty="0" smtClean="0">
                    <a:latin typeface="+mj-lt"/>
                    <a:cs typeface="Arial" pitchFamily="34" charset="0"/>
                  </a:rPr>
                  <a:t>2 </a:t>
                </a:r>
                <a:r>
                  <a:rPr lang="en-US" sz="3200" dirty="0" smtClean="0">
                    <a:latin typeface="+mj-lt"/>
                    <a:cs typeface="Arial" pitchFamily="34" charset="0"/>
                  </a:rPr>
                  <a:t>d</a:t>
                </a:r>
                <a:r>
                  <a:rPr lang="en-US" sz="1800" dirty="0">
                    <a:latin typeface="+mj-lt"/>
                    <a:cs typeface="Arial" pitchFamily="34" charset="0"/>
                  </a:rPr>
                  <a:t>1</a:t>
                </a:r>
              </a:p>
            </p:txBody>
          </p:sp>
          <p:sp>
            <p:nvSpPr>
              <p:cNvPr id="88" name="TextBox 87"/>
              <p:cNvSpPr txBox="1">
                <a:spLocks noChangeArrowheads="1"/>
              </p:cNvSpPr>
              <p:nvPr/>
            </p:nvSpPr>
            <p:spPr bwMode="auto">
              <a:xfrm>
                <a:off x="6501150" y="6212870"/>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sp>
            <p:nvSpPr>
              <p:cNvPr id="89" name="TextBox 88"/>
              <p:cNvSpPr txBox="1">
                <a:spLocks noChangeArrowheads="1"/>
              </p:cNvSpPr>
              <p:nvPr/>
            </p:nvSpPr>
            <p:spPr bwMode="auto">
              <a:xfrm>
                <a:off x="7704427" y="6212869"/>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grpSp>
      </p:grpSp>
      <p:grpSp>
        <p:nvGrpSpPr>
          <p:cNvPr id="4" name="Group 3"/>
          <p:cNvGrpSpPr/>
          <p:nvPr/>
        </p:nvGrpSpPr>
        <p:grpSpPr>
          <a:xfrm>
            <a:off x="4506309" y="5032860"/>
            <a:ext cx="5239404" cy="646331"/>
            <a:chOff x="4506309" y="5032860"/>
            <a:chExt cx="5239404" cy="646331"/>
          </a:xfrm>
        </p:grpSpPr>
        <p:sp>
          <p:nvSpPr>
            <p:cNvPr id="81" name="TextBox 80"/>
            <p:cNvSpPr txBox="1"/>
            <p:nvPr/>
          </p:nvSpPr>
          <p:spPr>
            <a:xfrm>
              <a:off x="4506309" y="5032860"/>
              <a:ext cx="5239404" cy="646331"/>
            </a:xfrm>
            <a:prstGeom prst="rect">
              <a:avLst/>
            </a:prstGeom>
            <a:noFill/>
          </p:spPr>
          <p:txBody>
            <a:bodyPr wrap="square" rtlCol="0">
              <a:spAutoFit/>
            </a:bodyPr>
            <a:lstStyle/>
            <a:p>
              <a:r>
                <a:rPr lang="en-US" sz="3200" dirty="0" err="1" smtClean="0">
                  <a:latin typeface="+mj-lt"/>
                  <a:cs typeface="Arial" pitchFamily="34" charset="0"/>
                </a:rPr>
                <a:t>Soln</a:t>
              </a:r>
              <a:r>
                <a:rPr lang="en-US" sz="3200" dirty="0" smtClean="0">
                  <a:latin typeface="+mj-lt"/>
                  <a:cs typeface="Arial" pitchFamily="34" charset="0"/>
                </a:rPr>
                <a:t>: m = (L</a:t>
              </a:r>
              <a:r>
                <a:rPr lang="en-US" sz="1800" dirty="0" smtClean="0">
                  <a:latin typeface="+mj-lt"/>
                  <a:cs typeface="Arial" pitchFamily="34" charset="0"/>
                </a:rPr>
                <a:t>1  </a:t>
              </a:r>
              <a:r>
                <a:rPr lang="en-US" sz="3200" dirty="0" smtClean="0">
                  <a:latin typeface="+mj-lt"/>
                  <a:cs typeface="Arial" pitchFamily="34" charset="0"/>
                </a:rPr>
                <a:t>+ L</a:t>
              </a:r>
              <a:r>
                <a:rPr lang="en-US" sz="1800" dirty="0" smtClean="0">
                  <a:latin typeface="+mj-lt"/>
                  <a:cs typeface="Arial" pitchFamily="34" charset="0"/>
                </a:rPr>
                <a:t>2</a:t>
              </a:r>
              <a:r>
                <a:rPr lang="en-US" sz="3200" dirty="0" smtClean="0">
                  <a:latin typeface="+mj-lt"/>
                  <a:cs typeface="Arial" pitchFamily="34" charset="0"/>
                </a:rPr>
                <a:t>)(d</a:t>
              </a:r>
              <a:r>
                <a:rPr lang="en-US" sz="1800" dirty="0" smtClean="0">
                  <a:latin typeface="+mj-lt"/>
                  <a:cs typeface="Arial" pitchFamily="34" charset="0"/>
                </a:rPr>
                <a:t>1</a:t>
              </a:r>
              <a:r>
                <a:rPr lang="en-US" sz="3200" dirty="0" smtClean="0">
                  <a:latin typeface="+mj-lt"/>
                  <a:cs typeface="Arial" pitchFamily="34" charset="0"/>
                </a:rPr>
                <a:t>+d</a:t>
              </a:r>
              <a:r>
                <a:rPr lang="en-US" sz="1800" dirty="0" smtClean="0">
                  <a:latin typeface="+mj-lt"/>
                  <a:cs typeface="Arial" pitchFamily="34" charset="0"/>
                </a:rPr>
                <a:t>2</a:t>
              </a:r>
              <a:r>
                <a:rPr lang="en-US" sz="3600" dirty="0" smtClean="0">
                  <a:latin typeface="+mj-lt"/>
                  <a:cs typeface="Arial" pitchFamily="34" charset="0"/>
                </a:rPr>
                <a:t>)</a:t>
              </a:r>
              <a:endParaRPr lang="en-US" sz="1800" dirty="0">
                <a:latin typeface="+mj-lt"/>
                <a:cs typeface="Arial" pitchFamily="34" charset="0"/>
              </a:endParaRPr>
            </a:p>
          </p:txBody>
        </p:sp>
        <p:sp>
          <p:nvSpPr>
            <p:cNvPr id="92" name="TextBox 91"/>
            <p:cNvSpPr txBox="1">
              <a:spLocks noChangeArrowheads="1"/>
            </p:cNvSpPr>
            <p:nvPr/>
          </p:nvSpPr>
          <p:spPr bwMode="auto">
            <a:xfrm>
              <a:off x="7600622" y="5046508"/>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grpSp>
      <p:sp>
        <p:nvSpPr>
          <p:cNvPr id="93" name="Rectangle 92"/>
          <p:cNvSpPr/>
          <p:nvPr/>
        </p:nvSpPr>
        <p:spPr bwMode="auto">
          <a:xfrm>
            <a:off x="5999636" y="6313683"/>
            <a:ext cx="2567855" cy="608196"/>
          </a:xfrm>
          <a:prstGeom prst="rect">
            <a:avLst/>
          </a:prstGeom>
          <a:solidFill>
            <a:srgbClr val="FF0000">
              <a:alpha val="27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bwMode="auto">
          <a:xfrm>
            <a:off x="5999636" y="6935604"/>
            <a:ext cx="2567855" cy="608196"/>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nvGrpSpPr>
          <p:cNvPr id="13" name="Group 12"/>
          <p:cNvGrpSpPr/>
          <p:nvPr/>
        </p:nvGrpSpPr>
        <p:grpSpPr>
          <a:xfrm>
            <a:off x="1496336" y="3810000"/>
            <a:ext cx="5558628" cy="704771"/>
            <a:chOff x="1496336" y="3810000"/>
            <a:chExt cx="5558628" cy="704771"/>
          </a:xfrm>
        </p:grpSpPr>
        <p:sp>
          <p:nvSpPr>
            <p:cNvPr id="8" name="Rectangle 7"/>
            <p:cNvSpPr/>
            <p:nvPr/>
          </p:nvSpPr>
          <p:spPr bwMode="auto">
            <a:xfrm>
              <a:off x="1496336" y="3810209"/>
              <a:ext cx="1740651" cy="704562"/>
            </a:xfrm>
            <a:prstGeom prst="rect">
              <a:avLst/>
            </a:prstGeom>
            <a:solidFill>
              <a:srgbClr val="FF0000">
                <a:alpha val="23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5726949" y="3810000"/>
              <a:ext cx="1328015" cy="704562"/>
            </a:xfrm>
            <a:prstGeom prst="rect">
              <a:avLst/>
            </a:prstGeom>
            <a:solidFill>
              <a:srgbClr val="FF0000">
                <a:alpha val="23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
        <p:nvSpPr>
          <p:cNvPr id="83" name="TextBox 80"/>
          <p:cNvSpPr txBox="1">
            <a:spLocks noChangeArrowheads="1"/>
          </p:cNvSpPr>
          <p:nvPr/>
        </p:nvSpPr>
        <p:spPr bwMode="auto">
          <a:xfrm>
            <a:off x="5595221" y="995082"/>
            <a:ext cx="31550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1050" dirty="0"/>
              <a:t>Romero, </a:t>
            </a:r>
            <a:r>
              <a:rPr lang="en-US" sz="1050" dirty="0" err="1"/>
              <a:t>Ghiglia</a:t>
            </a:r>
            <a:r>
              <a:rPr lang="en-US" sz="1050" dirty="0"/>
              <a:t>, </a:t>
            </a:r>
            <a:r>
              <a:rPr lang="en-US" sz="1050" dirty="0" err="1"/>
              <a:t>Ober</a:t>
            </a:r>
            <a:r>
              <a:rPr lang="en-US" sz="1050" dirty="0"/>
              <a:t>, &amp; Morton, Geophysics, (2000)</a:t>
            </a:r>
          </a:p>
        </p:txBody>
      </p:sp>
    </p:spTree>
    <p:extLst>
      <p:ext uri="{BB962C8B-B14F-4D97-AF65-F5344CB8AC3E}">
        <p14:creationId xmlns:p14="http://schemas.microsoft.com/office/powerpoint/2010/main" val="6407560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7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3"/>
                                        </p:tgtEl>
                                        <p:attrNameLst>
                                          <p:attrName>style.visibility</p:attrName>
                                        </p:attrNameLst>
                                      </p:cBhvr>
                                      <p:to>
                                        <p:strVal val="visible"/>
                                      </p:to>
                                    </p:set>
                                    <p:animEffect transition="in" filter="fade">
                                      <p:cBhvr>
                                        <p:cTn id="68" dur="500"/>
                                        <p:tgtEl>
                                          <p:spTgt spid="9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9" grpId="0"/>
      <p:bldP spid="80" grpId="0"/>
      <p:bldP spid="9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5660237" y="2114270"/>
            <a:ext cx="3249929" cy="1695939"/>
            <a:chOff x="367325" y="2110154"/>
            <a:chExt cx="3249929" cy="1695939"/>
          </a:xfrm>
        </p:grpSpPr>
        <p:pic>
          <p:nvPicPr>
            <p:cNvPr id="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725" y="2175233"/>
              <a:ext cx="3012044" cy="155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0" name="Freeform 119"/>
            <p:cNvSpPr/>
            <p:nvPr/>
          </p:nvSpPr>
          <p:spPr bwMode="auto">
            <a:xfrm>
              <a:off x="1811900" y="2114062"/>
              <a:ext cx="1805354" cy="1692031"/>
            </a:xfrm>
            <a:custGeom>
              <a:avLst/>
              <a:gdLst>
                <a:gd name="connsiteX0" fmla="*/ 668215 w 1805354"/>
                <a:gd name="connsiteY0" fmla="*/ 1668585 h 1692031"/>
                <a:gd name="connsiteX1" fmla="*/ 699477 w 1805354"/>
                <a:gd name="connsiteY1" fmla="*/ 1645139 h 1692031"/>
                <a:gd name="connsiteX2" fmla="*/ 722923 w 1805354"/>
                <a:gd name="connsiteY2" fmla="*/ 1629508 h 1692031"/>
                <a:gd name="connsiteX3" fmla="*/ 734646 w 1805354"/>
                <a:gd name="connsiteY3" fmla="*/ 1606062 h 1692031"/>
                <a:gd name="connsiteX4" fmla="*/ 750277 w 1805354"/>
                <a:gd name="connsiteY4" fmla="*/ 1594339 h 1692031"/>
                <a:gd name="connsiteX5" fmla="*/ 765908 w 1805354"/>
                <a:gd name="connsiteY5" fmla="*/ 1574800 h 1692031"/>
                <a:gd name="connsiteX6" fmla="*/ 777631 w 1805354"/>
                <a:gd name="connsiteY6" fmla="*/ 1570893 h 1692031"/>
                <a:gd name="connsiteX7" fmla="*/ 797169 w 1805354"/>
                <a:gd name="connsiteY7" fmla="*/ 1559170 h 1692031"/>
                <a:gd name="connsiteX8" fmla="*/ 816708 w 1805354"/>
                <a:gd name="connsiteY8" fmla="*/ 1547447 h 1692031"/>
                <a:gd name="connsiteX9" fmla="*/ 836246 w 1805354"/>
                <a:gd name="connsiteY9" fmla="*/ 1531816 h 1692031"/>
                <a:gd name="connsiteX10" fmla="*/ 867508 w 1805354"/>
                <a:gd name="connsiteY10" fmla="*/ 1508370 h 1692031"/>
                <a:gd name="connsiteX11" fmla="*/ 890954 w 1805354"/>
                <a:gd name="connsiteY11" fmla="*/ 1488831 h 1692031"/>
                <a:gd name="connsiteX12" fmla="*/ 902677 w 1805354"/>
                <a:gd name="connsiteY12" fmla="*/ 1481016 h 1692031"/>
                <a:gd name="connsiteX13" fmla="*/ 930031 w 1805354"/>
                <a:gd name="connsiteY13" fmla="*/ 1461477 h 1692031"/>
                <a:gd name="connsiteX14" fmla="*/ 941754 w 1805354"/>
                <a:gd name="connsiteY14" fmla="*/ 1449754 h 1692031"/>
                <a:gd name="connsiteX15" fmla="*/ 953477 w 1805354"/>
                <a:gd name="connsiteY15" fmla="*/ 1434124 h 1692031"/>
                <a:gd name="connsiteX16" fmla="*/ 965200 w 1805354"/>
                <a:gd name="connsiteY16" fmla="*/ 1430216 h 1692031"/>
                <a:gd name="connsiteX17" fmla="*/ 988646 w 1805354"/>
                <a:gd name="connsiteY17" fmla="*/ 1410677 h 1692031"/>
                <a:gd name="connsiteX18" fmla="*/ 1016000 w 1805354"/>
                <a:gd name="connsiteY18" fmla="*/ 1395047 h 1692031"/>
                <a:gd name="connsiteX19" fmla="*/ 1023815 w 1805354"/>
                <a:gd name="connsiteY19" fmla="*/ 1383324 h 1692031"/>
                <a:gd name="connsiteX20" fmla="*/ 1043354 w 1805354"/>
                <a:gd name="connsiteY20" fmla="*/ 1363785 h 1692031"/>
                <a:gd name="connsiteX21" fmla="*/ 1070708 w 1805354"/>
                <a:gd name="connsiteY21" fmla="*/ 1332524 h 1692031"/>
                <a:gd name="connsiteX22" fmla="*/ 1074615 w 1805354"/>
                <a:gd name="connsiteY22" fmla="*/ 1320800 h 1692031"/>
                <a:gd name="connsiteX23" fmla="*/ 1105877 w 1805354"/>
                <a:gd name="connsiteY23" fmla="*/ 1293447 h 1692031"/>
                <a:gd name="connsiteX24" fmla="*/ 1113692 w 1805354"/>
                <a:gd name="connsiteY24" fmla="*/ 1285631 h 1692031"/>
                <a:gd name="connsiteX25" fmla="*/ 1137138 w 1805354"/>
                <a:gd name="connsiteY25" fmla="*/ 1273908 h 1692031"/>
                <a:gd name="connsiteX26" fmla="*/ 1168400 w 1805354"/>
                <a:gd name="connsiteY26" fmla="*/ 1250462 h 1692031"/>
                <a:gd name="connsiteX27" fmla="*/ 1180123 w 1805354"/>
                <a:gd name="connsiteY27" fmla="*/ 1246554 h 1692031"/>
                <a:gd name="connsiteX28" fmla="*/ 1203569 w 1805354"/>
                <a:gd name="connsiteY28" fmla="*/ 1230924 h 1692031"/>
                <a:gd name="connsiteX29" fmla="*/ 1234831 w 1805354"/>
                <a:gd name="connsiteY29" fmla="*/ 1215293 h 1692031"/>
                <a:gd name="connsiteX30" fmla="*/ 1262184 w 1805354"/>
                <a:gd name="connsiteY30" fmla="*/ 1199662 h 1692031"/>
                <a:gd name="connsiteX31" fmla="*/ 1285631 w 1805354"/>
                <a:gd name="connsiteY31" fmla="*/ 1184031 h 1692031"/>
                <a:gd name="connsiteX32" fmla="*/ 1305169 w 1805354"/>
                <a:gd name="connsiteY32" fmla="*/ 1176216 h 1692031"/>
                <a:gd name="connsiteX33" fmla="*/ 1316892 w 1805354"/>
                <a:gd name="connsiteY33" fmla="*/ 1168400 h 1692031"/>
                <a:gd name="connsiteX34" fmla="*/ 1332523 w 1805354"/>
                <a:gd name="connsiteY34" fmla="*/ 1160585 h 1692031"/>
                <a:gd name="connsiteX35" fmla="*/ 1344246 w 1805354"/>
                <a:gd name="connsiteY35" fmla="*/ 1152770 h 1692031"/>
                <a:gd name="connsiteX36" fmla="*/ 1363784 w 1805354"/>
                <a:gd name="connsiteY36" fmla="*/ 1133231 h 1692031"/>
                <a:gd name="connsiteX37" fmla="*/ 1375508 w 1805354"/>
                <a:gd name="connsiteY37" fmla="*/ 1129324 h 1692031"/>
                <a:gd name="connsiteX38" fmla="*/ 1406769 w 1805354"/>
                <a:gd name="connsiteY38" fmla="*/ 1101970 h 1692031"/>
                <a:gd name="connsiteX39" fmla="*/ 1422400 w 1805354"/>
                <a:gd name="connsiteY39" fmla="*/ 1086339 h 1692031"/>
                <a:gd name="connsiteX40" fmla="*/ 1449754 w 1805354"/>
                <a:gd name="connsiteY40" fmla="*/ 1074616 h 1692031"/>
                <a:gd name="connsiteX41" fmla="*/ 1469292 w 1805354"/>
                <a:gd name="connsiteY41" fmla="*/ 1062893 h 1692031"/>
                <a:gd name="connsiteX42" fmla="*/ 1477108 w 1805354"/>
                <a:gd name="connsiteY42" fmla="*/ 1055077 h 1692031"/>
                <a:gd name="connsiteX43" fmla="*/ 1488831 w 1805354"/>
                <a:gd name="connsiteY43" fmla="*/ 1047262 h 1692031"/>
                <a:gd name="connsiteX44" fmla="*/ 1504461 w 1805354"/>
                <a:gd name="connsiteY44" fmla="*/ 1023816 h 1692031"/>
                <a:gd name="connsiteX45" fmla="*/ 1520092 w 1805354"/>
                <a:gd name="connsiteY45" fmla="*/ 1004277 h 1692031"/>
                <a:gd name="connsiteX46" fmla="*/ 1539631 w 1805354"/>
                <a:gd name="connsiteY46" fmla="*/ 976924 h 1692031"/>
                <a:gd name="connsiteX47" fmla="*/ 1551354 w 1805354"/>
                <a:gd name="connsiteY47" fmla="*/ 957385 h 1692031"/>
                <a:gd name="connsiteX48" fmla="*/ 1563077 w 1805354"/>
                <a:gd name="connsiteY48" fmla="*/ 937847 h 1692031"/>
                <a:gd name="connsiteX49" fmla="*/ 1570892 w 1805354"/>
                <a:gd name="connsiteY49" fmla="*/ 922216 h 1692031"/>
                <a:gd name="connsiteX50" fmla="*/ 1547446 w 1805354"/>
                <a:gd name="connsiteY50" fmla="*/ 914400 h 1692031"/>
                <a:gd name="connsiteX51" fmla="*/ 1535723 w 1805354"/>
                <a:gd name="connsiteY51" fmla="*/ 910493 h 1692031"/>
                <a:gd name="connsiteX52" fmla="*/ 1496646 w 1805354"/>
                <a:gd name="connsiteY52" fmla="*/ 887047 h 1692031"/>
                <a:gd name="connsiteX53" fmla="*/ 1457569 w 1805354"/>
                <a:gd name="connsiteY53" fmla="*/ 875324 h 1692031"/>
                <a:gd name="connsiteX54" fmla="*/ 1445846 w 1805354"/>
                <a:gd name="connsiteY54" fmla="*/ 871416 h 1692031"/>
                <a:gd name="connsiteX55" fmla="*/ 1441938 w 1805354"/>
                <a:gd name="connsiteY55" fmla="*/ 824524 h 1692031"/>
                <a:gd name="connsiteX56" fmla="*/ 1453661 w 1805354"/>
                <a:gd name="connsiteY56" fmla="*/ 785447 h 1692031"/>
                <a:gd name="connsiteX57" fmla="*/ 1457569 w 1805354"/>
                <a:gd name="connsiteY57" fmla="*/ 773724 h 1692031"/>
                <a:gd name="connsiteX58" fmla="*/ 1461477 w 1805354"/>
                <a:gd name="connsiteY58" fmla="*/ 762000 h 1692031"/>
                <a:gd name="connsiteX59" fmla="*/ 1477108 w 1805354"/>
                <a:gd name="connsiteY59" fmla="*/ 734647 h 1692031"/>
                <a:gd name="connsiteX60" fmla="*/ 1492738 w 1805354"/>
                <a:gd name="connsiteY60" fmla="*/ 687754 h 1692031"/>
                <a:gd name="connsiteX61" fmla="*/ 1496646 w 1805354"/>
                <a:gd name="connsiteY61" fmla="*/ 676031 h 1692031"/>
                <a:gd name="connsiteX62" fmla="*/ 1500554 w 1805354"/>
                <a:gd name="connsiteY62" fmla="*/ 664308 h 1692031"/>
                <a:gd name="connsiteX63" fmla="*/ 1508369 w 1805354"/>
                <a:gd name="connsiteY63" fmla="*/ 633047 h 1692031"/>
                <a:gd name="connsiteX64" fmla="*/ 1512277 w 1805354"/>
                <a:gd name="connsiteY64" fmla="*/ 613508 h 1692031"/>
                <a:gd name="connsiteX65" fmla="*/ 1520092 w 1805354"/>
                <a:gd name="connsiteY65" fmla="*/ 590062 h 1692031"/>
                <a:gd name="connsiteX66" fmla="*/ 1524000 w 1805354"/>
                <a:gd name="connsiteY66" fmla="*/ 578339 h 1692031"/>
                <a:gd name="connsiteX67" fmla="*/ 1531815 w 1805354"/>
                <a:gd name="connsiteY67" fmla="*/ 566616 h 1692031"/>
                <a:gd name="connsiteX68" fmla="*/ 1539631 w 1805354"/>
                <a:gd name="connsiteY68" fmla="*/ 535354 h 1692031"/>
                <a:gd name="connsiteX69" fmla="*/ 1555261 w 1805354"/>
                <a:gd name="connsiteY69" fmla="*/ 488462 h 1692031"/>
                <a:gd name="connsiteX70" fmla="*/ 1559169 w 1805354"/>
                <a:gd name="connsiteY70" fmla="*/ 476739 h 1692031"/>
                <a:gd name="connsiteX71" fmla="*/ 1563077 w 1805354"/>
                <a:gd name="connsiteY71" fmla="*/ 465016 h 1692031"/>
                <a:gd name="connsiteX72" fmla="*/ 1566984 w 1805354"/>
                <a:gd name="connsiteY72" fmla="*/ 449385 h 1692031"/>
                <a:gd name="connsiteX73" fmla="*/ 1574800 w 1805354"/>
                <a:gd name="connsiteY73" fmla="*/ 437662 h 1692031"/>
                <a:gd name="connsiteX74" fmla="*/ 1574800 w 1805354"/>
                <a:gd name="connsiteY74" fmla="*/ 382954 h 1692031"/>
                <a:gd name="connsiteX75" fmla="*/ 1566984 w 1805354"/>
                <a:gd name="connsiteY75" fmla="*/ 375139 h 1692031"/>
                <a:gd name="connsiteX76" fmla="*/ 1539631 w 1805354"/>
                <a:gd name="connsiteY76" fmla="*/ 367324 h 1692031"/>
                <a:gd name="connsiteX77" fmla="*/ 1512277 w 1805354"/>
                <a:gd name="connsiteY77" fmla="*/ 363416 h 1692031"/>
                <a:gd name="connsiteX78" fmla="*/ 1469292 w 1805354"/>
                <a:gd name="connsiteY78" fmla="*/ 351693 h 1692031"/>
                <a:gd name="connsiteX79" fmla="*/ 1434123 w 1805354"/>
                <a:gd name="connsiteY79" fmla="*/ 343877 h 1692031"/>
                <a:gd name="connsiteX80" fmla="*/ 1422400 w 1805354"/>
                <a:gd name="connsiteY80" fmla="*/ 336062 h 1692031"/>
                <a:gd name="connsiteX81" fmla="*/ 1316892 w 1805354"/>
                <a:gd name="connsiteY81" fmla="*/ 328247 h 1692031"/>
                <a:gd name="connsiteX82" fmla="*/ 1246554 w 1805354"/>
                <a:gd name="connsiteY82" fmla="*/ 320431 h 1692031"/>
                <a:gd name="connsiteX83" fmla="*/ 1207477 w 1805354"/>
                <a:gd name="connsiteY83" fmla="*/ 312616 h 1692031"/>
                <a:gd name="connsiteX84" fmla="*/ 1195754 w 1805354"/>
                <a:gd name="connsiteY84" fmla="*/ 308708 h 1692031"/>
                <a:gd name="connsiteX85" fmla="*/ 1144954 w 1805354"/>
                <a:gd name="connsiteY85" fmla="*/ 304800 h 1692031"/>
                <a:gd name="connsiteX86" fmla="*/ 1101969 w 1805354"/>
                <a:gd name="connsiteY86" fmla="*/ 296985 h 1692031"/>
                <a:gd name="connsiteX87" fmla="*/ 1051169 w 1805354"/>
                <a:gd name="connsiteY87" fmla="*/ 285262 h 1692031"/>
                <a:gd name="connsiteX88" fmla="*/ 1004277 w 1805354"/>
                <a:gd name="connsiteY88" fmla="*/ 277447 h 1692031"/>
                <a:gd name="connsiteX89" fmla="*/ 976923 w 1805354"/>
                <a:gd name="connsiteY89" fmla="*/ 269631 h 1692031"/>
                <a:gd name="connsiteX90" fmla="*/ 949569 w 1805354"/>
                <a:gd name="connsiteY90" fmla="*/ 265724 h 1692031"/>
                <a:gd name="connsiteX91" fmla="*/ 922215 w 1805354"/>
                <a:gd name="connsiteY91" fmla="*/ 254000 h 1692031"/>
                <a:gd name="connsiteX92" fmla="*/ 894861 w 1805354"/>
                <a:gd name="connsiteY92" fmla="*/ 250093 h 1692031"/>
                <a:gd name="connsiteX93" fmla="*/ 879231 w 1805354"/>
                <a:gd name="connsiteY93" fmla="*/ 246185 h 1692031"/>
                <a:gd name="connsiteX94" fmla="*/ 851877 w 1805354"/>
                <a:gd name="connsiteY94" fmla="*/ 242277 h 1692031"/>
                <a:gd name="connsiteX95" fmla="*/ 808892 w 1805354"/>
                <a:gd name="connsiteY95" fmla="*/ 226647 h 1692031"/>
                <a:gd name="connsiteX96" fmla="*/ 762000 w 1805354"/>
                <a:gd name="connsiteY96" fmla="*/ 218831 h 1692031"/>
                <a:gd name="connsiteX97" fmla="*/ 746369 w 1805354"/>
                <a:gd name="connsiteY97" fmla="*/ 199293 h 1692031"/>
                <a:gd name="connsiteX98" fmla="*/ 742461 w 1805354"/>
                <a:gd name="connsiteY98" fmla="*/ 187570 h 1692031"/>
                <a:gd name="connsiteX99" fmla="*/ 734646 w 1805354"/>
                <a:gd name="connsiteY99" fmla="*/ 136770 h 1692031"/>
                <a:gd name="connsiteX100" fmla="*/ 726831 w 1805354"/>
                <a:gd name="connsiteY100" fmla="*/ 125047 h 1692031"/>
                <a:gd name="connsiteX101" fmla="*/ 703384 w 1805354"/>
                <a:gd name="connsiteY101" fmla="*/ 117231 h 1692031"/>
                <a:gd name="connsiteX102" fmla="*/ 640861 w 1805354"/>
                <a:gd name="connsiteY102" fmla="*/ 121139 h 1692031"/>
                <a:gd name="connsiteX103" fmla="*/ 617415 w 1805354"/>
                <a:gd name="connsiteY103" fmla="*/ 128954 h 1692031"/>
                <a:gd name="connsiteX104" fmla="*/ 582246 w 1805354"/>
                <a:gd name="connsiteY104" fmla="*/ 140677 h 1692031"/>
                <a:gd name="connsiteX105" fmla="*/ 570523 w 1805354"/>
                <a:gd name="connsiteY105" fmla="*/ 144585 h 1692031"/>
                <a:gd name="connsiteX106" fmla="*/ 554892 w 1805354"/>
                <a:gd name="connsiteY106" fmla="*/ 148493 h 1692031"/>
                <a:gd name="connsiteX107" fmla="*/ 543169 w 1805354"/>
                <a:gd name="connsiteY107" fmla="*/ 156308 h 1692031"/>
                <a:gd name="connsiteX108" fmla="*/ 441569 w 1805354"/>
                <a:gd name="connsiteY108" fmla="*/ 160216 h 1692031"/>
                <a:gd name="connsiteX109" fmla="*/ 394677 w 1805354"/>
                <a:gd name="connsiteY109" fmla="*/ 144585 h 1692031"/>
                <a:gd name="connsiteX110" fmla="*/ 371231 w 1805354"/>
                <a:gd name="connsiteY110" fmla="*/ 136770 h 1692031"/>
                <a:gd name="connsiteX111" fmla="*/ 351692 w 1805354"/>
                <a:gd name="connsiteY111" fmla="*/ 132862 h 1692031"/>
                <a:gd name="connsiteX112" fmla="*/ 328246 w 1805354"/>
                <a:gd name="connsiteY112" fmla="*/ 125047 h 1692031"/>
                <a:gd name="connsiteX113" fmla="*/ 316523 w 1805354"/>
                <a:gd name="connsiteY113" fmla="*/ 121139 h 1692031"/>
                <a:gd name="connsiteX114" fmla="*/ 296984 w 1805354"/>
                <a:gd name="connsiteY114" fmla="*/ 117231 h 1692031"/>
                <a:gd name="connsiteX115" fmla="*/ 285261 w 1805354"/>
                <a:gd name="connsiteY115" fmla="*/ 113324 h 1692031"/>
                <a:gd name="connsiteX116" fmla="*/ 254000 w 1805354"/>
                <a:gd name="connsiteY116" fmla="*/ 109416 h 1692031"/>
                <a:gd name="connsiteX117" fmla="*/ 226646 w 1805354"/>
                <a:gd name="connsiteY117" fmla="*/ 101600 h 1692031"/>
                <a:gd name="connsiteX118" fmla="*/ 152400 w 1805354"/>
                <a:gd name="connsiteY118" fmla="*/ 89877 h 1692031"/>
                <a:gd name="connsiteX119" fmla="*/ 97692 w 1805354"/>
                <a:gd name="connsiteY119" fmla="*/ 82062 h 1692031"/>
                <a:gd name="connsiteX120" fmla="*/ 62523 w 1805354"/>
                <a:gd name="connsiteY120" fmla="*/ 74247 h 1692031"/>
                <a:gd name="connsiteX121" fmla="*/ 50800 w 1805354"/>
                <a:gd name="connsiteY121" fmla="*/ 70339 h 1692031"/>
                <a:gd name="connsiteX122" fmla="*/ 15631 w 1805354"/>
                <a:gd name="connsiteY122" fmla="*/ 66431 h 1692031"/>
                <a:gd name="connsiteX123" fmla="*/ 3908 w 1805354"/>
                <a:gd name="connsiteY123" fmla="*/ 62524 h 1692031"/>
                <a:gd name="connsiteX124" fmla="*/ 0 w 1805354"/>
                <a:gd name="connsiteY124" fmla="*/ 50800 h 1692031"/>
                <a:gd name="connsiteX125" fmla="*/ 11723 w 1805354"/>
                <a:gd name="connsiteY125" fmla="*/ 11724 h 1692031"/>
                <a:gd name="connsiteX126" fmla="*/ 27354 w 1805354"/>
                <a:gd name="connsiteY126" fmla="*/ 7816 h 1692031"/>
                <a:gd name="connsiteX127" fmla="*/ 50800 w 1805354"/>
                <a:gd name="connsiteY127" fmla="*/ 0 h 1692031"/>
                <a:gd name="connsiteX128" fmla="*/ 261815 w 1805354"/>
                <a:gd name="connsiteY128" fmla="*/ 3908 h 1692031"/>
                <a:gd name="connsiteX129" fmla="*/ 347784 w 1805354"/>
                <a:gd name="connsiteY129" fmla="*/ 11724 h 1692031"/>
                <a:gd name="connsiteX130" fmla="*/ 883138 w 1805354"/>
                <a:gd name="connsiteY130" fmla="*/ 15631 h 1692031"/>
                <a:gd name="connsiteX131" fmla="*/ 1512277 w 1805354"/>
                <a:gd name="connsiteY131" fmla="*/ 15631 h 1692031"/>
                <a:gd name="connsiteX132" fmla="*/ 1551354 w 1805354"/>
                <a:gd name="connsiteY132" fmla="*/ 23447 h 1692031"/>
                <a:gd name="connsiteX133" fmla="*/ 1590431 w 1805354"/>
                <a:gd name="connsiteY133" fmla="*/ 31262 h 1692031"/>
                <a:gd name="connsiteX134" fmla="*/ 1625600 w 1805354"/>
                <a:gd name="connsiteY134" fmla="*/ 42985 h 1692031"/>
                <a:gd name="connsiteX135" fmla="*/ 1633415 w 1805354"/>
                <a:gd name="connsiteY135" fmla="*/ 54708 h 1692031"/>
                <a:gd name="connsiteX136" fmla="*/ 1649046 w 1805354"/>
                <a:gd name="connsiteY136" fmla="*/ 74247 h 1692031"/>
                <a:gd name="connsiteX137" fmla="*/ 1652954 w 1805354"/>
                <a:gd name="connsiteY137" fmla="*/ 85970 h 1692031"/>
                <a:gd name="connsiteX138" fmla="*/ 1660769 w 1805354"/>
                <a:gd name="connsiteY138" fmla="*/ 121139 h 1692031"/>
                <a:gd name="connsiteX139" fmla="*/ 1668584 w 1805354"/>
                <a:gd name="connsiteY139" fmla="*/ 152400 h 1692031"/>
                <a:gd name="connsiteX140" fmla="*/ 1672492 w 1805354"/>
                <a:gd name="connsiteY140" fmla="*/ 171939 h 1692031"/>
                <a:gd name="connsiteX141" fmla="*/ 1684215 w 1805354"/>
                <a:gd name="connsiteY141" fmla="*/ 207108 h 1692031"/>
                <a:gd name="connsiteX142" fmla="*/ 1688123 w 1805354"/>
                <a:gd name="connsiteY142" fmla="*/ 218831 h 1692031"/>
                <a:gd name="connsiteX143" fmla="*/ 1699846 w 1805354"/>
                <a:gd name="connsiteY143" fmla="*/ 285262 h 1692031"/>
                <a:gd name="connsiteX144" fmla="*/ 1707661 w 1805354"/>
                <a:gd name="connsiteY144" fmla="*/ 347785 h 1692031"/>
                <a:gd name="connsiteX145" fmla="*/ 1719384 w 1805354"/>
                <a:gd name="connsiteY145" fmla="*/ 418124 h 1692031"/>
                <a:gd name="connsiteX146" fmla="*/ 1727200 w 1805354"/>
                <a:gd name="connsiteY146" fmla="*/ 441570 h 1692031"/>
                <a:gd name="connsiteX147" fmla="*/ 1731108 w 1805354"/>
                <a:gd name="connsiteY147" fmla="*/ 461108 h 1692031"/>
                <a:gd name="connsiteX148" fmla="*/ 1738923 w 1805354"/>
                <a:gd name="connsiteY148" fmla="*/ 484554 h 1692031"/>
                <a:gd name="connsiteX149" fmla="*/ 1750646 w 1805354"/>
                <a:gd name="connsiteY149" fmla="*/ 515816 h 1692031"/>
                <a:gd name="connsiteX150" fmla="*/ 1758461 w 1805354"/>
                <a:gd name="connsiteY150" fmla="*/ 562708 h 1692031"/>
                <a:gd name="connsiteX151" fmla="*/ 1766277 w 1805354"/>
                <a:gd name="connsiteY151" fmla="*/ 586154 h 1692031"/>
                <a:gd name="connsiteX152" fmla="*/ 1770184 w 1805354"/>
                <a:gd name="connsiteY152" fmla="*/ 613508 h 1692031"/>
                <a:gd name="connsiteX153" fmla="*/ 1774092 w 1805354"/>
                <a:gd name="connsiteY153" fmla="*/ 636954 h 1692031"/>
                <a:gd name="connsiteX154" fmla="*/ 1793631 w 1805354"/>
                <a:gd name="connsiteY154" fmla="*/ 765908 h 1692031"/>
                <a:gd name="connsiteX155" fmla="*/ 1805354 w 1805354"/>
                <a:gd name="connsiteY155" fmla="*/ 922216 h 1692031"/>
                <a:gd name="connsiteX156" fmla="*/ 1801446 w 1805354"/>
                <a:gd name="connsiteY156" fmla="*/ 1203570 h 1692031"/>
                <a:gd name="connsiteX157" fmla="*/ 1797538 w 1805354"/>
                <a:gd name="connsiteY157" fmla="*/ 1223108 h 1692031"/>
                <a:gd name="connsiteX158" fmla="*/ 1789723 w 1805354"/>
                <a:gd name="connsiteY158" fmla="*/ 1379416 h 1692031"/>
                <a:gd name="connsiteX159" fmla="*/ 1781908 w 1805354"/>
                <a:gd name="connsiteY159" fmla="*/ 1398954 h 1692031"/>
                <a:gd name="connsiteX160" fmla="*/ 1778000 w 1805354"/>
                <a:gd name="connsiteY160" fmla="*/ 1418493 h 1692031"/>
                <a:gd name="connsiteX161" fmla="*/ 1758461 w 1805354"/>
                <a:gd name="connsiteY161" fmla="*/ 1465385 h 1692031"/>
                <a:gd name="connsiteX162" fmla="*/ 1735015 w 1805354"/>
                <a:gd name="connsiteY162" fmla="*/ 1520093 h 1692031"/>
                <a:gd name="connsiteX163" fmla="*/ 1727200 w 1805354"/>
                <a:gd name="connsiteY163" fmla="*/ 1531816 h 1692031"/>
                <a:gd name="connsiteX164" fmla="*/ 1719384 w 1805354"/>
                <a:gd name="connsiteY164" fmla="*/ 1551354 h 1692031"/>
                <a:gd name="connsiteX165" fmla="*/ 1695938 w 1805354"/>
                <a:gd name="connsiteY165" fmla="*/ 1582616 h 1692031"/>
                <a:gd name="connsiteX166" fmla="*/ 1684215 w 1805354"/>
                <a:gd name="connsiteY166" fmla="*/ 1606062 h 1692031"/>
                <a:gd name="connsiteX167" fmla="*/ 1676400 w 1805354"/>
                <a:gd name="connsiteY167" fmla="*/ 1621693 h 1692031"/>
                <a:gd name="connsiteX168" fmla="*/ 1664677 w 1805354"/>
                <a:gd name="connsiteY168" fmla="*/ 1641231 h 1692031"/>
                <a:gd name="connsiteX169" fmla="*/ 1652954 w 1805354"/>
                <a:gd name="connsiteY169" fmla="*/ 1664677 h 1692031"/>
                <a:gd name="connsiteX170" fmla="*/ 1633415 w 1805354"/>
                <a:gd name="connsiteY170" fmla="*/ 1684216 h 1692031"/>
                <a:gd name="connsiteX171" fmla="*/ 1582615 w 1805354"/>
                <a:gd name="connsiteY171" fmla="*/ 1692031 h 1692031"/>
                <a:gd name="connsiteX172" fmla="*/ 1461477 w 1805354"/>
                <a:gd name="connsiteY172" fmla="*/ 1688124 h 1692031"/>
                <a:gd name="connsiteX173" fmla="*/ 1441938 w 1805354"/>
                <a:gd name="connsiteY173" fmla="*/ 1680308 h 1692031"/>
                <a:gd name="connsiteX174" fmla="*/ 1320800 w 1805354"/>
                <a:gd name="connsiteY174" fmla="*/ 1672493 h 1692031"/>
                <a:gd name="connsiteX175" fmla="*/ 1293446 w 1805354"/>
                <a:gd name="connsiteY175" fmla="*/ 1664677 h 1692031"/>
                <a:gd name="connsiteX176" fmla="*/ 1262184 w 1805354"/>
                <a:gd name="connsiteY176" fmla="*/ 1660770 h 1692031"/>
                <a:gd name="connsiteX177" fmla="*/ 1055077 w 1805354"/>
                <a:gd name="connsiteY177" fmla="*/ 1664677 h 1692031"/>
                <a:gd name="connsiteX178" fmla="*/ 965200 w 1805354"/>
                <a:gd name="connsiteY178" fmla="*/ 1668585 h 1692031"/>
                <a:gd name="connsiteX179" fmla="*/ 863600 w 1805354"/>
                <a:gd name="connsiteY179" fmla="*/ 1676400 h 1692031"/>
                <a:gd name="connsiteX180" fmla="*/ 844061 w 1805354"/>
                <a:gd name="connsiteY180" fmla="*/ 1684216 h 1692031"/>
                <a:gd name="connsiteX181" fmla="*/ 820615 w 1805354"/>
                <a:gd name="connsiteY181" fmla="*/ 1688124 h 1692031"/>
                <a:gd name="connsiteX182" fmla="*/ 660400 w 1805354"/>
                <a:gd name="connsiteY182" fmla="*/ 1684216 h 1692031"/>
                <a:gd name="connsiteX183" fmla="*/ 668215 w 1805354"/>
                <a:gd name="connsiteY183" fmla="*/ 1668585 h 169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805354" h="1692031">
                  <a:moveTo>
                    <a:pt x="668215" y="1668585"/>
                  </a:moveTo>
                  <a:cubicBezTo>
                    <a:pt x="721854" y="1636403"/>
                    <a:pt x="661021" y="1675050"/>
                    <a:pt x="699477" y="1645139"/>
                  </a:cubicBezTo>
                  <a:cubicBezTo>
                    <a:pt x="706891" y="1639372"/>
                    <a:pt x="722923" y="1629508"/>
                    <a:pt x="722923" y="1629508"/>
                  </a:cubicBezTo>
                  <a:cubicBezTo>
                    <a:pt x="726101" y="1619975"/>
                    <a:pt x="727072" y="1613636"/>
                    <a:pt x="734646" y="1606062"/>
                  </a:cubicBezTo>
                  <a:cubicBezTo>
                    <a:pt x="739251" y="1601457"/>
                    <a:pt x="745067" y="1598247"/>
                    <a:pt x="750277" y="1594339"/>
                  </a:cubicBezTo>
                  <a:cubicBezTo>
                    <a:pt x="753827" y="1589014"/>
                    <a:pt x="759721" y="1578512"/>
                    <a:pt x="765908" y="1574800"/>
                  </a:cubicBezTo>
                  <a:cubicBezTo>
                    <a:pt x="769440" y="1572681"/>
                    <a:pt x="773723" y="1572195"/>
                    <a:pt x="777631" y="1570893"/>
                  </a:cubicBezTo>
                  <a:cubicBezTo>
                    <a:pt x="797433" y="1551089"/>
                    <a:pt x="771806" y="1574388"/>
                    <a:pt x="797169" y="1559170"/>
                  </a:cubicBezTo>
                  <a:cubicBezTo>
                    <a:pt x="823987" y="1543079"/>
                    <a:pt x="783498" y="1558514"/>
                    <a:pt x="816708" y="1547447"/>
                  </a:cubicBezTo>
                  <a:cubicBezTo>
                    <a:pt x="847167" y="1516984"/>
                    <a:pt x="796825" y="1566310"/>
                    <a:pt x="836246" y="1531816"/>
                  </a:cubicBezTo>
                  <a:cubicBezTo>
                    <a:pt x="863878" y="1507638"/>
                    <a:pt x="844729" y="1515961"/>
                    <a:pt x="867508" y="1508370"/>
                  </a:cubicBezTo>
                  <a:cubicBezTo>
                    <a:pt x="896621" y="1488960"/>
                    <a:pt x="860858" y="1513910"/>
                    <a:pt x="890954" y="1488831"/>
                  </a:cubicBezTo>
                  <a:cubicBezTo>
                    <a:pt x="894562" y="1485824"/>
                    <a:pt x="899111" y="1484072"/>
                    <a:pt x="902677" y="1481016"/>
                  </a:cubicBezTo>
                  <a:cubicBezTo>
                    <a:pt x="926279" y="1460786"/>
                    <a:pt x="908490" y="1468658"/>
                    <a:pt x="930031" y="1461477"/>
                  </a:cubicBezTo>
                  <a:cubicBezTo>
                    <a:pt x="933939" y="1457569"/>
                    <a:pt x="938157" y="1453950"/>
                    <a:pt x="941754" y="1449754"/>
                  </a:cubicBezTo>
                  <a:cubicBezTo>
                    <a:pt x="945992" y="1444809"/>
                    <a:pt x="948474" y="1438293"/>
                    <a:pt x="953477" y="1434124"/>
                  </a:cubicBezTo>
                  <a:cubicBezTo>
                    <a:pt x="956641" y="1431487"/>
                    <a:pt x="961292" y="1431519"/>
                    <a:pt x="965200" y="1430216"/>
                  </a:cubicBezTo>
                  <a:cubicBezTo>
                    <a:pt x="978530" y="1410221"/>
                    <a:pt x="965982" y="1424842"/>
                    <a:pt x="988646" y="1410677"/>
                  </a:cubicBezTo>
                  <a:cubicBezTo>
                    <a:pt x="1015680" y="1393780"/>
                    <a:pt x="992971" y="1402722"/>
                    <a:pt x="1016000" y="1395047"/>
                  </a:cubicBezTo>
                  <a:cubicBezTo>
                    <a:pt x="1018605" y="1391139"/>
                    <a:pt x="1020722" y="1386858"/>
                    <a:pt x="1023815" y="1383324"/>
                  </a:cubicBezTo>
                  <a:cubicBezTo>
                    <a:pt x="1029880" y="1376392"/>
                    <a:pt x="1038245" y="1371449"/>
                    <a:pt x="1043354" y="1363785"/>
                  </a:cubicBezTo>
                  <a:cubicBezTo>
                    <a:pt x="1061589" y="1336431"/>
                    <a:pt x="1051168" y="1345549"/>
                    <a:pt x="1070708" y="1332524"/>
                  </a:cubicBezTo>
                  <a:cubicBezTo>
                    <a:pt x="1072010" y="1328616"/>
                    <a:pt x="1072143" y="1324095"/>
                    <a:pt x="1074615" y="1320800"/>
                  </a:cubicBezTo>
                  <a:cubicBezTo>
                    <a:pt x="1092694" y="1296695"/>
                    <a:pt x="1088928" y="1307007"/>
                    <a:pt x="1105877" y="1293447"/>
                  </a:cubicBezTo>
                  <a:cubicBezTo>
                    <a:pt x="1108754" y="1291145"/>
                    <a:pt x="1110815" y="1287933"/>
                    <a:pt x="1113692" y="1285631"/>
                  </a:cubicBezTo>
                  <a:cubicBezTo>
                    <a:pt x="1124512" y="1276975"/>
                    <a:pt x="1124758" y="1278035"/>
                    <a:pt x="1137138" y="1273908"/>
                  </a:cubicBezTo>
                  <a:cubicBezTo>
                    <a:pt x="1146396" y="1264651"/>
                    <a:pt x="1155147" y="1254880"/>
                    <a:pt x="1168400" y="1250462"/>
                  </a:cubicBezTo>
                  <a:cubicBezTo>
                    <a:pt x="1172308" y="1249159"/>
                    <a:pt x="1176522" y="1248554"/>
                    <a:pt x="1180123" y="1246554"/>
                  </a:cubicBezTo>
                  <a:cubicBezTo>
                    <a:pt x="1188334" y="1241993"/>
                    <a:pt x="1195168" y="1235125"/>
                    <a:pt x="1203569" y="1230924"/>
                  </a:cubicBezTo>
                  <a:lnTo>
                    <a:pt x="1234831" y="1215293"/>
                  </a:lnTo>
                  <a:cubicBezTo>
                    <a:pt x="1261151" y="1188973"/>
                    <a:pt x="1230698" y="1215406"/>
                    <a:pt x="1262184" y="1199662"/>
                  </a:cubicBezTo>
                  <a:cubicBezTo>
                    <a:pt x="1270585" y="1195461"/>
                    <a:pt x="1276910" y="1187519"/>
                    <a:pt x="1285631" y="1184031"/>
                  </a:cubicBezTo>
                  <a:cubicBezTo>
                    <a:pt x="1292144" y="1181426"/>
                    <a:pt x="1298895" y="1179353"/>
                    <a:pt x="1305169" y="1176216"/>
                  </a:cubicBezTo>
                  <a:cubicBezTo>
                    <a:pt x="1309370" y="1174116"/>
                    <a:pt x="1312814" y="1170730"/>
                    <a:pt x="1316892" y="1168400"/>
                  </a:cubicBezTo>
                  <a:cubicBezTo>
                    <a:pt x="1321950" y="1165510"/>
                    <a:pt x="1327465" y="1163475"/>
                    <a:pt x="1332523" y="1160585"/>
                  </a:cubicBezTo>
                  <a:cubicBezTo>
                    <a:pt x="1336601" y="1158255"/>
                    <a:pt x="1340712" y="1155863"/>
                    <a:pt x="1344246" y="1152770"/>
                  </a:cubicBezTo>
                  <a:cubicBezTo>
                    <a:pt x="1351178" y="1146705"/>
                    <a:pt x="1355046" y="1136143"/>
                    <a:pt x="1363784" y="1133231"/>
                  </a:cubicBezTo>
                  <a:lnTo>
                    <a:pt x="1375508" y="1129324"/>
                  </a:lnTo>
                  <a:cubicBezTo>
                    <a:pt x="1397648" y="1096109"/>
                    <a:pt x="1361185" y="1147554"/>
                    <a:pt x="1406769" y="1101970"/>
                  </a:cubicBezTo>
                  <a:cubicBezTo>
                    <a:pt x="1411979" y="1096760"/>
                    <a:pt x="1415410" y="1088669"/>
                    <a:pt x="1422400" y="1086339"/>
                  </a:cubicBezTo>
                  <a:cubicBezTo>
                    <a:pt x="1439649" y="1080589"/>
                    <a:pt x="1430439" y="1084273"/>
                    <a:pt x="1449754" y="1074616"/>
                  </a:cubicBezTo>
                  <a:cubicBezTo>
                    <a:pt x="1469554" y="1054813"/>
                    <a:pt x="1443931" y="1078109"/>
                    <a:pt x="1469292" y="1062893"/>
                  </a:cubicBezTo>
                  <a:cubicBezTo>
                    <a:pt x="1472451" y="1060997"/>
                    <a:pt x="1474231" y="1057379"/>
                    <a:pt x="1477108" y="1055077"/>
                  </a:cubicBezTo>
                  <a:cubicBezTo>
                    <a:pt x="1480775" y="1052143"/>
                    <a:pt x="1484923" y="1049867"/>
                    <a:pt x="1488831" y="1047262"/>
                  </a:cubicBezTo>
                  <a:cubicBezTo>
                    <a:pt x="1494041" y="1039447"/>
                    <a:pt x="1497819" y="1030458"/>
                    <a:pt x="1504461" y="1023816"/>
                  </a:cubicBezTo>
                  <a:cubicBezTo>
                    <a:pt x="1517533" y="1010744"/>
                    <a:pt x="1507767" y="1021532"/>
                    <a:pt x="1520092" y="1004277"/>
                  </a:cubicBezTo>
                  <a:cubicBezTo>
                    <a:pt x="1544345" y="970323"/>
                    <a:pt x="1521198" y="1004571"/>
                    <a:pt x="1539631" y="976924"/>
                  </a:cubicBezTo>
                  <a:cubicBezTo>
                    <a:pt x="1550698" y="943714"/>
                    <a:pt x="1535263" y="984203"/>
                    <a:pt x="1551354" y="957385"/>
                  </a:cubicBezTo>
                  <a:cubicBezTo>
                    <a:pt x="1566572" y="932022"/>
                    <a:pt x="1543273" y="957649"/>
                    <a:pt x="1563077" y="937847"/>
                  </a:cubicBezTo>
                  <a:cubicBezTo>
                    <a:pt x="1565682" y="932637"/>
                    <a:pt x="1574123" y="927063"/>
                    <a:pt x="1570892" y="922216"/>
                  </a:cubicBezTo>
                  <a:cubicBezTo>
                    <a:pt x="1566322" y="915361"/>
                    <a:pt x="1555261" y="917005"/>
                    <a:pt x="1547446" y="914400"/>
                  </a:cubicBezTo>
                  <a:lnTo>
                    <a:pt x="1535723" y="910493"/>
                  </a:lnTo>
                  <a:cubicBezTo>
                    <a:pt x="1521956" y="901315"/>
                    <a:pt x="1511670" y="893057"/>
                    <a:pt x="1496646" y="887047"/>
                  </a:cubicBezTo>
                  <a:cubicBezTo>
                    <a:pt x="1473413" y="877754"/>
                    <a:pt x="1477732" y="881085"/>
                    <a:pt x="1457569" y="875324"/>
                  </a:cubicBezTo>
                  <a:cubicBezTo>
                    <a:pt x="1453608" y="874192"/>
                    <a:pt x="1449754" y="872719"/>
                    <a:pt x="1445846" y="871416"/>
                  </a:cubicBezTo>
                  <a:cubicBezTo>
                    <a:pt x="1432039" y="850705"/>
                    <a:pt x="1436129" y="862285"/>
                    <a:pt x="1441938" y="824524"/>
                  </a:cubicBezTo>
                  <a:cubicBezTo>
                    <a:pt x="1443625" y="813560"/>
                    <a:pt x="1450620" y="794570"/>
                    <a:pt x="1453661" y="785447"/>
                  </a:cubicBezTo>
                  <a:lnTo>
                    <a:pt x="1457569" y="773724"/>
                  </a:lnTo>
                  <a:cubicBezTo>
                    <a:pt x="1458872" y="769816"/>
                    <a:pt x="1459635" y="765684"/>
                    <a:pt x="1461477" y="762000"/>
                  </a:cubicBezTo>
                  <a:cubicBezTo>
                    <a:pt x="1471392" y="742169"/>
                    <a:pt x="1466061" y="751217"/>
                    <a:pt x="1477108" y="734647"/>
                  </a:cubicBezTo>
                  <a:lnTo>
                    <a:pt x="1492738" y="687754"/>
                  </a:lnTo>
                  <a:lnTo>
                    <a:pt x="1496646" y="676031"/>
                  </a:lnTo>
                  <a:cubicBezTo>
                    <a:pt x="1497949" y="672123"/>
                    <a:pt x="1499555" y="668304"/>
                    <a:pt x="1500554" y="664308"/>
                  </a:cubicBezTo>
                  <a:cubicBezTo>
                    <a:pt x="1503159" y="653888"/>
                    <a:pt x="1506262" y="643579"/>
                    <a:pt x="1508369" y="633047"/>
                  </a:cubicBezTo>
                  <a:cubicBezTo>
                    <a:pt x="1509672" y="626534"/>
                    <a:pt x="1510529" y="619916"/>
                    <a:pt x="1512277" y="613508"/>
                  </a:cubicBezTo>
                  <a:cubicBezTo>
                    <a:pt x="1514445" y="605560"/>
                    <a:pt x="1517487" y="597877"/>
                    <a:pt x="1520092" y="590062"/>
                  </a:cubicBezTo>
                  <a:cubicBezTo>
                    <a:pt x="1521395" y="586154"/>
                    <a:pt x="1521715" y="581766"/>
                    <a:pt x="1524000" y="578339"/>
                  </a:cubicBezTo>
                  <a:lnTo>
                    <a:pt x="1531815" y="566616"/>
                  </a:lnTo>
                  <a:cubicBezTo>
                    <a:pt x="1534420" y="556195"/>
                    <a:pt x="1536234" y="545544"/>
                    <a:pt x="1539631" y="535354"/>
                  </a:cubicBezTo>
                  <a:lnTo>
                    <a:pt x="1555261" y="488462"/>
                  </a:lnTo>
                  <a:lnTo>
                    <a:pt x="1559169" y="476739"/>
                  </a:lnTo>
                  <a:cubicBezTo>
                    <a:pt x="1560472" y="472831"/>
                    <a:pt x="1562078" y="469012"/>
                    <a:pt x="1563077" y="465016"/>
                  </a:cubicBezTo>
                  <a:cubicBezTo>
                    <a:pt x="1564379" y="459806"/>
                    <a:pt x="1564868" y="454321"/>
                    <a:pt x="1566984" y="449385"/>
                  </a:cubicBezTo>
                  <a:cubicBezTo>
                    <a:pt x="1568834" y="445068"/>
                    <a:pt x="1572195" y="441570"/>
                    <a:pt x="1574800" y="437662"/>
                  </a:cubicBezTo>
                  <a:cubicBezTo>
                    <a:pt x="1578590" y="414926"/>
                    <a:pt x="1582136" y="407406"/>
                    <a:pt x="1574800" y="382954"/>
                  </a:cubicBezTo>
                  <a:cubicBezTo>
                    <a:pt x="1573741" y="379425"/>
                    <a:pt x="1570143" y="377034"/>
                    <a:pt x="1566984" y="375139"/>
                  </a:cubicBezTo>
                  <a:cubicBezTo>
                    <a:pt x="1563343" y="372954"/>
                    <a:pt x="1542078" y="367769"/>
                    <a:pt x="1539631" y="367324"/>
                  </a:cubicBezTo>
                  <a:cubicBezTo>
                    <a:pt x="1530569" y="365676"/>
                    <a:pt x="1521309" y="365222"/>
                    <a:pt x="1512277" y="363416"/>
                  </a:cubicBezTo>
                  <a:cubicBezTo>
                    <a:pt x="1465863" y="354133"/>
                    <a:pt x="1495483" y="359176"/>
                    <a:pt x="1469292" y="351693"/>
                  </a:cubicBezTo>
                  <a:cubicBezTo>
                    <a:pt x="1456411" y="348013"/>
                    <a:pt x="1447558" y="346564"/>
                    <a:pt x="1434123" y="343877"/>
                  </a:cubicBezTo>
                  <a:cubicBezTo>
                    <a:pt x="1430215" y="341272"/>
                    <a:pt x="1427055" y="336683"/>
                    <a:pt x="1422400" y="336062"/>
                  </a:cubicBezTo>
                  <a:cubicBezTo>
                    <a:pt x="1387444" y="331401"/>
                    <a:pt x="1316892" y="328247"/>
                    <a:pt x="1316892" y="328247"/>
                  </a:cubicBezTo>
                  <a:cubicBezTo>
                    <a:pt x="1280166" y="319065"/>
                    <a:pt x="1318053" y="327581"/>
                    <a:pt x="1246554" y="320431"/>
                  </a:cubicBezTo>
                  <a:cubicBezTo>
                    <a:pt x="1234739" y="319250"/>
                    <a:pt x="1219320" y="316000"/>
                    <a:pt x="1207477" y="312616"/>
                  </a:cubicBezTo>
                  <a:cubicBezTo>
                    <a:pt x="1203516" y="311484"/>
                    <a:pt x="1199841" y="309219"/>
                    <a:pt x="1195754" y="308708"/>
                  </a:cubicBezTo>
                  <a:cubicBezTo>
                    <a:pt x="1178902" y="306601"/>
                    <a:pt x="1161887" y="306103"/>
                    <a:pt x="1144954" y="304800"/>
                  </a:cubicBezTo>
                  <a:cubicBezTo>
                    <a:pt x="1130580" y="302405"/>
                    <a:pt x="1116180" y="300264"/>
                    <a:pt x="1101969" y="296985"/>
                  </a:cubicBezTo>
                  <a:cubicBezTo>
                    <a:pt x="1071999" y="290069"/>
                    <a:pt x="1076458" y="289725"/>
                    <a:pt x="1051169" y="285262"/>
                  </a:cubicBezTo>
                  <a:lnTo>
                    <a:pt x="1004277" y="277447"/>
                  </a:lnTo>
                  <a:cubicBezTo>
                    <a:pt x="994234" y="274099"/>
                    <a:pt x="987717" y="271593"/>
                    <a:pt x="976923" y="269631"/>
                  </a:cubicBezTo>
                  <a:cubicBezTo>
                    <a:pt x="967861" y="267983"/>
                    <a:pt x="958687" y="267026"/>
                    <a:pt x="949569" y="265724"/>
                  </a:cubicBezTo>
                  <a:cubicBezTo>
                    <a:pt x="941098" y="261488"/>
                    <a:pt x="931797" y="255916"/>
                    <a:pt x="922215" y="254000"/>
                  </a:cubicBezTo>
                  <a:cubicBezTo>
                    <a:pt x="913183" y="252194"/>
                    <a:pt x="903923" y="251741"/>
                    <a:pt x="894861" y="250093"/>
                  </a:cubicBezTo>
                  <a:cubicBezTo>
                    <a:pt x="889577" y="249132"/>
                    <a:pt x="884515" y="247146"/>
                    <a:pt x="879231" y="246185"/>
                  </a:cubicBezTo>
                  <a:cubicBezTo>
                    <a:pt x="870169" y="244537"/>
                    <a:pt x="860995" y="243580"/>
                    <a:pt x="851877" y="242277"/>
                  </a:cubicBezTo>
                  <a:cubicBezTo>
                    <a:pt x="835437" y="225839"/>
                    <a:pt x="848089" y="235692"/>
                    <a:pt x="808892" y="226647"/>
                  </a:cubicBezTo>
                  <a:cubicBezTo>
                    <a:pt x="778374" y="219604"/>
                    <a:pt x="807779" y="224554"/>
                    <a:pt x="762000" y="218831"/>
                  </a:cubicBezTo>
                  <a:cubicBezTo>
                    <a:pt x="754729" y="211561"/>
                    <a:pt x="751300" y="209154"/>
                    <a:pt x="746369" y="199293"/>
                  </a:cubicBezTo>
                  <a:cubicBezTo>
                    <a:pt x="744527" y="195609"/>
                    <a:pt x="743764" y="191478"/>
                    <a:pt x="742461" y="187570"/>
                  </a:cubicBezTo>
                  <a:cubicBezTo>
                    <a:pt x="741340" y="176356"/>
                    <a:pt x="741688" y="150855"/>
                    <a:pt x="734646" y="136770"/>
                  </a:cubicBezTo>
                  <a:cubicBezTo>
                    <a:pt x="732546" y="132569"/>
                    <a:pt x="730813" y="127536"/>
                    <a:pt x="726831" y="125047"/>
                  </a:cubicBezTo>
                  <a:cubicBezTo>
                    <a:pt x="719845" y="120681"/>
                    <a:pt x="703384" y="117231"/>
                    <a:pt x="703384" y="117231"/>
                  </a:cubicBezTo>
                  <a:cubicBezTo>
                    <a:pt x="682543" y="118534"/>
                    <a:pt x="661551" y="118318"/>
                    <a:pt x="640861" y="121139"/>
                  </a:cubicBezTo>
                  <a:cubicBezTo>
                    <a:pt x="632698" y="122252"/>
                    <a:pt x="625230" y="126349"/>
                    <a:pt x="617415" y="128954"/>
                  </a:cubicBezTo>
                  <a:lnTo>
                    <a:pt x="582246" y="140677"/>
                  </a:lnTo>
                  <a:cubicBezTo>
                    <a:pt x="578338" y="141980"/>
                    <a:pt x="574519" y="143586"/>
                    <a:pt x="570523" y="144585"/>
                  </a:cubicBezTo>
                  <a:lnTo>
                    <a:pt x="554892" y="148493"/>
                  </a:lnTo>
                  <a:cubicBezTo>
                    <a:pt x="550984" y="151098"/>
                    <a:pt x="546836" y="153374"/>
                    <a:pt x="543169" y="156308"/>
                  </a:cubicBezTo>
                  <a:cubicBezTo>
                    <a:pt x="506114" y="185953"/>
                    <a:pt x="599478" y="166796"/>
                    <a:pt x="441569" y="160216"/>
                  </a:cubicBezTo>
                  <a:lnTo>
                    <a:pt x="394677" y="144585"/>
                  </a:lnTo>
                  <a:lnTo>
                    <a:pt x="371231" y="136770"/>
                  </a:lnTo>
                  <a:cubicBezTo>
                    <a:pt x="364718" y="135467"/>
                    <a:pt x="358100" y="134610"/>
                    <a:pt x="351692" y="132862"/>
                  </a:cubicBezTo>
                  <a:cubicBezTo>
                    <a:pt x="343744" y="130694"/>
                    <a:pt x="336061" y="127652"/>
                    <a:pt x="328246" y="125047"/>
                  </a:cubicBezTo>
                  <a:cubicBezTo>
                    <a:pt x="324338" y="123744"/>
                    <a:pt x="320562" y="121947"/>
                    <a:pt x="316523" y="121139"/>
                  </a:cubicBezTo>
                  <a:cubicBezTo>
                    <a:pt x="310010" y="119836"/>
                    <a:pt x="303428" y="118842"/>
                    <a:pt x="296984" y="117231"/>
                  </a:cubicBezTo>
                  <a:cubicBezTo>
                    <a:pt x="292988" y="116232"/>
                    <a:pt x="289314" y="114061"/>
                    <a:pt x="285261" y="113324"/>
                  </a:cubicBezTo>
                  <a:cubicBezTo>
                    <a:pt x="274929" y="111446"/>
                    <a:pt x="264359" y="111143"/>
                    <a:pt x="254000" y="109416"/>
                  </a:cubicBezTo>
                  <a:cubicBezTo>
                    <a:pt x="195693" y="99697"/>
                    <a:pt x="273130" y="110897"/>
                    <a:pt x="226646" y="101600"/>
                  </a:cubicBezTo>
                  <a:cubicBezTo>
                    <a:pt x="173811" y="91033"/>
                    <a:pt x="193614" y="96746"/>
                    <a:pt x="152400" y="89877"/>
                  </a:cubicBezTo>
                  <a:cubicBezTo>
                    <a:pt x="102642" y="81585"/>
                    <a:pt x="172587" y="90384"/>
                    <a:pt x="97692" y="82062"/>
                  </a:cubicBezTo>
                  <a:cubicBezTo>
                    <a:pt x="71302" y="73265"/>
                    <a:pt x="103787" y="83416"/>
                    <a:pt x="62523" y="74247"/>
                  </a:cubicBezTo>
                  <a:cubicBezTo>
                    <a:pt x="58502" y="73353"/>
                    <a:pt x="54863" y="71016"/>
                    <a:pt x="50800" y="70339"/>
                  </a:cubicBezTo>
                  <a:cubicBezTo>
                    <a:pt x="39165" y="68400"/>
                    <a:pt x="27354" y="67734"/>
                    <a:pt x="15631" y="66431"/>
                  </a:cubicBezTo>
                  <a:cubicBezTo>
                    <a:pt x="11723" y="65129"/>
                    <a:pt x="6821" y="65437"/>
                    <a:pt x="3908" y="62524"/>
                  </a:cubicBezTo>
                  <a:cubicBezTo>
                    <a:pt x="995" y="59611"/>
                    <a:pt x="0" y="54919"/>
                    <a:pt x="0" y="50800"/>
                  </a:cubicBezTo>
                  <a:cubicBezTo>
                    <a:pt x="0" y="42968"/>
                    <a:pt x="1131" y="18786"/>
                    <a:pt x="11723" y="11724"/>
                  </a:cubicBezTo>
                  <a:cubicBezTo>
                    <a:pt x="16192" y="8745"/>
                    <a:pt x="22210" y="9359"/>
                    <a:pt x="27354" y="7816"/>
                  </a:cubicBezTo>
                  <a:cubicBezTo>
                    <a:pt x="35245" y="5449"/>
                    <a:pt x="42985" y="2605"/>
                    <a:pt x="50800" y="0"/>
                  </a:cubicBezTo>
                  <a:lnTo>
                    <a:pt x="261815" y="3908"/>
                  </a:lnTo>
                  <a:cubicBezTo>
                    <a:pt x="388146" y="7919"/>
                    <a:pt x="178267" y="9464"/>
                    <a:pt x="347784" y="11724"/>
                  </a:cubicBezTo>
                  <a:lnTo>
                    <a:pt x="883138" y="15631"/>
                  </a:lnTo>
                  <a:cubicBezTo>
                    <a:pt x="1106493" y="12940"/>
                    <a:pt x="1289748" y="8045"/>
                    <a:pt x="1512277" y="15631"/>
                  </a:cubicBezTo>
                  <a:cubicBezTo>
                    <a:pt x="1525553" y="16084"/>
                    <a:pt x="1538251" y="21264"/>
                    <a:pt x="1551354" y="23447"/>
                  </a:cubicBezTo>
                  <a:cubicBezTo>
                    <a:pt x="1566031" y="25893"/>
                    <a:pt x="1576648" y="27021"/>
                    <a:pt x="1590431" y="31262"/>
                  </a:cubicBezTo>
                  <a:cubicBezTo>
                    <a:pt x="1602242" y="34896"/>
                    <a:pt x="1625600" y="42985"/>
                    <a:pt x="1625600" y="42985"/>
                  </a:cubicBezTo>
                  <a:cubicBezTo>
                    <a:pt x="1628205" y="46893"/>
                    <a:pt x="1630481" y="51041"/>
                    <a:pt x="1633415" y="54708"/>
                  </a:cubicBezTo>
                  <a:cubicBezTo>
                    <a:pt x="1643109" y="66825"/>
                    <a:pt x="1641027" y="58209"/>
                    <a:pt x="1649046" y="74247"/>
                  </a:cubicBezTo>
                  <a:cubicBezTo>
                    <a:pt x="1650888" y="77931"/>
                    <a:pt x="1651822" y="82009"/>
                    <a:pt x="1652954" y="85970"/>
                  </a:cubicBezTo>
                  <a:cubicBezTo>
                    <a:pt x="1658366" y="104912"/>
                    <a:pt x="1655939" y="100208"/>
                    <a:pt x="1660769" y="121139"/>
                  </a:cubicBezTo>
                  <a:cubicBezTo>
                    <a:pt x="1663184" y="131605"/>
                    <a:pt x="1666477" y="141868"/>
                    <a:pt x="1668584" y="152400"/>
                  </a:cubicBezTo>
                  <a:cubicBezTo>
                    <a:pt x="1669887" y="158913"/>
                    <a:pt x="1670667" y="165553"/>
                    <a:pt x="1672492" y="171939"/>
                  </a:cubicBezTo>
                  <a:cubicBezTo>
                    <a:pt x="1675887" y="183821"/>
                    <a:pt x="1680307" y="195385"/>
                    <a:pt x="1684215" y="207108"/>
                  </a:cubicBezTo>
                  <a:cubicBezTo>
                    <a:pt x="1685518" y="211016"/>
                    <a:pt x="1687315" y="214792"/>
                    <a:pt x="1688123" y="218831"/>
                  </a:cubicBezTo>
                  <a:cubicBezTo>
                    <a:pt x="1693273" y="244578"/>
                    <a:pt x="1695392" y="254079"/>
                    <a:pt x="1699846" y="285262"/>
                  </a:cubicBezTo>
                  <a:cubicBezTo>
                    <a:pt x="1702816" y="306054"/>
                    <a:pt x="1705159" y="326931"/>
                    <a:pt x="1707661" y="347785"/>
                  </a:cubicBezTo>
                  <a:cubicBezTo>
                    <a:pt x="1711988" y="383842"/>
                    <a:pt x="1709934" y="382688"/>
                    <a:pt x="1719384" y="418124"/>
                  </a:cubicBezTo>
                  <a:cubicBezTo>
                    <a:pt x="1721507" y="426084"/>
                    <a:pt x="1725032" y="433622"/>
                    <a:pt x="1727200" y="441570"/>
                  </a:cubicBezTo>
                  <a:cubicBezTo>
                    <a:pt x="1728948" y="447978"/>
                    <a:pt x="1729360" y="454700"/>
                    <a:pt x="1731108" y="461108"/>
                  </a:cubicBezTo>
                  <a:cubicBezTo>
                    <a:pt x="1733276" y="469056"/>
                    <a:pt x="1736755" y="476606"/>
                    <a:pt x="1738923" y="484554"/>
                  </a:cubicBezTo>
                  <a:cubicBezTo>
                    <a:pt x="1746723" y="513155"/>
                    <a:pt x="1737046" y="495415"/>
                    <a:pt x="1750646" y="515816"/>
                  </a:cubicBezTo>
                  <a:cubicBezTo>
                    <a:pt x="1753251" y="531447"/>
                    <a:pt x="1755023" y="547239"/>
                    <a:pt x="1758461" y="562708"/>
                  </a:cubicBezTo>
                  <a:cubicBezTo>
                    <a:pt x="1760248" y="570750"/>
                    <a:pt x="1764425" y="578127"/>
                    <a:pt x="1766277" y="586154"/>
                  </a:cubicBezTo>
                  <a:cubicBezTo>
                    <a:pt x="1768348" y="595129"/>
                    <a:pt x="1768784" y="604405"/>
                    <a:pt x="1770184" y="613508"/>
                  </a:cubicBezTo>
                  <a:cubicBezTo>
                    <a:pt x="1771389" y="621339"/>
                    <a:pt x="1773277" y="629073"/>
                    <a:pt x="1774092" y="636954"/>
                  </a:cubicBezTo>
                  <a:cubicBezTo>
                    <a:pt x="1785690" y="749058"/>
                    <a:pt x="1772089" y="694102"/>
                    <a:pt x="1793631" y="765908"/>
                  </a:cubicBezTo>
                  <a:cubicBezTo>
                    <a:pt x="1806239" y="854167"/>
                    <a:pt x="1800738" y="802208"/>
                    <a:pt x="1805354" y="922216"/>
                  </a:cubicBezTo>
                  <a:cubicBezTo>
                    <a:pt x="1804051" y="1016001"/>
                    <a:pt x="1803882" y="1109808"/>
                    <a:pt x="1801446" y="1203570"/>
                  </a:cubicBezTo>
                  <a:cubicBezTo>
                    <a:pt x="1801274" y="1210209"/>
                    <a:pt x="1797980" y="1216481"/>
                    <a:pt x="1797538" y="1223108"/>
                  </a:cubicBezTo>
                  <a:cubicBezTo>
                    <a:pt x="1794068" y="1275160"/>
                    <a:pt x="1794342" y="1327453"/>
                    <a:pt x="1789723" y="1379416"/>
                  </a:cubicBezTo>
                  <a:cubicBezTo>
                    <a:pt x="1789102" y="1386403"/>
                    <a:pt x="1783924" y="1392235"/>
                    <a:pt x="1781908" y="1398954"/>
                  </a:cubicBezTo>
                  <a:cubicBezTo>
                    <a:pt x="1779999" y="1405316"/>
                    <a:pt x="1780211" y="1412230"/>
                    <a:pt x="1778000" y="1418493"/>
                  </a:cubicBezTo>
                  <a:cubicBezTo>
                    <a:pt x="1772364" y="1434461"/>
                    <a:pt x="1764908" y="1449727"/>
                    <a:pt x="1758461" y="1465385"/>
                  </a:cubicBezTo>
                  <a:cubicBezTo>
                    <a:pt x="1750926" y="1483684"/>
                    <a:pt x="1744880" y="1502829"/>
                    <a:pt x="1735015" y="1520093"/>
                  </a:cubicBezTo>
                  <a:cubicBezTo>
                    <a:pt x="1732685" y="1524171"/>
                    <a:pt x="1729300" y="1527615"/>
                    <a:pt x="1727200" y="1531816"/>
                  </a:cubicBezTo>
                  <a:cubicBezTo>
                    <a:pt x="1724063" y="1538090"/>
                    <a:pt x="1723060" y="1545380"/>
                    <a:pt x="1719384" y="1551354"/>
                  </a:cubicBezTo>
                  <a:cubicBezTo>
                    <a:pt x="1712557" y="1562447"/>
                    <a:pt x="1695938" y="1582616"/>
                    <a:pt x="1695938" y="1582616"/>
                  </a:cubicBezTo>
                  <a:cubicBezTo>
                    <a:pt x="1688774" y="1604111"/>
                    <a:pt x="1696336" y="1584850"/>
                    <a:pt x="1684215" y="1606062"/>
                  </a:cubicBezTo>
                  <a:cubicBezTo>
                    <a:pt x="1681325" y="1611120"/>
                    <a:pt x="1679229" y="1616601"/>
                    <a:pt x="1676400" y="1621693"/>
                  </a:cubicBezTo>
                  <a:cubicBezTo>
                    <a:pt x="1672712" y="1628332"/>
                    <a:pt x="1668074" y="1634438"/>
                    <a:pt x="1664677" y="1641231"/>
                  </a:cubicBezTo>
                  <a:cubicBezTo>
                    <a:pt x="1656684" y="1657216"/>
                    <a:pt x="1666018" y="1649747"/>
                    <a:pt x="1652954" y="1664677"/>
                  </a:cubicBezTo>
                  <a:cubicBezTo>
                    <a:pt x="1646889" y="1671609"/>
                    <a:pt x="1642153" y="1681303"/>
                    <a:pt x="1633415" y="1684216"/>
                  </a:cubicBezTo>
                  <a:cubicBezTo>
                    <a:pt x="1609273" y="1692264"/>
                    <a:pt x="1625791" y="1687714"/>
                    <a:pt x="1582615" y="1692031"/>
                  </a:cubicBezTo>
                  <a:cubicBezTo>
                    <a:pt x="1542236" y="1690729"/>
                    <a:pt x="1501738" y="1691479"/>
                    <a:pt x="1461477" y="1688124"/>
                  </a:cubicBezTo>
                  <a:cubicBezTo>
                    <a:pt x="1454486" y="1687541"/>
                    <a:pt x="1448857" y="1681461"/>
                    <a:pt x="1441938" y="1680308"/>
                  </a:cubicBezTo>
                  <a:cubicBezTo>
                    <a:pt x="1427659" y="1677928"/>
                    <a:pt x="1325228" y="1672739"/>
                    <a:pt x="1320800" y="1672493"/>
                  </a:cubicBezTo>
                  <a:cubicBezTo>
                    <a:pt x="1311682" y="1669888"/>
                    <a:pt x="1302745" y="1666537"/>
                    <a:pt x="1293446" y="1664677"/>
                  </a:cubicBezTo>
                  <a:cubicBezTo>
                    <a:pt x="1283148" y="1662617"/>
                    <a:pt x="1272686" y="1660770"/>
                    <a:pt x="1262184" y="1660770"/>
                  </a:cubicBezTo>
                  <a:cubicBezTo>
                    <a:pt x="1193136" y="1660770"/>
                    <a:pt x="1124113" y="1663375"/>
                    <a:pt x="1055077" y="1664677"/>
                  </a:cubicBezTo>
                  <a:lnTo>
                    <a:pt x="965200" y="1668585"/>
                  </a:lnTo>
                  <a:cubicBezTo>
                    <a:pt x="881632" y="1672472"/>
                    <a:pt x="912016" y="1668332"/>
                    <a:pt x="863600" y="1676400"/>
                  </a:cubicBezTo>
                  <a:cubicBezTo>
                    <a:pt x="857087" y="1679005"/>
                    <a:pt x="850829" y="1682370"/>
                    <a:pt x="844061" y="1684216"/>
                  </a:cubicBezTo>
                  <a:cubicBezTo>
                    <a:pt x="836417" y="1686301"/>
                    <a:pt x="828538" y="1688124"/>
                    <a:pt x="820615" y="1688124"/>
                  </a:cubicBezTo>
                  <a:cubicBezTo>
                    <a:pt x="767194" y="1688124"/>
                    <a:pt x="713805" y="1685519"/>
                    <a:pt x="660400" y="1684216"/>
                  </a:cubicBezTo>
                  <a:lnTo>
                    <a:pt x="668215" y="1668585"/>
                  </a:ln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122" name="Freeform 121"/>
            <p:cNvSpPr/>
            <p:nvPr/>
          </p:nvSpPr>
          <p:spPr bwMode="auto">
            <a:xfrm>
              <a:off x="375138" y="2110154"/>
              <a:ext cx="1292437" cy="625231"/>
            </a:xfrm>
            <a:custGeom>
              <a:avLst/>
              <a:gdLst>
                <a:gd name="connsiteX0" fmla="*/ 50800 w 1292437"/>
                <a:gd name="connsiteY0" fmla="*/ 625231 h 625231"/>
                <a:gd name="connsiteX1" fmla="*/ 82062 w 1292437"/>
                <a:gd name="connsiteY1" fmla="*/ 613508 h 625231"/>
                <a:gd name="connsiteX2" fmla="*/ 97693 w 1292437"/>
                <a:gd name="connsiteY2" fmla="*/ 609600 h 625231"/>
                <a:gd name="connsiteX3" fmla="*/ 148493 w 1292437"/>
                <a:gd name="connsiteY3" fmla="*/ 605692 h 625231"/>
                <a:gd name="connsiteX4" fmla="*/ 187570 w 1292437"/>
                <a:gd name="connsiteY4" fmla="*/ 593969 h 625231"/>
                <a:gd name="connsiteX5" fmla="*/ 199293 w 1292437"/>
                <a:gd name="connsiteY5" fmla="*/ 586154 h 625231"/>
                <a:gd name="connsiteX6" fmla="*/ 226647 w 1292437"/>
                <a:gd name="connsiteY6" fmla="*/ 582246 h 625231"/>
                <a:gd name="connsiteX7" fmla="*/ 254000 w 1292437"/>
                <a:gd name="connsiteY7" fmla="*/ 574431 h 625231"/>
                <a:gd name="connsiteX8" fmla="*/ 261816 w 1292437"/>
                <a:gd name="connsiteY8" fmla="*/ 566615 h 625231"/>
                <a:gd name="connsiteX9" fmla="*/ 273539 w 1292437"/>
                <a:gd name="connsiteY9" fmla="*/ 562708 h 625231"/>
                <a:gd name="connsiteX10" fmla="*/ 281354 w 1292437"/>
                <a:gd name="connsiteY10" fmla="*/ 550984 h 625231"/>
                <a:gd name="connsiteX11" fmla="*/ 304800 w 1292437"/>
                <a:gd name="connsiteY11" fmla="*/ 543169 h 625231"/>
                <a:gd name="connsiteX12" fmla="*/ 312616 w 1292437"/>
                <a:gd name="connsiteY12" fmla="*/ 535354 h 625231"/>
                <a:gd name="connsiteX13" fmla="*/ 347785 w 1292437"/>
                <a:gd name="connsiteY13" fmla="*/ 527538 h 625231"/>
                <a:gd name="connsiteX14" fmla="*/ 371231 w 1292437"/>
                <a:gd name="connsiteY14" fmla="*/ 519723 h 625231"/>
                <a:gd name="connsiteX15" fmla="*/ 437662 w 1292437"/>
                <a:gd name="connsiteY15" fmla="*/ 511908 h 625231"/>
                <a:gd name="connsiteX16" fmla="*/ 465016 w 1292437"/>
                <a:gd name="connsiteY16" fmla="*/ 504092 h 625231"/>
                <a:gd name="connsiteX17" fmla="*/ 621324 w 1292437"/>
                <a:gd name="connsiteY17" fmla="*/ 496277 h 625231"/>
                <a:gd name="connsiteX18" fmla="*/ 636954 w 1292437"/>
                <a:gd name="connsiteY18" fmla="*/ 492369 h 625231"/>
                <a:gd name="connsiteX19" fmla="*/ 691662 w 1292437"/>
                <a:gd name="connsiteY19" fmla="*/ 484554 h 625231"/>
                <a:gd name="connsiteX20" fmla="*/ 703385 w 1292437"/>
                <a:gd name="connsiteY20" fmla="*/ 480646 h 625231"/>
                <a:gd name="connsiteX21" fmla="*/ 715108 w 1292437"/>
                <a:gd name="connsiteY21" fmla="*/ 472831 h 625231"/>
                <a:gd name="connsiteX22" fmla="*/ 734647 w 1292437"/>
                <a:gd name="connsiteY22" fmla="*/ 468923 h 625231"/>
                <a:gd name="connsiteX23" fmla="*/ 758093 w 1292437"/>
                <a:gd name="connsiteY23" fmla="*/ 461108 h 625231"/>
                <a:gd name="connsiteX24" fmla="*/ 781539 w 1292437"/>
                <a:gd name="connsiteY24" fmla="*/ 453292 h 625231"/>
                <a:gd name="connsiteX25" fmla="*/ 793262 w 1292437"/>
                <a:gd name="connsiteY25" fmla="*/ 449384 h 625231"/>
                <a:gd name="connsiteX26" fmla="*/ 824524 w 1292437"/>
                <a:gd name="connsiteY26" fmla="*/ 441569 h 625231"/>
                <a:gd name="connsiteX27" fmla="*/ 844062 w 1292437"/>
                <a:gd name="connsiteY27" fmla="*/ 437661 h 625231"/>
                <a:gd name="connsiteX28" fmla="*/ 926124 w 1292437"/>
                <a:gd name="connsiteY28" fmla="*/ 429846 h 625231"/>
                <a:gd name="connsiteX29" fmla="*/ 953477 w 1292437"/>
                <a:gd name="connsiteY29" fmla="*/ 425938 h 625231"/>
                <a:gd name="connsiteX30" fmla="*/ 965200 w 1292437"/>
                <a:gd name="connsiteY30" fmla="*/ 422031 h 625231"/>
                <a:gd name="connsiteX31" fmla="*/ 1000370 w 1292437"/>
                <a:gd name="connsiteY31" fmla="*/ 414215 h 625231"/>
                <a:gd name="connsiteX32" fmla="*/ 1035539 w 1292437"/>
                <a:gd name="connsiteY32" fmla="*/ 402492 h 625231"/>
                <a:gd name="connsiteX33" fmla="*/ 1074616 w 1292437"/>
                <a:gd name="connsiteY33" fmla="*/ 390769 h 625231"/>
                <a:gd name="connsiteX34" fmla="*/ 1086339 w 1292437"/>
                <a:gd name="connsiteY34" fmla="*/ 382954 h 625231"/>
                <a:gd name="connsiteX35" fmla="*/ 1109785 w 1292437"/>
                <a:gd name="connsiteY35" fmla="*/ 375138 h 625231"/>
                <a:gd name="connsiteX36" fmla="*/ 1121508 w 1292437"/>
                <a:gd name="connsiteY36" fmla="*/ 371231 h 625231"/>
                <a:gd name="connsiteX37" fmla="*/ 1133231 w 1292437"/>
                <a:gd name="connsiteY37" fmla="*/ 367323 h 625231"/>
                <a:gd name="connsiteX38" fmla="*/ 1152770 w 1292437"/>
                <a:gd name="connsiteY38" fmla="*/ 363415 h 625231"/>
                <a:gd name="connsiteX39" fmla="*/ 1164493 w 1292437"/>
                <a:gd name="connsiteY39" fmla="*/ 359508 h 625231"/>
                <a:gd name="connsiteX40" fmla="*/ 1191847 w 1292437"/>
                <a:gd name="connsiteY40" fmla="*/ 355600 h 625231"/>
                <a:gd name="connsiteX41" fmla="*/ 1215293 w 1292437"/>
                <a:gd name="connsiteY41" fmla="*/ 351692 h 625231"/>
                <a:gd name="connsiteX42" fmla="*/ 1270000 w 1292437"/>
                <a:gd name="connsiteY42" fmla="*/ 343877 h 625231"/>
                <a:gd name="connsiteX43" fmla="*/ 1281724 w 1292437"/>
                <a:gd name="connsiteY43" fmla="*/ 339969 h 625231"/>
                <a:gd name="connsiteX44" fmla="*/ 1285631 w 1292437"/>
                <a:gd name="connsiteY44" fmla="*/ 328246 h 625231"/>
                <a:gd name="connsiteX45" fmla="*/ 1277816 w 1292437"/>
                <a:gd name="connsiteY45" fmla="*/ 296984 h 625231"/>
                <a:gd name="connsiteX46" fmla="*/ 1270000 w 1292437"/>
                <a:gd name="connsiteY46" fmla="*/ 285261 h 625231"/>
                <a:gd name="connsiteX47" fmla="*/ 1277816 w 1292437"/>
                <a:gd name="connsiteY47" fmla="*/ 238369 h 625231"/>
                <a:gd name="connsiteX48" fmla="*/ 1285631 w 1292437"/>
                <a:gd name="connsiteY48" fmla="*/ 203200 h 625231"/>
                <a:gd name="connsiteX49" fmla="*/ 1285631 w 1292437"/>
                <a:gd name="connsiteY49" fmla="*/ 97692 h 625231"/>
                <a:gd name="connsiteX50" fmla="*/ 1254370 w 1292437"/>
                <a:gd name="connsiteY50" fmla="*/ 93784 h 625231"/>
                <a:gd name="connsiteX51" fmla="*/ 1242647 w 1292437"/>
                <a:gd name="connsiteY51" fmla="*/ 89877 h 625231"/>
                <a:gd name="connsiteX52" fmla="*/ 1211385 w 1292437"/>
                <a:gd name="connsiteY52" fmla="*/ 82061 h 625231"/>
                <a:gd name="connsiteX53" fmla="*/ 1168400 w 1292437"/>
                <a:gd name="connsiteY53" fmla="*/ 66431 h 625231"/>
                <a:gd name="connsiteX54" fmla="*/ 1156677 w 1292437"/>
                <a:gd name="connsiteY54" fmla="*/ 62523 h 625231"/>
                <a:gd name="connsiteX55" fmla="*/ 1062893 w 1292437"/>
                <a:gd name="connsiteY55" fmla="*/ 54708 h 625231"/>
                <a:gd name="connsiteX56" fmla="*/ 601785 w 1292437"/>
                <a:gd name="connsiteY56" fmla="*/ 54708 h 625231"/>
                <a:gd name="connsiteX57" fmla="*/ 515816 w 1292437"/>
                <a:gd name="connsiteY57" fmla="*/ 50800 h 625231"/>
                <a:gd name="connsiteX58" fmla="*/ 394677 w 1292437"/>
                <a:gd name="connsiteY58" fmla="*/ 42984 h 625231"/>
                <a:gd name="connsiteX59" fmla="*/ 269631 w 1292437"/>
                <a:gd name="connsiteY59" fmla="*/ 23446 h 625231"/>
                <a:gd name="connsiteX60" fmla="*/ 218831 w 1292437"/>
                <a:gd name="connsiteY60" fmla="*/ 11723 h 625231"/>
                <a:gd name="connsiteX61" fmla="*/ 207108 w 1292437"/>
                <a:gd name="connsiteY61" fmla="*/ 7815 h 625231"/>
                <a:gd name="connsiteX62" fmla="*/ 152400 w 1292437"/>
                <a:gd name="connsiteY62" fmla="*/ 3908 h 625231"/>
                <a:gd name="connsiteX63" fmla="*/ 121139 w 1292437"/>
                <a:gd name="connsiteY63" fmla="*/ 0 h 625231"/>
                <a:gd name="connsiteX64" fmla="*/ 89877 w 1292437"/>
                <a:gd name="connsiteY64" fmla="*/ 3908 h 625231"/>
                <a:gd name="connsiteX65" fmla="*/ 70339 w 1292437"/>
                <a:gd name="connsiteY65" fmla="*/ 11723 h 625231"/>
                <a:gd name="connsiteX66" fmla="*/ 58616 w 1292437"/>
                <a:gd name="connsiteY66" fmla="*/ 15631 h 625231"/>
                <a:gd name="connsiteX67" fmla="*/ 50800 w 1292437"/>
                <a:gd name="connsiteY67" fmla="*/ 23446 h 625231"/>
                <a:gd name="connsiteX68" fmla="*/ 42985 w 1292437"/>
                <a:gd name="connsiteY68" fmla="*/ 50800 h 625231"/>
                <a:gd name="connsiteX69" fmla="*/ 35170 w 1292437"/>
                <a:gd name="connsiteY69" fmla="*/ 66431 h 625231"/>
                <a:gd name="connsiteX70" fmla="*/ 31262 w 1292437"/>
                <a:gd name="connsiteY70" fmla="*/ 82061 h 625231"/>
                <a:gd name="connsiteX71" fmla="*/ 15631 w 1292437"/>
                <a:gd name="connsiteY71" fmla="*/ 121138 h 625231"/>
                <a:gd name="connsiteX72" fmla="*/ 11724 w 1292437"/>
                <a:gd name="connsiteY72" fmla="*/ 136769 h 625231"/>
                <a:gd name="connsiteX73" fmla="*/ 3908 w 1292437"/>
                <a:gd name="connsiteY73" fmla="*/ 160215 h 625231"/>
                <a:gd name="connsiteX74" fmla="*/ 0 w 1292437"/>
                <a:gd name="connsiteY74" fmla="*/ 254000 h 625231"/>
                <a:gd name="connsiteX75" fmla="*/ 3908 w 1292437"/>
                <a:gd name="connsiteY75" fmla="*/ 437661 h 625231"/>
                <a:gd name="connsiteX76" fmla="*/ 7816 w 1292437"/>
                <a:gd name="connsiteY76" fmla="*/ 449384 h 625231"/>
                <a:gd name="connsiteX77" fmla="*/ 11724 w 1292437"/>
                <a:gd name="connsiteY77" fmla="*/ 515815 h 625231"/>
                <a:gd name="connsiteX78" fmla="*/ 19539 w 1292437"/>
                <a:gd name="connsiteY78" fmla="*/ 539261 h 625231"/>
                <a:gd name="connsiteX79" fmla="*/ 31262 w 1292437"/>
                <a:gd name="connsiteY79" fmla="*/ 582246 h 625231"/>
                <a:gd name="connsiteX80" fmla="*/ 50800 w 1292437"/>
                <a:gd name="connsiteY80" fmla="*/ 625231 h 625231"/>
                <a:gd name="connsiteX81" fmla="*/ 50800 w 1292437"/>
                <a:gd name="connsiteY81" fmla="*/ 625231 h 6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292437" h="625231">
                  <a:moveTo>
                    <a:pt x="50800" y="625231"/>
                  </a:moveTo>
                  <a:cubicBezTo>
                    <a:pt x="56010" y="623277"/>
                    <a:pt x="71333" y="616573"/>
                    <a:pt x="82062" y="613508"/>
                  </a:cubicBezTo>
                  <a:cubicBezTo>
                    <a:pt x="87226" y="612033"/>
                    <a:pt x="92359" y="610228"/>
                    <a:pt x="97693" y="609600"/>
                  </a:cubicBezTo>
                  <a:cubicBezTo>
                    <a:pt x="114560" y="607615"/>
                    <a:pt x="131560" y="606995"/>
                    <a:pt x="148493" y="605692"/>
                  </a:cubicBezTo>
                  <a:cubicBezTo>
                    <a:pt x="157229" y="603508"/>
                    <a:pt x="181863" y="597773"/>
                    <a:pt x="187570" y="593969"/>
                  </a:cubicBezTo>
                  <a:cubicBezTo>
                    <a:pt x="191478" y="591364"/>
                    <a:pt x="194795" y="587503"/>
                    <a:pt x="199293" y="586154"/>
                  </a:cubicBezTo>
                  <a:cubicBezTo>
                    <a:pt x="208115" y="583507"/>
                    <a:pt x="217585" y="583894"/>
                    <a:pt x="226647" y="582246"/>
                  </a:cubicBezTo>
                  <a:cubicBezTo>
                    <a:pt x="237435" y="580284"/>
                    <a:pt x="243961" y="577777"/>
                    <a:pt x="254000" y="574431"/>
                  </a:cubicBezTo>
                  <a:cubicBezTo>
                    <a:pt x="256605" y="571826"/>
                    <a:pt x="258657" y="568511"/>
                    <a:pt x="261816" y="566615"/>
                  </a:cubicBezTo>
                  <a:cubicBezTo>
                    <a:pt x="265348" y="564496"/>
                    <a:pt x="270323" y="565281"/>
                    <a:pt x="273539" y="562708"/>
                  </a:cubicBezTo>
                  <a:cubicBezTo>
                    <a:pt x="277206" y="559774"/>
                    <a:pt x="277371" y="553473"/>
                    <a:pt x="281354" y="550984"/>
                  </a:cubicBezTo>
                  <a:cubicBezTo>
                    <a:pt x="288340" y="546618"/>
                    <a:pt x="304800" y="543169"/>
                    <a:pt x="304800" y="543169"/>
                  </a:cubicBezTo>
                  <a:cubicBezTo>
                    <a:pt x="307405" y="540564"/>
                    <a:pt x="309457" y="537249"/>
                    <a:pt x="312616" y="535354"/>
                  </a:cubicBezTo>
                  <a:cubicBezTo>
                    <a:pt x="320603" y="530562"/>
                    <a:pt x="341920" y="529004"/>
                    <a:pt x="347785" y="527538"/>
                  </a:cubicBezTo>
                  <a:cubicBezTo>
                    <a:pt x="355777" y="525540"/>
                    <a:pt x="363416" y="522328"/>
                    <a:pt x="371231" y="519723"/>
                  </a:cubicBezTo>
                  <a:cubicBezTo>
                    <a:pt x="400301" y="510033"/>
                    <a:pt x="378831" y="516109"/>
                    <a:pt x="437662" y="511908"/>
                  </a:cubicBezTo>
                  <a:cubicBezTo>
                    <a:pt x="444158" y="509742"/>
                    <a:pt x="458847" y="504513"/>
                    <a:pt x="465016" y="504092"/>
                  </a:cubicBezTo>
                  <a:cubicBezTo>
                    <a:pt x="517063" y="500543"/>
                    <a:pt x="621324" y="496277"/>
                    <a:pt x="621324" y="496277"/>
                  </a:cubicBezTo>
                  <a:cubicBezTo>
                    <a:pt x="626534" y="494974"/>
                    <a:pt x="631657" y="493252"/>
                    <a:pt x="636954" y="492369"/>
                  </a:cubicBezTo>
                  <a:cubicBezTo>
                    <a:pt x="655124" y="489341"/>
                    <a:pt x="691662" y="484554"/>
                    <a:pt x="691662" y="484554"/>
                  </a:cubicBezTo>
                  <a:cubicBezTo>
                    <a:pt x="695570" y="483251"/>
                    <a:pt x="699701" y="482488"/>
                    <a:pt x="703385" y="480646"/>
                  </a:cubicBezTo>
                  <a:cubicBezTo>
                    <a:pt x="707586" y="478546"/>
                    <a:pt x="710711" y="474480"/>
                    <a:pt x="715108" y="472831"/>
                  </a:cubicBezTo>
                  <a:cubicBezTo>
                    <a:pt x="721327" y="470499"/>
                    <a:pt x="728239" y="470671"/>
                    <a:pt x="734647" y="468923"/>
                  </a:cubicBezTo>
                  <a:cubicBezTo>
                    <a:pt x="742595" y="466755"/>
                    <a:pt x="750278" y="463713"/>
                    <a:pt x="758093" y="461108"/>
                  </a:cubicBezTo>
                  <a:lnTo>
                    <a:pt x="781539" y="453292"/>
                  </a:lnTo>
                  <a:cubicBezTo>
                    <a:pt x="785447" y="451989"/>
                    <a:pt x="789266" y="450383"/>
                    <a:pt x="793262" y="449384"/>
                  </a:cubicBezTo>
                  <a:cubicBezTo>
                    <a:pt x="803683" y="446779"/>
                    <a:pt x="813991" y="443676"/>
                    <a:pt x="824524" y="441569"/>
                  </a:cubicBezTo>
                  <a:cubicBezTo>
                    <a:pt x="831037" y="440266"/>
                    <a:pt x="837487" y="438600"/>
                    <a:pt x="844062" y="437661"/>
                  </a:cubicBezTo>
                  <a:cubicBezTo>
                    <a:pt x="877663" y="432861"/>
                    <a:pt x="890292" y="433618"/>
                    <a:pt x="926124" y="429846"/>
                  </a:cubicBezTo>
                  <a:cubicBezTo>
                    <a:pt x="935284" y="428882"/>
                    <a:pt x="944359" y="427241"/>
                    <a:pt x="953477" y="425938"/>
                  </a:cubicBezTo>
                  <a:cubicBezTo>
                    <a:pt x="957385" y="424636"/>
                    <a:pt x="961204" y="423030"/>
                    <a:pt x="965200" y="422031"/>
                  </a:cubicBezTo>
                  <a:cubicBezTo>
                    <a:pt x="984200" y="417281"/>
                    <a:pt x="982990" y="419563"/>
                    <a:pt x="1000370" y="414215"/>
                  </a:cubicBezTo>
                  <a:cubicBezTo>
                    <a:pt x="1012181" y="410581"/>
                    <a:pt x="1023551" y="405489"/>
                    <a:pt x="1035539" y="402492"/>
                  </a:cubicBezTo>
                  <a:cubicBezTo>
                    <a:pt x="1044275" y="400308"/>
                    <a:pt x="1068909" y="394573"/>
                    <a:pt x="1074616" y="390769"/>
                  </a:cubicBezTo>
                  <a:cubicBezTo>
                    <a:pt x="1078524" y="388164"/>
                    <a:pt x="1082047" y="384861"/>
                    <a:pt x="1086339" y="382954"/>
                  </a:cubicBezTo>
                  <a:cubicBezTo>
                    <a:pt x="1093867" y="379608"/>
                    <a:pt x="1101970" y="377743"/>
                    <a:pt x="1109785" y="375138"/>
                  </a:cubicBezTo>
                  <a:lnTo>
                    <a:pt x="1121508" y="371231"/>
                  </a:lnTo>
                  <a:cubicBezTo>
                    <a:pt x="1125416" y="369928"/>
                    <a:pt x="1129192" y="368131"/>
                    <a:pt x="1133231" y="367323"/>
                  </a:cubicBezTo>
                  <a:cubicBezTo>
                    <a:pt x="1139744" y="366020"/>
                    <a:pt x="1146326" y="365026"/>
                    <a:pt x="1152770" y="363415"/>
                  </a:cubicBezTo>
                  <a:cubicBezTo>
                    <a:pt x="1156766" y="362416"/>
                    <a:pt x="1160454" y="360316"/>
                    <a:pt x="1164493" y="359508"/>
                  </a:cubicBezTo>
                  <a:cubicBezTo>
                    <a:pt x="1173525" y="357702"/>
                    <a:pt x="1182744" y="357001"/>
                    <a:pt x="1191847" y="355600"/>
                  </a:cubicBezTo>
                  <a:cubicBezTo>
                    <a:pt x="1199678" y="354395"/>
                    <a:pt x="1207458" y="352867"/>
                    <a:pt x="1215293" y="351692"/>
                  </a:cubicBezTo>
                  <a:lnTo>
                    <a:pt x="1270000" y="343877"/>
                  </a:lnTo>
                  <a:cubicBezTo>
                    <a:pt x="1273908" y="342574"/>
                    <a:pt x="1278811" y="342882"/>
                    <a:pt x="1281724" y="339969"/>
                  </a:cubicBezTo>
                  <a:cubicBezTo>
                    <a:pt x="1284637" y="337056"/>
                    <a:pt x="1285631" y="332365"/>
                    <a:pt x="1285631" y="328246"/>
                  </a:cubicBezTo>
                  <a:cubicBezTo>
                    <a:pt x="1285631" y="323786"/>
                    <a:pt x="1280900" y="303152"/>
                    <a:pt x="1277816" y="296984"/>
                  </a:cubicBezTo>
                  <a:cubicBezTo>
                    <a:pt x="1275716" y="292783"/>
                    <a:pt x="1272605" y="289169"/>
                    <a:pt x="1270000" y="285261"/>
                  </a:cubicBezTo>
                  <a:cubicBezTo>
                    <a:pt x="1277489" y="232846"/>
                    <a:pt x="1270197" y="280271"/>
                    <a:pt x="1277816" y="238369"/>
                  </a:cubicBezTo>
                  <a:cubicBezTo>
                    <a:pt x="1283318" y="208108"/>
                    <a:pt x="1278742" y="223870"/>
                    <a:pt x="1285631" y="203200"/>
                  </a:cubicBezTo>
                  <a:cubicBezTo>
                    <a:pt x="1290309" y="170459"/>
                    <a:pt x="1298267" y="127176"/>
                    <a:pt x="1285631" y="97692"/>
                  </a:cubicBezTo>
                  <a:cubicBezTo>
                    <a:pt x="1281494" y="88040"/>
                    <a:pt x="1264790" y="95087"/>
                    <a:pt x="1254370" y="93784"/>
                  </a:cubicBezTo>
                  <a:cubicBezTo>
                    <a:pt x="1250462" y="92482"/>
                    <a:pt x="1246621" y="90961"/>
                    <a:pt x="1242647" y="89877"/>
                  </a:cubicBezTo>
                  <a:cubicBezTo>
                    <a:pt x="1232284" y="87051"/>
                    <a:pt x="1221358" y="86050"/>
                    <a:pt x="1211385" y="82061"/>
                  </a:cubicBezTo>
                  <a:cubicBezTo>
                    <a:pt x="1184191" y="71184"/>
                    <a:pt x="1198510" y="76467"/>
                    <a:pt x="1168400" y="66431"/>
                  </a:cubicBezTo>
                  <a:cubicBezTo>
                    <a:pt x="1164492" y="65128"/>
                    <a:pt x="1160764" y="63034"/>
                    <a:pt x="1156677" y="62523"/>
                  </a:cubicBezTo>
                  <a:cubicBezTo>
                    <a:pt x="1104696" y="56025"/>
                    <a:pt x="1135897" y="59270"/>
                    <a:pt x="1062893" y="54708"/>
                  </a:cubicBezTo>
                  <a:cubicBezTo>
                    <a:pt x="851535" y="62255"/>
                    <a:pt x="941073" y="60766"/>
                    <a:pt x="601785" y="54708"/>
                  </a:cubicBezTo>
                  <a:cubicBezTo>
                    <a:pt x="573104" y="54196"/>
                    <a:pt x="544456" y="52421"/>
                    <a:pt x="515816" y="50800"/>
                  </a:cubicBezTo>
                  <a:lnTo>
                    <a:pt x="394677" y="42984"/>
                  </a:lnTo>
                  <a:cubicBezTo>
                    <a:pt x="332852" y="27528"/>
                    <a:pt x="374074" y="36501"/>
                    <a:pt x="269631" y="23446"/>
                  </a:cubicBezTo>
                  <a:cubicBezTo>
                    <a:pt x="223831" y="8180"/>
                    <a:pt x="269563" y="21870"/>
                    <a:pt x="218831" y="11723"/>
                  </a:cubicBezTo>
                  <a:cubicBezTo>
                    <a:pt x="214792" y="10915"/>
                    <a:pt x="211199" y="8296"/>
                    <a:pt x="207108" y="7815"/>
                  </a:cubicBezTo>
                  <a:cubicBezTo>
                    <a:pt x="188951" y="5679"/>
                    <a:pt x="170607" y="5563"/>
                    <a:pt x="152400" y="3908"/>
                  </a:cubicBezTo>
                  <a:cubicBezTo>
                    <a:pt x="141942" y="2957"/>
                    <a:pt x="131559" y="1303"/>
                    <a:pt x="121139" y="0"/>
                  </a:cubicBezTo>
                  <a:cubicBezTo>
                    <a:pt x="110718" y="1303"/>
                    <a:pt x="100110" y="1547"/>
                    <a:pt x="89877" y="3908"/>
                  </a:cubicBezTo>
                  <a:cubicBezTo>
                    <a:pt x="83042" y="5485"/>
                    <a:pt x="76907" y="9260"/>
                    <a:pt x="70339" y="11723"/>
                  </a:cubicBezTo>
                  <a:cubicBezTo>
                    <a:pt x="66482" y="13169"/>
                    <a:pt x="62524" y="14328"/>
                    <a:pt x="58616" y="15631"/>
                  </a:cubicBezTo>
                  <a:cubicBezTo>
                    <a:pt x="56011" y="18236"/>
                    <a:pt x="52696" y="20287"/>
                    <a:pt x="50800" y="23446"/>
                  </a:cubicBezTo>
                  <a:cubicBezTo>
                    <a:pt x="47655" y="28688"/>
                    <a:pt x="44685" y="46267"/>
                    <a:pt x="42985" y="50800"/>
                  </a:cubicBezTo>
                  <a:cubicBezTo>
                    <a:pt x="40940" y="56254"/>
                    <a:pt x="37215" y="60977"/>
                    <a:pt x="35170" y="66431"/>
                  </a:cubicBezTo>
                  <a:cubicBezTo>
                    <a:pt x="33284" y="71459"/>
                    <a:pt x="32805" y="76917"/>
                    <a:pt x="31262" y="82061"/>
                  </a:cubicBezTo>
                  <a:cubicBezTo>
                    <a:pt x="24017" y="106211"/>
                    <a:pt x="25426" y="101550"/>
                    <a:pt x="15631" y="121138"/>
                  </a:cubicBezTo>
                  <a:cubicBezTo>
                    <a:pt x="14329" y="126348"/>
                    <a:pt x="13267" y="131625"/>
                    <a:pt x="11724" y="136769"/>
                  </a:cubicBezTo>
                  <a:cubicBezTo>
                    <a:pt x="9357" y="144660"/>
                    <a:pt x="4728" y="152018"/>
                    <a:pt x="3908" y="160215"/>
                  </a:cubicBezTo>
                  <a:cubicBezTo>
                    <a:pt x="794" y="191348"/>
                    <a:pt x="1303" y="222738"/>
                    <a:pt x="0" y="254000"/>
                  </a:cubicBezTo>
                  <a:cubicBezTo>
                    <a:pt x="1303" y="315220"/>
                    <a:pt x="1460" y="376476"/>
                    <a:pt x="3908" y="437661"/>
                  </a:cubicBezTo>
                  <a:cubicBezTo>
                    <a:pt x="4073" y="441777"/>
                    <a:pt x="7406" y="445285"/>
                    <a:pt x="7816" y="449384"/>
                  </a:cubicBezTo>
                  <a:cubicBezTo>
                    <a:pt x="10023" y="471456"/>
                    <a:pt x="8855" y="493819"/>
                    <a:pt x="11724" y="515815"/>
                  </a:cubicBezTo>
                  <a:cubicBezTo>
                    <a:pt x="12789" y="523984"/>
                    <a:pt x="17541" y="531269"/>
                    <a:pt x="19539" y="539261"/>
                  </a:cubicBezTo>
                  <a:cubicBezTo>
                    <a:pt x="19890" y="540666"/>
                    <a:pt x="27202" y="573315"/>
                    <a:pt x="31262" y="582246"/>
                  </a:cubicBezTo>
                  <a:cubicBezTo>
                    <a:pt x="38751" y="598722"/>
                    <a:pt x="46739" y="608985"/>
                    <a:pt x="50800" y="625231"/>
                  </a:cubicBezTo>
                  <a:lnTo>
                    <a:pt x="50800" y="625231"/>
                  </a:ln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123" name="Freeform 122"/>
            <p:cNvSpPr/>
            <p:nvPr/>
          </p:nvSpPr>
          <p:spPr bwMode="auto">
            <a:xfrm>
              <a:off x="367325" y="2684343"/>
              <a:ext cx="1012182" cy="1117841"/>
            </a:xfrm>
            <a:custGeom>
              <a:avLst/>
              <a:gdLst>
                <a:gd name="connsiteX0" fmla="*/ 1012092 w 1012182"/>
                <a:gd name="connsiteY0" fmla="*/ 1055318 h 1117841"/>
                <a:gd name="connsiteX1" fmla="*/ 992553 w 1012182"/>
                <a:gd name="connsiteY1" fmla="*/ 1051410 h 1117841"/>
                <a:gd name="connsiteX2" fmla="*/ 969107 w 1012182"/>
                <a:gd name="connsiteY2" fmla="*/ 1035779 h 1117841"/>
                <a:gd name="connsiteX3" fmla="*/ 957384 w 1012182"/>
                <a:gd name="connsiteY3" fmla="*/ 1031872 h 1117841"/>
                <a:gd name="connsiteX4" fmla="*/ 941753 w 1012182"/>
                <a:gd name="connsiteY4" fmla="*/ 1016241 h 1117841"/>
                <a:gd name="connsiteX5" fmla="*/ 926123 w 1012182"/>
                <a:gd name="connsiteY5" fmla="*/ 1000610 h 1117841"/>
                <a:gd name="connsiteX6" fmla="*/ 914400 w 1012182"/>
                <a:gd name="connsiteY6" fmla="*/ 996703 h 1117841"/>
                <a:gd name="connsiteX7" fmla="*/ 906584 w 1012182"/>
                <a:gd name="connsiteY7" fmla="*/ 988887 h 1117841"/>
                <a:gd name="connsiteX8" fmla="*/ 875323 w 1012182"/>
                <a:gd name="connsiteY8" fmla="*/ 981072 h 1117841"/>
                <a:gd name="connsiteX9" fmla="*/ 867507 w 1012182"/>
                <a:gd name="connsiteY9" fmla="*/ 973256 h 1117841"/>
                <a:gd name="connsiteX10" fmla="*/ 844061 w 1012182"/>
                <a:gd name="connsiteY10" fmla="*/ 965441 h 1117841"/>
                <a:gd name="connsiteX11" fmla="*/ 824523 w 1012182"/>
                <a:gd name="connsiteY11" fmla="*/ 957626 h 1117841"/>
                <a:gd name="connsiteX12" fmla="*/ 801077 w 1012182"/>
                <a:gd name="connsiteY12" fmla="*/ 945903 h 1117841"/>
                <a:gd name="connsiteX13" fmla="*/ 769815 w 1012182"/>
                <a:gd name="connsiteY13" fmla="*/ 930272 h 1117841"/>
                <a:gd name="connsiteX14" fmla="*/ 742461 w 1012182"/>
                <a:gd name="connsiteY14" fmla="*/ 914641 h 1117841"/>
                <a:gd name="connsiteX15" fmla="*/ 730738 w 1012182"/>
                <a:gd name="connsiteY15" fmla="*/ 910733 h 1117841"/>
                <a:gd name="connsiteX16" fmla="*/ 707292 w 1012182"/>
                <a:gd name="connsiteY16" fmla="*/ 895103 h 1117841"/>
                <a:gd name="connsiteX17" fmla="*/ 695569 w 1012182"/>
                <a:gd name="connsiteY17" fmla="*/ 887287 h 1117841"/>
                <a:gd name="connsiteX18" fmla="*/ 683846 w 1012182"/>
                <a:gd name="connsiteY18" fmla="*/ 883379 h 1117841"/>
                <a:gd name="connsiteX19" fmla="*/ 660400 w 1012182"/>
                <a:gd name="connsiteY19" fmla="*/ 871656 h 1117841"/>
                <a:gd name="connsiteX20" fmla="*/ 652584 w 1012182"/>
                <a:gd name="connsiteY20" fmla="*/ 863841 h 1117841"/>
                <a:gd name="connsiteX21" fmla="*/ 636953 w 1012182"/>
                <a:gd name="connsiteY21" fmla="*/ 859933 h 1117841"/>
                <a:gd name="connsiteX22" fmla="*/ 605692 w 1012182"/>
                <a:gd name="connsiteY22" fmla="*/ 848210 h 1117841"/>
                <a:gd name="connsiteX23" fmla="*/ 590061 w 1012182"/>
                <a:gd name="connsiteY23" fmla="*/ 840395 h 1117841"/>
                <a:gd name="connsiteX24" fmla="*/ 578338 w 1012182"/>
                <a:gd name="connsiteY24" fmla="*/ 836487 h 1117841"/>
                <a:gd name="connsiteX25" fmla="*/ 566615 w 1012182"/>
                <a:gd name="connsiteY25" fmla="*/ 828672 h 1117841"/>
                <a:gd name="connsiteX26" fmla="*/ 558800 w 1012182"/>
                <a:gd name="connsiteY26" fmla="*/ 820856 h 1117841"/>
                <a:gd name="connsiteX27" fmla="*/ 531446 w 1012182"/>
                <a:gd name="connsiteY27" fmla="*/ 813041 h 1117841"/>
                <a:gd name="connsiteX28" fmla="*/ 519723 w 1012182"/>
                <a:gd name="connsiteY28" fmla="*/ 805226 h 1117841"/>
                <a:gd name="connsiteX29" fmla="*/ 484553 w 1012182"/>
                <a:gd name="connsiteY29" fmla="*/ 797410 h 1117841"/>
                <a:gd name="connsiteX30" fmla="*/ 465015 w 1012182"/>
                <a:gd name="connsiteY30" fmla="*/ 785687 h 1117841"/>
                <a:gd name="connsiteX31" fmla="*/ 445477 w 1012182"/>
                <a:gd name="connsiteY31" fmla="*/ 781779 h 1117841"/>
                <a:gd name="connsiteX32" fmla="*/ 425938 w 1012182"/>
                <a:gd name="connsiteY32" fmla="*/ 762241 h 1117841"/>
                <a:gd name="connsiteX33" fmla="*/ 410307 w 1012182"/>
                <a:gd name="connsiteY33" fmla="*/ 750518 h 1117841"/>
                <a:gd name="connsiteX34" fmla="*/ 394677 w 1012182"/>
                <a:gd name="connsiteY34" fmla="*/ 730979 h 1117841"/>
                <a:gd name="connsiteX35" fmla="*/ 382953 w 1012182"/>
                <a:gd name="connsiteY35" fmla="*/ 715349 h 1117841"/>
                <a:gd name="connsiteX36" fmla="*/ 347784 w 1012182"/>
                <a:gd name="connsiteY36" fmla="*/ 691903 h 1117841"/>
                <a:gd name="connsiteX37" fmla="*/ 324338 w 1012182"/>
                <a:gd name="connsiteY37" fmla="*/ 676272 h 1117841"/>
                <a:gd name="connsiteX38" fmla="*/ 289169 w 1012182"/>
                <a:gd name="connsiteY38" fmla="*/ 664549 h 1117841"/>
                <a:gd name="connsiteX39" fmla="*/ 277446 w 1012182"/>
                <a:gd name="connsiteY39" fmla="*/ 660641 h 1117841"/>
                <a:gd name="connsiteX40" fmla="*/ 265723 w 1012182"/>
                <a:gd name="connsiteY40" fmla="*/ 656733 h 1117841"/>
                <a:gd name="connsiteX41" fmla="*/ 246184 w 1012182"/>
                <a:gd name="connsiteY41" fmla="*/ 648918 h 1117841"/>
                <a:gd name="connsiteX42" fmla="*/ 222738 w 1012182"/>
                <a:gd name="connsiteY42" fmla="*/ 637195 h 1117841"/>
                <a:gd name="connsiteX43" fmla="*/ 199292 w 1012182"/>
                <a:gd name="connsiteY43" fmla="*/ 633287 h 1117841"/>
                <a:gd name="connsiteX44" fmla="*/ 187569 w 1012182"/>
                <a:gd name="connsiteY44" fmla="*/ 629379 h 1117841"/>
                <a:gd name="connsiteX45" fmla="*/ 179753 w 1012182"/>
                <a:gd name="connsiteY45" fmla="*/ 621564 h 1117841"/>
                <a:gd name="connsiteX46" fmla="*/ 168030 w 1012182"/>
                <a:gd name="connsiteY46" fmla="*/ 617656 h 1117841"/>
                <a:gd name="connsiteX47" fmla="*/ 160215 w 1012182"/>
                <a:gd name="connsiteY47" fmla="*/ 602026 h 1117841"/>
                <a:gd name="connsiteX48" fmla="*/ 132861 w 1012182"/>
                <a:gd name="connsiteY48" fmla="*/ 586395 h 1117841"/>
                <a:gd name="connsiteX49" fmla="*/ 125046 w 1012182"/>
                <a:gd name="connsiteY49" fmla="*/ 574672 h 1117841"/>
                <a:gd name="connsiteX50" fmla="*/ 121138 w 1012182"/>
                <a:gd name="connsiteY50" fmla="*/ 562949 h 1117841"/>
                <a:gd name="connsiteX51" fmla="*/ 105507 w 1012182"/>
                <a:gd name="connsiteY51" fmla="*/ 539503 h 1117841"/>
                <a:gd name="connsiteX52" fmla="*/ 101600 w 1012182"/>
                <a:gd name="connsiteY52" fmla="*/ 527779 h 1117841"/>
                <a:gd name="connsiteX53" fmla="*/ 105507 w 1012182"/>
                <a:gd name="connsiteY53" fmla="*/ 426179 h 1117841"/>
                <a:gd name="connsiteX54" fmla="*/ 117230 w 1012182"/>
                <a:gd name="connsiteY54" fmla="*/ 422272 h 1117841"/>
                <a:gd name="connsiteX55" fmla="*/ 191477 w 1012182"/>
                <a:gd name="connsiteY55" fmla="*/ 418364 h 1117841"/>
                <a:gd name="connsiteX56" fmla="*/ 226646 w 1012182"/>
                <a:gd name="connsiteY56" fmla="*/ 406641 h 1117841"/>
                <a:gd name="connsiteX57" fmla="*/ 238369 w 1012182"/>
                <a:gd name="connsiteY57" fmla="*/ 402733 h 1117841"/>
                <a:gd name="connsiteX58" fmla="*/ 261815 w 1012182"/>
                <a:gd name="connsiteY58" fmla="*/ 387103 h 1117841"/>
                <a:gd name="connsiteX59" fmla="*/ 257907 w 1012182"/>
                <a:gd name="connsiteY59" fmla="*/ 359749 h 1117841"/>
                <a:gd name="connsiteX60" fmla="*/ 250092 w 1012182"/>
                <a:gd name="connsiteY60" fmla="*/ 351933 h 1117841"/>
                <a:gd name="connsiteX61" fmla="*/ 179753 w 1012182"/>
                <a:gd name="connsiteY61" fmla="*/ 344118 h 1117841"/>
                <a:gd name="connsiteX62" fmla="*/ 156307 w 1012182"/>
                <a:gd name="connsiteY62" fmla="*/ 332395 h 1117841"/>
                <a:gd name="connsiteX63" fmla="*/ 144584 w 1012182"/>
                <a:gd name="connsiteY63" fmla="*/ 328487 h 1117841"/>
                <a:gd name="connsiteX64" fmla="*/ 136769 w 1012182"/>
                <a:gd name="connsiteY64" fmla="*/ 316764 h 1117841"/>
                <a:gd name="connsiteX65" fmla="*/ 128953 w 1012182"/>
                <a:gd name="connsiteY65" fmla="*/ 308949 h 1117841"/>
                <a:gd name="connsiteX66" fmla="*/ 117230 w 1012182"/>
                <a:gd name="connsiteY66" fmla="*/ 241 h 1117841"/>
                <a:gd name="connsiteX67" fmla="*/ 42984 w 1012182"/>
                <a:gd name="connsiteY67" fmla="*/ 11964 h 1117841"/>
                <a:gd name="connsiteX68" fmla="*/ 35169 w 1012182"/>
                <a:gd name="connsiteY68" fmla="*/ 27595 h 1117841"/>
                <a:gd name="connsiteX69" fmla="*/ 27353 w 1012182"/>
                <a:gd name="connsiteY69" fmla="*/ 39318 h 1117841"/>
                <a:gd name="connsiteX70" fmla="*/ 15630 w 1012182"/>
                <a:gd name="connsiteY70" fmla="*/ 82303 h 1117841"/>
                <a:gd name="connsiteX71" fmla="*/ 7815 w 1012182"/>
                <a:gd name="connsiteY71" fmla="*/ 94026 h 1117841"/>
                <a:gd name="connsiteX72" fmla="*/ 0 w 1012182"/>
                <a:gd name="connsiteY72" fmla="*/ 117472 h 1117841"/>
                <a:gd name="connsiteX73" fmla="*/ 7815 w 1012182"/>
                <a:gd name="connsiteY73" fmla="*/ 238610 h 1117841"/>
                <a:gd name="connsiteX74" fmla="*/ 15630 w 1012182"/>
                <a:gd name="connsiteY74" fmla="*/ 262056 h 1117841"/>
                <a:gd name="connsiteX75" fmla="*/ 19538 w 1012182"/>
                <a:gd name="connsiteY75" fmla="*/ 375379 h 1117841"/>
                <a:gd name="connsiteX76" fmla="*/ 27353 w 1012182"/>
                <a:gd name="connsiteY76" fmla="*/ 422272 h 1117841"/>
                <a:gd name="connsiteX77" fmla="*/ 31261 w 1012182"/>
                <a:gd name="connsiteY77" fmla="*/ 457441 h 1117841"/>
                <a:gd name="connsiteX78" fmla="*/ 35169 w 1012182"/>
                <a:gd name="connsiteY78" fmla="*/ 953718 h 1117841"/>
                <a:gd name="connsiteX79" fmla="*/ 39077 w 1012182"/>
                <a:gd name="connsiteY79" fmla="*/ 969349 h 1117841"/>
                <a:gd name="connsiteX80" fmla="*/ 46892 w 1012182"/>
                <a:gd name="connsiteY80" fmla="*/ 992795 h 1117841"/>
                <a:gd name="connsiteX81" fmla="*/ 74246 w 1012182"/>
                <a:gd name="connsiteY81" fmla="*/ 1031872 h 1117841"/>
                <a:gd name="connsiteX82" fmla="*/ 85969 w 1012182"/>
                <a:gd name="connsiteY82" fmla="*/ 1051410 h 1117841"/>
                <a:gd name="connsiteX83" fmla="*/ 109415 w 1012182"/>
                <a:gd name="connsiteY83" fmla="*/ 1082672 h 1117841"/>
                <a:gd name="connsiteX84" fmla="*/ 121138 w 1012182"/>
                <a:gd name="connsiteY84" fmla="*/ 1090487 h 1117841"/>
                <a:gd name="connsiteX85" fmla="*/ 140677 w 1012182"/>
                <a:gd name="connsiteY85" fmla="*/ 1106118 h 1117841"/>
                <a:gd name="connsiteX86" fmla="*/ 160215 w 1012182"/>
                <a:gd name="connsiteY86" fmla="*/ 1110026 h 1117841"/>
                <a:gd name="connsiteX87" fmla="*/ 203200 w 1012182"/>
                <a:gd name="connsiteY87" fmla="*/ 1117841 h 1117841"/>
                <a:gd name="connsiteX88" fmla="*/ 550984 w 1012182"/>
                <a:gd name="connsiteY88" fmla="*/ 1113933 h 1117841"/>
                <a:gd name="connsiteX89" fmla="*/ 601784 w 1012182"/>
                <a:gd name="connsiteY89" fmla="*/ 1110026 h 1117841"/>
                <a:gd name="connsiteX90" fmla="*/ 613507 w 1012182"/>
                <a:gd name="connsiteY90" fmla="*/ 1106118 h 1117841"/>
                <a:gd name="connsiteX91" fmla="*/ 629138 w 1012182"/>
                <a:gd name="connsiteY91" fmla="*/ 1102210 h 1117841"/>
                <a:gd name="connsiteX92" fmla="*/ 668215 w 1012182"/>
                <a:gd name="connsiteY92" fmla="*/ 1098303 h 1117841"/>
                <a:gd name="connsiteX93" fmla="*/ 930030 w 1012182"/>
                <a:gd name="connsiteY93" fmla="*/ 1102210 h 1117841"/>
                <a:gd name="connsiteX94" fmla="*/ 996461 w 1012182"/>
                <a:gd name="connsiteY94" fmla="*/ 1094395 h 1117841"/>
                <a:gd name="connsiteX95" fmla="*/ 1004277 w 1012182"/>
                <a:gd name="connsiteY95" fmla="*/ 1086579 h 1117841"/>
                <a:gd name="connsiteX96" fmla="*/ 1000369 w 1012182"/>
                <a:gd name="connsiteY96" fmla="*/ 1067041 h 1117841"/>
                <a:gd name="connsiteX97" fmla="*/ 1012092 w 1012182"/>
                <a:gd name="connsiteY97" fmla="*/ 1055318 h 111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12182" h="1117841">
                  <a:moveTo>
                    <a:pt x="1012092" y="1055318"/>
                  </a:moveTo>
                  <a:cubicBezTo>
                    <a:pt x="1010789" y="1052713"/>
                    <a:pt x="998600" y="1054159"/>
                    <a:pt x="992553" y="1051410"/>
                  </a:cubicBezTo>
                  <a:cubicBezTo>
                    <a:pt x="984002" y="1047523"/>
                    <a:pt x="977318" y="1040341"/>
                    <a:pt x="969107" y="1035779"/>
                  </a:cubicBezTo>
                  <a:cubicBezTo>
                    <a:pt x="965506" y="1033779"/>
                    <a:pt x="961292" y="1033174"/>
                    <a:pt x="957384" y="1031872"/>
                  </a:cubicBezTo>
                  <a:lnTo>
                    <a:pt x="941753" y="1016241"/>
                  </a:lnTo>
                  <a:cubicBezTo>
                    <a:pt x="936543" y="1011031"/>
                    <a:pt x="933113" y="1002940"/>
                    <a:pt x="926123" y="1000610"/>
                  </a:cubicBezTo>
                  <a:lnTo>
                    <a:pt x="914400" y="996703"/>
                  </a:lnTo>
                  <a:cubicBezTo>
                    <a:pt x="911795" y="994098"/>
                    <a:pt x="910005" y="990255"/>
                    <a:pt x="906584" y="988887"/>
                  </a:cubicBezTo>
                  <a:cubicBezTo>
                    <a:pt x="896611" y="984898"/>
                    <a:pt x="875323" y="981072"/>
                    <a:pt x="875323" y="981072"/>
                  </a:cubicBezTo>
                  <a:cubicBezTo>
                    <a:pt x="872718" y="978467"/>
                    <a:pt x="870803" y="974904"/>
                    <a:pt x="867507" y="973256"/>
                  </a:cubicBezTo>
                  <a:cubicBezTo>
                    <a:pt x="860139" y="969572"/>
                    <a:pt x="851803" y="968256"/>
                    <a:pt x="844061" y="965441"/>
                  </a:cubicBezTo>
                  <a:cubicBezTo>
                    <a:pt x="837469" y="963044"/>
                    <a:pt x="831036" y="960231"/>
                    <a:pt x="824523" y="957626"/>
                  </a:cubicBezTo>
                  <a:cubicBezTo>
                    <a:pt x="809145" y="942248"/>
                    <a:pt x="825769" y="956191"/>
                    <a:pt x="801077" y="945903"/>
                  </a:cubicBezTo>
                  <a:cubicBezTo>
                    <a:pt x="790323" y="941422"/>
                    <a:pt x="779509" y="936735"/>
                    <a:pt x="769815" y="930272"/>
                  </a:cubicBezTo>
                  <a:cubicBezTo>
                    <a:pt x="758039" y="922421"/>
                    <a:pt x="756347" y="920592"/>
                    <a:pt x="742461" y="914641"/>
                  </a:cubicBezTo>
                  <a:cubicBezTo>
                    <a:pt x="738675" y="913018"/>
                    <a:pt x="734339" y="912733"/>
                    <a:pt x="730738" y="910733"/>
                  </a:cubicBezTo>
                  <a:cubicBezTo>
                    <a:pt x="722527" y="906172"/>
                    <a:pt x="715107" y="900313"/>
                    <a:pt x="707292" y="895103"/>
                  </a:cubicBezTo>
                  <a:cubicBezTo>
                    <a:pt x="703384" y="892498"/>
                    <a:pt x="700025" y="888772"/>
                    <a:pt x="695569" y="887287"/>
                  </a:cubicBezTo>
                  <a:cubicBezTo>
                    <a:pt x="691661" y="885984"/>
                    <a:pt x="687530" y="885221"/>
                    <a:pt x="683846" y="883379"/>
                  </a:cubicBezTo>
                  <a:cubicBezTo>
                    <a:pt x="653545" y="868229"/>
                    <a:pt x="689866" y="881479"/>
                    <a:pt x="660400" y="871656"/>
                  </a:cubicBezTo>
                  <a:cubicBezTo>
                    <a:pt x="657795" y="869051"/>
                    <a:pt x="655879" y="865489"/>
                    <a:pt x="652584" y="863841"/>
                  </a:cubicBezTo>
                  <a:cubicBezTo>
                    <a:pt x="647780" y="861439"/>
                    <a:pt x="642117" y="861408"/>
                    <a:pt x="636953" y="859933"/>
                  </a:cubicBezTo>
                  <a:cubicBezTo>
                    <a:pt x="627921" y="857353"/>
                    <a:pt x="613139" y="851520"/>
                    <a:pt x="605692" y="848210"/>
                  </a:cubicBezTo>
                  <a:cubicBezTo>
                    <a:pt x="600369" y="845844"/>
                    <a:pt x="595415" y="842690"/>
                    <a:pt x="590061" y="840395"/>
                  </a:cubicBezTo>
                  <a:cubicBezTo>
                    <a:pt x="586275" y="838772"/>
                    <a:pt x="582022" y="838329"/>
                    <a:pt x="578338" y="836487"/>
                  </a:cubicBezTo>
                  <a:cubicBezTo>
                    <a:pt x="574137" y="834387"/>
                    <a:pt x="570282" y="831606"/>
                    <a:pt x="566615" y="828672"/>
                  </a:cubicBezTo>
                  <a:cubicBezTo>
                    <a:pt x="563738" y="826370"/>
                    <a:pt x="561959" y="822752"/>
                    <a:pt x="558800" y="820856"/>
                  </a:cubicBezTo>
                  <a:cubicBezTo>
                    <a:pt x="554799" y="818455"/>
                    <a:pt x="534361" y="813770"/>
                    <a:pt x="531446" y="813041"/>
                  </a:cubicBezTo>
                  <a:cubicBezTo>
                    <a:pt x="527538" y="810436"/>
                    <a:pt x="523924" y="807326"/>
                    <a:pt x="519723" y="805226"/>
                  </a:cubicBezTo>
                  <a:cubicBezTo>
                    <a:pt x="510102" y="800415"/>
                    <a:pt x="493561" y="798911"/>
                    <a:pt x="484553" y="797410"/>
                  </a:cubicBezTo>
                  <a:cubicBezTo>
                    <a:pt x="478040" y="793502"/>
                    <a:pt x="472067" y="788508"/>
                    <a:pt x="465015" y="785687"/>
                  </a:cubicBezTo>
                  <a:cubicBezTo>
                    <a:pt x="458848" y="783220"/>
                    <a:pt x="451172" y="785196"/>
                    <a:pt x="445477" y="781779"/>
                  </a:cubicBezTo>
                  <a:cubicBezTo>
                    <a:pt x="437579" y="777040"/>
                    <a:pt x="433306" y="767767"/>
                    <a:pt x="425938" y="762241"/>
                  </a:cubicBezTo>
                  <a:lnTo>
                    <a:pt x="410307" y="750518"/>
                  </a:lnTo>
                  <a:cubicBezTo>
                    <a:pt x="390997" y="721551"/>
                    <a:pt x="413228" y="753239"/>
                    <a:pt x="394677" y="730979"/>
                  </a:cubicBezTo>
                  <a:cubicBezTo>
                    <a:pt x="390508" y="725976"/>
                    <a:pt x="387821" y="719676"/>
                    <a:pt x="382953" y="715349"/>
                  </a:cubicBezTo>
                  <a:cubicBezTo>
                    <a:pt x="382945" y="715342"/>
                    <a:pt x="353650" y="695814"/>
                    <a:pt x="347784" y="691903"/>
                  </a:cubicBezTo>
                  <a:lnTo>
                    <a:pt x="324338" y="676272"/>
                  </a:lnTo>
                  <a:lnTo>
                    <a:pt x="289169" y="664549"/>
                  </a:lnTo>
                  <a:lnTo>
                    <a:pt x="277446" y="660641"/>
                  </a:lnTo>
                  <a:cubicBezTo>
                    <a:pt x="273538" y="659338"/>
                    <a:pt x="269548" y="658263"/>
                    <a:pt x="265723" y="656733"/>
                  </a:cubicBezTo>
                  <a:cubicBezTo>
                    <a:pt x="259210" y="654128"/>
                    <a:pt x="252570" y="651821"/>
                    <a:pt x="246184" y="648918"/>
                  </a:cubicBezTo>
                  <a:cubicBezTo>
                    <a:pt x="238229" y="645302"/>
                    <a:pt x="231027" y="639958"/>
                    <a:pt x="222738" y="637195"/>
                  </a:cubicBezTo>
                  <a:cubicBezTo>
                    <a:pt x="215221" y="634689"/>
                    <a:pt x="207026" y="635006"/>
                    <a:pt x="199292" y="633287"/>
                  </a:cubicBezTo>
                  <a:cubicBezTo>
                    <a:pt x="195271" y="632393"/>
                    <a:pt x="191477" y="630682"/>
                    <a:pt x="187569" y="629379"/>
                  </a:cubicBezTo>
                  <a:cubicBezTo>
                    <a:pt x="184964" y="626774"/>
                    <a:pt x="182912" y="623459"/>
                    <a:pt x="179753" y="621564"/>
                  </a:cubicBezTo>
                  <a:cubicBezTo>
                    <a:pt x="176221" y="619445"/>
                    <a:pt x="170943" y="620569"/>
                    <a:pt x="168030" y="617656"/>
                  </a:cubicBezTo>
                  <a:cubicBezTo>
                    <a:pt x="163911" y="613537"/>
                    <a:pt x="163944" y="606501"/>
                    <a:pt x="160215" y="602026"/>
                  </a:cubicBezTo>
                  <a:cubicBezTo>
                    <a:pt x="156268" y="597290"/>
                    <a:pt x="137036" y="588483"/>
                    <a:pt x="132861" y="586395"/>
                  </a:cubicBezTo>
                  <a:cubicBezTo>
                    <a:pt x="130256" y="582487"/>
                    <a:pt x="127146" y="578873"/>
                    <a:pt x="125046" y="574672"/>
                  </a:cubicBezTo>
                  <a:cubicBezTo>
                    <a:pt x="123204" y="570988"/>
                    <a:pt x="123138" y="566550"/>
                    <a:pt x="121138" y="562949"/>
                  </a:cubicBezTo>
                  <a:cubicBezTo>
                    <a:pt x="116576" y="554738"/>
                    <a:pt x="105507" y="539503"/>
                    <a:pt x="105507" y="539503"/>
                  </a:cubicBezTo>
                  <a:cubicBezTo>
                    <a:pt x="104205" y="535595"/>
                    <a:pt x="101600" y="531898"/>
                    <a:pt x="101600" y="527779"/>
                  </a:cubicBezTo>
                  <a:cubicBezTo>
                    <a:pt x="101600" y="493887"/>
                    <a:pt x="100540" y="459705"/>
                    <a:pt x="105507" y="426179"/>
                  </a:cubicBezTo>
                  <a:cubicBezTo>
                    <a:pt x="106111" y="422104"/>
                    <a:pt x="113128" y="422645"/>
                    <a:pt x="117230" y="422272"/>
                  </a:cubicBezTo>
                  <a:cubicBezTo>
                    <a:pt x="141911" y="420028"/>
                    <a:pt x="166728" y="419667"/>
                    <a:pt x="191477" y="418364"/>
                  </a:cubicBezTo>
                  <a:lnTo>
                    <a:pt x="226646" y="406641"/>
                  </a:lnTo>
                  <a:cubicBezTo>
                    <a:pt x="230554" y="405338"/>
                    <a:pt x="234942" y="405018"/>
                    <a:pt x="238369" y="402733"/>
                  </a:cubicBezTo>
                  <a:lnTo>
                    <a:pt x="261815" y="387103"/>
                  </a:lnTo>
                  <a:cubicBezTo>
                    <a:pt x="260512" y="377985"/>
                    <a:pt x="260820" y="368487"/>
                    <a:pt x="257907" y="359749"/>
                  </a:cubicBezTo>
                  <a:cubicBezTo>
                    <a:pt x="256742" y="356254"/>
                    <a:pt x="253587" y="353098"/>
                    <a:pt x="250092" y="351933"/>
                  </a:cubicBezTo>
                  <a:cubicBezTo>
                    <a:pt x="241184" y="348964"/>
                    <a:pt x="180849" y="344218"/>
                    <a:pt x="179753" y="344118"/>
                  </a:cubicBezTo>
                  <a:cubicBezTo>
                    <a:pt x="150287" y="334295"/>
                    <a:pt x="186608" y="347545"/>
                    <a:pt x="156307" y="332395"/>
                  </a:cubicBezTo>
                  <a:cubicBezTo>
                    <a:pt x="152623" y="330553"/>
                    <a:pt x="148492" y="329790"/>
                    <a:pt x="144584" y="328487"/>
                  </a:cubicBezTo>
                  <a:cubicBezTo>
                    <a:pt x="141979" y="324579"/>
                    <a:pt x="139703" y="320431"/>
                    <a:pt x="136769" y="316764"/>
                  </a:cubicBezTo>
                  <a:cubicBezTo>
                    <a:pt x="134467" y="313887"/>
                    <a:pt x="129142" y="312628"/>
                    <a:pt x="128953" y="308949"/>
                  </a:cubicBezTo>
                  <a:cubicBezTo>
                    <a:pt x="112145" y="-18806"/>
                    <a:pt x="152826" y="107019"/>
                    <a:pt x="117230" y="241"/>
                  </a:cubicBezTo>
                  <a:cubicBezTo>
                    <a:pt x="112496" y="557"/>
                    <a:pt x="58372" y="-3424"/>
                    <a:pt x="42984" y="11964"/>
                  </a:cubicBezTo>
                  <a:cubicBezTo>
                    <a:pt x="38865" y="16083"/>
                    <a:pt x="38059" y="22537"/>
                    <a:pt x="35169" y="27595"/>
                  </a:cubicBezTo>
                  <a:cubicBezTo>
                    <a:pt x="32839" y="31673"/>
                    <a:pt x="29958" y="35410"/>
                    <a:pt x="27353" y="39318"/>
                  </a:cubicBezTo>
                  <a:cubicBezTo>
                    <a:pt x="25256" y="49807"/>
                    <a:pt x="21298" y="73801"/>
                    <a:pt x="15630" y="82303"/>
                  </a:cubicBezTo>
                  <a:cubicBezTo>
                    <a:pt x="13025" y="86211"/>
                    <a:pt x="9722" y="89734"/>
                    <a:pt x="7815" y="94026"/>
                  </a:cubicBezTo>
                  <a:cubicBezTo>
                    <a:pt x="4469" y="101554"/>
                    <a:pt x="0" y="117472"/>
                    <a:pt x="0" y="117472"/>
                  </a:cubicBezTo>
                  <a:cubicBezTo>
                    <a:pt x="2605" y="157851"/>
                    <a:pt x="-4980" y="200223"/>
                    <a:pt x="7815" y="238610"/>
                  </a:cubicBezTo>
                  <a:lnTo>
                    <a:pt x="15630" y="262056"/>
                  </a:lnTo>
                  <a:cubicBezTo>
                    <a:pt x="16933" y="299830"/>
                    <a:pt x="16780" y="337683"/>
                    <a:pt x="19538" y="375379"/>
                  </a:cubicBezTo>
                  <a:cubicBezTo>
                    <a:pt x="20694" y="391183"/>
                    <a:pt x="25112" y="406585"/>
                    <a:pt x="27353" y="422272"/>
                  </a:cubicBezTo>
                  <a:cubicBezTo>
                    <a:pt x="29021" y="433949"/>
                    <a:pt x="29958" y="445718"/>
                    <a:pt x="31261" y="457441"/>
                  </a:cubicBezTo>
                  <a:cubicBezTo>
                    <a:pt x="32564" y="622867"/>
                    <a:pt x="32643" y="788306"/>
                    <a:pt x="35169" y="953718"/>
                  </a:cubicBezTo>
                  <a:cubicBezTo>
                    <a:pt x="35251" y="959088"/>
                    <a:pt x="37534" y="964205"/>
                    <a:pt x="39077" y="969349"/>
                  </a:cubicBezTo>
                  <a:cubicBezTo>
                    <a:pt x="41444" y="977240"/>
                    <a:pt x="42526" y="985809"/>
                    <a:pt x="46892" y="992795"/>
                  </a:cubicBezTo>
                  <a:cubicBezTo>
                    <a:pt x="68383" y="1027180"/>
                    <a:pt x="57741" y="1015367"/>
                    <a:pt x="74246" y="1031872"/>
                  </a:cubicBezTo>
                  <a:cubicBezTo>
                    <a:pt x="81716" y="1054287"/>
                    <a:pt x="73095" y="1034245"/>
                    <a:pt x="85969" y="1051410"/>
                  </a:cubicBezTo>
                  <a:cubicBezTo>
                    <a:pt x="95339" y="1063903"/>
                    <a:pt x="98216" y="1073712"/>
                    <a:pt x="109415" y="1082672"/>
                  </a:cubicBezTo>
                  <a:cubicBezTo>
                    <a:pt x="113082" y="1085606"/>
                    <a:pt x="117471" y="1087553"/>
                    <a:pt x="121138" y="1090487"/>
                  </a:cubicBezTo>
                  <a:cubicBezTo>
                    <a:pt x="129557" y="1097223"/>
                    <a:pt x="129350" y="1101871"/>
                    <a:pt x="140677" y="1106118"/>
                  </a:cubicBezTo>
                  <a:cubicBezTo>
                    <a:pt x="146896" y="1108450"/>
                    <a:pt x="153680" y="1108838"/>
                    <a:pt x="160215" y="1110026"/>
                  </a:cubicBezTo>
                  <a:cubicBezTo>
                    <a:pt x="215224" y="1120027"/>
                    <a:pt x="154924" y="1108185"/>
                    <a:pt x="203200" y="1117841"/>
                  </a:cubicBezTo>
                  <a:lnTo>
                    <a:pt x="550984" y="1113933"/>
                  </a:lnTo>
                  <a:cubicBezTo>
                    <a:pt x="567964" y="1113600"/>
                    <a:pt x="584932" y="1112132"/>
                    <a:pt x="601784" y="1110026"/>
                  </a:cubicBezTo>
                  <a:cubicBezTo>
                    <a:pt x="605871" y="1109515"/>
                    <a:pt x="609546" y="1107250"/>
                    <a:pt x="613507" y="1106118"/>
                  </a:cubicBezTo>
                  <a:cubicBezTo>
                    <a:pt x="618671" y="1104642"/>
                    <a:pt x="623821" y="1102969"/>
                    <a:pt x="629138" y="1102210"/>
                  </a:cubicBezTo>
                  <a:cubicBezTo>
                    <a:pt x="642097" y="1100359"/>
                    <a:pt x="655189" y="1099605"/>
                    <a:pt x="668215" y="1098303"/>
                  </a:cubicBezTo>
                  <a:lnTo>
                    <a:pt x="930030" y="1102210"/>
                  </a:lnTo>
                  <a:cubicBezTo>
                    <a:pt x="976246" y="1102210"/>
                    <a:pt x="970233" y="1103138"/>
                    <a:pt x="996461" y="1094395"/>
                  </a:cubicBezTo>
                  <a:cubicBezTo>
                    <a:pt x="999066" y="1091790"/>
                    <a:pt x="1003756" y="1090226"/>
                    <a:pt x="1004277" y="1086579"/>
                  </a:cubicBezTo>
                  <a:cubicBezTo>
                    <a:pt x="1005216" y="1080004"/>
                    <a:pt x="1001461" y="1073592"/>
                    <a:pt x="1000369" y="1067041"/>
                  </a:cubicBezTo>
                  <a:cubicBezTo>
                    <a:pt x="1000155" y="1065756"/>
                    <a:pt x="1013395" y="1057923"/>
                    <a:pt x="1012092" y="1055318"/>
                  </a:cubicBezTo>
                  <a:close/>
                </a:path>
              </a:pathLst>
            </a:cu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nvGrpSpPr>
          <p:cNvPr id="121" name="Group 120"/>
          <p:cNvGrpSpPr/>
          <p:nvPr/>
        </p:nvGrpSpPr>
        <p:grpSpPr>
          <a:xfrm>
            <a:off x="1430377" y="4715198"/>
            <a:ext cx="3875073" cy="1066800"/>
            <a:chOff x="857161" y="4960862"/>
            <a:chExt cx="3875073" cy="1066800"/>
          </a:xfrm>
        </p:grpSpPr>
        <p:pic>
          <p:nvPicPr>
            <p:cNvPr id="172" name="Picture 18"/>
            <p:cNvPicPr>
              <a:picLocks noChangeArrowheads="1"/>
            </p:cNvPicPr>
            <p:nvPr/>
          </p:nvPicPr>
          <p:blipFill>
            <a:blip r:embed="rId3" cstate="print"/>
            <a:srcRect/>
            <a:stretch>
              <a:fillRect/>
            </a:stretch>
          </p:blipFill>
          <p:spPr bwMode="auto">
            <a:xfrm>
              <a:off x="2217634" y="4960862"/>
              <a:ext cx="2514600" cy="1066800"/>
            </a:xfrm>
            <a:prstGeom prst="rect">
              <a:avLst/>
            </a:prstGeom>
            <a:noFill/>
            <a:ln w="38100">
              <a:solidFill>
                <a:srgbClr val="FF0000"/>
              </a:solidFill>
              <a:miter lim="800000"/>
              <a:headEnd/>
              <a:tailEnd/>
            </a:ln>
          </p:spPr>
        </p:pic>
        <p:sp>
          <p:nvSpPr>
            <p:cNvPr id="7194" name="TextBox 86"/>
            <p:cNvSpPr txBox="1">
              <a:spLocks noChangeArrowheads="1"/>
            </p:cNvSpPr>
            <p:nvPr/>
          </p:nvSpPr>
          <p:spPr bwMode="auto">
            <a:xfrm>
              <a:off x="857161" y="5205033"/>
              <a:ext cx="825500" cy="523875"/>
            </a:xfrm>
            <a:prstGeom prst="rect">
              <a:avLst/>
            </a:prstGeom>
            <a:noFill/>
            <a:ln w="9525">
              <a:noFill/>
              <a:miter lim="800000"/>
              <a:headEnd/>
              <a:tailEnd/>
            </a:ln>
          </p:spPr>
          <p:txBody>
            <a:bodyPr wrap="none">
              <a:spAutoFit/>
            </a:bodyPr>
            <a:lstStyle/>
            <a:p>
              <a:r>
                <a:rPr lang="en-US" sz="2800" dirty="0"/>
                <a:t>K=1</a:t>
              </a:r>
            </a:p>
          </p:txBody>
        </p:sp>
      </p:grpSp>
      <p:grpSp>
        <p:nvGrpSpPr>
          <p:cNvPr id="20" name="Group 88"/>
          <p:cNvGrpSpPr>
            <a:grpSpLocks/>
          </p:cNvGrpSpPr>
          <p:nvPr/>
        </p:nvGrpSpPr>
        <p:grpSpPr bwMode="auto">
          <a:xfrm>
            <a:off x="1361577" y="4725704"/>
            <a:ext cx="3934285" cy="1066800"/>
            <a:chOff x="2389833" y="5638800"/>
            <a:chExt cx="3934767" cy="1066800"/>
          </a:xfrm>
        </p:grpSpPr>
        <p:pic>
          <p:nvPicPr>
            <p:cNvPr id="7196" name="Picture 19"/>
            <p:cNvPicPr>
              <a:picLocks noChangeArrowheads="1"/>
            </p:cNvPicPr>
            <p:nvPr/>
          </p:nvPicPr>
          <p:blipFill>
            <a:blip r:embed="rId4" cstate="print"/>
            <a:srcRect/>
            <a:stretch>
              <a:fillRect/>
            </a:stretch>
          </p:blipFill>
          <p:spPr bwMode="auto">
            <a:xfrm>
              <a:off x="3810000" y="5638800"/>
              <a:ext cx="2514600" cy="1066800"/>
            </a:xfrm>
            <a:prstGeom prst="rect">
              <a:avLst/>
            </a:prstGeom>
            <a:noFill/>
            <a:ln w="38100">
              <a:solidFill>
                <a:srgbClr val="FFFF00"/>
              </a:solidFill>
              <a:miter lim="800000"/>
              <a:headEnd/>
              <a:tailEnd/>
            </a:ln>
          </p:spPr>
        </p:pic>
        <p:sp>
          <p:nvSpPr>
            <p:cNvPr id="7197" name="TextBox 87"/>
            <p:cNvSpPr txBox="1">
              <a:spLocks noChangeArrowheads="1"/>
            </p:cNvSpPr>
            <p:nvPr/>
          </p:nvSpPr>
          <p:spPr bwMode="auto">
            <a:xfrm>
              <a:off x="2389833" y="5849833"/>
              <a:ext cx="1005526" cy="523220"/>
            </a:xfrm>
            <a:prstGeom prst="rect">
              <a:avLst/>
            </a:prstGeom>
            <a:solidFill>
              <a:srgbClr val="000082"/>
            </a:solidFill>
            <a:ln w="9525">
              <a:noFill/>
              <a:miter lim="800000"/>
              <a:headEnd/>
              <a:tailEnd/>
            </a:ln>
          </p:spPr>
          <p:txBody>
            <a:bodyPr wrap="none">
              <a:spAutoFit/>
            </a:bodyPr>
            <a:lstStyle/>
            <a:p>
              <a:r>
                <a:rPr lang="en-US" sz="2800" dirty="0" smtClean="0"/>
                <a:t>K=10</a:t>
              </a:r>
              <a:endParaRPr lang="en-US" sz="2800" dirty="0"/>
            </a:p>
          </p:txBody>
        </p:sp>
      </p:grpSp>
      <p:sp>
        <p:nvSpPr>
          <p:cNvPr id="87" name="Text Box 15"/>
          <p:cNvSpPr txBox="1">
            <a:spLocks noChangeArrowheads="1"/>
          </p:cNvSpPr>
          <p:nvPr/>
        </p:nvSpPr>
        <p:spPr bwMode="auto">
          <a:xfrm>
            <a:off x="1363349" y="124712"/>
            <a:ext cx="7917159" cy="769441"/>
          </a:xfrm>
          <a:prstGeom prst="rect">
            <a:avLst/>
          </a:prstGeom>
          <a:noFill/>
          <a:ln w="9525">
            <a:noFill/>
            <a:miter lim="800000"/>
            <a:headEnd/>
            <a:tailEnd/>
          </a:ln>
          <a:effectLst/>
        </p:spPr>
        <p:txBody>
          <a:bodyPr wrap="square">
            <a:spAutoFit/>
          </a:bodyPr>
          <a:lstStyle/>
          <a:p>
            <a:pPr>
              <a:spcBef>
                <a:spcPct val="50000"/>
              </a:spcBef>
              <a:defRPr/>
            </a:pPr>
            <a:r>
              <a:rPr lang="en-US" b="1" dirty="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Multisource </a:t>
            </a:r>
            <a:r>
              <a:rPr lang="en-US" b="1" dirty="0" smtClean="0">
                <a:solidFill>
                  <a:srgbClr val="FFFFFF"/>
                </a:solidFill>
                <a:effectLst>
                  <a:outerShdw blurRad="38100" dist="38100" dir="2700000" algn="tl">
                    <a:srgbClr val="000000"/>
                  </a:outerShdw>
                </a:effectLst>
                <a:latin typeface="Arial" pitchFamily="34" charset="0"/>
                <a:ea typeface="ＭＳ Ｐゴシック" pitchFamily="34" charset="-128"/>
                <a:cs typeface="Arial" pitchFamily="34" charset="0"/>
              </a:rPr>
              <a:t>LSM &amp; FWI</a:t>
            </a:r>
            <a:endParaRPr lang="en-US" dirty="0">
              <a:solidFill>
                <a:srgbClr val="FFFFFF"/>
              </a:solidFill>
              <a:latin typeface="Arial" pitchFamily="34" charset="0"/>
              <a:ea typeface="ＭＳ Ｐゴシック" pitchFamily="34" charset="-128"/>
              <a:cs typeface="Arial" pitchFamily="34" charset="0"/>
            </a:endParaRPr>
          </a:p>
        </p:txBody>
      </p:sp>
      <p:sp>
        <p:nvSpPr>
          <p:cNvPr id="98" name="TextBox 97"/>
          <p:cNvSpPr txBox="1"/>
          <p:nvPr/>
        </p:nvSpPr>
        <p:spPr>
          <a:xfrm>
            <a:off x="317713" y="1397592"/>
            <a:ext cx="3235181" cy="584775"/>
          </a:xfrm>
          <a:prstGeom prst="rect">
            <a:avLst/>
          </a:prstGeom>
          <a:noFill/>
        </p:spPr>
        <p:txBody>
          <a:bodyPr wrap="none" rtlCol="0">
            <a:spAutoFit/>
          </a:bodyPr>
          <a:lstStyle/>
          <a:p>
            <a:r>
              <a:rPr lang="en-US" sz="3200" dirty="0" smtClean="0">
                <a:latin typeface="Arial" pitchFamily="34" charset="0"/>
                <a:cs typeface="Arial" pitchFamily="34" charset="0"/>
              </a:rPr>
              <a:t>Inverse problem:</a:t>
            </a:r>
            <a:endParaRPr lang="en-US" sz="3200" dirty="0">
              <a:latin typeface="Arial" pitchFamily="34" charset="0"/>
              <a:cs typeface="Arial" pitchFamily="34" charset="0"/>
            </a:endParaRPr>
          </a:p>
        </p:txBody>
      </p:sp>
      <p:grpSp>
        <p:nvGrpSpPr>
          <p:cNvPr id="102" name="Group 101"/>
          <p:cNvGrpSpPr/>
          <p:nvPr/>
        </p:nvGrpSpPr>
        <p:grpSpPr>
          <a:xfrm>
            <a:off x="647758" y="1757117"/>
            <a:ext cx="4787939" cy="1214962"/>
            <a:chOff x="1923388" y="1757117"/>
            <a:chExt cx="4787939" cy="1214962"/>
          </a:xfrm>
        </p:grpSpPr>
        <p:grpSp>
          <p:nvGrpSpPr>
            <p:cNvPr id="100" name="Group 99"/>
            <p:cNvGrpSpPr/>
            <p:nvPr/>
          </p:nvGrpSpPr>
          <p:grpSpPr>
            <a:xfrm>
              <a:off x="1923388" y="1757117"/>
              <a:ext cx="4787939" cy="1175257"/>
              <a:chOff x="1923388" y="2167033"/>
              <a:chExt cx="4787939" cy="1175257"/>
            </a:xfrm>
          </p:grpSpPr>
          <p:sp>
            <p:nvSpPr>
              <p:cNvPr id="88" name="TextBox 87"/>
              <p:cNvSpPr txBox="1"/>
              <p:nvPr/>
            </p:nvSpPr>
            <p:spPr>
              <a:xfrm>
                <a:off x="4524703" y="2459421"/>
                <a:ext cx="2186624" cy="584775"/>
              </a:xfrm>
              <a:prstGeom prst="rect">
                <a:avLst/>
              </a:prstGeom>
              <a:noFill/>
            </p:spPr>
            <p:txBody>
              <a:bodyPr wrap="none" rtlCol="0">
                <a:spAutoFit/>
              </a:bodyPr>
              <a:lstStyle/>
              <a:p>
                <a:r>
                  <a:rPr lang="en-US" sz="3200" dirty="0" smtClean="0"/>
                  <a:t>|| </a:t>
                </a:r>
                <a:r>
                  <a:rPr lang="en-US" sz="3200" b="1" dirty="0" smtClean="0"/>
                  <a:t>d – L m </a:t>
                </a:r>
                <a:r>
                  <a:rPr lang="en-US" sz="3200" dirty="0" smtClean="0"/>
                  <a:t>||</a:t>
                </a:r>
                <a:r>
                  <a:rPr lang="en-US" sz="3200" baseline="30000" dirty="0" smtClean="0"/>
                  <a:t>2</a:t>
                </a:r>
                <a:endParaRPr lang="en-US" sz="3200" baseline="30000" dirty="0"/>
              </a:p>
            </p:txBody>
          </p:sp>
          <p:sp>
            <p:nvSpPr>
              <p:cNvPr id="89" name="TextBox 88"/>
              <p:cNvSpPr txBox="1"/>
              <p:nvPr/>
            </p:nvSpPr>
            <p:spPr>
              <a:xfrm>
                <a:off x="5391807" y="2167033"/>
                <a:ext cx="407484" cy="584775"/>
              </a:xfrm>
              <a:prstGeom prst="rect">
                <a:avLst/>
              </a:prstGeom>
              <a:noFill/>
            </p:spPr>
            <p:txBody>
              <a:bodyPr wrap="none" rtlCol="0">
                <a:spAutoFit/>
              </a:bodyPr>
              <a:lstStyle/>
              <a:p>
                <a:r>
                  <a:rPr lang="en-US" sz="3200" dirty="0" smtClean="0"/>
                  <a:t>~</a:t>
                </a:r>
                <a:endParaRPr lang="en-US" sz="3200" dirty="0"/>
              </a:p>
            </p:txBody>
          </p:sp>
          <p:sp>
            <p:nvSpPr>
              <p:cNvPr id="90" name="TextBox 89"/>
              <p:cNvSpPr txBox="1"/>
              <p:nvPr/>
            </p:nvSpPr>
            <p:spPr>
              <a:xfrm>
                <a:off x="4793978" y="2167033"/>
                <a:ext cx="407484" cy="584775"/>
              </a:xfrm>
              <a:prstGeom prst="rect">
                <a:avLst/>
              </a:prstGeom>
              <a:noFill/>
            </p:spPr>
            <p:txBody>
              <a:bodyPr wrap="none" rtlCol="0">
                <a:spAutoFit/>
              </a:bodyPr>
              <a:lstStyle/>
              <a:p>
                <a:r>
                  <a:rPr lang="en-US" sz="3200" dirty="0" smtClean="0"/>
                  <a:t>~</a:t>
                </a:r>
                <a:endParaRPr lang="en-US" sz="3200" dirty="0"/>
              </a:p>
            </p:txBody>
          </p:sp>
          <p:grpSp>
            <p:nvGrpSpPr>
              <p:cNvPr id="96" name="Group 95"/>
              <p:cNvGrpSpPr/>
              <p:nvPr/>
            </p:nvGrpSpPr>
            <p:grpSpPr>
              <a:xfrm>
                <a:off x="4167400" y="2277395"/>
                <a:ext cx="375195" cy="1064895"/>
                <a:chOff x="2622332" y="2167033"/>
                <a:chExt cx="375195" cy="1064895"/>
              </a:xfrm>
            </p:grpSpPr>
            <p:sp>
              <p:nvSpPr>
                <p:cNvPr id="91" name="TextBox 90"/>
                <p:cNvSpPr txBox="1"/>
                <p:nvPr/>
              </p:nvSpPr>
              <p:spPr>
                <a:xfrm>
                  <a:off x="2633325" y="2167033"/>
                  <a:ext cx="364202" cy="523220"/>
                </a:xfrm>
                <a:prstGeom prst="rect">
                  <a:avLst/>
                </a:prstGeom>
                <a:noFill/>
              </p:spPr>
              <p:txBody>
                <a:bodyPr wrap="none" rtlCol="0">
                  <a:spAutoFit/>
                </a:bodyPr>
                <a:lstStyle/>
                <a:p>
                  <a:r>
                    <a:rPr lang="en-US" sz="2800" dirty="0" smtClean="0"/>
                    <a:t>1</a:t>
                  </a:r>
                  <a:endParaRPr lang="en-US" sz="2800" dirty="0"/>
                </a:p>
              </p:txBody>
            </p:sp>
            <p:sp>
              <p:nvSpPr>
                <p:cNvPr id="92" name="TextBox 91"/>
                <p:cNvSpPr txBox="1"/>
                <p:nvPr/>
              </p:nvSpPr>
              <p:spPr>
                <a:xfrm>
                  <a:off x="2633325" y="2708708"/>
                  <a:ext cx="364202" cy="523220"/>
                </a:xfrm>
                <a:prstGeom prst="rect">
                  <a:avLst/>
                </a:prstGeom>
                <a:noFill/>
              </p:spPr>
              <p:txBody>
                <a:bodyPr wrap="none" rtlCol="0">
                  <a:spAutoFit/>
                </a:bodyPr>
                <a:lstStyle/>
                <a:p>
                  <a:r>
                    <a:rPr lang="en-US" sz="2800" dirty="0" smtClean="0"/>
                    <a:t>2</a:t>
                  </a:r>
                  <a:endParaRPr lang="en-US" sz="2800" dirty="0"/>
                </a:p>
              </p:txBody>
            </p:sp>
            <p:cxnSp>
              <p:nvCxnSpPr>
                <p:cNvPr id="95" name="Straight Connector 94"/>
                <p:cNvCxnSpPr/>
                <p:nvPr/>
              </p:nvCxnSpPr>
              <p:spPr bwMode="auto">
                <a:xfrm>
                  <a:off x="2622332" y="2690253"/>
                  <a:ext cx="364202"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97" name="TextBox 96"/>
              <p:cNvSpPr txBox="1"/>
              <p:nvPr/>
            </p:nvSpPr>
            <p:spPr>
              <a:xfrm>
                <a:off x="3490568" y="2506719"/>
                <a:ext cx="678391" cy="584775"/>
              </a:xfrm>
              <a:prstGeom prst="rect">
                <a:avLst/>
              </a:prstGeom>
              <a:noFill/>
            </p:spPr>
            <p:txBody>
              <a:bodyPr wrap="none" rtlCol="0">
                <a:spAutoFit/>
              </a:bodyPr>
              <a:lstStyle/>
              <a:p>
                <a:r>
                  <a:rPr lang="en-US" sz="3200" dirty="0" smtClean="0"/>
                  <a:t>J =</a:t>
                </a:r>
                <a:endParaRPr lang="en-US" sz="3200" dirty="0"/>
              </a:p>
            </p:txBody>
          </p:sp>
          <p:sp>
            <p:nvSpPr>
              <p:cNvPr id="99" name="TextBox 98"/>
              <p:cNvSpPr txBox="1"/>
              <p:nvPr/>
            </p:nvSpPr>
            <p:spPr>
              <a:xfrm>
                <a:off x="1923388" y="2463192"/>
                <a:ext cx="1441998" cy="584775"/>
              </a:xfrm>
              <a:prstGeom prst="rect">
                <a:avLst/>
              </a:prstGeom>
              <a:noFill/>
            </p:spPr>
            <p:txBody>
              <a:bodyPr wrap="none" rtlCol="0">
                <a:spAutoFit/>
              </a:bodyPr>
              <a:lstStyle/>
              <a:p>
                <a:r>
                  <a:rPr lang="en-US" sz="3200" dirty="0" err="1" smtClean="0"/>
                  <a:t>arg</a:t>
                </a:r>
                <a:r>
                  <a:rPr lang="en-US" sz="3200" dirty="0" smtClean="0"/>
                  <a:t> min</a:t>
                </a:r>
                <a:endParaRPr lang="en-US" sz="3200" dirty="0"/>
              </a:p>
            </p:txBody>
          </p:sp>
        </p:grpSp>
        <p:sp>
          <p:nvSpPr>
            <p:cNvPr id="101" name="TextBox 100"/>
            <p:cNvSpPr txBox="1"/>
            <p:nvPr/>
          </p:nvSpPr>
          <p:spPr>
            <a:xfrm>
              <a:off x="2375336" y="2448859"/>
              <a:ext cx="484428" cy="523220"/>
            </a:xfrm>
            <a:prstGeom prst="rect">
              <a:avLst/>
            </a:prstGeom>
            <a:noFill/>
          </p:spPr>
          <p:txBody>
            <a:bodyPr wrap="none" rtlCol="0">
              <a:spAutoFit/>
            </a:bodyPr>
            <a:lstStyle/>
            <a:p>
              <a:r>
                <a:rPr lang="en-US" sz="2800" b="1" dirty="0" smtClean="0"/>
                <a:t>m</a:t>
              </a:r>
              <a:endParaRPr lang="en-US" sz="2800" b="1" dirty="0"/>
            </a:p>
          </p:txBody>
        </p:sp>
      </p:grpSp>
      <p:sp>
        <p:nvSpPr>
          <p:cNvPr id="111" name="Left Brace 110"/>
          <p:cNvSpPr/>
          <p:nvPr/>
        </p:nvSpPr>
        <p:spPr bwMode="auto">
          <a:xfrm rot="16200000">
            <a:off x="4071126" y="2224524"/>
            <a:ext cx="429736" cy="1245476"/>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112" name="TextBox 111"/>
          <p:cNvSpPr txBox="1"/>
          <p:nvPr/>
        </p:nvSpPr>
        <p:spPr>
          <a:xfrm>
            <a:off x="4089577" y="3014833"/>
            <a:ext cx="388248" cy="584775"/>
          </a:xfrm>
          <a:prstGeom prst="rect">
            <a:avLst/>
          </a:prstGeom>
          <a:noFill/>
        </p:spPr>
        <p:txBody>
          <a:bodyPr wrap="none" rtlCol="0">
            <a:spAutoFit/>
          </a:bodyPr>
          <a:lstStyle/>
          <a:p>
            <a:r>
              <a:rPr lang="en-US" sz="3200" b="1" dirty="0" smtClean="0">
                <a:latin typeface="Symbol" pitchFamily="18" charset="2"/>
              </a:rPr>
              <a:t>d</a:t>
            </a:r>
            <a:endParaRPr lang="en-US" sz="3200" b="1" dirty="0">
              <a:latin typeface="Symbol" pitchFamily="18" charset="2"/>
            </a:endParaRPr>
          </a:p>
        </p:txBody>
      </p:sp>
      <p:sp>
        <p:nvSpPr>
          <p:cNvPr id="113" name="TextBox 112"/>
          <p:cNvSpPr txBox="1"/>
          <p:nvPr/>
        </p:nvSpPr>
        <p:spPr>
          <a:xfrm>
            <a:off x="4646961" y="3028601"/>
            <a:ext cx="1021433" cy="523220"/>
          </a:xfrm>
          <a:prstGeom prst="rect">
            <a:avLst/>
          </a:prstGeom>
          <a:noFill/>
        </p:spPr>
        <p:txBody>
          <a:bodyPr wrap="none" rtlCol="0">
            <a:spAutoFit/>
          </a:bodyPr>
          <a:lstStyle/>
          <a:p>
            <a:r>
              <a:rPr lang="en-US" sz="2800" dirty="0" smtClean="0"/>
              <a:t>misfit</a:t>
            </a:r>
            <a:endParaRPr lang="en-US" sz="2800" dirty="0"/>
          </a:p>
        </p:txBody>
      </p:sp>
      <p:grpSp>
        <p:nvGrpSpPr>
          <p:cNvPr id="119" name="Group 118"/>
          <p:cNvGrpSpPr/>
          <p:nvPr/>
        </p:nvGrpSpPr>
        <p:grpSpPr>
          <a:xfrm>
            <a:off x="312453" y="3189656"/>
            <a:ext cx="4726491" cy="1163063"/>
            <a:chOff x="626357" y="3189656"/>
            <a:chExt cx="4726491" cy="1163063"/>
          </a:xfrm>
        </p:grpSpPr>
        <p:grpSp>
          <p:nvGrpSpPr>
            <p:cNvPr id="117" name="Group 116"/>
            <p:cNvGrpSpPr/>
            <p:nvPr/>
          </p:nvGrpSpPr>
          <p:grpSpPr>
            <a:xfrm>
              <a:off x="1776228" y="3459790"/>
              <a:ext cx="3576620" cy="892929"/>
              <a:chOff x="1413610" y="3948536"/>
              <a:chExt cx="3576620" cy="892929"/>
            </a:xfrm>
          </p:grpSpPr>
          <p:sp>
            <p:nvSpPr>
              <p:cNvPr id="115" name="TextBox 114"/>
              <p:cNvSpPr txBox="1"/>
              <p:nvPr/>
            </p:nvSpPr>
            <p:spPr>
              <a:xfrm>
                <a:off x="1413610" y="4256690"/>
                <a:ext cx="3576620" cy="584775"/>
              </a:xfrm>
              <a:prstGeom prst="rect">
                <a:avLst/>
              </a:prstGeom>
              <a:noFill/>
            </p:spPr>
            <p:txBody>
              <a:bodyPr wrap="none" rtlCol="0">
                <a:spAutoFit/>
              </a:bodyPr>
              <a:lstStyle/>
              <a:p>
                <a:r>
                  <a:rPr lang="en-US" sz="3200" b="1" dirty="0" smtClean="0"/>
                  <a:t>m</a:t>
                </a:r>
                <a:r>
                  <a:rPr lang="en-US" sz="3200" baseline="30000" dirty="0" smtClean="0"/>
                  <a:t>(k+1)</a:t>
                </a:r>
                <a:r>
                  <a:rPr lang="en-US" sz="3200" dirty="0" smtClean="0"/>
                  <a:t> = </a:t>
                </a:r>
                <a:r>
                  <a:rPr lang="en-US" sz="3200" b="1" dirty="0" smtClean="0"/>
                  <a:t>m</a:t>
                </a:r>
                <a:r>
                  <a:rPr lang="en-US" sz="3200" baseline="30000" dirty="0" smtClean="0"/>
                  <a:t>(k)</a:t>
                </a:r>
                <a:r>
                  <a:rPr lang="en-US" sz="3200" dirty="0" smtClean="0"/>
                  <a:t> + </a:t>
                </a:r>
                <a:r>
                  <a:rPr lang="en-US" sz="3200" dirty="0" smtClean="0">
                    <a:latin typeface="Symbol" pitchFamily="18" charset="2"/>
                  </a:rPr>
                  <a:t>a</a:t>
                </a:r>
                <a:r>
                  <a:rPr lang="en-US" sz="3200" dirty="0" smtClean="0"/>
                  <a:t> </a:t>
                </a:r>
                <a:r>
                  <a:rPr lang="en-US" sz="3200" b="1" dirty="0" smtClean="0"/>
                  <a:t>L </a:t>
                </a:r>
                <a:r>
                  <a:rPr lang="en-US" sz="3200" b="1" dirty="0" smtClean="0">
                    <a:latin typeface="Symbol" pitchFamily="18" charset="2"/>
                  </a:rPr>
                  <a:t>d</a:t>
                </a:r>
                <a:endParaRPr lang="en-US" sz="3200" b="1" dirty="0">
                  <a:latin typeface="Symbol" pitchFamily="18" charset="2"/>
                </a:endParaRPr>
              </a:p>
            </p:txBody>
          </p:sp>
          <p:sp>
            <p:nvSpPr>
              <p:cNvPr id="116" name="TextBox 115"/>
              <p:cNvSpPr txBox="1"/>
              <p:nvPr/>
            </p:nvSpPr>
            <p:spPr>
              <a:xfrm>
                <a:off x="4192438" y="3948536"/>
                <a:ext cx="574196" cy="584775"/>
              </a:xfrm>
              <a:prstGeom prst="rect">
                <a:avLst/>
              </a:prstGeom>
              <a:noFill/>
            </p:spPr>
            <p:txBody>
              <a:bodyPr wrap="none" rtlCol="0">
                <a:spAutoFit/>
              </a:bodyPr>
              <a:lstStyle/>
              <a:p>
                <a:r>
                  <a:rPr lang="en-US" sz="3200" dirty="0" smtClean="0"/>
                  <a:t>~</a:t>
                </a:r>
                <a:r>
                  <a:rPr lang="en-US" sz="3200" baseline="-25000" dirty="0" smtClean="0"/>
                  <a:t>T</a:t>
                </a:r>
                <a:endParaRPr lang="en-US" sz="3200" baseline="-25000" dirty="0"/>
              </a:p>
            </p:txBody>
          </p:sp>
        </p:grpSp>
        <p:sp>
          <p:nvSpPr>
            <p:cNvPr id="118" name="TextBox 117"/>
            <p:cNvSpPr txBox="1"/>
            <p:nvPr/>
          </p:nvSpPr>
          <p:spPr>
            <a:xfrm>
              <a:off x="626357" y="3189656"/>
              <a:ext cx="3121367" cy="584775"/>
            </a:xfrm>
            <a:prstGeom prst="rect">
              <a:avLst/>
            </a:prstGeom>
            <a:noFill/>
          </p:spPr>
          <p:txBody>
            <a:bodyPr wrap="none" rtlCol="0">
              <a:spAutoFit/>
            </a:bodyPr>
            <a:lstStyle/>
            <a:p>
              <a:r>
                <a:rPr lang="en-US" sz="3200" dirty="0" smtClean="0">
                  <a:latin typeface="Arial" pitchFamily="34" charset="0"/>
                  <a:cs typeface="Arial" pitchFamily="34" charset="0"/>
                </a:rPr>
                <a:t>Iterative update:</a:t>
              </a:r>
              <a:endParaRPr lang="en-US" sz="3200" dirty="0">
                <a:latin typeface="Arial" pitchFamily="34" charset="0"/>
                <a:cs typeface="Arial" pitchFamily="34" charset="0"/>
              </a:endParaRPr>
            </a:p>
          </p:txBody>
        </p:sp>
      </p:grpSp>
      <p:grpSp>
        <p:nvGrpSpPr>
          <p:cNvPr id="2" name="Group 1"/>
          <p:cNvGrpSpPr/>
          <p:nvPr/>
        </p:nvGrpSpPr>
        <p:grpSpPr>
          <a:xfrm>
            <a:off x="5683364" y="1255908"/>
            <a:ext cx="3030211" cy="2176463"/>
            <a:chOff x="5683364" y="1255908"/>
            <a:chExt cx="3030211" cy="2176463"/>
          </a:xfrm>
        </p:grpSpPr>
        <p:pic>
          <p:nvPicPr>
            <p:cNvPr id="57" name="Picture 9"/>
            <p:cNvPicPr>
              <a:picLocks/>
            </p:cNvPicPr>
            <p:nvPr/>
          </p:nvPicPr>
          <p:blipFill>
            <a:blip r:embed="rId5" cstate="print"/>
            <a:srcRect/>
            <a:stretch>
              <a:fillRect/>
            </a:stretch>
          </p:blipFill>
          <p:spPr bwMode="auto">
            <a:xfrm>
              <a:off x="5701531" y="1255908"/>
              <a:ext cx="3012044" cy="914400"/>
            </a:xfrm>
            <a:prstGeom prst="rect">
              <a:avLst/>
            </a:prstGeom>
            <a:noFill/>
            <a:ln w="28575">
              <a:solidFill>
                <a:srgbClr val="FAFD00"/>
              </a:solidFill>
              <a:round/>
              <a:headEnd/>
              <a:tailEnd/>
            </a:ln>
          </p:spPr>
        </p:pic>
        <p:grpSp>
          <p:nvGrpSpPr>
            <p:cNvPr id="59" name="Group 13"/>
            <p:cNvGrpSpPr>
              <a:grpSpLocks/>
            </p:cNvGrpSpPr>
            <p:nvPr/>
          </p:nvGrpSpPr>
          <p:grpSpPr bwMode="auto">
            <a:xfrm>
              <a:off x="5683364" y="2136971"/>
              <a:ext cx="2971800" cy="1295400"/>
              <a:chOff x="1392" y="3264"/>
              <a:chExt cx="1872" cy="816"/>
            </a:xfrm>
          </p:grpSpPr>
          <p:grpSp>
            <p:nvGrpSpPr>
              <p:cNvPr id="60" name="Group 14"/>
              <p:cNvGrpSpPr>
                <a:grpSpLocks/>
              </p:cNvGrpSpPr>
              <p:nvPr/>
            </p:nvGrpSpPr>
            <p:grpSpPr bwMode="auto">
              <a:xfrm>
                <a:off x="1392" y="3264"/>
                <a:ext cx="672" cy="816"/>
                <a:chOff x="1392" y="1392"/>
                <a:chExt cx="672" cy="816"/>
              </a:xfrm>
            </p:grpSpPr>
            <p:sp>
              <p:nvSpPr>
                <p:cNvPr id="81" name="AutoShape 1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82" name="Line 1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83" name="Line 1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61" name="Group 18"/>
              <p:cNvGrpSpPr>
                <a:grpSpLocks/>
              </p:cNvGrpSpPr>
              <p:nvPr/>
            </p:nvGrpSpPr>
            <p:grpSpPr bwMode="auto">
              <a:xfrm>
                <a:off x="1632" y="3264"/>
                <a:ext cx="672" cy="816"/>
                <a:chOff x="1392" y="1392"/>
                <a:chExt cx="672" cy="816"/>
              </a:xfrm>
            </p:grpSpPr>
            <p:sp>
              <p:nvSpPr>
                <p:cNvPr id="78" name="AutoShape 19"/>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79" name="Line 20"/>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80" name="Line 21"/>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62" name="Group 22"/>
              <p:cNvGrpSpPr>
                <a:grpSpLocks/>
              </p:cNvGrpSpPr>
              <p:nvPr/>
            </p:nvGrpSpPr>
            <p:grpSpPr bwMode="auto">
              <a:xfrm flipH="1">
                <a:off x="1872" y="3264"/>
                <a:ext cx="672" cy="816"/>
                <a:chOff x="1392" y="1392"/>
                <a:chExt cx="672" cy="816"/>
              </a:xfrm>
            </p:grpSpPr>
            <p:sp>
              <p:nvSpPr>
                <p:cNvPr id="75" name="AutoShape 23"/>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76" name="Line 24"/>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77" name="Line 25"/>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63" name="Group 26"/>
              <p:cNvGrpSpPr>
                <a:grpSpLocks/>
              </p:cNvGrpSpPr>
              <p:nvPr/>
            </p:nvGrpSpPr>
            <p:grpSpPr bwMode="auto">
              <a:xfrm flipH="1">
                <a:off x="2112" y="3264"/>
                <a:ext cx="672" cy="816"/>
                <a:chOff x="1392" y="1392"/>
                <a:chExt cx="672" cy="816"/>
              </a:xfrm>
            </p:grpSpPr>
            <p:sp>
              <p:nvSpPr>
                <p:cNvPr id="72" name="AutoShape 27"/>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73" name="Line 28"/>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74" name="Line 29"/>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64" name="Group 30"/>
              <p:cNvGrpSpPr>
                <a:grpSpLocks/>
              </p:cNvGrpSpPr>
              <p:nvPr/>
            </p:nvGrpSpPr>
            <p:grpSpPr bwMode="auto">
              <a:xfrm flipH="1">
                <a:off x="2352" y="3264"/>
                <a:ext cx="672" cy="816"/>
                <a:chOff x="1392" y="1392"/>
                <a:chExt cx="672" cy="816"/>
              </a:xfrm>
            </p:grpSpPr>
            <p:sp>
              <p:nvSpPr>
                <p:cNvPr id="69" name="AutoShape 31"/>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70" name="Line 32"/>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71" name="Line 33"/>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nvGrpSpPr>
              <p:cNvPr id="65" name="Group 34"/>
              <p:cNvGrpSpPr>
                <a:grpSpLocks/>
              </p:cNvGrpSpPr>
              <p:nvPr/>
            </p:nvGrpSpPr>
            <p:grpSpPr bwMode="auto">
              <a:xfrm flipH="1">
                <a:off x="2592" y="3264"/>
                <a:ext cx="672" cy="816"/>
                <a:chOff x="1392" y="1392"/>
                <a:chExt cx="672" cy="816"/>
              </a:xfrm>
            </p:grpSpPr>
            <p:sp>
              <p:nvSpPr>
                <p:cNvPr id="66" name="AutoShape 35"/>
                <p:cNvSpPr>
                  <a:spLocks noChangeArrowheads="1"/>
                </p:cNvSpPr>
                <p:nvPr/>
              </p:nvSpPr>
              <p:spPr bwMode="auto">
                <a:xfrm>
                  <a:off x="1392" y="1392"/>
                  <a:ext cx="240" cy="144"/>
                </a:xfrm>
                <a:prstGeom prst="irregularSeal2">
                  <a:avLst/>
                </a:prstGeom>
                <a:solidFill>
                  <a:srgbClr val="CC0000"/>
                </a:solidFill>
                <a:ln w="9525">
                  <a:solidFill>
                    <a:srgbClr val="FFFF00"/>
                  </a:solidFill>
                  <a:miter lim="800000"/>
                  <a:headEnd/>
                  <a:tailEnd/>
                </a:ln>
              </p:spPr>
              <p:txBody>
                <a:bodyPr wrap="none" anchor="ctr"/>
                <a:lstStyle/>
                <a:p>
                  <a:pPr eaLnBrk="0" hangingPunct="0"/>
                  <a:endParaRPr lang="en-US"/>
                </a:p>
              </p:txBody>
            </p:sp>
            <p:sp>
              <p:nvSpPr>
                <p:cNvPr id="67" name="Line 36"/>
                <p:cNvSpPr>
                  <a:spLocks noChangeShapeType="1"/>
                </p:cNvSpPr>
                <p:nvPr/>
              </p:nvSpPr>
              <p:spPr bwMode="auto">
                <a:xfrm>
                  <a:off x="1536" y="1488"/>
                  <a:ext cx="240" cy="720"/>
                </a:xfrm>
                <a:prstGeom prst="line">
                  <a:avLst/>
                </a:prstGeom>
                <a:noFill/>
                <a:ln w="9525">
                  <a:solidFill>
                    <a:srgbClr val="CC0000"/>
                  </a:solidFill>
                  <a:round/>
                  <a:headEnd/>
                  <a:tailEnd type="triangle" w="med" len="med"/>
                </a:ln>
              </p:spPr>
              <p:txBody>
                <a:bodyPr/>
                <a:lstStyle/>
                <a:p>
                  <a:endParaRPr lang="en-US"/>
                </a:p>
              </p:txBody>
            </p:sp>
            <p:sp>
              <p:nvSpPr>
                <p:cNvPr id="68" name="Line 37"/>
                <p:cNvSpPr>
                  <a:spLocks noChangeShapeType="1"/>
                </p:cNvSpPr>
                <p:nvPr/>
              </p:nvSpPr>
              <p:spPr bwMode="auto">
                <a:xfrm flipV="1">
                  <a:off x="1776" y="1440"/>
                  <a:ext cx="288" cy="768"/>
                </a:xfrm>
                <a:prstGeom prst="line">
                  <a:avLst/>
                </a:prstGeom>
                <a:noFill/>
                <a:ln w="9525">
                  <a:solidFill>
                    <a:srgbClr val="CC0000"/>
                  </a:solidFill>
                  <a:round/>
                  <a:headEnd/>
                  <a:tailEnd type="triangle" w="med" len="med"/>
                </a:ln>
              </p:spPr>
              <p:txBody>
                <a:bodyPr/>
                <a:lstStyle/>
                <a:p>
                  <a:endParaRPr lang="en-US"/>
                </a:p>
              </p:txBody>
            </p:sp>
          </p:grpSp>
        </p:grpSp>
      </p:grpSp>
      <p:grpSp>
        <p:nvGrpSpPr>
          <p:cNvPr id="5" name="Group 4"/>
          <p:cNvGrpSpPr/>
          <p:nvPr/>
        </p:nvGrpSpPr>
        <p:grpSpPr>
          <a:xfrm>
            <a:off x="4600507" y="4226209"/>
            <a:ext cx="5621435" cy="1332364"/>
            <a:chOff x="4638071" y="4244454"/>
            <a:chExt cx="5621435" cy="1332364"/>
          </a:xfrm>
        </p:grpSpPr>
        <p:grpSp>
          <p:nvGrpSpPr>
            <p:cNvPr id="105" name="Group 104"/>
            <p:cNvGrpSpPr/>
            <p:nvPr/>
          </p:nvGrpSpPr>
          <p:grpSpPr>
            <a:xfrm>
              <a:off x="5020102" y="4855456"/>
              <a:ext cx="5239404" cy="621710"/>
              <a:chOff x="4686005" y="6212869"/>
              <a:chExt cx="5239404" cy="621710"/>
            </a:xfrm>
          </p:grpSpPr>
          <p:sp>
            <p:nvSpPr>
              <p:cNvPr id="106" name="TextBox 105"/>
              <p:cNvSpPr txBox="1"/>
              <p:nvPr/>
            </p:nvSpPr>
            <p:spPr>
              <a:xfrm>
                <a:off x="4686005" y="6249804"/>
                <a:ext cx="5239404" cy="584775"/>
              </a:xfrm>
              <a:prstGeom prst="rect">
                <a:avLst/>
              </a:prstGeom>
              <a:noFill/>
            </p:spPr>
            <p:txBody>
              <a:bodyPr wrap="square" rtlCol="0">
                <a:spAutoFit/>
              </a:bodyPr>
              <a:lstStyle/>
              <a:p>
                <a:r>
                  <a:rPr lang="en-US" sz="3200" dirty="0">
                    <a:latin typeface="+mj-lt"/>
                    <a:cs typeface="Arial" pitchFamily="34" charset="0"/>
                  </a:rPr>
                  <a:t> </a:t>
                </a:r>
                <a:r>
                  <a:rPr lang="en-US" sz="3200" dirty="0" smtClean="0">
                    <a:latin typeface="+mj-lt"/>
                    <a:cs typeface="Arial" pitchFamily="34" charset="0"/>
                  </a:rPr>
                  <a:t>           + L</a:t>
                </a:r>
                <a:r>
                  <a:rPr lang="en-US" sz="1800" dirty="0" smtClean="0">
                    <a:latin typeface="+mj-lt"/>
                    <a:cs typeface="Arial" pitchFamily="34" charset="0"/>
                  </a:rPr>
                  <a:t>1 </a:t>
                </a:r>
                <a:r>
                  <a:rPr lang="en-US" sz="3200" dirty="0" smtClean="0">
                    <a:latin typeface="+mj-lt"/>
                    <a:cs typeface="Arial" pitchFamily="34" charset="0"/>
                  </a:rPr>
                  <a:t>d</a:t>
                </a:r>
                <a:r>
                  <a:rPr lang="en-US" sz="1800" dirty="0">
                    <a:latin typeface="+mj-lt"/>
                    <a:cs typeface="Arial" pitchFamily="34" charset="0"/>
                  </a:rPr>
                  <a:t>2</a:t>
                </a:r>
                <a:r>
                  <a:rPr lang="en-US" sz="3200" dirty="0" smtClean="0">
                    <a:latin typeface="+mj-lt"/>
                    <a:cs typeface="Arial" pitchFamily="34" charset="0"/>
                  </a:rPr>
                  <a:t> + L</a:t>
                </a:r>
                <a:r>
                  <a:rPr lang="en-US" sz="1800" dirty="0" smtClean="0">
                    <a:latin typeface="+mj-lt"/>
                    <a:cs typeface="Arial" pitchFamily="34" charset="0"/>
                  </a:rPr>
                  <a:t>2 </a:t>
                </a:r>
                <a:r>
                  <a:rPr lang="en-US" sz="3200" dirty="0" smtClean="0">
                    <a:latin typeface="+mj-lt"/>
                    <a:cs typeface="Arial" pitchFamily="34" charset="0"/>
                  </a:rPr>
                  <a:t>d</a:t>
                </a:r>
                <a:r>
                  <a:rPr lang="en-US" sz="1800" dirty="0">
                    <a:latin typeface="+mj-lt"/>
                    <a:cs typeface="Arial" pitchFamily="34" charset="0"/>
                  </a:rPr>
                  <a:t>1</a:t>
                </a:r>
              </a:p>
            </p:txBody>
          </p:sp>
          <p:sp>
            <p:nvSpPr>
              <p:cNvPr id="107" name="TextBox 106"/>
              <p:cNvSpPr txBox="1">
                <a:spLocks noChangeArrowheads="1"/>
              </p:cNvSpPr>
              <p:nvPr/>
            </p:nvSpPr>
            <p:spPr bwMode="auto">
              <a:xfrm>
                <a:off x="6501150" y="6212870"/>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sp>
            <p:nvSpPr>
              <p:cNvPr id="108" name="TextBox 107"/>
              <p:cNvSpPr txBox="1">
                <a:spLocks noChangeArrowheads="1"/>
              </p:cNvSpPr>
              <p:nvPr/>
            </p:nvSpPr>
            <p:spPr bwMode="auto">
              <a:xfrm>
                <a:off x="7704427" y="6212869"/>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grpSp>
        <p:grpSp>
          <p:nvGrpSpPr>
            <p:cNvPr id="4" name="Group 3"/>
            <p:cNvGrpSpPr/>
            <p:nvPr/>
          </p:nvGrpSpPr>
          <p:grpSpPr>
            <a:xfrm>
              <a:off x="4638071" y="4244454"/>
              <a:ext cx="5239404" cy="1332364"/>
              <a:chOff x="4638071" y="4230806"/>
              <a:chExt cx="5239404" cy="1332364"/>
            </a:xfrm>
          </p:grpSpPr>
          <p:grpSp>
            <p:nvGrpSpPr>
              <p:cNvPr id="85" name="Group 84"/>
              <p:cNvGrpSpPr/>
              <p:nvPr/>
            </p:nvGrpSpPr>
            <p:grpSpPr>
              <a:xfrm>
                <a:off x="4638071" y="4311710"/>
                <a:ext cx="5239404" cy="608062"/>
                <a:chOff x="4397125" y="5705621"/>
                <a:chExt cx="5239404" cy="608062"/>
              </a:xfrm>
            </p:grpSpPr>
            <p:sp>
              <p:nvSpPr>
                <p:cNvPr id="86" name="TextBox 85"/>
                <p:cNvSpPr txBox="1"/>
                <p:nvPr/>
              </p:nvSpPr>
              <p:spPr>
                <a:xfrm>
                  <a:off x="4397125" y="5728908"/>
                  <a:ext cx="5239404" cy="584775"/>
                </a:xfrm>
                <a:prstGeom prst="rect">
                  <a:avLst/>
                </a:prstGeom>
                <a:noFill/>
              </p:spPr>
              <p:txBody>
                <a:bodyPr wrap="square" rtlCol="0">
                  <a:spAutoFit/>
                </a:bodyPr>
                <a:lstStyle/>
                <a:p>
                  <a:r>
                    <a:rPr lang="en-US" sz="3200" dirty="0">
                      <a:latin typeface="+mj-lt"/>
                      <a:cs typeface="Arial" pitchFamily="34" charset="0"/>
                    </a:rPr>
                    <a:t> </a:t>
                  </a:r>
                  <a:r>
                    <a:rPr lang="en-US" sz="3200" dirty="0" smtClean="0">
                      <a:latin typeface="+mj-lt"/>
                      <a:cs typeface="Arial" pitchFamily="34" charset="0"/>
                    </a:rPr>
                    <a:t>           </a:t>
                  </a:r>
                  <a:r>
                    <a:rPr lang="en-US" sz="3200" dirty="0">
                      <a:latin typeface="+mj-lt"/>
                      <a:cs typeface="Arial" pitchFamily="34" charset="0"/>
                    </a:rPr>
                    <a:t> </a:t>
                  </a:r>
                  <a:r>
                    <a:rPr lang="en-US" sz="3200" dirty="0" smtClean="0">
                      <a:latin typeface="+mj-lt"/>
                      <a:cs typeface="Arial" pitchFamily="34" charset="0"/>
                    </a:rPr>
                    <a:t>      L</a:t>
                  </a:r>
                  <a:r>
                    <a:rPr lang="en-US" sz="1800" dirty="0" smtClean="0">
                      <a:latin typeface="+mj-lt"/>
                      <a:cs typeface="Arial" pitchFamily="34" charset="0"/>
                    </a:rPr>
                    <a:t>1 </a:t>
                  </a:r>
                  <a:r>
                    <a:rPr lang="en-US" sz="3200" dirty="0" smtClean="0">
                      <a:latin typeface="+mj-lt"/>
                      <a:cs typeface="Arial" pitchFamily="34" charset="0"/>
                    </a:rPr>
                    <a:t>d</a:t>
                  </a:r>
                  <a:r>
                    <a:rPr lang="en-US" sz="1800" dirty="0" smtClean="0">
                      <a:latin typeface="+mj-lt"/>
                      <a:cs typeface="Arial" pitchFamily="34" charset="0"/>
                    </a:rPr>
                    <a:t>1</a:t>
                  </a:r>
                  <a:r>
                    <a:rPr lang="en-US" sz="3200" dirty="0" smtClean="0">
                      <a:latin typeface="+mj-lt"/>
                      <a:cs typeface="Arial" pitchFamily="34" charset="0"/>
                    </a:rPr>
                    <a:t> + L</a:t>
                  </a:r>
                  <a:r>
                    <a:rPr lang="en-US" sz="1800" dirty="0" smtClean="0">
                      <a:latin typeface="+mj-lt"/>
                      <a:cs typeface="Arial" pitchFamily="34" charset="0"/>
                    </a:rPr>
                    <a:t>2 </a:t>
                  </a:r>
                  <a:r>
                    <a:rPr lang="en-US" sz="3200" dirty="0" smtClean="0">
                      <a:latin typeface="+mj-lt"/>
                      <a:cs typeface="Arial" pitchFamily="34" charset="0"/>
                    </a:rPr>
                    <a:t>d</a:t>
                  </a:r>
                  <a:r>
                    <a:rPr lang="en-US" sz="1800" dirty="0" smtClean="0">
                      <a:latin typeface="+mj-lt"/>
                      <a:cs typeface="Arial" pitchFamily="34" charset="0"/>
                    </a:rPr>
                    <a:t>2</a:t>
                  </a:r>
                  <a:endParaRPr lang="en-US" sz="1800" dirty="0">
                    <a:latin typeface="+mj-lt"/>
                    <a:cs typeface="Arial" pitchFamily="34" charset="0"/>
                  </a:endParaRPr>
                </a:p>
              </p:txBody>
            </p:sp>
            <p:sp>
              <p:nvSpPr>
                <p:cNvPr id="93" name="TextBox 92"/>
                <p:cNvSpPr txBox="1">
                  <a:spLocks noChangeArrowheads="1"/>
                </p:cNvSpPr>
                <p:nvPr/>
              </p:nvSpPr>
              <p:spPr bwMode="auto">
                <a:xfrm>
                  <a:off x="6485230" y="5705622"/>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sp>
              <p:nvSpPr>
                <p:cNvPr id="94" name="TextBox 93"/>
                <p:cNvSpPr txBox="1">
                  <a:spLocks noChangeArrowheads="1"/>
                </p:cNvSpPr>
                <p:nvPr/>
              </p:nvSpPr>
              <p:spPr bwMode="auto">
                <a:xfrm>
                  <a:off x="7688507" y="5705621"/>
                  <a:ext cx="293670" cy="307777"/>
                </a:xfrm>
                <a:prstGeom prst="rect">
                  <a:avLst/>
                </a:prstGeom>
                <a:noFill/>
                <a:ln w="9525">
                  <a:noFill/>
                  <a:miter lim="800000"/>
                  <a:headEnd/>
                  <a:tailEnd/>
                </a:ln>
              </p:spPr>
              <p:txBody>
                <a:bodyPr wrap="none">
                  <a:spAutoFit/>
                </a:bodyPr>
                <a:lstStyle/>
                <a:p>
                  <a:r>
                    <a:rPr lang="en-US" sz="1400" dirty="0" smtClean="0">
                      <a:latin typeface="+mj-lt"/>
                      <a:cs typeface="Arial" pitchFamily="34" charset="0"/>
                    </a:rPr>
                    <a:t>T</a:t>
                  </a:r>
                  <a:endParaRPr lang="en-US" sz="1400" dirty="0">
                    <a:latin typeface="+mj-lt"/>
                    <a:cs typeface="Arial" pitchFamily="34" charset="0"/>
                  </a:endParaRPr>
                </a:p>
              </p:txBody>
            </p:sp>
          </p:grpSp>
          <p:sp>
            <p:nvSpPr>
              <p:cNvPr id="103" name="Rectangle 102"/>
              <p:cNvSpPr/>
              <p:nvPr/>
            </p:nvSpPr>
            <p:spPr bwMode="auto">
              <a:xfrm>
                <a:off x="6351833" y="5033797"/>
                <a:ext cx="2150396" cy="367129"/>
              </a:xfrm>
              <a:prstGeom prst="rect">
                <a:avLst/>
              </a:prstGeom>
              <a:solidFill>
                <a:srgbClr val="FF0000">
                  <a:alpha val="27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3" name="Freeform 2"/>
              <p:cNvSpPr/>
              <p:nvPr/>
            </p:nvSpPr>
            <p:spPr bwMode="auto">
              <a:xfrm>
                <a:off x="5090615" y="4230806"/>
                <a:ext cx="3834260" cy="1332364"/>
              </a:xfrm>
              <a:custGeom>
                <a:avLst/>
                <a:gdLst>
                  <a:gd name="connsiteX0" fmla="*/ 0 w 3834260"/>
                  <a:gd name="connsiteY0" fmla="*/ 0 h 1332364"/>
                  <a:gd name="connsiteX1" fmla="*/ 1023582 w 3834260"/>
                  <a:gd name="connsiteY1" fmla="*/ 136478 h 1332364"/>
                  <a:gd name="connsiteX2" fmla="*/ 2169994 w 3834260"/>
                  <a:gd name="connsiteY2" fmla="*/ 54591 h 1332364"/>
                  <a:gd name="connsiteX3" fmla="*/ 3562066 w 3834260"/>
                  <a:gd name="connsiteY3" fmla="*/ 109182 h 1332364"/>
                  <a:gd name="connsiteX4" fmla="*/ 3794078 w 3834260"/>
                  <a:gd name="connsiteY4" fmla="*/ 914400 h 1332364"/>
                  <a:gd name="connsiteX5" fmla="*/ 3029803 w 3834260"/>
                  <a:gd name="connsiteY5" fmla="*/ 1310185 h 1332364"/>
                  <a:gd name="connsiteX6" fmla="*/ 1856095 w 3834260"/>
                  <a:gd name="connsiteY6" fmla="*/ 1269242 h 1332364"/>
                  <a:gd name="connsiteX7" fmla="*/ 1105469 w 3834260"/>
                  <a:gd name="connsiteY7" fmla="*/ 1160060 h 1332364"/>
                  <a:gd name="connsiteX8" fmla="*/ 1105469 w 3834260"/>
                  <a:gd name="connsiteY8" fmla="*/ 614149 h 1332364"/>
                  <a:gd name="connsiteX9" fmla="*/ 968991 w 3834260"/>
                  <a:gd name="connsiteY9" fmla="*/ 150125 h 133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4260" h="1332364">
                    <a:moveTo>
                      <a:pt x="0" y="0"/>
                    </a:moveTo>
                    <a:cubicBezTo>
                      <a:pt x="330958" y="63690"/>
                      <a:pt x="661916" y="127380"/>
                      <a:pt x="1023582" y="136478"/>
                    </a:cubicBezTo>
                    <a:cubicBezTo>
                      <a:pt x="1385248" y="145577"/>
                      <a:pt x="1746913" y="59140"/>
                      <a:pt x="2169994" y="54591"/>
                    </a:cubicBezTo>
                    <a:cubicBezTo>
                      <a:pt x="2593075" y="50042"/>
                      <a:pt x="3291385" y="-34120"/>
                      <a:pt x="3562066" y="109182"/>
                    </a:cubicBezTo>
                    <a:cubicBezTo>
                      <a:pt x="3832747" y="252484"/>
                      <a:pt x="3882789" y="714233"/>
                      <a:pt x="3794078" y="914400"/>
                    </a:cubicBezTo>
                    <a:cubicBezTo>
                      <a:pt x="3705367" y="1114567"/>
                      <a:pt x="3352800" y="1251045"/>
                      <a:pt x="3029803" y="1310185"/>
                    </a:cubicBezTo>
                    <a:cubicBezTo>
                      <a:pt x="2706806" y="1369325"/>
                      <a:pt x="2176817" y="1294263"/>
                      <a:pt x="1856095" y="1269242"/>
                    </a:cubicBezTo>
                    <a:cubicBezTo>
                      <a:pt x="1535373" y="1244221"/>
                      <a:pt x="1230573" y="1269242"/>
                      <a:pt x="1105469" y="1160060"/>
                    </a:cubicBezTo>
                    <a:cubicBezTo>
                      <a:pt x="980365" y="1050878"/>
                      <a:pt x="1128215" y="782471"/>
                      <a:pt x="1105469" y="614149"/>
                    </a:cubicBezTo>
                    <a:cubicBezTo>
                      <a:pt x="1082723" y="445827"/>
                      <a:pt x="1025857" y="297976"/>
                      <a:pt x="968991" y="150125"/>
                    </a:cubicBezTo>
                  </a:path>
                </a:pathLst>
              </a:cu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grpSp>
      <p:sp>
        <p:nvSpPr>
          <p:cNvPr id="133" name="Rectangle 132"/>
          <p:cNvSpPr/>
          <p:nvPr/>
        </p:nvSpPr>
        <p:spPr bwMode="auto">
          <a:xfrm>
            <a:off x="6292964" y="4837212"/>
            <a:ext cx="2241436" cy="559117"/>
          </a:xfrm>
          <a:prstGeom prst="rect">
            <a:avLst/>
          </a:prstGeom>
          <a:solidFill>
            <a:srgbClr val="00008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945532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p:bldP spid="113" grpId="0"/>
      <p:bldP spid="1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112759" y="-76200"/>
            <a:ext cx="7075648" cy="1933219"/>
          </a:xfrm>
          <a:prstGeom prst="rect">
            <a:avLst/>
          </a:prstGeom>
          <a:noFill/>
          <a:ln w="12700">
            <a:noFill/>
            <a:miter lim="800000"/>
            <a:headEnd/>
            <a:tailEnd/>
          </a:ln>
          <a:effectLst/>
        </p:spPr>
        <p:txBody>
          <a:bodyPr wrap="none" lIns="85721" tIns="42861" rIns="85721" bIns="42861">
            <a:spAutoFit/>
          </a:bodyPr>
          <a:lstStyle/>
          <a:p>
            <a:pPr algn="ctr" defTabSz="857250">
              <a:defRPr/>
            </a:pPr>
            <a:r>
              <a:rPr lang="en-US" sz="4000" b="1" i="1" dirty="0">
                <a:solidFill>
                  <a:srgbClr val="FAFD00"/>
                </a:solidFill>
                <a:effectLst>
                  <a:outerShdw blurRad="38100" dist="38100" dir="2700000" algn="tl">
                    <a:srgbClr val="000000"/>
                  </a:outerShdw>
                </a:effectLst>
                <a:cs typeface="Arial" charset="0"/>
              </a:rPr>
              <a:t> </a:t>
            </a:r>
          </a:p>
          <a:p>
            <a:pPr algn="ctr" defTabSz="857250">
              <a:defRPr/>
            </a:pPr>
            <a:r>
              <a:rPr lang="en-US" sz="4000" b="1" i="1" dirty="0">
                <a:solidFill>
                  <a:srgbClr val="FAFD00"/>
                </a:solidFill>
                <a:effectLst>
                  <a:outerShdw blurRad="38100" dist="38100" dir="2700000" algn="tl">
                    <a:srgbClr val="000000"/>
                  </a:outerShdw>
                </a:effectLst>
                <a:cs typeface="Arial" charset="0"/>
              </a:rPr>
              <a:t>Brief </a:t>
            </a:r>
            <a:r>
              <a:rPr lang="en-US" sz="4000" b="1" i="1" dirty="0" smtClean="0">
                <a:solidFill>
                  <a:srgbClr val="FAFD00"/>
                </a:solidFill>
                <a:effectLst>
                  <a:outerShdw blurRad="38100" dist="38100" dir="2700000" algn="tl">
                    <a:srgbClr val="000000"/>
                  </a:outerShdw>
                </a:effectLst>
                <a:cs typeface="Arial" charset="0"/>
              </a:rPr>
              <a:t>Early History </a:t>
            </a:r>
            <a:r>
              <a:rPr lang="en-US" sz="4000" b="1" i="1" dirty="0">
                <a:solidFill>
                  <a:srgbClr val="FAFD00"/>
                </a:solidFill>
                <a:effectLst>
                  <a:outerShdw blurRad="38100" dist="38100" dir="2700000" algn="tl">
                    <a:srgbClr val="000000"/>
                  </a:outerShdw>
                </a:effectLst>
                <a:cs typeface="Arial" charset="0"/>
              </a:rPr>
              <a:t>Multisource </a:t>
            </a:r>
          </a:p>
          <a:p>
            <a:pPr algn="ctr" defTabSz="857250">
              <a:defRPr/>
            </a:pPr>
            <a:r>
              <a:rPr lang="en-US" sz="4000" b="1" i="1" dirty="0">
                <a:solidFill>
                  <a:srgbClr val="FAFD00"/>
                </a:solidFill>
                <a:effectLst>
                  <a:outerShdw blurRad="38100" dist="38100" dir="2700000" algn="tl">
                    <a:srgbClr val="000000"/>
                  </a:outerShdw>
                </a:effectLst>
                <a:cs typeface="Arial" charset="0"/>
              </a:rPr>
              <a:t>Phase Encoded Imaging</a:t>
            </a:r>
          </a:p>
        </p:txBody>
      </p:sp>
      <p:sp>
        <p:nvSpPr>
          <p:cNvPr id="12291" name="TextBox 80"/>
          <p:cNvSpPr txBox="1">
            <a:spLocks noChangeArrowheads="1"/>
          </p:cNvSpPr>
          <p:nvPr/>
        </p:nvSpPr>
        <p:spPr bwMode="auto">
          <a:xfrm>
            <a:off x="742950" y="2514600"/>
            <a:ext cx="8096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2800" dirty="0"/>
              <a:t>Romero, </a:t>
            </a:r>
            <a:r>
              <a:rPr lang="en-US" sz="2800" dirty="0" err="1"/>
              <a:t>Ghiglia</a:t>
            </a:r>
            <a:r>
              <a:rPr lang="en-US" sz="2800" dirty="0"/>
              <a:t>, </a:t>
            </a:r>
            <a:r>
              <a:rPr lang="en-US" sz="2800" dirty="0" err="1"/>
              <a:t>Ober</a:t>
            </a:r>
            <a:r>
              <a:rPr lang="en-US" sz="2800" dirty="0"/>
              <a:t>, &amp; Morton, Geophysics, (2000)</a:t>
            </a:r>
          </a:p>
        </p:txBody>
      </p:sp>
      <p:sp>
        <p:nvSpPr>
          <p:cNvPr id="12292" name="TextBox 82"/>
          <p:cNvSpPr txBox="1">
            <a:spLocks noChangeArrowheads="1"/>
          </p:cNvSpPr>
          <p:nvPr/>
        </p:nvSpPr>
        <p:spPr bwMode="auto">
          <a:xfrm>
            <a:off x="741363" y="3962400"/>
            <a:ext cx="82502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2800" dirty="0"/>
              <a:t>Krebs, Anderson, </a:t>
            </a:r>
            <a:r>
              <a:rPr lang="en-US" sz="2800" dirty="0" err="1"/>
              <a:t>Hinkley</a:t>
            </a:r>
            <a:r>
              <a:rPr lang="en-US" sz="2800" dirty="0"/>
              <a:t>, </a:t>
            </a:r>
            <a:r>
              <a:rPr lang="en-US" sz="2800" dirty="0" err="1"/>
              <a:t>Neelamani</a:t>
            </a:r>
            <a:r>
              <a:rPr lang="en-US" sz="2800" dirty="0"/>
              <a:t>, Lee, </a:t>
            </a:r>
            <a:r>
              <a:rPr lang="en-US" sz="2800" dirty="0" err="1"/>
              <a:t>Baumstein</a:t>
            </a:r>
            <a:r>
              <a:rPr lang="en-US" sz="2800" dirty="0"/>
              <a:t>, </a:t>
            </a:r>
          </a:p>
          <a:p>
            <a:pPr eaLnBrk="1" hangingPunct="1"/>
            <a:r>
              <a:rPr lang="en-US" sz="2800" dirty="0" err="1"/>
              <a:t>Lacasse</a:t>
            </a:r>
            <a:r>
              <a:rPr lang="en-US" sz="2800" dirty="0"/>
              <a:t>, </a:t>
            </a:r>
            <a:r>
              <a:rPr lang="en-US" sz="2800" dirty="0" smtClean="0"/>
              <a:t>SEG </a:t>
            </a:r>
            <a:r>
              <a:rPr lang="en-US" sz="2800" dirty="0" err="1" smtClean="0"/>
              <a:t>Zhan+GTS</a:t>
            </a:r>
            <a:r>
              <a:rPr lang="en-US" sz="2800" dirty="0" smtClean="0"/>
              <a:t>, </a:t>
            </a:r>
            <a:r>
              <a:rPr lang="en-US" sz="2800" dirty="0"/>
              <a:t>(2009)</a:t>
            </a:r>
          </a:p>
        </p:txBody>
      </p:sp>
      <p:sp>
        <p:nvSpPr>
          <p:cNvPr id="12293" name="TextBox 84"/>
          <p:cNvSpPr txBox="1">
            <a:spLocks noChangeArrowheads="1"/>
          </p:cNvSpPr>
          <p:nvPr/>
        </p:nvSpPr>
        <p:spPr bwMode="auto">
          <a:xfrm>
            <a:off x="685800" y="4953000"/>
            <a:ext cx="5230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2800"/>
              <a:t>Virieux and Operto, EAGE, (2009)</a:t>
            </a:r>
          </a:p>
        </p:txBody>
      </p:sp>
      <p:sp>
        <p:nvSpPr>
          <p:cNvPr id="12294" name="TextBox 85"/>
          <p:cNvSpPr txBox="1">
            <a:spLocks noChangeArrowheads="1"/>
          </p:cNvSpPr>
          <p:nvPr/>
        </p:nvSpPr>
        <p:spPr bwMode="auto">
          <a:xfrm>
            <a:off x="762000" y="5486400"/>
            <a:ext cx="4256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2800" dirty="0"/>
              <a:t>Dai, and  </a:t>
            </a:r>
            <a:r>
              <a:rPr lang="en-US" sz="2800" dirty="0" smtClean="0"/>
              <a:t>GTS, </a:t>
            </a:r>
            <a:r>
              <a:rPr lang="en-US" sz="2800" dirty="0"/>
              <a:t>SEG, (2009)</a:t>
            </a:r>
          </a:p>
        </p:txBody>
      </p:sp>
      <p:sp>
        <p:nvSpPr>
          <p:cNvPr id="12295" name="TextBox 88"/>
          <p:cNvSpPr txBox="1">
            <a:spLocks noChangeArrowheads="1"/>
          </p:cNvSpPr>
          <p:nvPr/>
        </p:nvSpPr>
        <p:spPr bwMode="auto">
          <a:xfrm>
            <a:off x="533400" y="1981200"/>
            <a:ext cx="182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3200">
                <a:solidFill>
                  <a:srgbClr val="FFFFFF"/>
                </a:solidFill>
              </a:rPr>
              <a:t>Migration</a:t>
            </a:r>
          </a:p>
        </p:txBody>
      </p:sp>
      <p:sp>
        <p:nvSpPr>
          <p:cNvPr id="12296" name="TextBox 89"/>
          <p:cNvSpPr txBox="1">
            <a:spLocks noChangeArrowheads="1"/>
          </p:cNvSpPr>
          <p:nvPr/>
        </p:nvSpPr>
        <p:spPr bwMode="auto">
          <a:xfrm>
            <a:off x="609600" y="3352800"/>
            <a:ext cx="839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3200">
                <a:solidFill>
                  <a:srgbClr val="FFFFFF"/>
                </a:solidFill>
              </a:rPr>
              <a:t>Waveform Inversion and Least Squares Migration</a:t>
            </a:r>
          </a:p>
        </p:txBody>
      </p:sp>
      <p:sp>
        <p:nvSpPr>
          <p:cNvPr id="12297" name="TextBox 90"/>
          <p:cNvSpPr txBox="1">
            <a:spLocks noChangeArrowheads="1"/>
          </p:cNvSpPr>
          <p:nvPr/>
        </p:nvSpPr>
        <p:spPr bwMode="auto">
          <a:xfrm>
            <a:off x="762000" y="5953125"/>
            <a:ext cx="3157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pitchFamily="18" charset="0"/>
                <a:cs typeface="Arial" pitchFamily="34" charset="0"/>
              </a:defRPr>
            </a:lvl1pPr>
            <a:lvl2pPr marL="742950" indent="-285750" eaLnBrk="0" hangingPunct="0">
              <a:defRPr sz="4400">
                <a:solidFill>
                  <a:schemeClr val="tx1"/>
                </a:solidFill>
                <a:latin typeface="Times New Roman" pitchFamily="18" charset="0"/>
                <a:cs typeface="Arial" pitchFamily="34" charset="0"/>
              </a:defRPr>
            </a:lvl2pPr>
            <a:lvl3pPr marL="1143000" indent="-228600" eaLnBrk="0" hangingPunct="0">
              <a:defRPr sz="4400">
                <a:solidFill>
                  <a:schemeClr val="tx1"/>
                </a:solidFill>
                <a:latin typeface="Times New Roman" pitchFamily="18" charset="0"/>
                <a:cs typeface="Arial" pitchFamily="34" charset="0"/>
              </a:defRPr>
            </a:lvl3pPr>
            <a:lvl4pPr marL="1600200" indent="-228600" eaLnBrk="0" hangingPunct="0">
              <a:defRPr sz="4400">
                <a:solidFill>
                  <a:schemeClr val="tx1"/>
                </a:solidFill>
                <a:latin typeface="Times New Roman" pitchFamily="18" charset="0"/>
                <a:cs typeface="Arial" pitchFamily="34" charset="0"/>
              </a:defRPr>
            </a:lvl4pPr>
            <a:lvl5pPr marL="2057400" indent="-228600" eaLnBrk="0" hangingPunct="0">
              <a:defRPr sz="4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4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4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4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4400">
                <a:solidFill>
                  <a:schemeClr val="tx1"/>
                </a:solidFill>
                <a:latin typeface="Times New Roman" pitchFamily="18" charset="0"/>
                <a:cs typeface="Arial" pitchFamily="34" charset="0"/>
              </a:defRPr>
            </a:lvl9pPr>
          </a:lstStyle>
          <a:p>
            <a:pPr eaLnBrk="1" hangingPunct="1"/>
            <a:r>
              <a:rPr lang="en-US" sz="2800"/>
              <a:t>Biondi, SEG, (2009)</a:t>
            </a:r>
          </a:p>
        </p:txBody>
      </p:sp>
    </p:spTree>
    <p:extLst>
      <p:ext uri="{BB962C8B-B14F-4D97-AF65-F5344CB8AC3E}">
        <p14:creationId xmlns:p14="http://schemas.microsoft.com/office/powerpoint/2010/main" val="242130195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Rectangle 2"/>
          <p:cNvSpPr>
            <a:spLocks noGrp="1" noChangeArrowheads="1"/>
          </p:cNvSpPr>
          <p:nvPr>
            <p:ph type="ctrTitle"/>
          </p:nvPr>
        </p:nvSpPr>
        <p:spPr>
          <a:xfrm>
            <a:off x="23004" y="-381000"/>
            <a:ext cx="9144000" cy="2286000"/>
          </a:xfrm>
        </p:spPr>
        <p:txBody>
          <a:bodyPr/>
          <a:lstStyle/>
          <a:p>
            <a:pPr>
              <a:defRPr/>
            </a:pPr>
            <a:r>
              <a:rPr lang="en-US" sz="7200" b="1" i="1" dirty="0" smtClean="0">
                <a:solidFill>
                  <a:srgbClr val="FFFFF7"/>
                </a:solidFill>
                <a:effectLst>
                  <a:outerShdw blurRad="38100" dist="38100" dir="2700000" algn="tl">
                    <a:srgbClr val="000000"/>
                  </a:outerShdw>
                </a:effectLst>
              </a:rPr>
              <a:t>Outline</a:t>
            </a:r>
            <a:endParaRPr lang="en-US" sz="7200" b="1" i="1" dirty="0" smtClean="0">
              <a:solidFill>
                <a:srgbClr val="FFFFF7"/>
              </a:solidFill>
              <a:effectLst>
                <a:outerShdw blurRad="38100" dist="38100" dir="2700000" algn="tl">
                  <a:srgbClr val="FFFFFF"/>
                </a:outerShdw>
              </a:effectLst>
            </a:endParaRPr>
          </a:p>
        </p:txBody>
      </p:sp>
      <p:sp>
        <p:nvSpPr>
          <p:cNvPr id="840707" name="Rectangle 3"/>
          <p:cNvSpPr>
            <a:spLocks noChangeArrowheads="1"/>
          </p:cNvSpPr>
          <p:nvPr/>
        </p:nvSpPr>
        <p:spPr bwMode="auto">
          <a:xfrm>
            <a:off x="609600" y="2239963"/>
            <a:ext cx="9144000" cy="2286000"/>
          </a:xfrm>
          <a:prstGeom prst="rect">
            <a:avLst/>
          </a:prstGeom>
          <a:noFill/>
          <a:ln w="12700">
            <a:noFill/>
            <a:miter lim="800000"/>
            <a:headEnd/>
            <a:tailEnd/>
          </a:ln>
          <a:effectLst/>
        </p:spPr>
        <p:txBody>
          <a:bodyPr lIns="90488" tIns="44450" rIns="90488" bIns="44450" anchor="ctr"/>
          <a:lstStyle/>
          <a:p>
            <a:pPr marL="742950" indent="-742950">
              <a:buFontTx/>
              <a:buAutoNum type="arabicPeriod"/>
              <a:defRPr/>
            </a:pPr>
            <a:r>
              <a:rPr lang="en-US" sz="3600" dirty="0" smtClean="0">
                <a:solidFill>
                  <a:srgbClr val="FAFD00"/>
                </a:solidFill>
                <a:effectLst>
                  <a:outerShdw blurRad="38100" dist="38100" dir="2700000" algn="tl">
                    <a:srgbClr val="000000"/>
                  </a:outerShdw>
                </a:effectLst>
              </a:rPr>
              <a:t>Theory: Multisource LSM</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rPr>
              <a:t>Examples: 2D </a:t>
            </a:r>
            <a:r>
              <a:rPr lang="en-US" sz="3600" dirty="0" err="1" smtClean="0">
                <a:solidFill>
                  <a:srgbClr val="FAFD00"/>
                </a:solidFill>
                <a:effectLst>
                  <a:outerShdw blurRad="38100" dist="38100" dir="2700000" algn="tl">
                    <a:srgbClr val="000000"/>
                  </a:outerShdw>
                </a:effectLst>
              </a:rPr>
              <a:t>Marmousi</a:t>
            </a:r>
            <a:r>
              <a:rPr lang="en-US" sz="3600" dirty="0" smtClean="0">
                <a:solidFill>
                  <a:srgbClr val="FAFD00"/>
                </a:solidFill>
                <a:effectLst>
                  <a:outerShdw blurRad="38100" dist="38100" dir="2700000" algn="tl">
                    <a:srgbClr val="000000"/>
                  </a:outerShdw>
                </a:effectLst>
              </a:rPr>
              <a:t> Data</a:t>
            </a:r>
            <a:endParaRPr lang="en-US" sz="3600" dirty="0">
              <a:solidFill>
                <a:srgbClr val="FAFD00"/>
              </a:solidFill>
              <a:effectLst>
                <a:outerShdw blurRad="38100" dist="38100" dir="2700000" algn="tl">
                  <a:srgbClr val="000000"/>
                </a:outerShdw>
              </a:effectLst>
              <a:latin typeface="Times New Roman" pitchFamily="18" charset="0"/>
            </a:endParaRPr>
          </a:p>
          <a:p>
            <a:pPr marL="742950" indent="-742950">
              <a:buFontTx/>
              <a:buAutoNum type="arabicPeriod"/>
              <a:defRPr/>
            </a:pPr>
            <a:r>
              <a:rPr lang="en-US" sz="3600" dirty="0" smtClean="0">
                <a:solidFill>
                  <a:srgbClr val="FAFD00"/>
                </a:solidFill>
                <a:effectLst>
                  <a:outerShdw blurRad="38100" dist="38100" dir="2700000" algn="tl">
                    <a:srgbClr val="000000"/>
                  </a:outerShdw>
                </a:effectLst>
                <a:latin typeface="Times New Roman" pitchFamily="18" charset="0"/>
              </a:rPr>
              <a:t>Summary</a:t>
            </a:r>
            <a:endParaRPr lang="en-US" sz="3600" dirty="0">
              <a:solidFill>
                <a:srgbClr val="FAFD00"/>
              </a:solidFill>
              <a:effectLst>
                <a:outerShdw blurRad="38100" dist="38100" dir="2700000" algn="tl">
                  <a:srgbClr val="000000"/>
                </a:outerShdw>
              </a:effectLst>
              <a:latin typeface="Times New Roman" pitchFamily="18" charset="0"/>
            </a:endParaRPr>
          </a:p>
        </p:txBody>
      </p:sp>
      <p:grpSp>
        <p:nvGrpSpPr>
          <p:cNvPr id="3" name="Group 2"/>
          <p:cNvGrpSpPr/>
          <p:nvPr/>
        </p:nvGrpSpPr>
        <p:grpSpPr>
          <a:xfrm>
            <a:off x="457200" y="2057400"/>
            <a:ext cx="7696200" cy="3810000"/>
            <a:chOff x="533400" y="1676400"/>
            <a:chExt cx="7696200" cy="3276600"/>
          </a:xfrm>
        </p:grpSpPr>
        <p:sp>
          <p:nvSpPr>
            <p:cNvPr id="2" name="Rectangle 1"/>
            <p:cNvSpPr/>
            <p:nvPr/>
          </p:nvSpPr>
          <p:spPr bwMode="auto">
            <a:xfrm>
              <a:off x="609600" y="1676400"/>
              <a:ext cx="5943600" cy="914400"/>
            </a:xfrm>
            <a:prstGeom prst="rect">
              <a:avLst/>
            </a:prstGeom>
            <a:solidFill>
              <a:srgbClr val="000082">
                <a:alpha val="35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533400" y="3124200"/>
              <a:ext cx="7696200" cy="1828800"/>
            </a:xfrm>
            <a:prstGeom prst="rect">
              <a:avLst/>
            </a:prstGeom>
            <a:solidFill>
              <a:srgbClr val="000082">
                <a:alpha val="31000"/>
              </a:srgb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1077496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98"/>
          <p:cNvSpPr txBox="1">
            <a:spLocks noChangeArrowheads="1"/>
          </p:cNvSpPr>
          <p:nvPr/>
        </p:nvSpPr>
        <p:spPr bwMode="auto">
          <a:xfrm>
            <a:off x="267488" y="4024359"/>
            <a:ext cx="355600"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0</a:t>
            </a:r>
          </a:p>
        </p:txBody>
      </p:sp>
      <p:sp>
        <p:nvSpPr>
          <p:cNvPr id="82" name="TextBox 99"/>
          <p:cNvSpPr txBox="1">
            <a:spLocks noChangeArrowheads="1"/>
          </p:cNvSpPr>
          <p:nvPr/>
        </p:nvSpPr>
        <p:spPr bwMode="auto">
          <a:xfrm>
            <a:off x="4285978" y="3995475"/>
            <a:ext cx="530225"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6.75</a:t>
            </a:r>
          </a:p>
        </p:txBody>
      </p:sp>
      <p:sp>
        <p:nvSpPr>
          <p:cNvPr id="83" name="TextBox 100"/>
          <p:cNvSpPr txBox="1">
            <a:spLocks noChangeArrowheads="1"/>
          </p:cNvSpPr>
          <p:nvPr/>
        </p:nvSpPr>
        <p:spPr bwMode="auto">
          <a:xfrm>
            <a:off x="2074680" y="4009123"/>
            <a:ext cx="795338"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X (km)</a:t>
            </a:r>
          </a:p>
        </p:txBody>
      </p:sp>
      <p:grpSp>
        <p:nvGrpSpPr>
          <p:cNvPr id="48" name="Group 47"/>
          <p:cNvGrpSpPr/>
          <p:nvPr/>
        </p:nvGrpSpPr>
        <p:grpSpPr>
          <a:xfrm>
            <a:off x="16590" y="1730541"/>
            <a:ext cx="4679874" cy="2326693"/>
            <a:chOff x="16590" y="1730541"/>
            <a:chExt cx="4679874" cy="2326693"/>
          </a:xfrm>
        </p:grpSpPr>
        <p:pic>
          <p:nvPicPr>
            <p:cNvPr id="24" name="Picture 1" descr="SEG_EAGE_640_150.emf"/>
            <p:cNvPicPr>
              <a:picLocks noChangeAspect="1"/>
            </p:cNvPicPr>
            <p:nvPr/>
          </p:nvPicPr>
          <p:blipFill>
            <a:blip r:embed="rId2" cstate="print"/>
            <a:srcRect l="12856" t="7048" r="9427" b="10847"/>
            <a:stretch>
              <a:fillRect/>
            </a:stretch>
          </p:blipFill>
          <p:spPr bwMode="auto">
            <a:xfrm>
              <a:off x="367352" y="1978024"/>
              <a:ext cx="4329112" cy="2060575"/>
            </a:xfrm>
            <a:prstGeom prst="rect">
              <a:avLst/>
            </a:prstGeom>
            <a:noFill/>
            <a:ln w="38100">
              <a:solidFill>
                <a:srgbClr val="FFFF00"/>
              </a:solidFill>
              <a:miter lim="800000"/>
              <a:headEnd/>
              <a:tailEnd/>
            </a:ln>
          </p:spPr>
        </p:pic>
        <p:grpSp>
          <p:nvGrpSpPr>
            <p:cNvPr id="30" name="Group 29"/>
            <p:cNvGrpSpPr/>
            <p:nvPr/>
          </p:nvGrpSpPr>
          <p:grpSpPr>
            <a:xfrm>
              <a:off x="16590" y="1730541"/>
              <a:ext cx="401567" cy="2326693"/>
              <a:chOff x="16590" y="1730541"/>
              <a:chExt cx="401567" cy="2326693"/>
            </a:xfrm>
          </p:grpSpPr>
          <p:sp>
            <p:nvSpPr>
              <p:cNvPr id="14" name="TextBox 13"/>
              <p:cNvSpPr txBox="1"/>
              <p:nvPr/>
            </p:nvSpPr>
            <p:spPr bwMode="auto">
              <a:xfrm>
                <a:off x="16590" y="1730541"/>
                <a:ext cx="398342" cy="362914"/>
              </a:xfrm>
              <a:prstGeom prst="rect">
                <a:avLst/>
              </a:prstGeom>
              <a:noFill/>
              <a:ln>
                <a:noFill/>
              </a:ln>
            </p:spPr>
            <p:txBody>
              <a:bodyPr vert="vert270" lIns="82945" tIns="41473" rIns="82945" bIns="41473">
                <a:spAutoFit/>
              </a:bodyPr>
              <a:lstStyle/>
              <a:p>
                <a:pPr>
                  <a:defRPr/>
                </a:pPr>
                <a:r>
                  <a:rPr lang="en-US" sz="1500" dirty="0">
                    <a:solidFill>
                      <a:srgbClr val="FFFF00"/>
                    </a:solidFill>
                    <a:ea typeface="ＭＳ Ｐゴシック" charset="0"/>
                    <a:cs typeface="Times New Roman" pitchFamily="18" charset="0"/>
                  </a:rPr>
                  <a:t>0</a:t>
                </a:r>
              </a:p>
            </p:txBody>
          </p:sp>
          <p:sp>
            <p:nvSpPr>
              <p:cNvPr id="15" name="TextBox 14"/>
              <p:cNvSpPr txBox="1"/>
              <p:nvPr/>
            </p:nvSpPr>
            <p:spPr bwMode="auto">
              <a:xfrm>
                <a:off x="19815" y="2462039"/>
                <a:ext cx="398342" cy="662416"/>
              </a:xfrm>
              <a:prstGeom prst="rect">
                <a:avLst/>
              </a:prstGeom>
              <a:noFill/>
              <a:ln>
                <a:noFill/>
              </a:ln>
            </p:spPr>
            <p:txBody>
              <a:bodyPr vert="vert270" lIns="82945" tIns="41473" rIns="82945" bIns="41473">
                <a:spAutoFit/>
              </a:bodyPr>
              <a:lstStyle/>
              <a:p>
                <a:pPr>
                  <a:defRPr/>
                </a:pPr>
                <a:r>
                  <a:rPr lang="en-US" sz="1500" dirty="0">
                    <a:solidFill>
                      <a:srgbClr val="FFFF00"/>
                    </a:solidFill>
                    <a:ea typeface="ＭＳ Ｐゴシック" charset="0"/>
                    <a:cs typeface="Times New Roman" pitchFamily="18" charset="0"/>
                  </a:rPr>
                  <a:t>Z (km)</a:t>
                </a:r>
              </a:p>
            </p:txBody>
          </p:sp>
          <p:sp>
            <p:nvSpPr>
              <p:cNvPr id="16" name="TextBox 15"/>
              <p:cNvSpPr txBox="1"/>
              <p:nvPr/>
            </p:nvSpPr>
            <p:spPr bwMode="auto">
              <a:xfrm>
                <a:off x="19815" y="3386720"/>
                <a:ext cx="398342" cy="670514"/>
              </a:xfrm>
              <a:prstGeom prst="rect">
                <a:avLst/>
              </a:prstGeom>
              <a:noFill/>
              <a:ln>
                <a:noFill/>
              </a:ln>
            </p:spPr>
            <p:txBody>
              <a:bodyPr vert="vert270" lIns="82945" tIns="41473" rIns="82945" bIns="41473">
                <a:spAutoFit/>
              </a:bodyPr>
              <a:lstStyle/>
              <a:p>
                <a:pPr>
                  <a:defRPr/>
                </a:pPr>
                <a:r>
                  <a:rPr lang="en-US" sz="1500" dirty="0">
                    <a:solidFill>
                      <a:srgbClr val="FFFF00"/>
                    </a:solidFill>
                    <a:ea typeface="ＭＳ Ｐゴシック" charset="0"/>
                    <a:cs typeface="Times New Roman" pitchFamily="18" charset="0"/>
                  </a:rPr>
                  <a:t>1.48</a:t>
                </a:r>
              </a:p>
            </p:txBody>
          </p:sp>
        </p:grpSp>
        <p:sp>
          <p:nvSpPr>
            <p:cNvPr id="19474" name="Rectangle 22"/>
            <p:cNvSpPr>
              <a:spLocks noChangeArrowheads="1"/>
            </p:cNvSpPr>
            <p:nvPr/>
          </p:nvSpPr>
          <p:spPr bwMode="auto">
            <a:xfrm>
              <a:off x="408296" y="2025650"/>
              <a:ext cx="1116012" cy="315913"/>
            </a:xfrm>
            <a:prstGeom prst="rect">
              <a:avLst/>
            </a:prstGeom>
            <a:noFill/>
            <a:ln w="9525">
              <a:noFill/>
              <a:miter lim="800000"/>
              <a:headEnd/>
              <a:tailEnd/>
            </a:ln>
          </p:spPr>
          <p:txBody>
            <a:bodyPr wrap="none" lIns="82945" tIns="41473" rIns="82945" bIns="41473">
              <a:spAutoFit/>
            </a:bodyPr>
            <a:lstStyle/>
            <a:p>
              <a:r>
                <a:rPr lang="en-US" altLang="zh-CN" sz="1500" b="1" dirty="0">
                  <a:solidFill>
                    <a:srgbClr val="FFFF00"/>
                  </a:solidFill>
                  <a:ea typeface="宋体" pitchFamily="2" charset="-122"/>
                  <a:cs typeface="Times New Roman" pitchFamily="18" charset="0"/>
                </a:rPr>
                <a:t>a) Original </a:t>
              </a:r>
              <a:endParaRPr lang="en-US" sz="1500" b="1" dirty="0">
                <a:solidFill>
                  <a:srgbClr val="FFFF00"/>
                </a:solidFill>
                <a:ea typeface="宋体" pitchFamily="2" charset="-122"/>
                <a:cs typeface="Times New Roman" pitchFamily="18" charset="0"/>
              </a:endParaRPr>
            </a:p>
          </p:txBody>
        </p:sp>
      </p:grpSp>
      <p:grpSp>
        <p:nvGrpSpPr>
          <p:cNvPr id="49" name="Group 48"/>
          <p:cNvGrpSpPr/>
          <p:nvPr/>
        </p:nvGrpSpPr>
        <p:grpSpPr>
          <a:xfrm>
            <a:off x="4715130" y="1981200"/>
            <a:ext cx="4333334" cy="2067619"/>
            <a:chOff x="4715130" y="1981200"/>
            <a:chExt cx="4333334" cy="2067619"/>
          </a:xfrm>
        </p:grpSpPr>
        <p:pic>
          <p:nvPicPr>
            <p:cNvPr id="28" name="Picture 27" descr="StdMig_snr10.png"/>
            <p:cNvPicPr>
              <a:picLocks/>
            </p:cNvPicPr>
            <p:nvPr/>
          </p:nvPicPr>
          <p:blipFill>
            <a:blip r:embed="rId3" cstate="print"/>
            <a:stretch>
              <a:fillRect/>
            </a:stretch>
          </p:blipFill>
          <p:spPr>
            <a:xfrm>
              <a:off x="4715130" y="1981200"/>
              <a:ext cx="4333334" cy="2067619"/>
            </a:xfrm>
            <a:prstGeom prst="rect">
              <a:avLst/>
            </a:prstGeom>
            <a:ln w="38100">
              <a:solidFill>
                <a:srgbClr val="FFFF00"/>
              </a:solidFill>
            </a:ln>
          </p:spPr>
        </p:pic>
        <p:sp>
          <p:nvSpPr>
            <p:cNvPr id="19475" name="Rectangle 23"/>
            <p:cNvSpPr>
              <a:spLocks noChangeArrowheads="1"/>
            </p:cNvSpPr>
            <p:nvPr/>
          </p:nvSpPr>
          <p:spPr bwMode="auto">
            <a:xfrm>
              <a:off x="4754563" y="2023423"/>
              <a:ext cx="2085975" cy="314325"/>
            </a:xfrm>
            <a:prstGeom prst="rect">
              <a:avLst/>
            </a:prstGeom>
            <a:noFill/>
            <a:ln w="9525">
              <a:noFill/>
              <a:miter lim="800000"/>
              <a:headEnd/>
              <a:tailEnd/>
            </a:ln>
          </p:spPr>
          <p:txBody>
            <a:bodyPr wrap="none" lIns="82945" tIns="41473" rIns="82945" bIns="41473">
              <a:spAutoFit/>
            </a:bodyPr>
            <a:lstStyle/>
            <a:p>
              <a:r>
                <a:rPr lang="en-US" altLang="zh-CN" sz="1500" b="1" dirty="0">
                  <a:solidFill>
                    <a:srgbClr val="FFFF00"/>
                  </a:solidFill>
                  <a:ea typeface="宋体" pitchFamily="2" charset="-122"/>
                  <a:cs typeface="Times New Roman" pitchFamily="18" charset="0"/>
                </a:rPr>
                <a:t>b) Standard Migration </a:t>
              </a:r>
              <a:endParaRPr lang="en-US" sz="1500" b="1" dirty="0">
                <a:solidFill>
                  <a:srgbClr val="FFFF00"/>
                </a:solidFill>
                <a:ea typeface="宋体" pitchFamily="2" charset="-122"/>
                <a:cs typeface="Times New Roman" pitchFamily="18" charset="0"/>
              </a:endParaRPr>
            </a:p>
          </p:txBody>
        </p:sp>
      </p:grpSp>
      <p:sp>
        <p:nvSpPr>
          <p:cNvPr id="19479" name="TextBox 1"/>
          <p:cNvSpPr txBox="1">
            <a:spLocks noChangeArrowheads="1"/>
          </p:cNvSpPr>
          <p:nvPr/>
        </p:nvSpPr>
        <p:spPr bwMode="auto">
          <a:xfrm>
            <a:off x="1104900" y="409575"/>
            <a:ext cx="7800975" cy="699309"/>
          </a:xfrm>
          <a:prstGeom prst="rect">
            <a:avLst/>
          </a:prstGeom>
          <a:noFill/>
          <a:ln w="9525">
            <a:noFill/>
            <a:miter lim="800000"/>
            <a:headEnd/>
            <a:tailEnd/>
          </a:ln>
        </p:spPr>
        <p:txBody>
          <a:bodyPr wrap="square" lIns="82945" tIns="41473" rIns="82945" bIns="41473">
            <a:spAutoFit/>
          </a:bodyPr>
          <a:lstStyle/>
          <a:p>
            <a:pPr algn="ctr"/>
            <a:r>
              <a:rPr lang="en-US" sz="4000" b="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Migration Images </a:t>
            </a:r>
            <a:r>
              <a:rPr lang="en-US" sz="1800" b="1" dirty="0" smtClean="0">
                <a:solidFill>
                  <a:srgbClr val="FFFFFF"/>
                </a:solidFill>
                <a:latin typeface="Arial" pitchFamily="34" charset="0"/>
                <a:cs typeface="Arial" pitchFamily="34" charset="0"/>
              </a:rPr>
              <a:t>(input SNR = 10dB)</a:t>
            </a:r>
            <a:endParaRPr lang="en-US" sz="1800" b="1" dirty="0">
              <a:solidFill>
                <a:srgbClr val="FFFFFF"/>
              </a:solidFill>
              <a:latin typeface="Arial" pitchFamily="34" charset="0"/>
              <a:cs typeface="Arial" pitchFamily="34" charset="0"/>
            </a:endParaRPr>
          </a:p>
        </p:txBody>
      </p:sp>
      <p:grpSp>
        <p:nvGrpSpPr>
          <p:cNvPr id="50" name="Group 49"/>
          <p:cNvGrpSpPr/>
          <p:nvPr/>
        </p:nvGrpSpPr>
        <p:grpSpPr>
          <a:xfrm>
            <a:off x="13648" y="3886200"/>
            <a:ext cx="4776126" cy="2653285"/>
            <a:chOff x="13648" y="3886200"/>
            <a:chExt cx="4776126" cy="2653285"/>
          </a:xfrm>
        </p:grpSpPr>
        <p:pic>
          <p:nvPicPr>
            <p:cNvPr id="33" name="Picture 32" descr="subsmpMig_38src_snr10.png"/>
            <p:cNvPicPr>
              <a:picLocks/>
            </p:cNvPicPr>
            <p:nvPr/>
          </p:nvPicPr>
          <p:blipFill>
            <a:blip r:embed="rId4" cstate="print"/>
            <a:stretch>
              <a:fillRect/>
            </a:stretch>
          </p:blipFill>
          <p:spPr>
            <a:xfrm>
              <a:off x="363770" y="4104581"/>
              <a:ext cx="4333334" cy="2067619"/>
            </a:xfrm>
            <a:prstGeom prst="rect">
              <a:avLst/>
            </a:prstGeom>
            <a:ln w="38100">
              <a:solidFill>
                <a:srgbClr val="FFFF00"/>
              </a:solidFill>
            </a:ln>
          </p:spPr>
        </p:pic>
        <p:grpSp>
          <p:nvGrpSpPr>
            <p:cNvPr id="41" name="Group 40"/>
            <p:cNvGrpSpPr/>
            <p:nvPr/>
          </p:nvGrpSpPr>
          <p:grpSpPr>
            <a:xfrm>
              <a:off x="241059" y="6196276"/>
              <a:ext cx="4548715" cy="343209"/>
              <a:chOff x="241059" y="6196276"/>
              <a:chExt cx="4548715" cy="343209"/>
            </a:xfrm>
          </p:grpSpPr>
          <p:sp>
            <p:nvSpPr>
              <p:cNvPr id="19462" name="TextBox 98"/>
              <p:cNvSpPr txBox="1">
                <a:spLocks noChangeArrowheads="1"/>
              </p:cNvSpPr>
              <p:nvPr/>
            </p:nvSpPr>
            <p:spPr bwMode="auto">
              <a:xfrm>
                <a:off x="241059" y="6225160"/>
                <a:ext cx="355600"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0</a:t>
                </a:r>
              </a:p>
            </p:txBody>
          </p:sp>
          <p:sp>
            <p:nvSpPr>
              <p:cNvPr id="19463" name="TextBox 99"/>
              <p:cNvSpPr txBox="1">
                <a:spLocks noChangeArrowheads="1"/>
              </p:cNvSpPr>
              <p:nvPr/>
            </p:nvSpPr>
            <p:spPr bwMode="auto">
              <a:xfrm>
                <a:off x="4259549" y="6196276"/>
                <a:ext cx="530225"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6.75</a:t>
                </a:r>
              </a:p>
            </p:txBody>
          </p:sp>
          <p:sp>
            <p:nvSpPr>
              <p:cNvPr id="19464" name="TextBox 100"/>
              <p:cNvSpPr txBox="1">
                <a:spLocks noChangeArrowheads="1"/>
              </p:cNvSpPr>
              <p:nvPr/>
            </p:nvSpPr>
            <p:spPr bwMode="auto">
              <a:xfrm>
                <a:off x="2048251" y="6209924"/>
                <a:ext cx="795338"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X (km)</a:t>
                </a:r>
              </a:p>
            </p:txBody>
          </p:sp>
        </p:grpSp>
        <p:sp>
          <p:nvSpPr>
            <p:cNvPr id="32" name="Rectangle 23"/>
            <p:cNvSpPr>
              <a:spLocks noChangeArrowheads="1"/>
            </p:cNvSpPr>
            <p:nvPr/>
          </p:nvSpPr>
          <p:spPr bwMode="auto">
            <a:xfrm>
              <a:off x="279777" y="4129154"/>
              <a:ext cx="2645392" cy="545421"/>
            </a:xfrm>
            <a:prstGeom prst="rect">
              <a:avLst/>
            </a:prstGeom>
            <a:noFill/>
            <a:ln w="9525">
              <a:noFill/>
              <a:miter lim="800000"/>
              <a:headEnd/>
              <a:tailEnd/>
            </a:ln>
          </p:spPr>
          <p:txBody>
            <a:bodyPr wrap="square" lIns="82945" tIns="41473" rIns="82945" bIns="41473">
              <a:spAutoFit/>
            </a:bodyPr>
            <a:lstStyle/>
            <a:p>
              <a:pPr algn="ctr"/>
              <a:r>
                <a:rPr lang="en-US" altLang="zh-CN" sz="1500" b="1" dirty="0">
                  <a:solidFill>
                    <a:srgbClr val="FFFF00"/>
                  </a:solidFill>
                  <a:ea typeface="宋体" pitchFamily="2" charset="-122"/>
                  <a:cs typeface="Times New Roman" pitchFamily="18" charset="0"/>
                </a:rPr>
                <a:t>c</a:t>
              </a:r>
              <a:r>
                <a:rPr lang="en-US" altLang="zh-CN" sz="1500" b="1" dirty="0" smtClean="0">
                  <a:solidFill>
                    <a:srgbClr val="FFFF00"/>
                  </a:solidFill>
                  <a:ea typeface="宋体" pitchFamily="2" charset="-122"/>
                  <a:cs typeface="Times New Roman" pitchFamily="18" charset="0"/>
                </a:rPr>
                <a:t>) Standard Migration with 1/8 </a:t>
              </a:r>
              <a:r>
                <a:rPr lang="en-US" sz="1500" b="1" dirty="0" err="1" smtClean="0">
                  <a:solidFill>
                    <a:srgbClr val="FFFF00"/>
                  </a:solidFill>
                  <a:ea typeface="宋体" pitchFamily="2" charset="-122"/>
                  <a:cs typeface="Times New Roman" pitchFamily="18" charset="0"/>
                </a:rPr>
                <a:t>subsampled</a:t>
              </a:r>
              <a:r>
                <a:rPr lang="en-US" sz="1500" b="1" dirty="0" smtClean="0">
                  <a:solidFill>
                    <a:srgbClr val="FFFF00"/>
                  </a:solidFill>
                  <a:ea typeface="宋体" pitchFamily="2" charset="-122"/>
                  <a:cs typeface="Times New Roman" pitchFamily="18" charset="0"/>
                </a:rPr>
                <a:t> shots</a:t>
              </a:r>
              <a:endParaRPr lang="en-US" sz="1500" b="1" dirty="0">
                <a:solidFill>
                  <a:srgbClr val="FFFF00"/>
                </a:solidFill>
                <a:ea typeface="宋体" pitchFamily="2" charset="-122"/>
                <a:cs typeface="Times New Roman" pitchFamily="18" charset="0"/>
              </a:endParaRPr>
            </a:p>
          </p:txBody>
        </p:sp>
        <p:grpSp>
          <p:nvGrpSpPr>
            <p:cNvPr id="37" name="Group 36"/>
            <p:cNvGrpSpPr/>
            <p:nvPr/>
          </p:nvGrpSpPr>
          <p:grpSpPr>
            <a:xfrm>
              <a:off x="13648" y="3886200"/>
              <a:ext cx="401567" cy="2326693"/>
              <a:chOff x="16590" y="1730541"/>
              <a:chExt cx="401567" cy="2326693"/>
            </a:xfrm>
          </p:grpSpPr>
          <p:sp>
            <p:nvSpPr>
              <p:cNvPr id="38" name="TextBox 37"/>
              <p:cNvSpPr txBox="1"/>
              <p:nvPr/>
            </p:nvSpPr>
            <p:spPr bwMode="auto">
              <a:xfrm>
                <a:off x="16590" y="1730541"/>
                <a:ext cx="398342" cy="362914"/>
              </a:xfrm>
              <a:prstGeom prst="rect">
                <a:avLst/>
              </a:prstGeom>
              <a:noFill/>
              <a:ln>
                <a:noFill/>
              </a:ln>
            </p:spPr>
            <p:txBody>
              <a:bodyPr vert="vert270" lIns="82945" tIns="41473" rIns="82945" bIns="41473">
                <a:spAutoFit/>
              </a:bodyPr>
              <a:lstStyle/>
              <a:p>
                <a:pPr>
                  <a:defRPr/>
                </a:pPr>
                <a:r>
                  <a:rPr lang="en-US" sz="1500" dirty="0">
                    <a:solidFill>
                      <a:srgbClr val="FFFF00"/>
                    </a:solidFill>
                    <a:ea typeface="ＭＳ Ｐゴシック" charset="0"/>
                    <a:cs typeface="Times New Roman" pitchFamily="18" charset="0"/>
                  </a:rPr>
                  <a:t>0</a:t>
                </a:r>
              </a:p>
            </p:txBody>
          </p:sp>
          <p:sp>
            <p:nvSpPr>
              <p:cNvPr id="39" name="TextBox 38"/>
              <p:cNvSpPr txBox="1"/>
              <p:nvPr/>
            </p:nvSpPr>
            <p:spPr bwMode="auto">
              <a:xfrm>
                <a:off x="19815" y="2462039"/>
                <a:ext cx="398342" cy="662416"/>
              </a:xfrm>
              <a:prstGeom prst="rect">
                <a:avLst/>
              </a:prstGeom>
              <a:noFill/>
              <a:ln>
                <a:noFill/>
              </a:ln>
            </p:spPr>
            <p:txBody>
              <a:bodyPr vert="vert270" lIns="82945" tIns="41473" rIns="82945" bIns="41473">
                <a:spAutoFit/>
              </a:bodyPr>
              <a:lstStyle/>
              <a:p>
                <a:pPr>
                  <a:defRPr/>
                </a:pPr>
                <a:r>
                  <a:rPr lang="en-US" sz="1500" dirty="0">
                    <a:solidFill>
                      <a:srgbClr val="FFFF00"/>
                    </a:solidFill>
                    <a:ea typeface="ＭＳ Ｐゴシック" charset="0"/>
                    <a:cs typeface="Times New Roman" pitchFamily="18" charset="0"/>
                  </a:rPr>
                  <a:t>Z (km)</a:t>
                </a:r>
              </a:p>
            </p:txBody>
          </p:sp>
          <p:sp>
            <p:nvSpPr>
              <p:cNvPr id="40" name="TextBox 39"/>
              <p:cNvSpPr txBox="1"/>
              <p:nvPr/>
            </p:nvSpPr>
            <p:spPr bwMode="auto">
              <a:xfrm>
                <a:off x="19815" y="3386720"/>
                <a:ext cx="398342" cy="670514"/>
              </a:xfrm>
              <a:prstGeom prst="rect">
                <a:avLst/>
              </a:prstGeom>
              <a:noFill/>
              <a:ln>
                <a:noFill/>
              </a:ln>
            </p:spPr>
            <p:txBody>
              <a:bodyPr vert="vert270" lIns="82945" tIns="41473" rIns="82945" bIns="41473">
                <a:spAutoFit/>
              </a:bodyPr>
              <a:lstStyle/>
              <a:p>
                <a:pPr>
                  <a:defRPr/>
                </a:pPr>
                <a:r>
                  <a:rPr lang="en-US" sz="1500" dirty="0">
                    <a:solidFill>
                      <a:srgbClr val="FFFF00"/>
                    </a:solidFill>
                    <a:ea typeface="ＭＳ Ｐゴシック" charset="0"/>
                    <a:cs typeface="Times New Roman" pitchFamily="18" charset="0"/>
                  </a:rPr>
                  <a:t>1.48</a:t>
                </a:r>
              </a:p>
            </p:txBody>
          </p:sp>
        </p:grpSp>
      </p:grpSp>
      <p:grpSp>
        <p:nvGrpSpPr>
          <p:cNvPr id="51" name="Group 50"/>
          <p:cNvGrpSpPr/>
          <p:nvPr/>
        </p:nvGrpSpPr>
        <p:grpSpPr>
          <a:xfrm>
            <a:off x="4313222" y="4071025"/>
            <a:ext cx="4860886" cy="2450732"/>
            <a:chOff x="4313222" y="4071025"/>
            <a:chExt cx="4860886" cy="2450732"/>
          </a:xfrm>
        </p:grpSpPr>
        <p:pic>
          <p:nvPicPr>
            <p:cNvPr id="42" name="Picture 41" descr="LSFDMS_Mga1_Kit26.png"/>
            <p:cNvPicPr>
              <a:picLocks/>
            </p:cNvPicPr>
            <p:nvPr/>
          </p:nvPicPr>
          <p:blipFill>
            <a:blip r:embed="rId5" cstate="print"/>
            <a:stretch>
              <a:fillRect/>
            </a:stretch>
          </p:blipFill>
          <p:spPr>
            <a:xfrm>
              <a:off x="4713054" y="4071025"/>
              <a:ext cx="4345887" cy="2125147"/>
            </a:xfrm>
            <a:prstGeom prst="rect">
              <a:avLst/>
            </a:prstGeom>
            <a:ln w="38100">
              <a:solidFill>
                <a:srgbClr val="FFFF00"/>
              </a:solidFill>
            </a:ln>
          </p:spPr>
        </p:pic>
        <p:grpSp>
          <p:nvGrpSpPr>
            <p:cNvPr id="43" name="Group 42"/>
            <p:cNvGrpSpPr/>
            <p:nvPr/>
          </p:nvGrpSpPr>
          <p:grpSpPr>
            <a:xfrm>
              <a:off x="4625393" y="6178548"/>
              <a:ext cx="4548715" cy="343209"/>
              <a:chOff x="241059" y="6196276"/>
              <a:chExt cx="4548715" cy="343209"/>
            </a:xfrm>
          </p:grpSpPr>
          <p:sp>
            <p:nvSpPr>
              <p:cNvPr id="44" name="TextBox 98"/>
              <p:cNvSpPr txBox="1">
                <a:spLocks noChangeArrowheads="1"/>
              </p:cNvSpPr>
              <p:nvPr/>
            </p:nvSpPr>
            <p:spPr bwMode="auto">
              <a:xfrm>
                <a:off x="241059" y="6225160"/>
                <a:ext cx="355600"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0</a:t>
                </a:r>
              </a:p>
            </p:txBody>
          </p:sp>
          <p:sp>
            <p:nvSpPr>
              <p:cNvPr id="45" name="TextBox 99"/>
              <p:cNvSpPr txBox="1">
                <a:spLocks noChangeArrowheads="1"/>
              </p:cNvSpPr>
              <p:nvPr/>
            </p:nvSpPr>
            <p:spPr bwMode="auto">
              <a:xfrm>
                <a:off x="4259549" y="6196276"/>
                <a:ext cx="530225"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6.75</a:t>
                </a:r>
              </a:p>
            </p:txBody>
          </p:sp>
          <p:sp>
            <p:nvSpPr>
              <p:cNvPr id="46" name="TextBox 100"/>
              <p:cNvSpPr txBox="1">
                <a:spLocks noChangeArrowheads="1"/>
              </p:cNvSpPr>
              <p:nvPr/>
            </p:nvSpPr>
            <p:spPr bwMode="auto">
              <a:xfrm>
                <a:off x="2048251" y="6209924"/>
                <a:ext cx="795338" cy="314325"/>
              </a:xfrm>
              <a:prstGeom prst="rect">
                <a:avLst/>
              </a:prstGeom>
              <a:noFill/>
              <a:ln w="9525">
                <a:noFill/>
                <a:miter lim="800000"/>
                <a:headEnd/>
                <a:tailEnd/>
              </a:ln>
            </p:spPr>
            <p:txBody>
              <a:bodyPr lIns="82945" tIns="41473" rIns="82945" bIns="41473">
                <a:spAutoFit/>
              </a:bodyPr>
              <a:lstStyle/>
              <a:p>
                <a:r>
                  <a:rPr lang="en-US" altLang="zh-CN" sz="1500" dirty="0">
                    <a:solidFill>
                      <a:srgbClr val="FFFF00"/>
                    </a:solidFill>
                    <a:ea typeface="宋体" pitchFamily="2" charset="-122"/>
                    <a:cs typeface="Times New Roman" pitchFamily="18" charset="0"/>
                  </a:rPr>
                  <a:t>X (km)</a:t>
                </a:r>
              </a:p>
            </p:txBody>
          </p:sp>
        </p:grpSp>
        <p:sp>
          <p:nvSpPr>
            <p:cNvPr id="47" name="Rectangle 23"/>
            <p:cNvSpPr>
              <a:spLocks noChangeArrowheads="1"/>
            </p:cNvSpPr>
            <p:nvPr/>
          </p:nvSpPr>
          <p:spPr bwMode="auto">
            <a:xfrm>
              <a:off x="4313222" y="4122059"/>
              <a:ext cx="2645392" cy="576199"/>
            </a:xfrm>
            <a:prstGeom prst="rect">
              <a:avLst/>
            </a:prstGeom>
            <a:noFill/>
            <a:ln w="9525">
              <a:noFill/>
              <a:miter lim="800000"/>
              <a:headEnd/>
              <a:tailEnd/>
            </a:ln>
          </p:spPr>
          <p:txBody>
            <a:bodyPr wrap="square" lIns="82945" tIns="41473" rIns="82945" bIns="41473">
              <a:spAutoFit/>
            </a:bodyPr>
            <a:lstStyle/>
            <a:p>
              <a:pPr lvl="0" algn="ctr"/>
              <a:r>
                <a:rPr lang="en-US" altLang="zh-CN" sz="1500" b="1" dirty="0" smtClean="0">
                  <a:solidFill>
                    <a:srgbClr val="FFFF00"/>
                  </a:solidFill>
                  <a:ea typeface="宋体" pitchFamily="2" charset="-122"/>
                  <a:cs typeface="Times New Roman" pitchFamily="18" charset="0"/>
                </a:rPr>
                <a:t>d) </a:t>
              </a:r>
              <a:r>
                <a:rPr lang="en-US" sz="1600" b="1" kern="0" dirty="0" smtClean="0">
                  <a:solidFill>
                    <a:srgbClr val="FFFF00"/>
                  </a:solidFill>
                  <a:cs typeface="Arial" pitchFamily="34" charset="0"/>
                </a:rPr>
                <a:t>304 shots/gather</a:t>
              </a:r>
            </a:p>
            <a:p>
              <a:pPr lvl="0" algn="ctr"/>
              <a:r>
                <a:rPr lang="en-US" sz="1600" b="1" kern="0" dirty="0" smtClean="0">
                  <a:solidFill>
                    <a:srgbClr val="FFFF00"/>
                  </a:solidFill>
                  <a:cs typeface="Arial" pitchFamily="34" charset="0"/>
                </a:rPr>
                <a:t>26 iterations</a:t>
              </a:r>
            </a:p>
          </p:txBody>
        </p:sp>
      </p:grpSp>
      <p:grpSp>
        <p:nvGrpSpPr>
          <p:cNvPr id="2" name="Group 1"/>
          <p:cNvGrpSpPr/>
          <p:nvPr/>
        </p:nvGrpSpPr>
        <p:grpSpPr>
          <a:xfrm>
            <a:off x="2285998" y="1818170"/>
            <a:ext cx="1594886" cy="233916"/>
            <a:chOff x="2285998" y="1818170"/>
            <a:chExt cx="1594886" cy="233916"/>
          </a:xfrm>
        </p:grpSpPr>
        <p:sp>
          <p:nvSpPr>
            <p:cNvPr id="52" name="Explosion 1 51"/>
            <p:cNvSpPr/>
            <p:nvPr/>
          </p:nvSpPr>
          <p:spPr bwMode="auto">
            <a:xfrm>
              <a:off x="2285998" y="1818170"/>
              <a:ext cx="202020" cy="233916"/>
            </a:xfrm>
            <a:prstGeom prst="irregularSeal1">
              <a:avLst/>
            </a:prstGeom>
            <a:solidFill>
              <a:srgbClr val="FF0000"/>
            </a:solidFill>
            <a:ln w="127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FFFF00"/>
                </a:solidFill>
                <a:effectLst/>
                <a:latin typeface="Times New Roman" pitchFamily="18" charset="0"/>
              </a:endParaRPr>
            </a:p>
          </p:txBody>
        </p:sp>
        <p:cxnSp>
          <p:nvCxnSpPr>
            <p:cNvPr id="54" name="Straight Connector 53"/>
            <p:cNvCxnSpPr>
              <a:stCxn id="52" idx="3"/>
            </p:cNvCxnSpPr>
            <p:nvPr/>
          </p:nvCxnSpPr>
          <p:spPr bwMode="auto">
            <a:xfrm>
              <a:off x="2488018" y="1962093"/>
              <a:ext cx="1392866" cy="4930"/>
            </a:xfrm>
            <a:prstGeom prst="line">
              <a:avLst/>
            </a:prstGeom>
            <a:solidFill>
              <a:schemeClr val="accent1"/>
            </a:solidFill>
            <a:ln w="57150" cap="rnd" cmpd="sng" algn="ctr">
              <a:solidFill>
                <a:schemeClr val="accent2">
                  <a:lumMod val="60000"/>
                  <a:lumOff val="40000"/>
                </a:schemeClr>
              </a:solidFill>
              <a:prstDash val="solid"/>
              <a:round/>
              <a:headEnd type="none" w="med" len="med"/>
              <a:tailEnd type="none" w="med" len="med"/>
            </a:ln>
            <a:effectLst/>
          </p:spPr>
        </p:cxnSp>
      </p:grpSp>
      <p:sp>
        <p:nvSpPr>
          <p:cNvPr id="34" name="TextBox 33"/>
          <p:cNvSpPr txBox="1"/>
          <p:nvPr/>
        </p:nvSpPr>
        <p:spPr>
          <a:xfrm>
            <a:off x="317611" y="1391987"/>
            <a:ext cx="1596912" cy="338554"/>
          </a:xfrm>
          <a:prstGeom prst="rect">
            <a:avLst/>
          </a:prstGeom>
          <a:noFill/>
        </p:spPr>
        <p:txBody>
          <a:bodyPr wrap="none" rtlCol="0">
            <a:spAutoFit/>
          </a:bodyPr>
          <a:lstStyle/>
          <a:p>
            <a:r>
              <a:rPr lang="en-US" sz="1600" dirty="0" smtClean="0"/>
              <a:t>304 shots in total</a:t>
            </a:r>
            <a:endParaRPr lang="en-US" sz="1600" dirty="0"/>
          </a:p>
        </p:txBody>
      </p:sp>
      <p:sp>
        <p:nvSpPr>
          <p:cNvPr id="35" name="TextBox 34"/>
          <p:cNvSpPr txBox="1"/>
          <p:nvPr/>
        </p:nvSpPr>
        <p:spPr>
          <a:xfrm>
            <a:off x="2488018" y="1479616"/>
            <a:ext cx="2842445" cy="338554"/>
          </a:xfrm>
          <a:prstGeom prst="rect">
            <a:avLst/>
          </a:prstGeom>
          <a:noFill/>
        </p:spPr>
        <p:txBody>
          <a:bodyPr wrap="none" rtlCol="0">
            <a:spAutoFit/>
          </a:bodyPr>
          <a:lstStyle/>
          <a:p>
            <a:r>
              <a:rPr lang="en-US" sz="1600" dirty="0" smtClean="0">
                <a:solidFill>
                  <a:srgbClr val="FFFFFF"/>
                </a:solidFill>
              </a:rPr>
              <a:t>an example </a:t>
            </a:r>
            <a:r>
              <a:rPr lang="en-US" sz="1600" dirty="0" smtClean="0">
                <a:solidFill>
                  <a:srgbClr val="FF0000"/>
                </a:solidFill>
              </a:rPr>
              <a:t>shot </a:t>
            </a:r>
            <a:r>
              <a:rPr lang="en-US" sz="1600" dirty="0" smtClean="0">
                <a:solidFill>
                  <a:srgbClr val="FFFFFF"/>
                </a:solidFill>
              </a:rPr>
              <a:t>and its </a:t>
            </a:r>
            <a:r>
              <a:rPr lang="en-US" sz="1600" dirty="0" smtClean="0">
                <a:solidFill>
                  <a:schemeClr val="accent2">
                    <a:lumMod val="60000"/>
                    <a:lumOff val="40000"/>
                  </a:schemeClr>
                </a:solidFill>
              </a:rPr>
              <a:t>aperture</a:t>
            </a:r>
            <a:endParaRPr lang="en-US" sz="1600" dirty="0">
              <a:solidFill>
                <a:schemeClr val="accent2">
                  <a:lumMod val="60000"/>
                  <a:lumOff val="40000"/>
                </a:schemeClr>
              </a:solidFill>
            </a:endParaRPr>
          </a:p>
        </p:txBody>
      </p:sp>
      <p:sp>
        <p:nvSpPr>
          <p:cNvPr id="80" name="TextBox 79"/>
          <p:cNvSpPr txBox="1"/>
          <p:nvPr/>
        </p:nvSpPr>
        <p:spPr>
          <a:xfrm>
            <a:off x="847451" y="1014215"/>
            <a:ext cx="8569843" cy="276999"/>
          </a:xfrm>
          <a:prstGeom prst="rect">
            <a:avLst/>
          </a:prstGeom>
          <a:solidFill>
            <a:srgbClr val="000082">
              <a:alpha val="49000"/>
            </a:srgbClr>
          </a:solidFill>
        </p:spPr>
        <p:txBody>
          <a:bodyPr wrap="square" rtlCol="0">
            <a:spAutoFit/>
          </a:bodyPr>
          <a:lstStyle/>
          <a:p>
            <a:r>
              <a:rPr lang="en-US" sz="1200" dirty="0" smtClean="0">
                <a:solidFill>
                  <a:schemeClr val="accent4">
                    <a:lumMod val="20000"/>
                    <a:lumOff val="80000"/>
                  </a:schemeClr>
                </a:solidFill>
              </a:rPr>
              <a:t>(Huang and Schuster, 2011,  Multisource Least-squares Migration of Marine Streamer with Frequency-division Encoding )   </a:t>
            </a:r>
            <a:endParaRPr lang="en-US" sz="1200" b="1" dirty="0">
              <a:solidFill>
                <a:schemeClr val="accent4">
                  <a:lumMod val="20000"/>
                  <a:lumOff val="80000"/>
                </a:schemeClr>
              </a:solidFill>
            </a:endParaRPr>
          </a:p>
        </p:txBody>
      </p:sp>
      <p:grpSp>
        <p:nvGrpSpPr>
          <p:cNvPr id="36" name="Group 35"/>
          <p:cNvGrpSpPr/>
          <p:nvPr/>
        </p:nvGrpSpPr>
        <p:grpSpPr>
          <a:xfrm>
            <a:off x="11324" y="4019101"/>
            <a:ext cx="4698902" cy="2828266"/>
            <a:chOff x="5880009" y="3519372"/>
            <a:chExt cx="4496453" cy="2913005"/>
          </a:xfrm>
        </p:grpSpPr>
        <p:sp>
          <p:nvSpPr>
            <p:cNvPr id="53" name="Rectangle 52"/>
            <p:cNvSpPr/>
            <p:nvPr/>
          </p:nvSpPr>
          <p:spPr bwMode="auto">
            <a:xfrm>
              <a:off x="5889523" y="3540322"/>
              <a:ext cx="4486939" cy="2892055"/>
            </a:xfrm>
            <a:prstGeom prst="rect">
              <a:avLst/>
            </a:prstGeom>
            <a:solidFill>
              <a:srgbClr val="00008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tx1"/>
                </a:solidFill>
                <a:effectLst/>
                <a:latin typeface="Times New Roman" pitchFamily="18" charset="0"/>
              </a:endParaRPr>
            </a:p>
          </p:txBody>
        </p:sp>
        <p:grpSp>
          <p:nvGrpSpPr>
            <p:cNvPr id="55" name="Group 47"/>
            <p:cNvGrpSpPr/>
            <p:nvPr/>
          </p:nvGrpSpPr>
          <p:grpSpPr>
            <a:xfrm>
              <a:off x="5880009" y="3519372"/>
              <a:ext cx="4340533" cy="2849307"/>
              <a:chOff x="1297376" y="3083437"/>
              <a:chExt cx="4340533" cy="2849307"/>
            </a:xfrm>
          </p:grpSpPr>
          <p:cxnSp>
            <p:nvCxnSpPr>
              <p:cNvPr id="56" name="Straight Connector 55"/>
              <p:cNvCxnSpPr/>
              <p:nvPr/>
            </p:nvCxnSpPr>
            <p:spPr>
              <a:xfrm>
                <a:off x="1829828" y="5229874"/>
                <a:ext cx="3524971" cy="0"/>
              </a:xfrm>
              <a:prstGeom prst="line">
                <a:avLst/>
              </a:prstGeom>
              <a:noFill/>
              <a:ln w="28575" cap="flat" cmpd="sng" algn="ctr">
                <a:solidFill>
                  <a:schemeClr val="accent6">
                    <a:lumMod val="40000"/>
                    <a:lumOff val="60000"/>
                  </a:schemeClr>
                </a:solidFill>
                <a:prstDash val="dash"/>
              </a:ln>
              <a:effectLst/>
            </p:spPr>
          </p:cxnSp>
          <p:grpSp>
            <p:nvGrpSpPr>
              <p:cNvPr id="57" name="Group 52"/>
              <p:cNvGrpSpPr/>
              <p:nvPr/>
            </p:nvGrpSpPr>
            <p:grpSpPr>
              <a:xfrm>
                <a:off x="1644743" y="5376642"/>
                <a:ext cx="3981472" cy="348702"/>
                <a:chOff x="1924051" y="5714993"/>
                <a:chExt cx="5852642" cy="821149"/>
              </a:xfrm>
            </p:grpSpPr>
            <p:sp>
              <p:nvSpPr>
                <p:cNvPr id="76" name="TextBox 75"/>
                <p:cNvSpPr txBox="1"/>
                <p:nvPr/>
              </p:nvSpPr>
              <p:spPr>
                <a:xfrm>
                  <a:off x="1924051" y="5715000"/>
                  <a:ext cx="579945" cy="82114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latin typeface="Arial" pitchFamily="34" charset="0"/>
                      <a:cs typeface="Arial" pitchFamily="34" charset="0"/>
                    </a:rPr>
                    <a:t>38</a:t>
                  </a:r>
                  <a:endParaRPr kumimoji="0" lang="en-US" sz="16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7" name="TextBox 76"/>
                <p:cNvSpPr txBox="1"/>
                <p:nvPr/>
              </p:nvSpPr>
              <p:spPr>
                <a:xfrm>
                  <a:off x="3619897" y="5714993"/>
                  <a:ext cx="579945" cy="82114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latin typeface="Arial" pitchFamily="34" charset="0"/>
                      <a:cs typeface="Arial" pitchFamily="34" charset="0"/>
                    </a:rPr>
                    <a:t>76</a:t>
                  </a:r>
                  <a:endParaRPr kumimoji="0" lang="en-US" sz="16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8" name="TextBox 77"/>
                <p:cNvSpPr txBox="1"/>
                <p:nvPr/>
              </p:nvSpPr>
              <p:spPr>
                <a:xfrm>
                  <a:off x="5286375" y="5714993"/>
                  <a:ext cx="740040" cy="82113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latin typeface="Arial" pitchFamily="34" charset="0"/>
                      <a:cs typeface="Arial" pitchFamily="34" charset="0"/>
                    </a:rPr>
                    <a:t>152</a:t>
                  </a:r>
                  <a:endParaRPr kumimoji="0" lang="en-US" sz="16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9" name="TextBox 78"/>
                <p:cNvSpPr txBox="1"/>
                <p:nvPr/>
              </p:nvSpPr>
              <p:spPr>
                <a:xfrm>
                  <a:off x="7036653" y="5714993"/>
                  <a:ext cx="740040" cy="82113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latin typeface="Arial" pitchFamily="34" charset="0"/>
                      <a:cs typeface="Arial" pitchFamily="34" charset="0"/>
                    </a:rPr>
                    <a:t>304</a:t>
                  </a:r>
                  <a:endParaRPr kumimoji="0" lang="en-US" sz="16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grpSp>
          <p:sp>
            <p:nvSpPr>
              <p:cNvPr id="58" name="TextBox 57"/>
              <p:cNvSpPr txBox="1"/>
              <p:nvPr/>
            </p:nvSpPr>
            <p:spPr>
              <a:xfrm>
                <a:off x="1297376" y="3440480"/>
                <a:ext cx="43313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00"/>
                    </a:solidFill>
                    <a:effectLst/>
                    <a:uLnTx/>
                    <a:uFillTx/>
                    <a:latin typeface="Arial" pitchFamily="34" charset="0"/>
                    <a:cs typeface="Arial" pitchFamily="34" charset="0"/>
                  </a:rPr>
                  <a:t>9.4</a:t>
                </a:r>
                <a:endParaRPr kumimoji="0" lang="en-US" sz="1400" b="1"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59" name="TextBox 58"/>
              <p:cNvSpPr txBox="1"/>
              <p:nvPr/>
            </p:nvSpPr>
            <p:spPr>
              <a:xfrm>
                <a:off x="1297376" y="3598579"/>
                <a:ext cx="43313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00"/>
                    </a:solidFill>
                    <a:effectLst/>
                    <a:uLnTx/>
                    <a:uFillTx/>
                    <a:latin typeface="Arial" pitchFamily="34" charset="0"/>
                    <a:cs typeface="Arial" pitchFamily="34" charset="0"/>
                  </a:rPr>
                  <a:t>8.0</a:t>
                </a:r>
                <a:endParaRPr kumimoji="0" lang="en-US" sz="1400" b="1"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60" name="TextBox 59"/>
              <p:cNvSpPr txBox="1"/>
              <p:nvPr/>
            </p:nvSpPr>
            <p:spPr>
              <a:xfrm>
                <a:off x="1300297" y="3756531"/>
                <a:ext cx="43313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00"/>
                    </a:solidFill>
                    <a:effectLst/>
                    <a:uLnTx/>
                    <a:uFillTx/>
                    <a:latin typeface="Arial" pitchFamily="34" charset="0"/>
                    <a:cs typeface="Arial" pitchFamily="34" charset="0"/>
                  </a:rPr>
                  <a:t>6.6</a:t>
                </a:r>
                <a:endParaRPr kumimoji="0" lang="en-US" sz="1400" b="1"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61" name="TextBox 60"/>
              <p:cNvSpPr txBox="1"/>
              <p:nvPr/>
            </p:nvSpPr>
            <p:spPr>
              <a:xfrm>
                <a:off x="1302178" y="3903194"/>
                <a:ext cx="43313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00"/>
                    </a:solidFill>
                    <a:effectLst/>
                    <a:uLnTx/>
                    <a:uFillTx/>
                    <a:latin typeface="Arial" pitchFamily="34" charset="0"/>
                    <a:cs typeface="Arial" pitchFamily="34" charset="0"/>
                  </a:rPr>
                  <a:t>5.4</a:t>
                </a:r>
                <a:endParaRPr kumimoji="0" lang="en-US" sz="1400" b="1"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62" name="TextBox 61"/>
              <p:cNvSpPr txBox="1"/>
              <p:nvPr/>
            </p:nvSpPr>
            <p:spPr>
              <a:xfrm>
                <a:off x="1442851" y="5050720"/>
                <a:ext cx="271814" cy="316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accent6">
                        <a:lumMod val="40000"/>
                        <a:lumOff val="60000"/>
                      </a:schemeClr>
                    </a:solidFill>
                    <a:effectLst/>
                    <a:uLnTx/>
                    <a:uFillTx/>
                    <a:latin typeface="Arial" pitchFamily="34" charset="0"/>
                    <a:cs typeface="Arial" pitchFamily="34" charset="0"/>
                  </a:rPr>
                  <a:t>1</a:t>
                </a:r>
                <a:endParaRPr kumimoji="0" lang="en-US" sz="1400" b="0" i="0" u="none" strike="noStrike" kern="0" cap="none" spc="0" normalizeH="0" baseline="0" noProof="0" dirty="0">
                  <a:ln>
                    <a:noFill/>
                  </a:ln>
                  <a:solidFill>
                    <a:schemeClr val="accent6">
                      <a:lumMod val="40000"/>
                      <a:lumOff val="60000"/>
                    </a:schemeClr>
                  </a:solidFill>
                  <a:effectLst/>
                  <a:uLnTx/>
                  <a:uFillTx/>
                  <a:latin typeface="Arial" pitchFamily="34" charset="0"/>
                  <a:cs typeface="Arial" pitchFamily="34" charset="0"/>
                </a:endParaRPr>
              </a:p>
            </p:txBody>
          </p:sp>
          <p:sp>
            <p:nvSpPr>
              <p:cNvPr id="63" name="TextBox 62"/>
              <p:cNvSpPr txBox="1"/>
              <p:nvPr/>
            </p:nvSpPr>
            <p:spPr>
              <a:xfrm>
                <a:off x="2431565" y="5584046"/>
                <a:ext cx="2120210" cy="34869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00"/>
                    </a:solidFill>
                    <a:effectLst/>
                    <a:uLnTx/>
                    <a:uFillTx/>
                    <a:latin typeface="Arial" pitchFamily="34" charset="0"/>
                    <a:cs typeface="Arial" pitchFamily="34" charset="0"/>
                  </a:rPr>
                  <a:t>Shots per </a:t>
                </a:r>
                <a:r>
                  <a:rPr kumimoji="0" lang="en-US" sz="1600" b="0" i="0" u="none" strike="noStrike" kern="0" cap="none" spc="0" normalizeH="0" baseline="0" noProof="0" dirty="0" err="1" smtClean="0">
                    <a:ln>
                      <a:noFill/>
                    </a:ln>
                    <a:solidFill>
                      <a:srgbClr val="FFFF00"/>
                    </a:solidFill>
                    <a:effectLst/>
                    <a:uLnTx/>
                    <a:uFillTx/>
                    <a:latin typeface="Arial" pitchFamily="34" charset="0"/>
                    <a:cs typeface="Arial" pitchFamily="34" charset="0"/>
                  </a:rPr>
                  <a:t>supergather</a:t>
                </a:r>
                <a:endParaRPr kumimoji="0" lang="en-US" sz="16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64" name="TextBox 63"/>
              <p:cNvSpPr txBox="1"/>
              <p:nvPr/>
            </p:nvSpPr>
            <p:spPr>
              <a:xfrm>
                <a:off x="2349878" y="3083437"/>
                <a:ext cx="1899323" cy="3486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FFFF00"/>
                    </a:solidFill>
                    <a:uLnTx/>
                    <a:uFillTx/>
                    <a:latin typeface="Arial" pitchFamily="34" charset="0"/>
                    <a:cs typeface="Arial" pitchFamily="34" charset="0"/>
                  </a:rPr>
                  <a:t>Computational</a:t>
                </a:r>
                <a:r>
                  <a:rPr kumimoji="0" lang="en-US" sz="16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cs typeface="Arial" pitchFamily="34" charset="0"/>
                  </a:rPr>
                  <a:t> gain</a:t>
                </a:r>
                <a:endParaRPr kumimoji="0" lang="en-US" sz="16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65" name="TextBox 64"/>
              <p:cNvSpPr txBox="1"/>
              <p:nvPr/>
            </p:nvSpPr>
            <p:spPr>
              <a:xfrm>
                <a:off x="2296385" y="4786381"/>
                <a:ext cx="2236789" cy="3486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chemeClr val="accent6">
                        <a:lumMod val="40000"/>
                        <a:lumOff val="60000"/>
                      </a:schemeClr>
                    </a:solidFill>
                    <a:effectLst/>
                    <a:uLnTx/>
                    <a:uFillTx/>
                    <a:latin typeface="Arial" pitchFamily="34" charset="0"/>
                    <a:cs typeface="Arial" pitchFamily="34" charset="0"/>
                  </a:rPr>
                  <a:t>Conventional migration:</a:t>
                </a:r>
                <a:endParaRPr kumimoji="0" lang="en-US" sz="1600" b="0" i="0" u="none" strike="noStrike" kern="0" cap="none" spc="0" normalizeH="0" baseline="0" noProof="0" dirty="0">
                  <a:ln>
                    <a:noFill/>
                  </a:ln>
                  <a:solidFill>
                    <a:schemeClr val="accent6">
                      <a:lumMod val="40000"/>
                      <a:lumOff val="60000"/>
                    </a:schemeClr>
                  </a:solidFill>
                  <a:effectLst/>
                  <a:uLnTx/>
                  <a:uFillTx/>
                  <a:latin typeface="Arial" pitchFamily="34" charset="0"/>
                  <a:cs typeface="Arial" pitchFamily="34" charset="0"/>
                </a:endParaRPr>
              </a:p>
            </p:txBody>
          </p:sp>
          <p:sp>
            <p:nvSpPr>
              <p:cNvPr id="66" name="Rectangle 65"/>
              <p:cNvSpPr/>
              <p:nvPr/>
            </p:nvSpPr>
            <p:spPr>
              <a:xfrm>
                <a:off x="1750073" y="3477580"/>
                <a:ext cx="3887836" cy="1909148"/>
              </a:xfrm>
              <a:prstGeom prst="rect">
                <a:avLst/>
              </a:prstGeom>
              <a:noFill/>
              <a:ln w="762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cxnSp>
            <p:nvCxnSpPr>
              <p:cNvPr id="67" name="Straight Connector 66"/>
              <p:cNvCxnSpPr/>
              <p:nvPr/>
            </p:nvCxnSpPr>
            <p:spPr>
              <a:xfrm>
                <a:off x="1750073" y="5261163"/>
                <a:ext cx="3887836" cy="0"/>
              </a:xfrm>
              <a:prstGeom prst="line">
                <a:avLst/>
              </a:prstGeom>
              <a:noFill/>
              <a:ln w="9525" cap="flat" cmpd="sng" algn="ctr">
                <a:solidFill>
                  <a:srgbClr val="4F81BD">
                    <a:shade val="95000"/>
                    <a:satMod val="105000"/>
                  </a:srgbClr>
                </a:solidFill>
                <a:prstDash val="sysDot"/>
              </a:ln>
              <a:effectLst/>
            </p:spPr>
          </p:cxnSp>
          <p:grpSp>
            <p:nvGrpSpPr>
              <p:cNvPr id="68" name="Group 102"/>
              <p:cNvGrpSpPr/>
              <p:nvPr/>
            </p:nvGrpSpPr>
            <p:grpSpPr>
              <a:xfrm>
                <a:off x="1828228" y="3547339"/>
                <a:ext cx="3678402" cy="453432"/>
                <a:chOff x="1486117" y="1057056"/>
                <a:chExt cx="6896188" cy="1232048"/>
              </a:xfrm>
            </p:grpSpPr>
            <p:grpSp>
              <p:nvGrpSpPr>
                <p:cNvPr id="69" name="Group 75"/>
                <p:cNvGrpSpPr/>
                <p:nvPr/>
              </p:nvGrpSpPr>
              <p:grpSpPr>
                <a:xfrm>
                  <a:off x="1667753" y="1057056"/>
                  <a:ext cx="6714552" cy="1232048"/>
                  <a:chOff x="2086100" y="1231075"/>
                  <a:chExt cx="5264725" cy="1067775"/>
                </a:xfrm>
              </p:grpSpPr>
              <p:sp>
                <p:nvSpPr>
                  <p:cNvPr id="71" name="Freeform 70"/>
                  <p:cNvSpPr/>
                  <p:nvPr/>
                </p:nvSpPr>
                <p:spPr>
                  <a:xfrm>
                    <a:off x="2104845" y="1285336"/>
                    <a:ext cx="5201729" cy="983411"/>
                  </a:xfrm>
                  <a:custGeom>
                    <a:avLst/>
                    <a:gdLst>
                      <a:gd name="connsiteX0" fmla="*/ 0 w 5201729"/>
                      <a:gd name="connsiteY0" fmla="*/ 983411 h 983411"/>
                      <a:gd name="connsiteX1" fmla="*/ 1742536 w 5201729"/>
                      <a:gd name="connsiteY1" fmla="*/ 612475 h 983411"/>
                      <a:gd name="connsiteX2" fmla="*/ 3467819 w 5201729"/>
                      <a:gd name="connsiteY2" fmla="*/ 267419 h 983411"/>
                      <a:gd name="connsiteX3" fmla="*/ 5201729 w 5201729"/>
                      <a:gd name="connsiteY3" fmla="*/ 0 h 983411"/>
                    </a:gdLst>
                    <a:ahLst/>
                    <a:cxnLst>
                      <a:cxn ang="0">
                        <a:pos x="connsiteX0" y="connsiteY0"/>
                      </a:cxn>
                      <a:cxn ang="0">
                        <a:pos x="connsiteX1" y="connsiteY1"/>
                      </a:cxn>
                      <a:cxn ang="0">
                        <a:pos x="connsiteX2" y="connsiteY2"/>
                      </a:cxn>
                      <a:cxn ang="0">
                        <a:pos x="connsiteX3" y="connsiteY3"/>
                      </a:cxn>
                    </a:cxnLst>
                    <a:rect l="l" t="t" r="r" b="b"/>
                    <a:pathLst>
                      <a:path w="5201729" h="983411">
                        <a:moveTo>
                          <a:pt x="0" y="983411"/>
                        </a:moveTo>
                        <a:lnTo>
                          <a:pt x="1742536" y="612475"/>
                        </a:lnTo>
                        <a:lnTo>
                          <a:pt x="3467819" y="267419"/>
                        </a:lnTo>
                        <a:lnTo>
                          <a:pt x="5201729" y="0"/>
                        </a:lnTo>
                      </a:path>
                    </a:pathLst>
                  </a:custGeom>
                  <a:no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72" name="Isosceles Triangle 71"/>
                  <p:cNvSpPr/>
                  <p:nvPr/>
                </p:nvSpPr>
                <p:spPr>
                  <a:xfrm>
                    <a:off x="2086100" y="2222650"/>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73" name="Isosceles Triangle 72"/>
                  <p:cNvSpPr/>
                  <p:nvPr/>
                </p:nvSpPr>
                <p:spPr>
                  <a:xfrm>
                    <a:off x="3810000" y="1864425"/>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74" name="Isosceles Triangle 73"/>
                  <p:cNvSpPr/>
                  <p:nvPr/>
                </p:nvSpPr>
                <p:spPr>
                  <a:xfrm>
                    <a:off x="5526975" y="1512125"/>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75" name="Isosceles Triangle 74"/>
                  <p:cNvSpPr/>
                  <p:nvPr/>
                </p:nvSpPr>
                <p:spPr>
                  <a:xfrm>
                    <a:off x="7274625" y="1231075"/>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grpSp>
            <p:sp>
              <p:nvSpPr>
                <p:cNvPr id="70" name="TextBox 8"/>
                <p:cNvSpPr txBox="1">
                  <a:spLocks noChangeArrowheads="1"/>
                </p:cNvSpPr>
                <p:nvPr/>
              </p:nvSpPr>
              <p:spPr bwMode="auto">
                <a:xfrm rot="20913292">
                  <a:off x="1486117" y="1124392"/>
                  <a:ext cx="1950365" cy="86133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B0F0"/>
                      </a:solidFill>
                      <a:effectLst/>
                      <a:uLnTx/>
                      <a:uFillTx/>
                      <a:latin typeface="Arial" pitchFamily="34" charset="0"/>
                      <a:cs typeface="Arial" pitchFamily="34" charset="0"/>
                    </a:rPr>
                    <a:t>SNR=30dB</a:t>
                  </a:r>
                  <a:endParaRPr kumimoji="0" lang="en-US" sz="1400" b="0" i="0" u="none" strike="noStrike" kern="0" cap="none" spc="0" normalizeH="0" baseline="0" noProof="0" dirty="0">
                    <a:ln>
                      <a:noFill/>
                    </a:ln>
                    <a:solidFill>
                      <a:srgbClr val="00B0F0"/>
                    </a:solidFill>
                    <a:effectLst/>
                    <a:uLnTx/>
                    <a:uFillTx/>
                    <a:latin typeface="Arial" pitchFamily="34" charset="0"/>
                    <a:cs typeface="Arial" pitchFamily="34" charset="0"/>
                  </a:endParaRPr>
                </a:p>
              </p:txBody>
            </p:sp>
          </p:grpSp>
        </p:grpSp>
      </p:grpSp>
      <p:sp>
        <p:nvSpPr>
          <p:cNvPr id="84" name="TextBox 83"/>
          <p:cNvSpPr txBox="1"/>
          <p:nvPr/>
        </p:nvSpPr>
        <p:spPr>
          <a:xfrm>
            <a:off x="-206394" y="5459318"/>
            <a:ext cx="873957" cy="261610"/>
          </a:xfrm>
          <a:prstGeom prst="rect">
            <a:avLst/>
          </a:prstGeom>
          <a:noFill/>
          <a:scene3d>
            <a:camera prst="orthographicFront">
              <a:rot lat="0" lon="0" rev="5400000"/>
            </a:camera>
            <a:lightRig rig="threePt" dir="t"/>
          </a:scene3d>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effectLst/>
                <a:uLnTx/>
                <a:uFillTx/>
                <a:latin typeface="+mj-lt"/>
                <a:cs typeface="Arial" pitchFamily="34" charset="0"/>
              </a:rPr>
              <a:t>Comp. Gain</a:t>
            </a:r>
            <a:endParaRPr kumimoji="0" lang="en-US" sz="1100" b="0" i="0" u="none" strike="noStrike" kern="0" cap="none" spc="0" normalizeH="0" baseline="0" noProof="0" dirty="0">
              <a:ln>
                <a:noFill/>
              </a:ln>
              <a:effectLst/>
              <a:uLnTx/>
              <a:uFillTx/>
              <a:latin typeface="+mj-lt"/>
              <a:cs typeface="Arial" pitchFamily="34" charset="0"/>
            </a:endParaRPr>
          </a:p>
        </p:txBody>
      </p:sp>
    </p:spTree>
    <p:extLst>
      <p:ext uri="{BB962C8B-B14F-4D97-AF65-F5344CB8AC3E}">
        <p14:creationId xmlns:p14="http://schemas.microsoft.com/office/powerpoint/2010/main" val="1363058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2.89017E-7 L -0.21215 0.0067 " pathEditMode="relative" rAng="0" ptsTypes="AA">
                                      <p:cBhvr>
                                        <p:cTn id="6" dur="2000" fill="hold"/>
                                        <p:tgtEl>
                                          <p:spTgt spid="2"/>
                                        </p:tgtEl>
                                        <p:attrNameLst>
                                          <p:attrName>ppt_x</p:attrName>
                                          <p:attrName>ppt_y</p:attrName>
                                        </p:attrNameLst>
                                      </p:cBhvr>
                                      <p:rCtr x="-10608" y="32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339596" y="867508"/>
            <a:ext cx="7288826" cy="5187462"/>
          </a:xfrm>
          <a:prstGeom prst="rect">
            <a:avLst/>
          </a:prstGeom>
          <a:noFill/>
          <a:ln w="762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cxnSp>
        <p:nvCxnSpPr>
          <p:cNvPr id="52" name="Straight Connector 51"/>
          <p:cNvCxnSpPr/>
          <p:nvPr/>
        </p:nvCxnSpPr>
        <p:spPr>
          <a:xfrm>
            <a:off x="1728334" y="5831012"/>
            <a:ext cx="6608536" cy="0"/>
          </a:xfrm>
          <a:prstGeom prst="line">
            <a:avLst/>
          </a:prstGeom>
          <a:noFill/>
          <a:ln w="57150" cap="flat" cmpd="sng" algn="ctr">
            <a:solidFill>
              <a:schemeClr val="accent6">
                <a:lumMod val="40000"/>
                <a:lumOff val="60000"/>
              </a:schemeClr>
            </a:solidFill>
            <a:prstDash val="dash"/>
          </a:ln>
          <a:effectLst/>
        </p:spPr>
      </p:cxnSp>
      <p:grpSp>
        <p:nvGrpSpPr>
          <p:cNvPr id="53" name="Group 52"/>
          <p:cNvGrpSpPr/>
          <p:nvPr/>
        </p:nvGrpSpPr>
        <p:grpSpPr>
          <a:xfrm>
            <a:off x="1461077" y="6027565"/>
            <a:ext cx="7301923" cy="461665"/>
            <a:chOff x="1924050" y="5715000"/>
            <a:chExt cx="5725269" cy="400110"/>
          </a:xfrm>
        </p:grpSpPr>
        <p:sp>
          <p:nvSpPr>
            <p:cNvPr id="54" name="TextBox 53"/>
            <p:cNvSpPr txBox="1"/>
            <p:nvPr/>
          </p:nvSpPr>
          <p:spPr>
            <a:xfrm>
              <a:off x="1924050" y="5715000"/>
              <a:ext cx="4700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38</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55" name="TextBox 54"/>
            <p:cNvSpPr txBox="1"/>
            <p:nvPr/>
          </p:nvSpPr>
          <p:spPr>
            <a:xfrm>
              <a:off x="3619896" y="5715000"/>
              <a:ext cx="470000"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76</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56" name="TextBox 55"/>
            <p:cNvSpPr txBox="1"/>
            <p:nvPr/>
          </p:nvSpPr>
          <p:spPr>
            <a:xfrm>
              <a:off x="5286375" y="5715000"/>
              <a:ext cx="61266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152</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57" name="TextBox 56"/>
            <p:cNvSpPr txBox="1"/>
            <p:nvPr/>
          </p:nvSpPr>
          <p:spPr>
            <a:xfrm>
              <a:off x="7036651" y="5715000"/>
              <a:ext cx="61266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304</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grpSp>
      <p:cxnSp>
        <p:nvCxnSpPr>
          <p:cNvPr id="67" name="Straight Connector 66"/>
          <p:cNvCxnSpPr/>
          <p:nvPr/>
        </p:nvCxnSpPr>
        <p:spPr>
          <a:xfrm>
            <a:off x="1339596" y="5829358"/>
            <a:ext cx="7288826" cy="0"/>
          </a:xfrm>
          <a:prstGeom prst="line">
            <a:avLst/>
          </a:prstGeom>
          <a:noFill/>
          <a:ln w="9525" cap="flat" cmpd="sng" algn="ctr">
            <a:solidFill>
              <a:srgbClr val="4F81BD">
                <a:shade val="95000"/>
                <a:satMod val="105000"/>
              </a:srgbClr>
            </a:solidFill>
            <a:prstDash val="sysDot"/>
          </a:ln>
          <a:effectLst/>
        </p:spPr>
      </p:cxnSp>
      <p:sp>
        <p:nvSpPr>
          <p:cNvPr id="68" name="TextBox 67"/>
          <p:cNvSpPr txBox="1"/>
          <p:nvPr/>
        </p:nvSpPr>
        <p:spPr>
          <a:xfrm>
            <a:off x="809842" y="867508"/>
            <a:ext cx="6893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9.4</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69" name="TextBox 68"/>
          <p:cNvSpPr txBox="1"/>
          <p:nvPr/>
        </p:nvSpPr>
        <p:spPr>
          <a:xfrm>
            <a:off x="809842" y="1196280"/>
            <a:ext cx="6893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8.0</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0" name="TextBox 69"/>
          <p:cNvSpPr txBox="1"/>
          <p:nvPr/>
        </p:nvSpPr>
        <p:spPr>
          <a:xfrm>
            <a:off x="815319" y="1625461"/>
            <a:ext cx="6893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6.6</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1" name="TextBox 70"/>
          <p:cNvSpPr txBox="1"/>
          <p:nvPr/>
        </p:nvSpPr>
        <p:spPr>
          <a:xfrm>
            <a:off x="818846" y="2023971"/>
            <a:ext cx="6893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5.4</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2" name="TextBox 71"/>
          <p:cNvSpPr txBox="1"/>
          <p:nvPr/>
        </p:nvSpPr>
        <p:spPr>
          <a:xfrm>
            <a:off x="806487" y="2778895"/>
            <a:ext cx="689388"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3.8</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3" name="TextBox 72"/>
          <p:cNvSpPr txBox="1"/>
          <p:nvPr/>
        </p:nvSpPr>
        <p:spPr>
          <a:xfrm>
            <a:off x="853675" y="5628817"/>
            <a:ext cx="41747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accent6">
                    <a:lumMod val="40000"/>
                    <a:lumOff val="60000"/>
                  </a:schemeClr>
                </a:solidFill>
                <a:effectLst/>
                <a:uLnTx/>
                <a:uFillTx/>
                <a:latin typeface="Arial" pitchFamily="34" charset="0"/>
                <a:cs typeface="Arial" pitchFamily="34" charset="0"/>
              </a:rPr>
              <a:t>1</a:t>
            </a:r>
            <a:endParaRPr kumimoji="0" lang="en-US" sz="2000" b="0" i="0" u="none" strike="noStrike" kern="0" cap="none" spc="0" normalizeH="0" baseline="0" noProof="0" dirty="0">
              <a:ln>
                <a:noFill/>
              </a:ln>
              <a:solidFill>
                <a:schemeClr val="accent6">
                  <a:lumMod val="40000"/>
                  <a:lumOff val="60000"/>
                </a:schemeClr>
              </a:solidFill>
              <a:effectLst/>
              <a:uLnTx/>
              <a:uFillTx/>
              <a:latin typeface="Arial" pitchFamily="34" charset="0"/>
              <a:cs typeface="Arial" pitchFamily="34" charset="0"/>
            </a:endParaRPr>
          </a:p>
        </p:txBody>
      </p:sp>
      <p:sp>
        <p:nvSpPr>
          <p:cNvPr id="74" name="TextBox 73"/>
          <p:cNvSpPr txBox="1"/>
          <p:nvPr/>
        </p:nvSpPr>
        <p:spPr>
          <a:xfrm>
            <a:off x="3505200" y="6353502"/>
            <a:ext cx="271901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00"/>
                </a:solidFill>
                <a:effectLst/>
                <a:uLnTx/>
                <a:uFillTx/>
                <a:latin typeface="Arial" pitchFamily="34" charset="0"/>
                <a:cs typeface="Arial" pitchFamily="34" charset="0"/>
              </a:rPr>
              <a:t>Shots per </a:t>
            </a:r>
            <a:r>
              <a:rPr kumimoji="0" lang="en-US" sz="2000" b="0" i="0" u="none" strike="noStrike" kern="0" cap="none" spc="0" normalizeH="0" baseline="0" noProof="0" dirty="0" err="1" smtClean="0">
                <a:ln>
                  <a:noFill/>
                </a:ln>
                <a:solidFill>
                  <a:srgbClr val="FFFF00"/>
                </a:solidFill>
                <a:effectLst/>
                <a:uLnTx/>
                <a:uFillTx/>
                <a:latin typeface="Arial" pitchFamily="34" charset="0"/>
                <a:cs typeface="Arial" pitchFamily="34" charset="0"/>
              </a:rPr>
              <a:t>supergather</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75" name="TextBox 74"/>
          <p:cNvSpPr txBox="1"/>
          <p:nvPr/>
        </p:nvSpPr>
        <p:spPr>
          <a:xfrm rot="16200000">
            <a:off x="-635388" y="3036606"/>
            <a:ext cx="2436886"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smtClean="0">
                <a:ln>
                  <a:noFill/>
                </a:ln>
                <a:solidFill>
                  <a:srgbClr val="FFFF00"/>
                </a:solidFill>
                <a:uLnTx/>
                <a:uFillTx/>
                <a:latin typeface="Arial" pitchFamily="34" charset="0"/>
                <a:cs typeface="Arial" pitchFamily="34" charset="0"/>
              </a:rPr>
              <a:t>Computational</a:t>
            </a:r>
            <a:r>
              <a:rPr kumimoji="0" lang="en-US" sz="20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pitchFamily="34" charset="0"/>
                <a:cs typeface="Arial" pitchFamily="34" charset="0"/>
              </a:rPr>
              <a:t> gain</a:t>
            </a:r>
            <a:endParaRPr kumimoji="0" lang="en-US" sz="2000" b="0" i="0" u="none" strike="noStrike" kern="0" cap="none" spc="0" normalizeH="0" baseline="0" noProof="0" dirty="0">
              <a:ln>
                <a:noFill/>
              </a:ln>
              <a:solidFill>
                <a:srgbClr val="FFFF00"/>
              </a:solidFill>
              <a:effectLst/>
              <a:uLnTx/>
              <a:uFillTx/>
              <a:latin typeface="Arial" pitchFamily="34" charset="0"/>
              <a:cs typeface="Arial" pitchFamily="34" charset="0"/>
            </a:endParaRPr>
          </a:p>
        </p:txBody>
      </p:sp>
      <p:sp>
        <p:nvSpPr>
          <p:cNvPr id="94" name="TextBox 93"/>
          <p:cNvSpPr txBox="1"/>
          <p:nvPr/>
        </p:nvSpPr>
        <p:spPr>
          <a:xfrm>
            <a:off x="3380468" y="5263662"/>
            <a:ext cx="3672234"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accent6">
                    <a:lumMod val="40000"/>
                    <a:lumOff val="60000"/>
                  </a:schemeClr>
                </a:solidFill>
                <a:effectLst/>
                <a:uLnTx/>
                <a:uFillTx/>
                <a:latin typeface="Arial" pitchFamily="34" charset="0"/>
                <a:cs typeface="Arial" pitchFamily="34" charset="0"/>
              </a:rPr>
              <a:t>Conventional migration:</a:t>
            </a:r>
            <a:endParaRPr kumimoji="0" lang="en-US" sz="2000" b="0" i="0" u="none" strike="noStrike" kern="0" cap="none" spc="0" normalizeH="0" baseline="0" noProof="0" dirty="0">
              <a:ln>
                <a:noFill/>
              </a:ln>
              <a:solidFill>
                <a:schemeClr val="accent6">
                  <a:lumMod val="40000"/>
                  <a:lumOff val="60000"/>
                </a:schemeClr>
              </a:solidFill>
              <a:effectLst/>
              <a:uLnTx/>
              <a:uFillTx/>
              <a:latin typeface="Arial" pitchFamily="34" charset="0"/>
              <a:cs typeface="Arial" pitchFamily="34" charset="0"/>
            </a:endParaRPr>
          </a:p>
        </p:txBody>
      </p:sp>
      <p:sp>
        <p:nvSpPr>
          <p:cNvPr id="95" name="Rectangle 94"/>
          <p:cNvSpPr/>
          <p:nvPr/>
        </p:nvSpPr>
        <p:spPr>
          <a:xfrm>
            <a:off x="3276600" y="239901"/>
            <a:ext cx="3534942"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Arial" pitchFamily="34" charset="0"/>
                <a:cs typeface="Arial" pitchFamily="34" charset="0"/>
              </a:rPr>
              <a:t>Sensitivity to input noise level</a:t>
            </a:r>
          </a:p>
        </p:txBody>
      </p:sp>
      <p:grpSp>
        <p:nvGrpSpPr>
          <p:cNvPr id="101" name="Group 100"/>
          <p:cNvGrpSpPr/>
          <p:nvPr/>
        </p:nvGrpSpPr>
        <p:grpSpPr>
          <a:xfrm>
            <a:off x="1667753" y="1428162"/>
            <a:ext cx="6714552" cy="1610019"/>
            <a:chOff x="1667753" y="1428162"/>
            <a:chExt cx="6714552" cy="1610019"/>
          </a:xfrm>
        </p:grpSpPr>
        <p:grpSp>
          <p:nvGrpSpPr>
            <p:cNvPr id="88" name="Group 87"/>
            <p:cNvGrpSpPr/>
            <p:nvPr/>
          </p:nvGrpSpPr>
          <p:grpSpPr>
            <a:xfrm>
              <a:off x="1667753" y="1428162"/>
              <a:ext cx="6714552" cy="1610019"/>
              <a:chOff x="2086100" y="1552700"/>
              <a:chExt cx="5264725" cy="1395350"/>
            </a:xfrm>
          </p:grpSpPr>
          <p:sp>
            <p:nvSpPr>
              <p:cNvPr id="89" name="Freeform 88"/>
              <p:cNvSpPr/>
              <p:nvPr/>
            </p:nvSpPr>
            <p:spPr>
              <a:xfrm>
                <a:off x="2113472" y="1595887"/>
                <a:ext cx="5193102" cy="1328468"/>
              </a:xfrm>
              <a:custGeom>
                <a:avLst/>
                <a:gdLst>
                  <a:gd name="connsiteX0" fmla="*/ 0 w 5193102"/>
                  <a:gd name="connsiteY0" fmla="*/ 1328468 h 1328468"/>
                  <a:gd name="connsiteX1" fmla="*/ 1725283 w 5193102"/>
                  <a:gd name="connsiteY1" fmla="*/ 923026 h 1328468"/>
                  <a:gd name="connsiteX2" fmla="*/ 3467819 w 5193102"/>
                  <a:gd name="connsiteY2" fmla="*/ 241539 h 1328468"/>
                  <a:gd name="connsiteX3" fmla="*/ 5193102 w 5193102"/>
                  <a:gd name="connsiteY3" fmla="*/ 0 h 1328468"/>
                </a:gdLst>
                <a:ahLst/>
                <a:cxnLst>
                  <a:cxn ang="0">
                    <a:pos x="connsiteX0" y="connsiteY0"/>
                  </a:cxn>
                  <a:cxn ang="0">
                    <a:pos x="connsiteX1" y="connsiteY1"/>
                  </a:cxn>
                  <a:cxn ang="0">
                    <a:pos x="connsiteX2" y="connsiteY2"/>
                  </a:cxn>
                  <a:cxn ang="0">
                    <a:pos x="connsiteX3" y="connsiteY3"/>
                  </a:cxn>
                </a:cxnLst>
                <a:rect l="l" t="t" r="r" b="b"/>
                <a:pathLst>
                  <a:path w="5193102" h="1328468">
                    <a:moveTo>
                      <a:pt x="0" y="1328468"/>
                    </a:moveTo>
                    <a:lnTo>
                      <a:pt x="1725283" y="923026"/>
                    </a:lnTo>
                    <a:lnTo>
                      <a:pt x="3467819" y="241539"/>
                    </a:lnTo>
                    <a:lnTo>
                      <a:pt x="5193102" y="0"/>
                    </a:lnTo>
                  </a:path>
                </a:pathLst>
              </a:custGeom>
              <a:noFill/>
              <a:ln w="57150"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90" name="Oval 89"/>
              <p:cNvSpPr/>
              <p:nvPr/>
            </p:nvSpPr>
            <p:spPr>
              <a:xfrm>
                <a:off x="7274625" y="1552700"/>
                <a:ext cx="76200" cy="76200"/>
              </a:xfrm>
              <a:prstGeom prst="ellipse">
                <a:avLst/>
              </a:prstGeom>
              <a:solidFill>
                <a:srgbClr val="FF0000"/>
              </a:solidFill>
              <a:ln w="57150"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91" name="Oval 90"/>
              <p:cNvSpPr/>
              <p:nvPr/>
            </p:nvSpPr>
            <p:spPr>
              <a:xfrm>
                <a:off x="5526975" y="1800100"/>
                <a:ext cx="76200" cy="76200"/>
              </a:xfrm>
              <a:prstGeom prst="ellipse">
                <a:avLst/>
              </a:prstGeom>
              <a:solidFill>
                <a:srgbClr val="FF0000"/>
              </a:solidFill>
              <a:ln w="57150"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92" name="Oval 91"/>
              <p:cNvSpPr/>
              <p:nvPr/>
            </p:nvSpPr>
            <p:spPr>
              <a:xfrm>
                <a:off x="3810000" y="2490850"/>
                <a:ext cx="76200" cy="76200"/>
              </a:xfrm>
              <a:prstGeom prst="ellipse">
                <a:avLst/>
              </a:prstGeom>
              <a:solidFill>
                <a:srgbClr val="FF0000"/>
              </a:solidFill>
              <a:ln w="57150"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93" name="Oval 92"/>
              <p:cNvSpPr/>
              <p:nvPr/>
            </p:nvSpPr>
            <p:spPr>
              <a:xfrm>
                <a:off x="2086100" y="2871850"/>
                <a:ext cx="76200" cy="76200"/>
              </a:xfrm>
              <a:prstGeom prst="ellipse">
                <a:avLst/>
              </a:prstGeom>
              <a:solidFill>
                <a:srgbClr val="FF0000"/>
              </a:solidFill>
              <a:ln w="57150" cap="flat" cmpd="sng" algn="ctr">
                <a:solidFill>
                  <a:srgbClr val="FF00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grpSp>
        <p:sp>
          <p:nvSpPr>
            <p:cNvPr id="96" name="TextBox 8"/>
            <p:cNvSpPr txBox="1">
              <a:spLocks noChangeArrowheads="1"/>
            </p:cNvSpPr>
            <p:nvPr/>
          </p:nvSpPr>
          <p:spPr bwMode="auto">
            <a:xfrm rot="20651445">
              <a:off x="4294410" y="2306934"/>
              <a:ext cx="188334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3399"/>
                  </a:solidFill>
                  <a:effectLst/>
                  <a:uLnTx/>
                  <a:uFillTx/>
                  <a:latin typeface="Arial" pitchFamily="34" charset="0"/>
                  <a:cs typeface="Arial" pitchFamily="34" charset="0"/>
                </a:rPr>
                <a:t>SNR=10dB</a:t>
              </a:r>
            </a:p>
          </p:txBody>
        </p:sp>
      </p:grpSp>
      <p:grpSp>
        <p:nvGrpSpPr>
          <p:cNvPr id="103" name="Group 102"/>
          <p:cNvGrpSpPr/>
          <p:nvPr/>
        </p:nvGrpSpPr>
        <p:grpSpPr>
          <a:xfrm>
            <a:off x="1667753" y="1057056"/>
            <a:ext cx="6714552" cy="1232048"/>
            <a:chOff x="1667753" y="1057056"/>
            <a:chExt cx="6714552" cy="1232048"/>
          </a:xfrm>
        </p:grpSpPr>
        <p:grpSp>
          <p:nvGrpSpPr>
            <p:cNvPr id="76" name="Group 75"/>
            <p:cNvGrpSpPr/>
            <p:nvPr/>
          </p:nvGrpSpPr>
          <p:grpSpPr>
            <a:xfrm>
              <a:off x="1667753" y="1057056"/>
              <a:ext cx="6714552" cy="1232048"/>
              <a:chOff x="2086100" y="1231075"/>
              <a:chExt cx="5264725" cy="1067775"/>
            </a:xfrm>
          </p:grpSpPr>
          <p:sp>
            <p:nvSpPr>
              <p:cNvPr id="77" name="Freeform 76"/>
              <p:cNvSpPr/>
              <p:nvPr/>
            </p:nvSpPr>
            <p:spPr>
              <a:xfrm>
                <a:off x="2104845" y="1285336"/>
                <a:ext cx="5201729" cy="983411"/>
              </a:xfrm>
              <a:custGeom>
                <a:avLst/>
                <a:gdLst>
                  <a:gd name="connsiteX0" fmla="*/ 0 w 5201729"/>
                  <a:gd name="connsiteY0" fmla="*/ 983411 h 983411"/>
                  <a:gd name="connsiteX1" fmla="*/ 1742536 w 5201729"/>
                  <a:gd name="connsiteY1" fmla="*/ 612475 h 983411"/>
                  <a:gd name="connsiteX2" fmla="*/ 3467819 w 5201729"/>
                  <a:gd name="connsiteY2" fmla="*/ 267419 h 983411"/>
                  <a:gd name="connsiteX3" fmla="*/ 5201729 w 5201729"/>
                  <a:gd name="connsiteY3" fmla="*/ 0 h 983411"/>
                </a:gdLst>
                <a:ahLst/>
                <a:cxnLst>
                  <a:cxn ang="0">
                    <a:pos x="connsiteX0" y="connsiteY0"/>
                  </a:cxn>
                  <a:cxn ang="0">
                    <a:pos x="connsiteX1" y="connsiteY1"/>
                  </a:cxn>
                  <a:cxn ang="0">
                    <a:pos x="connsiteX2" y="connsiteY2"/>
                  </a:cxn>
                  <a:cxn ang="0">
                    <a:pos x="connsiteX3" y="connsiteY3"/>
                  </a:cxn>
                </a:cxnLst>
                <a:rect l="l" t="t" r="r" b="b"/>
                <a:pathLst>
                  <a:path w="5201729" h="983411">
                    <a:moveTo>
                      <a:pt x="0" y="983411"/>
                    </a:moveTo>
                    <a:lnTo>
                      <a:pt x="1742536" y="612475"/>
                    </a:lnTo>
                    <a:lnTo>
                      <a:pt x="3467819" y="267419"/>
                    </a:lnTo>
                    <a:lnTo>
                      <a:pt x="5201729" y="0"/>
                    </a:lnTo>
                  </a:path>
                </a:pathLst>
              </a:custGeom>
              <a:no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78" name="Isosceles Triangle 77"/>
              <p:cNvSpPr/>
              <p:nvPr/>
            </p:nvSpPr>
            <p:spPr>
              <a:xfrm>
                <a:off x="2086100" y="2222650"/>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79" name="Isosceles Triangle 78"/>
              <p:cNvSpPr/>
              <p:nvPr/>
            </p:nvSpPr>
            <p:spPr>
              <a:xfrm>
                <a:off x="3810000" y="1864425"/>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80" name="Isosceles Triangle 79"/>
              <p:cNvSpPr/>
              <p:nvPr/>
            </p:nvSpPr>
            <p:spPr>
              <a:xfrm>
                <a:off x="5526975" y="1512125"/>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81" name="Isosceles Triangle 80"/>
              <p:cNvSpPr/>
              <p:nvPr/>
            </p:nvSpPr>
            <p:spPr>
              <a:xfrm>
                <a:off x="7274625" y="1231075"/>
                <a:ext cx="76200" cy="76200"/>
              </a:xfrm>
              <a:prstGeom prst="triangle">
                <a:avLst/>
              </a:prstGeom>
              <a:solidFill>
                <a:srgbClr val="0000D7"/>
              </a:solidFill>
              <a:ln w="57150" cap="flat" cmpd="sng" algn="ctr">
                <a:solidFill>
                  <a:srgbClr val="00B0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grpSp>
        <p:sp>
          <p:nvSpPr>
            <p:cNvPr id="97" name="TextBox 8"/>
            <p:cNvSpPr txBox="1">
              <a:spLocks noChangeArrowheads="1"/>
            </p:cNvSpPr>
            <p:nvPr/>
          </p:nvSpPr>
          <p:spPr bwMode="auto">
            <a:xfrm rot="20913292">
              <a:off x="1998057" y="1427703"/>
              <a:ext cx="188334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Arial" pitchFamily="34" charset="0"/>
                  <a:cs typeface="Arial" pitchFamily="34" charset="0"/>
                </a:rPr>
                <a:t>SNR=30dB</a:t>
              </a:r>
              <a:endParaRPr kumimoji="0" lang="en-US" sz="2000" b="0" i="0" u="none" strike="noStrike" kern="0" cap="none" spc="0" normalizeH="0" baseline="0" noProof="0" dirty="0">
                <a:ln>
                  <a:noFill/>
                </a:ln>
                <a:solidFill>
                  <a:srgbClr val="00B0F0"/>
                </a:solidFill>
                <a:effectLst/>
                <a:uLnTx/>
                <a:uFillTx/>
                <a:latin typeface="Arial" pitchFamily="34" charset="0"/>
                <a:cs typeface="Arial" pitchFamily="34" charset="0"/>
              </a:endParaRPr>
            </a:p>
          </p:txBody>
        </p:sp>
      </p:grpSp>
      <p:grpSp>
        <p:nvGrpSpPr>
          <p:cNvPr id="102" name="Group 101"/>
          <p:cNvGrpSpPr/>
          <p:nvPr/>
        </p:nvGrpSpPr>
        <p:grpSpPr>
          <a:xfrm>
            <a:off x="1470293" y="1252315"/>
            <a:ext cx="6912012" cy="2501635"/>
            <a:chOff x="1470293" y="1252315"/>
            <a:chExt cx="6912012" cy="2501635"/>
          </a:xfrm>
        </p:grpSpPr>
        <p:grpSp>
          <p:nvGrpSpPr>
            <p:cNvPr id="82" name="Group 81"/>
            <p:cNvGrpSpPr/>
            <p:nvPr/>
          </p:nvGrpSpPr>
          <p:grpSpPr>
            <a:xfrm>
              <a:off x="1661440" y="1252315"/>
              <a:ext cx="6720865" cy="1461577"/>
              <a:chOff x="2081150" y="1400300"/>
              <a:chExt cx="5269675" cy="1266700"/>
            </a:xfrm>
          </p:grpSpPr>
          <p:sp>
            <p:nvSpPr>
              <p:cNvPr id="83" name="Freeform 82"/>
              <p:cNvSpPr/>
              <p:nvPr/>
            </p:nvSpPr>
            <p:spPr>
              <a:xfrm>
                <a:off x="2113472" y="1431985"/>
                <a:ext cx="5193102" cy="1190445"/>
              </a:xfrm>
              <a:custGeom>
                <a:avLst/>
                <a:gdLst>
                  <a:gd name="connsiteX0" fmla="*/ 0 w 5193102"/>
                  <a:gd name="connsiteY0" fmla="*/ 1190445 h 1190445"/>
                  <a:gd name="connsiteX1" fmla="*/ 1733909 w 5193102"/>
                  <a:gd name="connsiteY1" fmla="*/ 897147 h 1190445"/>
                  <a:gd name="connsiteX2" fmla="*/ 3459192 w 5193102"/>
                  <a:gd name="connsiteY2" fmla="*/ 267419 h 1190445"/>
                  <a:gd name="connsiteX3" fmla="*/ 5193102 w 5193102"/>
                  <a:gd name="connsiteY3" fmla="*/ 0 h 1190445"/>
                </a:gdLst>
                <a:ahLst/>
                <a:cxnLst>
                  <a:cxn ang="0">
                    <a:pos x="connsiteX0" y="connsiteY0"/>
                  </a:cxn>
                  <a:cxn ang="0">
                    <a:pos x="connsiteX1" y="connsiteY1"/>
                  </a:cxn>
                  <a:cxn ang="0">
                    <a:pos x="connsiteX2" y="connsiteY2"/>
                  </a:cxn>
                  <a:cxn ang="0">
                    <a:pos x="connsiteX3" y="connsiteY3"/>
                  </a:cxn>
                </a:cxnLst>
                <a:rect l="l" t="t" r="r" b="b"/>
                <a:pathLst>
                  <a:path w="5193102" h="1190445">
                    <a:moveTo>
                      <a:pt x="0" y="1190445"/>
                    </a:moveTo>
                    <a:lnTo>
                      <a:pt x="1733909" y="897147"/>
                    </a:lnTo>
                    <a:lnTo>
                      <a:pt x="3459192" y="267419"/>
                    </a:lnTo>
                    <a:lnTo>
                      <a:pt x="5193102" y="0"/>
                    </a:lnTo>
                  </a:path>
                </a:pathLst>
              </a:custGeom>
              <a:noFill/>
              <a:ln w="571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84" name="Oval 83"/>
              <p:cNvSpPr/>
              <p:nvPr/>
            </p:nvSpPr>
            <p:spPr>
              <a:xfrm>
                <a:off x="2081150" y="2590800"/>
                <a:ext cx="76200" cy="76200"/>
              </a:xfrm>
              <a:prstGeom prst="ellipse">
                <a:avLst/>
              </a:prstGeom>
              <a:solidFill>
                <a:srgbClr val="00B050"/>
              </a:solidFill>
              <a:ln w="571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85" name="Oval 84"/>
              <p:cNvSpPr/>
              <p:nvPr/>
            </p:nvSpPr>
            <p:spPr>
              <a:xfrm>
                <a:off x="3821875" y="2297875"/>
                <a:ext cx="76200" cy="76200"/>
              </a:xfrm>
              <a:prstGeom prst="ellipse">
                <a:avLst/>
              </a:prstGeom>
              <a:solidFill>
                <a:srgbClr val="00B050"/>
              </a:solidFill>
              <a:ln w="571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86" name="Oval 85"/>
              <p:cNvSpPr/>
              <p:nvPr/>
            </p:nvSpPr>
            <p:spPr>
              <a:xfrm>
                <a:off x="5522025" y="1676400"/>
                <a:ext cx="76200" cy="76200"/>
              </a:xfrm>
              <a:prstGeom prst="ellipse">
                <a:avLst/>
              </a:prstGeom>
              <a:solidFill>
                <a:srgbClr val="00B050"/>
              </a:solidFill>
              <a:ln w="571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sp>
            <p:nvSpPr>
              <p:cNvPr id="87" name="Oval 86"/>
              <p:cNvSpPr/>
              <p:nvPr/>
            </p:nvSpPr>
            <p:spPr>
              <a:xfrm>
                <a:off x="7274625" y="1400300"/>
                <a:ext cx="76200" cy="76200"/>
              </a:xfrm>
              <a:prstGeom prst="ellipse">
                <a:avLst/>
              </a:prstGeom>
              <a:solidFill>
                <a:srgbClr val="00B050"/>
              </a:solidFill>
              <a:ln w="5715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00"/>
                  </a:solidFill>
                  <a:effectLst/>
                  <a:uLnTx/>
                  <a:uFillTx/>
                  <a:latin typeface="Arial" pitchFamily="34" charset="0"/>
                  <a:cs typeface="Arial" pitchFamily="34" charset="0"/>
                </a:endParaRPr>
              </a:p>
            </p:txBody>
          </p:sp>
        </p:grpSp>
        <p:sp>
          <p:nvSpPr>
            <p:cNvPr id="98" name="TextBox 8"/>
            <p:cNvSpPr txBox="1">
              <a:spLocks noChangeArrowheads="1"/>
            </p:cNvSpPr>
            <p:nvPr/>
          </p:nvSpPr>
          <p:spPr bwMode="auto">
            <a:xfrm rot="21099113">
              <a:off x="2076033" y="3292285"/>
              <a:ext cx="188334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Arial" pitchFamily="34" charset="0"/>
                  <a:cs typeface="Arial" pitchFamily="34" charset="0"/>
                </a:rPr>
                <a:t>SNR=20dB</a:t>
              </a:r>
              <a:endParaRPr kumimoji="0" lang="en-US" sz="20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9" name="Freeform 98"/>
            <p:cNvSpPr/>
            <p:nvPr/>
          </p:nvSpPr>
          <p:spPr>
            <a:xfrm>
              <a:off x="1470293" y="2747242"/>
              <a:ext cx="613266" cy="891359"/>
            </a:xfrm>
            <a:custGeom>
              <a:avLst/>
              <a:gdLst>
                <a:gd name="connsiteX0" fmla="*/ 480848 w 480848"/>
                <a:gd name="connsiteY0" fmla="*/ 772511 h 772511"/>
                <a:gd name="connsiteX1" fmla="*/ 134007 w 480848"/>
                <a:gd name="connsiteY1" fmla="*/ 599090 h 772511"/>
                <a:gd name="connsiteX2" fmla="*/ 7883 w 480848"/>
                <a:gd name="connsiteY2" fmla="*/ 236483 h 772511"/>
                <a:gd name="connsiteX3" fmla="*/ 86710 w 480848"/>
                <a:gd name="connsiteY3" fmla="*/ 0 h 772511"/>
              </a:gdLst>
              <a:ahLst/>
              <a:cxnLst>
                <a:cxn ang="0">
                  <a:pos x="connsiteX0" y="connsiteY0"/>
                </a:cxn>
                <a:cxn ang="0">
                  <a:pos x="connsiteX1" y="connsiteY1"/>
                </a:cxn>
                <a:cxn ang="0">
                  <a:pos x="connsiteX2" y="connsiteY2"/>
                </a:cxn>
                <a:cxn ang="0">
                  <a:pos x="connsiteX3" y="connsiteY3"/>
                </a:cxn>
              </a:cxnLst>
              <a:rect l="l" t="t" r="r" b="b"/>
              <a:pathLst>
                <a:path w="480848" h="772511">
                  <a:moveTo>
                    <a:pt x="480848" y="772511"/>
                  </a:moveTo>
                  <a:cubicBezTo>
                    <a:pt x="346841" y="730469"/>
                    <a:pt x="212835" y="688428"/>
                    <a:pt x="134007" y="599090"/>
                  </a:cubicBezTo>
                  <a:cubicBezTo>
                    <a:pt x="55180" y="509752"/>
                    <a:pt x="15766" y="336331"/>
                    <a:pt x="7883" y="236483"/>
                  </a:cubicBezTo>
                  <a:cubicBezTo>
                    <a:pt x="0" y="136635"/>
                    <a:pt x="43355" y="68317"/>
                    <a:pt x="86710" y="0"/>
                  </a:cubicBezTo>
                </a:path>
              </a:pathLst>
            </a:custGeom>
            <a:noFill/>
            <a:ln w="19050" cap="flat" cmpd="sng" algn="ctr">
              <a:solidFill>
                <a:srgbClr val="FFFFFF"/>
              </a:solidFill>
              <a:prstDash val="solid"/>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FFFF00"/>
                </a:solidFill>
                <a:effectLst/>
                <a:uLnTx/>
                <a:uFillTx/>
                <a:latin typeface="Arial" pitchFamily="34" charset="0"/>
                <a:cs typeface="Arial" pitchFamily="34" charset="0"/>
              </a:endParaRPr>
            </a:p>
          </p:txBody>
        </p:sp>
      </p:grpSp>
    </p:spTree>
    <p:extLst>
      <p:ext uri="{BB962C8B-B14F-4D97-AF65-F5344CB8AC3E}">
        <p14:creationId xmlns:p14="http://schemas.microsoft.com/office/powerpoint/2010/main" val="23556219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2|19.5"/>
</p:tagLst>
</file>

<file path=ppt/tags/tag2.xml><?xml version="1.0" encoding="utf-8"?>
<p:tagLst xmlns:a="http://schemas.openxmlformats.org/drawingml/2006/main" xmlns:r="http://schemas.openxmlformats.org/officeDocument/2006/relationships" xmlns:p="http://schemas.openxmlformats.org/presentationml/2006/main">
  <p:tag name="TIMING" val="|0.8|1.2|19.5"/>
</p:tagLst>
</file>

<file path=ppt/theme/theme1.xml><?xml version="1.0" encoding="utf-8"?>
<a:theme xmlns:a="http://schemas.openxmlformats.org/drawingml/2006/main" name="default">
  <a:themeElements>
    <a:clrScheme name="">
      <a:dk1>
        <a:srgbClr val="919191"/>
      </a:dk1>
      <a:lt1>
        <a:srgbClr val="FAFD00"/>
      </a:lt1>
      <a:dk2>
        <a:srgbClr val="3365FB"/>
      </a:dk2>
      <a:lt2>
        <a:srgbClr val="FAFD00"/>
      </a:lt2>
      <a:accent1>
        <a:srgbClr val="618FFD"/>
      </a:accent1>
      <a:accent2>
        <a:srgbClr val="00AE00"/>
      </a:accent2>
      <a:accent3>
        <a:srgbClr val="ADB8FD"/>
      </a:accent3>
      <a:accent4>
        <a:srgbClr val="D6D800"/>
      </a:accent4>
      <a:accent5>
        <a:srgbClr val="B7C6FE"/>
      </a:accent5>
      <a:accent6>
        <a:srgbClr val="009D00"/>
      </a:accent6>
      <a:hlink>
        <a:srgbClr val="FC0128"/>
      </a:hlink>
      <a:folHlink>
        <a:srgbClr val="CECECE"/>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56131</TotalTime>
  <Words>1254</Words>
  <Application>Microsoft Office PowerPoint</Application>
  <PresentationFormat>On-screen Show (4:3)</PresentationFormat>
  <Paragraphs>357</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default</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Extended Diffraction-Slice Theorem for Wavepath Traveltime Tomography</dc:title>
  <dc:creator>GeoPhysics</dc:creator>
  <cp:lastModifiedBy>Windows User</cp:lastModifiedBy>
  <cp:revision>1047</cp:revision>
  <dcterms:created xsi:type="dcterms:W3CDTF">1999-02-02T06:33:16Z</dcterms:created>
  <dcterms:modified xsi:type="dcterms:W3CDTF">2012-11-21T04:50:48Z</dcterms:modified>
</cp:coreProperties>
</file>